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2.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3.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4.xml" ContentType="application/vnd.openxmlformats-officedocument.presentationml.notesSlide+xml"/>
  <Override PartName="/ppt/tags/tag33.xml" ContentType="application/vnd.openxmlformats-officedocument.presentationml.tags+xml"/>
  <Override PartName="/ppt/notesSlides/notesSlide15.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6.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7.xml" ContentType="application/vnd.openxmlformats-officedocument.presentationml.notesSlide+xml"/>
  <Override PartName="/ppt/tags/tag41.xml" ContentType="application/vnd.openxmlformats-officedocument.presentationml.tags+xml"/>
  <Override PartName="/ppt/notesSlides/notesSlide18.xml" ContentType="application/vnd.openxmlformats-officedocument.presentationml.notesSlide+xml"/>
  <Override PartName="/ppt/tags/tag42.xml" ContentType="application/vnd.openxmlformats-officedocument.presentationml.tags+xml"/>
  <Override PartName="/ppt/notesSlides/notesSlide19.xml" ContentType="application/vnd.openxmlformats-officedocument.presentationml.notesSlide+xml"/>
  <Override PartName="/ppt/tags/tag43.xml" ContentType="application/vnd.openxmlformats-officedocument.presentationml.tags+xml"/>
  <Override PartName="/ppt/notesSlides/notesSlide20.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4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Lst>
  <p:notesMasterIdLst>
    <p:notesMasterId r:id="rId27"/>
  </p:notesMasterIdLst>
  <p:sldIdLst>
    <p:sldId id="467" r:id="rId3"/>
    <p:sldId id="468" r:id="rId4"/>
    <p:sldId id="469" r:id="rId5"/>
    <p:sldId id="471" r:id="rId6"/>
    <p:sldId id="473" r:id="rId7"/>
    <p:sldId id="474" r:id="rId8"/>
    <p:sldId id="472" r:id="rId9"/>
    <p:sldId id="475" r:id="rId10"/>
    <p:sldId id="476" r:id="rId11"/>
    <p:sldId id="488" r:id="rId12"/>
    <p:sldId id="477" r:id="rId13"/>
    <p:sldId id="490" r:id="rId14"/>
    <p:sldId id="491" r:id="rId15"/>
    <p:sldId id="492" r:id="rId16"/>
    <p:sldId id="502" r:id="rId17"/>
    <p:sldId id="503" r:id="rId18"/>
    <p:sldId id="504" r:id="rId19"/>
    <p:sldId id="505" r:id="rId20"/>
    <p:sldId id="506" r:id="rId21"/>
    <p:sldId id="507" r:id="rId22"/>
    <p:sldId id="508" r:id="rId23"/>
    <p:sldId id="347" r:id="rId24"/>
    <p:sldId id="489" r:id="rId25"/>
    <p:sldId id="370"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76">
          <p15:clr>
            <a:srgbClr val="A4A3A4"/>
          </p15:clr>
        </p15:guide>
        <p15:guide id="2" pos="385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 lastIdx="0" clrIdx="0"/>
  <p:cmAuthor id="7" name="1206988966@qq.com" initials="1" lastIdx="1" clrIdx="2"/>
  <p:cmAuthor id="1" name="幸全" initials="幸全" lastIdx="0" clrIdx="0"/>
  <p:cmAuthor id="8" name="姜伟光" initials="姜" lastIdx="1" clrIdx="0"/>
  <p:cmAuthor id="2" name="作者" initials="A" lastIdx="0" clrIdx="1"/>
  <p:cmAuthor id="9" name="12279" initials="1" lastIdx="1" clrIdx="8"/>
  <p:cmAuthor id="3" name="lenovo" initials="l" lastIdx="6" clrIdx="2"/>
  <p:cmAuthor id="5" name="宋洁然" initials="宋" lastIdx="2" clrIdx="1"/>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FD5EA"/>
    <a:srgbClr val="FFFFFF"/>
    <a:srgbClr val="2D1BF1"/>
    <a:srgbClr val="D89076"/>
    <a:srgbClr val="F9ECE3"/>
    <a:srgbClr val="E9EBF5"/>
    <a:srgbClr val="181E25"/>
    <a:srgbClr val="1F2431"/>
    <a:srgbClr val="D0DCED"/>
    <a:srgbClr val="DA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84" autoAdjust="0"/>
    <p:restoredTop sz="76923" autoAdjust="0"/>
  </p:normalViewPr>
  <p:slideViewPr>
    <p:cSldViewPr snapToGrid="0">
      <p:cViewPr varScale="1">
        <p:scale>
          <a:sx n="48" d="100"/>
          <a:sy n="48" d="100"/>
        </p:scale>
        <p:origin x="636" y="44"/>
      </p:cViewPr>
      <p:guideLst>
        <p:guide orient="horz" pos="2276"/>
        <p:guide pos="385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C7C8D6-8378-491C-A88C-F5C0F1DDB3DF}" type="datetimeFigureOut">
              <a:rPr lang="zh-CN" altLang="en-US" smtClean="0"/>
              <a:t>2022/8/29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681912-8CC0-4B9F-BE2A-5B54BD796BF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so.com/s?q=%E6%9C%88%E7%89%99&amp;ie=utf-8&amp;src=internal_wenda_recommend_textn" TargetMode="External"/><Relationship Id="rId7" Type="http://schemas.openxmlformats.org/officeDocument/2006/relationships/hyperlink" Target="http://www.so.com/s?q=%E9%98%B4%E9%97%B4&amp;ie=utf-8&amp;src=internal_wenda_recommend_textn"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www.so.com/s?q=%E9%98%B3%E9%97%B4&amp;ie=utf-8&amp;src=internal_wenda_recommend_textn" TargetMode="External"/><Relationship Id="rId5" Type="http://schemas.openxmlformats.org/officeDocument/2006/relationships/hyperlink" Target="http://www.so.com/s?q=%E5%8C%85%E5%85%AC&amp;ie=utf-8&amp;src=internal_wenda_recommend_textn" TargetMode="External"/><Relationship Id="rId4" Type="http://schemas.openxmlformats.org/officeDocument/2006/relationships/hyperlink" Target="http://www.so.com/s?q=%E4%BB%A3%E8%A1%A8&amp;ie=utf-8&amp;src=internal_wenda_recommend_textn"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中国的司法者并没有一个公认的、具体的图像，古代将“法”</a:t>
            </a:r>
            <a:r>
              <a:rPr lang="zh-CN" altLang="en-US" b="0" i="0" dirty="0">
                <a:solidFill>
                  <a:srgbClr val="333333"/>
                </a:solidFill>
                <a:effectLst/>
                <a:latin typeface="Arial" panose="020B0604020202020204" pitchFamily="34" charset="0"/>
              </a:rPr>
              <a:t>写作“灋”</a:t>
            </a:r>
            <a:r>
              <a:rPr lang="en-US" altLang="zh-CN" b="0" i="0" dirty="0">
                <a:solidFill>
                  <a:srgbClr val="333333"/>
                </a:solidFill>
                <a:effectLst/>
                <a:latin typeface="Arial" panose="020B0604020202020204" pitchFamily="34" charset="0"/>
              </a:rPr>
              <a:t>  (</a:t>
            </a:r>
            <a:r>
              <a:rPr lang="en-US" altLang="zh-CN" b="0" i="0" dirty="0" err="1">
                <a:solidFill>
                  <a:srgbClr val="333333"/>
                </a:solidFill>
                <a:effectLst/>
                <a:latin typeface="Arial" panose="020B0604020202020204" pitchFamily="34" charset="0"/>
              </a:rPr>
              <a:t>zhi</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会意。从“水”</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表示法律、法度公平如水的表面</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从“廌”</a:t>
            </a:r>
            <a:r>
              <a:rPr lang="en-US" altLang="zh-CN" b="0" i="0" dirty="0">
                <a:solidFill>
                  <a:srgbClr val="333333"/>
                </a:solidFill>
                <a:effectLst/>
                <a:latin typeface="Arial" panose="020B0604020202020204" pitchFamily="34" charset="0"/>
              </a:rPr>
              <a:t>(</a:t>
            </a:r>
            <a:r>
              <a:rPr lang="en-US" altLang="zh-CN" b="0" i="0" dirty="0" err="1">
                <a:solidFill>
                  <a:srgbClr val="333333"/>
                </a:solidFill>
                <a:effectLst/>
                <a:latin typeface="Arial" panose="020B0604020202020204" pitchFamily="34" charset="0"/>
              </a:rPr>
              <a:t>zhì</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即解廌</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神话传说中的一种神兽</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据说</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它能辨别曲直</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在审理案件时</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它能用角去触理曲的人。</a:t>
            </a:r>
            <a:endParaRPr lang="zh-CN" altLang="en-US" dirty="0"/>
          </a:p>
        </p:txBody>
      </p:sp>
      <p:sp>
        <p:nvSpPr>
          <p:cNvPr id="4" name="灯片编号占位符 3"/>
          <p:cNvSpPr>
            <a:spLocks noGrp="1"/>
          </p:cNvSpPr>
          <p:nvPr>
            <p:ph type="sldNum" sz="quarter" idx="5"/>
          </p:nvPr>
        </p:nvSpPr>
        <p:spPr/>
        <p:txBody>
          <a:bodyPr/>
          <a:lstStyle/>
          <a:p>
            <a:fld id="{AF886FEB-F8CD-4C94-B3F6-87AF554470E7}"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1F9621-0FB2-4E95-BC48-99033A2F90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olidFill>
                  <a:schemeClr val="tx1"/>
                </a:solidFill>
                <a:latin typeface="方正宋刻本秀楷简体" panose="02000000000000000000" charset="-122"/>
                <a:ea typeface="方正宋刻本秀楷简体" panose="02000000000000000000" charset="-122"/>
              </a:rPr>
              <a:t>诺曼王朝派出法官巡回。根据从大陆带来的罗马法和英国当地习惯法进行审判。</a:t>
            </a:r>
            <a:r>
              <a:rPr lang="en-US" altLang="zh-CN">
                <a:solidFill>
                  <a:schemeClr val="tx1"/>
                </a:solidFill>
                <a:latin typeface="方正宋刻本秀楷简体" panose="02000000000000000000" charset="-122"/>
                <a:ea typeface="方正宋刻本秀楷简体" panose="02000000000000000000" charset="-122"/>
              </a:rPr>
              <a:t> </a:t>
            </a:r>
            <a:r>
              <a:rPr lang="zh-CN" altLang="en-US">
                <a:solidFill>
                  <a:schemeClr val="tx1"/>
                </a:solidFill>
                <a:latin typeface="方正宋刻本秀楷简体" panose="02000000000000000000" charset="-122"/>
                <a:ea typeface="方正宋刻本秀楷简体" panose="02000000000000000000" charset="-122"/>
              </a:rPr>
              <a:t>在司法实践中遵照先例或创造新规则，并且将判例带到其他地方。</a:t>
            </a:r>
          </a:p>
          <a:p>
            <a:r>
              <a:rPr lang="zh-CN" altLang="en-US">
                <a:solidFill>
                  <a:schemeClr val="tx1"/>
                </a:solidFill>
                <a:latin typeface="方正宋刻本秀楷简体" panose="02000000000000000000" charset="-122"/>
                <a:ea typeface="方正宋刻本秀楷简体" panose="02000000000000000000" charset="-122"/>
              </a:rPr>
              <a:t>王权加强，打击封建主，融合日耳曼法（北）和罗马法（南），建立全国统一的法律</a:t>
            </a:r>
          </a:p>
          <a:p>
            <a:r>
              <a:rPr lang="en-US" altLang="zh-CN">
                <a:solidFill>
                  <a:schemeClr val="tx1"/>
                </a:solidFill>
                <a:latin typeface="方正宋刻本秀楷简体" panose="02000000000000000000" charset="-122"/>
                <a:ea typeface="方正宋刻本秀楷简体" panose="02000000000000000000" charset="-122"/>
              </a:rPr>
              <a:t> </a:t>
            </a:r>
            <a:r>
              <a:rPr lang="zh-CN" altLang="en-US">
                <a:solidFill>
                  <a:schemeClr val="tx1"/>
                </a:solidFill>
                <a:latin typeface="方正宋刻本秀楷简体" panose="02000000000000000000" charset="-122"/>
                <a:ea typeface="方正宋刻本秀楷简体" panose="02000000000000000000" charset="-122"/>
              </a:rPr>
              <a:t>判案依据</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olidFill>
                  <a:schemeClr val="tx1"/>
                </a:solidFill>
                <a:latin typeface="方正宋刻本秀楷简体" panose="02000000000000000000" charset="-122"/>
                <a:ea typeface="方正宋刻本秀楷简体" panose="02000000000000000000" charset="-122"/>
              </a:rPr>
              <a:t>诺曼王朝派出法官巡回。根据从大陆带来的罗马法和英国当地习惯法进行审判。</a:t>
            </a:r>
            <a:r>
              <a:rPr lang="en-US" altLang="zh-CN">
                <a:solidFill>
                  <a:schemeClr val="tx1"/>
                </a:solidFill>
                <a:latin typeface="方正宋刻本秀楷简体" panose="02000000000000000000" charset="-122"/>
                <a:ea typeface="方正宋刻本秀楷简体" panose="02000000000000000000" charset="-122"/>
              </a:rPr>
              <a:t> </a:t>
            </a:r>
            <a:r>
              <a:rPr lang="zh-CN" altLang="en-US">
                <a:solidFill>
                  <a:schemeClr val="tx1"/>
                </a:solidFill>
                <a:latin typeface="方正宋刻本秀楷简体" panose="02000000000000000000" charset="-122"/>
                <a:ea typeface="方正宋刻本秀楷简体" panose="02000000000000000000" charset="-122"/>
              </a:rPr>
              <a:t>在司法实践中遵照先例或创造新规则，并且将判例带到其他地方。</a:t>
            </a:r>
          </a:p>
          <a:p>
            <a:r>
              <a:rPr lang="zh-CN" altLang="en-US">
                <a:solidFill>
                  <a:schemeClr val="tx1"/>
                </a:solidFill>
                <a:latin typeface="方正宋刻本秀楷简体" panose="02000000000000000000" charset="-122"/>
                <a:ea typeface="方正宋刻本秀楷简体" panose="02000000000000000000" charset="-122"/>
              </a:rPr>
              <a:t>王权加强，打击封建主，融合日耳曼法（北）和罗马法（南），建立全国统一的法律</a:t>
            </a:r>
          </a:p>
          <a:p>
            <a:r>
              <a:rPr lang="en-US" altLang="zh-CN">
                <a:solidFill>
                  <a:schemeClr val="tx1"/>
                </a:solidFill>
                <a:latin typeface="方正宋刻本秀楷简体" panose="02000000000000000000" charset="-122"/>
                <a:ea typeface="方正宋刻本秀楷简体" panose="02000000000000000000" charset="-122"/>
              </a:rPr>
              <a:t> </a:t>
            </a:r>
            <a:r>
              <a:rPr lang="zh-CN" altLang="en-US">
                <a:solidFill>
                  <a:schemeClr val="tx1"/>
                </a:solidFill>
                <a:latin typeface="方正宋刻本秀楷简体" panose="02000000000000000000" charset="-122"/>
                <a:ea typeface="方正宋刻本秀楷简体" panose="02000000000000000000" charset="-122"/>
              </a:rPr>
              <a:t>判案依据</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olidFill>
                  <a:schemeClr val="tx1"/>
                </a:solidFill>
                <a:latin typeface="方正宋刻本秀楷简体" panose="02000000000000000000" charset="-122"/>
                <a:ea typeface="方正宋刻本秀楷简体" panose="02000000000000000000" charset="-122"/>
              </a:rPr>
              <a:t>判决结果：</a:t>
            </a:r>
            <a:r>
              <a:rPr lang="zh-CN" altLang="en-US">
                <a:latin typeface="华文楷体" panose="02010600040101010101" charset="-122"/>
                <a:ea typeface="华文楷体" panose="02010600040101010101" charset="-122"/>
                <a:cs typeface="华文楷体" panose="02010600040101010101" charset="-122"/>
                <a:sym typeface="+mn-ea"/>
              </a:rPr>
              <a:t>最终经过激烈讨论，最高法院以5比4的票数判定洛克纳胜诉。多数派的大法官认定，契约自由受宪法第</a:t>
            </a:r>
            <a:r>
              <a:rPr lang="en-US" altLang="zh-CN">
                <a:latin typeface="华文楷体" panose="02010600040101010101" charset="-122"/>
                <a:ea typeface="华文楷体" panose="02010600040101010101" charset="-122"/>
                <a:cs typeface="华文楷体" panose="02010600040101010101" charset="-122"/>
                <a:sym typeface="+mn-ea"/>
              </a:rPr>
              <a:t>1</a:t>
            </a:r>
            <a:r>
              <a:rPr lang="zh-CN" altLang="en-US">
                <a:latin typeface="华文楷体" panose="02010600040101010101" charset="-122"/>
                <a:ea typeface="华文楷体" panose="02010600040101010101" charset="-122"/>
                <a:cs typeface="华文楷体" panose="02010600040101010101" charset="-122"/>
                <a:sym typeface="+mn-ea"/>
              </a:rPr>
              <a:t>4修正案的保护，州立法机构的法案对契约自由的限制理由不够充分，裁定《面包坊法案》无效。判决原文表示：</a:t>
            </a:r>
            <a:endParaRPr lang="zh-CN" altLang="en-US">
              <a:latin typeface="华文楷体" panose="02010600040101010101" charset="-122"/>
              <a:ea typeface="华文楷体" panose="02010600040101010101" charset="-122"/>
              <a:cs typeface="华文楷体" panose="02010600040101010101" charset="-122"/>
            </a:endParaRPr>
          </a:p>
          <a:p>
            <a:r>
              <a:rPr lang="zh-CN" altLang="en-US">
                <a:solidFill>
                  <a:schemeClr val="tx1"/>
                </a:solidFill>
                <a:latin typeface="华文楷体" panose="02010600040101010101" charset="-122"/>
                <a:ea typeface="华文楷体" panose="02010600040101010101" charset="-122"/>
                <a:cs typeface="华文楷体" panose="02010600040101010101" charset="-122"/>
              </a:rPr>
              <a:t>各级法院根据宪法，独立行使司法权；上级法院制约下级</a:t>
            </a:r>
          </a:p>
          <a:p>
            <a:r>
              <a:rPr lang="zh-CN" altLang="en-US">
                <a:solidFill>
                  <a:schemeClr val="tx1"/>
                </a:solidFill>
                <a:latin typeface="华文楷体" panose="02010600040101010101" charset="-122"/>
                <a:ea typeface="华文楷体" panose="02010600040101010101" charset="-122"/>
                <a:cs typeface="华文楷体" panose="02010600040101010101" charset="-122"/>
              </a:rPr>
              <a:t>生命健康，契约自由</a:t>
            </a:r>
          </a:p>
          <a:p>
            <a:r>
              <a:rPr lang="zh-CN" altLang="en-US">
                <a:solidFill>
                  <a:srgbClr val="FF0000"/>
                </a:solidFill>
                <a:latin typeface="华文楷体" panose="02010600040101010101" charset="-122"/>
                <a:ea typeface="华文楷体" panose="02010600040101010101" charset="-122"/>
                <a:cs typeface="华文楷体" panose="02010600040101010101" charset="-122"/>
                <a:sym typeface="+mn-ea"/>
              </a:rPr>
              <a:t>正当程序原则</a:t>
            </a:r>
            <a:r>
              <a:rPr lang="zh-CN" altLang="en-US">
                <a:latin typeface="华文楷体" panose="02010600040101010101" charset="-122"/>
                <a:ea typeface="华文楷体" panose="02010600040101010101" charset="-122"/>
                <a:cs typeface="华文楷体" panose="02010600040101010101" charset="-122"/>
                <a:sym typeface="+mn-ea"/>
              </a:rPr>
              <a:t>（不经正当法律程序，不得被剥夺生命、自由或财产）；律师</a:t>
            </a:r>
          </a:p>
          <a:p>
            <a:r>
              <a:rPr lang="zh-CN" altLang="en-US">
                <a:solidFill>
                  <a:schemeClr val="tx1"/>
                </a:solidFill>
                <a:latin typeface="华文楷体" panose="02010600040101010101" charset="-122"/>
                <a:ea typeface="华文楷体" panose="02010600040101010101" charset="-122"/>
                <a:cs typeface="华文楷体" panose="02010600040101010101" charset="-122"/>
              </a:rPr>
              <a:t>判决前是否可以罚款？</a:t>
            </a:r>
          </a:p>
          <a:p>
            <a:r>
              <a:rPr lang="zh-CN" altLang="en-US">
                <a:solidFill>
                  <a:schemeClr val="tx1"/>
                </a:solidFill>
                <a:latin typeface="华文楷体" panose="02010600040101010101" charset="-122"/>
                <a:ea typeface="华文楷体" panose="02010600040101010101" charset="-122"/>
                <a:cs typeface="华文楷体" panose="02010600040101010101" charset="-122"/>
              </a:rPr>
              <a:t>过度法律规范秩序，是底线。</a:t>
            </a:r>
            <a:r>
              <a:rPr lang="en-US" altLang="zh-CN">
                <a:solidFill>
                  <a:schemeClr val="tx1"/>
                </a:solidFill>
                <a:latin typeface="华文楷体" panose="02010600040101010101" charset="-122"/>
                <a:ea typeface="华文楷体" panose="02010600040101010101" charset="-122"/>
                <a:cs typeface="华文楷体" panose="02010600040101010101" charset="-122"/>
              </a:rPr>
              <a:t> </a:t>
            </a:r>
            <a:r>
              <a:rPr lang="zh-CN" altLang="en-US">
                <a:solidFill>
                  <a:schemeClr val="tx1"/>
                </a:solidFill>
                <a:latin typeface="华文楷体" panose="02010600040101010101" charset="-122"/>
                <a:ea typeface="华文楷体" panose="02010600040101010101" charset="-122"/>
                <a:cs typeface="华文楷体" panose="02010600040101010101" charset="-122"/>
              </a:rPr>
              <a:t>欧洲有什么精神生活的教化约束？</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t>在劳资关系中，这一思想就表现为：老</a:t>
            </a:r>
          </a:p>
          <a:p>
            <a:r>
              <a:t>板深信，他可以自由地决定其雇员的工作时间、工作条件</a:t>
            </a:r>
          </a:p>
          <a:p>
            <a:r>
              <a:t>和工作报酬，不受任何外未干预和限制，雇员要么接受，</a:t>
            </a:r>
          </a:p>
          <a:p>
            <a:r>
              <a:t>要么就回家，绝无讨价还价的余地</a:t>
            </a:r>
          </a:p>
          <a:p>
            <a:r>
              <a:rPr lang="zh-CN"/>
              <a:t>积极性</a:t>
            </a:r>
            <a:r>
              <a:rPr lang="en-US" altLang="zh-CN"/>
              <a:t> </a:t>
            </a:r>
            <a:r>
              <a:rPr lang="zh-CN" altLang="en-US"/>
              <a:t>有，局限</a:t>
            </a:r>
          </a:p>
          <a:p>
            <a:r>
              <a:rPr lang="zh-CN" altLang="en-US"/>
              <a:t>权利认定：光荣革命后很长一段时间，只有大资产阶级和贵族拥有特权（少部分），议会改革使工业资产借，无产阶级。。。。</a:t>
            </a:r>
          </a:p>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三重王冠代指地狱、人间、天堂三个地域，代指教皇“基督在世代表”的崇高身份。</a:t>
            </a:r>
          </a:p>
          <a:p>
            <a:r>
              <a:rPr lang="en-US" altLang="zh-CN"/>
              <a:t>2</a:t>
            </a:r>
            <a:r>
              <a:rPr lang="zh-CN" altLang="en-US"/>
              <a:t>。</a:t>
            </a:r>
            <a:r>
              <a:rPr lang="en-US" altLang="zh-CN"/>
              <a:t>教皇</a:t>
            </a:r>
            <a:r>
              <a:rPr lang="zh-CN" altLang="en-US"/>
              <a:t>是</a:t>
            </a:r>
            <a:r>
              <a:rPr lang="en-US" altLang="zh-CN"/>
              <a:t>天主教会最高领袖</a:t>
            </a:r>
            <a:r>
              <a:rPr lang="zh-CN" altLang="en-US"/>
              <a:t>，是所有教徒的首领，也是所有世俗国王的领袖。</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１）圣洗（也称洗礼）。为天主教教徒入教仪式。按教会习惯，教徒的小孩生下八天内就得领洗。（２）坚振。是坚定教徒信念的礼仪。（３）告解（也叫忏悔）是一种赦罪仪式。（４）圣体。把面饼和葡萄酒由主礼者在弥撒中祝圣即为耶稣的肉体和血。教徒向神甫办过告解（忏悔）后，或自己认为没有大罪在身才能去领圣体。据说教徒领了圣体后，就吸收了耶稣的血和肉和耶稣相结合，就能得到天主的宠光。（５）终傅，主礼者为垂危病人施行的礼仪。由神甫在病人身上抹圣油，念经文，要病人忏悔帮助他灵魂得救。（６）神品，也称圣秩，就是修道生升为神职人员的礼仪。神品分七级，神甫级为七品。主教级为完满的七品。（７）婚配。即由神甫为证人的结婚礼，婚配圣事的主体为新郎和新娘两人。</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１）圣洗（也称洗礼）。为天主教教徒入教仪式。按教会习惯，教徒的小孩生下八天内就得领洗。（２）坚振。是坚定教徒信念的礼仪。（３）告解（也叫忏悔）是一种赦罪仪式。（４）圣体。把面饼和葡萄酒由主礼者在弥撒中祝圣即为耶稣的肉体和血。教徒向神甫办过告解（忏悔）后，或自己认为没有大罪在身才能去领圣体。据说教徒领了圣体后，就吸收了耶稣的血和肉和耶稣相结合，就能得到天主的宠光。（５）终傅，主礼者为垂危病人施行的礼仪。由神甫在病人身上抹圣油，念经文，要病人忏悔帮助他灵魂得救。（６）神品，也称圣秩，就是修道生升为神职人员的礼仪。神品分七级，神甫级为七品。主教级为完满的七品。（７）婚配。即由神甫为证人的结婚礼，婚配圣事的主体为新郎和新娘两人。</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用现实的努力，发财致富证明自己的成功</a:t>
            </a:r>
          </a:p>
          <a:p>
            <a:r>
              <a:rPr lang="zh-CN" altLang="en-US"/>
              <a:t>结合所学，评析主张，</a:t>
            </a:r>
          </a:p>
          <a:p>
            <a:r>
              <a:rPr lang="zh-CN" altLang="en-US"/>
              <a:t>主张：因信称义，反对教皇权威，主张阅读圣经得救。</a:t>
            </a:r>
          </a:p>
          <a:p>
            <a:r>
              <a:rPr lang="zh-CN" altLang="en-US"/>
              <a:t>努力追求现实的成功而证明自己是选民。</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宗教改革对资本主义的促进：</a:t>
            </a:r>
            <a:r>
              <a:rPr lang="en-US" altLang="zh-CN"/>
              <a:t>1.</a:t>
            </a:r>
            <a:r>
              <a:rPr lang="zh-CN" altLang="en-US"/>
              <a:t>肯定了发财致富的合理性。</a:t>
            </a:r>
            <a:r>
              <a:rPr lang="en-US" altLang="zh-CN"/>
              <a:t>2.</a:t>
            </a:r>
            <a:r>
              <a:rPr lang="zh-CN" altLang="en-US"/>
              <a:t>沉重打击了教会势力，推动民族国家成长。提升资产阶级政治地位。</a:t>
            </a:r>
            <a:r>
              <a:rPr lang="en-US" altLang="zh-CN"/>
              <a:t> 3.</a:t>
            </a:r>
            <a:r>
              <a:rPr lang="zh-CN" altLang="en-US"/>
              <a:t>传播和发展了人文主义，解放了思想</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olidFill>
                  <a:srgbClr val="333333"/>
                </a:solidFill>
                <a:effectLst/>
                <a:latin typeface="Arial" panose="020B0604020202020204" pitchFamily="34" charset="0"/>
                <a:sym typeface="+mn-ea"/>
              </a:rPr>
              <a:t>前人认为司法者应该有这个功能，所以说他戴</a:t>
            </a:r>
            <a:r>
              <a:rPr lang="en-US" altLang="zh-CN" dirty="0">
                <a:solidFill>
                  <a:srgbClr val="333333"/>
                </a:solidFill>
                <a:effectLst/>
                <a:latin typeface="Arial" panose="020B0604020202020204" pitchFamily="34" charset="0"/>
                <a:sym typeface="+mn-ea"/>
              </a:rPr>
              <a:t>”</a:t>
            </a:r>
            <a:r>
              <a:rPr lang="zh-CN" altLang="en-US" dirty="0">
                <a:solidFill>
                  <a:srgbClr val="333333"/>
                </a:solidFill>
                <a:effectLst/>
                <a:latin typeface="Arial" panose="020B0604020202020204" pitchFamily="34" charset="0"/>
                <a:sym typeface="+mn-ea"/>
              </a:rPr>
              <a:t>獬豸“（獬豸又称獬廌、解豸（xiè zhì））冠这种帽子所谓司法者的图像。于是往往谈起理想司法者的时候，往往想起宋仁宗时的黑面三眼的包拯，</a:t>
            </a:r>
            <a:r>
              <a:rPr lang="zh-CN" altLang="en-US" dirty="0">
                <a:solidFill>
                  <a:srgbClr val="0063C8"/>
                </a:solidFill>
                <a:effectLst/>
                <a:latin typeface="PingFang SC"/>
                <a:sym typeface="+mn-ea"/>
                <a:hlinkClick r:id="rId3"/>
              </a:rPr>
              <a:t>月牙</a:t>
            </a:r>
            <a:r>
              <a:rPr lang="zh-CN" altLang="en-US" dirty="0">
                <a:solidFill>
                  <a:srgbClr val="0063C8"/>
                </a:solidFill>
                <a:effectLst/>
                <a:latin typeface="PingFang SC"/>
                <a:sym typeface="+mn-ea"/>
                <a:hlinkClick r:id="rId4"/>
              </a:rPr>
              <a:t>代表</a:t>
            </a:r>
            <a:r>
              <a:rPr lang="zh-CN" altLang="en-US" dirty="0">
                <a:solidFill>
                  <a:srgbClr val="333333"/>
                </a:solidFill>
                <a:effectLst/>
                <a:latin typeface="PingFang SC"/>
                <a:sym typeface="+mn-ea"/>
              </a:rPr>
              <a:t>这</a:t>
            </a:r>
            <a:r>
              <a:rPr lang="zh-CN" altLang="en-US" dirty="0">
                <a:solidFill>
                  <a:srgbClr val="0063C8"/>
                </a:solidFill>
                <a:effectLst/>
                <a:latin typeface="PingFang SC"/>
                <a:sym typeface="+mn-ea"/>
                <a:hlinkClick r:id="rId5"/>
              </a:rPr>
              <a:t>包公</a:t>
            </a:r>
            <a:r>
              <a:rPr lang="zh-CN" altLang="en-US" dirty="0">
                <a:solidFill>
                  <a:srgbClr val="333333"/>
                </a:solidFill>
                <a:effectLst/>
                <a:latin typeface="PingFang SC"/>
                <a:sym typeface="+mn-ea"/>
              </a:rPr>
              <a:t>日审</a:t>
            </a:r>
            <a:r>
              <a:rPr lang="zh-CN" altLang="en-US" dirty="0">
                <a:solidFill>
                  <a:srgbClr val="0063C8"/>
                </a:solidFill>
                <a:effectLst/>
                <a:latin typeface="PingFang SC"/>
                <a:sym typeface="+mn-ea"/>
                <a:hlinkClick r:id="rId6"/>
              </a:rPr>
              <a:t>阳间</a:t>
            </a:r>
            <a:r>
              <a:rPr lang="en-US" altLang="zh-CN" dirty="0">
                <a:solidFill>
                  <a:srgbClr val="333333"/>
                </a:solidFill>
                <a:effectLst/>
                <a:latin typeface="PingFang SC"/>
                <a:sym typeface="+mn-ea"/>
              </a:rPr>
              <a:t>,</a:t>
            </a:r>
            <a:r>
              <a:rPr lang="zh-CN" altLang="en-US" dirty="0">
                <a:solidFill>
                  <a:srgbClr val="333333"/>
                </a:solidFill>
                <a:effectLst/>
                <a:latin typeface="PingFang SC"/>
                <a:sym typeface="+mn-ea"/>
              </a:rPr>
              <a:t>夜审</a:t>
            </a:r>
            <a:r>
              <a:rPr lang="zh-CN" altLang="en-US" dirty="0">
                <a:solidFill>
                  <a:srgbClr val="0063C8"/>
                </a:solidFill>
                <a:effectLst/>
                <a:latin typeface="PingFang SC"/>
                <a:sym typeface="+mn-ea"/>
                <a:hlinkClick r:id="rId7"/>
              </a:rPr>
              <a:t>阴间</a:t>
            </a:r>
            <a:r>
              <a:rPr lang="en-US" altLang="zh-CN" dirty="0">
                <a:solidFill>
                  <a:srgbClr val="333333"/>
                </a:solidFill>
                <a:effectLst/>
                <a:latin typeface="PingFang SC"/>
                <a:sym typeface="+mn-ea"/>
              </a:rPr>
              <a:t>,</a:t>
            </a:r>
            <a:r>
              <a:rPr lang="zh-CN" altLang="en-US" dirty="0">
                <a:solidFill>
                  <a:srgbClr val="333333"/>
                </a:solidFill>
                <a:effectLst/>
                <a:latin typeface="PingFang SC"/>
                <a:sym typeface="+mn-ea"/>
              </a:rPr>
              <a:t>以表明包公的公正和才能</a:t>
            </a:r>
            <a:r>
              <a:rPr lang="en-US" altLang="zh-CN" dirty="0">
                <a:solidFill>
                  <a:srgbClr val="333333"/>
                </a:solidFill>
                <a:effectLst/>
                <a:latin typeface="PingFang SC"/>
                <a:sym typeface="+mn-ea"/>
              </a:rPr>
              <a:t>.</a:t>
            </a:r>
            <a:endParaRPr lang="en-US" altLang="zh-CN" b="0" i="0" dirty="0">
              <a:solidFill>
                <a:srgbClr val="333333"/>
              </a:solidFill>
              <a:effectLst/>
              <a:latin typeface="PingFang SC"/>
            </a:endParaRPr>
          </a:p>
          <a:p>
            <a:r>
              <a:rPr lang="en-US" altLang="zh-CN" dirty="0">
                <a:solidFill>
                  <a:srgbClr val="333333"/>
                </a:solidFill>
                <a:effectLst/>
                <a:latin typeface="PingFang SC"/>
                <a:sym typeface="+mn-ea"/>
              </a:rPr>
              <a:t>美国最高法院大楼正门在西侧。往上看，西侧门楣中心雕像是正义女神</a:t>
            </a:r>
            <a:r>
              <a:rPr lang="zh-CN" altLang="en-US" dirty="0">
                <a:solidFill>
                  <a:srgbClr val="333333"/>
                </a:solidFill>
                <a:effectLst/>
                <a:latin typeface="PingFang SC"/>
                <a:sym typeface="+mn-ea"/>
              </a:rPr>
              <a:t>。</a:t>
            </a:r>
            <a:endParaRPr lang="zh-CN" altLang="en-US" b="0" i="0" dirty="0">
              <a:solidFill>
                <a:srgbClr val="333333"/>
              </a:solidFill>
              <a:effectLst/>
              <a:latin typeface="PingFang SC"/>
            </a:endParaRPr>
          </a:p>
          <a:p>
            <a:r>
              <a:rPr lang="en-US" altLang="zh-CN" dirty="0">
                <a:solidFill>
                  <a:srgbClr val="333333"/>
                </a:solidFill>
                <a:effectLst/>
                <a:latin typeface="PingFang SC"/>
                <a:sym typeface="+mn-ea"/>
              </a:rPr>
              <a:t>标准的正义女神的形象有着五大要素：一，身着白袍；二，一手握宝剑；三，一手拿天平；四，头戴金冠；五，紧闭着双眼或者是用布遮挡。身着白袍意味着道德纯洁、刚正不阿。头戴金冠表示尊贵无比、荣耀第一。手握力剑表示正义的权威和裁判的严厉。手拿天平象征着判案的公平，给每个人应得的一块。紧闭双眼或者用布蒙上眼睛，意味着理性去观察。</a:t>
            </a:r>
            <a:endParaRPr lang="en-US" altLang="zh-CN" b="0" i="0" dirty="0">
              <a:solidFill>
                <a:srgbClr val="333333"/>
              </a:solidFill>
              <a:effectLst/>
              <a:latin typeface="PingFang SC"/>
            </a:endParaRPr>
          </a:p>
          <a:p>
            <a:r>
              <a:rPr lang="zh-CN" altLang="en-US" dirty="0">
                <a:sym typeface="+mn-ea"/>
              </a:rPr>
              <a:t>造像的背面往往刻有古罗马的法谚：“为实现正义，哪怕天崩地裂</a:t>
            </a:r>
            <a:endParaRPr lang="zh-CN" altLang="en-US" dirty="0"/>
          </a:p>
          <a:p>
            <a:r>
              <a:rPr lang="zh-CN" altLang="en-US" b="0" i="0" dirty="0">
                <a:solidFill>
                  <a:srgbClr val="333333"/>
                </a:solidFill>
                <a:effectLst/>
                <a:latin typeface="PingFang SC"/>
              </a:rPr>
              <a:t>比较相同：</a:t>
            </a:r>
            <a:r>
              <a:rPr lang="en-US" altLang="zh-CN" b="0" i="0" dirty="0">
                <a:solidFill>
                  <a:srgbClr val="333333"/>
                </a:solidFill>
                <a:effectLst/>
                <a:latin typeface="PingFang SC"/>
              </a:rPr>
              <a:t> </a:t>
            </a:r>
            <a:r>
              <a:rPr lang="zh-CN" altLang="en-US" b="0" i="0" dirty="0">
                <a:solidFill>
                  <a:srgbClr val="333333"/>
                </a:solidFill>
                <a:effectLst/>
                <a:latin typeface="PingFang SC"/>
              </a:rPr>
              <a:t>公平无私、慎重判断。</a:t>
            </a:r>
          </a:p>
          <a:p>
            <a:r>
              <a:rPr lang="zh-CN" altLang="en-US" b="0" i="0" dirty="0">
                <a:solidFill>
                  <a:srgbClr val="333333"/>
                </a:solidFill>
                <a:effectLst/>
                <a:latin typeface="PingFang SC"/>
              </a:rPr>
              <a:t>区别：理智，司法独立；重视证据。</a:t>
            </a:r>
          </a:p>
          <a:p>
            <a:r>
              <a:rPr lang="zh-CN" altLang="en-US" b="0" i="0" dirty="0">
                <a:solidFill>
                  <a:srgbClr val="333333"/>
                </a:solidFill>
                <a:effectLst/>
                <a:latin typeface="PingFang SC"/>
              </a:rPr>
              <a:t>近代西方法律制度有其独自</a:t>
            </a:r>
            <a:r>
              <a:rPr lang="en-US" altLang="zh-CN" b="0" i="0" dirty="0">
                <a:solidFill>
                  <a:srgbClr val="333333"/>
                </a:solidFill>
                <a:effectLst/>
                <a:latin typeface="PingFang SC"/>
              </a:rPr>
              <a:t> </a:t>
            </a:r>
            <a:r>
              <a:rPr lang="zh-CN" altLang="en-US" b="0" i="0" dirty="0">
                <a:solidFill>
                  <a:srgbClr val="333333"/>
                </a:solidFill>
                <a:effectLst/>
                <a:latin typeface="PingFang SC"/>
              </a:rPr>
              <a:t>的历史渊源，和特点。</a:t>
            </a:r>
          </a:p>
          <a:p>
            <a:endParaRPr lang="zh-CN" altLang="en-US" b="0" i="0" dirty="0">
              <a:solidFill>
                <a:srgbClr val="333333"/>
              </a:solidFill>
              <a:effectLst/>
              <a:latin typeface="PingFang SC"/>
            </a:endParaRPr>
          </a:p>
        </p:txBody>
      </p:sp>
      <p:sp>
        <p:nvSpPr>
          <p:cNvPr id="4" name="灯片编号占位符 3"/>
          <p:cNvSpPr>
            <a:spLocks noGrp="1"/>
          </p:cNvSpPr>
          <p:nvPr>
            <p:ph type="sldNum" sz="quarter" idx="5"/>
          </p:nvPr>
        </p:nvSpPr>
        <p:spPr/>
        <p:txBody>
          <a:bodyPr/>
          <a:lstStyle/>
          <a:p>
            <a:fld id="{AF886FEB-F8CD-4C94-B3F6-87AF554470E7}"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宗教改革对资本主义的促进：</a:t>
            </a:r>
            <a:r>
              <a:rPr lang="en-US" altLang="zh-CN"/>
              <a:t>1.</a:t>
            </a:r>
            <a:r>
              <a:rPr lang="zh-CN" altLang="en-US"/>
              <a:t>肯定了发财致富的合理性。</a:t>
            </a:r>
            <a:r>
              <a:rPr lang="en-US" altLang="zh-CN"/>
              <a:t>2.</a:t>
            </a:r>
            <a:r>
              <a:rPr lang="zh-CN" altLang="en-US"/>
              <a:t>沉重打击了教会势力，推动民族国家成长。提升资产阶级政治地位。</a:t>
            </a:r>
            <a:r>
              <a:rPr lang="en-US" altLang="zh-CN"/>
              <a:t> 3.</a:t>
            </a:r>
            <a:r>
              <a:rPr lang="zh-CN" altLang="en-US"/>
              <a:t>传播和发展了人文主义，解放了思想</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宗教改革对资本主义的促进：</a:t>
            </a:r>
            <a:r>
              <a:rPr lang="en-US" altLang="zh-CN"/>
              <a:t>1.</a:t>
            </a:r>
            <a:r>
              <a:rPr lang="zh-CN" altLang="en-US"/>
              <a:t>肯定了发财致富的合理性。</a:t>
            </a:r>
            <a:r>
              <a:rPr lang="en-US" altLang="zh-CN"/>
              <a:t>2.</a:t>
            </a:r>
            <a:r>
              <a:rPr lang="zh-CN" altLang="en-US"/>
              <a:t>沉重打击了教会势力，推动民族国家成长。提升资产阶级政治地位。</a:t>
            </a:r>
            <a:r>
              <a:rPr lang="en-US" altLang="zh-CN"/>
              <a:t> 3.</a:t>
            </a:r>
            <a:r>
              <a:rPr lang="zh-CN" altLang="en-US"/>
              <a:t>传播和发展了人文主义，解放了思想</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三重冠：神职人员，全体世俗教徒，国王之上的王</a:t>
            </a:r>
          </a:p>
        </p:txBody>
      </p:sp>
      <p:sp>
        <p:nvSpPr>
          <p:cNvPr id="4" name="灯片编号占位符 3"/>
          <p:cNvSpPr>
            <a:spLocks noGrp="1"/>
          </p:cNvSpPr>
          <p:nvPr>
            <p:ph type="sldNum" sz="quarter" idx="5"/>
          </p:nvPr>
        </p:nvSpPr>
        <p:spPr/>
        <p:txBody>
          <a:bodyPr/>
          <a:lstStyle/>
          <a:p>
            <a:fld id="{82681912-8CC0-4B9F-BE2A-5B54BD796BF3}"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1" name="幻灯片图像占位符 1"/>
          <p:cNvSpPr>
            <a:spLocks noGrp="1" noRot="1" noChangeAspect="1"/>
          </p:cNvSpPr>
          <p:nvPr>
            <p:ph type="sldImg"/>
          </p:nvPr>
        </p:nvSpPr>
        <p:spPr>
          <a:xfrm>
            <a:off x="1371600" y="1143000"/>
            <a:ext cx="4114800" cy="3086100"/>
          </a:xfrm>
          <a:prstGeom prst="rect">
            <a:avLst/>
          </a:prstGeom>
          <a:noFill/>
          <a:ln w="12700" cap="flat" cmpd="sng">
            <a:solidFill>
              <a:srgbClr val="000000"/>
            </a:solidFill>
            <a:prstDash val="solid"/>
            <a:miter lim="1000000"/>
            <a:headEnd type="none" w="med" len="med"/>
            <a:tailEnd type="none" w="med" len="med"/>
          </a:ln>
        </p:spPr>
        <p:txBody>
          <a:bodyPr/>
          <a:lstStyle/>
          <a:p>
            <a:pPr marL="0" lvl="0" indent="0" algn="l" defTabSz="457200" rtl="0" eaLnBrk="0" fontAlgn="base" latinLnBrk="0" hangingPunct="0">
              <a:lnSpc>
                <a:spcPct val="100000"/>
              </a:lnSpc>
              <a:spcBef>
                <a:spcPct val="30000"/>
              </a:spcBef>
              <a:spcAft>
                <a:spcPct val="0"/>
              </a:spcAft>
              <a:buClrTx/>
              <a:buSzPct val="100000"/>
            </a:pPr>
            <a:endParaRPr sz="1200" u="none" baseline="0">
              <a:solidFill>
                <a:schemeClr val="tx1"/>
              </a:solidFill>
              <a:latin typeface="Arial" panose="020B0604020202020204" pitchFamily="34" charset="0"/>
            </a:endParaRPr>
          </a:p>
        </p:txBody>
      </p:sp>
      <p:sp>
        <p:nvSpPr>
          <p:cNvPr id="4172" name="备注占位符 2"/>
          <p:cNvSpPr>
            <a:spLocks noGrp="1"/>
          </p:cNvSpPr>
          <p:nvPr>
            <p:ph type="body" idx="1"/>
          </p:nvPr>
        </p:nvSpPr>
        <p:spPr>
          <a:xfrm>
            <a:off x="685800" y="4400550"/>
            <a:ext cx="5486400" cy="3600450"/>
          </a:xfrm>
          <a:prstGeom prst="rect">
            <a:avLst/>
          </a:prstGeom>
          <a:noFill/>
          <a:ln w="9525">
            <a:noFill/>
          </a:ln>
        </p:spPr>
        <p:txBody>
          <a:bodyPr wrap="square" lIns="91440" tIns="45720" rIns="91440" bIns="45720" anchor="t"/>
          <a:lstStyle/>
          <a:p>
            <a:pPr marL="0" lvl="0" indent="0" algn="l" defTabSz="914400" rtl="0" eaLnBrk="0" fontAlgn="base" latinLnBrk="0" hangingPunct="0">
              <a:lnSpc>
                <a:spcPct val="100000"/>
              </a:lnSpc>
              <a:spcBef>
                <a:spcPct val="0"/>
              </a:spcBef>
              <a:spcAft>
                <a:spcPct val="0"/>
              </a:spcAft>
              <a:buClrTx/>
              <a:buSzPct val="100000"/>
            </a:pPr>
            <a:endParaRPr sz="1200" u="none" baseline="0">
              <a:solidFill>
                <a:schemeClr val="tx1"/>
              </a:solidFill>
              <a:latin typeface="Calibri" panose="020F0502020204030204" charset="0"/>
              <a:ea typeface="宋体" panose="02010600030101010101" pitchFamily="2" charset="-122"/>
            </a:endParaRPr>
          </a:p>
        </p:txBody>
      </p:sp>
      <p:sp>
        <p:nvSpPr>
          <p:cNvPr id="4173" name="灯片编号占位符 3"/>
          <p:cNvSpPr/>
          <p:nvPr/>
        </p:nvSpPr>
        <p:spPr>
          <a:xfrm>
            <a:off x="3884613" y="8685213"/>
            <a:ext cx="2971800" cy="458787"/>
          </a:xfrm>
          <a:prstGeom prst="rect">
            <a:avLst/>
          </a:prstGeom>
          <a:noFill/>
          <a:ln w="9525">
            <a:noFill/>
          </a:ln>
        </p:spPr>
        <p:txBody>
          <a:bodyPr anchor="b"/>
          <a:lstStyle/>
          <a:p>
            <a:pPr marL="0" lvl="0" indent="0" algn="r" defTabSz="914400" rtl="0" eaLnBrk="1" fontAlgn="base" hangingPunct="1">
              <a:lnSpc>
                <a:spcPct val="100000"/>
              </a:lnSpc>
              <a:spcBef>
                <a:spcPct val="0"/>
              </a:spcBef>
              <a:spcAft>
                <a:spcPct val="0"/>
              </a:spcAft>
              <a:buClrTx/>
              <a:buSzPct val="100000"/>
            </a:pPr>
            <a:fld id="{9A0DB2DC-4C9A-4742-B13C-FB6460FD3503}" type="slidenum">
              <a:rPr lang="zh-CN" altLang="en-US" sz="1200"/>
              <a:t>23</a:t>
            </a:fld>
            <a:endParaRPr lang="zh-CN" alt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文官有什么特点？</a:t>
            </a:r>
          </a:p>
          <a:p>
            <a:r>
              <a:rPr lang="zh-CN" altLang="en-US" dirty="0"/>
              <a:t>国家工作人员，不受党派影响。</a:t>
            </a:r>
            <a:r>
              <a:rPr lang="en-US" altLang="zh-CN" dirty="0"/>
              <a:t> </a:t>
            </a:r>
            <a:r>
              <a:rPr lang="zh-CN" altLang="en-US" dirty="0"/>
              <a:t>行政部门</a:t>
            </a:r>
            <a:r>
              <a:rPr lang="en-US" altLang="zh-CN" dirty="0"/>
              <a:t>——</a:t>
            </a:r>
            <a:r>
              <a:rPr lang="zh-CN" altLang="en-US" dirty="0"/>
              <a:t>管理公众服务事务</a:t>
            </a:r>
          </a:p>
        </p:txBody>
      </p:sp>
      <p:sp>
        <p:nvSpPr>
          <p:cNvPr id="4" name="灯片编号占位符 3"/>
          <p:cNvSpPr>
            <a:spLocks noGrp="1"/>
          </p:cNvSpPr>
          <p:nvPr>
            <p:ph type="sldNum" sz="quarter" idx="5"/>
          </p:nvPr>
        </p:nvSpPr>
        <p:spPr/>
        <p:txBody>
          <a:bodyPr/>
          <a:lstStyle/>
          <a:p>
            <a:fld id="{82681912-8CC0-4B9F-BE2A-5B54BD796BF3}" type="slidenum">
              <a:rPr lang="zh-CN" altLang="en-US" smtClean="0"/>
              <a:t>24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9363" y="1279525"/>
            <a:ext cx="4606925" cy="3454400"/>
          </a:xfrm>
        </p:spPr>
      </p:sp>
      <p:sp>
        <p:nvSpPr>
          <p:cNvPr id="3" name="备注占位符 2"/>
          <p:cNvSpPr>
            <a:spLocks noGrp="1"/>
          </p:cNvSpPr>
          <p:nvPr>
            <p:ph type="body" idx="1"/>
          </p:nvPr>
        </p:nvSpPr>
        <p:spPr/>
        <p:txBody>
          <a:bodyPr/>
          <a:lstStyle/>
          <a:p>
            <a:r>
              <a:rPr lang="zh-CN" smtClean="0"/>
              <a:t>重点：西方近代法律制度的基本特点</a:t>
            </a:r>
          </a:p>
          <a:p>
            <a:r>
              <a:rPr lang="zh-CN"/>
              <a:t>难点：特点。宗教伦理的作用</a:t>
            </a:r>
          </a:p>
        </p:txBody>
      </p:sp>
      <p:sp>
        <p:nvSpPr>
          <p:cNvPr id="4" name="灯片编号占位符 3"/>
          <p:cNvSpPr>
            <a:spLocks noGrp="1"/>
          </p:cNvSpPr>
          <p:nvPr>
            <p:ph type="sldNum" sz="quarter" idx="10"/>
          </p:nvPr>
        </p:nvSpPr>
        <p:spPr/>
        <p:txBody>
          <a:bodyPr/>
          <a:lstStyle/>
          <a:p>
            <a:r>
              <a:rPr lang="zh-CN" altLang="en-US" smtClean="0"/>
              <a:t>更多精美模板请访问卡卡办公网：</a:t>
            </a:r>
            <a:r>
              <a:rPr lang="en-US" altLang="zh-CN" smtClean="0"/>
              <a:t>https://www.kakappt.com</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olidFill>
                  <a:schemeClr val="tx1"/>
                </a:solidFill>
                <a:latin typeface="方正宋刻本秀楷简体" panose="02000000000000000000" charset="-122"/>
                <a:ea typeface="方正宋刻本秀楷简体" panose="02000000000000000000" charset="-122"/>
              </a:rPr>
              <a:t>作为西方人</a:t>
            </a:r>
            <a:r>
              <a:rPr lang="en-US" altLang="zh-CN">
                <a:solidFill>
                  <a:schemeClr val="tx1"/>
                </a:solidFill>
                <a:latin typeface="方正宋刻本秀楷简体" panose="02000000000000000000" charset="-122"/>
                <a:ea typeface="方正宋刻本秀楷简体" panose="02000000000000000000" charset="-122"/>
              </a:rPr>
              <a:t> </a:t>
            </a:r>
            <a:r>
              <a:rPr lang="zh-CN" altLang="en-US">
                <a:solidFill>
                  <a:schemeClr val="tx1"/>
                </a:solidFill>
                <a:latin typeface="方正宋刻本秀楷简体" panose="02000000000000000000" charset="-122"/>
                <a:ea typeface="方正宋刻本秀楷简体" panose="02000000000000000000" charset="-122"/>
              </a:rPr>
              <a:t>说这话，说明西方法律制度的一个重要渊源是什么？</a:t>
            </a:r>
          </a:p>
          <a:p>
            <a:r>
              <a:rPr lang="zh-CN" altLang="en-US">
                <a:solidFill>
                  <a:schemeClr val="tx1"/>
                </a:solidFill>
                <a:latin typeface="方正宋刻本秀楷简体" panose="02000000000000000000" charset="-122"/>
                <a:ea typeface="方正宋刻本秀楷简体" panose="02000000000000000000" charset="-122"/>
              </a:rPr>
              <a:t>西方文明的源头呢？</a:t>
            </a:r>
          </a:p>
          <a:p>
            <a:r>
              <a:rPr lang="zh-CN" altLang="en-US">
                <a:solidFill>
                  <a:schemeClr val="tx1"/>
                </a:solidFill>
                <a:latin typeface="方正宋刻本秀楷简体" panose="02000000000000000000" charset="-122"/>
                <a:ea typeface="方正宋刻本秀楷简体" panose="02000000000000000000" charset="-122"/>
              </a:rPr>
              <a:t>古希腊有没有法律？</a:t>
            </a:r>
          </a:p>
          <a:p>
            <a:r>
              <a:rPr lang="zh-CN" altLang="en-US">
                <a:solidFill>
                  <a:schemeClr val="tx1"/>
                </a:solidFill>
                <a:latin typeface="方正宋刻本秀楷简体" panose="02000000000000000000" charset="-122"/>
                <a:ea typeface="方正宋刻本秀楷简体" panose="02000000000000000000" charset="-122"/>
              </a:rPr>
              <a:t>为什么没有成为渊源？</a:t>
            </a:r>
            <a:r>
              <a:rPr lang="zh-CN" altLang="en-US">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希腊法律的很多思想对罗马法有着深远的影响。但是，由于希腊小国寡民，城邦的法律影响不大。</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solidFill>
                <a:schemeClr val="tx1"/>
              </a:solidFill>
              <a:latin typeface="方正宋刻本秀楷简体" panose="02000000000000000000" charset="-122"/>
              <a:ea typeface="方正宋刻本秀楷简体" panose="02000000000000000000"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olidFill>
                  <a:schemeClr val="tx1"/>
                </a:solidFill>
                <a:latin typeface="方正宋刻本秀楷简体" panose="02000000000000000000" charset="-122"/>
                <a:ea typeface="方正宋刻本秀楷简体" panose="02000000000000000000" charset="-122"/>
              </a:rPr>
              <a:t>私法主要是指调整普通公民，组织之间关系的法律</a:t>
            </a:r>
          </a:p>
          <a:p>
            <a:r>
              <a:rPr lang="zh-CN" altLang="en-US">
                <a:solidFill>
                  <a:schemeClr val="tx1"/>
                </a:solidFill>
                <a:latin typeface="方正宋刻本秀楷简体" panose="02000000000000000000" charset="-122"/>
                <a:ea typeface="方正宋刻本秀楷简体" panose="02000000000000000000" charset="-122"/>
              </a:rPr>
              <a:t>公法主要是指调整国家与普通公民、组织之间关系以及国家机关及其组成人员之间关系的法律</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solidFill>
                  <a:schemeClr val="tx1"/>
                </a:solidFill>
                <a:latin typeface="方正宋刻本秀楷简体" panose="02000000000000000000" charset="-122"/>
                <a:ea typeface="方正宋刻本秀楷简体" panose="02000000000000000000" charset="-122"/>
              </a:rPr>
              <a:t>罗马民法大全使得罗马法系统完备成体系</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solidFill>
                  <a:schemeClr val="tx1"/>
                </a:solidFill>
                <a:latin typeface="方正宋刻本秀楷简体" panose="02000000000000000000" charset="-122"/>
                <a:ea typeface="方正宋刻本秀楷简体" panose="02000000000000000000" charset="-122"/>
              </a:rPr>
              <a:t>日耳曼人在西罗马帝国的废墟上建立了欧洲封建社会，习惯法日耳曼法集中在北部。</a:t>
            </a:r>
            <a:r>
              <a:rPr lang="en-US" altLang="zh-CN">
                <a:solidFill>
                  <a:schemeClr val="tx1"/>
                </a:solidFill>
                <a:latin typeface="方正宋刻本秀楷简体" panose="02000000000000000000" charset="-122"/>
                <a:ea typeface="方正宋刻本秀楷简体" panose="02000000000000000000" charset="-122"/>
              </a:rPr>
              <a:t> </a:t>
            </a:r>
            <a:r>
              <a:rPr lang="zh-CN" altLang="en-US">
                <a:solidFill>
                  <a:schemeClr val="tx1"/>
                </a:solidFill>
                <a:latin typeface="方正宋刻本秀楷简体" panose="02000000000000000000" charset="-122"/>
                <a:ea typeface="方正宋刻本秀楷简体" panose="02000000000000000000" charset="-122"/>
              </a:rPr>
              <a:t>主要内容为保护人身和财产安全，收到罗马法影响。</a:t>
            </a:r>
          </a:p>
          <a:p>
            <a:endParaRPr lang="zh-CN" altLang="en-US">
              <a:solidFill>
                <a:schemeClr val="tx1"/>
              </a:solidFill>
              <a:latin typeface="方正宋刻本秀楷简体" panose="02000000000000000000" charset="-122"/>
              <a:ea typeface="方正宋刻本秀楷简体" panose="02000000000000000000" charset="-122"/>
            </a:endParaRPr>
          </a:p>
          <a:p>
            <a:r>
              <a:rPr lang="zh-CN" altLang="en-US">
                <a:solidFill>
                  <a:schemeClr val="tx1"/>
                </a:solidFill>
                <a:latin typeface="方正宋刻本秀楷简体" panose="02000000000000000000" charset="-122"/>
                <a:ea typeface="方正宋刻本秀楷简体" panose="02000000000000000000" charset="-122"/>
              </a:rPr>
              <a:t>教会法主要内容</a:t>
            </a:r>
            <a:r>
              <a:rPr lang="en-US" altLang="zh-CN">
                <a:solidFill>
                  <a:schemeClr val="tx1"/>
                </a:solidFill>
                <a:latin typeface="方正宋刻本秀楷简体" panose="02000000000000000000" charset="-122"/>
                <a:ea typeface="方正宋刻本秀楷简体" panose="02000000000000000000" charset="-122"/>
              </a:rPr>
              <a:t>……</a:t>
            </a:r>
          </a:p>
          <a:p>
            <a:endParaRPr lang="en-US" altLang="zh-CN">
              <a:solidFill>
                <a:schemeClr val="tx1"/>
              </a:solidFill>
              <a:latin typeface="方正宋刻本秀楷简体" panose="02000000000000000000" charset="-122"/>
              <a:ea typeface="方正宋刻本秀楷简体" panose="02000000000000000000" charset="-122"/>
            </a:endParaRPr>
          </a:p>
          <a:p>
            <a:r>
              <a:rPr lang="zh-CN" altLang="en-US">
                <a:solidFill>
                  <a:schemeClr val="tx1"/>
                </a:solidFill>
                <a:latin typeface="方正宋刻本秀楷简体" panose="02000000000000000000" charset="-122"/>
                <a:ea typeface="方正宋刻本秀楷简体" panose="02000000000000000000" charset="-122"/>
              </a:rPr>
              <a:t>罗马法复兴对罗马法进行了深入研究，并用于司法实践，</a:t>
            </a:r>
            <a:endParaRPr lang="en-US" altLang="zh-CN">
              <a:solidFill>
                <a:schemeClr val="tx1"/>
              </a:solidFill>
              <a:latin typeface="方正宋刻本秀楷简体" panose="02000000000000000000" charset="-122"/>
              <a:ea typeface="方正宋刻本秀楷简体" panose="02000000000000000000" charset="-122"/>
            </a:endParaRPr>
          </a:p>
          <a:p>
            <a:endParaRPr lang="en-US" altLang="zh-CN">
              <a:solidFill>
                <a:schemeClr val="tx1"/>
              </a:solidFill>
              <a:latin typeface="方正宋刻本秀楷简体" panose="02000000000000000000" charset="-122"/>
              <a:ea typeface="方正宋刻本秀楷简体" panose="02000000000000000000"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olidFill>
                  <a:schemeClr val="tx1"/>
                </a:solidFill>
                <a:latin typeface="方正宋刻本秀楷简体" panose="02000000000000000000" charset="-122"/>
                <a:ea typeface="方正宋刻本秀楷简体" panose="02000000000000000000" charset="-122"/>
              </a:rPr>
              <a:t>诺曼王朝派出法官巡回。根据从大陆带来的罗马法和英国当地习惯法进行审判。</a:t>
            </a:r>
            <a:r>
              <a:rPr lang="en-US" altLang="zh-CN">
                <a:solidFill>
                  <a:schemeClr val="tx1"/>
                </a:solidFill>
                <a:latin typeface="方正宋刻本秀楷简体" panose="02000000000000000000" charset="-122"/>
                <a:ea typeface="方正宋刻本秀楷简体" panose="02000000000000000000" charset="-122"/>
              </a:rPr>
              <a:t> </a:t>
            </a:r>
            <a:r>
              <a:rPr lang="zh-CN" altLang="en-US">
                <a:solidFill>
                  <a:schemeClr val="tx1"/>
                </a:solidFill>
                <a:latin typeface="方正宋刻本秀楷简体" panose="02000000000000000000" charset="-122"/>
                <a:ea typeface="方正宋刻本秀楷简体" panose="02000000000000000000" charset="-122"/>
              </a:rPr>
              <a:t>在司法实践中遵照先例或创造新规则，并且将判例带到其他地方。</a:t>
            </a:r>
          </a:p>
          <a:p>
            <a:r>
              <a:rPr lang="zh-CN" altLang="en-US">
                <a:solidFill>
                  <a:schemeClr val="tx1"/>
                </a:solidFill>
                <a:latin typeface="方正宋刻本秀楷简体" panose="02000000000000000000" charset="-122"/>
                <a:ea typeface="方正宋刻本秀楷简体" panose="02000000000000000000" charset="-122"/>
              </a:rPr>
              <a:t>王权加强，打击封建主，融合日耳曼法（北）和罗马法（南），建立全国统一的法律</a:t>
            </a:r>
          </a:p>
          <a:p>
            <a:r>
              <a:rPr lang="en-US" altLang="zh-CN">
                <a:solidFill>
                  <a:schemeClr val="tx1"/>
                </a:solidFill>
                <a:latin typeface="方正宋刻本秀楷简体" panose="02000000000000000000" charset="-122"/>
                <a:ea typeface="方正宋刻本秀楷简体" panose="02000000000000000000" charset="-122"/>
              </a:rPr>
              <a:t> </a:t>
            </a:r>
            <a:r>
              <a:rPr lang="zh-CN" altLang="en-US">
                <a:solidFill>
                  <a:schemeClr val="tx1"/>
                </a:solidFill>
                <a:latin typeface="方正宋刻本秀楷简体" panose="02000000000000000000" charset="-122"/>
                <a:ea typeface="方正宋刻本秀楷简体" panose="02000000000000000000" charset="-122"/>
              </a:rPr>
              <a:t>判案依据</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slideMaster" Target="../slideMasters/slideMaster1.xml"/><Relationship Id="rId4" Type="http://schemas.openxmlformats.org/officeDocument/2006/relationships/tags" Target="../tags/tag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E4C556E-D11A-48D7-81C0-B1B5323EC136}" type="datetimeFigureOut">
              <a:rPr lang="zh-CN" altLang="en-US" smtClean="0"/>
              <a:t>2022/8/29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95263E-7865-4889-9FDE-7A423744D6B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E4C556E-D11A-48D7-81C0-B1B5323EC136}" type="datetimeFigureOut">
              <a:rPr lang="zh-CN" altLang="en-US" smtClean="0"/>
              <a:t>2022/8/29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195263E-7865-4889-9FDE-7A423744D6B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E4C556E-D11A-48D7-81C0-B1B5323EC136}" type="datetimeFigureOut">
              <a:rPr lang="zh-CN" altLang="en-US" smtClean="0"/>
              <a:t>2022/8/29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95263E-7865-4889-9FDE-7A423744D6B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E4C556E-D11A-48D7-81C0-B1B5323EC136}" type="datetimeFigureOut">
              <a:rPr lang="zh-CN" altLang="en-US" smtClean="0"/>
              <a:t>2022/8/29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95263E-7865-4889-9FDE-7A423744D6B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2022/8/29</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2022/8/29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2022/8/29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E4C556E-D11A-48D7-81C0-B1B5323EC136}" type="datetimeFigureOut">
              <a:rPr lang="zh-CN" altLang="en-US" smtClean="0"/>
              <a:t>2022/8/29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95263E-7865-4889-9FDE-7A423744D6B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E4C556E-D11A-48D7-81C0-B1B5323EC136}" type="datetimeFigureOut">
              <a:rPr lang="zh-CN" altLang="en-US" smtClean="0"/>
              <a:t>2022/8/29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195263E-7865-4889-9FDE-7A423744D6B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EE4C556E-D11A-48D7-81C0-B1B5323EC136}" type="datetimeFigureOut">
              <a:rPr lang="zh-CN" altLang="en-US" smtClean="0"/>
              <a:t>2022/8/29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195263E-7865-4889-9FDE-7A423744D6B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E4C556E-D11A-48D7-81C0-B1B5323EC136}" type="datetimeFigureOut">
              <a:rPr lang="zh-CN" altLang="en-US" smtClean="0"/>
              <a:t>2022/8/29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195263E-7865-4889-9FDE-7A423744D6B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E4C556E-D11A-48D7-81C0-B1B5323EC136}" type="datetimeFigureOut">
              <a:rPr lang="zh-CN" altLang="en-US" smtClean="0"/>
              <a:t>2022/8/29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195263E-7865-4889-9FDE-7A423744D6BB}" type="slidenum">
              <a:rPr lang="zh-CN" altLang="en-US" smtClean="0"/>
              <a:t>‹#›</a:t>
            </a:fld>
            <a:endParaRPr lang="zh-CN" altLang="en-US"/>
          </a:p>
        </p:txBody>
      </p:sp>
      <p:sp>
        <p:nvSpPr>
          <p:cNvPr id="11" name="TextBox 10"/>
          <p:cNvSpPr txBox="1"/>
          <p:nvPr userDrawn="1"/>
        </p:nvSpPr>
        <p:spPr>
          <a:xfrm>
            <a:off x="1488605" y="6739570"/>
            <a:ext cx="1800200" cy="12192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defRPr/>
            </a:pPr>
            <a:r>
              <a:rPr kumimoji="0" lang="en-US" altLang="zh-CN" sz="100" b="0" i="0" u="none" strike="noStrike" kern="0" cap="none" spc="0" normalizeH="0" baseline="0" noProof="0" dirty="0" smtClean="0">
                <a:ln>
                  <a:noFill/>
                </a:ln>
                <a:solidFill>
                  <a:prstClr val="black"/>
                </a:solidFill>
                <a:effectLst/>
                <a:uLnTx/>
                <a:uFillTx/>
                <a:hlinkClick r:id="rId2"/>
              </a:rPr>
              <a:t>PPT</a:t>
            </a:r>
            <a:r>
              <a:rPr kumimoji="0" lang="zh-CN" altLang="en-US" sz="100" b="0" i="0" u="none" strike="noStrike" kern="0" cap="none" spc="0" normalizeH="0" baseline="0" noProof="0" dirty="0" smtClean="0">
                <a:ln>
                  <a:noFill/>
                </a:ln>
                <a:solidFill>
                  <a:prstClr val="black"/>
                </a:solidFill>
                <a:effectLst/>
                <a:uLnTx/>
                <a:uFillTx/>
                <a:hlinkClick r:id="rId2"/>
              </a:rPr>
              <a:t>模板</a:t>
            </a:r>
            <a:r>
              <a:rPr kumimoji="0" lang="zh-CN" altLang="en-US" sz="100" b="0" i="0" u="none" strike="noStrike" kern="0" cap="none" spc="0" normalizeH="0" baseline="0" noProof="0" dirty="0" smtClean="0">
                <a:ln>
                  <a:noFill/>
                </a:ln>
                <a:solidFill>
                  <a:prstClr val="black"/>
                </a:solidFill>
                <a:effectLst/>
                <a:uLnTx/>
                <a:uFillTx/>
              </a:rPr>
              <a:t> </a:t>
            </a:r>
            <a:r>
              <a:rPr kumimoji="0" lang="en-US" altLang="zh-CN" sz="100" b="0" i="0" u="none" strike="noStrike" kern="0" cap="none" spc="0" normalizeH="0" baseline="0" noProof="0" dirty="0" smtClean="0">
                <a:ln>
                  <a:noFill/>
                </a:ln>
                <a:solidFill>
                  <a:prstClr val="black"/>
                </a:solidFill>
                <a:effectLst/>
                <a:uLnTx/>
                <a:uFillTx/>
              </a:rPr>
              <a:t>http://www.1ppt.com/moban/</a:t>
            </a:r>
            <a:r>
              <a:rPr kumimoji="0" lang="zh-CN" altLang="en-US" sz="100" b="0" i="0" u="none" strike="noStrike" kern="0" cap="none" spc="0" normalizeH="0" baseline="0" noProof="0" dirty="0" smtClean="0">
                <a:ln>
                  <a:noFill/>
                </a:ln>
                <a:solidFill>
                  <a:prstClr val="black"/>
                </a:solidFill>
                <a:effectLst/>
                <a:uLnTx/>
                <a:uFillTx/>
              </a:rPr>
              <a:t> </a:t>
            </a:r>
            <a:endParaRPr kumimoji="0" lang="en-US" altLang="zh-CN" sz="100" b="0" i="0" u="none" strike="noStrike" kern="0" cap="none" spc="0" normalizeH="0" baseline="0" noProof="0" dirty="0" smtClean="0">
              <a:ln>
                <a:noFill/>
              </a:ln>
              <a:solidFill>
                <a:prstClr val="black"/>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E4C556E-D11A-48D7-81C0-B1B5323EC136}" type="datetimeFigureOut">
              <a:rPr lang="zh-CN" altLang="en-US" smtClean="0"/>
              <a:t>2022/8/29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195263E-7865-4889-9FDE-7A423744D6B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4C556E-D11A-48D7-81C0-B1B5323EC136}" type="datetimeFigureOut">
              <a:rPr lang="zh-CN" altLang="en-US" smtClean="0"/>
              <a:t>2022/8/29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195263E-7865-4889-9FDE-7A423744D6B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E4C556E-D11A-48D7-81C0-B1B5323EC136}" type="datetimeFigureOut">
              <a:rPr lang="zh-CN" altLang="en-US" smtClean="0"/>
              <a:t>2022/8/29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195263E-7865-4889-9FDE-7A423744D6B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50000"/>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C556E-D11A-48D7-81C0-B1B5323EC136}" type="datetimeFigureOut">
              <a:rPr lang="zh-CN" altLang="en-US" smtClean="0"/>
              <a:t>2022/8/29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5263E-7865-4889-9FDE-7A423744D6B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mc:AlternateContent xmlns:mc="http://schemas.openxmlformats.org/markup-compatibility/2006" xmlns:p14="http://schemas.microsoft.com/office/powerpoint/2010/main">
    <mc:Choice Requires="p14">
      <p:transition spd="med">
        <p:random/>
      </p:transition>
    </mc:Choice>
    <mc:Fallback xmlns="">
      <p:transition spd="med">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2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2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7.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xml"/><Relationship Id="rId1" Type="http://schemas.openxmlformats.org/officeDocument/2006/relationships/tags" Target="../tags/tag33.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tags" Target="../tags/tag36.xml"/><Relationship Id="rId7" Type="http://schemas.openxmlformats.org/officeDocument/2006/relationships/image" Target="../media/image29.jpe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notesSlide" Target="../notesSlides/notesSlide16.xml"/><Relationship Id="rId5" Type="http://schemas.openxmlformats.org/officeDocument/2006/relationships/slideLayout" Target="../slideLayouts/slideLayout8.xml"/><Relationship Id="rId4" Type="http://schemas.openxmlformats.org/officeDocument/2006/relationships/tags" Target="../tags/tag37.xml"/><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32.png"/><Relationship Id="rId5" Type="http://schemas.openxmlformats.org/officeDocument/2006/relationships/notesSlide" Target="../notesSlides/notesSlide17.xml"/><Relationship Id="rId4"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8.xml"/><Relationship Id="rId1" Type="http://schemas.openxmlformats.org/officeDocument/2006/relationships/tags" Target="../tags/tag41.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xml"/><Relationship Id="rId1" Type="http://schemas.openxmlformats.org/officeDocument/2006/relationships/tags" Target="../tags/tag42.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ags" Target="../tags/tag43.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23.xml"/><Relationship Id="rId7" Type="http://schemas.openxmlformats.org/officeDocument/2006/relationships/image" Target="../media/image44.png"/><Relationship Id="rId2" Type="http://schemas.openxmlformats.org/officeDocument/2006/relationships/slideLayout" Target="../slideLayouts/slideLayout8.xml"/><Relationship Id="rId1" Type="http://schemas.openxmlformats.org/officeDocument/2006/relationships/tags" Target="../tags/tag4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4.png"/><Relationship Id="rId5" Type="http://schemas.openxmlformats.org/officeDocument/2006/relationships/image" Target="../media/image49.png"/><Relationship Id="rId15" Type="http://schemas.openxmlformats.org/officeDocument/2006/relationships/image" Target="../media/image58.png"/><Relationship Id="rId10" Type="http://schemas.openxmlformats.org/officeDocument/2006/relationships/image" Target="../media/image22.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10" Type="http://schemas.openxmlformats.org/officeDocument/2006/relationships/image" Target="../media/image8.jpeg"/><Relationship Id="rId4" Type="http://schemas.openxmlformats.org/officeDocument/2006/relationships/tags" Target="../tags/tag11.xml"/><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3" Type="http://schemas.openxmlformats.org/officeDocument/2006/relationships/tags" Target="../tags/tag21.xml"/><Relationship Id="rId7" Type="http://schemas.openxmlformats.org/officeDocument/2006/relationships/slideLayout" Target="../slideLayouts/slideLayout8.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10" Type="http://schemas.openxmlformats.org/officeDocument/2006/relationships/image" Target="../media/image13.jpeg"/><Relationship Id="rId4" Type="http://schemas.openxmlformats.org/officeDocument/2006/relationships/tags" Target="../tags/tag22.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790183" y="1427648"/>
            <a:ext cx="3925962" cy="4714445"/>
          </a:xfrm>
          <a:prstGeom prst="rect">
            <a:avLst/>
          </a:prstGeom>
        </p:spPr>
      </p:pic>
      <p:sp>
        <p:nvSpPr>
          <p:cNvPr id="6" name="矩形 5"/>
          <p:cNvSpPr/>
          <p:nvPr/>
        </p:nvSpPr>
        <p:spPr>
          <a:xfrm>
            <a:off x="1387474" y="122658"/>
            <a:ext cx="10174606" cy="1167448"/>
          </a:xfrm>
          <a:prstGeom prst="rect">
            <a:avLst/>
          </a:prstGeom>
          <a:solidFill>
            <a:srgbClr val="004FA2"/>
          </a:solid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defRPr/>
            </a:pPr>
            <a:r>
              <a:rPr lang="zh-CN" altLang="en-US" sz="6600" b="1" kern="0" dirty="0">
                <a:solidFill>
                  <a:prstClr val="white"/>
                </a:solidFill>
                <a:latin typeface="微软雅黑" panose="020B0503020204020204" charset="-122"/>
                <a:ea typeface="微软雅黑" panose="020B0503020204020204" charset="-122"/>
              </a:rPr>
              <a:t>中    </a:t>
            </a:r>
            <a:r>
              <a:rPr kumimoji="0" lang="zh-CN" altLang="en-US" sz="6600" b="1"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方理想司法者的形象</a:t>
            </a:r>
          </a:p>
        </p:txBody>
      </p:sp>
      <p:sp>
        <p:nvSpPr>
          <p:cNvPr id="10" name="文本框 9"/>
          <p:cNvSpPr txBox="1"/>
          <p:nvPr/>
        </p:nvSpPr>
        <p:spPr>
          <a:xfrm>
            <a:off x="213356" y="6278051"/>
            <a:ext cx="7223764" cy="523220"/>
          </a:xfrm>
          <a:prstGeom prst="rect">
            <a:avLst/>
          </a:prstGeom>
          <a:noFill/>
        </p:spPr>
        <p:txBody>
          <a:bodyPr wrap="square" rtlCol="0">
            <a:spAutoFit/>
          </a:bodyPr>
          <a:lstStyle/>
          <a:p>
            <a:r>
              <a:rPr lang="zh-CN" altLang="en-US" sz="2800" b="1" dirty="0">
                <a:solidFill>
                  <a:srgbClr val="C00000"/>
                </a:solidFill>
                <a:latin typeface="宋体" panose="02010600030101010101" pitchFamily="2" charset="-122"/>
                <a:ea typeface="宋体" panose="02010600030101010101" pitchFamily="2" charset="-122"/>
              </a:rPr>
              <a:t>   世人称之为“包青天”</a:t>
            </a:r>
          </a:p>
        </p:txBody>
      </p:sp>
      <p:grpSp>
        <p:nvGrpSpPr>
          <p:cNvPr id="12" name="组合 11"/>
          <p:cNvGrpSpPr/>
          <p:nvPr/>
        </p:nvGrpSpPr>
        <p:grpSpPr>
          <a:xfrm>
            <a:off x="2649659" y="152384"/>
            <a:ext cx="7947221" cy="4201731"/>
            <a:chOff x="2649659" y="152384"/>
            <a:chExt cx="7947221" cy="4201731"/>
          </a:xfrm>
        </p:grpSpPr>
        <p:sp>
          <p:nvSpPr>
            <p:cNvPr id="9" name="文本框 8"/>
            <p:cNvSpPr txBox="1"/>
            <p:nvPr/>
          </p:nvSpPr>
          <p:spPr>
            <a:xfrm>
              <a:off x="2649659" y="152384"/>
              <a:ext cx="1076960" cy="1107996"/>
            </a:xfrm>
            <a:prstGeom prst="rect">
              <a:avLst/>
            </a:prstGeom>
            <a:noFill/>
          </p:spPr>
          <p:txBody>
            <a:bodyPr wrap="square">
              <a:spAutoFit/>
            </a:bodyPr>
            <a:lstStyle/>
            <a:p>
              <a:r>
                <a:rPr kumimoji="0" lang="zh-CN" altLang="en-US" sz="6600" b="1" i="0" u="none" strike="noStrike" kern="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西</a:t>
              </a:r>
              <a:endParaRPr lang="zh-CN" altLang="en-US" dirty="0">
                <a:solidFill>
                  <a:srgbClr val="FF0000"/>
                </a:solidFill>
              </a:endParaRPr>
            </a:p>
          </p:txBody>
        </p:sp>
        <p:sp>
          <p:nvSpPr>
            <p:cNvPr id="3" name="矩形 2"/>
            <p:cNvSpPr/>
            <p:nvPr/>
          </p:nvSpPr>
          <p:spPr>
            <a:xfrm>
              <a:off x="7994218" y="2784455"/>
              <a:ext cx="2602662" cy="1569660"/>
            </a:xfrm>
            <a:prstGeom prst="rect">
              <a:avLst/>
            </a:prstGeom>
            <a:noFill/>
          </p:spPr>
          <p:txBody>
            <a:bodyPr wrap="square" lIns="91440" tIns="45720" rIns="91440" bIns="45720">
              <a:spAutoFit/>
            </a:bodyPr>
            <a:lstStyle/>
            <a:p>
              <a:pPr algn="ctr"/>
              <a:r>
                <a:rPr lang="zh-CN" altLang="en-US" sz="9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p:txBody>
        </p:sp>
      </p:grpSp>
      <p:grpSp>
        <p:nvGrpSpPr>
          <p:cNvPr id="13" name="组合 12"/>
          <p:cNvGrpSpPr/>
          <p:nvPr/>
        </p:nvGrpSpPr>
        <p:grpSpPr>
          <a:xfrm>
            <a:off x="6914517" y="1437173"/>
            <a:ext cx="4762500" cy="5364098"/>
            <a:chOff x="6914517" y="1437173"/>
            <a:chExt cx="4762500" cy="5364098"/>
          </a:xfrm>
        </p:grpSpPr>
        <p:pic>
          <p:nvPicPr>
            <p:cNvPr id="7" name="图片 6"/>
            <p:cNvPicPr>
              <a:picLocks noChangeAspect="1"/>
            </p:cNvPicPr>
            <p:nvPr/>
          </p:nvPicPr>
          <p:blipFill rotWithShape="1">
            <a:blip r:embed="rId4"/>
            <a:srcRect t="18373" r="50913"/>
            <a:stretch>
              <a:fillRect/>
            </a:stretch>
          </p:blipFill>
          <p:spPr>
            <a:xfrm>
              <a:off x="6994284" y="1437173"/>
              <a:ext cx="4419598" cy="4998720"/>
            </a:xfrm>
            <a:prstGeom prst="ellipse">
              <a:avLst/>
            </a:prstGeom>
            <a:ln>
              <a:noFill/>
            </a:ln>
            <a:effectLst>
              <a:softEdge rad="112500"/>
            </a:effectLst>
          </p:spPr>
        </p:pic>
        <p:pic>
          <p:nvPicPr>
            <p:cNvPr id="8" name="图片 7"/>
            <p:cNvPicPr>
              <a:picLocks noChangeAspect="1"/>
            </p:cNvPicPr>
            <p:nvPr/>
          </p:nvPicPr>
          <p:blipFill rotWithShape="1">
            <a:blip r:embed="rId4"/>
            <a:srcRect b="81147"/>
            <a:stretch>
              <a:fillRect/>
            </a:stretch>
          </p:blipFill>
          <p:spPr>
            <a:xfrm>
              <a:off x="6914517" y="6127853"/>
              <a:ext cx="4762500" cy="673418"/>
            </a:xfrm>
            <a:prstGeom prst="rect">
              <a:avLst/>
            </a:prstGeom>
          </p:spPr>
        </p:pic>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文本框 4"/>
          <p:cNvSpPr txBox="1"/>
          <p:nvPr/>
        </p:nvSpPr>
        <p:spPr>
          <a:xfrm>
            <a:off x="805180" y="5851525"/>
            <a:ext cx="11389360" cy="521970"/>
          </a:xfrm>
          <a:prstGeom prst="rect">
            <a:avLst/>
          </a:prstGeom>
          <a:noFill/>
          <a:ln w="6350" cap="flat" cmpd="sng">
            <a:noFill/>
            <a:prstDash val="solid"/>
            <a:round/>
            <a:headEnd type="none" w="med" len="med"/>
            <a:tailEnd type="none" w="med" len="med"/>
          </a:ln>
        </p:spPr>
        <p:txBody>
          <a:bodyPr wrap="square" anchor="t" anchorCtr="0">
            <a:spAutoFit/>
          </a:bodyPr>
          <a:lstStyle/>
          <a:p>
            <a:r>
              <a:rPr lang="zh-CN" altLang="en-US" sz="2800" dirty="0">
                <a:latin typeface="黑体" panose="02010609060101010101" charset="-122"/>
                <a:ea typeface="黑体" panose="02010609060101010101" charset="-122"/>
                <a:cs typeface="黑体" panose="02010609060101010101" charset="-122"/>
              </a:rPr>
              <a:t>从</a:t>
            </a:r>
            <a:r>
              <a:rPr lang="zh-CN" altLang="en-US" sz="2800" dirty="0">
                <a:latin typeface="黑体" panose="02010609060101010101" charset="-122"/>
                <a:ea typeface="黑体" panose="02010609060101010101" charset="-122"/>
                <a:cs typeface="黑体" panose="02010609060101010101" charset="-122"/>
                <a:sym typeface="+mn-ea"/>
              </a:rPr>
              <a:t>形成背景</a:t>
            </a:r>
            <a:r>
              <a:rPr lang="zh-CN" altLang="en-US" sz="2800" dirty="0">
                <a:latin typeface="黑体" panose="02010609060101010101" charset="-122"/>
                <a:ea typeface="黑体" panose="02010609060101010101" charset="-122"/>
                <a:cs typeface="黑体" panose="02010609060101010101" charset="-122"/>
              </a:rPr>
              <a:t>、</a:t>
            </a:r>
            <a:r>
              <a:rPr lang="zh-CN" altLang="en-US" sz="2800" dirty="0">
                <a:latin typeface="黑体" panose="02010609060101010101" charset="-122"/>
                <a:ea typeface="黑体" panose="02010609060101010101" charset="-122"/>
                <a:cs typeface="黑体" panose="02010609060101010101" charset="-122"/>
                <a:sym typeface="+mn-ea"/>
              </a:rPr>
              <a:t>法律本质</a:t>
            </a:r>
            <a:r>
              <a:rPr lang="zh-CN" altLang="en-US" sz="2800" dirty="0">
                <a:latin typeface="黑体" panose="02010609060101010101" charset="-122"/>
                <a:ea typeface="黑体" panose="02010609060101010101" charset="-122"/>
                <a:cs typeface="黑体" panose="02010609060101010101" charset="-122"/>
              </a:rPr>
              <a:t>等角度分析两大法系的相同点。</a:t>
            </a:r>
          </a:p>
        </p:txBody>
      </p:sp>
      <p:cxnSp>
        <p:nvCxnSpPr>
          <p:cNvPr id="4" name="直接连接符 3"/>
          <p:cNvCxnSpPr>
            <a:endCxn id="29" idx="2"/>
          </p:cNvCxnSpPr>
          <p:nvPr/>
        </p:nvCxnSpPr>
        <p:spPr>
          <a:xfrm flipH="1">
            <a:off x="6082349" y="706756"/>
            <a:ext cx="953" cy="475043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1524000" y="570230"/>
            <a:ext cx="9151620" cy="76200"/>
          </a:xfrm>
          <a:prstGeom prst="rect">
            <a:avLst/>
          </a:prstGeom>
          <a:solidFill>
            <a:srgbClr val="EEC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Calibri" panose="020F0502020204030204"/>
              <a:ea typeface="宋体" panose="02010600030101010101" pitchFamily="2" charset="-122"/>
            </a:endParaRPr>
          </a:p>
        </p:txBody>
      </p:sp>
      <p:sp>
        <p:nvSpPr>
          <p:cNvPr id="3" name="文本框 2"/>
          <p:cNvSpPr txBox="1"/>
          <p:nvPr/>
        </p:nvSpPr>
        <p:spPr>
          <a:xfrm>
            <a:off x="377190" y="-3383"/>
            <a:ext cx="10721976" cy="632460"/>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zh-CN" altLang="en-US" sz="3200" b="1" dirty="0">
                <a:solidFill>
                  <a:prstClr val="black"/>
                </a:solidFill>
                <a:latin typeface="微软雅黑" panose="020B0503020204020204" charset="-122"/>
                <a:ea typeface="微软雅黑" panose="020B0503020204020204" charset="-122"/>
                <a:sym typeface="+mn-ea"/>
              </a:rPr>
              <a:t>比较英美法系与大陆法系的异同</a:t>
            </a:r>
          </a:p>
        </p:txBody>
      </p:sp>
      <p:sp>
        <p:nvSpPr>
          <p:cNvPr id="17" name="文本框 16"/>
          <p:cNvSpPr txBox="1"/>
          <p:nvPr/>
        </p:nvSpPr>
        <p:spPr>
          <a:xfrm>
            <a:off x="1124445" y="692764"/>
            <a:ext cx="3589478" cy="461665"/>
          </a:xfrm>
          <a:prstGeom prst="rect">
            <a:avLst/>
          </a:prstGeom>
          <a:solidFill>
            <a:srgbClr val="FFFF00"/>
          </a:solidFill>
        </p:spPr>
        <p:txBody>
          <a:bodyPr wrap="square" rtlCol="0" anchor="t">
            <a:spAutoFit/>
          </a:bodyPr>
          <a:lstStyle/>
          <a:p>
            <a:pPr algn="ctr"/>
            <a:r>
              <a:rPr lang="zh-CN" altLang="en-US" sz="2400" b="1" dirty="0">
                <a:solidFill>
                  <a:prstClr val="black"/>
                </a:solidFill>
                <a:latin typeface="华文细黑" panose="02010600040101010101" charset="-122"/>
                <a:ea typeface="华文细黑" panose="02010600040101010101" charset="-122"/>
                <a:sym typeface="+mn-ea"/>
              </a:rPr>
              <a:t>英美法系（普通法系）</a:t>
            </a:r>
          </a:p>
        </p:txBody>
      </p:sp>
      <p:sp>
        <p:nvSpPr>
          <p:cNvPr id="18" name="文本框 17"/>
          <p:cNvSpPr txBox="1"/>
          <p:nvPr/>
        </p:nvSpPr>
        <p:spPr>
          <a:xfrm>
            <a:off x="7092868" y="650068"/>
            <a:ext cx="3142062" cy="461665"/>
          </a:xfrm>
          <a:prstGeom prst="rect">
            <a:avLst/>
          </a:prstGeom>
          <a:solidFill>
            <a:srgbClr val="FFFF00"/>
          </a:solidFill>
        </p:spPr>
        <p:txBody>
          <a:bodyPr wrap="square" rtlCol="0" anchor="t">
            <a:spAutoFit/>
          </a:bodyPr>
          <a:lstStyle/>
          <a:p>
            <a:pPr algn="ctr"/>
            <a:r>
              <a:rPr lang="zh-CN" altLang="en-US" sz="2400" b="1" dirty="0">
                <a:solidFill>
                  <a:prstClr val="black"/>
                </a:solidFill>
                <a:latin typeface="华文细黑" panose="02010600040101010101" charset="-122"/>
                <a:ea typeface="华文细黑" panose="02010600040101010101" charset="-122"/>
                <a:sym typeface="+mn-ea"/>
              </a:rPr>
              <a:t>大陆法系（民法系）</a:t>
            </a:r>
            <a:endParaRPr lang="zh-CN" altLang="en-US" sz="2400" dirty="0">
              <a:solidFill>
                <a:prstClr val="black"/>
              </a:solidFill>
              <a:latin typeface="Calibri" panose="020F0502020204030204"/>
              <a:ea typeface="宋体" panose="02010600030101010101" pitchFamily="2" charset="-122"/>
            </a:endParaRPr>
          </a:p>
        </p:txBody>
      </p:sp>
      <p:sp>
        <p:nvSpPr>
          <p:cNvPr id="19" name="文本框 18"/>
          <p:cNvSpPr txBox="1"/>
          <p:nvPr/>
        </p:nvSpPr>
        <p:spPr>
          <a:xfrm>
            <a:off x="76836" y="1126958"/>
            <a:ext cx="5983605" cy="829945"/>
          </a:xfrm>
          <a:prstGeom prst="rect">
            <a:avLst/>
          </a:prstGeom>
          <a:noFill/>
        </p:spPr>
        <p:txBody>
          <a:bodyPr wrap="square" rtlCol="0" anchor="t">
            <a:spAutoFit/>
          </a:bodyPr>
          <a:lstStyle/>
          <a:p>
            <a:r>
              <a:rPr lang="zh-CN" altLang="en-US" sz="2400" b="1" dirty="0">
                <a:solidFill>
                  <a:prstClr val="black"/>
                </a:solidFill>
                <a:latin typeface="仿宋" panose="02010609060101010101" pitchFamily="49" charset="-122"/>
                <a:ea typeface="仿宋" panose="02010609060101010101" pitchFamily="49" charset="-122"/>
              </a:rPr>
              <a:t>美国等国在学习英国法律的基础上制定本国法律，构成普通法系，也称</a:t>
            </a:r>
            <a:r>
              <a:rPr lang="en-US" altLang="zh-CN" sz="2400" b="1" dirty="0">
                <a:solidFill>
                  <a:prstClr val="black"/>
                </a:solidFill>
                <a:latin typeface="仿宋" panose="02010609060101010101" pitchFamily="49" charset="-122"/>
                <a:ea typeface="仿宋" panose="02010609060101010101" pitchFamily="49" charset="-122"/>
              </a:rPr>
              <a:t>“</a:t>
            </a:r>
            <a:r>
              <a:rPr lang="zh-CN" altLang="en-US" sz="2400" b="1" dirty="0">
                <a:solidFill>
                  <a:prstClr val="black"/>
                </a:solidFill>
                <a:latin typeface="仿宋" panose="02010609060101010101" pitchFamily="49" charset="-122"/>
                <a:ea typeface="仿宋" panose="02010609060101010101" pitchFamily="49" charset="-122"/>
              </a:rPr>
              <a:t>英美法系</a:t>
            </a:r>
            <a:r>
              <a:rPr lang="en-US" altLang="zh-CN" sz="2400" b="1" dirty="0">
                <a:solidFill>
                  <a:prstClr val="black"/>
                </a:solidFill>
                <a:latin typeface="仿宋" panose="02010609060101010101" pitchFamily="49" charset="-122"/>
                <a:ea typeface="仿宋" panose="02010609060101010101" pitchFamily="49" charset="-122"/>
              </a:rPr>
              <a:t>”</a:t>
            </a:r>
          </a:p>
        </p:txBody>
      </p:sp>
      <p:sp>
        <p:nvSpPr>
          <p:cNvPr id="20" name="文本框 19"/>
          <p:cNvSpPr txBox="1"/>
          <p:nvPr/>
        </p:nvSpPr>
        <p:spPr>
          <a:xfrm>
            <a:off x="6155375" y="1072447"/>
            <a:ext cx="5845789" cy="830997"/>
          </a:xfrm>
          <a:prstGeom prst="rect">
            <a:avLst/>
          </a:prstGeom>
          <a:noFill/>
        </p:spPr>
        <p:txBody>
          <a:bodyPr wrap="square" rtlCol="0" anchor="t">
            <a:spAutoFit/>
          </a:bodyPr>
          <a:lstStyle/>
          <a:p>
            <a:r>
              <a:rPr lang="zh-CN" altLang="en-US" sz="2400" b="1" dirty="0">
                <a:solidFill>
                  <a:prstClr val="black"/>
                </a:solidFill>
                <a:latin typeface="仿宋" panose="02010609060101010101" pitchFamily="49" charset="-122"/>
                <a:ea typeface="仿宋" panose="02010609060101010101" pitchFamily="49" charset="-122"/>
              </a:rPr>
              <a:t>以罗马法为基础、以《法国民法典》为代表的世界性法律体系，又称为民法系</a:t>
            </a:r>
          </a:p>
        </p:txBody>
      </p:sp>
      <p:grpSp>
        <p:nvGrpSpPr>
          <p:cNvPr id="46" name="组合 45"/>
          <p:cNvGrpSpPr/>
          <p:nvPr/>
        </p:nvGrpSpPr>
        <p:grpSpPr>
          <a:xfrm>
            <a:off x="5672455" y="1948181"/>
            <a:ext cx="820420" cy="3509010"/>
            <a:chOff x="6533" y="3068"/>
            <a:chExt cx="1292" cy="5526"/>
          </a:xfrm>
        </p:grpSpPr>
        <p:grpSp>
          <p:nvGrpSpPr>
            <p:cNvPr id="26" name="组合 25"/>
            <p:cNvGrpSpPr/>
            <p:nvPr/>
          </p:nvGrpSpPr>
          <p:grpSpPr>
            <a:xfrm>
              <a:off x="6534" y="3068"/>
              <a:ext cx="1291" cy="1404"/>
              <a:chOff x="6534" y="3208"/>
              <a:chExt cx="1291" cy="1404"/>
            </a:xfrm>
          </p:grpSpPr>
          <p:sp>
            <p:nvSpPr>
              <p:cNvPr id="5" name="椭圆 4"/>
              <p:cNvSpPr/>
              <p:nvPr/>
            </p:nvSpPr>
            <p:spPr>
              <a:xfrm>
                <a:off x="7029" y="3678"/>
                <a:ext cx="342" cy="3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latin typeface="Calibri" panose="020F0502020204030204"/>
                  <a:ea typeface="宋体" panose="02010600030101010101" pitchFamily="2" charset="-122"/>
                </a:endParaRPr>
              </a:p>
            </p:txBody>
          </p:sp>
          <p:sp>
            <p:nvSpPr>
              <p:cNvPr id="21" name="文本框 20"/>
              <p:cNvSpPr txBox="1"/>
              <p:nvPr/>
            </p:nvSpPr>
            <p:spPr>
              <a:xfrm>
                <a:off x="6534" y="3208"/>
                <a:ext cx="1291" cy="1404"/>
              </a:xfrm>
              <a:prstGeom prst="rect">
                <a:avLst/>
              </a:prstGeom>
              <a:noFill/>
              <a:ln w="38100">
                <a:solidFill>
                  <a:srgbClr val="EECFC0"/>
                </a:solidFill>
              </a:ln>
            </p:spPr>
            <p:txBody>
              <a:bodyPr wrap="square" rtlCol="0">
                <a:spAutoFit/>
              </a:bodyPr>
              <a:lstStyle/>
              <a:p>
                <a:pPr algn="dist">
                  <a:lnSpc>
                    <a:spcPct val="130000"/>
                  </a:lnSpc>
                </a:pPr>
                <a:r>
                  <a:rPr lang="zh-CN" altLang="en-US" sz="2000" b="1">
                    <a:solidFill>
                      <a:prstClr val="black"/>
                    </a:solidFill>
                    <a:latin typeface="仿宋" panose="02010609060101010101" pitchFamily="49" charset="-122"/>
                    <a:ea typeface="仿宋" panose="02010609060101010101" pitchFamily="49" charset="-122"/>
                  </a:rPr>
                  <a:t>法律渊源</a:t>
                </a:r>
              </a:p>
            </p:txBody>
          </p:sp>
        </p:grpSp>
        <p:grpSp>
          <p:nvGrpSpPr>
            <p:cNvPr id="25" name="组合 24"/>
            <p:cNvGrpSpPr/>
            <p:nvPr/>
          </p:nvGrpSpPr>
          <p:grpSpPr>
            <a:xfrm>
              <a:off x="6533" y="4428"/>
              <a:ext cx="1291" cy="1404"/>
              <a:chOff x="6533" y="5132"/>
              <a:chExt cx="1291" cy="1404"/>
            </a:xfrm>
          </p:grpSpPr>
          <p:sp>
            <p:nvSpPr>
              <p:cNvPr id="6" name="椭圆 5"/>
              <p:cNvSpPr/>
              <p:nvPr/>
            </p:nvSpPr>
            <p:spPr>
              <a:xfrm>
                <a:off x="7029" y="5610"/>
                <a:ext cx="342" cy="3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latin typeface="Calibri" panose="020F0502020204030204"/>
                  <a:ea typeface="宋体" panose="02010600030101010101" pitchFamily="2" charset="-122"/>
                </a:endParaRPr>
              </a:p>
            </p:txBody>
          </p:sp>
          <p:sp>
            <p:nvSpPr>
              <p:cNvPr id="22" name="文本框 21"/>
              <p:cNvSpPr txBox="1"/>
              <p:nvPr/>
            </p:nvSpPr>
            <p:spPr>
              <a:xfrm>
                <a:off x="6533" y="5132"/>
                <a:ext cx="1291" cy="1404"/>
              </a:xfrm>
              <a:prstGeom prst="rect">
                <a:avLst/>
              </a:prstGeom>
              <a:noFill/>
              <a:ln w="38100">
                <a:solidFill>
                  <a:srgbClr val="EECFC0"/>
                </a:solidFill>
              </a:ln>
            </p:spPr>
            <p:txBody>
              <a:bodyPr wrap="square" rtlCol="0">
                <a:spAutoFit/>
              </a:bodyPr>
              <a:lstStyle/>
              <a:p>
                <a:pPr algn="dist">
                  <a:lnSpc>
                    <a:spcPct val="130000"/>
                  </a:lnSpc>
                </a:pPr>
                <a:r>
                  <a:rPr lang="zh-CN" altLang="en-US" sz="2000" b="1">
                    <a:solidFill>
                      <a:prstClr val="black"/>
                    </a:solidFill>
                    <a:latin typeface="仿宋" panose="02010609060101010101" pitchFamily="49" charset="-122"/>
                    <a:ea typeface="仿宋" panose="02010609060101010101" pitchFamily="49" charset="-122"/>
                  </a:rPr>
                  <a:t>基本原则</a:t>
                </a:r>
              </a:p>
            </p:txBody>
          </p:sp>
        </p:grpSp>
        <p:grpSp>
          <p:nvGrpSpPr>
            <p:cNvPr id="24" name="组合 23"/>
            <p:cNvGrpSpPr/>
            <p:nvPr/>
          </p:nvGrpSpPr>
          <p:grpSpPr>
            <a:xfrm>
              <a:off x="6533" y="5802"/>
              <a:ext cx="1291" cy="1404"/>
              <a:chOff x="6533" y="7056"/>
              <a:chExt cx="1291" cy="1404"/>
            </a:xfrm>
          </p:grpSpPr>
          <p:sp>
            <p:nvSpPr>
              <p:cNvPr id="10" name="椭圆 9"/>
              <p:cNvSpPr/>
              <p:nvPr/>
            </p:nvSpPr>
            <p:spPr>
              <a:xfrm>
                <a:off x="7029" y="7547"/>
                <a:ext cx="342" cy="3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latin typeface="Calibri" panose="020F0502020204030204"/>
                  <a:ea typeface="宋体" panose="02010600030101010101" pitchFamily="2" charset="-122"/>
                </a:endParaRPr>
              </a:p>
            </p:txBody>
          </p:sp>
          <p:sp>
            <p:nvSpPr>
              <p:cNvPr id="23" name="文本框 22"/>
              <p:cNvSpPr txBox="1"/>
              <p:nvPr/>
            </p:nvSpPr>
            <p:spPr>
              <a:xfrm>
                <a:off x="6533" y="7056"/>
                <a:ext cx="1291" cy="1404"/>
              </a:xfrm>
              <a:prstGeom prst="rect">
                <a:avLst/>
              </a:prstGeom>
              <a:noFill/>
              <a:ln w="38100">
                <a:solidFill>
                  <a:srgbClr val="EECFC0"/>
                </a:solidFill>
              </a:ln>
            </p:spPr>
            <p:txBody>
              <a:bodyPr wrap="square" rtlCol="0">
                <a:spAutoFit/>
              </a:bodyPr>
              <a:lstStyle/>
              <a:p>
                <a:pPr algn="dist">
                  <a:lnSpc>
                    <a:spcPct val="130000"/>
                  </a:lnSpc>
                </a:pPr>
                <a:r>
                  <a:rPr lang="zh-CN" altLang="en-US" sz="2000" b="1">
                    <a:solidFill>
                      <a:prstClr val="black"/>
                    </a:solidFill>
                    <a:latin typeface="仿宋" panose="02010609060101010101" pitchFamily="49" charset="-122"/>
                    <a:ea typeface="仿宋" panose="02010609060101010101" pitchFamily="49" charset="-122"/>
                  </a:rPr>
                  <a:t>法官作用</a:t>
                </a:r>
              </a:p>
            </p:txBody>
          </p:sp>
        </p:grpSp>
        <p:grpSp>
          <p:nvGrpSpPr>
            <p:cNvPr id="27" name="组合 26"/>
            <p:cNvGrpSpPr/>
            <p:nvPr/>
          </p:nvGrpSpPr>
          <p:grpSpPr>
            <a:xfrm>
              <a:off x="6533" y="7190"/>
              <a:ext cx="1291" cy="1404"/>
              <a:chOff x="6534" y="3208"/>
              <a:chExt cx="1291" cy="1404"/>
            </a:xfrm>
          </p:grpSpPr>
          <p:sp>
            <p:nvSpPr>
              <p:cNvPr id="28" name="椭圆 27"/>
              <p:cNvSpPr/>
              <p:nvPr/>
            </p:nvSpPr>
            <p:spPr>
              <a:xfrm>
                <a:off x="7029" y="3678"/>
                <a:ext cx="342" cy="3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white"/>
                  </a:solidFill>
                  <a:latin typeface="Calibri" panose="020F0502020204030204"/>
                  <a:ea typeface="宋体" panose="02010600030101010101" pitchFamily="2" charset="-122"/>
                </a:endParaRPr>
              </a:p>
            </p:txBody>
          </p:sp>
          <p:sp>
            <p:nvSpPr>
              <p:cNvPr id="29" name="文本框 28"/>
              <p:cNvSpPr txBox="1"/>
              <p:nvPr/>
            </p:nvSpPr>
            <p:spPr>
              <a:xfrm>
                <a:off x="6534" y="3208"/>
                <a:ext cx="1291" cy="1404"/>
              </a:xfrm>
              <a:prstGeom prst="rect">
                <a:avLst/>
              </a:prstGeom>
              <a:noFill/>
              <a:ln w="38100">
                <a:solidFill>
                  <a:srgbClr val="EECFC0"/>
                </a:solidFill>
              </a:ln>
            </p:spPr>
            <p:txBody>
              <a:bodyPr wrap="square" rtlCol="0">
                <a:spAutoFit/>
              </a:bodyPr>
              <a:lstStyle/>
              <a:p>
                <a:pPr algn="dist">
                  <a:lnSpc>
                    <a:spcPct val="130000"/>
                  </a:lnSpc>
                </a:pPr>
                <a:r>
                  <a:rPr lang="zh-CN" altLang="en-US" sz="2000" b="1">
                    <a:solidFill>
                      <a:prstClr val="black"/>
                    </a:solidFill>
                    <a:latin typeface="仿宋" panose="02010609060101010101" pitchFamily="49" charset="-122"/>
                    <a:ea typeface="仿宋" panose="02010609060101010101" pitchFamily="49" charset="-122"/>
                  </a:rPr>
                  <a:t>主要国家</a:t>
                </a:r>
              </a:p>
            </p:txBody>
          </p:sp>
        </p:grpSp>
      </p:grpSp>
      <p:sp>
        <p:nvSpPr>
          <p:cNvPr id="30" name="文本框 29"/>
          <p:cNvSpPr txBox="1"/>
          <p:nvPr/>
        </p:nvSpPr>
        <p:spPr>
          <a:xfrm>
            <a:off x="3835401" y="2151380"/>
            <a:ext cx="1290955" cy="398780"/>
          </a:xfrm>
          <a:prstGeom prst="rect">
            <a:avLst/>
          </a:prstGeom>
          <a:noFill/>
        </p:spPr>
        <p:txBody>
          <a:bodyPr wrap="square" rtlCol="0" anchor="t">
            <a:spAutoFit/>
          </a:bodyPr>
          <a:lstStyle/>
          <a:p>
            <a:r>
              <a:rPr lang="zh-CN" altLang="en-US" sz="2000" b="1">
                <a:solidFill>
                  <a:srgbClr val="FF0000"/>
                </a:solidFill>
                <a:latin typeface="仿宋" panose="02010609060101010101" pitchFamily="49" charset="-122"/>
                <a:ea typeface="仿宋" panose="02010609060101010101" pitchFamily="49" charset="-122"/>
                <a:sym typeface="+mn-ea"/>
              </a:rPr>
              <a:t>判例法</a:t>
            </a:r>
          </a:p>
        </p:txBody>
      </p:sp>
      <p:sp>
        <p:nvSpPr>
          <p:cNvPr id="31" name="文本框 30"/>
          <p:cNvSpPr txBox="1"/>
          <p:nvPr/>
        </p:nvSpPr>
        <p:spPr>
          <a:xfrm>
            <a:off x="7247255" y="2151380"/>
            <a:ext cx="1666240" cy="398780"/>
          </a:xfrm>
          <a:prstGeom prst="rect">
            <a:avLst/>
          </a:prstGeom>
          <a:noFill/>
        </p:spPr>
        <p:txBody>
          <a:bodyPr wrap="square" rtlCol="0" anchor="t">
            <a:spAutoFit/>
          </a:bodyPr>
          <a:lstStyle/>
          <a:p>
            <a:r>
              <a:rPr lang="zh-CN" altLang="en-US" sz="2000" b="1">
                <a:solidFill>
                  <a:srgbClr val="2D1BF1"/>
                </a:solidFill>
                <a:latin typeface="仿宋" panose="02010609060101010101" pitchFamily="49" charset="-122"/>
                <a:ea typeface="仿宋" panose="02010609060101010101" pitchFamily="49" charset="-122"/>
                <a:sym typeface="+mn-ea"/>
              </a:rPr>
              <a:t>成文法</a:t>
            </a:r>
          </a:p>
        </p:txBody>
      </p:sp>
      <p:sp>
        <p:nvSpPr>
          <p:cNvPr id="32" name="文本框 31"/>
          <p:cNvSpPr txBox="1"/>
          <p:nvPr/>
        </p:nvSpPr>
        <p:spPr>
          <a:xfrm>
            <a:off x="3835400" y="3002280"/>
            <a:ext cx="1830070" cy="398780"/>
          </a:xfrm>
          <a:prstGeom prst="rect">
            <a:avLst/>
          </a:prstGeom>
          <a:noFill/>
        </p:spPr>
        <p:txBody>
          <a:bodyPr wrap="square" rtlCol="0" anchor="t">
            <a:spAutoFit/>
          </a:bodyPr>
          <a:lstStyle/>
          <a:p>
            <a:r>
              <a:rPr lang="zh-CN" altLang="en-US" sz="2000" b="1">
                <a:solidFill>
                  <a:srgbClr val="FF0000"/>
                </a:solidFill>
                <a:latin typeface="仿宋" panose="02010609060101010101" pitchFamily="49" charset="-122"/>
                <a:ea typeface="仿宋" panose="02010609060101010101" pitchFamily="49" charset="-122"/>
                <a:sym typeface="+mn-ea"/>
              </a:rPr>
              <a:t>遵循先例</a:t>
            </a:r>
          </a:p>
        </p:txBody>
      </p:sp>
      <p:sp>
        <p:nvSpPr>
          <p:cNvPr id="33" name="文本框 32"/>
          <p:cNvSpPr txBox="1"/>
          <p:nvPr/>
        </p:nvSpPr>
        <p:spPr>
          <a:xfrm>
            <a:off x="7247255" y="3032760"/>
            <a:ext cx="1408430" cy="398780"/>
          </a:xfrm>
          <a:prstGeom prst="rect">
            <a:avLst/>
          </a:prstGeom>
          <a:noFill/>
        </p:spPr>
        <p:txBody>
          <a:bodyPr wrap="square" rtlCol="0" anchor="t">
            <a:spAutoFit/>
          </a:bodyPr>
          <a:lstStyle/>
          <a:p>
            <a:r>
              <a:rPr lang="zh-CN" altLang="en-US" sz="2000" b="1">
                <a:solidFill>
                  <a:srgbClr val="2D1BF1"/>
                </a:solidFill>
                <a:latin typeface="仿宋" panose="02010609060101010101" pitchFamily="49" charset="-122"/>
                <a:ea typeface="仿宋" panose="02010609060101010101" pitchFamily="49" charset="-122"/>
                <a:sym typeface="+mn-ea"/>
              </a:rPr>
              <a:t>宪法根本</a:t>
            </a:r>
          </a:p>
        </p:txBody>
      </p:sp>
      <p:sp>
        <p:nvSpPr>
          <p:cNvPr id="34" name="文本框 33"/>
          <p:cNvSpPr txBox="1"/>
          <p:nvPr/>
        </p:nvSpPr>
        <p:spPr>
          <a:xfrm>
            <a:off x="3835401" y="3874770"/>
            <a:ext cx="1757045" cy="706755"/>
          </a:xfrm>
          <a:prstGeom prst="rect">
            <a:avLst/>
          </a:prstGeom>
          <a:noFill/>
        </p:spPr>
        <p:txBody>
          <a:bodyPr wrap="square" rtlCol="0" anchor="t">
            <a:spAutoFit/>
          </a:bodyPr>
          <a:lstStyle/>
          <a:p>
            <a:r>
              <a:rPr lang="zh-CN" altLang="en-US" sz="2000" b="1">
                <a:solidFill>
                  <a:srgbClr val="FF0000"/>
                </a:solidFill>
                <a:latin typeface="仿宋" panose="02010609060101010101" pitchFamily="49" charset="-122"/>
                <a:ea typeface="仿宋" panose="02010609060101010101" pitchFamily="49" charset="-122"/>
                <a:sym typeface="+mn-ea"/>
              </a:rPr>
              <a:t>制定，解释，执行法律</a:t>
            </a:r>
          </a:p>
        </p:txBody>
      </p:sp>
      <p:sp>
        <p:nvSpPr>
          <p:cNvPr id="35" name="文本框 34"/>
          <p:cNvSpPr txBox="1"/>
          <p:nvPr/>
        </p:nvSpPr>
        <p:spPr>
          <a:xfrm>
            <a:off x="7247255" y="3909695"/>
            <a:ext cx="1347470" cy="706755"/>
          </a:xfrm>
          <a:prstGeom prst="rect">
            <a:avLst/>
          </a:prstGeom>
          <a:noFill/>
        </p:spPr>
        <p:txBody>
          <a:bodyPr wrap="square" rtlCol="0" anchor="t">
            <a:spAutoFit/>
          </a:bodyPr>
          <a:lstStyle/>
          <a:p>
            <a:r>
              <a:rPr lang="zh-CN" altLang="en-US" sz="2000" b="1">
                <a:solidFill>
                  <a:srgbClr val="2D1BF1"/>
                </a:solidFill>
                <a:latin typeface="仿宋" panose="02010609060101010101" pitchFamily="49" charset="-122"/>
                <a:ea typeface="仿宋" panose="02010609060101010101" pitchFamily="49" charset="-122"/>
                <a:sym typeface="+mn-ea"/>
              </a:rPr>
              <a:t>仅执行法律</a:t>
            </a:r>
          </a:p>
        </p:txBody>
      </p:sp>
      <p:sp>
        <p:nvSpPr>
          <p:cNvPr id="37" name="文本框 36"/>
          <p:cNvSpPr txBox="1"/>
          <p:nvPr/>
        </p:nvSpPr>
        <p:spPr>
          <a:xfrm>
            <a:off x="3835401" y="4756150"/>
            <a:ext cx="1757045" cy="398780"/>
          </a:xfrm>
          <a:prstGeom prst="rect">
            <a:avLst/>
          </a:prstGeom>
          <a:noFill/>
        </p:spPr>
        <p:txBody>
          <a:bodyPr wrap="square" rtlCol="0" anchor="t">
            <a:spAutoFit/>
          </a:bodyPr>
          <a:lstStyle/>
          <a:p>
            <a:r>
              <a:rPr lang="zh-CN" altLang="en-US" sz="2000" b="1">
                <a:solidFill>
                  <a:srgbClr val="FF0000"/>
                </a:solidFill>
                <a:latin typeface="仿宋" panose="02010609060101010101" pitchFamily="49" charset="-122"/>
                <a:ea typeface="仿宋" panose="02010609060101010101" pitchFamily="49" charset="-122"/>
                <a:sym typeface="+mn-ea"/>
              </a:rPr>
              <a:t>英美加澳</a:t>
            </a:r>
          </a:p>
        </p:txBody>
      </p:sp>
      <p:sp>
        <p:nvSpPr>
          <p:cNvPr id="38" name="文本框 37"/>
          <p:cNvSpPr txBox="1"/>
          <p:nvPr/>
        </p:nvSpPr>
        <p:spPr>
          <a:xfrm>
            <a:off x="7247255" y="4786630"/>
            <a:ext cx="1347470" cy="398780"/>
          </a:xfrm>
          <a:prstGeom prst="rect">
            <a:avLst/>
          </a:prstGeom>
          <a:noFill/>
        </p:spPr>
        <p:txBody>
          <a:bodyPr wrap="square" rtlCol="0" anchor="t">
            <a:spAutoFit/>
          </a:bodyPr>
          <a:lstStyle/>
          <a:p>
            <a:r>
              <a:rPr lang="zh-CN" altLang="en-US" sz="2000" b="1">
                <a:solidFill>
                  <a:srgbClr val="2D1BF1"/>
                </a:solidFill>
                <a:latin typeface="仿宋" panose="02010609060101010101" pitchFamily="49" charset="-122"/>
                <a:ea typeface="仿宋" panose="02010609060101010101" pitchFamily="49" charset="-122"/>
                <a:sym typeface="+mn-ea"/>
              </a:rPr>
              <a:t>法德意日</a:t>
            </a:r>
          </a:p>
        </p:txBody>
      </p:sp>
      <p:grpSp>
        <p:nvGrpSpPr>
          <p:cNvPr id="47" name="组合 46"/>
          <p:cNvGrpSpPr/>
          <p:nvPr/>
        </p:nvGrpSpPr>
        <p:grpSpPr>
          <a:xfrm>
            <a:off x="1957705" y="1957070"/>
            <a:ext cx="1367790" cy="3484880"/>
            <a:chOff x="683" y="3138"/>
            <a:chExt cx="2154" cy="5488"/>
          </a:xfrm>
        </p:grpSpPr>
        <p:pic>
          <p:nvPicPr>
            <p:cNvPr id="101" name="图片 100"/>
            <p:cNvPicPr/>
            <p:nvPr/>
          </p:nvPicPr>
          <p:blipFill>
            <a:blip r:embed="rId3"/>
            <a:srcRect l="6563" t="13955" r="6024" b="13659"/>
            <a:stretch>
              <a:fillRect/>
            </a:stretch>
          </p:blipFill>
          <p:spPr>
            <a:xfrm>
              <a:off x="683" y="4551"/>
              <a:ext cx="2154" cy="1308"/>
            </a:xfrm>
            <a:prstGeom prst="rect">
              <a:avLst/>
            </a:prstGeom>
            <a:noFill/>
            <a:ln w="12700">
              <a:solidFill>
                <a:schemeClr val="tx1"/>
              </a:solidFill>
            </a:ln>
          </p:spPr>
        </p:pic>
        <p:pic>
          <p:nvPicPr>
            <p:cNvPr id="42" name="图片 41"/>
            <p:cNvPicPr>
              <a:picLocks noChangeAspect="1"/>
            </p:cNvPicPr>
            <p:nvPr/>
          </p:nvPicPr>
          <p:blipFill>
            <a:blip r:embed="rId4"/>
            <a:stretch>
              <a:fillRect/>
            </a:stretch>
          </p:blipFill>
          <p:spPr>
            <a:xfrm>
              <a:off x="683" y="7322"/>
              <a:ext cx="2150" cy="1305"/>
            </a:xfrm>
            <a:prstGeom prst="rect">
              <a:avLst/>
            </a:prstGeom>
            <a:ln w="12700">
              <a:solidFill>
                <a:schemeClr val="tx1"/>
              </a:solidFill>
            </a:ln>
          </p:spPr>
        </p:pic>
        <p:pic>
          <p:nvPicPr>
            <p:cNvPr id="43" name="图片 42"/>
            <p:cNvPicPr>
              <a:picLocks noChangeAspect="1"/>
            </p:cNvPicPr>
            <p:nvPr/>
          </p:nvPicPr>
          <p:blipFill>
            <a:blip r:embed="rId5"/>
            <a:stretch>
              <a:fillRect/>
            </a:stretch>
          </p:blipFill>
          <p:spPr>
            <a:xfrm>
              <a:off x="683" y="5938"/>
              <a:ext cx="2146" cy="1305"/>
            </a:xfrm>
            <a:prstGeom prst="rect">
              <a:avLst/>
            </a:prstGeom>
            <a:ln w="12700">
              <a:solidFill>
                <a:schemeClr val="tx1"/>
              </a:solidFill>
            </a:ln>
          </p:spPr>
        </p:pic>
        <p:pic>
          <p:nvPicPr>
            <p:cNvPr id="102" name="图片 101"/>
            <p:cNvPicPr/>
            <p:nvPr/>
          </p:nvPicPr>
          <p:blipFill>
            <a:blip r:embed="rId6"/>
            <a:stretch>
              <a:fillRect/>
            </a:stretch>
          </p:blipFill>
          <p:spPr>
            <a:xfrm>
              <a:off x="683" y="3138"/>
              <a:ext cx="2150" cy="1327"/>
            </a:xfrm>
            <a:prstGeom prst="rect">
              <a:avLst/>
            </a:prstGeom>
            <a:noFill/>
            <a:ln w="12700">
              <a:solidFill>
                <a:schemeClr val="tx1"/>
              </a:solidFill>
            </a:ln>
          </p:spPr>
        </p:pic>
      </p:grpSp>
      <p:grpSp>
        <p:nvGrpSpPr>
          <p:cNvPr id="48" name="组合 47"/>
          <p:cNvGrpSpPr/>
          <p:nvPr/>
        </p:nvGrpSpPr>
        <p:grpSpPr>
          <a:xfrm>
            <a:off x="8867775" y="1983740"/>
            <a:ext cx="1367790" cy="3454400"/>
            <a:chOff x="11565" y="3138"/>
            <a:chExt cx="2154" cy="5440"/>
          </a:xfrm>
        </p:grpSpPr>
        <p:pic>
          <p:nvPicPr>
            <p:cNvPr id="103" name="图片 102"/>
            <p:cNvPicPr/>
            <p:nvPr/>
          </p:nvPicPr>
          <p:blipFill>
            <a:blip r:embed="rId7"/>
            <a:stretch>
              <a:fillRect/>
            </a:stretch>
          </p:blipFill>
          <p:spPr>
            <a:xfrm>
              <a:off x="11567" y="3138"/>
              <a:ext cx="2151" cy="1332"/>
            </a:xfrm>
            <a:prstGeom prst="rect">
              <a:avLst/>
            </a:prstGeom>
            <a:noFill/>
            <a:ln w="12700">
              <a:solidFill>
                <a:schemeClr val="tx1"/>
              </a:solidFill>
            </a:ln>
          </p:spPr>
        </p:pic>
        <p:pic>
          <p:nvPicPr>
            <p:cNvPr id="44" name="图片 43"/>
            <p:cNvPicPr>
              <a:picLocks noChangeAspect="1"/>
            </p:cNvPicPr>
            <p:nvPr/>
          </p:nvPicPr>
          <p:blipFill>
            <a:blip r:embed="rId8"/>
            <a:stretch>
              <a:fillRect/>
            </a:stretch>
          </p:blipFill>
          <p:spPr>
            <a:xfrm>
              <a:off x="11567" y="4551"/>
              <a:ext cx="2152" cy="1335"/>
            </a:xfrm>
            <a:prstGeom prst="rect">
              <a:avLst/>
            </a:prstGeom>
            <a:noFill/>
            <a:ln w="12700">
              <a:solidFill>
                <a:schemeClr val="tx1"/>
              </a:solidFill>
            </a:ln>
          </p:spPr>
        </p:pic>
        <p:pic>
          <p:nvPicPr>
            <p:cNvPr id="104" name="图片 103"/>
            <p:cNvPicPr/>
            <p:nvPr/>
          </p:nvPicPr>
          <p:blipFill>
            <a:blip r:embed="rId9"/>
            <a:stretch>
              <a:fillRect/>
            </a:stretch>
          </p:blipFill>
          <p:spPr>
            <a:xfrm>
              <a:off x="11571" y="5959"/>
              <a:ext cx="2148" cy="1293"/>
            </a:xfrm>
            <a:prstGeom prst="rect">
              <a:avLst/>
            </a:prstGeom>
            <a:noFill/>
            <a:ln w="12700">
              <a:solidFill>
                <a:schemeClr val="tx1"/>
              </a:solidFill>
            </a:ln>
          </p:spPr>
        </p:pic>
        <p:pic>
          <p:nvPicPr>
            <p:cNvPr id="45" name="图片 44"/>
            <p:cNvPicPr>
              <a:picLocks noChangeAspect="1"/>
            </p:cNvPicPr>
            <p:nvPr/>
          </p:nvPicPr>
          <p:blipFill>
            <a:blip r:embed="rId10"/>
            <a:stretch>
              <a:fillRect/>
            </a:stretch>
          </p:blipFill>
          <p:spPr>
            <a:xfrm>
              <a:off x="11565" y="7298"/>
              <a:ext cx="2153" cy="1280"/>
            </a:xfrm>
            <a:prstGeom prst="rect">
              <a:avLst/>
            </a:prstGeom>
            <a:noFill/>
            <a:ln w="12700">
              <a:solidFill>
                <a:schemeClr val="tx1"/>
              </a:solidFill>
            </a:ln>
          </p:spPr>
        </p:pic>
      </p:grpSp>
      <p:sp>
        <p:nvSpPr>
          <p:cNvPr id="17443" name="文本框 5"/>
          <p:cNvSpPr txBox="1"/>
          <p:nvPr/>
        </p:nvSpPr>
        <p:spPr>
          <a:xfrm>
            <a:off x="3809365" y="5153025"/>
            <a:ext cx="1109980" cy="36830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defTabSz="457200">
              <a:lnSpc>
                <a:spcPct val="100000"/>
              </a:lnSpc>
              <a:spcBef>
                <a:spcPct val="0"/>
              </a:spcBef>
              <a:buNone/>
            </a:pPr>
            <a:r>
              <a:rPr lang="zh-CN" altLang="en-US" sz="1800" dirty="0">
                <a:solidFill>
                  <a:prstClr val="black"/>
                </a:solidFill>
                <a:latin typeface="黑体" panose="02010609060101010101" charset="-122"/>
                <a:ea typeface="黑体" panose="02010609060101010101" charset="-122"/>
              </a:rPr>
              <a:t>英美法系</a:t>
            </a:r>
          </a:p>
        </p:txBody>
      </p:sp>
      <p:sp>
        <p:nvSpPr>
          <p:cNvPr id="17444" name="文本框 5"/>
          <p:cNvSpPr txBox="1"/>
          <p:nvPr/>
        </p:nvSpPr>
        <p:spPr>
          <a:xfrm>
            <a:off x="6332220" y="5133340"/>
            <a:ext cx="1098550" cy="36830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defTabSz="457200">
              <a:lnSpc>
                <a:spcPct val="100000"/>
              </a:lnSpc>
              <a:spcBef>
                <a:spcPct val="0"/>
              </a:spcBef>
              <a:buNone/>
            </a:pPr>
            <a:r>
              <a:rPr lang="zh-CN" altLang="en-US" sz="1800" dirty="0">
                <a:solidFill>
                  <a:prstClr val="black"/>
                </a:solidFill>
                <a:latin typeface="黑体" panose="02010609060101010101" charset="-122"/>
                <a:ea typeface="黑体" panose="02010609060101010101" charset="-122"/>
              </a:rPr>
              <a:t>大陆法系</a:t>
            </a:r>
          </a:p>
        </p:txBody>
      </p:sp>
      <p:sp>
        <p:nvSpPr>
          <p:cNvPr id="52" name="文本框 5"/>
          <p:cNvSpPr txBox="1"/>
          <p:nvPr/>
        </p:nvSpPr>
        <p:spPr>
          <a:xfrm>
            <a:off x="4800600" y="5153025"/>
            <a:ext cx="1239520" cy="36830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defTabSz="457200">
              <a:lnSpc>
                <a:spcPct val="100000"/>
              </a:lnSpc>
              <a:spcBef>
                <a:spcPct val="0"/>
              </a:spcBef>
              <a:buNone/>
            </a:pPr>
            <a:r>
              <a:rPr lang="en-US" altLang="zh-CN" sz="1800" dirty="0">
                <a:solidFill>
                  <a:prstClr val="black"/>
                </a:solidFill>
                <a:latin typeface="黑体" panose="02010609060101010101" charset="-122"/>
                <a:ea typeface="黑体" panose="02010609060101010101" charset="-122"/>
                <a:cs typeface="黑体" panose="02010609060101010101" charset="-122"/>
              </a:rPr>
              <a:t>-</a:t>
            </a:r>
            <a:r>
              <a:rPr lang="zh-CN" altLang="en-US" sz="1800" dirty="0">
                <a:solidFill>
                  <a:prstClr val="black"/>
                </a:solidFill>
                <a:latin typeface="黑体" panose="02010609060101010101" charset="-122"/>
                <a:ea typeface="黑体" panose="02010609060101010101" charset="-122"/>
                <a:cs typeface="黑体" panose="02010609060101010101" charset="-122"/>
              </a:rPr>
              <a:t>精于司法</a:t>
            </a:r>
          </a:p>
        </p:txBody>
      </p:sp>
      <p:sp>
        <p:nvSpPr>
          <p:cNvPr id="53" name="文本框 5"/>
          <p:cNvSpPr txBox="1"/>
          <p:nvPr/>
        </p:nvSpPr>
        <p:spPr>
          <a:xfrm>
            <a:off x="7392671" y="5139055"/>
            <a:ext cx="1476375" cy="36830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defTabSz="457200">
              <a:lnSpc>
                <a:spcPct val="100000"/>
              </a:lnSpc>
              <a:spcBef>
                <a:spcPct val="0"/>
              </a:spcBef>
              <a:buNone/>
            </a:pPr>
            <a:r>
              <a:rPr lang="en-US" altLang="zh-CN" sz="1800" dirty="0">
                <a:solidFill>
                  <a:prstClr val="black"/>
                </a:solidFill>
                <a:latin typeface="黑体" panose="02010609060101010101" charset="-122"/>
                <a:ea typeface="黑体" panose="02010609060101010101" charset="-122"/>
                <a:cs typeface="黑体" panose="02010609060101010101" charset="-122"/>
              </a:rPr>
              <a:t>-</a:t>
            </a:r>
            <a:r>
              <a:rPr lang="zh-CN" altLang="en-US" sz="1800" dirty="0">
                <a:solidFill>
                  <a:prstClr val="black"/>
                </a:solidFill>
                <a:latin typeface="黑体" panose="02010609060101010101" charset="-122"/>
                <a:ea typeface="黑体" panose="02010609060101010101" charset="-122"/>
                <a:cs typeface="黑体" panose="02010609060101010101" charset="-122"/>
              </a:rPr>
              <a:t>工于立法</a:t>
            </a:r>
          </a:p>
        </p:txBody>
      </p:sp>
      <p:pic>
        <p:nvPicPr>
          <p:cNvPr id="7" name="图片 6"/>
          <p:cNvPicPr>
            <a:picLocks noChangeAspect="1"/>
          </p:cNvPicPr>
          <p:nvPr/>
        </p:nvPicPr>
        <p:blipFill>
          <a:blip r:embed="rId11">
            <a:lum bright="6000" contrast="18000"/>
          </a:blip>
          <a:srcRect l="4654" t="2099" r="8144" b="10684"/>
          <a:stretch>
            <a:fillRect/>
          </a:stretch>
        </p:blipFill>
        <p:spPr>
          <a:xfrm>
            <a:off x="3480435" y="1934845"/>
            <a:ext cx="5205730" cy="3528060"/>
          </a:xfrm>
          <a:prstGeom prst="rect">
            <a:avLst/>
          </a:prstGeom>
        </p:spPr>
      </p:pic>
      <p:sp>
        <p:nvSpPr>
          <p:cNvPr id="41" name="矩形 40"/>
          <p:cNvSpPr/>
          <p:nvPr/>
        </p:nvSpPr>
        <p:spPr>
          <a:xfrm>
            <a:off x="714375" y="4988560"/>
            <a:ext cx="10929620" cy="1656715"/>
          </a:xfrm>
          <a:prstGeom prst="rect">
            <a:avLst/>
          </a:prstGeom>
          <a:solidFill>
            <a:srgbClr val="EECFC0"/>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r>
              <a:rPr lang="zh-CN" altLang="en-US" sz="3200" b="1" dirty="0">
                <a:solidFill>
                  <a:prstClr val="black"/>
                </a:solidFill>
                <a:latin typeface="仿宋" panose="02010609060101010101" pitchFamily="49" charset="-122"/>
                <a:ea typeface="仿宋" panose="02010609060101010101" pitchFamily="49" charset="-122"/>
                <a:cs typeface="仿宋" panose="02010609060101010101" pitchFamily="49" charset="-122"/>
                <a:sym typeface="+mn-ea"/>
              </a:rPr>
              <a:t>相同点：①渊源：一定程度上受到</a:t>
            </a:r>
            <a:r>
              <a:rPr lang="zh-CN" altLang="en-US" sz="3200" b="1" dirty="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罗马法、日耳曼法和教会法</a:t>
            </a:r>
            <a:r>
              <a:rPr lang="zh-CN" altLang="en-US" sz="3200" b="1" dirty="0">
                <a:solidFill>
                  <a:prstClr val="black"/>
                </a:solidFill>
                <a:latin typeface="仿宋" panose="02010609060101010101" pitchFamily="49" charset="-122"/>
                <a:ea typeface="仿宋" panose="02010609060101010101" pitchFamily="49" charset="-122"/>
                <a:cs typeface="仿宋" panose="02010609060101010101" pitchFamily="49" charset="-122"/>
                <a:sym typeface="+mn-ea"/>
              </a:rPr>
              <a:t>的影响，受资产阶级</a:t>
            </a:r>
            <a:r>
              <a:rPr lang="zh-CN" altLang="en-US" sz="3200" b="1" dirty="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启蒙思想</a:t>
            </a:r>
            <a:r>
              <a:rPr lang="zh-CN" altLang="en-US" sz="3200" b="1" dirty="0">
                <a:solidFill>
                  <a:prstClr val="black"/>
                </a:solidFill>
                <a:latin typeface="仿宋" panose="02010609060101010101" pitchFamily="49" charset="-122"/>
                <a:ea typeface="仿宋" panose="02010609060101010101" pitchFamily="49" charset="-122"/>
                <a:cs typeface="仿宋" panose="02010609060101010101" pitchFamily="49" charset="-122"/>
                <a:sym typeface="+mn-ea"/>
              </a:rPr>
              <a:t>影响；②本质：建立在近代资本主义生产方式上的</a:t>
            </a:r>
            <a:r>
              <a:rPr lang="zh-CN" altLang="en-US" sz="3200" b="1" dirty="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法律体系</a:t>
            </a:r>
            <a:r>
              <a:rPr lang="zh-CN" altLang="en-US" sz="3200" b="1" dirty="0">
                <a:solidFill>
                  <a:prstClr val="black"/>
                </a:solidFill>
                <a:latin typeface="仿宋" panose="02010609060101010101" pitchFamily="49" charset="-122"/>
                <a:ea typeface="仿宋" panose="02010609060101010101" pitchFamily="49" charset="-122"/>
                <a:cs typeface="仿宋" panose="02010609060101010101" pitchFamily="49" charset="-122"/>
                <a:sym typeface="+mn-ea"/>
              </a:rPr>
              <a:t>。</a:t>
            </a: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linds(horizont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linds(horizontal)">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linds(horizontal)">
                                      <p:cBhvr>
                                        <p:cTn id="31" dur="500"/>
                                        <p:tgtEl>
                                          <p:spTgt spid="4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blinds(horizontal)">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linds(horizontal)">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blinds(horizontal)">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linds(horizontal)">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blinds(horizontal)">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blinds(horizontal)">
                                      <p:cBhvr>
                                        <p:cTn id="61" dur="500"/>
                                        <p:tgtEl>
                                          <p:spTgt spid="35"/>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barn(inVertical)">
                                      <p:cBhvr>
                                        <p:cTn id="66" dur="500"/>
                                        <p:tgtEl>
                                          <p:spTgt spid="7"/>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blinds(horizontal)">
                                      <p:cBhvr>
                                        <p:cTn id="71" dur="500"/>
                                        <p:tgtEl>
                                          <p:spTgt spid="37"/>
                                        </p:tgtEl>
                                      </p:cBhvr>
                                    </p:animEffect>
                                  </p:childTnLst>
                                </p:cTn>
                              </p:par>
                            </p:childTnLst>
                          </p:cTn>
                        </p:par>
                        <p:par>
                          <p:cTn id="72" fill="hold">
                            <p:stCondLst>
                              <p:cond delay="500"/>
                            </p:stCondLst>
                            <p:childTnLst>
                              <p:par>
                                <p:cTn id="73" presetID="3" presetClass="entr" presetSubtype="10" fill="hold" nodeType="after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blinds(horizontal)">
                                      <p:cBhvr>
                                        <p:cTn id="75" dur="500"/>
                                        <p:tgtEl>
                                          <p:spTgt spid="47"/>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blinds(horizontal)">
                                      <p:cBhvr>
                                        <p:cTn id="80" dur="500"/>
                                        <p:tgtEl>
                                          <p:spTgt spid="38"/>
                                        </p:tgtEl>
                                      </p:cBhvr>
                                    </p:animEffect>
                                  </p:childTnLst>
                                </p:cTn>
                              </p:par>
                            </p:childTnLst>
                          </p:cTn>
                        </p:par>
                        <p:par>
                          <p:cTn id="81" fill="hold">
                            <p:stCondLst>
                              <p:cond delay="500"/>
                            </p:stCondLst>
                            <p:childTnLst>
                              <p:par>
                                <p:cTn id="82" presetID="3" presetClass="entr" presetSubtype="10" fill="hold" nodeType="after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blinds(horizontal)">
                                      <p:cBhvr>
                                        <p:cTn id="84" dur="500"/>
                                        <p:tgtEl>
                                          <p:spTgt spid="48"/>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17444"/>
                                        </p:tgtEl>
                                        <p:attrNameLst>
                                          <p:attrName>style.visibility</p:attrName>
                                        </p:attrNameLst>
                                      </p:cBhvr>
                                      <p:to>
                                        <p:strVal val="visible"/>
                                      </p:to>
                                    </p:set>
                                    <p:animEffect transition="in" filter="barn(inVertical)">
                                      <p:cBhvr>
                                        <p:cTn id="89" dur="500"/>
                                        <p:tgtEl>
                                          <p:spTgt spid="17444"/>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17443"/>
                                        </p:tgtEl>
                                        <p:attrNameLst>
                                          <p:attrName>style.visibility</p:attrName>
                                        </p:attrNameLst>
                                      </p:cBhvr>
                                      <p:to>
                                        <p:strVal val="visible"/>
                                      </p:to>
                                    </p:set>
                                    <p:animEffect transition="in" filter="barn(inVertical)">
                                      <p:cBhvr>
                                        <p:cTn id="92" dur="500"/>
                                        <p:tgtEl>
                                          <p:spTgt spid="17443"/>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52"/>
                                        </p:tgtEl>
                                        <p:attrNameLst>
                                          <p:attrName>style.visibility</p:attrName>
                                        </p:attrNameLst>
                                      </p:cBhvr>
                                      <p:to>
                                        <p:strVal val="visible"/>
                                      </p:to>
                                    </p:set>
                                    <p:animEffect transition="in" filter="barn(inVertical)">
                                      <p:cBhvr>
                                        <p:cTn id="97" dur="500"/>
                                        <p:tgtEl>
                                          <p:spTgt spid="52"/>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53"/>
                                        </p:tgtEl>
                                        <p:attrNameLst>
                                          <p:attrName>style.visibility</p:attrName>
                                        </p:attrNameLst>
                                      </p:cBhvr>
                                      <p:to>
                                        <p:strVal val="visible"/>
                                      </p:to>
                                    </p:set>
                                    <p:animEffect transition="in" filter="barn(inVertical)">
                                      <p:cBhvr>
                                        <p:cTn id="100" dur="500"/>
                                        <p:tgtEl>
                                          <p:spTgt spid="53"/>
                                        </p:tgtEl>
                                      </p:cBhvr>
                                    </p:animEffect>
                                  </p:childTnLst>
                                </p:cTn>
                              </p:par>
                            </p:childTnLst>
                          </p:cTn>
                        </p:par>
                      </p:childTnLst>
                    </p:cTn>
                  </p:par>
                  <p:par>
                    <p:cTn id="101" fill="hold">
                      <p:stCondLst>
                        <p:cond delay="indefinite"/>
                      </p:stCondLst>
                      <p:childTnLst>
                        <p:par>
                          <p:cTn id="102" fill="hold">
                            <p:stCondLst>
                              <p:cond delay="0"/>
                            </p:stCondLst>
                            <p:childTnLst>
                              <p:par>
                                <p:cTn id="103" presetID="3" presetClass="entr" presetSubtype="10" fill="hold" grpId="0" nodeType="click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blinds(horizontal)">
                                      <p:cBhvr>
                                        <p:cTn id="105" dur="500"/>
                                        <p:tgtEl>
                                          <p:spTgt spid="49"/>
                                        </p:tgtEl>
                                      </p:cBhvr>
                                    </p:animEffect>
                                  </p:childTnLst>
                                </p:cTn>
                              </p:par>
                              <p:par>
                                <p:cTn id="106" presetID="3" presetClass="exit" presetSubtype="10" fill="hold" nodeType="withEffect">
                                  <p:stCondLst>
                                    <p:cond delay="0"/>
                                  </p:stCondLst>
                                  <p:childTnLst>
                                    <p:animEffect transition="out" filter="blinds(horizontal)">
                                      <p:cBhvr>
                                        <p:cTn id="107" dur="500"/>
                                        <p:tgtEl>
                                          <p:spTgt spid="48"/>
                                        </p:tgtEl>
                                      </p:cBhvr>
                                    </p:animEffect>
                                    <p:set>
                                      <p:cBhvr>
                                        <p:cTn id="108" dur="1" fill="hold">
                                          <p:stCondLst>
                                            <p:cond delay="499"/>
                                          </p:stCondLst>
                                        </p:cTn>
                                        <p:tgtEl>
                                          <p:spTgt spid="48"/>
                                        </p:tgtEl>
                                        <p:attrNameLst>
                                          <p:attrName>style.visibility</p:attrName>
                                        </p:attrNameLst>
                                      </p:cBhvr>
                                      <p:to>
                                        <p:strVal val="hidden"/>
                                      </p:to>
                                    </p:set>
                                  </p:childTnLst>
                                </p:cTn>
                              </p:par>
                              <p:par>
                                <p:cTn id="109" presetID="3" presetClass="exit" presetSubtype="10" fill="hold" nodeType="withEffect">
                                  <p:stCondLst>
                                    <p:cond delay="0"/>
                                  </p:stCondLst>
                                  <p:childTnLst>
                                    <p:animEffect transition="out" filter="blinds(horizontal)">
                                      <p:cBhvr>
                                        <p:cTn id="110" dur="500"/>
                                        <p:tgtEl>
                                          <p:spTgt spid="7"/>
                                        </p:tgtEl>
                                      </p:cBhvr>
                                    </p:animEffect>
                                    <p:set>
                                      <p:cBhvr>
                                        <p:cTn id="111" dur="1" fill="hold">
                                          <p:stCondLst>
                                            <p:cond delay="499"/>
                                          </p:stCondLst>
                                        </p:cTn>
                                        <p:tgtEl>
                                          <p:spTgt spid="7"/>
                                        </p:tgtEl>
                                        <p:attrNameLst>
                                          <p:attrName>style.visibility</p:attrName>
                                        </p:attrNameLst>
                                      </p:cBhvr>
                                      <p:to>
                                        <p:strVal val="hidden"/>
                                      </p:to>
                                    </p:set>
                                  </p:childTnLst>
                                </p:cTn>
                              </p:par>
                              <p:par>
                                <p:cTn id="112" presetID="3" presetClass="exit" presetSubtype="10" fill="hold" nodeType="withEffect">
                                  <p:stCondLst>
                                    <p:cond delay="0"/>
                                  </p:stCondLst>
                                  <p:childTnLst>
                                    <p:animEffect transition="out" filter="blinds(horizontal)">
                                      <p:cBhvr>
                                        <p:cTn id="113" dur="500"/>
                                        <p:tgtEl>
                                          <p:spTgt spid="47"/>
                                        </p:tgtEl>
                                      </p:cBhvr>
                                    </p:animEffect>
                                    <p:set>
                                      <p:cBhvr>
                                        <p:cTn id="114" dur="1" fill="hold">
                                          <p:stCondLst>
                                            <p:cond delay="499"/>
                                          </p:stCondLst>
                                        </p:cTn>
                                        <p:tgtEl>
                                          <p:spTgt spid="47"/>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3" presetClass="entr" presetSubtype="10" fill="hold" grpId="0" nodeType="clickEffect">
                                  <p:stCondLst>
                                    <p:cond delay="0"/>
                                  </p:stCondLst>
                                  <p:childTnLst>
                                    <p:set>
                                      <p:cBhvr>
                                        <p:cTn id="118" dur="1" fill="hold">
                                          <p:stCondLst>
                                            <p:cond delay="0"/>
                                          </p:stCondLst>
                                        </p:cTn>
                                        <p:tgtEl>
                                          <p:spTgt spid="41"/>
                                        </p:tgtEl>
                                        <p:attrNameLst>
                                          <p:attrName>style.visibility</p:attrName>
                                        </p:attrNameLst>
                                      </p:cBhvr>
                                      <p:to>
                                        <p:strVal val="visible"/>
                                      </p:to>
                                    </p:set>
                                    <p:animEffect transition="in" filter="blinds(horizontal)">
                                      <p:cBhvr>
                                        <p:cTn id="11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ldLvl="0" animBg="1"/>
      <p:bldP spid="49" grpId="1" animBg="1"/>
      <p:bldP spid="17" grpId="0" bldLvl="0" animBg="1"/>
      <p:bldP spid="18" grpId="0" bldLvl="0" animBg="1"/>
      <p:bldP spid="19" grpId="0"/>
      <p:bldP spid="20" grpId="0"/>
      <p:bldP spid="30" grpId="0"/>
      <p:bldP spid="31" grpId="0"/>
      <p:bldP spid="32" grpId="0"/>
      <p:bldP spid="33" grpId="0"/>
      <p:bldP spid="34" grpId="0"/>
      <p:bldP spid="35" grpId="0"/>
      <p:bldP spid="37" grpId="0"/>
      <p:bldP spid="38" grpId="0"/>
      <p:bldP spid="17443" grpId="0"/>
      <p:bldP spid="17444" grpId="0"/>
      <p:bldP spid="52" grpId="0"/>
      <p:bldP spid="53" grpId="0"/>
      <p:bldP spid="4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6695440" cy="645160"/>
          </a:xfrm>
          <a:prstGeom prst="rect">
            <a:avLst/>
          </a:prstGeom>
          <a:noFill/>
        </p:spPr>
        <p:txBody>
          <a:bodyPr wrap="none" rtlCol="0">
            <a:spAutoFit/>
          </a:bodyPr>
          <a:lstStyle/>
          <a:p>
            <a:pPr algn="l"/>
            <a:r>
              <a:rPr lang="zh-CN" altLang="en-US" sz="3600" dirty="0">
                <a:solidFill>
                  <a:schemeClr val="tx1"/>
                </a:solidFill>
                <a:latin typeface="华文琥珀" panose="02010800040101010101" charset="-122"/>
                <a:ea typeface="华文琥珀" panose="02010800040101010101" charset="-122"/>
                <a:cs typeface="+mn-ea"/>
                <a:sym typeface="+mn-lt"/>
              </a:rPr>
              <a:t>二</a:t>
            </a:r>
            <a:r>
              <a:rPr lang="en-US" altLang="zh-CN" sz="3600" dirty="0">
                <a:solidFill>
                  <a:schemeClr val="tx1"/>
                </a:solidFill>
                <a:latin typeface="华文琥珀" panose="02010800040101010101" charset="-122"/>
                <a:ea typeface="华文琥珀" panose="02010800040101010101" charset="-122"/>
                <a:cs typeface="+mn-ea"/>
                <a:sym typeface="+mn-lt"/>
              </a:rPr>
              <a:t> </a:t>
            </a:r>
            <a:r>
              <a:rPr lang="zh-CN" altLang="en-US" sz="3600" dirty="0">
                <a:solidFill>
                  <a:schemeClr val="tx1"/>
                </a:solidFill>
                <a:latin typeface="华文琥珀" panose="02010800040101010101" charset="-122"/>
                <a:ea typeface="华文琥珀" panose="02010800040101010101" charset="-122"/>
                <a:cs typeface="+mn-ea"/>
                <a:sym typeface="+mn-lt"/>
              </a:rPr>
              <a:t>近代西方法律制度的基本特征</a:t>
            </a:r>
          </a:p>
        </p:txBody>
      </p:sp>
      <p:sp>
        <p:nvSpPr>
          <p:cNvPr id="42" name="文本框 41"/>
          <p:cNvSpPr txBox="1"/>
          <p:nvPr>
            <p:custDataLst>
              <p:tags r:id="rId1"/>
            </p:custDataLst>
          </p:nvPr>
        </p:nvSpPr>
        <p:spPr>
          <a:xfrm>
            <a:off x="8100060" y="222885"/>
            <a:ext cx="2519680" cy="583565"/>
          </a:xfrm>
          <a:prstGeom prst="rect">
            <a:avLst/>
          </a:prstGeom>
          <a:noFill/>
        </p:spPr>
        <p:txBody>
          <a:bodyPr wrap="square" rtlCol="0">
            <a:spAutoFit/>
          </a:bodyPr>
          <a:lstStyle/>
          <a:p>
            <a:r>
              <a:rPr lang="zh-CN" sz="3200" b="1">
                <a:latin typeface="微软雅黑" panose="020B0503020204020204" charset="-122"/>
                <a:ea typeface="微软雅黑" panose="020B0503020204020204" charset="-122"/>
                <a:cs typeface="微软雅黑" panose="020B0503020204020204" charset="-122"/>
              </a:rPr>
              <a:t>（一）特点</a:t>
            </a:r>
          </a:p>
        </p:txBody>
      </p:sp>
      <p:sp>
        <p:nvSpPr>
          <p:cNvPr id="18" name="文本框 17"/>
          <p:cNvSpPr txBox="1"/>
          <p:nvPr>
            <p:custDataLst>
              <p:tags r:id="rId2"/>
            </p:custDataLst>
          </p:nvPr>
        </p:nvSpPr>
        <p:spPr>
          <a:xfrm>
            <a:off x="240665" y="995045"/>
            <a:ext cx="5341620" cy="583565"/>
          </a:xfrm>
          <a:prstGeom prst="rect">
            <a:avLst/>
          </a:prstGeom>
          <a:ln w="28575" cmpd="dbl">
            <a:solidFill>
              <a:schemeClr val="accent1">
                <a:shade val="50000"/>
              </a:schemeClr>
            </a:solidFill>
            <a:prstDash val="solid"/>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zh-CN" sz="3200" b="1">
                <a:latin typeface="华文楷体" panose="02010600040101010101" charset="-122"/>
                <a:ea typeface="华文楷体" panose="02010600040101010101" charset="-122"/>
                <a:cs typeface="微软雅黑" panose="020B0503020204020204" charset="-122"/>
              </a:rPr>
              <a:t>案例分析：洛克纳上诉案</a:t>
            </a:r>
          </a:p>
        </p:txBody>
      </p:sp>
      <p:sp>
        <p:nvSpPr>
          <p:cNvPr id="20" name="文本框 19"/>
          <p:cNvSpPr txBox="1"/>
          <p:nvPr/>
        </p:nvSpPr>
        <p:spPr>
          <a:xfrm>
            <a:off x="4224020" y="1857375"/>
            <a:ext cx="7485380" cy="3538220"/>
          </a:xfrm>
          <a:prstGeom prst="rect">
            <a:avLst/>
          </a:prstGeom>
          <a:noFill/>
        </p:spPr>
        <p:txBody>
          <a:bodyPr wrap="square" rtlCol="0" anchor="t">
            <a:spAutoFit/>
          </a:bodyPr>
          <a:lstStyle/>
          <a:p>
            <a:r>
              <a:rPr lang="zh-CN" altLang="en-US" sz="2800">
                <a:latin typeface="华文楷体" panose="02010600040101010101" charset="-122"/>
                <a:ea typeface="华文楷体" panose="02010600040101010101" charset="-122"/>
                <a:cs typeface="华文楷体" panose="02010600040101010101" charset="-122"/>
              </a:rPr>
              <a:t>【背景】19世纪末，美国进入急速工业化时代，而工业化也带来了很多弊端。当时许多面包房工人都是睡在面包房里随时待命，每日工作时间远超10个小时。</a:t>
            </a:r>
            <a:r>
              <a:rPr lang="zh-CN" altLang="en-US" sz="2800">
                <a:solidFill>
                  <a:srgbClr val="FF0000"/>
                </a:solidFill>
                <a:latin typeface="华文楷体" panose="02010600040101010101" charset="-122"/>
                <a:ea typeface="华文楷体" panose="02010600040101010101" charset="-122"/>
                <a:cs typeface="华文楷体" panose="02010600040101010101" charset="-122"/>
              </a:rPr>
              <a:t>长期处于面粉扬尘，潮湿、极端冷热的环境中，使面包师的健康遭到严重威胁</a:t>
            </a:r>
            <a:r>
              <a:rPr lang="zh-CN" altLang="en-US" sz="2800">
                <a:latin typeface="华文楷体" panose="02010600040101010101" charset="-122"/>
                <a:ea typeface="华文楷体" panose="02010600040101010101" charset="-122"/>
                <a:cs typeface="华文楷体" panose="02010600040101010101" charset="-122"/>
              </a:rPr>
              <a:t>。为改变这一状况，纽约的面包师工会和新闻媒体不断斗争。</a:t>
            </a:r>
          </a:p>
          <a:p>
            <a:endParaRPr lang="zh-CN" altLang="en-US" sz="2800">
              <a:latin typeface="华文楷体" panose="02010600040101010101" charset="-122"/>
              <a:ea typeface="华文楷体" panose="02010600040101010101" charset="-122"/>
              <a:cs typeface="华文楷体" panose="02010600040101010101" charset="-122"/>
            </a:endParaRPr>
          </a:p>
        </p:txBody>
      </p:sp>
      <p:grpSp>
        <p:nvGrpSpPr>
          <p:cNvPr id="22" name="组合 21"/>
          <p:cNvGrpSpPr/>
          <p:nvPr/>
        </p:nvGrpSpPr>
        <p:grpSpPr>
          <a:xfrm>
            <a:off x="393700" y="2038985"/>
            <a:ext cx="3633470" cy="3767455"/>
            <a:chOff x="679" y="2926"/>
            <a:chExt cx="5722" cy="5933"/>
          </a:xfrm>
        </p:grpSpPr>
        <p:pic>
          <p:nvPicPr>
            <p:cNvPr id="19" name="图片 18"/>
            <p:cNvPicPr>
              <a:picLocks noChangeAspect="1"/>
            </p:cNvPicPr>
            <p:nvPr/>
          </p:nvPicPr>
          <p:blipFill>
            <a:blip r:embed="rId5">
              <a:lum bright="6000" contrast="12000"/>
            </a:blip>
            <a:srcRect l="2280" t="13506" r="65202" b="38219"/>
            <a:stretch>
              <a:fillRect/>
            </a:stretch>
          </p:blipFill>
          <p:spPr>
            <a:xfrm>
              <a:off x="679" y="2926"/>
              <a:ext cx="5722" cy="5001"/>
            </a:xfrm>
            <a:prstGeom prst="rect">
              <a:avLst/>
            </a:prstGeom>
          </p:spPr>
        </p:pic>
        <p:sp>
          <p:nvSpPr>
            <p:cNvPr id="21" name="文本框 20"/>
            <p:cNvSpPr txBox="1"/>
            <p:nvPr/>
          </p:nvSpPr>
          <p:spPr>
            <a:xfrm>
              <a:off x="848" y="8037"/>
              <a:ext cx="5383" cy="822"/>
            </a:xfrm>
            <a:prstGeom prst="rect">
              <a:avLst/>
            </a:prstGeom>
            <a:noFill/>
          </p:spPr>
          <p:txBody>
            <a:bodyPr wrap="square" rtlCol="0" anchor="t">
              <a:spAutoFit/>
            </a:bodyPr>
            <a:lstStyle/>
            <a:p>
              <a:r>
                <a:rPr lang="zh-CN" altLang="en-US" sz="2800" dirty="0">
                  <a:solidFill>
                    <a:prstClr val="black"/>
                  </a:solidFill>
                  <a:latin typeface="仿宋" panose="02010609060101010101" pitchFamily="49" charset="-122"/>
                  <a:ea typeface="仿宋" panose="02010609060101010101" pitchFamily="49" charset="-122"/>
                </a:rPr>
                <a:t>19世纪末美国面包坊</a:t>
              </a:r>
            </a:p>
          </p:txBody>
        </p:sp>
      </p:grpSp>
      <p:sp>
        <p:nvSpPr>
          <p:cNvPr id="23" name="文本框 22"/>
          <p:cNvSpPr txBox="1"/>
          <p:nvPr/>
        </p:nvSpPr>
        <p:spPr>
          <a:xfrm>
            <a:off x="4172585" y="5069205"/>
            <a:ext cx="7588250" cy="953135"/>
          </a:xfrm>
          <a:prstGeom prst="rect">
            <a:avLst/>
          </a:prstGeom>
          <a:noFill/>
        </p:spPr>
        <p:txBody>
          <a:bodyPr wrap="square" rtlCol="0">
            <a:spAutoFit/>
          </a:bodyPr>
          <a:lstStyle/>
          <a:p>
            <a:pPr algn="l"/>
            <a:r>
              <a:rPr lang="zh-CN" altLang="en-US" sz="2800">
                <a:latin typeface="华文楷体" panose="02010600040101010101" charset="-122"/>
                <a:ea typeface="华文楷体" panose="02010600040101010101" charset="-122"/>
                <a:cs typeface="华文楷体" panose="02010600040101010101" charset="-122"/>
                <a:sym typeface="+mn-ea"/>
              </a:rPr>
              <a:t>终于，在</a:t>
            </a:r>
            <a:r>
              <a:rPr lang="zh-CN" altLang="en-US" sz="2800">
                <a:solidFill>
                  <a:srgbClr val="FF0000"/>
                </a:solidFill>
                <a:latin typeface="华文楷体" panose="02010600040101010101" charset="-122"/>
                <a:ea typeface="华文楷体" panose="02010600040101010101" charset="-122"/>
                <a:cs typeface="华文楷体" panose="02010600040101010101" charset="-122"/>
                <a:sym typeface="+mn-ea"/>
              </a:rPr>
              <a:t>1895年，纽约州通过《面包坊法案》，禁止面包房老板雇工每天工作10小时以上</a:t>
            </a:r>
            <a:r>
              <a:rPr lang="zh-CN" altLang="en-US" sz="2800">
                <a:latin typeface="华文楷体" panose="02010600040101010101" charset="-122"/>
                <a:ea typeface="华文楷体" panose="02010600040101010101" charset="-122"/>
                <a:cs typeface="华文楷体" panose="02010600040101010101" charset="-122"/>
                <a:sym typeface="+mn-ea"/>
              </a:rPr>
              <a:t>。</a:t>
            </a:r>
            <a:endParaRPr lang="zh-CN" altLang="en-US" sz="2800">
              <a:latin typeface="华文楷体" panose="02010600040101010101" charset="-122"/>
              <a:ea typeface="华文楷体" panose="02010600040101010101" charset="-122"/>
              <a:cs typeface="华文楷体" panose="02010600040101010101" charset="-122"/>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18" grpId="0" animBg="1"/>
      <p:bldP spid="18" grpId="1" animBg="1"/>
      <p:bldP spid="20" grpId="0"/>
      <p:bldP spid="20" grpId="1"/>
      <p:bldP spid="23" grpId="0"/>
      <p:bldP spid="2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6695440" cy="645160"/>
          </a:xfrm>
          <a:prstGeom prst="rect">
            <a:avLst/>
          </a:prstGeom>
          <a:noFill/>
        </p:spPr>
        <p:txBody>
          <a:bodyPr wrap="none" rtlCol="0">
            <a:spAutoFit/>
          </a:bodyPr>
          <a:lstStyle/>
          <a:p>
            <a:r>
              <a:rPr lang="zh-CN" altLang="en-US" sz="3600" dirty="0">
                <a:latin typeface="华文琥珀" panose="02010800040101010101" charset="-122"/>
                <a:ea typeface="华文琥珀" panose="02010800040101010101" charset="-122"/>
                <a:cs typeface="+mn-ea"/>
                <a:sym typeface="+mn-lt"/>
              </a:rPr>
              <a:t>二</a:t>
            </a:r>
            <a:r>
              <a:rPr lang="en-US" altLang="zh-CN" sz="3600" dirty="0">
                <a:latin typeface="华文琥珀" panose="02010800040101010101" charset="-122"/>
                <a:ea typeface="华文琥珀" panose="02010800040101010101" charset="-122"/>
                <a:cs typeface="+mn-ea"/>
                <a:sym typeface="+mn-lt"/>
              </a:rPr>
              <a:t> </a:t>
            </a:r>
            <a:r>
              <a:rPr lang="zh-CN" altLang="en-US" sz="3600" dirty="0">
                <a:latin typeface="华文琥珀" panose="02010800040101010101" charset="-122"/>
                <a:ea typeface="华文琥珀" panose="02010800040101010101" charset="-122"/>
                <a:cs typeface="+mn-ea"/>
                <a:sym typeface="+mn-lt"/>
              </a:rPr>
              <a:t>近代西方法律制度的基本特征</a:t>
            </a:r>
          </a:p>
        </p:txBody>
      </p:sp>
      <p:sp>
        <p:nvSpPr>
          <p:cNvPr id="42" name="文本框 41"/>
          <p:cNvSpPr txBox="1"/>
          <p:nvPr>
            <p:custDataLst>
              <p:tags r:id="rId1"/>
            </p:custDataLst>
          </p:nvPr>
        </p:nvSpPr>
        <p:spPr>
          <a:xfrm>
            <a:off x="8147685" y="222250"/>
            <a:ext cx="2519680" cy="583565"/>
          </a:xfrm>
          <a:prstGeom prst="rect">
            <a:avLst/>
          </a:prstGeom>
          <a:noFill/>
        </p:spPr>
        <p:txBody>
          <a:bodyPr wrap="square" rtlCol="0">
            <a:spAutoFit/>
          </a:bodyPr>
          <a:lstStyle/>
          <a:p>
            <a:r>
              <a:rPr lang="zh-CN" sz="3200" b="1">
                <a:latin typeface="微软雅黑" panose="020B0503020204020204" charset="-122"/>
                <a:ea typeface="微软雅黑" panose="020B0503020204020204" charset="-122"/>
                <a:cs typeface="微软雅黑" panose="020B0503020204020204" charset="-122"/>
              </a:rPr>
              <a:t>（一）特点</a:t>
            </a:r>
          </a:p>
        </p:txBody>
      </p:sp>
      <p:sp>
        <p:nvSpPr>
          <p:cNvPr id="18" name="文本框 17"/>
          <p:cNvSpPr txBox="1"/>
          <p:nvPr>
            <p:custDataLst>
              <p:tags r:id="rId2"/>
            </p:custDataLst>
          </p:nvPr>
        </p:nvSpPr>
        <p:spPr>
          <a:xfrm>
            <a:off x="240665" y="995045"/>
            <a:ext cx="5341620" cy="583565"/>
          </a:xfrm>
          <a:prstGeom prst="rect">
            <a:avLst/>
          </a:prstGeom>
          <a:ln w="28575" cmpd="dbl">
            <a:solidFill>
              <a:schemeClr val="accent1">
                <a:shade val="50000"/>
              </a:schemeClr>
            </a:solidFill>
            <a:prstDash val="solid"/>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zh-CN" sz="3200" b="1">
                <a:latin typeface="华文楷体" panose="02010600040101010101" charset="-122"/>
                <a:ea typeface="华文楷体" panose="02010600040101010101" charset="-122"/>
                <a:cs typeface="微软雅黑" panose="020B0503020204020204" charset="-122"/>
              </a:rPr>
              <a:t>案例分析：洛克纳上诉案</a:t>
            </a:r>
          </a:p>
        </p:txBody>
      </p:sp>
      <p:sp>
        <p:nvSpPr>
          <p:cNvPr id="20" name="文本框 19"/>
          <p:cNvSpPr txBox="1"/>
          <p:nvPr/>
        </p:nvSpPr>
        <p:spPr>
          <a:xfrm>
            <a:off x="393700" y="1750060"/>
            <a:ext cx="10902950" cy="1470025"/>
          </a:xfrm>
          <a:prstGeom prst="rect">
            <a:avLst/>
          </a:prstGeom>
          <a:noFill/>
        </p:spPr>
        <p:txBody>
          <a:bodyPr wrap="square" rtlCol="0" anchor="t">
            <a:spAutoFit/>
          </a:bodyPr>
          <a:lstStyle/>
          <a:p>
            <a:pPr fontAlgn="auto">
              <a:lnSpc>
                <a:spcPct val="110000"/>
              </a:lnSpc>
            </a:pPr>
            <a:r>
              <a:rPr lang="zh-CN" altLang="en-US" sz="2800">
                <a:latin typeface="华文楷体" panose="02010600040101010101" charset="-122"/>
                <a:ea typeface="华文楷体" panose="02010600040101010101" charset="-122"/>
                <a:cs typeface="华文楷体" panose="02010600040101010101" charset="-122"/>
              </a:rPr>
              <a:t>【案情】1905年，一个名叫洛克纳的面包房老板，第二次违反这一法律时，法院对他处以50美元的罚金。</a:t>
            </a:r>
            <a:r>
              <a:rPr lang="zh-CN" altLang="en-US" sz="2800">
                <a:latin typeface="华文楷体" panose="02010600040101010101" charset="-122"/>
                <a:ea typeface="华文楷体" panose="02010600040101010101" charset="-122"/>
                <a:cs typeface="华文楷体" panose="02010600040101010101" charset="-122"/>
                <a:sym typeface="+mn-ea"/>
              </a:rPr>
              <a:t>洛克纳不服判决，提出上诉。</a:t>
            </a:r>
            <a:endParaRPr lang="zh-CN" altLang="en-US" sz="2800">
              <a:latin typeface="华文楷体" panose="02010600040101010101" charset="-122"/>
              <a:ea typeface="华文楷体" panose="02010600040101010101" charset="-122"/>
              <a:cs typeface="华文楷体" panose="02010600040101010101" charset="-122"/>
            </a:endParaRPr>
          </a:p>
          <a:p>
            <a:endParaRPr lang="zh-CN" altLang="en-US" sz="2800">
              <a:latin typeface="华文楷体" panose="02010600040101010101" charset="-122"/>
              <a:ea typeface="华文楷体" panose="02010600040101010101" charset="-122"/>
              <a:cs typeface="华文楷体" panose="02010600040101010101" charset="-122"/>
            </a:endParaRPr>
          </a:p>
        </p:txBody>
      </p:sp>
      <p:sp>
        <p:nvSpPr>
          <p:cNvPr id="6" name="文本框 5"/>
          <p:cNvSpPr txBox="1"/>
          <p:nvPr/>
        </p:nvSpPr>
        <p:spPr>
          <a:xfrm>
            <a:off x="1703705" y="2879090"/>
            <a:ext cx="9354820" cy="246062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l" fontAlgn="auto">
              <a:lnSpc>
                <a:spcPct val="110000"/>
              </a:lnSpc>
            </a:pPr>
            <a:r>
              <a:rPr lang="en-US" altLang="zh-CN" sz="2800">
                <a:latin typeface="华文楷体" panose="02010600040101010101" charset="-122"/>
                <a:ea typeface="华文楷体" panose="02010600040101010101" charset="-122"/>
                <a:cs typeface="华文楷体" panose="02010600040101010101" charset="-122"/>
                <a:sym typeface="+mn-ea"/>
              </a:rPr>
              <a:t>        </a:t>
            </a:r>
            <a:r>
              <a:rPr lang="zh-CN" altLang="en-US" sz="2800">
                <a:latin typeface="华文楷体" panose="02010600040101010101" charset="-122"/>
                <a:ea typeface="华文楷体" panose="02010600040101010101" charset="-122"/>
                <a:cs typeface="华文楷体" panose="02010600040101010101" charset="-122"/>
                <a:sym typeface="+mn-ea"/>
              </a:rPr>
              <a:t>他的律师主张：纽约州《面包坊法案》是一项带有阶级偏向的立法，</a:t>
            </a:r>
            <a:r>
              <a:rPr lang="zh-CN" altLang="en-US" sz="2800">
                <a:solidFill>
                  <a:srgbClr val="FF0000"/>
                </a:solidFill>
                <a:latin typeface="华文楷体" panose="02010600040101010101" charset="-122"/>
                <a:ea typeface="华文楷体" panose="02010600040101010101" charset="-122"/>
                <a:cs typeface="华文楷体" panose="02010600040101010101" charset="-122"/>
                <a:sym typeface="+mn-ea"/>
              </a:rPr>
              <a:t>偏袒工人阶级</a:t>
            </a:r>
            <a:r>
              <a:rPr lang="zh-CN" altLang="en-US" sz="2800">
                <a:latin typeface="华文楷体" panose="02010600040101010101" charset="-122"/>
                <a:ea typeface="华文楷体" panose="02010600040101010101" charset="-122"/>
                <a:cs typeface="华文楷体" panose="02010600040101010101" charset="-122"/>
                <a:sym typeface="+mn-ea"/>
              </a:rPr>
              <a:t>，因此</a:t>
            </a:r>
            <a:r>
              <a:rPr lang="zh-CN" altLang="en-US" sz="2800">
                <a:solidFill>
                  <a:srgbClr val="FF0000"/>
                </a:solidFill>
                <a:latin typeface="华文楷体" panose="02010600040101010101" charset="-122"/>
                <a:ea typeface="华文楷体" panose="02010600040101010101" charset="-122"/>
                <a:cs typeface="华文楷体" panose="02010600040101010101" charset="-122"/>
                <a:sym typeface="+mn-ea"/>
              </a:rPr>
              <a:t>违反了宪法第14修正案的平等保护条款</a:t>
            </a:r>
            <a:r>
              <a:rPr lang="zh-CN" altLang="en-US" sz="2800">
                <a:latin typeface="华文楷体" panose="02010600040101010101" charset="-122"/>
                <a:ea typeface="华文楷体" panose="02010600040101010101" charset="-122"/>
                <a:cs typeface="华文楷体" panose="02010600040101010101" charset="-122"/>
                <a:sym typeface="+mn-ea"/>
              </a:rPr>
              <a:t>。立法也</a:t>
            </a:r>
            <a:r>
              <a:rPr lang="zh-CN" altLang="en-US" sz="2800">
                <a:solidFill>
                  <a:srgbClr val="FF0000"/>
                </a:solidFill>
                <a:latin typeface="华文楷体" panose="02010600040101010101" charset="-122"/>
                <a:ea typeface="华文楷体" panose="02010600040101010101" charset="-122"/>
                <a:cs typeface="华文楷体" panose="02010600040101010101" charset="-122"/>
                <a:sym typeface="+mn-ea"/>
              </a:rPr>
              <a:t>限制了洛克纳与工人签订契约的自由</a:t>
            </a:r>
            <a:r>
              <a:rPr lang="zh-CN" altLang="en-US" sz="2800">
                <a:latin typeface="华文楷体" panose="02010600040101010101" charset="-122"/>
                <a:ea typeface="华文楷体" panose="02010600040101010101" charset="-122"/>
                <a:cs typeface="华文楷体" panose="02010600040101010101" charset="-122"/>
                <a:sym typeface="+mn-ea"/>
              </a:rPr>
              <a:t>，</a:t>
            </a:r>
            <a:r>
              <a:rPr lang="zh-CN" altLang="en-US" sz="2800">
                <a:solidFill>
                  <a:srgbClr val="FF0000"/>
                </a:solidFill>
                <a:latin typeface="华文楷体" panose="02010600040101010101" charset="-122"/>
                <a:ea typeface="华文楷体" panose="02010600040101010101" charset="-122"/>
                <a:cs typeface="华文楷体" panose="02010600040101010101" charset="-122"/>
                <a:sym typeface="+mn-ea"/>
              </a:rPr>
              <a:t>有违第5修正案的正当程序原则</a:t>
            </a:r>
            <a:r>
              <a:rPr lang="zh-CN" altLang="en-US" sz="2800">
                <a:latin typeface="华文楷体" panose="02010600040101010101" charset="-122"/>
                <a:ea typeface="华文楷体" panose="02010600040101010101" charset="-122"/>
                <a:cs typeface="华文楷体" panose="02010600040101010101" charset="-122"/>
                <a:sym typeface="+mn-ea"/>
              </a:rPr>
              <a:t>（不经正当法律程序，不得被剥夺生命、自由或财产）。</a:t>
            </a:r>
            <a:endParaRPr lang="zh-CN" altLang="en-US" sz="2800">
              <a:latin typeface="华文楷体" panose="02010600040101010101" charset="-122"/>
              <a:ea typeface="华文楷体" panose="02010600040101010101" charset="-122"/>
              <a:cs typeface="华文楷体" panose="02010600040101010101" charset="-122"/>
            </a:endParaRPr>
          </a:p>
        </p:txBody>
      </p:sp>
      <p:sp>
        <p:nvSpPr>
          <p:cNvPr id="7" name="文本框 6"/>
          <p:cNvSpPr txBox="1"/>
          <p:nvPr/>
        </p:nvSpPr>
        <p:spPr>
          <a:xfrm>
            <a:off x="797560" y="5563235"/>
            <a:ext cx="10498455" cy="1038860"/>
          </a:xfrm>
          <a:prstGeom prst="rect">
            <a:avLst/>
          </a:prstGeom>
          <a:noFill/>
        </p:spPr>
        <p:txBody>
          <a:bodyPr wrap="square" rtlCol="0">
            <a:spAutoFit/>
          </a:bodyPr>
          <a:lstStyle/>
          <a:p>
            <a:pPr fontAlgn="auto">
              <a:lnSpc>
                <a:spcPct val="110000"/>
              </a:lnSpc>
            </a:pPr>
            <a:r>
              <a:rPr lang="en-US" altLang="zh-CN" sz="2800">
                <a:solidFill>
                  <a:srgbClr val="2D1BF1"/>
                </a:solidFill>
                <a:latin typeface="华文楷体" panose="02010600040101010101" charset="-122"/>
                <a:ea typeface="华文楷体" panose="02010600040101010101" charset="-122"/>
                <a:cs typeface="华文楷体" panose="02010600040101010101" charset="-122"/>
                <a:sym typeface="+mn-ea"/>
              </a:rPr>
              <a:t>       →  </a:t>
            </a:r>
            <a:r>
              <a:rPr lang="zh-CN" altLang="en-US" sz="2800">
                <a:solidFill>
                  <a:srgbClr val="2D1BF1"/>
                </a:solidFill>
                <a:latin typeface="华文楷体" panose="02010600040101010101" charset="-122"/>
                <a:ea typeface="华文楷体" panose="02010600040101010101" charset="-122"/>
                <a:cs typeface="华文楷体" panose="02010600040101010101" charset="-122"/>
                <a:sym typeface="+mn-ea"/>
              </a:rPr>
              <a:t>但洛克纳的主张并未得到上诉法院的支持。最终洛克纳把这个案件上诉到了联邦最高法院。</a:t>
            </a:r>
          </a:p>
        </p:txBody>
      </p:sp>
      <p:pic>
        <p:nvPicPr>
          <p:cNvPr id="100" name="图片 99"/>
          <p:cNvPicPr/>
          <p:nvPr/>
        </p:nvPicPr>
        <p:blipFill>
          <a:blip r:embed="rId5">
            <a:clrChange>
              <a:clrFrom>
                <a:srgbClr val="F6F6F6">
                  <a:alpha val="100000"/>
                </a:srgbClr>
              </a:clrFrom>
              <a:clrTo>
                <a:srgbClr val="F6F6F6">
                  <a:alpha val="100000"/>
                  <a:alpha val="0"/>
                </a:srgbClr>
              </a:clrTo>
            </a:clrChange>
          </a:blip>
          <a:stretch>
            <a:fillRect/>
          </a:stretch>
        </p:blipFill>
        <p:spPr>
          <a:xfrm>
            <a:off x="-607060" y="3052445"/>
            <a:ext cx="2404745" cy="2724150"/>
          </a:xfrm>
          <a:prstGeom prst="rect">
            <a:avLst/>
          </a:prstGeom>
          <a:noFill/>
          <a:ln w="9525">
            <a:noFill/>
          </a:ln>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barn(inVertical)">
                                      <p:cBhvr>
                                        <p:cTn id="12" dur="500"/>
                                        <p:tgtEl>
                                          <p:spTgt spid="10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20" grpId="0"/>
      <p:bldP spid="20" grpId="1"/>
      <p:bldP spid="6" grpId="0" bldLvl="0" animBg="1"/>
      <p:bldP spid="6" grpId="1" animBg="1"/>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6695440" cy="645160"/>
          </a:xfrm>
          <a:prstGeom prst="rect">
            <a:avLst/>
          </a:prstGeom>
          <a:noFill/>
        </p:spPr>
        <p:txBody>
          <a:bodyPr wrap="none" rtlCol="0">
            <a:spAutoFit/>
          </a:bodyPr>
          <a:lstStyle/>
          <a:p>
            <a:r>
              <a:rPr lang="zh-CN" altLang="en-US" sz="3600" dirty="0">
                <a:latin typeface="华文琥珀" panose="02010800040101010101" charset="-122"/>
                <a:ea typeface="华文琥珀" panose="02010800040101010101" charset="-122"/>
                <a:cs typeface="+mn-ea"/>
                <a:sym typeface="+mn-lt"/>
              </a:rPr>
              <a:t>二</a:t>
            </a:r>
            <a:r>
              <a:rPr lang="en-US" altLang="zh-CN" sz="3600" dirty="0">
                <a:latin typeface="华文琥珀" panose="02010800040101010101" charset="-122"/>
                <a:ea typeface="华文琥珀" panose="02010800040101010101" charset="-122"/>
                <a:cs typeface="+mn-ea"/>
                <a:sym typeface="+mn-lt"/>
              </a:rPr>
              <a:t> </a:t>
            </a:r>
            <a:r>
              <a:rPr lang="zh-CN" altLang="en-US" sz="3600" dirty="0">
                <a:latin typeface="华文琥珀" panose="02010800040101010101" charset="-122"/>
                <a:ea typeface="华文琥珀" panose="02010800040101010101" charset="-122"/>
                <a:cs typeface="+mn-ea"/>
                <a:sym typeface="+mn-lt"/>
              </a:rPr>
              <a:t>近代西方法律制度的基本特征</a:t>
            </a:r>
          </a:p>
        </p:txBody>
      </p:sp>
      <p:sp>
        <p:nvSpPr>
          <p:cNvPr id="42" name="文本框 41"/>
          <p:cNvSpPr txBox="1"/>
          <p:nvPr>
            <p:custDataLst>
              <p:tags r:id="rId1"/>
            </p:custDataLst>
          </p:nvPr>
        </p:nvSpPr>
        <p:spPr>
          <a:xfrm>
            <a:off x="8150225" y="219075"/>
            <a:ext cx="2519680" cy="583565"/>
          </a:xfrm>
          <a:prstGeom prst="rect">
            <a:avLst/>
          </a:prstGeom>
          <a:noFill/>
        </p:spPr>
        <p:txBody>
          <a:bodyPr wrap="square" rtlCol="0">
            <a:spAutoFit/>
          </a:bodyPr>
          <a:lstStyle/>
          <a:p>
            <a:r>
              <a:rPr lang="zh-CN" sz="3200" b="1">
                <a:latin typeface="微软雅黑" panose="020B0503020204020204" charset="-122"/>
                <a:ea typeface="微软雅黑" panose="020B0503020204020204" charset="-122"/>
                <a:cs typeface="微软雅黑" panose="020B0503020204020204" charset="-122"/>
              </a:rPr>
              <a:t>（一）特点</a:t>
            </a:r>
          </a:p>
        </p:txBody>
      </p:sp>
      <p:sp>
        <p:nvSpPr>
          <p:cNvPr id="18" name="文本框 17"/>
          <p:cNvSpPr txBox="1"/>
          <p:nvPr>
            <p:custDataLst>
              <p:tags r:id="rId2"/>
            </p:custDataLst>
          </p:nvPr>
        </p:nvSpPr>
        <p:spPr>
          <a:xfrm>
            <a:off x="240665" y="995045"/>
            <a:ext cx="5341620" cy="583565"/>
          </a:xfrm>
          <a:prstGeom prst="rect">
            <a:avLst/>
          </a:prstGeom>
          <a:ln w="28575" cmpd="dbl">
            <a:solidFill>
              <a:schemeClr val="accent1">
                <a:shade val="50000"/>
              </a:schemeClr>
            </a:solidFill>
            <a:prstDash val="solid"/>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zh-CN" sz="3200" b="1">
                <a:latin typeface="华文楷体" panose="02010600040101010101" charset="-122"/>
                <a:ea typeface="华文楷体" panose="02010600040101010101" charset="-122"/>
                <a:cs typeface="微软雅黑" panose="020B0503020204020204" charset="-122"/>
              </a:rPr>
              <a:t>案例分析：洛克纳上诉案</a:t>
            </a:r>
          </a:p>
        </p:txBody>
      </p:sp>
      <p:sp>
        <p:nvSpPr>
          <p:cNvPr id="20" name="文本框 19"/>
          <p:cNvSpPr txBox="1"/>
          <p:nvPr/>
        </p:nvSpPr>
        <p:spPr>
          <a:xfrm>
            <a:off x="393700" y="1670050"/>
            <a:ext cx="8270875" cy="2052955"/>
          </a:xfrm>
          <a:prstGeom prst="rect">
            <a:avLst/>
          </a:prstGeom>
          <a:noFill/>
        </p:spPr>
        <p:txBody>
          <a:bodyPr wrap="square" rtlCol="0" anchor="t">
            <a:spAutoFit/>
          </a:bodyPr>
          <a:lstStyle/>
          <a:p>
            <a:pPr fontAlgn="auto">
              <a:lnSpc>
                <a:spcPct val="110000"/>
              </a:lnSpc>
            </a:pPr>
            <a:r>
              <a:rPr lang="zh-CN" altLang="en-US" sz="2400">
                <a:latin typeface="华文楷体" panose="02010600040101010101" charset="-122"/>
                <a:ea typeface="华文楷体" panose="02010600040101010101" charset="-122"/>
                <a:cs typeface="华文楷体" panose="02010600040101010101" charset="-122"/>
              </a:rPr>
              <a:t>【判决】“这个法律必然干涉了雇主和雇员之间订立合同的权利，这项权利涉及到了雇员在雇主的面包店里的工作时间。</a:t>
            </a:r>
            <a:r>
              <a:rPr lang="zh-CN" altLang="en-US" sz="2400">
                <a:solidFill>
                  <a:srgbClr val="FF0000"/>
                </a:solidFill>
                <a:latin typeface="华文楷体" panose="02010600040101010101" charset="-122"/>
                <a:ea typeface="华文楷体" panose="02010600040101010101" charset="-122"/>
                <a:cs typeface="华文楷体" panose="02010600040101010101" charset="-122"/>
              </a:rPr>
              <a:t>对于自己的事务签订合同的普遍权利是由联邦宪法第14条修正案所保护的个人自由权的一部分</a:t>
            </a:r>
            <a:r>
              <a:rPr lang="zh-CN" altLang="en-US" sz="2400">
                <a:latin typeface="华文楷体" panose="02010600040101010101" charset="-122"/>
                <a:ea typeface="华文楷体" panose="02010600040101010101" charset="-122"/>
                <a:cs typeface="华文楷体" panose="02010600040101010101" charset="-122"/>
              </a:rPr>
              <a:t>”。</a:t>
            </a:r>
            <a:r>
              <a:rPr lang="en-US" altLang="zh-CN" sz="2000">
                <a:latin typeface="华文楷体" panose="02010600040101010101" charset="-122"/>
                <a:ea typeface="华文楷体" panose="02010600040101010101" charset="-122"/>
                <a:cs typeface="华文楷体" panose="02010600040101010101" charset="-122"/>
              </a:rPr>
              <a:t>——</a:t>
            </a:r>
            <a:r>
              <a:rPr lang="zh-CN" altLang="en-US" sz="2000">
                <a:latin typeface="华文楷体" panose="02010600040101010101" charset="-122"/>
                <a:ea typeface="华文楷体" panose="02010600040101010101" charset="-122"/>
                <a:cs typeface="华文楷体" panose="02010600040101010101" charset="-122"/>
              </a:rPr>
              <a:t>摘编自任东来《美国宪政历程：影响美国的25个司法大案》</a:t>
            </a:r>
          </a:p>
        </p:txBody>
      </p:sp>
      <p:pic>
        <p:nvPicPr>
          <p:cNvPr id="101" name="图片 100"/>
          <p:cNvPicPr/>
          <p:nvPr/>
        </p:nvPicPr>
        <p:blipFill>
          <a:blip r:embed="rId5">
            <a:clrChange>
              <a:clrFrom>
                <a:srgbClr val="FFFFFF">
                  <a:alpha val="100000"/>
                </a:srgbClr>
              </a:clrFrom>
              <a:clrTo>
                <a:srgbClr val="FFFFFF">
                  <a:alpha val="100000"/>
                  <a:alpha val="0"/>
                </a:srgbClr>
              </a:clrTo>
            </a:clrChange>
          </a:blip>
          <a:srcRect l="35220" t="19632" r="38840" b="49062"/>
          <a:stretch>
            <a:fillRect/>
          </a:stretch>
        </p:blipFill>
        <p:spPr>
          <a:xfrm>
            <a:off x="8253095" y="1243965"/>
            <a:ext cx="3659505" cy="2479040"/>
          </a:xfrm>
          <a:prstGeom prst="rect">
            <a:avLst/>
          </a:prstGeom>
          <a:noFill/>
          <a:ln w="9525">
            <a:noFill/>
          </a:ln>
        </p:spPr>
      </p:pic>
      <p:sp>
        <p:nvSpPr>
          <p:cNvPr id="10" name="文本框 9"/>
          <p:cNvSpPr txBox="1"/>
          <p:nvPr/>
        </p:nvSpPr>
        <p:spPr>
          <a:xfrm>
            <a:off x="393700" y="3814445"/>
            <a:ext cx="10492740" cy="521970"/>
          </a:xfrm>
          <a:prstGeom prst="rect">
            <a:avLst/>
          </a:prstGeom>
          <a:noFill/>
        </p:spPr>
        <p:txBody>
          <a:bodyPr wrap="none" rtlCol="0" anchor="t">
            <a:spAutoFit/>
          </a:bodyPr>
          <a:lstStyle/>
          <a:p>
            <a:pPr algn="l"/>
            <a:r>
              <a:rPr lang="en-US" altLang="zh-CN" sz="2800" b="1">
                <a:solidFill>
                  <a:srgbClr val="2D1BF1"/>
                </a:solidFill>
                <a:latin typeface="华文楷体" panose="02010600040101010101" charset="-122"/>
                <a:ea typeface="华文楷体" panose="02010600040101010101" charset="-122"/>
                <a:cs typeface="华文楷体" panose="02010600040101010101" charset="-122"/>
                <a:sym typeface="+mn-ea"/>
              </a:rPr>
              <a:t>→</a:t>
            </a:r>
            <a:r>
              <a:rPr lang="zh-CN" altLang="en-US" sz="2800" b="1">
                <a:solidFill>
                  <a:srgbClr val="2D1BF1"/>
                </a:solidFill>
                <a:latin typeface="华文楷体" panose="02010600040101010101" charset="-122"/>
                <a:ea typeface="华文楷体" panose="02010600040101010101" charset="-122"/>
                <a:cs typeface="华文楷体" panose="02010600040101010101" charset="-122"/>
                <a:sym typeface="+mn-ea"/>
              </a:rPr>
              <a:t>最高法院以5比4的票数裁定《面包坊法案》无效，洛克纳胜诉。</a:t>
            </a:r>
          </a:p>
        </p:txBody>
      </p:sp>
      <p:sp>
        <p:nvSpPr>
          <p:cNvPr id="11" name="文本框 10"/>
          <p:cNvSpPr txBox="1"/>
          <p:nvPr/>
        </p:nvSpPr>
        <p:spPr>
          <a:xfrm>
            <a:off x="393700" y="4336415"/>
            <a:ext cx="11388725" cy="565150"/>
          </a:xfrm>
          <a:prstGeom prst="rect">
            <a:avLst/>
          </a:prstGeom>
          <a:noFill/>
        </p:spPr>
        <p:txBody>
          <a:bodyPr wrap="square" rtlCol="0" anchor="t">
            <a:spAutoFit/>
          </a:bodyPr>
          <a:lstStyle/>
          <a:p>
            <a:pPr fontAlgn="auto">
              <a:lnSpc>
                <a:spcPct val="110000"/>
              </a:lnSpc>
            </a:pPr>
            <a:r>
              <a:rPr lang="en-US" altLang="zh-CN" sz="2800">
                <a:latin typeface="微软雅黑" panose="020B0503020204020204" charset="-122"/>
                <a:ea typeface="微软雅黑" panose="020B0503020204020204" charset="-122"/>
                <a:cs typeface="微软雅黑" panose="020B0503020204020204" charset="-122"/>
              </a:rPr>
              <a:t>1.</a:t>
            </a:r>
            <a:r>
              <a:rPr lang="zh-CN" altLang="en-US" sz="2800">
                <a:latin typeface="微软雅黑" panose="020B0503020204020204" charset="-122"/>
                <a:ea typeface="微软雅黑" panose="020B0503020204020204" charset="-122"/>
                <a:cs typeface="微软雅黑" panose="020B0503020204020204" charset="-122"/>
              </a:rPr>
              <a:t>该案例反映了西方法律制度有哪些特点？</a:t>
            </a:r>
            <a:endParaRPr lang="zh-CN" altLang="en-US" sz="2400">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p:nvSpPr>
        <p:spPr>
          <a:xfrm>
            <a:off x="559435" y="4944745"/>
            <a:ext cx="11115040" cy="1641475"/>
          </a:xfrm>
          <a:prstGeom prst="rect">
            <a:avLst/>
          </a:prstGeom>
          <a:solidFill>
            <a:schemeClr val="bg1">
              <a:lumMod val="95000"/>
            </a:schemeClr>
          </a:solidFill>
          <a:ln w="9525">
            <a:noFill/>
          </a:ln>
        </p:spPr>
        <p:txBody>
          <a:bodyPr wrap="square">
            <a:spAutoFit/>
          </a:bodyPr>
          <a:lstStyle/>
          <a:p>
            <a:pPr indent="0" algn="just" fontAlgn="auto">
              <a:lnSpc>
                <a:spcPct val="120000"/>
              </a:lnSpc>
              <a:spcBef>
                <a:spcPts val="0"/>
              </a:spcBef>
              <a:spcAft>
                <a:spcPts val="0"/>
              </a:spcAft>
            </a:pP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①</a:t>
            </a:r>
            <a:r>
              <a:rPr 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国家权力结构：</a:t>
            </a:r>
          </a:p>
          <a:p>
            <a:pPr indent="0" algn="just" fontAlgn="auto">
              <a:lnSpc>
                <a:spcPct val="120000"/>
              </a:lnSpc>
              <a:spcBef>
                <a:spcPts val="0"/>
              </a:spcBef>
              <a:spcAft>
                <a:spcPts val="0"/>
              </a:spcAft>
            </a:pP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②</a:t>
            </a:r>
            <a:r>
              <a:rPr 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法律内容：</a:t>
            </a:r>
            <a:endParaRPr lang="zh-CN" altLang="en-US" sz="2800" b="1">
              <a:solidFill>
                <a:srgbClr val="4239C5"/>
              </a:solidFill>
              <a:latin typeface="宋体" panose="02010600030101010101" pitchFamily="2" charset="-122"/>
              <a:ea typeface="宋体" panose="02010600030101010101" pitchFamily="2" charset="-122"/>
              <a:cs typeface="宋体" panose="02010600030101010101" pitchFamily="2" charset="-122"/>
            </a:endParaRPr>
          </a:p>
          <a:p>
            <a:pPr indent="0" algn="just" fontAlgn="auto">
              <a:lnSpc>
                <a:spcPct val="120000"/>
              </a:lnSpc>
              <a:spcBef>
                <a:spcPts val="0"/>
              </a:spcBef>
              <a:spcAft>
                <a:spcPts val="0"/>
              </a:spcAft>
            </a:pP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③</a:t>
            </a:r>
            <a:r>
              <a:rPr 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 </a:t>
            </a:r>
            <a:r>
              <a:rPr lang="zh-CN" altLang="en-US" sz="2800" b="1">
                <a:solidFill>
                  <a:srgbClr val="FF0000"/>
                </a:solidFill>
                <a:latin typeface="宋体" panose="02010600030101010101" pitchFamily="2" charset="-122"/>
                <a:ea typeface="宋体" panose="02010600030101010101" pitchFamily="2" charset="-122"/>
                <a:cs typeface="宋体" panose="02010600030101010101" pitchFamily="2" charset="-122"/>
              </a:rPr>
              <a:t>司法实践：</a:t>
            </a:r>
            <a:endParaRPr lang="zh-CN" altLang="en-US" sz="2800" b="1">
              <a:solidFill>
                <a:srgbClr val="4239C5"/>
              </a:solidFill>
              <a:latin typeface="宋体" panose="02010600030101010101" pitchFamily="2" charset="-122"/>
              <a:ea typeface="宋体" panose="02010600030101010101" pitchFamily="2" charset="-122"/>
              <a:cs typeface="宋体" panose="02010600030101010101" pitchFamily="2" charset="-122"/>
            </a:endParaRPr>
          </a:p>
        </p:txBody>
      </p:sp>
      <p:sp>
        <p:nvSpPr>
          <p:cNvPr id="13" name="文本框 12"/>
          <p:cNvSpPr txBox="1"/>
          <p:nvPr/>
        </p:nvSpPr>
        <p:spPr>
          <a:xfrm>
            <a:off x="3458210" y="4944745"/>
            <a:ext cx="4115435" cy="607695"/>
          </a:xfrm>
          <a:prstGeom prst="rect">
            <a:avLst/>
          </a:prstGeom>
          <a:noFill/>
        </p:spPr>
        <p:txBody>
          <a:bodyPr wrap="none" rtlCol="0">
            <a:spAutoFit/>
          </a:bodyPr>
          <a:lstStyle/>
          <a:p>
            <a:pPr indent="0" algn="just" fontAlgn="auto">
              <a:lnSpc>
                <a:spcPct val="120000"/>
              </a:lnSpc>
              <a:spcBef>
                <a:spcPts val="0"/>
              </a:spcBef>
              <a:spcAft>
                <a:spcPts val="0"/>
              </a:spcAft>
            </a:pPr>
            <a:r>
              <a:rPr lang="en-US" altLang="en-US" sz="2800" b="1">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坚持权力制衡、三权分立</a:t>
            </a:r>
          </a:p>
        </p:txBody>
      </p:sp>
      <p:sp>
        <p:nvSpPr>
          <p:cNvPr id="14" name="文本框 13"/>
          <p:cNvSpPr txBox="1"/>
          <p:nvPr/>
        </p:nvSpPr>
        <p:spPr>
          <a:xfrm>
            <a:off x="2769870" y="5526405"/>
            <a:ext cx="3042920" cy="521970"/>
          </a:xfrm>
          <a:prstGeom prst="rect">
            <a:avLst/>
          </a:prstGeom>
          <a:noFill/>
        </p:spPr>
        <p:txBody>
          <a:bodyPr wrap="none" rtlCol="0">
            <a:spAutoFit/>
          </a:bodyPr>
          <a:lstStyle/>
          <a:p>
            <a:pPr algn="l"/>
            <a:r>
              <a:rPr lang="zh-CN" altLang="en-US" sz="2800" b="1">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注重保护个人权利</a:t>
            </a:r>
          </a:p>
        </p:txBody>
      </p:sp>
      <p:sp>
        <p:nvSpPr>
          <p:cNvPr id="15" name="文本框 14"/>
          <p:cNvSpPr txBox="1"/>
          <p:nvPr/>
        </p:nvSpPr>
        <p:spPr>
          <a:xfrm>
            <a:off x="2769870" y="5978525"/>
            <a:ext cx="4115435" cy="607695"/>
          </a:xfrm>
          <a:prstGeom prst="rect">
            <a:avLst/>
          </a:prstGeom>
          <a:noFill/>
        </p:spPr>
        <p:txBody>
          <a:bodyPr wrap="none" rtlCol="0">
            <a:spAutoFit/>
          </a:bodyPr>
          <a:lstStyle/>
          <a:p>
            <a:pPr indent="0" algn="just" fontAlgn="auto">
              <a:lnSpc>
                <a:spcPct val="120000"/>
              </a:lnSpc>
              <a:spcBef>
                <a:spcPts val="0"/>
              </a:spcBef>
              <a:spcAft>
                <a:spcPts val="0"/>
              </a:spcAft>
            </a:pPr>
            <a:r>
              <a:rPr lang="zh-CN" altLang="en-US" sz="2800" b="1">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坚持程序公正和无罪推定</a:t>
            </a:r>
          </a:p>
        </p:txBody>
      </p:sp>
      <p:sp>
        <p:nvSpPr>
          <p:cNvPr id="16" name="文本框 15"/>
          <p:cNvSpPr txBox="1"/>
          <p:nvPr/>
        </p:nvSpPr>
        <p:spPr>
          <a:xfrm>
            <a:off x="5644515" y="5526405"/>
            <a:ext cx="5872480" cy="521970"/>
          </a:xfrm>
          <a:prstGeom prst="rect">
            <a:avLst/>
          </a:prstGeom>
          <a:noFill/>
        </p:spPr>
        <p:txBody>
          <a:bodyPr wrap="none" rtlCol="0">
            <a:spAutoFit/>
          </a:bodyPr>
          <a:lstStyle/>
          <a:p>
            <a:pPr algn="l"/>
            <a:r>
              <a:rPr lang="zh-CN" altLang="en-US" sz="2800">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（包括生命权、自由权、财产权等）</a:t>
            </a:r>
          </a:p>
        </p:txBody>
      </p:sp>
      <p:sp>
        <p:nvSpPr>
          <p:cNvPr id="17" name="文本框 16"/>
          <p:cNvSpPr txBox="1"/>
          <p:nvPr/>
        </p:nvSpPr>
        <p:spPr>
          <a:xfrm>
            <a:off x="6631940" y="6029960"/>
            <a:ext cx="5161280" cy="521970"/>
          </a:xfrm>
          <a:prstGeom prst="rect">
            <a:avLst/>
          </a:prstGeom>
          <a:noFill/>
        </p:spPr>
        <p:txBody>
          <a:bodyPr wrap="none" rtlCol="0">
            <a:spAutoFit/>
          </a:bodyPr>
          <a:lstStyle/>
          <a:p>
            <a:pPr algn="l"/>
            <a:r>
              <a:rPr lang="zh-CN" altLang="en-US" sz="2800">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（律师制度和陪审团制度保障）</a:t>
            </a:r>
          </a:p>
        </p:txBody>
      </p:sp>
      <p:pic>
        <p:nvPicPr>
          <p:cNvPr id="19" name="图片 18"/>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a:off x="136525" y="903605"/>
            <a:ext cx="6953885" cy="3961130"/>
          </a:xfrm>
          <a:prstGeom prst="rect">
            <a:avLst/>
          </a:prstGeom>
        </p:spPr>
      </p:pic>
      <p:grpSp>
        <p:nvGrpSpPr>
          <p:cNvPr id="24" name="组合 23"/>
          <p:cNvGrpSpPr/>
          <p:nvPr/>
        </p:nvGrpSpPr>
        <p:grpSpPr>
          <a:xfrm>
            <a:off x="7240270" y="1116965"/>
            <a:ext cx="4604385" cy="3640455"/>
            <a:chOff x="11509" y="2202"/>
            <a:chExt cx="7251" cy="5733"/>
          </a:xfrm>
        </p:grpSpPr>
        <p:sp>
          <p:nvSpPr>
            <p:cNvPr id="22" name="文本框 21"/>
            <p:cNvSpPr txBox="1"/>
            <p:nvPr/>
          </p:nvSpPr>
          <p:spPr>
            <a:xfrm>
              <a:off x="11509" y="2202"/>
              <a:ext cx="7251" cy="5733"/>
            </a:xfrm>
            <a:prstGeom prst="rect">
              <a:avLst/>
            </a:prstGeom>
            <a:solidFill>
              <a:srgbClr val="F9ECE3"/>
            </a:solidFill>
            <a:ln w="12700" cmpd="sng">
              <a:solidFill>
                <a:srgbClr val="D89076"/>
              </a:solidFill>
              <a:prstDash val="solid"/>
            </a:ln>
          </p:spPr>
          <p:txBody>
            <a:bodyPr wrap="square" rtlCol="0" anchor="t">
              <a:spAutoFit/>
            </a:bodyPr>
            <a:lstStyle/>
            <a:p>
              <a:r>
                <a:rPr lang="en-US" altLang="zh-CN" sz="2400">
                  <a:latin typeface="华文楷体" panose="02010600040101010101" charset="-122"/>
                  <a:ea typeface="华文楷体" panose="02010600040101010101" charset="-122"/>
                  <a:cs typeface="华文楷体" panose="02010600040101010101" charset="-122"/>
                </a:rPr>
                <a:t>      </a:t>
              </a:r>
            </a:p>
            <a:p>
              <a:pPr>
                <a:lnSpc>
                  <a:spcPct val="110000"/>
                </a:lnSpc>
              </a:pPr>
              <a:r>
                <a:rPr lang="en-US" altLang="zh-CN" sz="2400">
                  <a:latin typeface="华文楷体" panose="02010600040101010101" charset="-122"/>
                  <a:ea typeface="华文楷体" panose="02010600040101010101" charset="-122"/>
                  <a:cs typeface="华文楷体" panose="02010600040101010101" charset="-122"/>
                </a:rPr>
                <a:t>        </a:t>
              </a:r>
              <a:r>
                <a:rPr lang="zh-CN" altLang="en-US" sz="2400">
                  <a:latin typeface="华文楷体" panose="02010600040101010101" charset="-122"/>
                  <a:ea typeface="华文楷体" panose="02010600040101010101" charset="-122"/>
                  <a:cs typeface="华文楷体" panose="02010600040101010101" charset="-122"/>
                </a:rPr>
                <a:t>1764年 7月，意大利人贝卡里亚提出：</a:t>
              </a:r>
            </a:p>
            <a:p>
              <a:pPr>
                <a:lnSpc>
                  <a:spcPct val="110000"/>
                </a:lnSpc>
              </a:pPr>
              <a:r>
                <a:rPr lang="en-US" altLang="zh-CN" sz="2400">
                  <a:latin typeface="华文楷体" panose="02010600040101010101" charset="-122"/>
                  <a:ea typeface="华文楷体" panose="02010600040101010101" charset="-122"/>
                  <a:cs typeface="华文楷体" panose="02010600040101010101" charset="-122"/>
                </a:rPr>
                <a:t>        </a:t>
              </a:r>
              <a:r>
                <a:rPr lang="zh-CN" altLang="en-US" sz="2400">
                  <a:solidFill>
                    <a:srgbClr val="FF0000"/>
                  </a:solidFill>
                  <a:latin typeface="华文楷体" panose="02010600040101010101" charset="-122"/>
                  <a:ea typeface="华文楷体" panose="02010600040101010101" charset="-122"/>
                  <a:cs typeface="华文楷体" panose="02010600040101010101" charset="-122"/>
                </a:rPr>
                <a:t>在法官判决之前，一个人是不能被称为罪犯的</a:t>
              </a:r>
              <a:r>
                <a:rPr lang="zh-CN" altLang="en-US" sz="2400">
                  <a:latin typeface="华文楷体" panose="02010600040101010101" charset="-122"/>
                  <a:ea typeface="华文楷体" panose="02010600040101010101" charset="-122"/>
                  <a:cs typeface="华文楷体" panose="02010600040101010101" charset="-122"/>
                </a:rPr>
                <a:t>。只要还不能断定他已经侵犯了给予他公共保护的契约，社会就不能取消对他的公共保护。</a:t>
              </a:r>
              <a:r>
                <a:rPr lang="en-US" altLang="zh-CN" sz="2000">
                  <a:latin typeface="华文楷体" panose="02010600040101010101" charset="-122"/>
                  <a:ea typeface="华文楷体" panose="02010600040101010101" charset="-122"/>
                  <a:cs typeface="华文楷体" panose="02010600040101010101" charset="-122"/>
                </a:rPr>
                <a:t>——</a:t>
              </a:r>
              <a:r>
                <a:rPr lang="zh-CN" altLang="en-US" sz="2000">
                  <a:latin typeface="华文楷体" panose="02010600040101010101" charset="-122"/>
                  <a:ea typeface="华文楷体" panose="02010600040101010101" charset="-122"/>
                  <a:cs typeface="华文楷体" panose="02010600040101010101" charset="-122"/>
                </a:rPr>
                <a:t>［意］贝卡里亚著，黄风译《论犯罪与刑罚》</a:t>
              </a:r>
            </a:p>
          </p:txBody>
        </p:sp>
        <p:pic>
          <p:nvPicPr>
            <p:cNvPr id="23" name="图片 22"/>
            <p:cNvPicPr>
              <a:picLocks noChangeAspect="1"/>
            </p:cNvPicPr>
            <p:nvPr/>
          </p:nvPicPr>
          <p:blipFill>
            <a:blip r:embed="rId7"/>
            <a:stretch>
              <a:fillRect/>
            </a:stretch>
          </p:blipFill>
          <p:spPr>
            <a:xfrm>
              <a:off x="11563" y="2238"/>
              <a:ext cx="2660" cy="638"/>
            </a:xfrm>
            <a:prstGeom prst="rect">
              <a:avLst/>
            </a:prstGeom>
          </p:spPr>
        </p:pic>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barn(inVertical)">
                                      <p:cBhvr>
                                        <p:cTn id="12" dur="500"/>
                                        <p:tgtEl>
                                          <p:spTgt spid="10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down)">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20" grpId="0"/>
      <p:bldP spid="20" grpId="1"/>
      <p:bldP spid="10" grpId="0"/>
      <p:bldP spid="10" grpId="1"/>
      <p:bldP spid="11" grpId="0"/>
      <p:bldP spid="11" grpId="1"/>
      <p:bldP spid="12" grpId="0" animBg="1"/>
      <p:bldP spid="12" grpId="1" animBg="1"/>
      <p:bldP spid="13" grpId="0"/>
      <p:bldP spid="13" grpId="1"/>
      <p:bldP spid="14" grpId="0"/>
      <p:bldP spid="14" grpId="1"/>
      <p:bldP spid="15" grpId="0"/>
      <p:bldP spid="15" grpId="1"/>
      <p:bldP spid="16" grpId="0"/>
      <p:bldP spid="16" grpId="1"/>
      <p:bldP spid="17" grpId="0"/>
      <p:bldP spid="1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6695440" cy="645160"/>
          </a:xfrm>
          <a:prstGeom prst="rect">
            <a:avLst/>
          </a:prstGeom>
          <a:noFill/>
        </p:spPr>
        <p:txBody>
          <a:bodyPr wrap="none" rtlCol="0">
            <a:spAutoFit/>
          </a:bodyPr>
          <a:lstStyle/>
          <a:p>
            <a:r>
              <a:rPr lang="zh-CN" altLang="en-US" sz="3600" dirty="0">
                <a:latin typeface="华文琥珀" panose="02010800040101010101" charset="-122"/>
                <a:ea typeface="华文琥珀" panose="02010800040101010101" charset="-122"/>
                <a:cs typeface="+mn-ea"/>
                <a:sym typeface="+mn-lt"/>
              </a:rPr>
              <a:t>二</a:t>
            </a:r>
            <a:r>
              <a:rPr lang="en-US" altLang="zh-CN" sz="3600" dirty="0">
                <a:latin typeface="华文琥珀" panose="02010800040101010101" charset="-122"/>
                <a:ea typeface="华文琥珀" panose="02010800040101010101" charset="-122"/>
                <a:cs typeface="+mn-ea"/>
                <a:sym typeface="+mn-lt"/>
              </a:rPr>
              <a:t> </a:t>
            </a:r>
            <a:r>
              <a:rPr lang="zh-CN" altLang="en-US" sz="3600" dirty="0">
                <a:latin typeface="华文琥珀" panose="02010800040101010101" charset="-122"/>
                <a:ea typeface="华文琥珀" panose="02010800040101010101" charset="-122"/>
                <a:cs typeface="+mn-ea"/>
                <a:sym typeface="+mn-lt"/>
              </a:rPr>
              <a:t>近代西方法律制度的基本特征</a:t>
            </a:r>
          </a:p>
        </p:txBody>
      </p:sp>
      <p:sp>
        <p:nvSpPr>
          <p:cNvPr id="42" name="文本框 41"/>
          <p:cNvSpPr txBox="1"/>
          <p:nvPr>
            <p:custDataLst>
              <p:tags r:id="rId1"/>
            </p:custDataLst>
          </p:nvPr>
        </p:nvSpPr>
        <p:spPr>
          <a:xfrm>
            <a:off x="8104505" y="196215"/>
            <a:ext cx="2519680" cy="583565"/>
          </a:xfrm>
          <a:prstGeom prst="rect">
            <a:avLst/>
          </a:prstGeom>
          <a:noFill/>
        </p:spPr>
        <p:txBody>
          <a:bodyPr wrap="square" rtlCol="0">
            <a:spAutoFit/>
          </a:bodyPr>
          <a:lstStyle/>
          <a:p>
            <a:r>
              <a:rPr lang="zh-CN" sz="3200" b="1">
                <a:latin typeface="微软雅黑" panose="020B0503020204020204" charset="-122"/>
                <a:ea typeface="微软雅黑" panose="020B0503020204020204" charset="-122"/>
                <a:cs typeface="微软雅黑" panose="020B0503020204020204" charset="-122"/>
              </a:rPr>
              <a:t>（二）评价</a:t>
            </a:r>
          </a:p>
        </p:txBody>
      </p:sp>
      <p:sp>
        <p:nvSpPr>
          <p:cNvPr id="18" name="文本框 17"/>
          <p:cNvSpPr txBox="1"/>
          <p:nvPr>
            <p:custDataLst>
              <p:tags r:id="rId2"/>
            </p:custDataLst>
          </p:nvPr>
        </p:nvSpPr>
        <p:spPr>
          <a:xfrm>
            <a:off x="240665" y="995045"/>
            <a:ext cx="5341620" cy="583565"/>
          </a:xfrm>
          <a:prstGeom prst="rect">
            <a:avLst/>
          </a:prstGeom>
          <a:ln w="28575" cmpd="dbl">
            <a:solidFill>
              <a:schemeClr val="accent1">
                <a:shade val="50000"/>
              </a:schemeClr>
            </a:solidFill>
            <a:prstDash val="solid"/>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zh-CN" sz="3200" b="1">
                <a:latin typeface="华文楷体" panose="02010600040101010101" charset="-122"/>
                <a:ea typeface="华文楷体" panose="02010600040101010101" charset="-122"/>
                <a:cs typeface="微软雅黑" panose="020B0503020204020204" charset="-122"/>
              </a:rPr>
              <a:t>案例分析：洛克纳上诉案</a:t>
            </a:r>
          </a:p>
        </p:txBody>
      </p:sp>
      <p:sp>
        <p:nvSpPr>
          <p:cNvPr id="20" name="文本框 19"/>
          <p:cNvSpPr txBox="1"/>
          <p:nvPr/>
        </p:nvSpPr>
        <p:spPr>
          <a:xfrm>
            <a:off x="528320" y="1736725"/>
            <a:ext cx="10925810" cy="239268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chor="t">
            <a:spAutoFit/>
          </a:bodyPr>
          <a:lstStyle/>
          <a:p>
            <a:pPr fontAlgn="auto">
              <a:lnSpc>
                <a:spcPct val="110000"/>
              </a:lnSpc>
            </a:pPr>
            <a:r>
              <a:rPr lang="zh-CN" altLang="en-US" sz="2800">
                <a:latin typeface="华文楷体" panose="02010600040101010101" charset="-122"/>
                <a:ea typeface="华文楷体" panose="02010600040101010101" charset="-122"/>
                <a:cs typeface="华文楷体" panose="02010600040101010101" charset="-122"/>
                <a:sym typeface="+mn-ea"/>
              </a:rPr>
              <a:t>【反思】</a:t>
            </a:r>
            <a:r>
              <a:rPr sz="2800">
                <a:latin typeface="华文楷体" panose="02010600040101010101" charset="-122"/>
                <a:ea typeface="华文楷体" panose="02010600040101010101" charset="-122"/>
                <a:cs typeface="华文楷体" panose="02010600040101010101" charset="-122"/>
              </a:rPr>
              <a:t>美国最高法院大法官霍姆斯有句名言：“法律包含了思想交锋中获胜一方的信念。”在</a:t>
            </a:r>
            <a:r>
              <a:rPr lang="zh-CN" sz="2800">
                <a:latin typeface="华文楷体" panose="02010600040101010101" charset="-122"/>
                <a:ea typeface="华文楷体" panose="02010600040101010101" charset="-122"/>
                <a:cs typeface="华文楷体" panose="02010600040101010101" charset="-122"/>
              </a:rPr>
              <a:t>美</a:t>
            </a:r>
            <a:r>
              <a:rPr sz="2800">
                <a:latin typeface="华文楷体" panose="02010600040101010101" charset="-122"/>
                <a:ea typeface="华文楷体" panose="02010600040101010101" charset="-122"/>
                <a:cs typeface="华文楷体" panose="02010600040101010101" charset="-122"/>
              </a:rPr>
              <a:t>国，长久以来一项“获胜的信念”就是：</a:t>
            </a:r>
            <a:r>
              <a:rPr sz="2800">
                <a:solidFill>
                  <a:srgbClr val="FF0000"/>
                </a:solidFill>
                <a:latin typeface="华文楷体" panose="02010600040101010101" charset="-122"/>
                <a:ea typeface="华文楷体" panose="02010600040101010101" charset="-122"/>
                <a:cs typeface="华文楷体" panose="02010600040101010101" charset="-122"/>
              </a:rPr>
              <a:t>任何人都可以自由地凭借其财产做他们想做的事情</a:t>
            </a:r>
            <a:r>
              <a:rPr sz="2800">
                <a:latin typeface="华文楷体" panose="02010600040101010101" charset="-122"/>
                <a:ea typeface="华文楷体" panose="02010600040101010101" charset="-122"/>
                <a:cs typeface="华文楷体" panose="02010600040101010101" charset="-122"/>
              </a:rPr>
              <a:t>。</a:t>
            </a:r>
            <a:r>
              <a:rPr lang="en-US" sz="2800">
                <a:latin typeface="华文楷体" panose="02010600040101010101" charset="-122"/>
                <a:ea typeface="华文楷体" panose="02010600040101010101" charset="-122"/>
                <a:cs typeface="华文楷体" panose="02010600040101010101" charset="-122"/>
              </a:rPr>
              <a:t>……</a:t>
            </a:r>
            <a:r>
              <a:rPr sz="2800">
                <a:latin typeface="华文楷体" panose="02010600040101010101" charset="-122"/>
                <a:ea typeface="华文楷体" panose="02010600040101010101" charset="-122"/>
                <a:cs typeface="华文楷体" panose="02010600040101010101" charset="-122"/>
              </a:rPr>
              <a:t>在20世纪前期，这种思想及其行为受到普遍的认可。</a:t>
            </a:r>
            <a:r>
              <a:rPr lang="en-US" altLang="zh-CN" sz="2400">
                <a:latin typeface="华文楷体" panose="02010600040101010101" charset="-122"/>
                <a:ea typeface="华文楷体" panose="02010600040101010101" charset="-122"/>
                <a:cs typeface="华文楷体" panose="02010600040101010101" charset="-122"/>
                <a:sym typeface="+mn-ea"/>
              </a:rPr>
              <a:t>——</a:t>
            </a:r>
            <a:r>
              <a:rPr lang="zh-CN" altLang="en-US" sz="2400">
                <a:latin typeface="华文楷体" panose="02010600040101010101" charset="-122"/>
                <a:ea typeface="华文楷体" panose="02010600040101010101" charset="-122"/>
                <a:cs typeface="华文楷体" panose="02010600040101010101" charset="-122"/>
                <a:sym typeface="+mn-ea"/>
              </a:rPr>
              <a:t>摘编自任东来《美国宪政历程：影响美国的25个司法大案》</a:t>
            </a:r>
          </a:p>
        </p:txBody>
      </p:sp>
      <p:sp>
        <p:nvSpPr>
          <p:cNvPr id="11" name="文本框 10"/>
          <p:cNvSpPr txBox="1"/>
          <p:nvPr/>
        </p:nvSpPr>
        <p:spPr>
          <a:xfrm>
            <a:off x="528320" y="4129405"/>
            <a:ext cx="11388725" cy="565150"/>
          </a:xfrm>
          <a:prstGeom prst="rect">
            <a:avLst/>
          </a:prstGeom>
          <a:noFill/>
        </p:spPr>
        <p:txBody>
          <a:bodyPr wrap="square" rtlCol="0" anchor="t">
            <a:spAutoFit/>
          </a:bodyPr>
          <a:lstStyle/>
          <a:p>
            <a:pPr fontAlgn="auto">
              <a:lnSpc>
                <a:spcPct val="110000"/>
              </a:lnSpc>
            </a:pPr>
            <a:r>
              <a:rPr lang="en-US" altLang="zh-CN" sz="2800">
                <a:latin typeface="微软雅黑" panose="020B0503020204020204" charset="-122"/>
                <a:ea typeface="微软雅黑" panose="020B0503020204020204" charset="-122"/>
                <a:cs typeface="微软雅黑" panose="020B0503020204020204" charset="-122"/>
              </a:rPr>
              <a:t>2.</a:t>
            </a:r>
            <a:r>
              <a:rPr lang="zh-CN" altLang="en-US" sz="2800">
                <a:latin typeface="微软雅黑" panose="020B0503020204020204" charset="-122"/>
                <a:ea typeface="微软雅黑" panose="020B0503020204020204" charset="-122"/>
                <a:cs typeface="微软雅黑" panose="020B0503020204020204" charset="-122"/>
              </a:rPr>
              <a:t>如何认识这一判决结果？</a:t>
            </a:r>
            <a:endParaRPr lang="zh-CN" altLang="en-US" sz="2400">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nvSpPr>
        <p:spPr>
          <a:xfrm>
            <a:off x="528320" y="4694555"/>
            <a:ext cx="10925810" cy="1986280"/>
          </a:xfrm>
          <a:prstGeom prst="rect">
            <a:avLst/>
          </a:prstGeom>
          <a:noFill/>
        </p:spPr>
        <p:txBody>
          <a:bodyPr wrap="square" rtlCol="0">
            <a:spAutoFit/>
          </a:bodyPr>
          <a:lstStyle/>
          <a:p>
            <a:pPr indent="0" algn="just" fontAlgn="auto">
              <a:lnSpc>
                <a:spcPct val="110000"/>
              </a:lnSpc>
              <a:spcBef>
                <a:spcPts val="0"/>
              </a:spcBef>
              <a:spcAft>
                <a:spcPts val="0"/>
              </a:spcAft>
            </a:pPr>
            <a:r>
              <a:rPr lang="zh-CN" altLang="en-US" sz="2800" b="1">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局限性</a:t>
            </a:r>
            <a:r>
              <a:rPr lang="zh-CN" altLang="en-US" sz="2800">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：（1）为资产阶级利益服务；</a:t>
            </a:r>
          </a:p>
          <a:p>
            <a:pPr indent="0" algn="just" fontAlgn="auto">
              <a:lnSpc>
                <a:spcPct val="110000"/>
              </a:lnSpc>
              <a:spcBef>
                <a:spcPts val="0"/>
              </a:spcBef>
              <a:spcAft>
                <a:spcPts val="0"/>
              </a:spcAft>
            </a:pPr>
            <a:r>
              <a:rPr lang="zh-CN" altLang="en-US" sz="2800">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（2）确认了私有财产制度，财产的多少决定着法律地位的高低；</a:t>
            </a:r>
          </a:p>
          <a:p>
            <a:pPr indent="0" algn="just" fontAlgn="auto">
              <a:lnSpc>
                <a:spcPct val="110000"/>
              </a:lnSpc>
              <a:spcBef>
                <a:spcPts val="0"/>
              </a:spcBef>
              <a:spcAft>
                <a:spcPts val="0"/>
              </a:spcAft>
            </a:pPr>
            <a:r>
              <a:rPr lang="zh-CN" altLang="en-US" sz="2800">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（3）对个人权利的认定也有逐渐改进的过程，直到20世纪，黑人、原住民和妇女还在为享有完全的公民权积极斗争。</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down)">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arn(inVertical)">
                                      <p:cBhvr>
                                        <p:cTn id="22" dur="500"/>
                                        <p:tgtEl>
                                          <p:spTgt spid="1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barn(inVertical)">
                                      <p:cBhvr>
                                        <p:cTn id="2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42" grpId="0"/>
      <p:bldP spid="42" grpId="1"/>
      <p:bldP spid="11" grpId="0"/>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3952240" cy="645160"/>
          </a:xfrm>
          <a:prstGeom prst="rect">
            <a:avLst/>
          </a:prstGeom>
          <a:noFill/>
        </p:spPr>
        <p:txBody>
          <a:bodyPr wrap="none" rtlCol="0">
            <a:spAutoFit/>
          </a:bodyPr>
          <a:lstStyle/>
          <a:p>
            <a:r>
              <a:rPr lang="zh-CN" altLang="en-US" sz="3600" dirty="0">
                <a:latin typeface="华文琥珀" panose="02010800040101010101" charset="-122"/>
                <a:ea typeface="华文琥珀" panose="02010800040101010101" charset="-122"/>
                <a:cs typeface="+mn-ea"/>
                <a:sym typeface="+mn-lt"/>
              </a:rPr>
              <a:t>三</a:t>
            </a:r>
            <a:r>
              <a:rPr lang="en-US" altLang="zh-CN" sz="3600" dirty="0">
                <a:latin typeface="华文琥珀" panose="02010800040101010101" charset="-122"/>
                <a:ea typeface="华文琥珀" panose="02010800040101010101" charset="-122"/>
                <a:cs typeface="+mn-ea"/>
                <a:sym typeface="+mn-lt"/>
              </a:rPr>
              <a:t> </a:t>
            </a:r>
            <a:r>
              <a:rPr lang="zh-CN" altLang="en-US" sz="3600" dirty="0">
                <a:latin typeface="华文琥珀" panose="02010800040101010101" charset="-122"/>
                <a:ea typeface="华文琥珀" panose="02010800040101010101" charset="-122"/>
                <a:cs typeface="+mn-ea"/>
                <a:sym typeface="+mn-lt"/>
              </a:rPr>
              <a:t>宗教伦理与教化</a:t>
            </a:r>
          </a:p>
        </p:txBody>
      </p:sp>
      <p:sp>
        <p:nvSpPr>
          <p:cNvPr id="42" name="文本框 41"/>
          <p:cNvSpPr txBox="1"/>
          <p:nvPr>
            <p:custDataLst>
              <p:tags r:id="rId1"/>
            </p:custDataLst>
          </p:nvPr>
        </p:nvSpPr>
        <p:spPr>
          <a:xfrm>
            <a:off x="393700" y="836930"/>
            <a:ext cx="6399530" cy="583565"/>
          </a:xfrm>
          <a:prstGeom prst="rect">
            <a:avLst/>
          </a:prstGeom>
          <a:noFill/>
        </p:spPr>
        <p:txBody>
          <a:bodyPr wrap="square" rtlCol="0">
            <a:spAutoFit/>
          </a:bodyPr>
          <a:lstStyle/>
          <a:p>
            <a:r>
              <a:rPr lang="zh-CN" sz="3200" b="1">
                <a:latin typeface="微软雅黑" panose="020B0503020204020204" charset="-122"/>
                <a:ea typeface="微软雅黑" panose="020B0503020204020204" charset="-122"/>
                <a:cs typeface="微软雅黑" panose="020B0503020204020204" charset="-122"/>
              </a:rPr>
              <a:t>（一）基督教的宗教伦理和教化</a:t>
            </a:r>
          </a:p>
        </p:txBody>
      </p:sp>
      <p:sp>
        <p:nvSpPr>
          <p:cNvPr id="2" name="AutoShape 3"/>
          <p:cNvSpPr/>
          <p:nvPr/>
        </p:nvSpPr>
        <p:spPr bwMode="auto">
          <a:xfrm rot="5400000">
            <a:off x="3323590" y="1506855"/>
            <a:ext cx="579755" cy="3883660"/>
          </a:xfrm>
          <a:prstGeom prst="leftBrace">
            <a:avLst>
              <a:gd name="adj1" fmla="val 0"/>
              <a:gd name="adj2" fmla="val 50000"/>
            </a:avLst>
          </a:prstGeom>
          <a:noFill/>
          <a:ln w="57150">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zh-CN" sz="2400" b="1"/>
          </a:p>
        </p:txBody>
      </p:sp>
      <p:sp>
        <p:nvSpPr>
          <p:cNvPr id="6" name="Text Box 9"/>
          <p:cNvSpPr txBox="1">
            <a:spLocks noChangeArrowheads="1"/>
          </p:cNvSpPr>
          <p:nvPr/>
        </p:nvSpPr>
        <p:spPr bwMode="auto">
          <a:xfrm>
            <a:off x="1170305" y="3721735"/>
            <a:ext cx="2060575" cy="70675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000">
                <a:latin typeface="黑体" panose="02010609060101010101" charset="-122"/>
                <a:ea typeface="黑体" panose="02010609060101010101" charset="-122"/>
              </a:rPr>
              <a:t>天主教</a:t>
            </a:r>
            <a:endParaRPr lang="en-US" altLang="zh-CN" sz="2000">
              <a:latin typeface="黑体" panose="02010609060101010101" charset="-122"/>
              <a:ea typeface="黑体" panose="02010609060101010101" charset="-122"/>
            </a:endParaRPr>
          </a:p>
          <a:p>
            <a:pPr algn="ctr" eaLnBrk="1" hangingPunct="1">
              <a:spcBef>
                <a:spcPct val="0"/>
              </a:spcBef>
              <a:buFontTx/>
              <a:buNone/>
            </a:pPr>
            <a:r>
              <a:rPr lang="en-US" altLang="zh-CN" sz="2000">
                <a:latin typeface="黑体" panose="02010609060101010101" charset="-122"/>
                <a:ea typeface="黑体" panose="02010609060101010101" charset="-122"/>
              </a:rPr>
              <a:t>(</a:t>
            </a:r>
            <a:r>
              <a:rPr lang="zh-CN" altLang="en-US" sz="2000">
                <a:latin typeface="黑体" panose="02010609060101010101" charset="-122"/>
                <a:ea typeface="黑体" panose="02010609060101010101" charset="-122"/>
              </a:rPr>
              <a:t>以罗马为中心</a:t>
            </a:r>
            <a:r>
              <a:rPr lang="en-US" altLang="zh-CN" sz="2000">
                <a:latin typeface="黑体" panose="02010609060101010101" charset="-122"/>
                <a:ea typeface="黑体" panose="02010609060101010101" charset="-122"/>
              </a:rPr>
              <a:t>)</a:t>
            </a:r>
          </a:p>
        </p:txBody>
      </p:sp>
      <p:sp>
        <p:nvSpPr>
          <p:cNvPr id="21" name="Text Box 12"/>
          <p:cNvSpPr txBox="1">
            <a:spLocks noChangeArrowheads="1"/>
          </p:cNvSpPr>
          <p:nvPr/>
        </p:nvSpPr>
        <p:spPr bwMode="auto">
          <a:xfrm>
            <a:off x="3439795" y="3723640"/>
            <a:ext cx="2879725" cy="70675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000">
                <a:latin typeface="黑体" panose="02010609060101010101" charset="-122"/>
                <a:ea typeface="黑体" panose="02010609060101010101" charset="-122"/>
              </a:rPr>
              <a:t>东正教</a:t>
            </a:r>
            <a:r>
              <a:rPr lang="en-US" altLang="zh-CN" sz="2000">
                <a:latin typeface="黑体" panose="02010609060101010101" charset="-122"/>
                <a:ea typeface="黑体" panose="02010609060101010101" charset="-122"/>
              </a:rPr>
              <a:t> </a:t>
            </a:r>
          </a:p>
          <a:p>
            <a:pPr algn="ctr" eaLnBrk="1" hangingPunct="1">
              <a:spcBef>
                <a:spcPct val="0"/>
              </a:spcBef>
              <a:buFontTx/>
              <a:buNone/>
            </a:pPr>
            <a:r>
              <a:rPr lang="en-US" altLang="zh-CN" sz="2000">
                <a:latin typeface="黑体" panose="02010609060101010101" charset="-122"/>
                <a:ea typeface="黑体" panose="02010609060101010101" charset="-122"/>
              </a:rPr>
              <a:t>(</a:t>
            </a:r>
            <a:r>
              <a:rPr lang="zh-CN" altLang="en-US" sz="2000">
                <a:latin typeface="黑体" panose="02010609060101010101" charset="-122"/>
                <a:ea typeface="黑体" panose="02010609060101010101" charset="-122"/>
              </a:rPr>
              <a:t>以君士坦丁堡为中心</a:t>
            </a:r>
            <a:r>
              <a:rPr lang="en-US" altLang="zh-CN" sz="2000">
                <a:latin typeface="黑体" panose="02010609060101010101" charset="-122"/>
                <a:ea typeface="黑体" panose="02010609060101010101" charset="-122"/>
              </a:rPr>
              <a:t>)</a:t>
            </a:r>
          </a:p>
        </p:txBody>
      </p:sp>
      <p:sp>
        <p:nvSpPr>
          <p:cNvPr id="24" name="Line 28"/>
          <p:cNvSpPr>
            <a:spLocks noChangeShapeType="1"/>
          </p:cNvSpPr>
          <p:nvPr/>
        </p:nvSpPr>
        <p:spPr bwMode="auto">
          <a:xfrm flipH="1">
            <a:off x="3587115" y="2377440"/>
            <a:ext cx="5080" cy="366395"/>
          </a:xfrm>
          <a:prstGeom prst="line">
            <a:avLst/>
          </a:prstGeom>
          <a:noFill/>
          <a:ln w="57150">
            <a:solidFill>
              <a:schemeClr val="tx1"/>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6" name="Text Box 29"/>
          <p:cNvSpPr txBox="1">
            <a:spLocks noChangeArrowheads="1"/>
          </p:cNvSpPr>
          <p:nvPr/>
        </p:nvSpPr>
        <p:spPr bwMode="auto">
          <a:xfrm>
            <a:off x="1679575" y="2739390"/>
            <a:ext cx="3785235" cy="398780"/>
          </a:xfrm>
          <a:prstGeom prst="rect">
            <a:avLst/>
          </a:prstGeom>
          <a:gradFill>
            <a:gsLst>
              <a:gs pos="0">
                <a:schemeClr val="accent1">
                  <a:satMod val="103000"/>
                  <a:lumMod val="102000"/>
                  <a:tint val="94000"/>
                  <a:alpha val="46000"/>
                </a:schemeClr>
              </a:gs>
              <a:gs pos="50000">
                <a:schemeClr val="accent1">
                  <a:satMod val="110000"/>
                  <a:lumMod val="100000"/>
                  <a:shade val="100000"/>
                </a:schemeClr>
              </a:gs>
              <a:gs pos="100000">
                <a:schemeClr val="accent1">
                  <a:lumMod val="99000"/>
                  <a:satMod val="120000"/>
                  <a:shade val="78000"/>
                </a:schemeClr>
              </a:gs>
            </a:gsLst>
          </a:gradFill>
        </p:spPr>
        <p:style>
          <a:lnRef idx="0">
            <a:schemeClr val="accent1"/>
          </a:lnRef>
          <a:fillRef idx="3">
            <a:schemeClr val="accent1"/>
          </a:fillRef>
          <a:effectRef idx="3">
            <a:schemeClr val="accent1"/>
          </a:effectRef>
          <a:fontRef idx="minor">
            <a:schemeClr val="lt1"/>
          </a:fontRef>
        </p:style>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sz="2000" b="1">
                <a:latin typeface="宋体" panose="02010600030101010101" pitchFamily="2" charset="-122"/>
              </a:rPr>
              <a:t>392</a:t>
            </a:r>
            <a:r>
              <a:rPr lang="zh-CN" altLang="en-US" sz="2000" b="1">
                <a:latin typeface="宋体" panose="02010600030101010101" pitchFamily="2" charset="-122"/>
              </a:rPr>
              <a:t>年定为罗马帝国的国教</a:t>
            </a:r>
          </a:p>
        </p:txBody>
      </p:sp>
      <p:sp>
        <p:nvSpPr>
          <p:cNvPr id="41" name="Text Box 2"/>
          <p:cNvSpPr txBox="1">
            <a:spLocks noChangeArrowheads="1"/>
          </p:cNvSpPr>
          <p:nvPr/>
        </p:nvSpPr>
        <p:spPr bwMode="auto">
          <a:xfrm>
            <a:off x="1087120" y="1747520"/>
            <a:ext cx="5170805" cy="706755"/>
          </a:xfrm>
          <a:prstGeom prst="rect">
            <a:avLst/>
          </a:prstGeom>
          <a:gradFill>
            <a:gsLst>
              <a:gs pos="0">
                <a:schemeClr val="accent1">
                  <a:satMod val="103000"/>
                  <a:lumMod val="102000"/>
                  <a:tint val="94000"/>
                  <a:alpha val="46000"/>
                </a:schemeClr>
              </a:gs>
              <a:gs pos="50000">
                <a:schemeClr val="accent1">
                  <a:satMod val="110000"/>
                  <a:lumMod val="100000"/>
                  <a:shade val="100000"/>
                </a:schemeClr>
              </a:gs>
              <a:gs pos="100000">
                <a:schemeClr val="accent1">
                  <a:lumMod val="99000"/>
                  <a:satMod val="120000"/>
                  <a:shade val="78000"/>
                </a:schemeClr>
              </a:gs>
            </a:gsLst>
          </a:gradFill>
        </p:spPr>
        <p:style>
          <a:lnRef idx="0">
            <a:schemeClr val="accent1"/>
          </a:lnRef>
          <a:fillRef idx="3">
            <a:schemeClr val="accent1"/>
          </a:fillRef>
          <a:effectRef idx="3">
            <a:schemeClr val="accent1"/>
          </a:effectRef>
          <a:fontRef idx="minor">
            <a:schemeClr val="lt1"/>
          </a:fontRef>
        </p:style>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000" dirty="0">
                <a:latin typeface="黑体" panose="02010609060101010101" charset="-122"/>
                <a:ea typeface="黑体" panose="02010609060101010101" charset="-122"/>
              </a:rPr>
              <a:t>基督教</a:t>
            </a:r>
            <a:endParaRPr lang="en-US" altLang="zh-CN" sz="2000" dirty="0">
              <a:latin typeface="黑体" panose="02010609060101010101" charset="-122"/>
              <a:ea typeface="黑体" panose="02010609060101010101" charset="-122"/>
            </a:endParaRPr>
          </a:p>
          <a:p>
            <a:pPr algn="ctr" eaLnBrk="1" hangingPunct="1">
              <a:spcBef>
                <a:spcPct val="0"/>
              </a:spcBef>
              <a:buFontTx/>
              <a:buNone/>
            </a:pPr>
            <a:r>
              <a:rPr lang="zh-CN" altLang="en-US" sz="2000" dirty="0">
                <a:latin typeface="黑体" panose="02010609060101010101" charset="-122"/>
                <a:ea typeface="黑体" panose="02010609060101010101" charset="-122"/>
              </a:rPr>
              <a:t>（诞生于</a:t>
            </a:r>
            <a:r>
              <a:rPr lang="en-US" altLang="zh-CN" sz="2000" dirty="0">
                <a:latin typeface="黑体" panose="02010609060101010101" charset="-122"/>
                <a:ea typeface="黑体" panose="02010609060101010101" charset="-122"/>
              </a:rPr>
              <a:t>1</a:t>
            </a:r>
            <a:r>
              <a:rPr lang="zh-CN" altLang="en-US" sz="2000" dirty="0">
                <a:latin typeface="黑体" panose="02010609060101010101" charset="-122"/>
                <a:ea typeface="黑体" panose="02010609060101010101" charset="-122"/>
              </a:rPr>
              <a:t>世纪小亚细亚与巴勒斯坦一带）</a:t>
            </a:r>
          </a:p>
        </p:txBody>
      </p:sp>
      <p:sp>
        <p:nvSpPr>
          <p:cNvPr id="43" name="Text Box 7"/>
          <p:cNvSpPr txBox="1">
            <a:spLocks noChangeArrowheads="1"/>
          </p:cNvSpPr>
          <p:nvPr/>
        </p:nvSpPr>
        <p:spPr bwMode="auto">
          <a:xfrm>
            <a:off x="3672840" y="3105150"/>
            <a:ext cx="308292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dirty="0">
                <a:latin typeface="黑体" panose="02010609060101010101" charset="-122"/>
                <a:ea typeface="黑体" panose="02010609060101010101" charset="-122"/>
              </a:rPr>
              <a:t>11</a:t>
            </a:r>
            <a:r>
              <a:rPr lang="zh-CN" altLang="en-US" sz="1600" dirty="0">
                <a:latin typeface="黑体" panose="02010609060101010101" charset="-122"/>
                <a:ea typeface="黑体" panose="02010609060101010101" charset="-122"/>
              </a:rPr>
              <a:t>世纪第一次东西教会大分裂</a:t>
            </a:r>
          </a:p>
        </p:txBody>
      </p:sp>
      <p:grpSp>
        <p:nvGrpSpPr>
          <p:cNvPr id="12" name="组合 11"/>
          <p:cNvGrpSpPr/>
          <p:nvPr/>
        </p:nvGrpSpPr>
        <p:grpSpPr>
          <a:xfrm>
            <a:off x="7161530" y="1186180"/>
            <a:ext cx="4582160" cy="5220335"/>
            <a:chOff x="11278" y="1868"/>
            <a:chExt cx="7216" cy="8221"/>
          </a:xfrm>
        </p:grpSpPr>
        <p:pic>
          <p:nvPicPr>
            <p:cNvPr id="100" name="图片 99"/>
            <p:cNvPicPr/>
            <p:nvPr/>
          </p:nvPicPr>
          <p:blipFill>
            <a:blip r:embed="rId4"/>
            <a:stretch>
              <a:fillRect/>
            </a:stretch>
          </p:blipFill>
          <p:spPr>
            <a:xfrm>
              <a:off x="12657" y="1868"/>
              <a:ext cx="4457" cy="6614"/>
            </a:xfrm>
            <a:prstGeom prst="rect">
              <a:avLst/>
            </a:prstGeom>
            <a:noFill/>
            <a:ln w="9525">
              <a:noFill/>
            </a:ln>
          </p:spPr>
        </p:pic>
        <p:sp>
          <p:nvSpPr>
            <p:cNvPr id="10" name="文本框 9"/>
            <p:cNvSpPr txBox="1"/>
            <p:nvPr/>
          </p:nvSpPr>
          <p:spPr>
            <a:xfrm>
              <a:off x="11278" y="8589"/>
              <a:ext cx="7216" cy="1501"/>
            </a:xfrm>
            <a:prstGeom prst="rect">
              <a:avLst/>
            </a:prstGeom>
            <a:noFill/>
          </p:spPr>
          <p:txBody>
            <a:bodyPr wrap="square" rtlCol="0" anchor="t">
              <a:spAutoFit/>
            </a:bodyPr>
            <a:lstStyle/>
            <a:p>
              <a:r>
                <a:rPr lang="zh-CN" altLang="en-US" sz="2800">
                  <a:latin typeface="华文仿宋" panose="02010600040101010101" charset="-122"/>
                  <a:ea typeface="华文仿宋" panose="02010600040101010101" charset="-122"/>
                  <a:cs typeface="华文仿宋" panose="02010600040101010101" charset="-122"/>
                </a:rPr>
                <a:t>18世纪教皇用过的三重冠，现藏于梵蒂冈</a:t>
              </a:r>
              <a:r>
                <a:rPr lang="zh-CN" altLang="en-US" sz="2800">
                  <a:latin typeface="华文仿宋" panose="02010600040101010101" charset="-122"/>
                  <a:ea typeface="华文仿宋" panose="02010600040101010101" charset="-122"/>
                  <a:cs typeface="华文仿宋" panose="02010600040101010101" charset="-122"/>
                  <a:sym typeface="+mn-ea"/>
                </a:rPr>
                <a:t>圣彼得大教堂 </a:t>
              </a: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42" grpId="1"/>
      <p:bldP spid="2" grpId="0" animBg="1"/>
      <p:bldP spid="2" grpId="1" animBg="1"/>
      <p:bldP spid="6" grpId="0" animBg="1"/>
      <p:bldP spid="6" grpId="1" animBg="1"/>
      <p:bldP spid="21" grpId="0" animBg="1"/>
      <p:bldP spid="21" grpId="1" animBg="1"/>
      <p:bldP spid="26" grpId="0" animBg="1"/>
      <p:bldP spid="26" grpId="1" animBg="1"/>
      <p:bldP spid="43" grpId="0"/>
      <p:bldP spid="4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3952240" cy="645160"/>
          </a:xfrm>
          <a:prstGeom prst="rect">
            <a:avLst/>
          </a:prstGeom>
          <a:noFill/>
        </p:spPr>
        <p:txBody>
          <a:bodyPr wrap="none" rtlCol="0">
            <a:spAutoFit/>
          </a:bodyPr>
          <a:lstStyle/>
          <a:p>
            <a:r>
              <a:rPr lang="zh-CN" altLang="en-US" sz="3600" dirty="0">
                <a:latin typeface="华文琥珀" panose="02010800040101010101" charset="-122"/>
                <a:ea typeface="华文琥珀" panose="02010800040101010101" charset="-122"/>
                <a:cs typeface="+mn-ea"/>
                <a:sym typeface="+mn-lt"/>
              </a:rPr>
              <a:t>三</a:t>
            </a:r>
            <a:r>
              <a:rPr lang="en-US" altLang="zh-CN" sz="3600" dirty="0">
                <a:latin typeface="华文琥珀" panose="02010800040101010101" charset="-122"/>
                <a:ea typeface="华文琥珀" panose="02010800040101010101" charset="-122"/>
                <a:cs typeface="+mn-ea"/>
                <a:sym typeface="+mn-lt"/>
              </a:rPr>
              <a:t> </a:t>
            </a:r>
            <a:r>
              <a:rPr lang="zh-CN" altLang="en-US" sz="3600" dirty="0">
                <a:latin typeface="华文琥珀" panose="02010800040101010101" charset="-122"/>
                <a:ea typeface="华文琥珀" panose="02010800040101010101" charset="-122"/>
                <a:cs typeface="+mn-ea"/>
                <a:sym typeface="+mn-lt"/>
              </a:rPr>
              <a:t>宗教伦理与教化</a:t>
            </a:r>
          </a:p>
        </p:txBody>
      </p:sp>
      <p:sp>
        <p:nvSpPr>
          <p:cNvPr id="42" name="文本框 41"/>
          <p:cNvSpPr txBox="1"/>
          <p:nvPr>
            <p:custDataLst>
              <p:tags r:id="rId1"/>
            </p:custDataLst>
          </p:nvPr>
        </p:nvSpPr>
        <p:spPr>
          <a:xfrm>
            <a:off x="5634990" y="222885"/>
            <a:ext cx="6399530" cy="583565"/>
          </a:xfrm>
          <a:prstGeom prst="rect">
            <a:avLst/>
          </a:prstGeom>
          <a:noFill/>
        </p:spPr>
        <p:txBody>
          <a:bodyPr wrap="square" rtlCol="0">
            <a:spAutoFit/>
          </a:bodyPr>
          <a:lstStyle/>
          <a:p>
            <a:r>
              <a:rPr lang="zh-CN" sz="3200" b="1" dirty="0">
                <a:latin typeface="微软雅黑" panose="020B0503020204020204" charset="-122"/>
                <a:ea typeface="微软雅黑" panose="020B0503020204020204" charset="-122"/>
                <a:cs typeface="微软雅黑" panose="020B0503020204020204" charset="-122"/>
              </a:rPr>
              <a:t>（一）基督教的宗教伦理和教化</a:t>
            </a:r>
          </a:p>
        </p:txBody>
      </p:sp>
      <p:pic>
        <p:nvPicPr>
          <p:cNvPr id="47110" name="图片 2"/>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bwMode="auto">
          <a:xfrm>
            <a:off x="7925435" y="2561590"/>
            <a:ext cx="4063365" cy="289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p:cNvSpPr txBox="1"/>
          <p:nvPr>
            <p:custDataLst>
              <p:tags r:id="rId3"/>
            </p:custDataLst>
          </p:nvPr>
        </p:nvSpPr>
        <p:spPr>
          <a:xfrm>
            <a:off x="393700" y="836930"/>
            <a:ext cx="11166475" cy="1124585"/>
          </a:xfrm>
          <a:prstGeom prst="rect">
            <a:avLst/>
          </a:prstGeom>
          <a:noFill/>
        </p:spPr>
        <p:txBody>
          <a:bodyPr wrap="square" rtlCol="0">
            <a:spAutoFit/>
          </a:bodyPr>
          <a:lstStyle/>
          <a:p>
            <a:pPr>
              <a:lnSpc>
                <a:spcPct val="120000"/>
              </a:lnSpc>
            </a:pPr>
            <a:r>
              <a:rPr lang="en-US" altLang="zh-CN" sz="2800" dirty="0">
                <a:latin typeface="微软雅黑" panose="020B0503020204020204" charset="-122"/>
                <a:ea typeface="微软雅黑" panose="020B0503020204020204" charset="-122"/>
                <a:cs typeface="微软雅黑" panose="020B0503020204020204" charset="-122"/>
              </a:rPr>
              <a:t>1.</a:t>
            </a:r>
            <a:r>
              <a:rPr lang="zh-CN" altLang="en-US" sz="2800" dirty="0">
                <a:latin typeface="微软雅黑" panose="020B0503020204020204" charset="-122"/>
                <a:ea typeface="微软雅黑" panose="020B0503020204020204" charset="-122"/>
                <a:cs typeface="微软雅黑" panose="020B0503020204020204" charset="-122"/>
              </a:rPr>
              <a:t>地位：</a:t>
            </a:r>
            <a:r>
              <a:rPr lang="zh-CN" altLang="en-US" sz="2800" dirty="0">
                <a:solidFill>
                  <a:srgbClr val="2D1BF1"/>
                </a:solidFill>
                <a:latin typeface="宋体" panose="02010600030101010101" pitchFamily="2" charset="-122"/>
                <a:ea typeface="宋体" panose="02010600030101010101" pitchFamily="2" charset="-122"/>
                <a:cs typeface="宋体" panose="02010600030101010101" pitchFamily="2" charset="-122"/>
              </a:rPr>
              <a:t>罗马国教，逐渐成为而日耳曼国家接受。</a:t>
            </a:r>
          </a:p>
          <a:p>
            <a:pPr>
              <a:lnSpc>
                <a:spcPct val="120000"/>
              </a:lnSpc>
            </a:pPr>
            <a:r>
              <a:rPr lang="en-US" altLang="zh-CN" sz="2800" dirty="0">
                <a:solidFill>
                  <a:srgbClr val="2D1BF1"/>
                </a:solidFill>
                <a:latin typeface="宋体" panose="02010600030101010101" pitchFamily="2" charset="-122"/>
                <a:ea typeface="宋体" panose="02010600030101010101" pitchFamily="2" charset="-122"/>
                <a:cs typeface="宋体" panose="02010600030101010101" pitchFamily="2" charset="-122"/>
              </a:rPr>
              <a:t>       </a:t>
            </a:r>
            <a:r>
              <a:rPr lang="en-US" altLang="zh-CN" sz="2800" dirty="0" err="1">
                <a:solidFill>
                  <a:srgbClr val="2D1BF1"/>
                </a:solidFill>
                <a:latin typeface="宋体" panose="02010600030101010101" pitchFamily="2" charset="-122"/>
                <a:ea typeface="宋体" panose="02010600030101010101" pitchFamily="2" charset="-122"/>
                <a:cs typeface="宋体" panose="02010600030101010101" pitchFamily="2" charset="-122"/>
              </a:rPr>
              <a:t>影响了中古时期欧洲人的政治、经济和社会生活各个方面</a:t>
            </a:r>
            <a:r>
              <a:rPr lang="zh-CN" altLang="en-US" sz="2800" dirty="0">
                <a:solidFill>
                  <a:srgbClr val="2D1BF1"/>
                </a:solidFill>
                <a:latin typeface="宋体" panose="02010600030101010101" pitchFamily="2" charset="-122"/>
                <a:ea typeface="宋体" panose="02010600030101010101" pitchFamily="2" charset="-122"/>
                <a:cs typeface="宋体" panose="02010600030101010101" pitchFamily="2" charset="-122"/>
              </a:rPr>
              <a:t>。</a:t>
            </a:r>
          </a:p>
        </p:txBody>
      </p:sp>
      <p:sp>
        <p:nvSpPr>
          <p:cNvPr id="13" name="文本框 12"/>
          <p:cNvSpPr txBox="1"/>
          <p:nvPr/>
        </p:nvSpPr>
        <p:spPr>
          <a:xfrm>
            <a:off x="393700" y="1961515"/>
            <a:ext cx="1188085" cy="521970"/>
          </a:xfrm>
          <a:prstGeom prst="rect">
            <a:avLst/>
          </a:prstGeom>
          <a:noFill/>
        </p:spPr>
        <p:txBody>
          <a:bodyPr wrap="none" rtlCol="0">
            <a:spAutoFit/>
          </a:bodyPr>
          <a:lstStyle/>
          <a:p>
            <a:pPr algn="l"/>
            <a:r>
              <a:rPr lang="en-US" altLang="zh-CN" sz="2800">
                <a:latin typeface="微软雅黑" panose="020B0503020204020204" charset="-122"/>
                <a:ea typeface="微软雅黑" panose="020B0503020204020204" charset="-122"/>
                <a:cs typeface="微软雅黑" panose="020B0503020204020204" charset="-122"/>
                <a:sym typeface="+mn-ea"/>
              </a:rPr>
              <a:t>2.</a:t>
            </a:r>
            <a:r>
              <a:rPr lang="zh-CN" altLang="en-US" sz="2800">
                <a:latin typeface="微软雅黑" panose="020B0503020204020204" charset="-122"/>
                <a:ea typeface="微软雅黑" panose="020B0503020204020204" charset="-122"/>
                <a:cs typeface="微软雅黑" panose="020B0503020204020204" charset="-122"/>
                <a:sym typeface="+mn-ea"/>
              </a:rPr>
              <a:t>表现</a:t>
            </a:r>
            <a:endParaRPr lang="zh-CN" altLang="en-US" sz="2800">
              <a:solidFill>
                <a:srgbClr val="2D1BF1"/>
              </a:solidFill>
              <a:latin typeface="微软雅黑" panose="020B0503020204020204" charset="-122"/>
              <a:ea typeface="微软雅黑" panose="020B0503020204020204" charset="-122"/>
              <a:cs typeface="微软雅黑" panose="020B0503020204020204" charset="-122"/>
              <a:sym typeface="+mn-ea"/>
            </a:endParaRPr>
          </a:p>
        </p:txBody>
      </p:sp>
      <p:sp>
        <p:nvSpPr>
          <p:cNvPr id="20" name="文本框 19"/>
          <p:cNvSpPr txBox="1"/>
          <p:nvPr/>
        </p:nvSpPr>
        <p:spPr>
          <a:xfrm>
            <a:off x="186055" y="5215255"/>
            <a:ext cx="4095750" cy="953135"/>
          </a:xfrm>
          <a:prstGeom prst="rect">
            <a:avLst/>
          </a:prstGeom>
          <a:noFill/>
        </p:spPr>
        <p:txBody>
          <a:bodyPr wrap="square">
            <a:spAutoFit/>
          </a:bodyPr>
          <a:lstStyle/>
          <a:p>
            <a:pPr algn="l"/>
            <a:r>
              <a:rPr lang="zh-CN" altLang="en-US" sz="2800" i="0" dirty="0">
                <a:solidFill>
                  <a:srgbClr val="333333"/>
                </a:solidFill>
                <a:effectLst/>
                <a:latin typeface="华文仿宋" panose="02010600040101010101" charset="-122"/>
                <a:ea typeface="华文仿宋" panose="02010600040101010101" charset="-122"/>
              </a:rPr>
              <a:t>七艺：文法、修辞、音乐</a:t>
            </a:r>
            <a:r>
              <a:rPr lang="zh-CN" altLang="en-US" sz="2800" dirty="0">
                <a:solidFill>
                  <a:srgbClr val="333333"/>
                </a:solidFill>
                <a:latin typeface="华文仿宋" panose="02010600040101010101" charset="-122"/>
                <a:ea typeface="华文仿宋" panose="02010600040101010101" charset="-122"/>
              </a:rPr>
              <a:t>、美术、几何、逻辑、天文</a:t>
            </a:r>
            <a:r>
              <a:rPr lang="zh-CN" altLang="en-US" sz="2800" i="0" dirty="0">
                <a:solidFill>
                  <a:srgbClr val="333333"/>
                </a:solidFill>
                <a:effectLst/>
                <a:latin typeface="华文仿宋" panose="02010600040101010101" charset="-122"/>
                <a:ea typeface="华文仿宋" panose="02010600040101010101" charset="-122"/>
              </a:rPr>
              <a:t>。</a:t>
            </a:r>
          </a:p>
        </p:txBody>
      </p:sp>
      <p:pic>
        <p:nvPicPr>
          <p:cNvPr id="27" name="Picture 2"/>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bwMode="auto">
          <a:xfrm>
            <a:off x="220980" y="2710815"/>
            <a:ext cx="4026535" cy="2400300"/>
          </a:xfrm>
          <a:prstGeom prst="roundRect">
            <a:avLst/>
          </a:prstGeom>
          <a:noFill/>
          <a:extLst>
            <a:ext uri="{909E8E84-426E-40DD-AFC4-6F175D3DCCD1}">
              <a14:hiddenFill xmlns:a14="http://schemas.microsoft.com/office/drawing/2010/main">
                <a:solidFill>
                  <a:srgbClr val="FFFFFF"/>
                </a:solidFill>
              </a14:hiddenFill>
            </a:ext>
          </a:extLst>
        </p:spPr>
      </p:pic>
      <p:pic>
        <p:nvPicPr>
          <p:cNvPr id="29" name="图片 28"/>
          <p:cNvPicPr>
            <a:picLocks noChangeAspect="1"/>
          </p:cNvPicPr>
          <p:nvPr/>
        </p:nvPicPr>
        <p:blipFill>
          <a:blip r:embed="rId9"/>
          <a:srcRect r="47708"/>
          <a:stretch>
            <a:fillRect/>
          </a:stretch>
        </p:blipFill>
        <p:spPr>
          <a:xfrm>
            <a:off x="4785360" y="2082165"/>
            <a:ext cx="2830195" cy="3856355"/>
          </a:xfrm>
          <a:prstGeom prst="rect">
            <a:avLst/>
          </a:prstGeom>
        </p:spPr>
      </p:pic>
      <p:sp>
        <p:nvSpPr>
          <p:cNvPr id="30" name="文本框 29"/>
          <p:cNvSpPr txBox="1"/>
          <p:nvPr/>
        </p:nvSpPr>
        <p:spPr>
          <a:xfrm>
            <a:off x="4272280" y="5871845"/>
            <a:ext cx="5050155" cy="953135"/>
          </a:xfrm>
          <a:prstGeom prst="rect">
            <a:avLst/>
          </a:prstGeom>
          <a:noFill/>
        </p:spPr>
        <p:txBody>
          <a:bodyPr wrap="square">
            <a:spAutoFit/>
          </a:bodyPr>
          <a:lstStyle/>
          <a:p>
            <a:pPr algn="l"/>
            <a:r>
              <a:rPr lang="zh-CN" altLang="en-US" sz="2800" i="0" dirty="0">
                <a:solidFill>
                  <a:srgbClr val="333333"/>
                </a:solidFill>
                <a:latin typeface="华文仿宋" panose="02010600040101010101" charset="-122"/>
                <a:ea typeface="华文仿宋" panose="02010600040101010101" charset="-122"/>
              </a:rPr>
              <a:t>七圣事：圣洗、坚振、圣体、忏悔、婚配、圣秩、终傅。</a:t>
            </a:r>
          </a:p>
        </p:txBody>
      </p:sp>
      <p:sp>
        <p:nvSpPr>
          <p:cNvPr id="32" name="文本框 31"/>
          <p:cNvSpPr txBox="1"/>
          <p:nvPr/>
        </p:nvSpPr>
        <p:spPr>
          <a:xfrm>
            <a:off x="1097280" y="6051550"/>
            <a:ext cx="2134870" cy="52197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zh-CN" altLang="en-US" sz="2800" dirty="0">
                <a:solidFill>
                  <a:schemeClr val="bg1"/>
                </a:solidFill>
                <a:latin typeface="微软雅黑" panose="020B0503020204020204" charset="-122"/>
                <a:ea typeface="微软雅黑" panose="020B0503020204020204" charset="-122"/>
                <a:cs typeface="仿宋" panose="02010609060101010101" pitchFamily="49" charset="-122"/>
                <a:sym typeface="+mn-ea"/>
              </a:rPr>
              <a:t>文化教育</a:t>
            </a:r>
          </a:p>
        </p:txBody>
      </p:sp>
      <p:sp>
        <p:nvSpPr>
          <p:cNvPr id="33" name="文本框 32"/>
          <p:cNvSpPr txBox="1"/>
          <p:nvPr/>
        </p:nvSpPr>
        <p:spPr>
          <a:xfrm>
            <a:off x="5311775" y="6051550"/>
            <a:ext cx="2134870" cy="52197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zh-CN" altLang="en-US" sz="2800" dirty="0">
                <a:solidFill>
                  <a:schemeClr val="bg1"/>
                </a:solidFill>
                <a:latin typeface="微软雅黑" panose="020B0503020204020204" charset="-122"/>
                <a:ea typeface="微软雅黑" panose="020B0503020204020204" charset="-122"/>
                <a:cs typeface="仿宋" panose="02010609060101010101" pitchFamily="49" charset="-122"/>
                <a:sym typeface="+mn-ea"/>
              </a:rPr>
              <a:t>社会生活</a:t>
            </a:r>
          </a:p>
        </p:txBody>
      </p:sp>
      <p:sp>
        <p:nvSpPr>
          <p:cNvPr id="44" name="文本框 43"/>
          <p:cNvSpPr txBox="1"/>
          <p:nvPr/>
        </p:nvSpPr>
        <p:spPr>
          <a:xfrm>
            <a:off x="8901430" y="6058535"/>
            <a:ext cx="2134870" cy="52197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zh-CN" altLang="en-US" sz="2800" dirty="0">
                <a:solidFill>
                  <a:schemeClr val="bg1"/>
                </a:solidFill>
                <a:latin typeface="微软雅黑" panose="020B0503020204020204" charset="-122"/>
                <a:ea typeface="微软雅黑" panose="020B0503020204020204" charset="-122"/>
                <a:cs typeface="仿宋" panose="02010609060101010101" pitchFamily="49" charset="-122"/>
                <a:sym typeface="+mn-ea"/>
              </a:rPr>
              <a:t>精神世界</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2"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2"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barn(inVertical)">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47110"/>
                                        </p:tgtEl>
                                        <p:attrNameLst>
                                          <p:attrName>style.visibility</p:attrName>
                                        </p:attrNameLst>
                                      </p:cBhvr>
                                      <p:to>
                                        <p:strVal val="visible"/>
                                      </p:to>
                                    </p:set>
                                    <p:animEffect transition="in" filter="barn(inVertical)">
                                      <p:cBhvr>
                                        <p:cTn id="43" dur="500"/>
                                        <p:tgtEl>
                                          <p:spTgt spid="4711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2"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barn(inVertical)">
                                      <p:cBhvr>
                                        <p:cTn id="4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42" grpId="1"/>
      <p:bldP spid="13" grpId="0"/>
      <p:bldP spid="20" grpId="0"/>
      <p:bldP spid="30" grpId="0"/>
      <p:bldP spid="32" grpId="1" animBg="1"/>
      <p:bldP spid="32" grpId="2" animBg="1"/>
      <p:bldP spid="33" grpId="1" animBg="1"/>
      <p:bldP spid="33" grpId="2" animBg="1"/>
      <p:bldP spid="44" grpId="1" animBg="1"/>
      <p:bldP spid="44"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3952240" cy="645160"/>
          </a:xfrm>
          <a:prstGeom prst="rect">
            <a:avLst/>
          </a:prstGeom>
          <a:noFill/>
        </p:spPr>
        <p:txBody>
          <a:bodyPr wrap="none" rtlCol="0">
            <a:spAutoFit/>
          </a:bodyPr>
          <a:lstStyle/>
          <a:p>
            <a:r>
              <a:rPr lang="zh-CN" altLang="en-US" sz="3600" dirty="0">
                <a:latin typeface="华文琥珀" panose="02010800040101010101" charset="-122"/>
                <a:ea typeface="华文琥珀" panose="02010800040101010101" charset="-122"/>
                <a:cs typeface="+mn-ea"/>
                <a:sym typeface="+mn-lt"/>
              </a:rPr>
              <a:t>三</a:t>
            </a:r>
            <a:r>
              <a:rPr lang="en-US" altLang="zh-CN" sz="3600" dirty="0">
                <a:latin typeface="华文琥珀" panose="02010800040101010101" charset="-122"/>
                <a:ea typeface="华文琥珀" panose="02010800040101010101" charset="-122"/>
                <a:cs typeface="+mn-ea"/>
                <a:sym typeface="+mn-lt"/>
              </a:rPr>
              <a:t> </a:t>
            </a:r>
            <a:r>
              <a:rPr lang="zh-CN" altLang="en-US" sz="3600" dirty="0">
                <a:latin typeface="华文琥珀" panose="02010800040101010101" charset="-122"/>
                <a:ea typeface="华文琥珀" panose="02010800040101010101" charset="-122"/>
                <a:cs typeface="+mn-ea"/>
                <a:sym typeface="+mn-lt"/>
              </a:rPr>
              <a:t>宗教伦理与教化</a:t>
            </a:r>
          </a:p>
        </p:txBody>
      </p:sp>
      <p:sp>
        <p:nvSpPr>
          <p:cNvPr id="42" name="文本框 41"/>
          <p:cNvSpPr txBox="1"/>
          <p:nvPr>
            <p:custDataLst>
              <p:tags r:id="rId1"/>
            </p:custDataLst>
          </p:nvPr>
        </p:nvSpPr>
        <p:spPr>
          <a:xfrm>
            <a:off x="5634990" y="222885"/>
            <a:ext cx="6399530" cy="583565"/>
          </a:xfrm>
          <a:prstGeom prst="rect">
            <a:avLst/>
          </a:prstGeom>
          <a:noFill/>
        </p:spPr>
        <p:txBody>
          <a:bodyPr wrap="square" rtlCol="0">
            <a:spAutoFit/>
          </a:bodyPr>
          <a:lstStyle/>
          <a:p>
            <a:r>
              <a:rPr lang="zh-CN" sz="3200" b="1">
                <a:latin typeface="微软雅黑" panose="020B0503020204020204" charset="-122"/>
                <a:ea typeface="微软雅黑" panose="020B0503020204020204" charset="-122"/>
                <a:cs typeface="微软雅黑" panose="020B0503020204020204" charset="-122"/>
              </a:rPr>
              <a:t>（一）基督教的宗教伦理和教化</a:t>
            </a:r>
          </a:p>
        </p:txBody>
      </p:sp>
      <p:sp>
        <p:nvSpPr>
          <p:cNvPr id="8" name="文本框 7"/>
          <p:cNvSpPr txBox="1"/>
          <p:nvPr>
            <p:custDataLst>
              <p:tags r:id="rId2"/>
            </p:custDataLst>
          </p:nvPr>
        </p:nvSpPr>
        <p:spPr>
          <a:xfrm>
            <a:off x="639445" y="4036695"/>
            <a:ext cx="6076315" cy="1641475"/>
          </a:xfrm>
          <a:prstGeom prst="rect">
            <a:avLst/>
          </a:prstGeom>
          <a:noFill/>
        </p:spPr>
        <p:txBody>
          <a:bodyPr wrap="square" rtlCol="0">
            <a:spAutoFit/>
          </a:bodyPr>
          <a:lstStyle/>
          <a:p>
            <a:pPr>
              <a:lnSpc>
                <a:spcPct val="120000"/>
              </a:lnSpc>
            </a:pPr>
            <a:r>
              <a:rPr lang="zh-CN" altLang="en-US" sz="2800" b="1" dirty="0">
                <a:solidFill>
                  <a:srgbClr val="2D1BF1"/>
                </a:solidFill>
                <a:latin typeface="宋体" panose="02010600030101010101" pitchFamily="2" charset="-122"/>
                <a:ea typeface="宋体" panose="02010600030101010101" pitchFamily="2" charset="-122"/>
                <a:cs typeface="宋体" panose="02010600030101010101" pitchFamily="2" charset="-122"/>
              </a:rPr>
              <a:t>局限性：</a:t>
            </a:r>
          </a:p>
          <a:p>
            <a:pPr>
              <a:lnSpc>
                <a:spcPct val="120000"/>
              </a:lnSpc>
            </a:pPr>
            <a:r>
              <a:rPr lang="zh-CN" altLang="en-US" sz="2800" b="1" dirty="0">
                <a:solidFill>
                  <a:srgbClr val="2D1BF1"/>
                </a:solidFill>
                <a:latin typeface="宋体" panose="02010600030101010101" pitchFamily="2" charset="-122"/>
                <a:ea typeface="宋体" panose="02010600030101010101" pitchFamily="2" charset="-122"/>
                <a:cs typeface="宋体" panose="02010600030101010101" pitchFamily="2" charset="-122"/>
              </a:rPr>
              <a:t>强化了教会对人们的控制，深刻影响了人们的思想意识和日常行为</a:t>
            </a:r>
          </a:p>
        </p:txBody>
      </p:sp>
      <p:sp>
        <p:nvSpPr>
          <p:cNvPr id="13" name="文本框 12"/>
          <p:cNvSpPr txBox="1"/>
          <p:nvPr/>
        </p:nvSpPr>
        <p:spPr>
          <a:xfrm>
            <a:off x="393700" y="1082040"/>
            <a:ext cx="1188085" cy="521970"/>
          </a:xfrm>
          <a:prstGeom prst="rect">
            <a:avLst/>
          </a:prstGeom>
          <a:noFill/>
        </p:spPr>
        <p:txBody>
          <a:bodyPr wrap="none" rtlCol="0">
            <a:spAutoFit/>
          </a:bodyPr>
          <a:lstStyle/>
          <a:p>
            <a:pPr algn="l"/>
            <a:r>
              <a:rPr lang="en-US" altLang="zh-CN" sz="2800">
                <a:latin typeface="微软雅黑" panose="020B0503020204020204" charset="-122"/>
                <a:ea typeface="微软雅黑" panose="020B0503020204020204" charset="-122"/>
                <a:cs typeface="微软雅黑" panose="020B0503020204020204" charset="-122"/>
                <a:sym typeface="+mn-ea"/>
              </a:rPr>
              <a:t>3.</a:t>
            </a:r>
            <a:r>
              <a:rPr lang="zh-CN" altLang="en-US" sz="2800">
                <a:latin typeface="微软雅黑" panose="020B0503020204020204" charset="-122"/>
                <a:ea typeface="微软雅黑" panose="020B0503020204020204" charset="-122"/>
                <a:cs typeface="微软雅黑" panose="020B0503020204020204" charset="-122"/>
                <a:sym typeface="+mn-ea"/>
              </a:rPr>
              <a:t>评价</a:t>
            </a:r>
            <a:endParaRPr lang="zh-CN" altLang="en-US" sz="2800">
              <a:solidFill>
                <a:srgbClr val="2D1BF1"/>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custDataLst>
              <p:tags r:id="rId3"/>
            </p:custDataLst>
          </p:nvPr>
        </p:nvSpPr>
        <p:spPr>
          <a:xfrm>
            <a:off x="639445" y="1741170"/>
            <a:ext cx="11166475" cy="2158365"/>
          </a:xfrm>
          <a:prstGeom prst="rect">
            <a:avLst/>
          </a:prstGeom>
          <a:noFill/>
        </p:spPr>
        <p:txBody>
          <a:bodyPr wrap="square" rtlCol="0">
            <a:spAutoFit/>
          </a:bodyPr>
          <a:lstStyle/>
          <a:p>
            <a:pPr>
              <a:lnSpc>
                <a:spcPct val="120000"/>
              </a:lnSpc>
            </a:pPr>
            <a:r>
              <a:rPr lang="zh-CN" altLang="en-US" sz="2800" b="1" dirty="0">
                <a:solidFill>
                  <a:srgbClr val="FF0000"/>
                </a:solidFill>
                <a:latin typeface="宋体" panose="02010600030101010101" pitchFamily="2" charset="-122"/>
                <a:ea typeface="宋体" panose="02010600030101010101" pitchFamily="2" charset="-122"/>
                <a:cs typeface="宋体" panose="02010600030101010101" pitchFamily="2" charset="-122"/>
              </a:rPr>
              <a:t>积极性：</a:t>
            </a:r>
          </a:p>
          <a:p>
            <a:pPr>
              <a:lnSpc>
                <a:spcPct val="120000"/>
              </a:lnSpc>
            </a:pPr>
            <a:r>
              <a:rPr lang="zh-CN" altLang="en-US" sz="2800" b="1" dirty="0">
                <a:solidFill>
                  <a:srgbClr val="FF0000"/>
                </a:solidFill>
                <a:latin typeface="宋体" panose="02010600030101010101" pitchFamily="2" charset="-122"/>
                <a:ea typeface="宋体" panose="02010600030101010101" pitchFamily="2" charset="-122"/>
                <a:cs typeface="宋体" panose="02010600030101010101" pitchFamily="2" charset="-122"/>
              </a:rPr>
              <a:t>①有一定的社会教化功能，培养了人们的道德；</a:t>
            </a:r>
          </a:p>
          <a:p>
            <a:pPr>
              <a:lnSpc>
                <a:spcPct val="120000"/>
              </a:lnSpc>
            </a:pPr>
            <a:r>
              <a:rPr lang="zh-CN" altLang="en-US" sz="2800" b="1" dirty="0">
                <a:solidFill>
                  <a:srgbClr val="FF0000"/>
                </a:solidFill>
                <a:latin typeface="宋体" panose="02010600030101010101" pitchFamily="2" charset="-122"/>
                <a:ea typeface="宋体" panose="02010600030101010101" pitchFamily="2" charset="-122"/>
                <a:cs typeface="宋体" panose="02010600030101010101" pitchFamily="2" charset="-122"/>
              </a:rPr>
              <a:t>②推动了文化教育的发展；</a:t>
            </a:r>
          </a:p>
          <a:p>
            <a:pPr>
              <a:lnSpc>
                <a:spcPct val="120000"/>
              </a:lnSpc>
            </a:pPr>
            <a:r>
              <a:rPr lang="zh-CN" altLang="en-US" sz="2800" dirty="0">
                <a:solidFill>
                  <a:srgbClr val="FF0000"/>
                </a:solidFill>
                <a:latin typeface="宋体" panose="02010600030101010101" pitchFamily="2" charset="-122"/>
                <a:ea typeface="宋体" panose="02010600030101010101" pitchFamily="2" charset="-122"/>
                <a:cs typeface="宋体" panose="02010600030101010101" pitchFamily="2" charset="-122"/>
              </a:rPr>
              <a:t>③推动了西方法律的发展。</a:t>
            </a:r>
          </a:p>
        </p:txBody>
      </p:sp>
      <p:pic>
        <p:nvPicPr>
          <p:cNvPr id="7" name="图片 6"/>
          <p:cNvPicPr>
            <a:picLocks noChangeAspect="1"/>
          </p:cNvPicPr>
          <p:nvPr/>
        </p:nvPicPr>
        <p:blipFill>
          <a:blip r:embed="rId6"/>
          <a:stretch>
            <a:fillRect/>
          </a:stretch>
        </p:blipFill>
        <p:spPr>
          <a:xfrm>
            <a:off x="8530590" y="1082040"/>
            <a:ext cx="2842260" cy="5524500"/>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42" grpId="1"/>
      <p:bldP spid="8"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3952240" cy="645160"/>
          </a:xfrm>
          <a:prstGeom prst="rect">
            <a:avLst/>
          </a:prstGeom>
          <a:noFill/>
        </p:spPr>
        <p:txBody>
          <a:bodyPr wrap="none" rtlCol="0">
            <a:spAutoFit/>
          </a:bodyPr>
          <a:lstStyle/>
          <a:p>
            <a:r>
              <a:rPr lang="zh-CN" altLang="en-US" sz="3600" dirty="0">
                <a:latin typeface="华文琥珀" panose="02010800040101010101" charset="-122"/>
                <a:ea typeface="华文琥珀" panose="02010800040101010101" charset="-122"/>
                <a:cs typeface="+mn-ea"/>
                <a:sym typeface="+mn-lt"/>
              </a:rPr>
              <a:t>三</a:t>
            </a:r>
            <a:r>
              <a:rPr lang="en-US" altLang="zh-CN" sz="3600" dirty="0">
                <a:latin typeface="华文琥珀" panose="02010800040101010101" charset="-122"/>
                <a:ea typeface="华文琥珀" panose="02010800040101010101" charset="-122"/>
                <a:cs typeface="+mn-ea"/>
                <a:sym typeface="+mn-lt"/>
              </a:rPr>
              <a:t> </a:t>
            </a:r>
            <a:r>
              <a:rPr lang="zh-CN" altLang="en-US" sz="3600" dirty="0">
                <a:latin typeface="华文琥珀" panose="02010800040101010101" charset="-122"/>
                <a:ea typeface="华文琥珀" panose="02010800040101010101" charset="-122"/>
                <a:cs typeface="+mn-ea"/>
                <a:sym typeface="+mn-lt"/>
              </a:rPr>
              <a:t>宗教伦理与教化</a:t>
            </a:r>
          </a:p>
        </p:txBody>
      </p:sp>
      <p:sp>
        <p:nvSpPr>
          <p:cNvPr id="42" name="文本框 41"/>
          <p:cNvSpPr txBox="1"/>
          <p:nvPr>
            <p:custDataLst>
              <p:tags r:id="rId1"/>
            </p:custDataLst>
          </p:nvPr>
        </p:nvSpPr>
        <p:spPr>
          <a:xfrm>
            <a:off x="5634990" y="222885"/>
            <a:ext cx="6399530" cy="583565"/>
          </a:xfrm>
          <a:prstGeom prst="rect">
            <a:avLst/>
          </a:prstGeom>
          <a:noFill/>
        </p:spPr>
        <p:txBody>
          <a:bodyPr wrap="square" rtlCol="0">
            <a:spAutoFit/>
          </a:bodyPr>
          <a:lstStyle/>
          <a:p>
            <a:r>
              <a:rPr lang="zh-CN" sz="3200" b="1">
                <a:latin typeface="微软雅黑" panose="020B0503020204020204" charset="-122"/>
                <a:ea typeface="微软雅黑" panose="020B0503020204020204" charset="-122"/>
                <a:cs typeface="微软雅黑" panose="020B0503020204020204" charset="-122"/>
              </a:rPr>
              <a:t>（二）新教伦理和教化</a:t>
            </a:r>
          </a:p>
        </p:txBody>
      </p:sp>
      <p:sp>
        <p:nvSpPr>
          <p:cNvPr id="13" name="文本框 12"/>
          <p:cNvSpPr txBox="1"/>
          <p:nvPr/>
        </p:nvSpPr>
        <p:spPr>
          <a:xfrm>
            <a:off x="256540" y="891540"/>
            <a:ext cx="7782560" cy="521970"/>
          </a:xfrm>
          <a:prstGeom prst="rect">
            <a:avLst/>
          </a:prstGeom>
          <a:noFill/>
        </p:spPr>
        <p:txBody>
          <a:bodyPr wrap="square" rtlCol="0">
            <a:spAutoFit/>
          </a:bodyPr>
          <a:lstStyle/>
          <a:p>
            <a:pPr algn="l"/>
            <a:r>
              <a:rPr lang="en-US" altLang="zh-CN" sz="2800" dirty="0">
                <a:latin typeface="微软雅黑" panose="020B0503020204020204" charset="-122"/>
                <a:ea typeface="微软雅黑" panose="020B0503020204020204" charset="-122"/>
                <a:cs typeface="微软雅黑" panose="020B0503020204020204" charset="-122"/>
                <a:sym typeface="+mn-ea"/>
              </a:rPr>
              <a:t>1.</a:t>
            </a:r>
            <a:r>
              <a:rPr lang="zh-CN" altLang="en-US" sz="2800" dirty="0">
                <a:latin typeface="微软雅黑" panose="020B0503020204020204" charset="-122"/>
                <a:ea typeface="微软雅黑" panose="020B0503020204020204" charset="-122"/>
                <a:cs typeface="微软雅黑" panose="020B0503020204020204" charset="-122"/>
                <a:sym typeface="+mn-ea"/>
              </a:rPr>
              <a:t>形成：</a:t>
            </a:r>
            <a:r>
              <a:rPr lang="en-US" altLang="zh-CN" sz="2800" dirty="0">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16</a:t>
            </a:r>
            <a:r>
              <a:rPr lang="zh-CN" altLang="en-US" sz="2800" dirty="0">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世纪，基督教分裂为天主教和新教。 </a:t>
            </a:r>
          </a:p>
        </p:txBody>
      </p:sp>
      <p:grpSp>
        <p:nvGrpSpPr>
          <p:cNvPr id="10" name="组合 9"/>
          <p:cNvGrpSpPr/>
          <p:nvPr/>
        </p:nvGrpSpPr>
        <p:grpSpPr>
          <a:xfrm>
            <a:off x="6013450" y="1260793"/>
            <a:ext cx="6096000" cy="5368607"/>
            <a:chOff x="9152" y="1868"/>
            <a:chExt cx="9600" cy="8454"/>
          </a:xfrm>
        </p:grpSpPr>
        <p:pic>
          <p:nvPicPr>
            <p:cNvPr id="101" name="图片 100"/>
            <p:cNvPicPr/>
            <p:nvPr/>
          </p:nvPicPr>
          <p:blipFill>
            <a:blip r:embed="rId4"/>
            <a:stretch>
              <a:fillRect/>
            </a:stretch>
          </p:blipFill>
          <p:spPr>
            <a:xfrm>
              <a:off x="12684" y="1868"/>
              <a:ext cx="5640" cy="7065"/>
            </a:xfrm>
            <a:prstGeom prst="rect">
              <a:avLst/>
            </a:prstGeom>
            <a:noFill/>
            <a:ln w="9525">
              <a:noFill/>
            </a:ln>
          </p:spPr>
        </p:pic>
        <p:sp>
          <p:nvSpPr>
            <p:cNvPr id="2" name="文本框 1"/>
            <p:cNvSpPr txBox="1"/>
            <p:nvPr/>
          </p:nvSpPr>
          <p:spPr>
            <a:xfrm>
              <a:off x="9152" y="9015"/>
              <a:ext cx="9600" cy="1307"/>
            </a:xfrm>
            <a:prstGeom prst="rect">
              <a:avLst/>
            </a:prstGeom>
            <a:noFill/>
          </p:spPr>
          <p:txBody>
            <a:bodyPr wrap="square" rtlCol="0" anchor="t">
              <a:spAutoFit/>
            </a:bodyPr>
            <a:lstStyle/>
            <a:p>
              <a:r>
                <a:rPr lang="en-US" altLang="zh-CN" sz="2400" dirty="0">
                  <a:latin typeface="华文仿宋" panose="02010600040101010101" charset="-122"/>
                  <a:ea typeface="华文仿宋" panose="02010600040101010101" charset="-122"/>
                  <a:cs typeface="华文仿宋" panose="02010600040101010101" charset="-122"/>
                </a:rPr>
                <a:t>1517</a:t>
              </a:r>
              <a:r>
                <a:rPr lang="zh-CN" altLang="en-US" sz="2400" dirty="0">
                  <a:latin typeface="华文仿宋" panose="02010600040101010101" charset="-122"/>
                  <a:ea typeface="华文仿宋" panose="02010600040101010101" charset="-122"/>
                  <a:cs typeface="华文仿宋" panose="02010600040101010101" charset="-122"/>
                </a:rPr>
                <a:t>年，马丁</a:t>
              </a:r>
              <a:r>
                <a:rPr lang="en-US" altLang="zh-CN" sz="2400" dirty="0">
                  <a:latin typeface="华文仿宋" panose="02010600040101010101" charset="-122"/>
                  <a:ea typeface="华文仿宋" panose="02010600040101010101" charset="-122"/>
                  <a:cs typeface="华文仿宋" panose="02010600040101010101" charset="-122"/>
                </a:rPr>
                <a:t>·</a:t>
              </a:r>
              <a:r>
                <a:rPr lang="zh-CN" altLang="en-US" sz="2400" dirty="0">
                  <a:latin typeface="华文仿宋" panose="02010600040101010101" charset="-122"/>
                  <a:ea typeface="华文仿宋" panose="02010600040101010101" charset="-122"/>
                  <a:cs typeface="华文仿宋" panose="02010600040101010101" charset="-122"/>
                </a:rPr>
                <a:t>路德在威登堡教堂门前贴出《九十五条论纲》，揭开了</a:t>
              </a:r>
              <a:r>
                <a:rPr lang="zh-CN" altLang="en-US" sz="2400" dirty="0">
                  <a:solidFill>
                    <a:srgbClr val="FF0000"/>
                  </a:solidFill>
                  <a:latin typeface="华文仿宋" panose="02010600040101010101" charset="-122"/>
                  <a:ea typeface="华文仿宋" panose="02010600040101010101" charset="-122"/>
                  <a:cs typeface="华文仿宋" panose="02010600040101010101" charset="-122"/>
                </a:rPr>
                <a:t>宗教改革</a:t>
              </a:r>
              <a:r>
                <a:rPr lang="zh-CN" altLang="en-US" sz="2400" dirty="0">
                  <a:latin typeface="华文仿宋" panose="02010600040101010101" charset="-122"/>
                  <a:ea typeface="华文仿宋" panose="02010600040101010101" charset="-122"/>
                  <a:cs typeface="华文仿宋" panose="02010600040101010101" charset="-122"/>
                </a:rPr>
                <a:t>的序幕</a:t>
              </a:r>
            </a:p>
          </p:txBody>
        </p:sp>
      </p:grpSp>
      <p:sp>
        <p:nvSpPr>
          <p:cNvPr id="22" name="文本框 21"/>
          <p:cNvSpPr txBox="1"/>
          <p:nvPr/>
        </p:nvSpPr>
        <p:spPr>
          <a:xfrm>
            <a:off x="527050" y="2098675"/>
            <a:ext cx="7512050" cy="36099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indent="457200">
              <a:lnSpc>
                <a:spcPct val="110000"/>
              </a:lnSpc>
            </a:pPr>
            <a:r>
              <a:rPr lang="en-US"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600" spc="50" dirty="0">
                <a:ln w="3175">
                  <a:noFill/>
                  <a:prstDash val="dash"/>
                </a:ln>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灵魂称义</a:t>
            </a:r>
            <a:r>
              <a:rPr lang="zh-CN" altLang="en-US"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显然</a:t>
            </a:r>
            <a:r>
              <a:rPr lang="zh-CN" altLang="en-US" sz="2600" spc="50" dirty="0">
                <a:ln w="3175">
                  <a:noFill/>
                  <a:prstDash val="dash"/>
                </a:ln>
                <a:solidFill>
                  <a:srgbClr val="C00000"/>
                </a:solidFill>
                <a:latin typeface="楷体" panose="02010609060101010101" pitchFamily="49" charset="-122"/>
                <a:ea typeface="楷体" panose="02010609060101010101" pitchFamily="49" charset="-122"/>
                <a:cs typeface="楷体" panose="02010609060101010101" pitchFamily="49" charset="-122"/>
                <a:sym typeface="+mn-ea"/>
              </a:rPr>
              <a:t>单是因信（无须教会和主教，信仰的唯一依据就是《圣经》，信仰耶稣就能得救）</a:t>
            </a:r>
            <a:r>
              <a:rPr lang="zh-CN" altLang="en-US"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,而不是任何行为。</a:t>
            </a:r>
            <a:r>
              <a:rPr lang="en-US" altLang="zh-CN"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 </a:t>
            </a:r>
            <a:r>
              <a:rPr lang="en-US"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马丁</a:t>
            </a:r>
            <a:r>
              <a:rPr lang="en-US" altLang="zh-CN"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路德</a:t>
            </a:r>
            <a:r>
              <a:rPr lang="en-US" sz="2600" b="1"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 </a:t>
            </a:r>
          </a:p>
          <a:p>
            <a:pPr indent="457200">
              <a:lnSpc>
                <a:spcPct val="110000"/>
              </a:lnSpc>
            </a:pPr>
            <a:r>
              <a:rPr lang="en-US"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我们所谓的预定是指上帝以其永恒的旨意决定世界上每一个人所要成就的。</a:t>
            </a:r>
            <a:r>
              <a:rPr lang="zh-CN" altLang="en-US" sz="2600" spc="50" dirty="0">
                <a:ln w="3175">
                  <a:noFill/>
                  <a:prstDash val="dash"/>
                </a:ln>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永恒的生命为某些人已预定，对于另一些人，则是永罚</a:t>
            </a:r>
            <a:r>
              <a:rPr lang="zh-CN" altLang="en-US"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人在现世生活中的成功与失败，就是</a:t>
            </a:r>
            <a:r>
              <a:rPr lang="en-US" altLang="zh-CN"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选民</a:t>
            </a:r>
            <a:r>
              <a:rPr lang="en-US" altLang="zh-CN"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和</a:t>
            </a:r>
            <a:r>
              <a:rPr lang="en-US" altLang="zh-CN"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弃民</a:t>
            </a:r>
            <a:r>
              <a:rPr lang="en-US" altLang="zh-CN"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的标志。</a:t>
            </a:r>
            <a:r>
              <a:rPr lang="en-US" sz="26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     </a:t>
            </a:r>
            <a:r>
              <a:rPr lang="en-US" sz="24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 ——</a:t>
            </a:r>
            <a:r>
              <a:rPr lang="zh-CN" altLang="en-US" sz="24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加尔文</a:t>
            </a:r>
            <a:r>
              <a:rPr lang="en-US" altLang="zh-CN" sz="24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预定论</a:t>
            </a:r>
            <a:r>
              <a:rPr lang="en-US" altLang="zh-CN" sz="2400" spc="50" dirty="0">
                <a:ln w="3175">
                  <a:noFill/>
                  <a:prstDash val="dash"/>
                </a:ln>
                <a:latin typeface="楷体" panose="02010609060101010101" pitchFamily="49" charset="-122"/>
                <a:ea typeface="楷体" panose="02010609060101010101" pitchFamily="49" charset="-122"/>
                <a:cs typeface="楷体" panose="02010609060101010101" pitchFamily="49" charset="-122"/>
                <a:sym typeface="+mn-ea"/>
              </a:rPr>
              <a:t>”</a:t>
            </a:r>
            <a:endParaRPr lang="en-US" altLang="zh-CN" sz="2400" spc="50" noProof="0" dirty="0">
              <a:ln w="3175">
                <a:noFill/>
                <a:prstDash val="dash"/>
              </a:ln>
              <a:solidFill>
                <a:prstClr val="black">
                  <a:lumMod val="95000"/>
                  <a:lumOff val="5000"/>
                </a:prstClr>
              </a:solidFill>
              <a:effectLst/>
              <a:uLnTx/>
              <a:uFillTx/>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4" name="文本框 13"/>
          <p:cNvSpPr txBox="1"/>
          <p:nvPr/>
        </p:nvSpPr>
        <p:spPr>
          <a:xfrm>
            <a:off x="242570" y="1400175"/>
            <a:ext cx="8268335" cy="607695"/>
          </a:xfrm>
          <a:prstGeom prst="rect">
            <a:avLst/>
          </a:prstGeom>
          <a:noFill/>
        </p:spPr>
        <p:txBody>
          <a:bodyPr wrap="square" rtlCol="0">
            <a:spAutoFit/>
          </a:bodyPr>
          <a:lstStyle/>
          <a:p>
            <a:pPr algn="l">
              <a:lnSpc>
                <a:spcPct val="120000"/>
              </a:lnSpc>
            </a:pPr>
            <a:r>
              <a:rPr lang="en-US" altLang="zh-CN" sz="2800" dirty="0">
                <a:latin typeface="微软雅黑" panose="020B0503020204020204" charset="-122"/>
                <a:ea typeface="微软雅黑" panose="020B0503020204020204" charset="-122"/>
                <a:cs typeface="微软雅黑" panose="020B0503020204020204" charset="-122"/>
                <a:sym typeface="+mn-ea"/>
              </a:rPr>
              <a:t>2.</a:t>
            </a:r>
            <a:r>
              <a:rPr lang="zh-CN" altLang="en-US" sz="2800" dirty="0">
                <a:latin typeface="微软雅黑" panose="020B0503020204020204" charset="-122"/>
                <a:ea typeface="微软雅黑" panose="020B0503020204020204" charset="-122"/>
                <a:cs typeface="微软雅黑" panose="020B0503020204020204" charset="-122"/>
                <a:sym typeface="+mn-ea"/>
              </a:rPr>
              <a:t>表现：</a:t>
            </a:r>
            <a:endParaRPr lang="zh-CN" sz="2800" dirty="0">
              <a:solidFill>
                <a:srgbClr val="2D1BF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5" name="文本框 14"/>
          <p:cNvSpPr txBox="1"/>
          <p:nvPr/>
        </p:nvSpPr>
        <p:spPr>
          <a:xfrm>
            <a:off x="-80645" y="5822315"/>
            <a:ext cx="6293485" cy="530860"/>
          </a:xfrm>
          <a:prstGeom prst="rect">
            <a:avLst/>
          </a:prstGeom>
          <a:noFill/>
        </p:spPr>
        <p:txBody>
          <a:bodyPr wrap="square" rtlCol="0">
            <a:spAutoFit/>
          </a:bodyPr>
          <a:lstStyle/>
          <a:p>
            <a:pPr indent="457200" algn="l">
              <a:lnSpc>
                <a:spcPct val="110000"/>
              </a:lnSpc>
            </a:pPr>
            <a:r>
              <a:rPr lang="en-US" altLang="zh-CN" sz="2600" spc="50" noProof="0" dirty="0">
                <a:ln w="3175">
                  <a:noFill/>
                  <a:prstDash val="dash"/>
                </a:ln>
                <a:solidFill>
                  <a:prstClr val="black">
                    <a:lumMod val="95000"/>
                    <a:lumOff val="5000"/>
                  </a:prstClr>
                </a:solidFill>
                <a:effectLst/>
                <a:uLnTx/>
                <a:uFillTx/>
                <a:latin typeface="微软雅黑" panose="020B0503020204020204" charset="-122"/>
                <a:ea typeface="微软雅黑" panose="020B0503020204020204" charset="-122"/>
                <a:cs typeface="楷体" panose="02010609060101010101" pitchFamily="49" charset="-122"/>
                <a:sym typeface="+mn-ea"/>
              </a:rPr>
              <a:t>结合所学，评析</a:t>
            </a:r>
            <a:r>
              <a:rPr lang="zh-CN" altLang="en-US" sz="2600" spc="50" noProof="0" dirty="0">
                <a:ln w="3175">
                  <a:noFill/>
                  <a:prstDash val="dash"/>
                </a:ln>
                <a:solidFill>
                  <a:prstClr val="black">
                    <a:lumMod val="95000"/>
                    <a:lumOff val="5000"/>
                  </a:prstClr>
                </a:solidFill>
                <a:effectLst/>
                <a:uLnTx/>
                <a:uFillTx/>
                <a:latin typeface="微软雅黑" panose="020B0503020204020204" charset="-122"/>
                <a:ea typeface="微软雅黑" panose="020B0503020204020204" charset="-122"/>
                <a:cs typeface="楷体" panose="02010609060101010101" pitchFamily="49" charset="-122"/>
                <a:sym typeface="+mn-ea"/>
              </a:rPr>
              <a:t>路德和加尔文的</a:t>
            </a:r>
            <a:r>
              <a:rPr lang="en-US" altLang="zh-CN" sz="2600" spc="50" noProof="0" dirty="0">
                <a:ln w="3175">
                  <a:noFill/>
                  <a:prstDash val="dash"/>
                </a:ln>
                <a:solidFill>
                  <a:prstClr val="black">
                    <a:lumMod val="95000"/>
                    <a:lumOff val="5000"/>
                  </a:prstClr>
                </a:solidFill>
                <a:effectLst/>
                <a:uLnTx/>
                <a:uFillTx/>
                <a:latin typeface="微软雅黑" panose="020B0503020204020204" charset="-122"/>
                <a:ea typeface="微软雅黑" panose="020B0503020204020204" charset="-122"/>
                <a:cs typeface="楷体" panose="02010609060101010101" pitchFamily="49" charset="-122"/>
                <a:sym typeface="+mn-ea"/>
              </a:rPr>
              <a:t>主张</a:t>
            </a:r>
            <a:r>
              <a:rPr lang="zh-CN" altLang="en-US" sz="2600" spc="50" noProof="0" dirty="0">
                <a:ln w="3175">
                  <a:noFill/>
                  <a:prstDash val="dash"/>
                </a:ln>
                <a:solidFill>
                  <a:prstClr val="black">
                    <a:lumMod val="95000"/>
                    <a:lumOff val="5000"/>
                  </a:prstClr>
                </a:solidFill>
                <a:effectLst/>
                <a:uLnTx/>
                <a:uFillTx/>
                <a:latin typeface="微软雅黑" panose="020B0503020204020204" charset="-122"/>
                <a:ea typeface="微软雅黑" panose="020B0503020204020204" charset="-122"/>
                <a:cs typeface="楷体" panose="02010609060101010101" pitchFamily="49" charset="-122"/>
                <a:sym typeface="+mn-ea"/>
              </a:rPr>
              <a:t>。</a:t>
            </a:r>
          </a:p>
        </p:txBody>
      </p:sp>
      <p:sp>
        <p:nvSpPr>
          <p:cNvPr id="16" name="Text Box 7"/>
          <p:cNvSpPr txBox="1">
            <a:spLocks noChangeArrowheads="1"/>
          </p:cNvSpPr>
          <p:nvPr/>
        </p:nvSpPr>
        <p:spPr bwMode="auto">
          <a:xfrm>
            <a:off x="2585720" y="4376420"/>
            <a:ext cx="302069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dirty="0">
                <a:latin typeface="黑体" panose="02010609060101010101" charset="-122"/>
                <a:ea typeface="黑体" panose="02010609060101010101" charset="-122"/>
              </a:rPr>
              <a:t>16</a:t>
            </a:r>
            <a:r>
              <a:rPr lang="zh-CN" altLang="en-US" sz="1600" dirty="0">
                <a:latin typeface="黑体" panose="02010609060101010101" charset="-122"/>
                <a:ea typeface="黑体" panose="02010609060101010101" charset="-122"/>
              </a:rPr>
              <a:t>世纪第二次新旧教会大分裂</a:t>
            </a:r>
          </a:p>
        </p:txBody>
      </p:sp>
      <p:sp>
        <p:nvSpPr>
          <p:cNvPr id="17" name="AutoShape 3"/>
          <p:cNvSpPr/>
          <p:nvPr/>
        </p:nvSpPr>
        <p:spPr bwMode="auto">
          <a:xfrm rot="5400000">
            <a:off x="3323590" y="1506855"/>
            <a:ext cx="579755" cy="3883660"/>
          </a:xfrm>
          <a:prstGeom prst="leftBrace">
            <a:avLst>
              <a:gd name="adj1" fmla="val 0"/>
              <a:gd name="adj2" fmla="val 50000"/>
            </a:avLst>
          </a:prstGeom>
          <a:noFill/>
          <a:ln w="57150">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zh-CN" sz="2400" b="1"/>
          </a:p>
        </p:txBody>
      </p:sp>
      <p:sp>
        <p:nvSpPr>
          <p:cNvPr id="18" name="AutoShape 4"/>
          <p:cNvSpPr/>
          <p:nvPr/>
        </p:nvSpPr>
        <p:spPr bwMode="auto">
          <a:xfrm rot="5400000">
            <a:off x="2204720" y="3634105"/>
            <a:ext cx="561975" cy="2104390"/>
          </a:xfrm>
          <a:prstGeom prst="leftBrace">
            <a:avLst>
              <a:gd name="adj1" fmla="val 0"/>
              <a:gd name="adj2" fmla="val 50000"/>
            </a:avLst>
          </a:prstGeom>
          <a:noFill/>
          <a:ln w="57150">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zh-CN" sz="2400" b="1"/>
          </a:p>
        </p:txBody>
      </p:sp>
      <p:sp>
        <p:nvSpPr>
          <p:cNvPr id="19" name="Text Box 9"/>
          <p:cNvSpPr txBox="1">
            <a:spLocks noChangeArrowheads="1"/>
          </p:cNvSpPr>
          <p:nvPr/>
        </p:nvSpPr>
        <p:spPr bwMode="auto">
          <a:xfrm>
            <a:off x="1170305" y="3721735"/>
            <a:ext cx="2060575" cy="70675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000">
                <a:latin typeface="黑体" panose="02010609060101010101" charset="-122"/>
                <a:ea typeface="黑体" panose="02010609060101010101" charset="-122"/>
              </a:rPr>
              <a:t>天主教</a:t>
            </a:r>
            <a:endParaRPr lang="en-US" altLang="zh-CN" sz="2000">
              <a:latin typeface="黑体" panose="02010609060101010101" charset="-122"/>
              <a:ea typeface="黑体" panose="02010609060101010101" charset="-122"/>
            </a:endParaRPr>
          </a:p>
          <a:p>
            <a:pPr algn="ctr" eaLnBrk="1" hangingPunct="1">
              <a:spcBef>
                <a:spcPct val="0"/>
              </a:spcBef>
              <a:buFontTx/>
              <a:buNone/>
            </a:pPr>
            <a:r>
              <a:rPr lang="en-US" altLang="zh-CN" sz="2000">
                <a:latin typeface="黑体" panose="02010609060101010101" charset="-122"/>
                <a:ea typeface="黑体" panose="02010609060101010101" charset="-122"/>
              </a:rPr>
              <a:t>(</a:t>
            </a:r>
            <a:r>
              <a:rPr lang="zh-CN" altLang="en-US" sz="2000">
                <a:latin typeface="黑体" panose="02010609060101010101" charset="-122"/>
                <a:ea typeface="黑体" panose="02010609060101010101" charset="-122"/>
              </a:rPr>
              <a:t>以罗马为中心</a:t>
            </a:r>
            <a:r>
              <a:rPr lang="en-US" altLang="zh-CN" sz="2000">
                <a:latin typeface="黑体" panose="02010609060101010101" charset="-122"/>
                <a:ea typeface="黑体" panose="02010609060101010101" charset="-122"/>
              </a:rPr>
              <a:t>)</a:t>
            </a:r>
          </a:p>
        </p:txBody>
      </p:sp>
      <p:sp>
        <p:nvSpPr>
          <p:cNvPr id="20" name="Text Box 12"/>
          <p:cNvSpPr txBox="1">
            <a:spLocks noChangeArrowheads="1"/>
          </p:cNvSpPr>
          <p:nvPr/>
        </p:nvSpPr>
        <p:spPr bwMode="auto">
          <a:xfrm>
            <a:off x="3439795" y="3723640"/>
            <a:ext cx="2879725" cy="70675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000">
                <a:latin typeface="黑体" panose="02010609060101010101" charset="-122"/>
                <a:ea typeface="黑体" panose="02010609060101010101" charset="-122"/>
              </a:rPr>
              <a:t>东正教</a:t>
            </a:r>
            <a:r>
              <a:rPr lang="en-US" altLang="zh-CN" sz="2000">
                <a:latin typeface="黑体" panose="02010609060101010101" charset="-122"/>
                <a:ea typeface="黑体" panose="02010609060101010101" charset="-122"/>
              </a:rPr>
              <a:t> </a:t>
            </a:r>
          </a:p>
          <a:p>
            <a:pPr algn="ctr" eaLnBrk="1" hangingPunct="1">
              <a:spcBef>
                <a:spcPct val="0"/>
              </a:spcBef>
              <a:buFontTx/>
              <a:buNone/>
            </a:pPr>
            <a:r>
              <a:rPr lang="en-US" altLang="zh-CN" sz="2000">
                <a:latin typeface="黑体" panose="02010609060101010101" charset="-122"/>
                <a:ea typeface="黑体" panose="02010609060101010101" charset="-122"/>
              </a:rPr>
              <a:t>(</a:t>
            </a:r>
            <a:r>
              <a:rPr lang="zh-CN" altLang="en-US" sz="2000">
                <a:latin typeface="黑体" panose="02010609060101010101" charset="-122"/>
                <a:ea typeface="黑体" panose="02010609060101010101" charset="-122"/>
              </a:rPr>
              <a:t>以君士坦丁堡为中心</a:t>
            </a:r>
            <a:r>
              <a:rPr lang="en-US" altLang="zh-CN" sz="2000">
                <a:latin typeface="黑体" panose="02010609060101010101" charset="-122"/>
                <a:ea typeface="黑体" panose="02010609060101010101" charset="-122"/>
              </a:rPr>
              <a:t>)</a:t>
            </a:r>
          </a:p>
        </p:txBody>
      </p:sp>
      <p:sp>
        <p:nvSpPr>
          <p:cNvPr id="21" name="Text Box 19"/>
          <p:cNvSpPr txBox="1">
            <a:spLocks noChangeArrowheads="1"/>
          </p:cNvSpPr>
          <p:nvPr/>
        </p:nvSpPr>
        <p:spPr bwMode="auto">
          <a:xfrm>
            <a:off x="3294380" y="4987290"/>
            <a:ext cx="983615" cy="398780"/>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1" lang="zh-CN" altLang="en-US" sz="2000" dirty="0">
                <a:latin typeface="Times New Roman" panose="02020603050405020304" pitchFamily="18" charset="0"/>
                <a:ea typeface="黑体" panose="02010609060101010101" charset="-122"/>
              </a:rPr>
              <a:t>  新教</a:t>
            </a:r>
          </a:p>
        </p:txBody>
      </p:sp>
      <p:sp>
        <p:nvSpPr>
          <p:cNvPr id="23" name="Text Box 27"/>
          <p:cNvSpPr txBox="1">
            <a:spLocks noChangeArrowheads="1"/>
          </p:cNvSpPr>
          <p:nvPr/>
        </p:nvSpPr>
        <p:spPr bwMode="auto">
          <a:xfrm>
            <a:off x="3329305" y="6015990"/>
            <a:ext cx="1098550" cy="398780"/>
          </a:xfrm>
          <a:prstGeom prst="rect">
            <a:avLst/>
          </a:prstGeom>
          <a:solidFill>
            <a:srgbClr val="92D050"/>
          </a:solidFill>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1" lang="zh-CN" altLang="en-US" sz="2000">
                <a:latin typeface="Times New Roman" panose="02020603050405020304" pitchFamily="18" charset="0"/>
                <a:ea typeface="黑体" panose="02010609060101010101" charset="-122"/>
              </a:rPr>
              <a:t>路德教</a:t>
            </a:r>
          </a:p>
        </p:txBody>
      </p:sp>
      <p:sp>
        <p:nvSpPr>
          <p:cNvPr id="24" name="Line 28"/>
          <p:cNvSpPr>
            <a:spLocks noChangeShapeType="1"/>
          </p:cNvSpPr>
          <p:nvPr/>
        </p:nvSpPr>
        <p:spPr bwMode="auto">
          <a:xfrm flipH="1">
            <a:off x="3587115" y="2377440"/>
            <a:ext cx="5080" cy="366395"/>
          </a:xfrm>
          <a:prstGeom prst="line">
            <a:avLst/>
          </a:prstGeom>
          <a:noFill/>
          <a:ln w="57150">
            <a:solidFill>
              <a:schemeClr val="tx1"/>
            </a:solidFill>
            <a:rou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25" name="Text Box 29"/>
          <p:cNvSpPr txBox="1">
            <a:spLocks noChangeArrowheads="1"/>
          </p:cNvSpPr>
          <p:nvPr/>
        </p:nvSpPr>
        <p:spPr bwMode="auto">
          <a:xfrm>
            <a:off x="1679575" y="2739390"/>
            <a:ext cx="3785235" cy="398780"/>
          </a:xfrm>
          <a:prstGeom prst="rect">
            <a:avLst/>
          </a:prstGeom>
          <a:gradFill>
            <a:gsLst>
              <a:gs pos="0">
                <a:schemeClr val="accent1">
                  <a:satMod val="103000"/>
                  <a:lumMod val="102000"/>
                  <a:tint val="94000"/>
                  <a:alpha val="46000"/>
                </a:schemeClr>
              </a:gs>
              <a:gs pos="50000">
                <a:schemeClr val="accent1">
                  <a:satMod val="110000"/>
                  <a:lumMod val="100000"/>
                  <a:shade val="100000"/>
                </a:schemeClr>
              </a:gs>
              <a:gs pos="100000">
                <a:schemeClr val="accent1">
                  <a:lumMod val="99000"/>
                  <a:satMod val="120000"/>
                  <a:shade val="78000"/>
                </a:schemeClr>
              </a:gs>
            </a:gsLst>
          </a:gradFill>
        </p:spPr>
        <p:style>
          <a:lnRef idx="0">
            <a:schemeClr val="accent1"/>
          </a:lnRef>
          <a:fillRef idx="3">
            <a:schemeClr val="accent1"/>
          </a:fillRef>
          <a:effectRef idx="3">
            <a:schemeClr val="accent1"/>
          </a:effectRef>
          <a:fontRef idx="minor">
            <a:schemeClr val="lt1"/>
          </a:fontRef>
        </p:style>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sz="2000" b="1">
                <a:latin typeface="宋体" panose="02010600030101010101" pitchFamily="2" charset="-122"/>
              </a:rPr>
              <a:t>392</a:t>
            </a:r>
            <a:r>
              <a:rPr lang="zh-CN" altLang="en-US" sz="2000" b="1">
                <a:latin typeface="宋体" panose="02010600030101010101" pitchFamily="2" charset="-122"/>
              </a:rPr>
              <a:t>年定为罗马帝国的国教</a:t>
            </a:r>
          </a:p>
        </p:txBody>
      </p:sp>
      <p:grpSp>
        <p:nvGrpSpPr>
          <p:cNvPr id="26" name="组合 41"/>
          <p:cNvGrpSpPr/>
          <p:nvPr/>
        </p:nvGrpSpPr>
        <p:grpSpPr>
          <a:xfrm>
            <a:off x="2435860" y="5386070"/>
            <a:ext cx="3028315" cy="586105"/>
            <a:chOff x="1907381" y="5200450"/>
            <a:chExt cx="4556919" cy="576262"/>
          </a:xfrm>
        </p:grpSpPr>
        <p:sp>
          <p:nvSpPr>
            <p:cNvPr id="27" name="AutoShape 5"/>
            <p:cNvSpPr/>
            <p:nvPr/>
          </p:nvSpPr>
          <p:spPr bwMode="auto">
            <a:xfrm rot="5400000">
              <a:off x="2715419" y="4392412"/>
              <a:ext cx="576262" cy="2192338"/>
            </a:xfrm>
            <a:prstGeom prst="leftBrace">
              <a:avLst>
                <a:gd name="adj1" fmla="val 0"/>
                <a:gd name="adj2" fmla="val 0"/>
              </a:avLst>
            </a:prstGeom>
            <a:noFill/>
            <a:ln w="57150">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zh-CN" sz="2400" b="1"/>
            </a:p>
          </p:txBody>
        </p:sp>
        <p:grpSp>
          <p:nvGrpSpPr>
            <p:cNvPr id="28" name="组合 43"/>
            <p:cNvGrpSpPr/>
            <p:nvPr/>
          </p:nvGrpSpPr>
          <p:grpSpPr>
            <a:xfrm>
              <a:off x="4089400" y="5480844"/>
              <a:ext cx="2374900" cy="295868"/>
              <a:chOff x="4183063" y="5661025"/>
              <a:chExt cx="2374900" cy="295868"/>
            </a:xfrm>
          </p:grpSpPr>
          <p:sp>
            <p:nvSpPr>
              <p:cNvPr id="29" name="Line 21"/>
              <p:cNvSpPr>
                <a:spLocks noChangeShapeType="1"/>
              </p:cNvSpPr>
              <p:nvPr/>
            </p:nvSpPr>
            <p:spPr bwMode="auto">
              <a:xfrm flipH="1">
                <a:off x="6557963" y="5661025"/>
                <a:ext cx="0" cy="295868"/>
              </a:xfrm>
              <a:prstGeom prst="line">
                <a:avLst/>
              </a:prstGeom>
              <a:noFill/>
              <a:ln w="57150">
                <a:solidFill>
                  <a:schemeClr val="tx1"/>
                </a:solidFill>
                <a:round/>
              </a:ln>
              <a:extLst>
                <a:ext uri="{909E8E84-426E-40DD-AFC4-6F175D3DCCD1}">
                  <a14:hiddenFill xmlns:a14="http://schemas.microsoft.com/office/drawing/2010/main">
                    <a:noFill/>
                  </a14:hiddenFill>
                </a:ext>
              </a:extLst>
            </p:spPr>
            <p:txBody>
              <a:bodyPr wrap="none" anchor="ctr"/>
              <a:lstStyle/>
              <a:p>
                <a:endParaRPr lang="zh-CN" altLang="en-US"/>
              </a:p>
            </p:txBody>
          </p:sp>
          <p:cxnSp>
            <p:nvCxnSpPr>
              <p:cNvPr id="30" name="直接连接符 29"/>
              <p:cNvCxnSpPr/>
              <p:nvPr/>
            </p:nvCxnSpPr>
            <p:spPr>
              <a:xfrm>
                <a:off x="4183063" y="5673725"/>
                <a:ext cx="23749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1" name="Text Box 27"/>
          <p:cNvSpPr txBox="1">
            <a:spLocks noChangeArrowheads="1"/>
          </p:cNvSpPr>
          <p:nvPr/>
        </p:nvSpPr>
        <p:spPr bwMode="auto">
          <a:xfrm>
            <a:off x="1517015" y="6021070"/>
            <a:ext cx="1330960" cy="398780"/>
          </a:xfrm>
          <a:prstGeom prst="rect">
            <a:avLst/>
          </a:prstGeom>
          <a:solidFill>
            <a:srgbClr val="92D050"/>
          </a:solidFill>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1" lang="zh-CN" altLang="en-US" sz="2000">
                <a:latin typeface="Times New Roman" panose="02020603050405020304" pitchFamily="18" charset="0"/>
                <a:ea typeface="黑体" panose="02010609060101010101" charset="-122"/>
              </a:rPr>
              <a:t>加尔文教</a:t>
            </a:r>
          </a:p>
        </p:txBody>
      </p:sp>
      <p:sp>
        <p:nvSpPr>
          <p:cNvPr id="32" name="Text Box 27"/>
          <p:cNvSpPr txBox="1">
            <a:spLocks noChangeArrowheads="1"/>
          </p:cNvSpPr>
          <p:nvPr/>
        </p:nvSpPr>
        <p:spPr bwMode="auto">
          <a:xfrm>
            <a:off x="4765040" y="6008370"/>
            <a:ext cx="1338580" cy="398780"/>
          </a:xfrm>
          <a:prstGeom prst="rect">
            <a:avLst/>
          </a:prstGeom>
          <a:solidFill>
            <a:srgbClr val="92D050"/>
          </a:solidFill>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1" lang="zh-CN" altLang="en-US" sz="2000">
                <a:latin typeface="Times New Roman" panose="02020603050405020304" pitchFamily="18" charset="0"/>
                <a:ea typeface="黑体" panose="02010609060101010101" charset="-122"/>
              </a:rPr>
              <a:t>英国国教</a:t>
            </a:r>
          </a:p>
        </p:txBody>
      </p:sp>
      <p:sp>
        <p:nvSpPr>
          <p:cNvPr id="33" name="Text Box 2"/>
          <p:cNvSpPr txBox="1">
            <a:spLocks noChangeArrowheads="1"/>
          </p:cNvSpPr>
          <p:nvPr/>
        </p:nvSpPr>
        <p:spPr bwMode="auto">
          <a:xfrm>
            <a:off x="1087120" y="1747520"/>
            <a:ext cx="5170805" cy="706755"/>
          </a:xfrm>
          <a:prstGeom prst="rect">
            <a:avLst/>
          </a:prstGeom>
          <a:gradFill>
            <a:gsLst>
              <a:gs pos="0">
                <a:schemeClr val="accent1">
                  <a:satMod val="103000"/>
                  <a:lumMod val="102000"/>
                  <a:tint val="94000"/>
                  <a:alpha val="46000"/>
                </a:schemeClr>
              </a:gs>
              <a:gs pos="50000">
                <a:schemeClr val="accent1">
                  <a:satMod val="110000"/>
                  <a:lumMod val="100000"/>
                  <a:shade val="100000"/>
                </a:schemeClr>
              </a:gs>
              <a:gs pos="100000">
                <a:schemeClr val="accent1">
                  <a:lumMod val="99000"/>
                  <a:satMod val="120000"/>
                  <a:shade val="78000"/>
                </a:schemeClr>
              </a:gs>
            </a:gsLst>
          </a:gradFill>
        </p:spPr>
        <p:style>
          <a:lnRef idx="0">
            <a:schemeClr val="accent1"/>
          </a:lnRef>
          <a:fillRef idx="3">
            <a:schemeClr val="accent1"/>
          </a:fillRef>
          <a:effectRef idx="3">
            <a:schemeClr val="accent1"/>
          </a:effectRef>
          <a:fontRef idx="minor">
            <a:schemeClr val="lt1"/>
          </a:fontRef>
        </p:style>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000" dirty="0">
                <a:latin typeface="黑体" panose="02010609060101010101" charset="-122"/>
                <a:ea typeface="黑体" panose="02010609060101010101" charset="-122"/>
              </a:rPr>
              <a:t>基督教</a:t>
            </a:r>
            <a:endParaRPr lang="en-US" altLang="zh-CN" sz="2000" dirty="0">
              <a:latin typeface="黑体" panose="02010609060101010101" charset="-122"/>
              <a:ea typeface="黑体" panose="02010609060101010101" charset="-122"/>
            </a:endParaRPr>
          </a:p>
          <a:p>
            <a:pPr algn="ctr" eaLnBrk="1" hangingPunct="1">
              <a:spcBef>
                <a:spcPct val="0"/>
              </a:spcBef>
              <a:buFontTx/>
              <a:buNone/>
            </a:pPr>
            <a:r>
              <a:rPr lang="zh-CN" altLang="en-US" sz="2000" dirty="0">
                <a:latin typeface="黑体" panose="02010609060101010101" charset="-122"/>
                <a:ea typeface="黑体" panose="02010609060101010101" charset="-122"/>
              </a:rPr>
              <a:t>（诞生于</a:t>
            </a:r>
            <a:r>
              <a:rPr lang="en-US" altLang="zh-CN" sz="2000" dirty="0">
                <a:latin typeface="黑体" panose="02010609060101010101" charset="-122"/>
                <a:ea typeface="黑体" panose="02010609060101010101" charset="-122"/>
              </a:rPr>
              <a:t>1</a:t>
            </a:r>
            <a:r>
              <a:rPr lang="zh-CN" altLang="en-US" sz="2000" dirty="0">
                <a:latin typeface="黑体" panose="02010609060101010101" charset="-122"/>
                <a:ea typeface="黑体" panose="02010609060101010101" charset="-122"/>
              </a:rPr>
              <a:t>世纪小亚细亚与巴勒斯坦一带）</a:t>
            </a:r>
          </a:p>
        </p:txBody>
      </p:sp>
      <p:sp>
        <p:nvSpPr>
          <p:cNvPr id="34" name="Text Box 19"/>
          <p:cNvSpPr txBox="1">
            <a:spLocks noChangeArrowheads="1"/>
          </p:cNvSpPr>
          <p:nvPr/>
        </p:nvSpPr>
        <p:spPr bwMode="auto">
          <a:xfrm>
            <a:off x="1143635" y="4987290"/>
            <a:ext cx="1245870" cy="398780"/>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kumimoji="1" lang="zh-CN" altLang="en-US" sz="2000" dirty="0">
                <a:latin typeface="Times New Roman" panose="02020603050405020304" pitchFamily="18" charset="0"/>
                <a:ea typeface="黑体" panose="02010609060101010101" charset="-122"/>
              </a:rPr>
              <a:t>  天主教</a:t>
            </a:r>
          </a:p>
        </p:txBody>
      </p:sp>
      <p:sp>
        <p:nvSpPr>
          <p:cNvPr id="35" name="Text Box 7"/>
          <p:cNvSpPr txBox="1">
            <a:spLocks noChangeArrowheads="1"/>
          </p:cNvSpPr>
          <p:nvPr/>
        </p:nvSpPr>
        <p:spPr bwMode="auto">
          <a:xfrm>
            <a:off x="3672840" y="3105150"/>
            <a:ext cx="3082925"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dirty="0">
                <a:latin typeface="黑体" panose="02010609060101010101" charset="-122"/>
                <a:ea typeface="黑体" panose="02010609060101010101" charset="-122"/>
              </a:rPr>
              <a:t>11</a:t>
            </a:r>
            <a:r>
              <a:rPr lang="zh-CN" altLang="en-US" sz="1600" dirty="0">
                <a:latin typeface="黑体" panose="02010609060101010101" charset="-122"/>
                <a:ea typeface="黑体" panose="02010609060101010101" charset="-122"/>
              </a:rPr>
              <a:t>世纪第一次东西教会大分裂</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xit" presetSubtype="21" fill="hold" grpId="1" nodeType="clickEffect">
                                  <p:stCondLst>
                                    <p:cond delay="0"/>
                                  </p:stCondLst>
                                  <p:childTnLst>
                                    <p:animEffect transition="out" filter="barn(inVertical)">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par>
                                <p:cTn id="40" presetID="16" presetClass="exit" presetSubtype="21" fill="hold" grpId="1" nodeType="withEffect">
                                  <p:stCondLst>
                                    <p:cond delay="0"/>
                                  </p:stCondLst>
                                  <p:childTnLst>
                                    <p:animEffect transition="out" filter="barn(inVertical)">
                                      <p:cBhvr>
                                        <p:cTn id="41" dur="500"/>
                                        <p:tgtEl>
                                          <p:spTgt spid="34"/>
                                        </p:tgtEl>
                                      </p:cBhvr>
                                    </p:animEffect>
                                    <p:set>
                                      <p:cBhvr>
                                        <p:cTn id="42" dur="1" fill="hold">
                                          <p:stCondLst>
                                            <p:cond delay="499"/>
                                          </p:stCondLst>
                                        </p:cTn>
                                        <p:tgtEl>
                                          <p:spTgt spid="34"/>
                                        </p:tgtEl>
                                        <p:attrNameLst>
                                          <p:attrName>style.visibility</p:attrName>
                                        </p:attrNameLst>
                                      </p:cBhvr>
                                      <p:to>
                                        <p:strVal val="hidden"/>
                                      </p:to>
                                    </p:set>
                                  </p:childTnLst>
                                </p:cTn>
                              </p:par>
                              <p:par>
                                <p:cTn id="43" presetID="16" presetClass="exit" presetSubtype="21" fill="hold" grpId="1" nodeType="withEffect">
                                  <p:stCondLst>
                                    <p:cond delay="0"/>
                                  </p:stCondLst>
                                  <p:childTnLst>
                                    <p:animEffect transition="out" filter="barn(inVertical)">
                                      <p:cBhvr>
                                        <p:cTn id="44" dur="500"/>
                                        <p:tgtEl>
                                          <p:spTgt spid="21"/>
                                        </p:tgtEl>
                                      </p:cBhvr>
                                    </p:animEffect>
                                    <p:set>
                                      <p:cBhvr>
                                        <p:cTn id="45" dur="1" fill="hold">
                                          <p:stCondLst>
                                            <p:cond delay="499"/>
                                          </p:stCondLst>
                                        </p:cTn>
                                        <p:tgtEl>
                                          <p:spTgt spid="21"/>
                                        </p:tgtEl>
                                        <p:attrNameLst>
                                          <p:attrName>style.visibility</p:attrName>
                                        </p:attrNameLst>
                                      </p:cBhvr>
                                      <p:to>
                                        <p:strVal val="hidden"/>
                                      </p:to>
                                    </p:set>
                                  </p:childTnLst>
                                </p:cTn>
                              </p:par>
                              <p:par>
                                <p:cTn id="46" presetID="16" presetClass="exit" presetSubtype="21" fill="hold" nodeType="withEffect">
                                  <p:stCondLst>
                                    <p:cond delay="0"/>
                                  </p:stCondLst>
                                  <p:childTnLst>
                                    <p:animEffect transition="out" filter="barn(inVertical)">
                                      <p:cBhvr>
                                        <p:cTn id="47" dur="500"/>
                                        <p:tgtEl>
                                          <p:spTgt spid="26"/>
                                        </p:tgtEl>
                                      </p:cBhvr>
                                    </p:animEffect>
                                    <p:set>
                                      <p:cBhvr>
                                        <p:cTn id="48" dur="1" fill="hold">
                                          <p:stCondLst>
                                            <p:cond delay="499"/>
                                          </p:stCondLst>
                                        </p:cTn>
                                        <p:tgtEl>
                                          <p:spTgt spid="26"/>
                                        </p:tgtEl>
                                        <p:attrNameLst>
                                          <p:attrName>style.visibility</p:attrName>
                                        </p:attrNameLst>
                                      </p:cBhvr>
                                      <p:to>
                                        <p:strVal val="hidden"/>
                                      </p:to>
                                    </p:set>
                                  </p:childTnLst>
                                </p:cTn>
                              </p:par>
                              <p:par>
                                <p:cTn id="49" presetID="16" presetClass="exit" presetSubtype="21" fill="hold" grpId="1" nodeType="withEffect">
                                  <p:stCondLst>
                                    <p:cond delay="0"/>
                                  </p:stCondLst>
                                  <p:childTnLst>
                                    <p:animEffect transition="out" filter="barn(inVertical)">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par>
                                <p:cTn id="52" presetID="16" presetClass="exit" presetSubtype="21" fill="hold" grpId="1" nodeType="withEffect">
                                  <p:stCondLst>
                                    <p:cond delay="0"/>
                                  </p:stCondLst>
                                  <p:childTnLst>
                                    <p:animEffect transition="out" filter="barn(inVertical)">
                                      <p:cBhvr>
                                        <p:cTn id="53" dur="500"/>
                                        <p:tgtEl>
                                          <p:spTgt spid="23"/>
                                        </p:tgtEl>
                                      </p:cBhvr>
                                    </p:animEffect>
                                    <p:set>
                                      <p:cBhvr>
                                        <p:cTn id="54" dur="1" fill="hold">
                                          <p:stCondLst>
                                            <p:cond delay="499"/>
                                          </p:stCondLst>
                                        </p:cTn>
                                        <p:tgtEl>
                                          <p:spTgt spid="23"/>
                                        </p:tgtEl>
                                        <p:attrNameLst>
                                          <p:attrName>style.visibility</p:attrName>
                                        </p:attrNameLst>
                                      </p:cBhvr>
                                      <p:to>
                                        <p:strVal val="hidden"/>
                                      </p:to>
                                    </p:set>
                                  </p:childTnLst>
                                </p:cTn>
                              </p:par>
                              <p:par>
                                <p:cTn id="55" presetID="16" presetClass="exit" presetSubtype="21" fill="hold" grpId="1" nodeType="withEffect">
                                  <p:stCondLst>
                                    <p:cond delay="0"/>
                                  </p:stCondLst>
                                  <p:childTnLst>
                                    <p:animEffect transition="out" filter="barn(inVertical)">
                                      <p:cBhvr>
                                        <p:cTn id="56" dur="500"/>
                                        <p:tgtEl>
                                          <p:spTgt spid="32"/>
                                        </p:tgtEl>
                                      </p:cBhvr>
                                    </p:animEffect>
                                    <p:set>
                                      <p:cBhvr>
                                        <p:cTn id="57" dur="1" fill="hold">
                                          <p:stCondLst>
                                            <p:cond delay="499"/>
                                          </p:stCondLst>
                                        </p:cTn>
                                        <p:tgtEl>
                                          <p:spTgt spid="32"/>
                                        </p:tgtEl>
                                        <p:attrNameLst>
                                          <p:attrName>style.visibility</p:attrName>
                                        </p:attrNameLst>
                                      </p:cBhvr>
                                      <p:to>
                                        <p:strVal val="hidden"/>
                                      </p:to>
                                    </p:set>
                                  </p:childTnLst>
                                </p:cTn>
                              </p:par>
                              <p:par>
                                <p:cTn id="58" presetID="16" presetClass="exit" presetSubtype="21" fill="hold" grpId="0" nodeType="withEffect">
                                  <p:stCondLst>
                                    <p:cond delay="0"/>
                                  </p:stCondLst>
                                  <p:childTnLst>
                                    <p:animEffect transition="out" filter="barn(inVertical)">
                                      <p:cBhvr>
                                        <p:cTn id="59" dur="500"/>
                                        <p:tgtEl>
                                          <p:spTgt spid="33"/>
                                        </p:tgtEl>
                                      </p:cBhvr>
                                    </p:animEffect>
                                    <p:set>
                                      <p:cBhvr>
                                        <p:cTn id="60" dur="1" fill="hold">
                                          <p:stCondLst>
                                            <p:cond delay="499"/>
                                          </p:stCondLst>
                                        </p:cTn>
                                        <p:tgtEl>
                                          <p:spTgt spid="33"/>
                                        </p:tgtEl>
                                        <p:attrNameLst>
                                          <p:attrName>style.visibility</p:attrName>
                                        </p:attrNameLst>
                                      </p:cBhvr>
                                      <p:to>
                                        <p:strVal val="hidden"/>
                                      </p:to>
                                    </p:set>
                                  </p:childTnLst>
                                </p:cTn>
                              </p:par>
                              <p:par>
                                <p:cTn id="61" presetID="16" presetClass="exit" presetSubtype="21" fill="hold" grpId="0" nodeType="withEffect">
                                  <p:stCondLst>
                                    <p:cond delay="0"/>
                                  </p:stCondLst>
                                  <p:childTnLst>
                                    <p:animEffect transition="out" filter="barn(inVertical)">
                                      <p:cBhvr>
                                        <p:cTn id="62" dur="500"/>
                                        <p:tgtEl>
                                          <p:spTgt spid="24"/>
                                        </p:tgtEl>
                                      </p:cBhvr>
                                    </p:animEffect>
                                    <p:set>
                                      <p:cBhvr>
                                        <p:cTn id="63" dur="1" fill="hold">
                                          <p:stCondLst>
                                            <p:cond delay="499"/>
                                          </p:stCondLst>
                                        </p:cTn>
                                        <p:tgtEl>
                                          <p:spTgt spid="24"/>
                                        </p:tgtEl>
                                        <p:attrNameLst>
                                          <p:attrName>style.visibility</p:attrName>
                                        </p:attrNameLst>
                                      </p:cBhvr>
                                      <p:to>
                                        <p:strVal val="hidden"/>
                                      </p:to>
                                    </p:set>
                                  </p:childTnLst>
                                </p:cTn>
                              </p:par>
                              <p:par>
                                <p:cTn id="64" presetID="16" presetClass="exit" presetSubtype="21" fill="hold" grpId="2" nodeType="withEffect">
                                  <p:stCondLst>
                                    <p:cond delay="0"/>
                                  </p:stCondLst>
                                  <p:childTnLst>
                                    <p:animEffect transition="out" filter="barn(inVertical)">
                                      <p:cBhvr>
                                        <p:cTn id="65" dur="500"/>
                                        <p:tgtEl>
                                          <p:spTgt spid="25"/>
                                        </p:tgtEl>
                                      </p:cBhvr>
                                    </p:animEffect>
                                    <p:set>
                                      <p:cBhvr>
                                        <p:cTn id="66" dur="1" fill="hold">
                                          <p:stCondLst>
                                            <p:cond delay="499"/>
                                          </p:stCondLst>
                                        </p:cTn>
                                        <p:tgtEl>
                                          <p:spTgt spid="25"/>
                                        </p:tgtEl>
                                        <p:attrNameLst>
                                          <p:attrName>style.visibility</p:attrName>
                                        </p:attrNameLst>
                                      </p:cBhvr>
                                      <p:to>
                                        <p:strVal val="hidden"/>
                                      </p:to>
                                    </p:set>
                                  </p:childTnLst>
                                </p:cTn>
                              </p:par>
                              <p:par>
                                <p:cTn id="67" presetID="16" presetClass="exit" presetSubtype="21" fill="hold" grpId="2" nodeType="withEffect">
                                  <p:stCondLst>
                                    <p:cond delay="0"/>
                                  </p:stCondLst>
                                  <p:childTnLst>
                                    <p:animEffect transition="out" filter="barn(inVertical)">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par>
                                <p:cTn id="70" presetID="16" presetClass="exit" presetSubtype="21" fill="hold" grpId="2" nodeType="withEffect">
                                  <p:stCondLst>
                                    <p:cond delay="0"/>
                                  </p:stCondLst>
                                  <p:childTnLst>
                                    <p:animEffect transition="out" filter="barn(inVertical)">
                                      <p:cBhvr>
                                        <p:cTn id="71" dur="500"/>
                                        <p:tgtEl>
                                          <p:spTgt spid="19"/>
                                        </p:tgtEl>
                                      </p:cBhvr>
                                    </p:animEffect>
                                    <p:set>
                                      <p:cBhvr>
                                        <p:cTn id="72" dur="1" fill="hold">
                                          <p:stCondLst>
                                            <p:cond delay="499"/>
                                          </p:stCondLst>
                                        </p:cTn>
                                        <p:tgtEl>
                                          <p:spTgt spid="19"/>
                                        </p:tgtEl>
                                        <p:attrNameLst>
                                          <p:attrName>style.visibility</p:attrName>
                                        </p:attrNameLst>
                                      </p:cBhvr>
                                      <p:to>
                                        <p:strVal val="hidden"/>
                                      </p:to>
                                    </p:set>
                                  </p:childTnLst>
                                </p:cTn>
                              </p:par>
                              <p:par>
                                <p:cTn id="73" presetID="16" presetClass="exit" presetSubtype="21" fill="hold" grpId="2" nodeType="withEffect">
                                  <p:stCondLst>
                                    <p:cond delay="0"/>
                                  </p:stCondLst>
                                  <p:childTnLst>
                                    <p:animEffect transition="out" filter="barn(inVertical)">
                                      <p:cBhvr>
                                        <p:cTn id="74" dur="500"/>
                                        <p:tgtEl>
                                          <p:spTgt spid="20"/>
                                        </p:tgtEl>
                                      </p:cBhvr>
                                    </p:animEffect>
                                    <p:set>
                                      <p:cBhvr>
                                        <p:cTn id="75" dur="1" fill="hold">
                                          <p:stCondLst>
                                            <p:cond delay="499"/>
                                          </p:stCondLst>
                                        </p:cTn>
                                        <p:tgtEl>
                                          <p:spTgt spid="20"/>
                                        </p:tgtEl>
                                        <p:attrNameLst>
                                          <p:attrName>style.visibility</p:attrName>
                                        </p:attrNameLst>
                                      </p:cBhvr>
                                      <p:to>
                                        <p:strVal val="hidden"/>
                                      </p:to>
                                    </p:set>
                                  </p:childTnLst>
                                </p:cTn>
                              </p:par>
                              <p:par>
                                <p:cTn id="76" presetID="22" presetClass="exit" presetSubtype="4" fill="hold" grpId="1" nodeType="withEffect">
                                  <p:stCondLst>
                                    <p:cond delay="0"/>
                                  </p:stCondLst>
                                  <p:childTnLst>
                                    <p:animEffect transition="out" filter="wipe(down)">
                                      <p:cBhvr>
                                        <p:cTn id="77" dur="500"/>
                                        <p:tgtEl>
                                          <p:spTgt spid="16"/>
                                        </p:tgtEl>
                                      </p:cBhvr>
                                    </p:animEffect>
                                    <p:set>
                                      <p:cBhvr>
                                        <p:cTn id="78" dur="1" fill="hold">
                                          <p:stCondLst>
                                            <p:cond delay="499"/>
                                          </p:stCondLst>
                                        </p:cTn>
                                        <p:tgtEl>
                                          <p:spTgt spid="16"/>
                                        </p:tgtEl>
                                        <p:attrNameLst>
                                          <p:attrName>style.visibility</p:attrName>
                                        </p:attrNameLst>
                                      </p:cBhvr>
                                      <p:to>
                                        <p:strVal val="hidden"/>
                                      </p:to>
                                    </p:set>
                                  </p:childTnLst>
                                </p:cTn>
                              </p:par>
                              <p:par>
                                <p:cTn id="79" presetID="22" presetClass="exit" presetSubtype="4" fill="hold" grpId="2" nodeType="withEffect">
                                  <p:stCondLst>
                                    <p:cond delay="0"/>
                                  </p:stCondLst>
                                  <p:childTnLst>
                                    <p:animEffect transition="out" filter="wipe(down)">
                                      <p:cBhvr>
                                        <p:cTn id="80" dur="500"/>
                                        <p:tgtEl>
                                          <p:spTgt spid="35"/>
                                        </p:tgtEl>
                                      </p:cBhvr>
                                    </p:animEffect>
                                    <p:set>
                                      <p:cBhvr>
                                        <p:cTn id="81" dur="1" fill="hold">
                                          <p:stCondLst>
                                            <p:cond delay="499"/>
                                          </p:stCondLst>
                                        </p:cTn>
                                        <p:tgtEl>
                                          <p:spTgt spid="35"/>
                                        </p:tgtEl>
                                        <p:attrNameLst>
                                          <p:attrName>style.visibility</p:attrName>
                                        </p:attrNameLst>
                                      </p:cBhvr>
                                      <p:to>
                                        <p:strVal val="hidden"/>
                                      </p:to>
                                    </p:set>
                                  </p:childTnLst>
                                </p:cTn>
                              </p:par>
                              <p:par>
                                <p:cTn id="82" presetID="16" presetClass="entr" presetSubtype="21" fill="hold" grpId="0" nodeType="with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barn(inVertical)">
                                      <p:cBhvr>
                                        <p:cTn id="84" dur="500"/>
                                        <p:tgtEl>
                                          <p:spTgt spid="13"/>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barn(inVertical)">
                                      <p:cBhvr>
                                        <p:cTn id="89" dur="500"/>
                                        <p:tgtEl>
                                          <p:spTgt spid="14"/>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barn(inVertical)">
                                      <p:cBhvr>
                                        <p:cTn id="92" dur="500"/>
                                        <p:tgtEl>
                                          <p:spTgt spid="22"/>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barn(inVertical)">
                                      <p:cBhvr>
                                        <p:cTn id="9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42" grpId="1"/>
      <p:bldP spid="13" grpId="0"/>
      <p:bldP spid="22" grpId="0" animBg="1"/>
      <p:bldP spid="14" grpId="0"/>
      <p:bldP spid="15" grpId="0"/>
      <p:bldP spid="16" grpId="0"/>
      <p:bldP spid="16" grpId="1"/>
      <p:bldP spid="17" grpId="1" animBg="1"/>
      <p:bldP spid="17" grpId="2" animBg="1"/>
      <p:bldP spid="18" grpId="0" animBg="1"/>
      <p:bldP spid="18" grpId="1" animBg="1"/>
      <p:bldP spid="19" grpId="1" animBg="1"/>
      <p:bldP spid="19" grpId="2" animBg="1"/>
      <p:bldP spid="20" grpId="1" animBg="1"/>
      <p:bldP spid="20" grpId="2" animBg="1"/>
      <p:bldP spid="21" grpId="0" animBg="1"/>
      <p:bldP spid="21" grpId="1" animBg="1"/>
      <p:bldP spid="23" grpId="0" animBg="1"/>
      <p:bldP spid="23" grpId="1" animBg="1"/>
      <p:bldP spid="24" grpId="0" animBg="1"/>
      <p:bldP spid="25" grpId="1" animBg="1"/>
      <p:bldP spid="25" grpId="2" animBg="1"/>
      <p:bldP spid="31" grpId="0" animBg="1"/>
      <p:bldP spid="31" grpId="1" animBg="1"/>
      <p:bldP spid="32" grpId="0" animBg="1"/>
      <p:bldP spid="32" grpId="1" animBg="1"/>
      <p:bldP spid="33" grpId="0" animBg="1"/>
      <p:bldP spid="34" grpId="0" animBg="1"/>
      <p:bldP spid="34" grpId="1" animBg="1"/>
      <p:bldP spid="35" grpId="1"/>
      <p:bldP spid="35" grpId="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3952240" cy="645160"/>
          </a:xfrm>
          <a:prstGeom prst="rect">
            <a:avLst/>
          </a:prstGeom>
          <a:noFill/>
        </p:spPr>
        <p:txBody>
          <a:bodyPr wrap="none" rtlCol="0">
            <a:spAutoFit/>
          </a:bodyPr>
          <a:lstStyle/>
          <a:p>
            <a:r>
              <a:rPr lang="zh-CN" altLang="en-US" sz="3600" dirty="0">
                <a:latin typeface="华文琥珀" panose="02010800040101010101" charset="-122"/>
                <a:ea typeface="华文琥珀" panose="02010800040101010101" charset="-122"/>
                <a:cs typeface="+mn-ea"/>
                <a:sym typeface="+mn-lt"/>
              </a:rPr>
              <a:t>三</a:t>
            </a:r>
            <a:r>
              <a:rPr lang="en-US" altLang="zh-CN" sz="3600" dirty="0">
                <a:latin typeface="华文琥珀" panose="02010800040101010101" charset="-122"/>
                <a:ea typeface="华文琥珀" panose="02010800040101010101" charset="-122"/>
                <a:cs typeface="+mn-ea"/>
                <a:sym typeface="+mn-lt"/>
              </a:rPr>
              <a:t> </a:t>
            </a:r>
            <a:r>
              <a:rPr lang="zh-CN" altLang="en-US" sz="3600" dirty="0">
                <a:latin typeface="华文琥珀" panose="02010800040101010101" charset="-122"/>
                <a:ea typeface="华文琥珀" panose="02010800040101010101" charset="-122"/>
                <a:cs typeface="+mn-ea"/>
                <a:sym typeface="+mn-lt"/>
              </a:rPr>
              <a:t>宗教伦理与教化</a:t>
            </a:r>
          </a:p>
        </p:txBody>
      </p:sp>
      <p:sp>
        <p:nvSpPr>
          <p:cNvPr id="42" name="文本框 41"/>
          <p:cNvSpPr txBox="1"/>
          <p:nvPr>
            <p:custDataLst>
              <p:tags r:id="rId1"/>
            </p:custDataLst>
          </p:nvPr>
        </p:nvSpPr>
        <p:spPr>
          <a:xfrm>
            <a:off x="5634990" y="222885"/>
            <a:ext cx="6399530" cy="583565"/>
          </a:xfrm>
          <a:prstGeom prst="rect">
            <a:avLst/>
          </a:prstGeom>
          <a:noFill/>
        </p:spPr>
        <p:txBody>
          <a:bodyPr wrap="square" rtlCol="0">
            <a:spAutoFit/>
          </a:bodyPr>
          <a:lstStyle/>
          <a:p>
            <a:r>
              <a:rPr lang="zh-CN" sz="3200" b="1">
                <a:latin typeface="微软雅黑" panose="020B0503020204020204" charset="-122"/>
                <a:ea typeface="微软雅黑" panose="020B0503020204020204" charset="-122"/>
                <a:cs typeface="微软雅黑" panose="020B0503020204020204" charset="-122"/>
              </a:rPr>
              <a:t>（二）新教伦理和教化</a:t>
            </a:r>
          </a:p>
        </p:txBody>
      </p:sp>
      <p:sp>
        <p:nvSpPr>
          <p:cNvPr id="14" name="文本框 13"/>
          <p:cNvSpPr txBox="1"/>
          <p:nvPr/>
        </p:nvSpPr>
        <p:spPr>
          <a:xfrm>
            <a:off x="255905" y="973455"/>
            <a:ext cx="5379085" cy="2889885"/>
          </a:xfrm>
          <a:prstGeom prst="rect">
            <a:avLst/>
          </a:prstGeom>
          <a:solidFill>
            <a:schemeClr val="bg1">
              <a:lumMod val="95000"/>
            </a:schemeClr>
          </a:solidFill>
        </p:spPr>
        <p:txBody>
          <a:bodyPr wrap="square" rtlCol="0">
            <a:spAutoFit/>
          </a:bodyPr>
          <a:lstStyle/>
          <a:p>
            <a:pPr>
              <a:lnSpc>
                <a:spcPct val="130000"/>
              </a:lnSpc>
            </a:pPr>
            <a:r>
              <a:rPr lang="en-US" altLang="zh-CN" sz="2800" dirty="0">
                <a:latin typeface="微软雅黑" panose="020B0503020204020204" charset="-122"/>
                <a:ea typeface="微软雅黑" panose="020B0503020204020204" charset="-122"/>
                <a:cs typeface="微软雅黑" panose="020B0503020204020204" charset="-122"/>
                <a:sym typeface="+mn-ea"/>
              </a:rPr>
              <a:t>2.</a:t>
            </a:r>
            <a:r>
              <a:rPr lang="zh-CN" altLang="en-US" sz="2800" dirty="0">
                <a:latin typeface="微软雅黑" panose="020B0503020204020204" charset="-122"/>
                <a:ea typeface="微软雅黑" panose="020B0503020204020204" charset="-122"/>
                <a:cs typeface="微软雅黑" panose="020B0503020204020204" charset="-122"/>
                <a:sym typeface="+mn-ea"/>
              </a:rPr>
              <a:t>表现：</a:t>
            </a:r>
            <a:r>
              <a:rPr lang="zh-CN" altLang="en-US" sz="2800" dirty="0">
                <a:solidFill>
                  <a:srgbClr val="2D1BF1"/>
                </a:solidFill>
                <a:latin typeface="宋体" panose="02010600030101010101" pitchFamily="2" charset="-122"/>
                <a:ea typeface="宋体" panose="02010600030101010101" pitchFamily="2" charset="-122"/>
                <a:cs typeface="微软雅黑" panose="020B0503020204020204" charset="-122"/>
                <a:sym typeface="+mn-ea"/>
              </a:rPr>
              <a:t>①</a:t>
            </a:r>
            <a:r>
              <a:rPr sz="2800" dirty="0" err="1">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反对教皇权威，主张信徒自己阅读《圣经</a:t>
            </a:r>
            <a:r>
              <a:rPr sz="2800" dirty="0">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a:t>
            </a:r>
            <a:r>
              <a:rPr lang="zh-CN" sz="2800" dirty="0">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理解教义；</a:t>
            </a:r>
          </a:p>
          <a:p>
            <a:pPr>
              <a:lnSpc>
                <a:spcPct val="130000"/>
              </a:lnSpc>
            </a:pPr>
            <a:r>
              <a:rPr lang="zh-CN" sz="2800" dirty="0">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②提倡节俭和积极入世的态度，鼓励人们发财致富。</a:t>
            </a:r>
          </a:p>
          <a:p>
            <a:pPr>
              <a:lnSpc>
                <a:spcPct val="130000"/>
              </a:lnSpc>
            </a:pPr>
            <a:r>
              <a:rPr lang="zh-CN" sz="2800" dirty="0">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③仍然坚持基督教的基本教义。</a:t>
            </a:r>
          </a:p>
        </p:txBody>
      </p:sp>
      <p:grpSp>
        <p:nvGrpSpPr>
          <p:cNvPr id="11" name="组合 10"/>
          <p:cNvGrpSpPr/>
          <p:nvPr/>
        </p:nvGrpSpPr>
        <p:grpSpPr>
          <a:xfrm>
            <a:off x="5697220" y="1407160"/>
            <a:ext cx="6095365" cy="1383030"/>
            <a:chOff x="8972" y="3836"/>
            <a:chExt cx="9599" cy="2178"/>
          </a:xfrm>
        </p:grpSpPr>
        <p:sp>
          <p:nvSpPr>
            <p:cNvPr id="6" name="右箭头 5"/>
            <p:cNvSpPr/>
            <p:nvPr/>
          </p:nvSpPr>
          <p:spPr>
            <a:xfrm>
              <a:off x="8972" y="4258"/>
              <a:ext cx="1255" cy="105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7" name="文本框 6"/>
            <p:cNvSpPr txBox="1"/>
            <p:nvPr/>
          </p:nvSpPr>
          <p:spPr>
            <a:xfrm>
              <a:off x="10557" y="3836"/>
              <a:ext cx="8015" cy="2179"/>
            </a:xfrm>
            <a:prstGeom prst="rect">
              <a:avLst/>
            </a:prstGeom>
            <a:noFill/>
          </p:spPr>
          <p:txBody>
            <a:bodyPr wrap="square" rtlCol="0">
              <a:spAutoFit/>
            </a:bodyPr>
            <a:lstStyle/>
            <a:p>
              <a:pPr algn="l">
                <a:lnSpc>
                  <a:spcPct val="100000"/>
                </a:lnSpc>
              </a:pPr>
              <a:r>
                <a:rPr lang="zh-CN" sz="280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①</a:t>
              </a:r>
              <a:r>
                <a:rPr sz="2800">
                  <a:solidFill>
                    <a:srgbClr val="C00000"/>
                  </a:solidFill>
                  <a:latin typeface="宋体" panose="02010600030101010101" pitchFamily="2" charset="-122"/>
                  <a:ea typeface="宋体" panose="02010600030101010101" pitchFamily="2" charset="-122"/>
                  <a:cs typeface="宋体" panose="02010600030101010101" pitchFamily="2" charset="-122"/>
                  <a:sym typeface="+mn-ea"/>
                </a:rPr>
                <a:t>适应了原始积累时期新兴资产阶级的政治、经济诉求，推动了资本主义的发展。</a:t>
              </a:r>
            </a:p>
          </p:txBody>
        </p:sp>
      </p:grpSp>
      <p:sp>
        <p:nvSpPr>
          <p:cNvPr id="8" name="文本框 7"/>
          <p:cNvSpPr txBox="1"/>
          <p:nvPr/>
        </p:nvSpPr>
        <p:spPr>
          <a:xfrm>
            <a:off x="8350885" y="819150"/>
            <a:ext cx="1188085" cy="521970"/>
          </a:xfrm>
          <a:prstGeom prst="rect">
            <a:avLst/>
          </a:prstGeom>
          <a:noFill/>
        </p:spPr>
        <p:txBody>
          <a:bodyPr wrap="none" rtlCol="0">
            <a:spAutoFit/>
          </a:bodyPr>
          <a:lstStyle/>
          <a:p>
            <a:r>
              <a:rPr lang="en-US" altLang="zh-CN" sz="2800">
                <a:latin typeface="微软雅黑" panose="020B0503020204020204" charset="-122"/>
                <a:ea typeface="微软雅黑" panose="020B0503020204020204" charset="-122"/>
                <a:cs typeface="微软雅黑" panose="020B0503020204020204" charset="-122"/>
                <a:sym typeface="+mn-ea"/>
              </a:rPr>
              <a:t>3.</a:t>
            </a:r>
            <a:r>
              <a:rPr lang="zh-CN" altLang="en-US" sz="2800">
                <a:latin typeface="微软雅黑" panose="020B0503020204020204" charset="-122"/>
                <a:ea typeface="微软雅黑" panose="020B0503020204020204" charset="-122"/>
                <a:cs typeface="微软雅黑" panose="020B0503020204020204" charset="-122"/>
                <a:sym typeface="+mn-ea"/>
              </a:rPr>
              <a:t>评价</a:t>
            </a:r>
            <a:endParaRPr lang="zh-CN" altLang="en-US" sz="2800">
              <a:solidFill>
                <a:srgbClr val="2D1BF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15" name="右箭头 14"/>
          <p:cNvSpPr/>
          <p:nvPr/>
        </p:nvSpPr>
        <p:spPr>
          <a:xfrm>
            <a:off x="5697220" y="3060700"/>
            <a:ext cx="796925" cy="6699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16" name="文本框 15"/>
          <p:cNvSpPr txBox="1"/>
          <p:nvPr/>
        </p:nvSpPr>
        <p:spPr>
          <a:xfrm>
            <a:off x="6703695" y="2856865"/>
            <a:ext cx="5089525" cy="3107690"/>
          </a:xfrm>
          <a:prstGeom prst="rect">
            <a:avLst/>
          </a:prstGeom>
          <a:noFill/>
        </p:spPr>
        <p:txBody>
          <a:bodyPr wrap="square" rtlCol="0">
            <a:spAutoFit/>
          </a:bodyPr>
          <a:lstStyle/>
          <a:p>
            <a:pPr algn="l">
              <a:lnSpc>
                <a:spcPct val="100000"/>
              </a:lnSpc>
            </a:pPr>
            <a:r>
              <a:rPr lang="zh-CN" sz="2800" dirty="0">
                <a:solidFill>
                  <a:srgbClr val="7030A0"/>
                </a:solidFill>
                <a:latin typeface="宋体" panose="02010600030101010101" pitchFamily="2" charset="-122"/>
                <a:ea typeface="宋体" panose="02010600030101010101" pitchFamily="2" charset="-122"/>
                <a:cs typeface="宋体" panose="02010600030101010101" pitchFamily="2" charset="-122"/>
                <a:sym typeface="+mn-ea"/>
              </a:rPr>
              <a:t>②</a:t>
            </a:r>
            <a:r>
              <a:rPr sz="2800" dirty="0" err="1">
                <a:solidFill>
                  <a:srgbClr val="7030A0"/>
                </a:solidFill>
                <a:latin typeface="宋体" panose="02010600030101010101" pitchFamily="2" charset="-122"/>
                <a:ea typeface="宋体" panose="02010600030101010101" pitchFamily="2" charset="-122"/>
                <a:cs typeface="宋体" panose="02010600030101010101" pitchFamily="2" charset="-122"/>
                <a:sym typeface="+mn-ea"/>
              </a:rPr>
              <a:t>束缚人们的行为，麻醉人们的思想</a:t>
            </a:r>
            <a:r>
              <a:rPr lang="zh-CN" sz="2800" dirty="0">
                <a:solidFill>
                  <a:srgbClr val="7030A0"/>
                </a:solidFill>
                <a:latin typeface="宋体" panose="02010600030101010101" pitchFamily="2" charset="-122"/>
                <a:ea typeface="宋体" panose="02010600030101010101" pitchFamily="2" charset="-122"/>
                <a:cs typeface="宋体" panose="02010600030101010101" pitchFamily="2" charset="-122"/>
                <a:sym typeface="+mn-ea"/>
              </a:rPr>
              <a:t>。</a:t>
            </a:r>
            <a:endParaRPr sz="2800" dirty="0">
              <a:solidFill>
                <a:srgbClr val="7030A0"/>
              </a:solidFill>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00000"/>
              </a:lnSpc>
            </a:pPr>
            <a:r>
              <a:rPr lang="zh-CN" sz="2800" dirty="0">
                <a:solidFill>
                  <a:srgbClr val="7030A0"/>
                </a:solidFill>
                <a:latin typeface="宋体" panose="02010600030101010101" pitchFamily="2" charset="-122"/>
                <a:ea typeface="宋体" panose="02010600030101010101" pitchFamily="2" charset="-122"/>
                <a:cs typeface="宋体" panose="02010600030101010101" pitchFamily="2" charset="-122"/>
                <a:sym typeface="+mn-ea"/>
              </a:rPr>
              <a:t>③</a:t>
            </a:r>
            <a:r>
              <a:rPr sz="2800" dirty="0" err="1">
                <a:solidFill>
                  <a:srgbClr val="7030A0"/>
                </a:solidFill>
                <a:latin typeface="宋体" panose="02010600030101010101" pitchFamily="2" charset="-122"/>
                <a:ea typeface="宋体" panose="02010600030101010101" pitchFamily="2" charset="-122"/>
                <a:cs typeface="宋体" panose="02010600030101010101" pitchFamily="2" charset="-122"/>
                <a:sym typeface="+mn-ea"/>
              </a:rPr>
              <a:t>排斥其他教派，引起多次教派冲突，造成重大人员伤亡和财产损失</a:t>
            </a:r>
            <a:r>
              <a:rPr lang="zh-CN" sz="2800" dirty="0">
                <a:solidFill>
                  <a:srgbClr val="7030A0"/>
                </a:solidFill>
                <a:latin typeface="宋体" panose="02010600030101010101" pitchFamily="2" charset="-122"/>
                <a:ea typeface="宋体" panose="02010600030101010101" pitchFamily="2" charset="-122"/>
                <a:cs typeface="宋体" panose="02010600030101010101" pitchFamily="2" charset="-122"/>
                <a:sym typeface="+mn-ea"/>
              </a:rPr>
              <a:t>。</a:t>
            </a:r>
            <a:endParaRPr sz="2800" dirty="0">
              <a:solidFill>
                <a:srgbClr val="7030A0"/>
              </a:solidFill>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00000"/>
              </a:lnSpc>
            </a:pPr>
            <a:r>
              <a:rPr lang="zh-CN" sz="2800" dirty="0">
                <a:solidFill>
                  <a:srgbClr val="7030A0"/>
                </a:solidFill>
                <a:latin typeface="宋体" panose="02010600030101010101" pitchFamily="2" charset="-122"/>
                <a:ea typeface="宋体" panose="02010600030101010101" pitchFamily="2" charset="-122"/>
                <a:cs typeface="宋体" panose="02010600030101010101" pitchFamily="2" charset="-122"/>
                <a:sym typeface="+mn-ea"/>
              </a:rPr>
              <a:t>④</a:t>
            </a:r>
            <a:r>
              <a:rPr sz="2800" dirty="0">
                <a:solidFill>
                  <a:srgbClr val="7030A0"/>
                </a:solidFill>
                <a:latin typeface="宋体" panose="02010600030101010101" pitchFamily="2" charset="-122"/>
                <a:ea typeface="宋体" panose="02010600030101010101" pitchFamily="2" charset="-122"/>
                <a:cs typeface="宋体" panose="02010600030101010101" pitchFamily="2" charset="-122"/>
                <a:sym typeface="+mn-ea"/>
              </a:rPr>
              <a:t>一些对教义持有不同意见的人被斥为“</a:t>
            </a:r>
            <a:r>
              <a:rPr sz="2800" dirty="0" err="1">
                <a:solidFill>
                  <a:srgbClr val="7030A0"/>
                </a:solidFill>
                <a:latin typeface="宋体" panose="02010600030101010101" pitchFamily="2" charset="-122"/>
                <a:ea typeface="宋体" panose="02010600030101010101" pitchFamily="2" charset="-122"/>
                <a:cs typeface="宋体" panose="02010600030101010101" pitchFamily="2" charset="-122"/>
                <a:sym typeface="+mn-ea"/>
              </a:rPr>
              <a:t>异端</a:t>
            </a:r>
            <a:r>
              <a:rPr sz="2800" dirty="0">
                <a:solidFill>
                  <a:srgbClr val="7030A0"/>
                </a:solidFill>
                <a:latin typeface="宋体" panose="02010600030101010101" pitchFamily="2" charset="-122"/>
                <a:ea typeface="宋体" panose="02010600030101010101" pitchFamily="2" charset="-122"/>
                <a:cs typeface="宋体" panose="02010600030101010101" pitchFamily="2" charset="-122"/>
                <a:sym typeface="+mn-ea"/>
              </a:rPr>
              <a:t>”，</a:t>
            </a:r>
            <a:r>
              <a:rPr sz="2800" dirty="0" err="1">
                <a:solidFill>
                  <a:srgbClr val="7030A0"/>
                </a:solidFill>
                <a:latin typeface="宋体" panose="02010600030101010101" pitchFamily="2" charset="-122"/>
                <a:ea typeface="宋体" panose="02010600030101010101" pitchFamily="2" charset="-122"/>
                <a:cs typeface="宋体" panose="02010600030101010101" pitchFamily="2" charset="-122"/>
                <a:sym typeface="+mn-ea"/>
              </a:rPr>
              <a:t>遭到迫害</a:t>
            </a:r>
            <a:r>
              <a:rPr lang="zh-CN" sz="2800" dirty="0">
                <a:solidFill>
                  <a:srgbClr val="7030A0"/>
                </a:solidFill>
                <a:latin typeface="宋体" panose="02010600030101010101" pitchFamily="2" charset="-122"/>
                <a:ea typeface="宋体" panose="02010600030101010101" pitchFamily="2" charset="-122"/>
                <a:cs typeface="宋体" panose="02010600030101010101" pitchFamily="2" charset="-122"/>
                <a:sym typeface="+mn-ea"/>
              </a:rPr>
              <a:t>。</a:t>
            </a:r>
          </a:p>
        </p:txBody>
      </p:sp>
      <p:grpSp>
        <p:nvGrpSpPr>
          <p:cNvPr id="18" name="组合 17"/>
          <p:cNvGrpSpPr/>
          <p:nvPr/>
        </p:nvGrpSpPr>
        <p:grpSpPr>
          <a:xfrm>
            <a:off x="370840" y="3999865"/>
            <a:ext cx="5653405" cy="2573020"/>
            <a:chOff x="584" y="6299"/>
            <a:chExt cx="8903" cy="4052"/>
          </a:xfrm>
        </p:grpSpPr>
        <p:pic>
          <p:nvPicPr>
            <p:cNvPr id="102" name="图片 101"/>
            <p:cNvPicPr/>
            <p:nvPr/>
          </p:nvPicPr>
          <p:blipFill>
            <a:blip r:embed="rId4"/>
            <a:stretch>
              <a:fillRect/>
            </a:stretch>
          </p:blipFill>
          <p:spPr>
            <a:xfrm>
              <a:off x="6523" y="6299"/>
              <a:ext cx="2964" cy="4052"/>
            </a:xfrm>
            <a:prstGeom prst="rect">
              <a:avLst/>
            </a:prstGeom>
            <a:noFill/>
            <a:ln w="9525">
              <a:noFill/>
            </a:ln>
          </p:spPr>
        </p:pic>
        <p:sp>
          <p:nvSpPr>
            <p:cNvPr id="17" name="文本框 16"/>
            <p:cNvSpPr txBox="1"/>
            <p:nvPr/>
          </p:nvSpPr>
          <p:spPr>
            <a:xfrm>
              <a:off x="584" y="7493"/>
              <a:ext cx="5939" cy="2858"/>
            </a:xfrm>
            <a:prstGeom prst="rect">
              <a:avLst/>
            </a:prstGeom>
            <a:noFill/>
          </p:spPr>
          <p:txBody>
            <a:bodyPr wrap="square" rtlCol="0">
              <a:spAutoFit/>
            </a:bodyPr>
            <a:lstStyle/>
            <a:p>
              <a:pPr algn="l"/>
              <a:r>
                <a:rPr lang="zh-CN" altLang="en-US" sz="2800">
                  <a:solidFill>
                    <a:schemeClr val="tx1"/>
                  </a:solidFill>
                  <a:latin typeface="华文仿宋" panose="02010600040101010101" charset="-122"/>
                  <a:ea typeface="华文仿宋" panose="02010600040101010101" charset="-122"/>
                  <a:cs typeface="宋体" panose="02010600030101010101" pitchFamily="2" charset="-122"/>
                  <a:sym typeface="+mn-ea"/>
                </a:rPr>
                <a:t>西班牙科学家塞尔维特是欧洲描述肺循环</a:t>
              </a:r>
              <a:r>
                <a:rPr lang="zh-CN" altLang="en-US" sz="2800">
                  <a:latin typeface="华文仿宋" panose="02010600040101010101" charset="-122"/>
                  <a:ea typeface="华文仿宋" panose="02010600040101010101" charset="-122"/>
                  <a:cs typeface="宋体" panose="02010600030101010101" pitchFamily="2" charset="-122"/>
                  <a:sym typeface="+mn-ea"/>
                </a:rPr>
                <a:t>第一</a:t>
              </a:r>
              <a:endParaRPr lang="zh-CN" altLang="en-US" sz="2800">
                <a:solidFill>
                  <a:schemeClr val="tx1"/>
                </a:solidFill>
                <a:latin typeface="华文仿宋" panose="02010600040101010101" charset="-122"/>
                <a:ea typeface="华文仿宋" panose="02010600040101010101" charset="-122"/>
                <a:cs typeface="宋体" panose="02010600030101010101" pitchFamily="2" charset="-122"/>
                <a:sym typeface="+mn-ea"/>
              </a:endParaRPr>
            </a:p>
            <a:p>
              <a:pPr algn="l"/>
              <a:r>
                <a:rPr lang="zh-CN" altLang="en-US" sz="2800">
                  <a:solidFill>
                    <a:schemeClr val="tx1"/>
                  </a:solidFill>
                  <a:latin typeface="华文仿宋" panose="02010600040101010101" charset="-122"/>
                  <a:ea typeface="华文仿宋" panose="02010600040101010101" charset="-122"/>
                  <a:cs typeface="宋体" panose="02010600030101010101" pitchFamily="2" charset="-122"/>
                  <a:sym typeface="+mn-ea"/>
                </a:rPr>
                <a:t>人，但因为反对</a:t>
              </a:r>
              <a:r>
                <a:rPr lang="en-US" altLang="zh-CN" sz="2800">
                  <a:solidFill>
                    <a:schemeClr val="tx1"/>
                  </a:solidFill>
                  <a:latin typeface="华文仿宋" panose="02010600040101010101" charset="-122"/>
                  <a:ea typeface="华文仿宋" panose="02010600040101010101" charset="-122"/>
                  <a:cs typeface="宋体" panose="02010600030101010101" pitchFamily="2" charset="-122"/>
                  <a:sym typeface="+mn-ea"/>
                </a:rPr>
                <a:t>“</a:t>
              </a:r>
              <a:r>
                <a:rPr lang="zh-CN" altLang="en-US" sz="2800">
                  <a:solidFill>
                    <a:schemeClr val="tx1"/>
                  </a:solidFill>
                  <a:latin typeface="华文仿宋" panose="02010600040101010101" charset="-122"/>
                  <a:ea typeface="华文仿宋" panose="02010600040101010101" charset="-122"/>
                  <a:cs typeface="宋体" panose="02010600030101010101" pitchFamily="2" charset="-122"/>
                  <a:sym typeface="+mn-ea"/>
                </a:rPr>
                <a:t>三位一体</a:t>
              </a:r>
              <a:r>
                <a:rPr lang="en-US" altLang="zh-CN" sz="2800">
                  <a:solidFill>
                    <a:schemeClr val="tx1"/>
                  </a:solidFill>
                  <a:latin typeface="华文仿宋" panose="02010600040101010101" charset="-122"/>
                  <a:ea typeface="华文仿宋" panose="02010600040101010101" charset="-122"/>
                  <a:cs typeface="宋体" panose="02010600030101010101" pitchFamily="2" charset="-122"/>
                  <a:sym typeface="+mn-ea"/>
                </a:rPr>
                <a:t>”</a:t>
              </a:r>
              <a:r>
                <a:rPr lang="zh-CN" altLang="en-US" sz="2800">
                  <a:solidFill>
                    <a:schemeClr val="tx1"/>
                  </a:solidFill>
                  <a:latin typeface="华文仿宋" panose="02010600040101010101" charset="-122"/>
                  <a:ea typeface="华文仿宋" panose="02010600040101010101" charset="-122"/>
                  <a:cs typeface="宋体" panose="02010600030101010101" pitchFamily="2" charset="-122"/>
                  <a:sym typeface="+mn-ea"/>
                </a:rPr>
                <a:t>说而被判处火刑</a:t>
              </a: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barn(inVertical)">
                                      <p:cBhvr>
                                        <p:cTn id="10" dur="500"/>
                                        <p:tgtEl>
                                          <p:spTgt spid="1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barn(inVertical)">
                                      <p:cBhvr>
                                        <p:cTn id="20" dur="500"/>
                                        <p:tgtEl>
                                          <p:spTgt spid="1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barn(inVertical)">
                                      <p:cBhvr>
                                        <p:cTn id="25" dur="500"/>
                                        <p:tgtEl>
                                          <p:spTgt spid="16">
                                            <p:txEl>
                                              <p:pRg st="0" end="0"/>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6">
                                            <p:txEl>
                                              <p:pRg st="1" end="1"/>
                                            </p:txEl>
                                          </p:spTgt>
                                        </p:tgtEl>
                                        <p:attrNameLst>
                                          <p:attrName>style.visibility</p:attrName>
                                        </p:attrNameLst>
                                      </p:cBhvr>
                                      <p:to>
                                        <p:strVal val="visible"/>
                                      </p:to>
                                    </p:set>
                                    <p:animEffect transition="in" filter="barn(inVertical)">
                                      <p:cBhvr>
                                        <p:cTn id="33" dur="500"/>
                                        <p:tgtEl>
                                          <p:spTgt spid="1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6">
                                            <p:txEl>
                                              <p:pRg st="2" end="2"/>
                                            </p:txEl>
                                          </p:spTgt>
                                        </p:tgtEl>
                                        <p:attrNameLst>
                                          <p:attrName>style.visibility</p:attrName>
                                        </p:attrNameLst>
                                      </p:cBhvr>
                                      <p:to>
                                        <p:strVal val="visible"/>
                                      </p:to>
                                    </p:set>
                                    <p:animEffect transition="in" filter="barn(inVertical)">
                                      <p:cBhvr>
                                        <p:cTn id="38" dur="500"/>
                                        <p:tgtEl>
                                          <p:spTgt spid="16">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42" grpId="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50000" t="18569"/>
          <a:stretch>
            <a:fillRect/>
          </a:stretch>
        </p:blipFill>
        <p:spPr>
          <a:xfrm>
            <a:off x="6482081" y="392332"/>
            <a:ext cx="5242560" cy="6502400"/>
          </a:xfrm>
          <a:prstGeom prst="ellipse">
            <a:avLst/>
          </a:prstGeom>
          <a:ln>
            <a:noFill/>
          </a:ln>
          <a:effectLst>
            <a:softEdge rad="112500"/>
          </a:effectLst>
        </p:spPr>
      </p:pic>
      <p:cxnSp>
        <p:nvCxnSpPr>
          <p:cNvPr id="9" name="直接箭头连接符 8"/>
          <p:cNvCxnSpPr/>
          <p:nvPr/>
        </p:nvCxnSpPr>
        <p:spPr>
          <a:xfrm flipV="1">
            <a:off x="9265920" y="766355"/>
            <a:ext cx="558800" cy="1456007"/>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nvGrpSpPr>
          <p:cNvPr id="8" name="组合 7"/>
          <p:cNvGrpSpPr/>
          <p:nvPr/>
        </p:nvGrpSpPr>
        <p:grpSpPr>
          <a:xfrm>
            <a:off x="6675121" y="3156565"/>
            <a:ext cx="2275840" cy="3051195"/>
            <a:chOff x="6675121" y="3156565"/>
            <a:chExt cx="2275840" cy="3051195"/>
          </a:xfrm>
        </p:grpSpPr>
        <p:sp>
          <p:nvSpPr>
            <p:cNvPr id="10" name="椭圆 9"/>
            <p:cNvSpPr/>
            <p:nvPr/>
          </p:nvSpPr>
          <p:spPr>
            <a:xfrm>
              <a:off x="6675121" y="3789680"/>
              <a:ext cx="2275840" cy="2418080"/>
            </a:xfrm>
            <a:prstGeom prst="ellipse">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cxnSp>
          <p:nvCxnSpPr>
            <p:cNvPr id="11" name="直接箭头连接符 10"/>
            <p:cNvCxnSpPr/>
            <p:nvPr/>
          </p:nvCxnSpPr>
          <p:spPr>
            <a:xfrm flipH="1" flipV="1">
              <a:off x="7254241" y="3156565"/>
              <a:ext cx="253999" cy="704236"/>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sp>
        <p:nvSpPr>
          <p:cNvPr id="15" name="矩形 14"/>
          <p:cNvSpPr/>
          <p:nvPr/>
        </p:nvSpPr>
        <p:spPr>
          <a:xfrm>
            <a:off x="9028450" y="176629"/>
            <a:ext cx="2492990" cy="646331"/>
          </a:xfrm>
          <a:prstGeom prst="rect">
            <a:avLst/>
          </a:prstGeom>
          <a:noFill/>
        </p:spPr>
        <p:txBody>
          <a:bodyPr wrap="none" lIns="91440" tIns="45720" rIns="91440" bIns="45720">
            <a:spAutoFit/>
          </a:bodyPr>
          <a:lstStyle/>
          <a:p>
            <a:pPr algn="ctr"/>
            <a:r>
              <a:rPr lang="zh-CN" alt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蒙眼</a:t>
            </a:r>
            <a:r>
              <a:rPr lang="zh-CN" alt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r>
              <a:rPr lang="zh-CN" alt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理智</a:t>
            </a:r>
          </a:p>
        </p:txBody>
      </p:sp>
      <p:sp>
        <p:nvSpPr>
          <p:cNvPr id="16" name="矩形 15"/>
          <p:cNvSpPr/>
          <p:nvPr/>
        </p:nvSpPr>
        <p:spPr>
          <a:xfrm>
            <a:off x="6278880" y="2510234"/>
            <a:ext cx="2492990" cy="646331"/>
          </a:xfrm>
          <a:prstGeom prst="rect">
            <a:avLst/>
          </a:prstGeom>
          <a:noFill/>
        </p:spPr>
        <p:txBody>
          <a:bodyPr wrap="none" lIns="91440" tIns="45720" rIns="91440" bIns="45720">
            <a:spAutoFit/>
          </a:bodyPr>
          <a:lstStyle/>
          <a:p>
            <a:pPr algn="ctr"/>
            <a:r>
              <a:rPr lang="zh-CN" alt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提称：公平</a:t>
            </a:r>
            <a:endParaRPr lang="zh-CN" alt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nvGrpSpPr>
          <p:cNvPr id="12" name="组合 11"/>
          <p:cNvGrpSpPr/>
          <p:nvPr/>
        </p:nvGrpSpPr>
        <p:grpSpPr>
          <a:xfrm>
            <a:off x="9824720" y="3789680"/>
            <a:ext cx="1534160" cy="2509520"/>
            <a:chOff x="9824720" y="3789680"/>
            <a:chExt cx="1534160" cy="2509520"/>
          </a:xfrm>
        </p:grpSpPr>
        <p:sp>
          <p:nvSpPr>
            <p:cNvPr id="14" name="矩形 13"/>
            <p:cNvSpPr/>
            <p:nvPr/>
          </p:nvSpPr>
          <p:spPr>
            <a:xfrm>
              <a:off x="9824720" y="3789680"/>
              <a:ext cx="1534160" cy="234696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箭头连接符 16"/>
            <p:cNvCxnSpPr/>
            <p:nvPr/>
          </p:nvCxnSpPr>
          <p:spPr>
            <a:xfrm>
              <a:off x="10586720" y="5770880"/>
              <a:ext cx="0" cy="52832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sp>
        <p:nvSpPr>
          <p:cNvPr id="19" name="矩形 18"/>
          <p:cNvSpPr/>
          <p:nvPr/>
        </p:nvSpPr>
        <p:spPr>
          <a:xfrm>
            <a:off x="9699010" y="6221829"/>
            <a:ext cx="2492990" cy="646331"/>
          </a:xfrm>
          <a:prstGeom prst="rect">
            <a:avLst/>
          </a:prstGeom>
          <a:noFill/>
        </p:spPr>
        <p:txBody>
          <a:bodyPr wrap="none" lIns="91440" tIns="45720" rIns="91440" bIns="45720">
            <a:spAutoFit/>
          </a:bodyPr>
          <a:lstStyle/>
          <a:p>
            <a:pPr algn="ctr"/>
            <a:r>
              <a:rPr lang="zh-CN" alt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提剑：制裁</a:t>
            </a:r>
            <a:endParaRPr lang="zh-CN" alt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25" name="图片 24"/>
          <p:cNvPicPr>
            <a:picLocks noChangeAspect="1"/>
          </p:cNvPicPr>
          <p:nvPr/>
        </p:nvPicPr>
        <p:blipFill>
          <a:blip r:embed="rId4"/>
          <a:stretch>
            <a:fillRect/>
          </a:stretch>
        </p:blipFill>
        <p:spPr>
          <a:xfrm>
            <a:off x="208527" y="1017357"/>
            <a:ext cx="3926164" cy="5153503"/>
          </a:xfrm>
          <a:prstGeom prst="rect">
            <a:avLst/>
          </a:prstGeom>
        </p:spPr>
      </p:pic>
      <p:grpSp>
        <p:nvGrpSpPr>
          <p:cNvPr id="5" name="组合 4"/>
          <p:cNvGrpSpPr/>
          <p:nvPr/>
        </p:nvGrpSpPr>
        <p:grpSpPr>
          <a:xfrm>
            <a:off x="467359" y="-20320"/>
            <a:ext cx="3877985" cy="1808480"/>
            <a:chOff x="467359" y="-20320"/>
            <a:chExt cx="3877985" cy="1808480"/>
          </a:xfrm>
        </p:grpSpPr>
        <p:sp>
          <p:nvSpPr>
            <p:cNvPr id="27" name="矩形 26"/>
            <p:cNvSpPr/>
            <p:nvPr/>
          </p:nvSpPr>
          <p:spPr>
            <a:xfrm>
              <a:off x="467359" y="-20320"/>
              <a:ext cx="3877985" cy="646331"/>
            </a:xfrm>
            <a:prstGeom prst="rect">
              <a:avLst/>
            </a:prstGeom>
            <a:noFill/>
          </p:spPr>
          <p:txBody>
            <a:bodyPr wrap="none" lIns="91440" tIns="45720" rIns="91440" bIns="45720">
              <a:spAutoFit/>
            </a:bodyPr>
            <a:lstStyle/>
            <a:p>
              <a:pPr algn="ctr"/>
              <a:r>
                <a:rPr lang="zh-CN" alt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天</a:t>
              </a:r>
              <a:r>
                <a:rPr lang="zh-CN" alt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眼</a:t>
              </a:r>
              <a:r>
                <a:rPr lang="zh-CN" alt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：明察、洞悉</a:t>
              </a:r>
              <a:endParaRPr lang="zh-CN" alt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cxnSp>
          <p:nvCxnSpPr>
            <p:cNvPr id="28" name="直接箭头连接符 27"/>
            <p:cNvCxnSpPr/>
            <p:nvPr/>
          </p:nvCxnSpPr>
          <p:spPr>
            <a:xfrm flipV="1">
              <a:off x="2032000" y="499795"/>
              <a:ext cx="102618" cy="1288365"/>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grpSp>
        <p:nvGrpSpPr>
          <p:cNvPr id="3" name="组合 2"/>
          <p:cNvGrpSpPr/>
          <p:nvPr/>
        </p:nvGrpSpPr>
        <p:grpSpPr>
          <a:xfrm>
            <a:off x="34465" y="2683328"/>
            <a:ext cx="4011034" cy="3861666"/>
            <a:chOff x="34465" y="2683328"/>
            <a:chExt cx="4011034" cy="3861666"/>
          </a:xfrm>
        </p:grpSpPr>
        <p:cxnSp>
          <p:nvCxnSpPr>
            <p:cNvPr id="30" name="直接箭头连接符 29"/>
            <p:cNvCxnSpPr/>
            <p:nvPr/>
          </p:nvCxnSpPr>
          <p:spPr>
            <a:xfrm flipH="1">
              <a:off x="510572" y="2683328"/>
              <a:ext cx="1094708" cy="3001276"/>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32" name="矩形 31"/>
            <p:cNvSpPr/>
            <p:nvPr/>
          </p:nvSpPr>
          <p:spPr>
            <a:xfrm>
              <a:off x="34465" y="5898663"/>
              <a:ext cx="4011034" cy="646331"/>
            </a:xfrm>
            <a:prstGeom prst="rect">
              <a:avLst/>
            </a:prstGeom>
            <a:noFill/>
          </p:spPr>
          <p:txBody>
            <a:bodyPr wrap="none" lIns="91440" tIns="45720" rIns="91440" bIns="45720">
              <a:spAutoFit/>
            </a:bodyPr>
            <a:lstStyle/>
            <a:p>
              <a:pPr algn="ctr"/>
              <a:r>
                <a:rPr lang="zh-CN" alt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肤色：铁面、无私</a:t>
              </a:r>
              <a:endParaRPr lang="zh-CN" alt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grpSp>
        <p:nvGrpSpPr>
          <p:cNvPr id="6" name="组合 5"/>
          <p:cNvGrpSpPr/>
          <p:nvPr/>
        </p:nvGrpSpPr>
        <p:grpSpPr>
          <a:xfrm>
            <a:off x="1513840" y="1017357"/>
            <a:ext cx="4384494" cy="2063970"/>
            <a:chOff x="1513840" y="1017357"/>
            <a:chExt cx="4384494" cy="2063970"/>
          </a:xfrm>
        </p:grpSpPr>
        <p:sp>
          <p:nvSpPr>
            <p:cNvPr id="26" name="椭圆 25"/>
            <p:cNvSpPr/>
            <p:nvPr/>
          </p:nvSpPr>
          <p:spPr>
            <a:xfrm>
              <a:off x="1513840" y="1017357"/>
              <a:ext cx="1291303" cy="2063970"/>
            </a:xfrm>
            <a:prstGeom prst="ellipse">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cxnSp>
          <p:nvCxnSpPr>
            <p:cNvPr id="33" name="直接箭头连接符 32"/>
            <p:cNvCxnSpPr/>
            <p:nvPr/>
          </p:nvCxnSpPr>
          <p:spPr>
            <a:xfrm>
              <a:off x="2341844" y="2392489"/>
              <a:ext cx="1134003" cy="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36" name="矩形 35"/>
            <p:cNvSpPr/>
            <p:nvPr/>
          </p:nvSpPr>
          <p:spPr>
            <a:xfrm>
              <a:off x="3405344" y="2199362"/>
              <a:ext cx="2492990" cy="646331"/>
            </a:xfrm>
            <a:prstGeom prst="rect">
              <a:avLst/>
            </a:prstGeom>
            <a:noFill/>
          </p:spPr>
          <p:txBody>
            <a:bodyPr wrap="square" lIns="91440" tIns="45720" rIns="91440" bIns="45720">
              <a:spAutoFit/>
            </a:bodyPr>
            <a:lstStyle/>
            <a:p>
              <a:pPr algn="ctr"/>
              <a:r>
                <a:rPr lang="zh-CN" alt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神情：</a:t>
              </a:r>
              <a:r>
                <a:rPr lang="zh-CN" alt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沉思</a:t>
              </a:r>
            </a:p>
          </p:txBody>
        </p:sp>
      </p:grpSp>
      <p:grpSp>
        <p:nvGrpSpPr>
          <p:cNvPr id="7" name="组合 6"/>
          <p:cNvGrpSpPr/>
          <p:nvPr/>
        </p:nvGrpSpPr>
        <p:grpSpPr>
          <a:xfrm>
            <a:off x="3000688" y="766355"/>
            <a:ext cx="4300171" cy="1158774"/>
            <a:chOff x="3000688" y="766355"/>
            <a:chExt cx="4300171" cy="1158774"/>
          </a:xfrm>
        </p:grpSpPr>
        <p:sp>
          <p:nvSpPr>
            <p:cNvPr id="40" name="矩形 39"/>
            <p:cNvSpPr/>
            <p:nvPr/>
          </p:nvSpPr>
          <p:spPr>
            <a:xfrm>
              <a:off x="3500365" y="766355"/>
              <a:ext cx="3800494" cy="646331"/>
            </a:xfrm>
            <a:prstGeom prst="rect">
              <a:avLst/>
            </a:prstGeom>
            <a:noFill/>
          </p:spPr>
          <p:txBody>
            <a:bodyPr wrap="square" lIns="91440" tIns="45720" rIns="91440" bIns="45720">
              <a:spAutoFit/>
            </a:bodyPr>
            <a:lstStyle/>
            <a:p>
              <a:pPr algn="ctr"/>
              <a:r>
                <a:rPr lang="zh-CN" alt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“解廌”冠：辨曲直</a:t>
              </a:r>
              <a:endParaRPr lang="zh-CN" alt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cxnSp>
          <p:nvCxnSpPr>
            <p:cNvPr id="42" name="直接箭头连接符 41"/>
            <p:cNvCxnSpPr/>
            <p:nvPr/>
          </p:nvCxnSpPr>
          <p:spPr>
            <a:xfrm flipV="1">
              <a:off x="3000688" y="1391920"/>
              <a:ext cx="809312" cy="533209"/>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grpSp>
      <p:cxnSp>
        <p:nvCxnSpPr>
          <p:cNvPr id="46" name="直接连接符 45"/>
          <p:cNvCxnSpPr/>
          <p:nvPr/>
        </p:nvCxnSpPr>
        <p:spPr>
          <a:xfrm flipH="1">
            <a:off x="3668887" y="-20320"/>
            <a:ext cx="4601353" cy="6878320"/>
          </a:xfrm>
          <a:prstGeom prst="line">
            <a:avLst/>
          </a:prstGeom>
        </p:spPr>
        <p:style>
          <a:lnRef idx="1">
            <a:schemeClr val="dk1"/>
          </a:lnRef>
          <a:fillRef idx="0">
            <a:schemeClr val="dk1"/>
          </a:fillRef>
          <a:effectRef idx="0">
            <a:schemeClr val="dk1"/>
          </a:effectRef>
          <a:fontRef idx="minor">
            <a:schemeClr val="tx1"/>
          </a:fontRef>
        </p:style>
      </p:cxnSp>
      <p:grpSp>
        <p:nvGrpSpPr>
          <p:cNvPr id="21" name="组合 20"/>
          <p:cNvGrpSpPr/>
          <p:nvPr/>
        </p:nvGrpSpPr>
        <p:grpSpPr>
          <a:xfrm>
            <a:off x="9888855" y="1983740"/>
            <a:ext cx="2468880" cy="1576705"/>
            <a:chOff x="15573" y="3124"/>
            <a:chExt cx="3888" cy="2483"/>
          </a:xfrm>
        </p:grpSpPr>
        <p:cxnSp>
          <p:nvCxnSpPr>
            <p:cNvPr id="18" name="直接箭头连接符 17"/>
            <p:cNvCxnSpPr/>
            <p:nvPr/>
          </p:nvCxnSpPr>
          <p:spPr>
            <a:xfrm flipV="1">
              <a:off x="17264" y="4283"/>
              <a:ext cx="505" cy="1325"/>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20" name="矩形 19"/>
            <p:cNvSpPr/>
            <p:nvPr/>
          </p:nvSpPr>
          <p:spPr>
            <a:xfrm>
              <a:off x="15573" y="3124"/>
              <a:ext cx="3888" cy="1016"/>
            </a:xfrm>
            <a:prstGeom prst="rect">
              <a:avLst/>
            </a:prstGeom>
            <a:noFill/>
          </p:spPr>
          <p:txBody>
            <a:bodyPr wrap="none" lIns="91440" tIns="45720" rIns="91440" bIns="45720">
              <a:spAutoFit/>
            </a:bodyPr>
            <a:lstStyle/>
            <a:p>
              <a:pPr algn="ctr"/>
              <a:r>
                <a:rPr lang="zh-CN" alt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白袍</a:t>
              </a:r>
              <a:r>
                <a:rPr lang="zh-CN" alt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r>
                <a:rPr lang="zh-CN" alt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廉洁</a:t>
              </a: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arn(inVertical)">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1000"/>
                                        <p:tgtEl>
                                          <p:spTgt spid="8"/>
                                        </p:tgtEl>
                                      </p:cBhvr>
                                    </p:animEffect>
                                    <p:anim calcmode="lin" valueType="num">
                                      <p:cBhvr>
                                        <p:cTn id="66" dur="1000" fill="hold"/>
                                        <p:tgtEl>
                                          <p:spTgt spid="8"/>
                                        </p:tgtEl>
                                        <p:attrNameLst>
                                          <p:attrName>ppt_x</p:attrName>
                                        </p:attrNameLst>
                                      </p:cBhvr>
                                      <p:tavLst>
                                        <p:tav tm="0">
                                          <p:val>
                                            <p:strVal val="#ppt_x"/>
                                          </p:val>
                                        </p:tav>
                                        <p:tav tm="100000">
                                          <p:val>
                                            <p:strVal val="#ppt_x"/>
                                          </p:val>
                                        </p:tav>
                                      </p:tavLst>
                                    </p:anim>
                                    <p:anim calcmode="lin" valueType="num">
                                      <p:cBhvr>
                                        <p:cTn id="6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1000"/>
                                        <p:tgtEl>
                                          <p:spTgt spid="12"/>
                                        </p:tgtEl>
                                      </p:cBhvr>
                                    </p:animEffect>
                                    <p:anim calcmode="lin" valueType="num">
                                      <p:cBhvr>
                                        <p:cTn id="80" dur="1000" fill="hold"/>
                                        <p:tgtEl>
                                          <p:spTgt spid="12"/>
                                        </p:tgtEl>
                                        <p:attrNameLst>
                                          <p:attrName>ppt_x</p:attrName>
                                        </p:attrNameLst>
                                      </p:cBhvr>
                                      <p:tavLst>
                                        <p:tav tm="0">
                                          <p:val>
                                            <p:strVal val="#ppt_x"/>
                                          </p:val>
                                        </p:tav>
                                        <p:tav tm="100000">
                                          <p:val>
                                            <p:strVal val="#ppt_x"/>
                                          </p:val>
                                        </p:tav>
                                      </p:tavLst>
                                    </p:anim>
                                    <p:anim calcmode="lin" valueType="num">
                                      <p:cBhvr>
                                        <p:cTn id="8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fade">
                                      <p:cBhvr>
                                        <p:cTn id="86" dur="1000"/>
                                        <p:tgtEl>
                                          <p:spTgt spid="19"/>
                                        </p:tgtEl>
                                      </p:cBhvr>
                                    </p:animEffect>
                                    <p:anim calcmode="lin" valueType="num">
                                      <p:cBhvr>
                                        <p:cTn id="87" dur="1000" fill="hold"/>
                                        <p:tgtEl>
                                          <p:spTgt spid="19"/>
                                        </p:tgtEl>
                                        <p:attrNameLst>
                                          <p:attrName>ppt_x</p:attrName>
                                        </p:attrNameLst>
                                      </p:cBhvr>
                                      <p:tavLst>
                                        <p:tav tm="0">
                                          <p:val>
                                            <p:strVal val="#ppt_x"/>
                                          </p:val>
                                        </p:tav>
                                        <p:tav tm="100000">
                                          <p:val>
                                            <p:strVal val="#ppt_x"/>
                                          </p:val>
                                        </p:tav>
                                      </p:tavLst>
                                    </p:anim>
                                    <p:anim calcmode="lin" valueType="num">
                                      <p:cBhvr>
                                        <p:cTn id="8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2011680" cy="645160"/>
          </a:xfrm>
          <a:prstGeom prst="rect">
            <a:avLst/>
          </a:prstGeom>
          <a:noFill/>
        </p:spPr>
        <p:txBody>
          <a:bodyPr wrap="none" rtlCol="0">
            <a:spAutoFit/>
          </a:bodyPr>
          <a:lstStyle/>
          <a:p>
            <a:r>
              <a:rPr lang="zh-CN" altLang="en-US" sz="3600" dirty="0">
                <a:latin typeface="华文琥珀" panose="02010800040101010101" charset="-122"/>
                <a:ea typeface="华文琥珀" panose="02010800040101010101" charset="-122"/>
                <a:cs typeface="+mn-ea"/>
                <a:sym typeface="+mn-lt"/>
              </a:rPr>
              <a:t>课堂小结</a:t>
            </a:r>
          </a:p>
        </p:txBody>
      </p:sp>
      <p:pic>
        <p:nvPicPr>
          <p:cNvPr id="13" name="图片 12"/>
          <p:cNvPicPr>
            <a:picLocks noChangeAspect="1"/>
          </p:cNvPicPr>
          <p:nvPr/>
        </p:nvPicPr>
        <p:blipFill>
          <a:blip r:embed="rId4"/>
          <a:srcRect b="21437"/>
          <a:stretch>
            <a:fillRect/>
          </a:stretch>
        </p:blipFill>
        <p:spPr>
          <a:xfrm>
            <a:off x="1360805" y="869950"/>
            <a:ext cx="9469755" cy="4707890"/>
          </a:xfrm>
          <a:prstGeom prst="rect">
            <a:avLst/>
          </a:prstGeom>
        </p:spPr>
      </p:pic>
      <p:sp>
        <p:nvSpPr>
          <p:cNvPr id="2" name="文本框 1"/>
          <p:cNvSpPr txBox="1"/>
          <p:nvPr>
            <p:custDataLst>
              <p:tags r:id="rId1"/>
            </p:custDataLst>
          </p:nvPr>
        </p:nvSpPr>
        <p:spPr>
          <a:xfrm>
            <a:off x="3655060" y="240030"/>
            <a:ext cx="6399530" cy="583565"/>
          </a:xfrm>
          <a:prstGeom prst="rect">
            <a:avLst/>
          </a:prstGeom>
          <a:noFill/>
        </p:spPr>
        <p:txBody>
          <a:bodyPr wrap="square" rtlCol="0">
            <a:spAutoFit/>
          </a:bodyPr>
          <a:lstStyle/>
          <a:p>
            <a:r>
              <a:rPr lang="en-US" altLang="zh-CN" sz="3200">
                <a:latin typeface="微软雅黑" panose="020B0503020204020204" charset="-122"/>
                <a:ea typeface="微软雅黑" panose="020B0503020204020204" charset="-122"/>
                <a:cs typeface="微软雅黑" panose="020B0503020204020204" charset="-122"/>
              </a:rPr>
              <a:t>1.</a:t>
            </a:r>
            <a:r>
              <a:rPr lang="zh-CN" altLang="en-US" sz="3200">
                <a:latin typeface="微软雅黑" panose="020B0503020204020204" charset="-122"/>
                <a:ea typeface="微软雅黑" panose="020B0503020204020204" charset="-122"/>
                <a:cs typeface="微软雅黑" panose="020B0503020204020204" charset="-122"/>
              </a:rPr>
              <a:t>近代西方法律与教化的发展趋势</a:t>
            </a:r>
          </a:p>
        </p:txBody>
      </p:sp>
      <p:sp>
        <p:nvSpPr>
          <p:cNvPr id="10" name="文本框 9"/>
          <p:cNvSpPr txBox="1"/>
          <p:nvPr/>
        </p:nvSpPr>
        <p:spPr>
          <a:xfrm>
            <a:off x="528320" y="5671185"/>
            <a:ext cx="11781155" cy="953135"/>
          </a:xfrm>
          <a:prstGeom prst="rect">
            <a:avLst/>
          </a:prstGeom>
          <a:noFill/>
        </p:spPr>
        <p:txBody>
          <a:bodyPr wrap="square" rtlCol="0">
            <a:spAutoFit/>
          </a:bodyPr>
          <a:lstStyle/>
          <a:p>
            <a:pPr algn="l"/>
            <a:r>
              <a:rPr lang="en-US" altLang="zh-CN" sz="2800" dirty="0">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2800" dirty="0">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由封建时代以宗教伦理为主，到资本主义时代以法律体系为主；</a:t>
            </a:r>
          </a:p>
          <a:p>
            <a:pPr algn="l"/>
            <a:r>
              <a:rPr lang="en-US" altLang="zh-CN" sz="2800" dirty="0">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2800" dirty="0">
                <a:solidFill>
                  <a:srgbClr val="2D1BF1"/>
                </a:solidFill>
                <a:latin typeface="宋体" panose="02010600030101010101" pitchFamily="2" charset="-122"/>
                <a:ea typeface="宋体" panose="02010600030101010101" pitchFamily="2" charset="-122"/>
                <a:cs typeface="宋体" panose="02010600030101010101" pitchFamily="2" charset="-122"/>
                <a:sym typeface="+mn-ea"/>
              </a:rPr>
              <a:t>西方法律体系逐渐完备，宗教伦理不断发展，适应了社会发展的需要。</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2011680" cy="645160"/>
          </a:xfrm>
          <a:prstGeom prst="rect">
            <a:avLst/>
          </a:prstGeom>
          <a:noFill/>
        </p:spPr>
        <p:txBody>
          <a:bodyPr wrap="none" rtlCol="0">
            <a:spAutoFit/>
          </a:bodyPr>
          <a:lstStyle/>
          <a:p>
            <a:r>
              <a:rPr lang="zh-CN" altLang="en-US" sz="3600" dirty="0">
                <a:latin typeface="华文琥珀" panose="02010800040101010101" charset="-122"/>
                <a:ea typeface="华文琥珀" panose="02010800040101010101" charset="-122"/>
                <a:cs typeface="+mn-ea"/>
                <a:sym typeface="+mn-lt"/>
              </a:rPr>
              <a:t>课堂小结</a:t>
            </a:r>
          </a:p>
        </p:txBody>
      </p:sp>
      <p:sp>
        <p:nvSpPr>
          <p:cNvPr id="2" name="文本框 1"/>
          <p:cNvSpPr txBox="1"/>
          <p:nvPr>
            <p:custDataLst>
              <p:tags r:id="rId1"/>
            </p:custDataLst>
          </p:nvPr>
        </p:nvSpPr>
        <p:spPr>
          <a:xfrm>
            <a:off x="528320" y="1078230"/>
            <a:ext cx="9142730" cy="583565"/>
          </a:xfrm>
          <a:prstGeom prst="rect">
            <a:avLst/>
          </a:prstGeom>
          <a:noFill/>
        </p:spPr>
        <p:txBody>
          <a:bodyPr wrap="square" rtlCol="0">
            <a:spAutoFit/>
          </a:bodyPr>
          <a:lstStyle/>
          <a:p>
            <a:r>
              <a:rPr lang="en-US" altLang="zh-CN" sz="3200">
                <a:latin typeface="微软雅黑" panose="020B0503020204020204" charset="-122"/>
                <a:ea typeface="微软雅黑" panose="020B0503020204020204" charset="-122"/>
                <a:cs typeface="微软雅黑" panose="020B0503020204020204" charset="-122"/>
              </a:rPr>
              <a:t>2.</a:t>
            </a:r>
            <a:r>
              <a:rPr lang="zh-CN" altLang="en-US" sz="3200">
                <a:latin typeface="微软雅黑" panose="020B0503020204020204" charset="-122"/>
                <a:ea typeface="微软雅黑" panose="020B0503020204020204" charset="-122"/>
                <a:cs typeface="微软雅黑" panose="020B0503020204020204" charset="-122"/>
                <a:sym typeface="+mn-ea"/>
              </a:rPr>
              <a:t>对比</a:t>
            </a:r>
            <a:r>
              <a:rPr lang="zh-CN" altLang="en-US" sz="3200">
                <a:latin typeface="微软雅黑" panose="020B0503020204020204" charset="-122"/>
                <a:ea typeface="微软雅黑" panose="020B0503020204020204" charset="-122"/>
                <a:cs typeface="微软雅黑" panose="020B0503020204020204" charset="-122"/>
              </a:rPr>
              <a:t>中国古代和近代西方法律制度</a:t>
            </a:r>
          </a:p>
        </p:txBody>
      </p:sp>
      <p:graphicFrame>
        <p:nvGraphicFramePr>
          <p:cNvPr id="6" name="表格 5"/>
          <p:cNvGraphicFramePr/>
          <p:nvPr>
            <p:custDataLst>
              <p:tags r:id="rId2"/>
            </p:custDataLst>
          </p:nvPr>
        </p:nvGraphicFramePr>
        <p:xfrm>
          <a:off x="1029970" y="2023745"/>
          <a:ext cx="10132060" cy="2926080"/>
        </p:xfrm>
        <a:graphic>
          <a:graphicData uri="http://schemas.openxmlformats.org/drawingml/2006/table">
            <a:tbl>
              <a:tblPr firstRow="1" bandRow="1">
                <a:tableStyleId>{5C22544A-7EE6-4342-B048-85BDC9FD1C3A}</a:tableStyleId>
              </a:tblPr>
              <a:tblGrid>
                <a:gridCol w="1905635">
                  <a:extLst>
                    <a:ext uri="{9D8B030D-6E8A-4147-A177-3AD203B41FA5}">
                      <a16:colId xmlns:a16="http://schemas.microsoft.com/office/drawing/2014/main" val="20000"/>
                    </a:ext>
                  </a:extLst>
                </a:gridCol>
                <a:gridCol w="4008120">
                  <a:extLst>
                    <a:ext uri="{9D8B030D-6E8A-4147-A177-3AD203B41FA5}">
                      <a16:colId xmlns:a16="http://schemas.microsoft.com/office/drawing/2014/main" val="20001"/>
                    </a:ext>
                  </a:extLst>
                </a:gridCol>
                <a:gridCol w="4218305">
                  <a:extLst>
                    <a:ext uri="{9D8B030D-6E8A-4147-A177-3AD203B41FA5}">
                      <a16:colId xmlns:a16="http://schemas.microsoft.com/office/drawing/2014/main" val="20002"/>
                    </a:ext>
                  </a:extLst>
                </a:gridCol>
              </a:tblGrid>
              <a:tr h="518160">
                <a:tc>
                  <a:txBody>
                    <a:bodyPr/>
                    <a:lstStyle/>
                    <a:p>
                      <a:pPr fontAlgn="ctr">
                        <a:buNone/>
                      </a:pPr>
                      <a:endParaRPr lang="zh-CN" altLang="en-US" sz="2800" b="0">
                        <a:latin typeface="宋体" panose="02010600030101010101" pitchFamily="2" charset="-122"/>
                        <a:ea typeface="宋体" panose="02010600030101010101" pitchFamily="2" charset="-122"/>
                      </a:endParaRPr>
                    </a:p>
                  </a:txBody>
                  <a:tcPr anchor="ctr"/>
                </a:tc>
                <a:tc>
                  <a:txBody>
                    <a:bodyPr/>
                    <a:lstStyle/>
                    <a:p>
                      <a:pPr algn="ctr">
                        <a:buNone/>
                      </a:pPr>
                      <a:r>
                        <a:rPr lang="zh-CN" altLang="en-US" sz="2800" b="0" dirty="0">
                          <a:solidFill>
                            <a:schemeClr val="bg1"/>
                          </a:solidFill>
                          <a:uFillTx/>
                          <a:latin typeface="微软雅黑" panose="020B0503020204020204" charset="-122"/>
                          <a:ea typeface="微软雅黑" panose="020B0503020204020204" charset="-122"/>
                          <a:cs typeface="宋体" panose="02010600030101010101" pitchFamily="2" charset="-122"/>
                          <a:sym typeface="+mn-ea"/>
                        </a:rPr>
                        <a:t>中国古代</a:t>
                      </a:r>
                    </a:p>
                  </a:txBody>
                  <a:tcPr/>
                </a:tc>
                <a:tc>
                  <a:txBody>
                    <a:bodyPr/>
                    <a:lstStyle/>
                    <a:p>
                      <a:pPr algn="ctr">
                        <a:buNone/>
                      </a:pPr>
                      <a:r>
                        <a:rPr lang="zh-CN" altLang="en-US" sz="2800" b="0" dirty="0">
                          <a:solidFill>
                            <a:schemeClr val="bg1"/>
                          </a:solidFill>
                          <a:uFillTx/>
                          <a:latin typeface="微软雅黑" panose="020B0503020204020204" charset="-122"/>
                          <a:ea typeface="微软雅黑" panose="020B0503020204020204" charset="-122"/>
                          <a:cs typeface="宋体" panose="02010600030101010101" pitchFamily="2" charset="-122"/>
                          <a:sym typeface="+mn-ea"/>
                        </a:rPr>
                        <a:t>近代欧洲</a:t>
                      </a:r>
                      <a:endParaRPr lang="zh-CN" altLang="en-US" sz="2800" b="0" dirty="0" smtClean="0">
                        <a:solidFill>
                          <a:schemeClr val="bg1"/>
                        </a:solidFill>
                        <a:uFillTx/>
                        <a:latin typeface="微软雅黑" panose="020B0503020204020204" charset="-122"/>
                        <a:ea typeface="微软雅黑" panose="020B0503020204020204" charset="-122"/>
                        <a:cs typeface="宋体" panose="02010600030101010101" pitchFamily="2" charset="-122"/>
                        <a:sym typeface="+mn-ea"/>
                      </a:endParaRPr>
                    </a:p>
                  </a:txBody>
                  <a:tcPr/>
                </a:tc>
                <a:extLst>
                  <a:ext uri="{0D108BD9-81ED-4DB2-BD59-A6C34878D82A}">
                    <a16:rowId xmlns:a16="http://schemas.microsoft.com/office/drawing/2014/main" val="10000"/>
                  </a:ext>
                </a:extLst>
              </a:tr>
              <a:tr h="944880">
                <a:tc>
                  <a:txBody>
                    <a:bodyPr/>
                    <a:lstStyle/>
                    <a:p>
                      <a:pPr fontAlgn="ctr">
                        <a:buNone/>
                      </a:pPr>
                      <a:r>
                        <a:rPr lang="zh-CN" altLang="en-US" sz="2800" b="0"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权力结构</a:t>
                      </a:r>
                      <a:endParaRPr lang="zh-CN" altLang="en-US" sz="2800" b="0" dirty="0" smtClean="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endParaRPr>
                    </a:p>
                  </a:txBody>
                  <a:tcPr anchor="ctr"/>
                </a:tc>
                <a:tc>
                  <a:txBody>
                    <a:bodyPr/>
                    <a:lstStyle/>
                    <a:p>
                      <a:pPr>
                        <a:buNone/>
                      </a:pPr>
                      <a:r>
                        <a:rPr lang="zh-CN" altLang="en-US" sz="2800" b="0" dirty="0">
                          <a:solidFill>
                            <a:schemeClr val="tx1"/>
                          </a:solidFill>
                          <a:uFillTx/>
                          <a:latin typeface="华文楷体" panose="02010600040101010101" charset="-122"/>
                          <a:ea typeface="华文楷体" panose="02010600040101010101" charset="-122"/>
                          <a:cs typeface="宋体" panose="02010600030101010101" pitchFamily="2" charset="-122"/>
                          <a:sym typeface="+mn-ea"/>
                        </a:rPr>
                        <a:t>法自君出，为封建皇权服务</a:t>
                      </a:r>
                    </a:p>
                  </a:txBody>
                  <a:tcPr/>
                </a:tc>
                <a:tc>
                  <a:txBody>
                    <a:bodyPr/>
                    <a:lstStyle/>
                    <a:p>
                      <a:pPr>
                        <a:buNone/>
                      </a:pPr>
                      <a:r>
                        <a:rPr lang="zh-CN" altLang="en-US" sz="2800" b="0" dirty="0">
                          <a:solidFill>
                            <a:schemeClr val="tx1"/>
                          </a:solidFill>
                          <a:uFillTx/>
                          <a:latin typeface="华文楷体" panose="02010600040101010101" charset="-122"/>
                          <a:ea typeface="华文楷体" panose="02010600040101010101" charset="-122"/>
                          <a:cs typeface="宋体" panose="02010600030101010101" pitchFamily="2" charset="-122"/>
                          <a:sym typeface="+mn-ea"/>
                        </a:rPr>
                        <a:t>三权分立</a:t>
                      </a:r>
                      <a:r>
                        <a:rPr lang="zh-CN" altLang="en-US" sz="2800" b="0" dirty="0" smtClean="0">
                          <a:solidFill>
                            <a:schemeClr val="tx1"/>
                          </a:solidFill>
                          <a:uFillTx/>
                          <a:latin typeface="华文楷体" panose="02010600040101010101" charset="-122"/>
                          <a:ea typeface="华文楷体" panose="02010600040101010101" charset="-122"/>
                          <a:cs typeface="宋体" panose="02010600030101010101" pitchFamily="2" charset="-122"/>
                          <a:sym typeface="+mn-ea"/>
                        </a:rPr>
                        <a:t>，为资产阶级服务</a:t>
                      </a:r>
                    </a:p>
                  </a:txBody>
                  <a:tcPr/>
                </a:tc>
                <a:extLst>
                  <a:ext uri="{0D108BD9-81ED-4DB2-BD59-A6C34878D82A}">
                    <a16:rowId xmlns:a16="http://schemas.microsoft.com/office/drawing/2014/main" val="10001"/>
                  </a:ext>
                </a:extLst>
              </a:tr>
              <a:tr h="518160">
                <a:tc>
                  <a:txBody>
                    <a:bodyPr/>
                    <a:lstStyle/>
                    <a:p>
                      <a:pPr fontAlgn="ctr">
                        <a:buNone/>
                      </a:pPr>
                      <a:r>
                        <a:rPr lang="zh-CN" altLang="en-US" sz="2800" b="0" dirty="0" smtClean="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内容</a:t>
                      </a:r>
                    </a:p>
                  </a:txBody>
                  <a:tcPr anchor="ctr"/>
                </a:tc>
                <a:tc>
                  <a:txBody>
                    <a:bodyPr/>
                    <a:lstStyle/>
                    <a:p>
                      <a:pPr>
                        <a:buNone/>
                      </a:pPr>
                      <a:r>
                        <a:rPr lang="zh-CN" altLang="en-US" sz="2800" b="0" dirty="0">
                          <a:solidFill>
                            <a:schemeClr val="tx1"/>
                          </a:solidFill>
                          <a:uFillTx/>
                          <a:latin typeface="华文楷体" panose="02010600040101010101" charset="-122"/>
                          <a:ea typeface="华文楷体" panose="02010600040101010101" charset="-122"/>
                          <a:cs typeface="宋体" panose="02010600030101010101" pitchFamily="2" charset="-122"/>
                          <a:sym typeface="+mn-ea"/>
                        </a:rPr>
                        <a:t>重刑法，轻民法</a:t>
                      </a:r>
                    </a:p>
                  </a:txBody>
                  <a:tcPr/>
                </a:tc>
                <a:tc>
                  <a:txBody>
                    <a:bodyPr/>
                    <a:lstStyle/>
                    <a:p>
                      <a:pPr>
                        <a:buNone/>
                      </a:pPr>
                      <a:r>
                        <a:rPr lang="zh-CN" altLang="en-US" sz="2800" b="0" dirty="0" smtClean="0">
                          <a:solidFill>
                            <a:schemeClr val="tx1"/>
                          </a:solidFill>
                          <a:uFillTx/>
                          <a:latin typeface="华文楷体" panose="02010600040101010101" charset="-122"/>
                          <a:ea typeface="华文楷体" panose="02010600040101010101" charset="-122"/>
                          <a:cs typeface="宋体" panose="02010600030101010101" pitchFamily="2" charset="-122"/>
                          <a:sym typeface="+mn-ea"/>
                        </a:rPr>
                        <a:t>注重保护个人权利</a:t>
                      </a:r>
                    </a:p>
                  </a:txBody>
                  <a:tcPr/>
                </a:tc>
                <a:extLst>
                  <a:ext uri="{0D108BD9-81ED-4DB2-BD59-A6C34878D82A}">
                    <a16:rowId xmlns:a16="http://schemas.microsoft.com/office/drawing/2014/main" val="10002"/>
                  </a:ext>
                </a:extLst>
              </a:tr>
              <a:tr h="944880">
                <a:tc>
                  <a:txBody>
                    <a:bodyPr/>
                    <a:lstStyle/>
                    <a:p>
                      <a:pPr fontAlgn="ctr">
                        <a:buNone/>
                      </a:pPr>
                      <a:r>
                        <a:rPr lang="zh-CN" altLang="en-US" sz="2800" b="0" dirty="0">
                          <a:solidFill>
                            <a:schemeClr val="tx1"/>
                          </a:solidFill>
                          <a:uFillTx/>
                          <a:latin typeface="宋体" panose="02010600030101010101" pitchFamily="2" charset="-122"/>
                          <a:ea typeface="宋体" panose="02010600030101010101" pitchFamily="2" charset="-122"/>
                          <a:cs typeface="宋体" panose="02010600030101010101" pitchFamily="2" charset="-122"/>
                          <a:sym typeface="+mn-ea"/>
                        </a:rPr>
                        <a:t>司法实践</a:t>
                      </a:r>
                    </a:p>
                  </a:txBody>
                  <a:tcPr anchor="ctr"/>
                </a:tc>
                <a:tc>
                  <a:txBody>
                    <a:bodyPr/>
                    <a:lstStyle/>
                    <a:p>
                      <a:pPr>
                        <a:buNone/>
                      </a:pPr>
                      <a:r>
                        <a:rPr lang="zh-CN" altLang="en-US" sz="2800" b="0" dirty="0">
                          <a:uFillTx/>
                          <a:latin typeface="华文楷体" panose="02010600040101010101" charset="-122"/>
                          <a:ea typeface="华文楷体" panose="02010600040101010101" charset="-122"/>
                          <a:cs typeface="华文楷体" panose="02010600040101010101" charset="-122"/>
                          <a:sym typeface="+mn-ea"/>
                        </a:rPr>
                        <a:t>人治色彩强烈，突出儒家教化作用。</a:t>
                      </a:r>
                    </a:p>
                  </a:txBody>
                  <a:tcPr/>
                </a:tc>
                <a:tc>
                  <a:txBody>
                    <a:bodyPr/>
                    <a:lstStyle/>
                    <a:p>
                      <a:pPr>
                        <a:buNone/>
                      </a:pPr>
                      <a:r>
                        <a:rPr lang="zh-CN" altLang="en-US" sz="2800" b="0" dirty="0">
                          <a:solidFill>
                            <a:schemeClr val="tx1"/>
                          </a:solidFill>
                          <a:uFillTx/>
                          <a:latin typeface="华文楷体" panose="02010600040101010101" charset="-122"/>
                          <a:ea typeface="华文楷体" panose="02010600040101010101" charset="-122"/>
                          <a:cs typeface="宋体" panose="02010600030101010101" pitchFamily="2" charset="-122"/>
                          <a:sym typeface="+mn-ea"/>
                        </a:rPr>
                        <a:t>坚持程序公</a:t>
                      </a:r>
                      <a:r>
                        <a:rPr lang="zh-CN" altLang="en-US" sz="2800" b="0" dirty="0" smtClean="0">
                          <a:solidFill>
                            <a:schemeClr val="tx1"/>
                          </a:solidFill>
                          <a:uFillTx/>
                          <a:latin typeface="华文楷体" panose="02010600040101010101" charset="-122"/>
                          <a:ea typeface="华文楷体" panose="02010600040101010101" charset="-122"/>
                          <a:cs typeface="宋体" panose="02010600030101010101" pitchFamily="2" charset="-122"/>
                          <a:sym typeface="+mn-ea"/>
                        </a:rPr>
                        <a:t>正</a:t>
                      </a:r>
                      <a:r>
                        <a:rPr lang="zh-CN" altLang="en-US" sz="2800" b="0" dirty="0" smtClean="0">
                          <a:latin typeface="华文楷体" panose="02010600040101010101" charset="-122"/>
                          <a:ea typeface="华文楷体" panose="02010600040101010101" charset="-122"/>
                          <a:cs typeface="宋体" panose="02010600030101010101" pitchFamily="2" charset="-122"/>
                          <a:sym typeface="+mn-ea"/>
                        </a:rPr>
                        <a:t>、无罪推定</a:t>
                      </a:r>
                      <a:r>
                        <a:rPr lang="zh-CN" altLang="en-US" sz="2800" b="0" dirty="0" smtClean="0">
                          <a:solidFill>
                            <a:schemeClr val="tx1"/>
                          </a:solidFill>
                          <a:uFillTx/>
                          <a:latin typeface="华文楷体" panose="02010600040101010101" charset="-122"/>
                          <a:ea typeface="华文楷体" panose="02010600040101010101" charset="-122"/>
                          <a:cs typeface="宋体" panose="02010600030101010101" pitchFamily="2" charset="-122"/>
                          <a:sym typeface="+mn-ea"/>
                        </a:rPr>
                        <a:t>等</a:t>
                      </a:r>
                      <a:r>
                        <a:rPr lang="zh-CN" altLang="en-US" sz="2800" b="0" dirty="0">
                          <a:solidFill>
                            <a:schemeClr val="tx1"/>
                          </a:solidFill>
                          <a:uFillTx/>
                          <a:latin typeface="华文楷体" panose="02010600040101010101" charset="-122"/>
                          <a:ea typeface="华文楷体" panose="02010600040101010101" charset="-122"/>
                          <a:cs typeface="宋体" panose="02010600030101010101" pitchFamily="2" charset="-122"/>
                          <a:sym typeface="+mn-ea"/>
                        </a:rPr>
                        <a:t>原则</a:t>
                      </a:r>
                    </a:p>
                  </a:txBody>
                  <a:tcPr/>
                </a:tc>
                <a:extLst>
                  <a:ext uri="{0D108BD9-81ED-4DB2-BD59-A6C34878D82A}">
                    <a16:rowId xmlns:a16="http://schemas.microsoft.com/office/drawing/2014/main" val="10003"/>
                  </a:ext>
                </a:extLst>
              </a:tr>
            </a:tbl>
          </a:graphicData>
        </a:graphic>
      </p:graphicFrame>
      <p:sp>
        <p:nvSpPr>
          <p:cNvPr id="7" name="矩形 6"/>
          <p:cNvSpPr/>
          <p:nvPr/>
        </p:nvSpPr>
        <p:spPr>
          <a:xfrm>
            <a:off x="3103073" y="2637321"/>
            <a:ext cx="3549518" cy="702365"/>
          </a:xfrm>
          <a:prstGeom prst="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3074167" y="3486785"/>
            <a:ext cx="3549518" cy="492705"/>
          </a:xfrm>
          <a:prstGeom prst="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3103073" y="4098897"/>
            <a:ext cx="3549518" cy="731520"/>
          </a:xfrm>
          <a:prstGeom prst="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7132551" y="2676471"/>
            <a:ext cx="3919762" cy="702365"/>
          </a:xfrm>
          <a:prstGeom prst="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6996811" y="3486785"/>
            <a:ext cx="3549518" cy="492705"/>
          </a:xfrm>
          <a:prstGeom prst="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6996811" y="4167479"/>
            <a:ext cx="3919762" cy="702365"/>
          </a:xfrm>
          <a:prstGeom prst="rect">
            <a:avLst/>
          </a:prstGeom>
          <a:solidFill>
            <a:srgbClr val="CF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2" grpId="1"/>
      <p:bldP spid="7" grpId="0" animBg="1"/>
      <p:bldP spid="10" grpId="0" animBg="1"/>
      <p:bldP spid="11" grpId="0" animBg="1"/>
      <p:bldP spid="12" grpId="0" animBg="1"/>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stretch>
            <a:fillRect/>
          </a:stretch>
        </p:blipFill>
        <p:spPr>
          <a:xfrm>
            <a:off x="3230880" y="-3052445"/>
            <a:ext cx="5226050" cy="3052445"/>
          </a:xfrm>
          <a:prstGeom prst="rect">
            <a:avLst/>
          </a:prstGeom>
        </p:spPr>
      </p:pic>
      <p:pic>
        <p:nvPicPr>
          <p:cNvPr id="8" name="图片 7"/>
          <p:cNvPicPr>
            <a:picLocks noChangeAspect="1"/>
          </p:cNvPicPr>
          <p:nvPr/>
        </p:nvPicPr>
        <p:blipFill>
          <a:blip r:embed="rId4"/>
          <a:stretch>
            <a:fillRect/>
          </a:stretch>
        </p:blipFill>
        <p:spPr>
          <a:xfrm>
            <a:off x="-3157220" y="1341120"/>
            <a:ext cx="5323205" cy="2670175"/>
          </a:xfrm>
          <a:prstGeom prst="rect">
            <a:avLst/>
          </a:prstGeom>
        </p:spPr>
      </p:pic>
      <p:pic>
        <p:nvPicPr>
          <p:cNvPr id="10" name="图片 9"/>
          <p:cNvPicPr>
            <a:picLocks noChangeAspect="1"/>
          </p:cNvPicPr>
          <p:nvPr/>
        </p:nvPicPr>
        <p:blipFill>
          <a:blip r:embed="rId5"/>
          <a:stretch>
            <a:fillRect/>
          </a:stretch>
        </p:blipFill>
        <p:spPr>
          <a:xfrm>
            <a:off x="-1718310" y="4519295"/>
            <a:ext cx="4484370" cy="2704465"/>
          </a:xfrm>
          <a:prstGeom prst="rect">
            <a:avLst/>
          </a:prstGeom>
        </p:spPr>
      </p:pic>
      <p:pic>
        <p:nvPicPr>
          <p:cNvPr id="11" name="图片 10"/>
          <p:cNvPicPr>
            <a:picLocks noChangeAspect="1"/>
          </p:cNvPicPr>
          <p:nvPr/>
        </p:nvPicPr>
        <p:blipFill>
          <a:blip r:embed="rId6"/>
          <a:stretch>
            <a:fillRect/>
          </a:stretch>
        </p:blipFill>
        <p:spPr>
          <a:xfrm>
            <a:off x="2687320" y="1341120"/>
            <a:ext cx="5231765" cy="3178175"/>
          </a:xfrm>
          <a:prstGeom prst="rect">
            <a:avLst/>
          </a:prstGeom>
        </p:spPr>
      </p:pic>
      <p:pic>
        <p:nvPicPr>
          <p:cNvPr id="12" name="图片 11"/>
          <p:cNvPicPr>
            <a:picLocks noChangeAspect="1"/>
          </p:cNvPicPr>
          <p:nvPr/>
        </p:nvPicPr>
        <p:blipFill>
          <a:blip r:embed="rId7"/>
          <a:stretch>
            <a:fillRect/>
          </a:stretch>
        </p:blipFill>
        <p:spPr>
          <a:xfrm>
            <a:off x="8298180" y="3162300"/>
            <a:ext cx="5363210" cy="3092450"/>
          </a:xfrm>
          <a:prstGeom prst="rect">
            <a:avLst/>
          </a:prstGeom>
        </p:spPr>
      </p:pic>
      <p:pic>
        <p:nvPicPr>
          <p:cNvPr id="13" name="图片 12"/>
          <p:cNvPicPr>
            <a:picLocks noChangeAspect="1"/>
          </p:cNvPicPr>
          <p:nvPr/>
        </p:nvPicPr>
        <p:blipFill>
          <a:blip r:embed="rId8"/>
          <a:stretch>
            <a:fillRect/>
          </a:stretch>
        </p:blipFill>
        <p:spPr>
          <a:xfrm>
            <a:off x="7919085" y="-255270"/>
            <a:ext cx="5156835" cy="3263265"/>
          </a:xfrm>
          <a:prstGeom prst="rect">
            <a:avLst/>
          </a:prstGeom>
        </p:spPr>
      </p:pic>
    </p:spTree>
  </p:cSld>
  <p:clrMapOvr>
    <a:masterClrMapping/>
  </p:clrMapOvr>
  <p:transition spd="med">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4"/>
          <a:stretch>
            <a:fillRect/>
          </a:stretch>
        </p:blipFill>
        <p:spPr>
          <a:xfrm>
            <a:off x="3108960" y="1906905"/>
            <a:ext cx="3479800" cy="1847850"/>
          </a:xfrm>
          <a:prstGeom prst="rect">
            <a:avLst/>
          </a:prstGeom>
        </p:spPr>
      </p:pic>
      <p:pic>
        <p:nvPicPr>
          <p:cNvPr id="6" name="图片 5"/>
          <p:cNvPicPr>
            <a:picLocks noChangeAspect="1"/>
          </p:cNvPicPr>
          <p:nvPr/>
        </p:nvPicPr>
        <p:blipFill>
          <a:blip r:embed="rId5"/>
          <a:stretch>
            <a:fillRect/>
          </a:stretch>
        </p:blipFill>
        <p:spPr>
          <a:xfrm>
            <a:off x="499745" y="5627370"/>
            <a:ext cx="4987290" cy="2211070"/>
          </a:xfrm>
          <a:prstGeom prst="rect">
            <a:avLst/>
          </a:prstGeom>
        </p:spPr>
      </p:pic>
      <p:pic>
        <p:nvPicPr>
          <p:cNvPr id="8" name="图片 7"/>
          <p:cNvPicPr>
            <a:picLocks noChangeAspect="1"/>
          </p:cNvPicPr>
          <p:nvPr/>
        </p:nvPicPr>
        <p:blipFill>
          <a:blip r:embed="rId6"/>
          <a:stretch>
            <a:fillRect/>
          </a:stretch>
        </p:blipFill>
        <p:spPr>
          <a:xfrm>
            <a:off x="3108960" y="-364490"/>
            <a:ext cx="4455160" cy="2463800"/>
          </a:xfrm>
          <a:prstGeom prst="rect">
            <a:avLst/>
          </a:prstGeom>
        </p:spPr>
      </p:pic>
      <p:pic>
        <p:nvPicPr>
          <p:cNvPr id="9" name="图片 8"/>
          <p:cNvPicPr>
            <a:picLocks noChangeAspect="1"/>
          </p:cNvPicPr>
          <p:nvPr/>
        </p:nvPicPr>
        <p:blipFill>
          <a:blip r:embed="rId7"/>
          <a:stretch>
            <a:fillRect/>
          </a:stretch>
        </p:blipFill>
        <p:spPr>
          <a:xfrm>
            <a:off x="7773035" y="2752725"/>
            <a:ext cx="4869815" cy="2677160"/>
          </a:xfrm>
          <a:prstGeom prst="rect">
            <a:avLst/>
          </a:prstGeom>
        </p:spPr>
      </p:pic>
      <p:pic>
        <p:nvPicPr>
          <p:cNvPr id="10" name="图片 9"/>
          <p:cNvPicPr>
            <a:picLocks noChangeAspect="1"/>
          </p:cNvPicPr>
          <p:nvPr/>
        </p:nvPicPr>
        <p:blipFill>
          <a:blip r:embed="rId8"/>
          <a:stretch>
            <a:fillRect/>
          </a:stretch>
        </p:blipFill>
        <p:spPr>
          <a:xfrm>
            <a:off x="9508490" y="-142240"/>
            <a:ext cx="4818380" cy="2830195"/>
          </a:xfrm>
          <a:prstGeom prst="rect">
            <a:avLst/>
          </a:prstGeom>
        </p:spPr>
      </p:pic>
      <p:pic>
        <p:nvPicPr>
          <p:cNvPr id="11" name="图片 10"/>
          <p:cNvPicPr>
            <a:picLocks noChangeAspect="1"/>
          </p:cNvPicPr>
          <p:nvPr/>
        </p:nvPicPr>
        <p:blipFill>
          <a:blip r:embed="rId9"/>
          <a:stretch>
            <a:fillRect/>
          </a:stretch>
        </p:blipFill>
        <p:spPr>
          <a:xfrm>
            <a:off x="4113530" y="3952240"/>
            <a:ext cx="3450590" cy="1477645"/>
          </a:xfrm>
          <a:prstGeom prst="rect">
            <a:avLst/>
          </a:prstGeom>
        </p:spPr>
      </p:pic>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645459" y="48409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8" name="文本框 7"/>
          <p:cNvSpPr txBox="1"/>
          <p:nvPr/>
        </p:nvSpPr>
        <p:spPr>
          <a:xfrm>
            <a:off x="4582160" y="1038860"/>
            <a:ext cx="194310" cy="583565"/>
          </a:xfrm>
          <a:prstGeom prst="rect">
            <a:avLst/>
          </a:prstGeom>
          <a:noFill/>
        </p:spPr>
        <p:txBody>
          <a:bodyPr wrap="square" rtlCol="0">
            <a:spAutoFit/>
          </a:bodyPr>
          <a:lstStyle/>
          <a:p>
            <a:pPr algn="l"/>
            <a:endParaRPr lang="zh-CN" altLang="en-US" sz="3200">
              <a:sym typeface="+mn-ea"/>
            </a:endParaRPr>
          </a:p>
        </p:txBody>
      </p:sp>
      <p:pic>
        <p:nvPicPr>
          <p:cNvPr id="11" name="图片 10"/>
          <p:cNvPicPr>
            <a:picLocks noChangeAspect="1"/>
          </p:cNvPicPr>
          <p:nvPr/>
        </p:nvPicPr>
        <p:blipFill>
          <a:blip r:embed="rId3"/>
          <a:stretch>
            <a:fillRect/>
          </a:stretch>
        </p:blipFill>
        <p:spPr>
          <a:xfrm>
            <a:off x="9210675" y="7309485"/>
            <a:ext cx="5035550" cy="2150745"/>
          </a:xfrm>
          <a:prstGeom prst="rect">
            <a:avLst/>
          </a:prstGeom>
        </p:spPr>
      </p:pic>
      <p:pic>
        <p:nvPicPr>
          <p:cNvPr id="15" name="图片 14"/>
          <p:cNvPicPr>
            <a:picLocks noChangeAspect="1"/>
          </p:cNvPicPr>
          <p:nvPr/>
        </p:nvPicPr>
        <p:blipFill>
          <a:blip r:embed="rId4"/>
          <a:stretch>
            <a:fillRect/>
          </a:stretch>
        </p:blipFill>
        <p:spPr>
          <a:xfrm>
            <a:off x="12896850" y="2152650"/>
            <a:ext cx="4034155" cy="1754505"/>
          </a:xfrm>
          <a:prstGeom prst="rect">
            <a:avLst/>
          </a:prstGeom>
        </p:spPr>
      </p:pic>
      <p:pic>
        <p:nvPicPr>
          <p:cNvPr id="17" name="图片 16"/>
          <p:cNvPicPr>
            <a:picLocks noChangeAspect="1"/>
          </p:cNvPicPr>
          <p:nvPr/>
        </p:nvPicPr>
        <p:blipFill>
          <a:blip r:embed="rId5"/>
          <a:stretch>
            <a:fillRect/>
          </a:stretch>
        </p:blipFill>
        <p:spPr>
          <a:xfrm>
            <a:off x="6892925" y="-4204335"/>
            <a:ext cx="4520565" cy="2432050"/>
          </a:xfrm>
          <a:prstGeom prst="rect">
            <a:avLst/>
          </a:prstGeom>
        </p:spPr>
      </p:pic>
      <p:pic>
        <p:nvPicPr>
          <p:cNvPr id="18" name="图片 17"/>
          <p:cNvPicPr>
            <a:picLocks noChangeAspect="1"/>
          </p:cNvPicPr>
          <p:nvPr/>
        </p:nvPicPr>
        <p:blipFill>
          <a:blip r:embed="rId6"/>
          <a:stretch>
            <a:fillRect/>
          </a:stretch>
        </p:blipFill>
        <p:spPr>
          <a:xfrm>
            <a:off x="1722120" y="-3976370"/>
            <a:ext cx="4163060" cy="2379345"/>
          </a:xfrm>
          <a:prstGeom prst="rect">
            <a:avLst/>
          </a:prstGeom>
        </p:spPr>
      </p:pic>
      <p:pic>
        <p:nvPicPr>
          <p:cNvPr id="19" name="图片 18"/>
          <p:cNvPicPr>
            <a:picLocks noChangeAspect="1"/>
          </p:cNvPicPr>
          <p:nvPr/>
        </p:nvPicPr>
        <p:blipFill>
          <a:blip r:embed="rId7"/>
          <a:stretch>
            <a:fillRect/>
          </a:stretch>
        </p:blipFill>
        <p:spPr>
          <a:xfrm>
            <a:off x="-3924935" y="-2951480"/>
            <a:ext cx="4320540" cy="2122170"/>
          </a:xfrm>
          <a:prstGeom prst="rect">
            <a:avLst/>
          </a:prstGeom>
        </p:spPr>
      </p:pic>
      <p:pic>
        <p:nvPicPr>
          <p:cNvPr id="20" name="图片 19"/>
          <p:cNvPicPr>
            <a:picLocks noChangeAspect="1"/>
          </p:cNvPicPr>
          <p:nvPr/>
        </p:nvPicPr>
        <p:blipFill>
          <a:blip r:embed="rId8"/>
          <a:stretch>
            <a:fillRect/>
          </a:stretch>
        </p:blipFill>
        <p:spPr>
          <a:xfrm>
            <a:off x="2072640" y="-978535"/>
            <a:ext cx="4296410" cy="2369820"/>
          </a:xfrm>
          <a:prstGeom prst="rect">
            <a:avLst/>
          </a:prstGeom>
        </p:spPr>
      </p:pic>
      <p:pic>
        <p:nvPicPr>
          <p:cNvPr id="21" name="图片 20"/>
          <p:cNvPicPr>
            <a:picLocks noChangeAspect="1"/>
          </p:cNvPicPr>
          <p:nvPr/>
        </p:nvPicPr>
        <p:blipFill>
          <a:blip r:embed="rId9"/>
          <a:stretch>
            <a:fillRect/>
          </a:stretch>
        </p:blipFill>
        <p:spPr>
          <a:xfrm>
            <a:off x="-2747010" y="661035"/>
            <a:ext cx="4869180" cy="2794635"/>
          </a:xfrm>
          <a:prstGeom prst="rect">
            <a:avLst/>
          </a:prstGeom>
        </p:spPr>
      </p:pic>
      <p:pic>
        <p:nvPicPr>
          <p:cNvPr id="22" name="图片 21"/>
          <p:cNvPicPr>
            <a:picLocks noChangeAspect="1"/>
          </p:cNvPicPr>
          <p:nvPr/>
        </p:nvPicPr>
        <p:blipFill>
          <a:blip r:embed="rId10"/>
          <a:stretch>
            <a:fillRect/>
          </a:stretch>
        </p:blipFill>
        <p:spPr>
          <a:xfrm>
            <a:off x="779780" y="4159250"/>
            <a:ext cx="3948430" cy="2675255"/>
          </a:xfrm>
          <a:prstGeom prst="rect">
            <a:avLst/>
          </a:prstGeom>
        </p:spPr>
      </p:pic>
      <p:pic>
        <p:nvPicPr>
          <p:cNvPr id="23" name="图片 22"/>
          <p:cNvPicPr>
            <a:picLocks noChangeAspect="1"/>
          </p:cNvPicPr>
          <p:nvPr/>
        </p:nvPicPr>
        <p:blipFill>
          <a:blip r:embed="rId11"/>
          <a:stretch>
            <a:fillRect/>
          </a:stretch>
        </p:blipFill>
        <p:spPr>
          <a:xfrm>
            <a:off x="-4349115" y="6442075"/>
            <a:ext cx="4349115" cy="1945640"/>
          </a:xfrm>
          <a:prstGeom prst="rect">
            <a:avLst/>
          </a:prstGeom>
        </p:spPr>
      </p:pic>
      <p:pic>
        <p:nvPicPr>
          <p:cNvPr id="24" name="图片 23"/>
          <p:cNvPicPr>
            <a:picLocks noChangeAspect="1"/>
          </p:cNvPicPr>
          <p:nvPr/>
        </p:nvPicPr>
        <p:blipFill>
          <a:blip r:embed="rId12"/>
          <a:stretch>
            <a:fillRect/>
          </a:stretch>
        </p:blipFill>
        <p:spPr>
          <a:xfrm>
            <a:off x="3220085" y="7309485"/>
            <a:ext cx="4368165" cy="2536825"/>
          </a:xfrm>
          <a:prstGeom prst="rect">
            <a:avLst/>
          </a:prstGeom>
        </p:spPr>
      </p:pic>
      <p:pic>
        <p:nvPicPr>
          <p:cNvPr id="25" name="图片 24"/>
          <p:cNvPicPr>
            <a:picLocks noChangeAspect="1"/>
          </p:cNvPicPr>
          <p:nvPr/>
        </p:nvPicPr>
        <p:blipFill>
          <a:blip r:embed="rId13"/>
          <a:stretch>
            <a:fillRect/>
          </a:stretch>
        </p:blipFill>
        <p:spPr>
          <a:xfrm>
            <a:off x="10201910" y="5010785"/>
            <a:ext cx="4253865" cy="2298700"/>
          </a:xfrm>
          <a:prstGeom prst="rect">
            <a:avLst/>
          </a:prstGeom>
        </p:spPr>
      </p:pic>
      <p:pic>
        <p:nvPicPr>
          <p:cNvPr id="27" name="图片 26"/>
          <p:cNvPicPr>
            <a:picLocks noChangeAspect="1"/>
          </p:cNvPicPr>
          <p:nvPr/>
        </p:nvPicPr>
        <p:blipFill>
          <a:blip r:embed="rId14"/>
          <a:stretch>
            <a:fillRect/>
          </a:stretch>
        </p:blipFill>
        <p:spPr>
          <a:xfrm>
            <a:off x="5507990" y="2919730"/>
            <a:ext cx="4491990" cy="2713355"/>
          </a:xfrm>
          <a:prstGeom prst="rect">
            <a:avLst/>
          </a:prstGeom>
        </p:spPr>
      </p:pic>
      <p:pic>
        <p:nvPicPr>
          <p:cNvPr id="28" name="图片 27"/>
          <p:cNvPicPr>
            <a:picLocks noChangeAspect="1"/>
          </p:cNvPicPr>
          <p:nvPr/>
        </p:nvPicPr>
        <p:blipFill>
          <a:blip r:embed="rId15"/>
          <a:stretch>
            <a:fillRect/>
          </a:stretch>
        </p:blipFill>
        <p:spPr>
          <a:xfrm>
            <a:off x="8046085" y="-465455"/>
            <a:ext cx="4286885" cy="2517775"/>
          </a:xfrm>
          <a:prstGeom prst="rect">
            <a:avLst/>
          </a:prstGeom>
        </p:spPr>
      </p:pic>
    </p:spTree>
  </p:cSld>
  <p:clrMapOvr>
    <a:masterClrMapping/>
  </p:clrMapOvr>
  <p:transition spd="med">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p:nvPr/>
        </p:nvPicPr>
        <p:blipFill>
          <a:blip r:embed="rId3"/>
          <a:stretch>
            <a:fillRect/>
          </a:stretch>
        </p:blipFill>
        <p:spPr>
          <a:xfrm>
            <a:off x="0" y="-24130"/>
            <a:ext cx="12191365" cy="6882130"/>
          </a:xfrm>
          <a:prstGeom prst="rect">
            <a:avLst/>
          </a:prstGeom>
          <a:noFill/>
          <a:ln w="9525">
            <a:noFill/>
          </a:ln>
        </p:spPr>
      </p:pic>
      <p:sp>
        <p:nvSpPr>
          <p:cNvPr id="6" name="矩形 5"/>
          <p:cNvSpPr/>
          <p:nvPr/>
        </p:nvSpPr>
        <p:spPr>
          <a:xfrm>
            <a:off x="2032635" y="1424940"/>
            <a:ext cx="8147685" cy="2519680"/>
          </a:xfrm>
          <a:prstGeom prst="rect">
            <a:avLst/>
          </a:prstGeom>
          <a:solidFill>
            <a:srgbClr val="EECF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2622550" y="2623185"/>
            <a:ext cx="6945630" cy="829945"/>
          </a:xfrm>
          <a:prstGeom prst="rect">
            <a:avLst/>
          </a:prstGeom>
          <a:noFill/>
        </p:spPr>
        <p:txBody>
          <a:bodyPr wrap="square" rtlCol="0">
            <a:spAutoFit/>
          </a:bodyPr>
          <a:lstStyle/>
          <a:p>
            <a:pPr algn="dist"/>
            <a:r>
              <a:rPr lang="zh-CN" altLang="en-US" sz="4800" b="1">
                <a:latin typeface="华文宋体" panose="02010600040101010101" charset="-122"/>
                <a:ea typeface="华文宋体" panose="02010600040101010101" charset="-122"/>
              </a:rPr>
              <a:t>近代西方的法律与教化</a:t>
            </a:r>
          </a:p>
        </p:txBody>
      </p:sp>
      <p:sp>
        <p:nvSpPr>
          <p:cNvPr id="9" name="文本框 8"/>
          <p:cNvSpPr txBox="1"/>
          <p:nvPr/>
        </p:nvSpPr>
        <p:spPr>
          <a:xfrm>
            <a:off x="4045585" y="1857375"/>
            <a:ext cx="4121150" cy="460375"/>
          </a:xfrm>
          <a:prstGeom prst="rect">
            <a:avLst/>
          </a:prstGeom>
          <a:noFill/>
        </p:spPr>
        <p:txBody>
          <a:bodyPr wrap="square" rtlCol="0">
            <a:spAutoFit/>
          </a:bodyPr>
          <a:lstStyle/>
          <a:p>
            <a:pPr algn="dist" fontAlgn="auto">
              <a:lnSpc>
                <a:spcPct val="100000"/>
              </a:lnSpc>
            </a:pPr>
            <a:r>
              <a:rPr lang="zh-CN" altLang="en-US" sz="2400" b="1" dirty="0">
                <a:latin typeface="方正经黑简体" panose="020B0300000000000000" charset="-122"/>
                <a:ea typeface="方正经黑简体" panose="020B0300000000000000" charset="-122"/>
              </a:rPr>
              <a:t>选择性必修一第三单元第</a:t>
            </a:r>
            <a:r>
              <a:rPr lang="en-US" altLang="zh-CN" sz="2400" b="1" dirty="0">
                <a:latin typeface="方正经黑简体" panose="020B0300000000000000" charset="-122"/>
                <a:ea typeface="方正经黑简体" panose="020B0300000000000000" charset="-122"/>
              </a:rPr>
              <a:t>9</a:t>
            </a:r>
            <a:r>
              <a:rPr lang="zh-CN" altLang="en-US" sz="2400" b="1" dirty="0">
                <a:latin typeface="方正经黑简体" panose="020B0300000000000000" charset="-122"/>
                <a:ea typeface="方正经黑简体" panose="020B0300000000000000" charset="-122"/>
              </a:rPr>
              <a:t>课</a:t>
            </a:r>
          </a:p>
        </p:txBody>
      </p:sp>
      <p:sp>
        <p:nvSpPr>
          <p:cNvPr id="11" name="文本框 10"/>
          <p:cNvSpPr txBox="1"/>
          <p:nvPr/>
        </p:nvSpPr>
        <p:spPr>
          <a:xfrm>
            <a:off x="10094595" y="1447165"/>
            <a:ext cx="551815" cy="3914140"/>
          </a:xfrm>
          <a:prstGeom prst="rect">
            <a:avLst/>
          </a:prstGeom>
          <a:noFill/>
        </p:spPr>
        <p:txBody>
          <a:bodyPr vert="eaVert" wrap="square" rtlCol="0">
            <a:spAutoFit/>
          </a:bodyPr>
          <a:lstStyle/>
          <a:p>
            <a:pPr algn="dist">
              <a:buClrTx/>
              <a:buSzTx/>
              <a:buFontTx/>
            </a:pPr>
            <a:r>
              <a:rPr sz="2400">
                <a:solidFill>
                  <a:schemeClr val="bg1"/>
                </a:solidFill>
                <a:latin typeface="黑体" panose="02010609060101010101" charset="-122"/>
                <a:ea typeface="黑体" panose="02010609060101010101" charset="-122"/>
                <a:sym typeface="+mn-ea"/>
              </a:rPr>
              <a:t>culture</a:t>
            </a:r>
          </a:p>
        </p:txBody>
      </p:sp>
      <p:sp>
        <p:nvSpPr>
          <p:cNvPr id="12" name="文本框 11"/>
          <p:cNvSpPr txBox="1"/>
          <p:nvPr/>
        </p:nvSpPr>
        <p:spPr>
          <a:xfrm>
            <a:off x="1484630" y="4681855"/>
            <a:ext cx="9222740" cy="117348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chor="t">
            <a:spAutoFit/>
          </a:bodyPr>
          <a:lstStyle/>
          <a:p>
            <a:pPr>
              <a:lnSpc>
                <a:spcPct val="110000"/>
              </a:lnSpc>
            </a:pPr>
            <a:r>
              <a:rPr lang="zh-CN" altLang="en-US" sz="3200" dirty="0">
                <a:latin typeface="宋体" panose="02010600030101010101" pitchFamily="2" charset="-122"/>
                <a:ea typeface="宋体" panose="02010600030101010101" pitchFamily="2" charset="-122"/>
              </a:rPr>
              <a:t>【课标】了解</a:t>
            </a:r>
            <a:r>
              <a:rPr lang="zh-CN" altLang="en-US" sz="3200" dirty="0">
                <a:solidFill>
                  <a:srgbClr val="FF0000"/>
                </a:solidFill>
                <a:latin typeface="宋体" panose="02010600030101010101" pitchFamily="2" charset="-122"/>
                <a:ea typeface="宋体" panose="02010600030101010101" pitchFamily="2" charset="-122"/>
              </a:rPr>
              <a:t>近代西方法律制度的渊源和基本特征</a:t>
            </a:r>
            <a:r>
              <a:rPr lang="zh-CN" altLang="en-US" sz="3200" dirty="0">
                <a:latin typeface="宋体" panose="02010600030101010101" pitchFamily="2" charset="-122"/>
                <a:ea typeface="宋体" panose="02010600030101010101" pitchFamily="2" charset="-122"/>
              </a:rPr>
              <a:t>，知道</a:t>
            </a:r>
            <a:r>
              <a:rPr lang="zh-CN" altLang="en-US" sz="3200" dirty="0">
                <a:solidFill>
                  <a:srgbClr val="FF0000"/>
                </a:solidFill>
                <a:latin typeface="宋体" panose="02010600030101010101" pitchFamily="2" charset="-122"/>
                <a:ea typeface="宋体" panose="02010600030101010101" pitchFamily="2" charset="-122"/>
              </a:rPr>
              <a:t>宗教伦理</a:t>
            </a:r>
            <a:r>
              <a:rPr lang="zh-CN" altLang="en-US" sz="3200" dirty="0">
                <a:latin typeface="宋体" panose="02010600030101010101" pitchFamily="2" charset="-122"/>
                <a:ea typeface="宋体" panose="02010600030101010101" pitchFamily="2" charset="-122"/>
              </a:rPr>
              <a:t>在西方社会发展进程中的</a:t>
            </a:r>
            <a:r>
              <a:rPr lang="zh-CN" altLang="en-US" sz="3200" dirty="0">
                <a:solidFill>
                  <a:srgbClr val="FF0000"/>
                </a:solidFill>
                <a:latin typeface="宋体" panose="02010600030101010101" pitchFamily="2" charset="-122"/>
                <a:ea typeface="宋体" panose="02010600030101010101" pitchFamily="2" charset="-122"/>
              </a:rPr>
              <a:t>作用</a:t>
            </a:r>
            <a:r>
              <a:rPr lang="zh-CN" altLang="en-US" sz="3200" dirty="0">
                <a:latin typeface="宋体" panose="02010600030101010101" pitchFamily="2" charset="-122"/>
                <a:ea typeface="宋体" panose="02010600030101010101" pitchFamily="2" charset="-122"/>
              </a:rPr>
              <a:t>。</a:t>
            </a:r>
          </a:p>
        </p:txBody>
      </p:sp>
    </p:spTree>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ppt_x</p:attrName>
                                        </p:attrNameLst>
                                      </p:cBhvr>
                                      <p:tavLst>
                                        <p:tav tm="0">
                                          <p:val>
                                            <p:strVal val="#ppt_x-.2"/>
                                          </p:val>
                                        </p:tav>
                                        <p:tav tm="100000">
                                          <p:val>
                                            <p:strVal val="#ppt_x"/>
                                          </p:val>
                                        </p:tav>
                                      </p:tavLst>
                                    </p:anim>
                                    <p:anim calcmode="lin" valueType="num">
                                      <p:cBhvr>
                                        <p:cTn id="12"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3" dur="500"/>
                                        <p:tgtEl>
                                          <p:spTgt spid="7"/>
                                        </p:tgtEl>
                                      </p:cBhvr>
                                    </p:animEffect>
                                  </p:childTnLst>
                                </p:cTn>
                              </p:par>
                            </p:childTnLst>
                          </p:cTn>
                        </p:par>
                        <p:par>
                          <p:cTn id="14" fill="hold">
                            <p:stCondLst>
                              <p:cond delay="1000"/>
                            </p:stCondLst>
                            <p:childTnLst>
                              <p:par>
                                <p:cTn id="15" presetID="42" presetClass="entr" presetSubtype="0" fill="hold" grpId="1"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p:bldP spid="9" grpId="0"/>
      <p:bldP spid="9" grpId="1"/>
      <p:bldP spid="11" grpId="0"/>
      <p:bldP spid="12" grpId="0" bldLvl="0" animBg="1"/>
      <p:bldP spid="1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916940" y="306705"/>
            <a:ext cx="10357485" cy="198628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chor="t">
            <a:spAutoFit/>
          </a:bodyPr>
          <a:lstStyle/>
          <a:p>
            <a:pPr>
              <a:lnSpc>
                <a:spcPct val="110000"/>
              </a:lnSpc>
            </a:pPr>
            <a:r>
              <a:rPr lang="en-US" altLang="zh-CN" sz="2800">
                <a:latin typeface="华文楷体" panose="02010600040101010101" charset="-122"/>
                <a:ea typeface="华文楷体" panose="02010600040101010101" charset="-122"/>
                <a:cs typeface="华文楷体" panose="02010600040101010101" charset="-122"/>
              </a:rPr>
              <a:t>        </a:t>
            </a:r>
            <a:r>
              <a:rPr lang="zh-CN" altLang="en-US" sz="2800">
                <a:latin typeface="华文楷体" panose="02010600040101010101" charset="-122"/>
                <a:ea typeface="华文楷体" panose="02010600040101010101" charset="-122"/>
                <a:cs typeface="华文楷体" panose="02010600040101010101" charset="-122"/>
              </a:rPr>
              <a:t>罗马帝国曾经三次征服世界，第一次以武力，第二次以宗教，第三次以法律。武力因罗马帝国的灭亡而消亡，宗教随着人民思想觉悟的提高，科学的发展而缩小了影响，</a:t>
            </a:r>
            <a:r>
              <a:rPr lang="zh-CN" altLang="en-US" sz="2800">
                <a:solidFill>
                  <a:srgbClr val="FF0000"/>
                </a:solidFill>
                <a:latin typeface="华文楷体" panose="02010600040101010101" charset="-122"/>
                <a:ea typeface="华文楷体" panose="02010600040101010101" charset="-122"/>
                <a:cs typeface="华文楷体" panose="02010600040101010101" charset="-122"/>
              </a:rPr>
              <a:t>唯有法律征服世界是最为持久的征服</a:t>
            </a:r>
            <a:r>
              <a:rPr lang="zh-CN" altLang="en-US" sz="2800">
                <a:latin typeface="华文楷体" panose="02010600040101010101" charset="-122"/>
                <a:ea typeface="华文楷体" panose="02010600040101010101" charset="-122"/>
                <a:cs typeface="华文楷体" panose="02010600040101010101" charset="-122"/>
              </a:rPr>
              <a:t>。</a:t>
            </a:r>
            <a:r>
              <a:rPr lang="en-US" altLang="zh-CN" sz="2800">
                <a:latin typeface="华文楷体" panose="02010600040101010101" charset="-122"/>
                <a:ea typeface="华文楷体" panose="02010600040101010101" charset="-122"/>
                <a:cs typeface="华文楷体" panose="02010600040101010101" charset="-122"/>
              </a:rPr>
              <a:t>    </a:t>
            </a:r>
            <a:r>
              <a:rPr lang="en-US" altLang="zh-CN" sz="2400">
                <a:latin typeface="华文楷体" panose="02010600040101010101" charset="-122"/>
                <a:ea typeface="华文楷体" panose="02010600040101010101" charset="-122"/>
                <a:cs typeface="华文楷体" panose="02010600040101010101" charset="-122"/>
              </a:rPr>
              <a:t>         </a:t>
            </a:r>
            <a:r>
              <a:rPr lang="zh-CN" altLang="en-US" sz="2400">
                <a:latin typeface="华文楷体" panose="02010600040101010101" charset="-122"/>
                <a:ea typeface="华文楷体" panose="02010600040101010101" charset="-122"/>
                <a:cs typeface="华文楷体" panose="02010600040101010101" charset="-122"/>
              </a:rPr>
              <a:t>——【德】耶林《罗马法的精神》</a:t>
            </a:r>
          </a:p>
        </p:txBody>
      </p:sp>
      <p:grpSp>
        <p:nvGrpSpPr>
          <p:cNvPr id="16" name="组合 15"/>
          <p:cNvGrpSpPr/>
          <p:nvPr/>
        </p:nvGrpSpPr>
        <p:grpSpPr>
          <a:xfrm>
            <a:off x="616585" y="2536825"/>
            <a:ext cx="3903242" cy="4073998"/>
            <a:chOff x="342" y="1905"/>
            <a:chExt cx="7343" cy="7664"/>
          </a:xfrm>
        </p:grpSpPr>
        <p:pic>
          <p:nvPicPr>
            <p:cNvPr id="17" name="图片 16"/>
            <p:cNvPicPr>
              <a:picLocks noChangeAspect="1"/>
            </p:cNvPicPr>
            <p:nvPr/>
          </p:nvPicPr>
          <p:blipFill>
            <a:blip r:embed="rId3"/>
            <a:srcRect r="2263" b="5932"/>
            <a:stretch>
              <a:fillRect/>
            </a:stretch>
          </p:blipFill>
          <p:spPr>
            <a:xfrm>
              <a:off x="342" y="7555"/>
              <a:ext cx="7343" cy="2014"/>
            </a:xfrm>
            <a:prstGeom prst="rect">
              <a:avLst/>
            </a:prstGeom>
          </p:spPr>
        </p:pic>
        <p:pic>
          <p:nvPicPr>
            <p:cNvPr id="18" name="图片 17"/>
            <p:cNvPicPr>
              <a:picLocks noChangeAspect="1"/>
            </p:cNvPicPr>
            <p:nvPr/>
          </p:nvPicPr>
          <p:blipFill>
            <a:blip r:embed="rId4"/>
            <a:stretch>
              <a:fillRect/>
            </a:stretch>
          </p:blipFill>
          <p:spPr>
            <a:xfrm>
              <a:off x="342" y="1905"/>
              <a:ext cx="7200" cy="5568"/>
            </a:xfrm>
            <a:prstGeom prst="rect">
              <a:avLst/>
            </a:prstGeom>
          </p:spPr>
        </p:pic>
      </p:grpSp>
      <p:sp>
        <p:nvSpPr>
          <p:cNvPr id="19" name="文本框 18"/>
          <p:cNvSpPr txBox="1"/>
          <p:nvPr/>
        </p:nvSpPr>
        <p:spPr>
          <a:xfrm>
            <a:off x="4836160" y="2734945"/>
            <a:ext cx="6789420" cy="2245360"/>
          </a:xfrm>
          <a:prstGeom prst="rect">
            <a:avLst/>
          </a:prstGeom>
          <a:noFill/>
          <a:ln w="12700" cmpd="sng">
            <a:solidFill>
              <a:schemeClr val="accent1">
                <a:shade val="50000"/>
              </a:schemeClr>
            </a:solidFill>
            <a:prstDash val="sysDot"/>
          </a:ln>
        </p:spPr>
        <p:txBody>
          <a:bodyPr wrap="square" rtlCol="0" anchor="t">
            <a:spAutoFit/>
          </a:bodyPr>
          <a:lstStyle/>
          <a:p>
            <a:r>
              <a:rPr lang="en-US" altLang="zh-CN" sz="2800">
                <a:latin typeface="仿宋" panose="02010609060101010101" pitchFamily="49" charset="-122"/>
                <a:ea typeface="仿宋" panose="02010609060101010101" pitchFamily="49" charset="-122"/>
                <a:cs typeface="仿宋" panose="02010609060101010101" pitchFamily="49" charset="-122"/>
              </a:rPr>
              <a:t>    </a:t>
            </a:r>
            <a:r>
              <a:rPr lang="zh-CN" altLang="en-US" sz="2800">
                <a:latin typeface="仿宋" panose="02010609060101010101" pitchFamily="49" charset="-122"/>
                <a:ea typeface="仿宋" panose="02010609060101010101" pitchFamily="49" charset="-122"/>
                <a:cs typeface="仿宋" panose="02010609060101010101" pitchFamily="49" charset="-122"/>
              </a:rPr>
              <a:t>希腊克里特岛有着辉煌的古代文明，这里的一些城邦，</a:t>
            </a:r>
            <a:r>
              <a:rPr lang="zh-CN" altLang="en-US" sz="2800">
                <a:solidFill>
                  <a:srgbClr val="1552D1"/>
                </a:solidFill>
                <a:latin typeface="仿宋" panose="02010609060101010101" pitchFamily="49" charset="-122"/>
                <a:ea typeface="仿宋" panose="02010609060101010101" pitchFamily="49" charset="-122"/>
                <a:cs typeface="仿宋" panose="02010609060101010101" pitchFamily="49" charset="-122"/>
              </a:rPr>
              <a:t>很早就有习惯法，也出现了成文法</a:t>
            </a:r>
            <a:r>
              <a:rPr lang="zh-CN" altLang="en-US" sz="2800">
                <a:latin typeface="仿宋" panose="02010609060101010101" pitchFamily="49" charset="-122"/>
                <a:ea typeface="仿宋" panose="02010609060101010101" pitchFamily="49" charset="-122"/>
                <a:cs typeface="仿宋" panose="02010609060101010101" pitchFamily="49" charset="-122"/>
              </a:rPr>
              <a:t>。在当地的一处遗址中，发现了公元前7世纪的石刻，上面的铭文记载了有关法律的内容。这就是早期的成文法。</a:t>
            </a:r>
            <a:endParaRPr lang="zh-CN" altLang="en-US" sz="2800">
              <a:solidFill>
                <a:srgbClr val="FF0000"/>
              </a:solidFill>
              <a:latin typeface="仿宋" panose="02010609060101010101" pitchFamily="49" charset="-122"/>
              <a:ea typeface="仿宋" panose="02010609060101010101" pitchFamily="49" charset="-122"/>
              <a:cs typeface="仿宋" panose="02010609060101010101" pitchFamily="49" charset="-122"/>
            </a:endParaRPr>
          </a:p>
        </p:txBody>
      </p:sp>
      <p:sp>
        <p:nvSpPr>
          <p:cNvPr id="21" name="文本框 20"/>
          <p:cNvSpPr txBox="1"/>
          <p:nvPr/>
        </p:nvSpPr>
        <p:spPr>
          <a:xfrm>
            <a:off x="4836160" y="5261610"/>
            <a:ext cx="6788785" cy="953135"/>
          </a:xfrm>
          <a:prstGeom prst="rect">
            <a:avLst/>
          </a:prstGeom>
          <a:noFill/>
        </p:spPr>
        <p:txBody>
          <a:bodyPr wrap="square" rtlCol="0">
            <a:spAutoFit/>
          </a:bodyPr>
          <a:lstStyle/>
          <a:p>
            <a:pPr algn="l"/>
            <a:r>
              <a:rPr lang="zh-CN" sz="2800">
                <a:solidFill>
                  <a:schemeClr val="tx1"/>
                </a:solidFill>
              </a:rPr>
              <a:t>结合所学，为什么把罗马法视为</a:t>
            </a:r>
            <a:r>
              <a:rPr lang="zh-CN" altLang="en-US" sz="2800">
                <a:solidFill>
                  <a:schemeClr val="tx1"/>
                </a:solidFill>
              </a:rPr>
              <a:t>西方法律的源头，而不是古希腊的法律？</a:t>
            </a:r>
          </a:p>
        </p:txBody>
      </p:sp>
      <p:sp>
        <p:nvSpPr>
          <p:cNvPr id="22" name="文本框 21"/>
          <p:cNvSpPr txBox="1"/>
          <p:nvPr/>
        </p:nvSpPr>
        <p:spPr>
          <a:xfrm>
            <a:off x="5125085" y="2952115"/>
            <a:ext cx="6212205" cy="95313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l"/>
            <a:r>
              <a:rPr lang="zh-CN" altLang="en-US" sz="2800">
                <a:solidFill>
                  <a:schemeClr val="bg1"/>
                </a:solidFill>
                <a:latin typeface="微软雅黑" panose="020B0503020204020204" charset="-122"/>
                <a:ea typeface="微软雅黑" panose="020B0503020204020204" charset="-122"/>
                <a:cs typeface="仿宋" panose="02010609060101010101" pitchFamily="49" charset="-122"/>
                <a:sym typeface="+mn-ea"/>
              </a:rPr>
              <a:t>①古希腊小国寡民，政治不统一，城邦的法律影响不大；</a:t>
            </a:r>
          </a:p>
        </p:txBody>
      </p:sp>
      <p:sp>
        <p:nvSpPr>
          <p:cNvPr id="23" name="文本框 22"/>
          <p:cNvSpPr txBox="1"/>
          <p:nvPr/>
        </p:nvSpPr>
        <p:spPr>
          <a:xfrm>
            <a:off x="5125085" y="4027170"/>
            <a:ext cx="6212205" cy="95313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l"/>
            <a:r>
              <a:rPr lang="zh-CN" altLang="en-US" sz="2800">
                <a:solidFill>
                  <a:schemeClr val="bg1"/>
                </a:solidFill>
                <a:latin typeface="微软雅黑" panose="020B0503020204020204" charset="-122"/>
                <a:ea typeface="微软雅黑" panose="020B0503020204020204" charset="-122"/>
                <a:cs typeface="仿宋" panose="02010609060101010101" pitchFamily="49" charset="-122"/>
                <a:sym typeface="+mn-ea"/>
              </a:rPr>
              <a:t>②古罗马统治地区逐渐扩大，并且法律体系不断完善。</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1" grpId="0"/>
      <p:bldP spid="21" grpId="1"/>
      <p:bldP spid="22" grpId="0" animBg="1"/>
      <p:bldP spid="22" grpId="1" animBg="1"/>
      <p:bldP spid="23" grpId="0" animBg="1"/>
      <p:bldP spid="2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7152640" cy="645160"/>
          </a:xfrm>
          <a:prstGeom prst="rect">
            <a:avLst/>
          </a:prstGeom>
          <a:noFill/>
        </p:spPr>
        <p:txBody>
          <a:bodyPr wrap="none" rtlCol="0">
            <a:spAutoFit/>
          </a:bodyPr>
          <a:lstStyle/>
          <a:p>
            <a:pPr algn="l"/>
            <a:r>
              <a:rPr lang="zh-CN" altLang="en-US" sz="3600" dirty="0">
                <a:solidFill>
                  <a:schemeClr val="tx1"/>
                </a:solidFill>
                <a:latin typeface="华文琥珀" panose="02010800040101010101" charset="-122"/>
                <a:ea typeface="华文琥珀" panose="02010800040101010101" charset="-122"/>
                <a:cs typeface="+mn-ea"/>
                <a:sym typeface="+mn-lt"/>
              </a:rPr>
              <a:t>一</a:t>
            </a:r>
            <a:r>
              <a:rPr lang="en-US" altLang="zh-CN" sz="3600" dirty="0">
                <a:solidFill>
                  <a:schemeClr val="tx1"/>
                </a:solidFill>
                <a:latin typeface="华文琥珀" panose="02010800040101010101" charset="-122"/>
                <a:ea typeface="华文琥珀" panose="02010800040101010101" charset="-122"/>
                <a:cs typeface="+mn-ea"/>
                <a:sym typeface="+mn-lt"/>
              </a:rPr>
              <a:t> </a:t>
            </a:r>
            <a:r>
              <a:rPr lang="zh-CN" altLang="en-US" sz="3600" dirty="0">
                <a:solidFill>
                  <a:schemeClr val="tx1"/>
                </a:solidFill>
                <a:latin typeface="华文琥珀" panose="02010800040101010101" charset="-122"/>
                <a:ea typeface="华文琥珀" panose="02010800040101010101" charset="-122"/>
                <a:cs typeface="+mn-ea"/>
                <a:sym typeface="+mn-lt"/>
              </a:rPr>
              <a:t>近代西方法律制度的渊源与发展</a:t>
            </a:r>
          </a:p>
        </p:txBody>
      </p:sp>
      <p:sp>
        <p:nvSpPr>
          <p:cNvPr id="42" name="文本框 41"/>
          <p:cNvSpPr txBox="1"/>
          <p:nvPr>
            <p:custDataLst>
              <p:tags r:id="rId1"/>
            </p:custDataLst>
          </p:nvPr>
        </p:nvSpPr>
        <p:spPr>
          <a:xfrm>
            <a:off x="393700" y="836930"/>
            <a:ext cx="2519680" cy="521970"/>
          </a:xfrm>
          <a:prstGeom prst="rect">
            <a:avLst/>
          </a:prstGeom>
          <a:noFill/>
        </p:spPr>
        <p:txBody>
          <a:bodyPr wrap="square" rtlCol="0">
            <a:spAutoFit/>
          </a:bodyPr>
          <a:lstStyle/>
          <a:p>
            <a:r>
              <a:rPr lang="zh-CN" sz="2800">
                <a:latin typeface="微软雅黑" panose="020B0503020204020204" charset="-122"/>
                <a:ea typeface="微软雅黑" panose="020B0503020204020204" charset="-122"/>
                <a:cs typeface="微软雅黑" panose="020B0503020204020204" charset="-122"/>
              </a:rPr>
              <a:t>（一）渊源</a:t>
            </a:r>
          </a:p>
        </p:txBody>
      </p:sp>
      <p:grpSp>
        <p:nvGrpSpPr>
          <p:cNvPr id="23" name="组合 22"/>
          <p:cNvGrpSpPr/>
          <p:nvPr/>
        </p:nvGrpSpPr>
        <p:grpSpPr>
          <a:xfrm>
            <a:off x="321310" y="2960690"/>
            <a:ext cx="6443484" cy="2242894"/>
            <a:chOff x="9922" y="7000"/>
            <a:chExt cx="8417" cy="3212"/>
          </a:xfrm>
        </p:grpSpPr>
        <p:sp>
          <p:nvSpPr>
            <p:cNvPr id="37" name="右中括号 36"/>
            <p:cNvSpPr/>
            <p:nvPr/>
          </p:nvSpPr>
          <p:spPr>
            <a:xfrm rot="16200000" flipV="1">
              <a:off x="12128" y="5713"/>
              <a:ext cx="186" cy="2789"/>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右箭头 23"/>
            <p:cNvSpPr/>
            <p:nvPr/>
          </p:nvSpPr>
          <p:spPr>
            <a:xfrm>
              <a:off x="9922" y="8175"/>
              <a:ext cx="8417" cy="42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10687" y="8265"/>
              <a:ext cx="240" cy="240"/>
            </a:xfrm>
            <a:prstGeom prst="ellipse">
              <a:avLst/>
            </a:prstGeom>
            <a:solidFill>
              <a:schemeClr val="accent1"/>
            </a:solidFill>
            <a:ln w="127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12585" y="8271"/>
              <a:ext cx="240" cy="240"/>
            </a:xfrm>
            <a:prstGeom prst="ellipse">
              <a:avLst/>
            </a:prstGeom>
            <a:solidFill>
              <a:schemeClr val="accent1"/>
            </a:solidFill>
            <a:ln w="127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16978" y="8261"/>
              <a:ext cx="240" cy="240"/>
            </a:xfrm>
            <a:prstGeom prst="ellipse">
              <a:avLst/>
            </a:prstGeom>
            <a:solidFill>
              <a:schemeClr val="accent1"/>
            </a:solidFill>
            <a:ln w="127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0145" y="7252"/>
              <a:ext cx="1440" cy="1012"/>
            </a:xfrm>
            <a:prstGeom prst="rect">
              <a:avLst/>
            </a:prstGeom>
            <a:noFill/>
          </p:spPr>
          <p:txBody>
            <a:bodyPr wrap="square" rtlCol="0">
              <a:spAutoFit/>
            </a:bodyPr>
            <a:lstStyle/>
            <a:p>
              <a:pPr algn="ctr">
                <a:lnSpc>
                  <a:spcPct val="100000"/>
                </a:lnSpc>
                <a:buClrTx/>
                <a:buSzTx/>
                <a:buFontTx/>
              </a:pPr>
              <a:r>
                <a:rPr lang="en-US" sz="2000">
                  <a:latin typeface="黑体" panose="02010609060101010101" charset="-122"/>
                  <a:ea typeface="黑体" panose="02010609060101010101" charset="-122"/>
                  <a:cs typeface="黑体" panose="02010609060101010101" charset="-122"/>
                </a:rPr>
                <a:t>公元前</a:t>
              </a:r>
            </a:p>
            <a:p>
              <a:pPr algn="ctr">
                <a:lnSpc>
                  <a:spcPct val="100000"/>
                </a:lnSpc>
                <a:buClrTx/>
                <a:buSzTx/>
                <a:buFontTx/>
              </a:pPr>
              <a:r>
                <a:rPr lang="en-US" sz="2000">
                  <a:latin typeface="黑体" panose="02010609060101010101" charset="-122"/>
                  <a:ea typeface="黑体" panose="02010609060101010101" charset="-122"/>
                  <a:cs typeface="黑体" panose="02010609060101010101" charset="-122"/>
                </a:rPr>
                <a:t>509</a:t>
              </a:r>
              <a:r>
                <a:rPr lang="zh-CN" altLang="en-US" sz="2000">
                  <a:latin typeface="黑体" panose="02010609060101010101" charset="-122"/>
                  <a:ea typeface="黑体" panose="02010609060101010101" charset="-122"/>
                  <a:cs typeface="黑体" panose="02010609060101010101" charset="-122"/>
                </a:rPr>
                <a:t>年</a:t>
              </a:r>
            </a:p>
          </p:txBody>
        </p:sp>
        <p:sp>
          <p:nvSpPr>
            <p:cNvPr id="29" name="文本框 28"/>
            <p:cNvSpPr txBox="1"/>
            <p:nvPr/>
          </p:nvSpPr>
          <p:spPr>
            <a:xfrm>
              <a:off x="11799" y="7265"/>
              <a:ext cx="1816" cy="1012"/>
            </a:xfrm>
            <a:prstGeom prst="rect">
              <a:avLst/>
            </a:prstGeom>
            <a:noFill/>
          </p:spPr>
          <p:txBody>
            <a:bodyPr wrap="square" rtlCol="0">
              <a:spAutoFit/>
            </a:bodyPr>
            <a:lstStyle/>
            <a:p>
              <a:pPr algn="ctr"/>
              <a:r>
                <a:rPr lang="zh-CN" altLang="en-US" sz="2000">
                  <a:solidFill>
                    <a:schemeClr val="tx1"/>
                  </a:solidFill>
                  <a:latin typeface="黑体" panose="02010609060101010101" charset="-122"/>
                  <a:ea typeface="黑体" panose="02010609060101010101" charset="-122"/>
                  <a:cs typeface="黑体" panose="02010609060101010101" charset="-122"/>
                </a:rPr>
                <a:t>公元前</a:t>
              </a:r>
            </a:p>
            <a:p>
              <a:pPr algn="ctr"/>
              <a:r>
                <a:rPr lang="en-US" sz="2000">
                  <a:solidFill>
                    <a:schemeClr val="tx1"/>
                  </a:solidFill>
                  <a:latin typeface="黑体" panose="02010609060101010101" charset="-122"/>
                  <a:ea typeface="黑体" panose="02010609060101010101" charset="-122"/>
                  <a:cs typeface="黑体" panose="02010609060101010101" charset="-122"/>
                </a:rPr>
                <a:t>450</a:t>
              </a:r>
              <a:r>
                <a:rPr lang="zh-CN" altLang="en-US" sz="2000">
                  <a:solidFill>
                    <a:schemeClr val="tx1"/>
                  </a:solidFill>
                  <a:latin typeface="黑体" panose="02010609060101010101" charset="-122"/>
                  <a:ea typeface="黑体" panose="02010609060101010101" charset="-122"/>
                  <a:cs typeface="黑体" panose="02010609060101010101" charset="-122"/>
                </a:rPr>
                <a:t>年左右</a:t>
              </a:r>
            </a:p>
          </p:txBody>
        </p:sp>
        <p:sp>
          <p:nvSpPr>
            <p:cNvPr id="30" name="文本框 29"/>
            <p:cNvSpPr txBox="1"/>
            <p:nvPr/>
          </p:nvSpPr>
          <p:spPr>
            <a:xfrm>
              <a:off x="16378" y="7681"/>
              <a:ext cx="1440" cy="571"/>
            </a:xfrm>
            <a:prstGeom prst="rect">
              <a:avLst/>
            </a:prstGeom>
            <a:noFill/>
          </p:spPr>
          <p:txBody>
            <a:bodyPr wrap="square" rtlCol="0">
              <a:spAutoFit/>
            </a:bodyPr>
            <a:lstStyle/>
            <a:p>
              <a:pPr algn="ctr"/>
              <a:r>
                <a:rPr lang="en-US" sz="2000">
                  <a:latin typeface="黑体" panose="02010609060101010101" charset="-122"/>
                  <a:ea typeface="黑体" panose="02010609060101010101" charset="-122"/>
                  <a:cs typeface="黑体" panose="02010609060101010101" charset="-122"/>
                </a:rPr>
                <a:t>6世纪</a:t>
              </a:r>
              <a:endParaRPr lang="en-US" altLang="en-US" sz="2000">
                <a:solidFill>
                  <a:srgbClr val="326185"/>
                </a:solidFill>
                <a:latin typeface="黑体" panose="02010609060101010101" charset="-122"/>
                <a:ea typeface="黑体" panose="02010609060101010101" charset="-122"/>
                <a:cs typeface="黑体" panose="02010609060101010101" charset="-122"/>
              </a:endParaRPr>
            </a:p>
          </p:txBody>
        </p:sp>
        <p:sp>
          <p:nvSpPr>
            <p:cNvPr id="31" name="椭圆 30"/>
            <p:cNvSpPr/>
            <p:nvPr/>
          </p:nvSpPr>
          <p:spPr>
            <a:xfrm>
              <a:off x="14216" y="8261"/>
              <a:ext cx="240" cy="240"/>
            </a:xfrm>
            <a:prstGeom prst="ellipse">
              <a:avLst/>
            </a:prstGeom>
            <a:solidFill>
              <a:schemeClr val="accent1"/>
            </a:solidFill>
            <a:ln w="127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13616" y="7283"/>
              <a:ext cx="1820" cy="1012"/>
            </a:xfrm>
            <a:prstGeom prst="rect">
              <a:avLst/>
            </a:prstGeom>
            <a:noFill/>
          </p:spPr>
          <p:txBody>
            <a:bodyPr wrap="square" rtlCol="0">
              <a:spAutoFit/>
            </a:bodyPr>
            <a:lstStyle/>
            <a:p>
              <a:pPr algn="ctr">
                <a:buClrTx/>
                <a:buSzTx/>
                <a:buFontTx/>
              </a:pPr>
              <a:r>
                <a:rPr lang="zh-CN" altLang="en-US" sz="2000">
                  <a:latin typeface="黑体" panose="02010609060101010101" charset="-122"/>
                  <a:ea typeface="黑体" panose="02010609060101010101" charset="-122"/>
                  <a:cs typeface="黑体" panose="02010609060101010101" charset="-122"/>
                </a:rPr>
                <a:t>公元前</a:t>
              </a:r>
            </a:p>
            <a:p>
              <a:pPr algn="ctr">
                <a:buClrTx/>
                <a:buSzTx/>
                <a:buFontTx/>
              </a:pPr>
              <a:r>
                <a:rPr lang="en-US" altLang="zh-CN" sz="2000">
                  <a:latin typeface="黑体" panose="02010609060101010101" charset="-122"/>
                  <a:ea typeface="黑体" panose="02010609060101010101" charset="-122"/>
                  <a:cs typeface="黑体" panose="02010609060101010101" charset="-122"/>
                </a:rPr>
                <a:t>27</a:t>
              </a:r>
              <a:r>
                <a:rPr lang="zh-CN" altLang="en-US" sz="2000">
                  <a:latin typeface="黑体" panose="02010609060101010101" charset="-122"/>
                  <a:ea typeface="黑体" panose="02010609060101010101" charset="-122"/>
                  <a:cs typeface="黑体" panose="02010609060101010101" charset="-122"/>
                </a:rPr>
                <a:t>年</a:t>
              </a:r>
            </a:p>
          </p:txBody>
        </p:sp>
        <p:sp>
          <p:nvSpPr>
            <p:cNvPr id="33" name="右中括号 32"/>
            <p:cNvSpPr/>
            <p:nvPr/>
          </p:nvSpPr>
          <p:spPr>
            <a:xfrm rot="5400000">
              <a:off x="11338" y="7460"/>
              <a:ext cx="122" cy="2507"/>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5" name="右中括号 34"/>
            <p:cNvSpPr/>
            <p:nvPr/>
          </p:nvSpPr>
          <p:spPr>
            <a:xfrm rot="5400000">
              <a:off x="15016" y="6379"/>
              <a:ext cx="138" cy="4678"/>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0" name="右中括号 39"/>
            <p:cNvSpPr/>
            <p:nvPr/>
          </p:nvSpPr>
          <p:spPr>
            <a:xfrm rot="16200000" flipV="1">
              <a:off x="15694" y="4922"/>
              <a:ext cx="201" cy="4356"/>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44" name="直接箭头连接符 43"/>
            <p:cNvCxnSpPr>
              <a:stCxn id="26" idx="4"/>
            </p:cNvCxnSpPr>
            <p:nvPr/>
          </p:nvCxnSpPr>
          <p:spPr>
            <a:xfrm>
              <a:off x="12705" y="8496"/>
              <a:ext cx="0" cy="939"/>
            </a:xfrm>
            <a:prstGeom prst="straightConnector1">
              <a:avLst/>
            </a:prstGeom>
            <a:ln w="12700" cmpd="sng">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11220" y="9553"/>
              <a:ext cx="2893" cy="659"/>
            </a:xfrm>
            <a:prstGeom prst="rect">
              <a:avLst/>
            </a:prstGeom>
            <a:solidFill>
              <a:srgbClr val="FFFF00"/>
            </a:solidFill>
          </p:spPr>
          <p:txBody>
            <a:bodyPr wrap="square" rtlCol="0">
              <a:spAutoFit/>
            </a:bodyPr>
            <a:lstStyle/>
            <a:p>
              <a:pPr algn="ctr"/>
              <a:r>
                <a:rPr lang="zh-CN" altLang="en-US" sz="2400">
                  <a:solidFill>
                    <a:schemeClr val="tx1"/>
                  </a:solidFill>
                  <a:latin typeface="黑体" panose="02010609060101010101" charset="-122"/>
                  <a:ea typeface="黑体" panose="02010609060101010101" charset="-122"/>
                  <a:cs typeface="方正宋刻本秀楷简体" panose="02000000000000000000" charset="-122"/>
                </a:rPr>
                <a:t>《十二铜表法》</a:t>
              </a:r>
            </a:p>
          </p:txBody>
        </p:sp>
      </p:grpSp>
      <p:sp>
        <p:nvSpPr>
          <p:cNvPr id="51" name="文本框 50"/>
          <p:cNvSpPr txBox="1"/>
          <p:nvPr/>
        </p:nvSpPr>
        <p:spPr>
          <a:xfrm>
            <a:off x="515620" y="1729105"/>
            <a:ext cx="3615055" cy="768350"/>
          </a:xfrm>
          <a:prstGeom prst="rect">
            <a:avLst/>
          </a:prstGeom>
          <a:solidFill>
            <a:schemeClr val="bg1"/>
          </a:solidFill>
          <a:ln w="9525" cap="flat" cmpd="sng">
            <a:solidFill>
              <a:srgbClr val="061E3F"/>
            </a:solidFill>
            <a:prstDash val="solid"/>
            <a:round/>
            <a:headEnd type="none" w="med" len="med"/>
            <a:tailEnd type="none" w="med" len="med"/>
          </a:ln>
        </p:spPr>
        <p:txBody>
          <a:bodyPr wrap="square" anchor="t">
            <a:spAutoFit/>
          </a:bodyPr>
          <a:lstStyle/>
          <a:p>
            <a:pPr>
              <a:lnSpc>
                <a:spcPct val="110000"/>
              </a:lnSpc>
              <a:buSzTx/>
            </a:pPr>
            <a:r>
              <a:rPr lang="zh-CN" altLang="en-US" sz="2000">
                <a:latin typeface="黑体" panose="02010609060101010101" charset="-122"/>
                <a:ea typeface="黑体" panose="02010609060101010101" charset="-122"/>
                <a:cs typeface="黑体" panose="02010609060101010101" charset="-122"/>
                <a:sym typeface="微软雅黑" panose="020B0503020204020204" charset="-122"/>
              </a:rPr>
              <a:t>用以调整罗马公民关系的法律，</a:t>
            </a:r>
          </a:p>
          <a:p>
            <a:pPr>
              <a:lnSpc>
                <a:spcPct val="110000"/>
              </a:lnSpc>
              <a:buSzTx/>
            </a:pPr>
            <a:r>
              <a:rPr lang="zh-CN" altLang="en-US" sz="2000">
                <a:latin typeface="黑体" panose="02010609060101010101" charset="-122"/>
                <a:ea typeface="黑体" panose="02010609060101010101" charset="-122"/>
                <a:cs typeface="黑体" panose="02010609060101010101" charset="-122"/>
                <a:sym typeface="微软雅黑" panose="020B0503020204020204" charset="-122"/>
              </a:rPr>
              <a:t>只适用于罗马公民。</a:t>
            </a:r>
          </a:p>
        </p:txBody>
      </p:sp>
      <p:sp>
        <p:nvSpPr>
          <p:cNvPr id="52" name="文本框 51"/>
          <p:cNvSpPr txBox="1"/>
          <p:nvPr/>
        </p:nvSpPr>
        <p:spPr>
          <a:xfrm>
            <a:off x="4610100" y="1791335"/>
            <a:ext cx="5046345" cy="521970"/>
          </a:xfrm>
          <a:prstGeom prst="rect">
            <a:avLst/>
          </a:prstGeom>
          <a:solidFill>
            <a:schemeClr val="bg1"/>
          </a:solidFill>
          <a:ln w="9525" cap="flat" cmpd="sng">
            <a:solidFill>
              <a:srgbClr val="061E3F"/>
            </a:solidFill>
            <a:prstDash val="solid"/>
            <a:round/>
            <a:headEnd type="none" w="med" len="med"/>
            <a:tailEnd type="none" w="med" len="med"/>
          </a:ln>
        </p:spPr>
        <p:txBody>
          <a:bodyPr wrap="square" anchor="t">
            <a:spAutoFit/>
          </a:bodyPr>
          <a:lstStyle/>
          <a:p>
            <a:pPr>
              <a:lnSpc>
                <a:spcPct val="140000"/>
              </a:lnSpc>
              <a:buSzTx/>
            </a:pPr>
            <a:r>
              <a:rPr lang="zh-CN" altLang="en-US" sz="2000">
                <a:latin typeface="黑体" panose="02010609060101010101" charset="-122"/>
                <a:ea typeface="黑体" panose="02010609060101010101" charset="-122"/>
                <a:sym typeface="微软雅黑" panose="020B0503020204020204" charset="-122"/>
              </a:rPr>
              <a:t>适用于罗马统治范围内一切自由民的法律</a:t>
            </a:r>
          </a:p>
        </p:txBody>
      </p:sp>
      <p:sp>
        <p:nvSpPr>
          <p:cNvPr id="34" name="圆角矩形 33"/>
          <p:cNvSpPr/>
          <p:nvPr/>
        </p:nvSpPr>
        <p:spPr>
          <a:xfrm>
            <a:off x="6707505" y="4107815"/>
            <a:ext cx="1866900" cy="424180"/>
          </a:xfrm>
          <a:prstGeom prst="roundRect">
            <a:avLst/>
          </a:prstGeom>
          <a:solidFill>
            <a:schemeClr val="accent1">
              <a:lumMod val="20000"/>
              <a:lumOff val="80000"/>
            </a:schemeClr>
          </a:solidFill>
          <a:ln w="12700">
            <a:solidFill>
              <a:srgbClr val="FF0000"/>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altLang="en-US" sz="2400">
                <a:solidFill>
                  <a:srgbClr val="1E213D"/>
                </a:solidFill>
                <a:latin typeface="黑体" panose="02010609060101010101" charset="-122"/>
                <a:ea typeface="黑体" panose="02010609060101010101" charset="-122"/>
              </a:rPr>
              <a:t>表现形式</a:t>
            </a:r>
          </a:p>
        </p:txBody>
      </p:sp>
      <p:sp>
        <p:nvSpPr>
          <p:cNvPr id="36" name="圆角矩形 35"/>
          <p:cNvSpPr/>
          <p:nvPr/>
        </p:nvSpPr>
        <p:spPr>
          <a:xfrm>
            <a:off x="6713855" y="2365375"/>
            <a:ext cx="1859915" cy="414020"/>
          </a:xfrm>
          <a:prstGeom prst="roundRect">
            <a:avLst/>
          </a:prstGeom>
          <a:solidFill>
            <a:schemeClr val="accent1">
              <a:lumMod val="20000"/>
              <a:lumOff val="80000"/>
            </a:schemeClr>
          </a:solidFill>
          <a:ln w="12700">
            <a:solidFill>
              <a:srgbClr val="FF0000"/>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rgbClr val="1E213D"/>
                </a:solidFill>
                <a:latin typeface="黑体" panose="02010609060101010101" charset="-122"/>
                <a:ea typeface="黑体" panose="02010609060101010101" charset="-122"/>
              </a:rPr>
              <a:t>适用范围</a:t>
            </a:r>
          </a:p>
        </p:txBody>
      </p:sp>
      <p:sp>
        <p:nvSpPr>
          <p:cNvPr id="38" name="文本框 37"/>
          <p:cNvSpPr txBox="1"/>
          <p:nvPr/>
        </p:nvSpPr>
        <p:spPr>
          <a:xfrm>
            <a:off x="746946" y="4238876"/>
            <a:ext cx="1343509" cy="460375"/>
          </a:xfrm>
          <a:prstGeom prst="rect">
            <a:avLst/>
          </a:prstGeom>
          <a:noFill/>
        </p:spPr>
        <p:txBody>
          <a:bodyPr wrap="square" rtlCol="0">
            <a:spAutoFit/>
          </a:bodyPr>
          <a:lstStyle/>
          <a:p>
            <a:pPr algn="ctr">
              <a:buClrTx/>
              <a:buSzTx/>
              <a:buFontTx/>
            </a:pPr>
            <a:r>
              <a:rPr lang="zh-CN" altLang="en-US" sz="2400">
                <a:solidFill>
                  <a:srgbClr val="1552D1"/>
                </a:solidFill>
                <a:latin typeface="黑体" panose="02010609060101010101" charset="-122"/>
                <a:ea typeface="黑体" panose="02010609060101010101" charset="-122"/>
              </a:rPr>
              <a:t>习惯法</a:t>
            </a:r>
          </a:p>
        </p:txBody>
      </p:sp>
      <p:sp>
        <p:nvSpPr>
          <p:cNvPr id="39" name="文本框 38"/>
          <p:cNvSpPr txBox="1"/>
          <p:nvPr/>
        </p:nvSpPr>
        <p:spPr>
          <a:xfrm>
            <a:off x="3578649" y="4226307"/>
            <a:ext cx="1343509" cy="460375"/>
          </a:xfrm>
          <a:prstGeom prst="rect">
            <a:avLst/>
          </a:prstGeom>
          <a:noFill/>
        </p:spPr>
        <p:txBody>
          <a:bodyPr wrap="square" rtlCol="0">
            <a:spAutoFit/>
          </a:bodyPr>
          <a:lstStyle/>
          <a:p>
            <a:pPr algn="ctr"/>
            <a:r>
              <a:rPr lang="zh-CN" altLang="en-US" sz="2400">
                <a:solidFill>
                  <a:srgbClr val="1552D1"/>
                </a:solidFill>
                <a:latin typeface="黑体" panose="02010609060101010101" charset="-122"/>
                <a:ea typeface="黑体" panose="02010609060101010101" charset="-122"/>
              </a:rPr>
              <a:t>成文法</a:t>
            </a:r>
          </a:p>
        </p:txBody>
      </p:sp>
      <p:sp>
        <p:nvSpPr>
          <p:cNvPr id="41" name="文本框 40"/>
          <p:cNvSpPr txBox="1"/>
          <p:nvPr/>
        </p:nvSpPr>
        <p:spPr>
          <a:xfrm>
            <a:off x="932165" y="2510080"/>
            <a:ext cx="2350184" cy="460375"/>
          </a:xfrm>
          <a:prstGeom prst="rect">
            <a:avLst/>
          </a:prstGeom>
          <a:noFill/>
        </p:spPr>
        <p:txBody>
          <a:bodyPr wrap="square" rtlCol="0">
            <a:spAutoFit/>
          </a:bodyPr>
          <a:lstStyle/>
          <a:p>
            <a:pPr algn="ctr"/>
            <a:r>
              <a:rPr lang="zh-CN" altLang="en-US" sz="2400">
                <a:solidFill>
                  <a:srgbClr val="FF0000"/>
                </a:solidFill>
                <a:latin typeface="黑体" panose="02010609060101010101" charset="-122"/>
                <a:ea typeface="黑体" panose="02010609060101010101" charset="-122"/>
              </a:rPr>
              <a:t>公民法</a:t>
            </a:r>
          </a:p>
        </p:txBody>
      </p:sp>
      <p:sp>
        <p:nvSpPr>
          <p:cNvPr id="54" name="文本框 53"/>
          <p:cNvSpPr txBox="1"/>
          <p:nvPr>
            <p:custDataLst>
              <p:tags r:id="rId2"/>
            </p:custDataLst>
          </p:nvPr>
        </p:nvSpPr>
        <p:spPr>
          <a:xfrm>
            <a:off x="3049270" y="836930"/>
            <a:ext cx="3118485" cy="521970"/>
          </a:xfrm>
          <a:prstGeom prst="rect">
            <a:avLst/>
          </a:prstGeom>
          <a:noFill/>
        </p:spPr>
        <p:txBody>
          <a:bodyPr wrap="square" rtlCol="0">
            <a:spAutoFit/>
          </a:bodyPr>
          <a:lstStyle/>
          <a:p>
            <a:r>
              <a:rPr lang="en-US" altLang="zh-CN" sz="2800" b="1">
                <a:latin typeface="宋体" panose="02010600030101010101" pitchFamily="2" charset="-122"/>
                <a:ea typeface="宋体" panose="02010600030101010101" pitchFamily="2" charset="-122"/>
                <a:cs typeface="微软雅黑" panose="020B0503020204020204" charset="-122"/>
              </a:rPr>
              <a:t>1.</a:t>
            </a:r>
            <a:r>
              <a:rPr lang="zh-CN" altLang="en-US" sz="2800" b="1">
                <a:latin typeface="宋体" panose="02010600030101010101" pitchFamily="2" charset="-122"/>
                <a:ea typeface="宋体" panose="02010600030101010101" pitchFamily="2" charset="-122"/>
                <a:cs typeface="微软雅黑" panose="020B0503020204020204" charset="-122"/>
              </a:rPr>
              <a:t>上古：罗马法</a:t>
            </a:r>
          </a:p>
        </p:txBody>
      </p:sp>
      <p:sp>
        <p:nvSpPr>
          <p:cNvPr id="55" name="文本框 54"/>
          <p:cNvSpPr txBox="1"/>
          <p:nvPr/>
        </p:nvSpPr>
        <p:spPr>
          <a:xfrm>
            <a:off x="3818240" y="2509445"/>
            <a:ext cx="2350184" cy="460375"/>
          </a:xfrm>
          <a:prstGeom prst="rect">
            <a:avLst/>
          </a:prstGeom>
          <a:noFill/>
        </p:spPr>
        <p:txBody>
          <a:bodyPr wrap="square" rtlCol="0">
            <a:spAutoFit/>
          </a:bodyPr>
          <a:lstStyle/>
          <a:p>
            <a:pPr algn="ctr"/>
            <a:r>
              <a:rPr lang="zh-CN" altLang="en-US" sz="2400">
                <a:solidFill>
                  <a:srgbClr val="FF0000"/>
                </a:solidFill>
                <a:latin typeface="黑体" panose="02010609060101010101" charset="-122"/>
                <a:ea typeface="黑体" panose="02010609060101010101" charset="-122"/>
              </a:rPr>
              <a:t>万民法</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3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childTnLst>
                                </p:cTn>
                              </p:par>
                              <p:par>
                                <p:cTn id="26" presetID="22" presetClass="entr" presetSubtype="4"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down)">
                                      <p:cBhvr>
                                        <p:cTn id="28" dur="500"/>
                                        <p:tgtEl>
                                          <p:spTgt spid="5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22" presetClass="entr" presetSubtype="4"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down)">
                                      <p:cBhvr>
                                        <p:cTn id="3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51" grpId="0" bldLvl="0" animBg="1"/>
      <p:bldP spid="52" grpId="0" bldLvl="0" animBg="1"/>
      <p:bldP spid="34" grpId="0" bldLvl="0" animBg="1"/>
      <p:bldP spid="36" grpId="0" bldLvl="0" animBg="1"/>
      <p:bldP spid="38" grpId="0"/>
      <p:bldP spid="39" grpId="0"/>
      <p:bldP spid="41" grpId="0"/>
      <p:bldP spid="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7152640" cy="645160"/>
          </a:xfrm>
          <a:prstGeom prst="rect">
            <a:avLst/>
          </a:prstGeom>
          <a:noFill/>
        </p:spPr>
        <p:txBody>
          <a:bodyPr wrap="none" rtlCol="0">
            <a:spAutoFit/>
          </a:bodyPr>
          <a:lstStyle/>
          <a:p>
            <a:pPr algn="l"/>
            <a:r>
              <a:rPr lang="zh-CN" altLang="en-US" sz="3600" dirty="0">
                <a:solidFill>
                  <a:schemeClr val="tx1"/>
                </a:solidFill>
                <a:latin typeface="华文琥珀" panose="02010800040101010101" charset="-122"/>
                <a:ea typeface="华文琥珀" panose="02010800040101010101" charset="-122"/>
                <a:cs typeface="+mn-ea"/>
                <a:sym typeface="+mn-lt"/>
              </a:rPr>
              <a:t>一</a:t>
            </a:r>
            <a:r>
              <a:rPr lang="en-US" altLang="zh-CN" sz="3600" dirty="0">
                <a:solidFill>
                  <a:schemeClr val="tx1"/>
                </a:solidFill>
                <a:latin typeface="华文琥珀" panose="02010800040101010101" charset="-122"/>
                <a:ea typeface="华文琥珀" panose="02010800040101010101" charset="-122"/>
                <a:cs typeface="+mn-ea"/>
                <a:sym typeface="+mn-lt"/>
              </a:rPr>
              <a:t> </a:t>
            </a:r>
            <a:r>
              <a:rPr lang="zh-CN" altLang="en-US" sz="3600" dirty="0">
                <a:solidFill>
                  <a:schemeClr val="tx1"/>
                </a:solidFill>
                <a:latin typeface="华文琥珀" panose="02010800040101010101" charset="-122"/>
                <a:ea typeface="华文琥珀" panose="02010800040101010101" charset="-122"/>
                <a:cs typeface="+mn-ea"/>
                <a:sym typeface="+mn-lt"/>
              </a:rPr>
              <a:t>近代西方法律制度的渊源与发展</a:t>
            </a:r>
          </a:p>
        </p:txBody>
      </p:sp>
      <p:sp>
        <p:nvSpPr>
          <p:cNvPr id="42" name="文本框 41"/>
          <p:cNvSpPr txBox="1"/>
          <p:nvPr>
            <p:custDataLst>
              <p:tags r:id="rId1"/>
            </p:custDataLst>
          </p:nvPr>
        </p:nvSpPr>
        <p:spPr>
          <a:xfrm>
            <a:off x="393700" y="836930"/>
            <a:ext cx="2519680" cy="521970"/>
          </a:xfrm>
          <a:prstGeom prst="rect">
            <a:avLst/>
          </a:prstGeom>
          <a:noFill/>
        </p:spPr>
        <p:txBody>
          <a:bodyPr wrap="square" rtlCol="0">
            <a:spAutoFit/>
          </a:bodyPr>
          <a:lstStyle/>
          <a:p>
            <a:r>
              <a:rPr lang="zh-CN" sz="2800">
                <a:latin typeface="微软雅黑" panose="020B0503020204020204" charset="-122"/>
                <a:ea typeface="微软雅黑" panose="020B0503020204020204" charset="-122"/>
                <a:cs typeface="微软雅黑" panose="020B0503020204020204" charset="-122"/>
              </a:rPr>
              <a:t>（一）渊源</a:t>
            </a:r>
          </a:p>
        </p:txBody>
      </p:sp>
      <p:sp>
        <p:nvSpPr>
          <p:cNvPr id="54" name="文本框 53"/>
          <p:cNvSpPr txBox="1"/>
          <p:nvPr>
            <p:custDataLst>
              <p:tags r:id="rId2"/>
            </p:custDataLst>
          </p:nvPr>
        </p:nvSpPr>
        <p:spPr>
          <a:xfrm>
            <a:off x="3049270" y="852170"/>
            <a:ext cx="3783965" cy="521970"/>
          </a:xfrm>
          <a:prstGeom prst="rect">
            <a:avLst/>
          </a:prstGeom>
          <a:noFill/>
        </p:spPr>
        <p:txBody>
          <a:bodyPr wrap="square" rtlCol="0">
            <a:spAutoFit/>
          </a:bodyPr>
          <a:lstStyle/>
          <a:p>
            <a:r>
              <a:rPr lang="en-US" altLang="zh-CN" sz="2800" b="1">
                <a:latin typeface="宋体" panose="02010600030101010101" pitchFamily="2" charset="-122"/>
                <a:ea typeface="宋体" panose="02010600030101010101" pitchFamily="2" charset="-122"/>
                <a:cs typeface="微软雅黑" panose="020B0503020204020204" charset="-122"/>
              </a:rPr>
              <a:t>1.</a:t>
            </a:r>
            <a:r>
              <a:rPr lang="zh-CN" altLang="en-US" sz="2800" b="1">
                <a:latin typeface="宋体" panose="02010600030101010101" pitchFamily="2" charset="-122"/>
                <a:ea typeface="宋体" panose="02010600030101010101" pitchFamily="2" charset="-122"/>
                <a:cs typeface="微软雅黑" panose="020B0503020204020204" charset="-122"/>
                <a:sym typeface="+mn-ea"/>
              </a:rPr>
              <a:t>上古：</a:t>
            </a:r>
            <a:r>
              <a:rPr lang="zh-CN" altLang="en-US" sz="2800" b="1">
                <a:latin typeface="宋体" panose="02010600030101010101" pitchFamily="2" charset="-122"/>
                <a:ea typeface="宋体" panose="02010600030101010101" pitchFamily="2" charset="-122"/>
                <a:cs typeface="微软雅黑" panose="020B0503020204020204" charset="-122"/>
              </a:rPr>
              <a:t>罗马法</a:t>
            </a:r>
          </a:p>
        </p:txBody>
      </p:sp>
      <p:grpSp>
        <p:nvGrpSpPr>
          <p:cNvPr id="12" name="组合 11"/>
          <p:cNvGrpSpPr/>
          <p:nvPr/>
        </p:nvGrpSpPr>
        <p:grpSpPr>
          <a:xfrm>
            <a:off x="8246110" y="1988185"/>
            <a:ext cx="3223895" cy="4221632"/>
            <a:chOff x="420" y="7564"/>
            <a:chExt cx="2603" cy="3409"/>
          </a:xfrm>
        </p:grpSpPr>
        <p:pic>
          <p:nvPicPr>
            <p:cNvPr id="19475" name="Picture 2" descr="图片6"/>
            <p:cNvPicPr/>
            <p:nvPr>
              <p:custDataLst>
                <p:tags r:id="rId7"/>
              </p:custDataLst>
            </p:nvPr>
          </p:nvPicPr>
          <p:blipFill>
            <a:blip r:embed="rId10">
              <a:lum contrast="28000"/>
            </a:blip>
            <a:srcRect r="-20" b="9789"/>
            <a:stretch>
              <a:fillRect/>
            </a:stretch>
          </p:blipFill>
          <p:spPr>
            <a:xfrm>
              <a:off x="420" y="7564"/>
              <a:ext cx="2603" cy="2962"/>
            </a:xfrm>
            <a:prstGeom prst="rect">
              <a:avLst/>
            </a:prstGeom>
            <a:noFill/>
            <a:ln>
              <a:noFill/>
              <a:miter lim="800000"/>
              <a:headEnd/>
              <a:tailEnd/>
            </a:ln>
          </p:spPr>
        </p:pic>
        <p:sp>
          <p:nvSpPr>
            <p:cNvPr id="6" name="矩形 5"/>
            <p:cNvSpPr/>
            <p:nvPr/>
          </p:nvSpPr>
          <p:spPr>
            <a:xfrm>
              <a:off x="429" y="10393"/>
              <a:ext cx="2581" cy="580"/>
            </a:xfrm>
            <a:prstGeom prst="rect">
              <a:avLst/>
            </a:prstGeom>
            <a:no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a:solidFill>
                    <a:schemeClr val="tx1"/>
                  </a:solidFill>
                  <a:latin typeface="仿宋" panose="02010609060101010101" pitchFamily="49" charset="-122"/>
                  <a:ea typeface="仿宋" panose="02010609060101010101" pitchFamily="49" charset="-122"/>
                  <a:cs typeface="仿宋" panose="02010609060101010101" pitchFamily="49" charset="-122"/>
                  <a:sym typeface="+mn-ea"/>
                </a:rPr>
                <a:t>《十二铜表法》</a:t>
              </a:r>
            </a:p>
          </p:txBody>
        </p:sp>
      </p:grpSp>
      <p:sp>
        <p:nvSpPr>
          <p:cNvPr id="7" name="文本框 6"/>
          <p:cNvSpPr txBox="1"/>
          <p:nvPr/>
        </p:nvSpPr>
        <p:spPr>
          <a:xfrm>
            <a:off x="528955" y="1594485"/>
            <a:ext cx="6828790" cy="4061460"/>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t">
            <a:spAutoFit/>
          </a:bodyPr>
          <a:lstStyle/>
          <a:p>
            <a:r>
              <a:rPr lang="zh-CN" altLang="en-US" sz="2600">
                <a:latin typeface="华文楷体" panose="02010600040101010101" charset="-122"/>
                <a:ea typeface="华文楷体" panose="02010600040101010101" charset="-122"/>
                <a:cs typeface="华文楷体" panose="02010600040101010101" charset="-122"/>
              </a:rPr>
              <a:t>《十二铜表法》的篇目内容</a:t>
            </a:r>
          </a:p>
          <a:p>
            <a:r>
              <a:rPr lang="zh-CN" altLang="en-US" sz="2600">
                <a:latin typeface="华文楷体" panose="02010600040101010101" charset="-122"/>
                <a:ea typeface="华文楷体" panose="02010600040101010101" charset="-122"/>
                <a:cs typeface="华文楷体" panose="02010600040101010101" charset="-122"/>
              </a:rPr>
              <a:t>第一表，传唤;</a:t>
            </a:r>
            <a:r>
              <a:rPr lang="en-US" altLang="zh-CN" sz="2600">
                <a:latin typeface="华文楷体" panose="02010600040101010101" charset="-122"/>
                <a:ea typeface="华文楷体" panose="02010600040101010101" charset="-122"/>
                <a:cs typeface="华文楷体" panose="02010600040101010101" charset="-122"/>
              </a:rPr>
              <a:t>     </a:t>
            </a:r>
            <a:r>
              <a:rPr lang="zh-CN" altLang="en-US" sz="2600">
                <a:latin typeface="华文楷体" panose="02010600040101010101" charset="-122"/>
                <a:ea typeface="华文楷体" panose="02010600040101010101" charset="-122"/>
                <a:cs typeface="华文楷体" panose="02010600040101010101" charset="-122"/>
              </a:rPr>
              <a:t>第二表，审判;</a:t>
            </a:r>
          </a:p>
          <a:p>
            <a:r>
              <a:rPr lang="zh-CN" altLang="en-US" sz="2600">
                <a:latin typeface="华文楷体" panose="02010600040101010101" charset="-122"/>
                <a:ea typeface="华文楷体" panose="02010600040101010101" charset="-122"/>
                <a:cs typeface="华文楷体" panose="02010600040101010101" charset="-122"/>
              </a:rPr>
              <a:t>第三表，求偿(债务赔偿) ;</a:t>
            </a:r>
            <a:r>
              <a:rPr lang="en-US" altLang="zh-CN" sz="2600">
                <a:latin typeface="华文楷体" panose="02010600040101010101" charset="-122"/>
                <a:ea typeface="华文楷体" panose="02010600040101010101" charset="-122"/>
                <a:cs typeface="华文楷体" panose="02010600040101010101" charset="-122"/>
              </a:rPr>
              <a:t>     </a:t>
            </a:r>
            <a:r>
              <a:rPr lang="zh-CN" altLang="en-US" sz="2600">
                <a:latin typeface="华文楷体" panose="02010600040101010101" charset="-122"/>
                <a:ea typeface="华文楷体" panose="02010600040101010101" charset="-122"/>
                <a:cs typeface="华文楷体" panose="02010600040101010101" charset="-122"/>
              </a:rPr>
              <a:t>第四表，家父权;</a:t>
            </a:r>
          </a:p>
          <a:p>
            <a:r>
              <a:rPr lang="zh-CN" altLang="en-US" sz="2600">
                <a:latin typeface="华文楷体" panose="02010600040101010101" charset="-122"/>
                <a:ea typeface="华文楷体" panose="02010600040101010101" charset="-122"/>
                <a:cs typeface="华文楷体" panose="02010600040101010101" charset="-122"/>
              </a:rPr>
              <a:t>第五表，继承及监护;</a:t>
            </a:r>
            <a:r>
              <a:rPr lang="en-US" altLang="zh-CN" sz="2600">
                <a:latin typeface="华文楷体" panose="02010600040101010101" charset="-122"/>
                <a:ea typeface="华文楷体" panose="02010600040101010101" charset="-122"/>
                <a:cs typeface="华文楷体" panose="02010600040101010101" charset="-122"/>
              </a:rPr>
              <a:t> </a:t>
            </a:r>
            <a:r>
              <a:rPr lang="zh-CN" altLang="en-US" sz="2600">
                <a:latin typeface="华文楷体" panose="02010600040101010101" charset="-122"/>
                <a:ea typeface="华文楷体" panose="02010600040101010101" charset="-122"/>
                <a:cs typeface="华文楷体" panose="02010600040101010101" charset="-122"/>
              </a:rPr>
              <a:t>第六表，所有权及占有</a:t>
            </a:r>
            <a:r>
              <a:rPr lang="en-US" altLang="zh-CN" sz="2600">
                <a:latin typeface="华文楷体" panose="02010600040101010101" charset="-122"/>
                <a:ea typeface="华文楷体" panose="02010600040101010101" charset="-122"/>
                <a:cs typeface="华文楷体" panose="02010600040101010101" charset="-122"/>
              </a:rPr>
              <a:t>;</a:t>
            </a:r>
          </a:p>
          <a:p>
            <a:r>
              <a:rPr lang="zh-CN" altLang="en-US" sz="2600">
                <a:latin typeface="华文楷体" panose="02010600040101010101" charset="-122"/>
                <a:ea typeface="华文楷体" panose="02010600040101010101" charset="-122"/>
                <a:cs typeface="华文楷体" panose="02010600040101010101" charset="-122"/>
              </a:rPr>
              <a:t>第七表，房屋及土地;第八表，私犯(侵犯他人) ;</a:t>
            </a:r>
          </a:p>
          <a:p>
            <a:r>
              <a:rPr lang="zh-CN" altLang="en-US" sz="2600">
                <a:latin typeface="华文楷体" panose="02010600040101010101" charset="-122"/>
                <a:ea typeface="华文楷体" panose="02010600040101010101" charset="-122"/>
                <a:cs typeface="华文楷体" panose="02010600040101010101" charset="-122"/>
              </a:rPr>
              <a:t>第九表，公法;</a:t>
            </a:r>
          </a:p>
          <a:p>
            <a:r>
              <a:rPr lang="zh-CN" altLang="en-US" sz="2600">
                <a:latin typeface="华文楷体" panose="02010600040101010101" charset="-122"/>
                <a:ea typeface="华文楷体" panose="02010600040101010101" charset="-122"/>
                <a:cs typeface="华文楷体" panose="02010600040101010101" charset="-122"/>
              </a:rPr>
              <a:t>第十表，宗教法;</a:t>
            </a:r>
          </a:p>
          <a:p>
            <a:r>
              <a:rPr lang="zh-CN" altLang="en-US" sz="2600">
                <a:latin typeface="华文楷体" panose="02010600040101010101" charset="-122"/>
                <a:ea typeface="华文楷体" panose="02010600040101010101" charset="-122"/>
                <a:cs typeface="华文楷体" panose="02010600040101010101" charset="-122"/>
              </a:rPr>
              <a:t>第十一表，前五表之补充;</a:t>
            </a:r>
          </a:p>
          <a:p>
            <a:r>
              <a:rPr lang="zh-CN" altLang="en-US" sz="2600">
                <a:latin typeface="华文楷体" panose="02010600040101010101" charset="-122"/>
                <a:ea typeface="华文楷体" panose="02010600040101010101" charset="-122"/>
                <a:cs typeface="华文楷体" panose="02010600040101010101" charset="-122"/>
              </a:rPr>
              <a:t>第十二表，后五表之补充。</a:t>
            </a:r>
          </a:p>
          <a:p>
            <a:r>
              <a:rPr lang="en-US" altLang="zh-CN" sz="2400">
                <a:latin typeface="华文楷体" panose="02010600040101010101" charset="-122"/>
                <a:ea typeface="华文楷体" panose="02010600040101010101" charset="-122"/>
                <a:cs typeface="华文楷体" panose="02010600040101010101" charset="-122"/>
              </a:rPr>
              <a:t>      ——</a:t>
            </a:r>
            <a:r>
              <a:rPr lang="zh-CN" altLang="en-US" sz="2400">
                <a:latin typeface="华文楷体" panose="02010600040101010101" charset="-122"/>
                <a:ea typeface="华文楷体" panose="02010600040101010101" charset="-122"/>
                <a:cs typeface="华文楷体" panose="02010600040101010101" charset="-122"/>
              </a:rPr>
              <a:t>依据杨红林《历史上的大法典》编制</a:t>
            </a:r>
          </a:p>
        </p:txBody>
      </p:sp>
      <p:sp>
        <p:nvSpPr>
          <p:cNvPr id="8" name="文本框 7"/>
          <p:cNvSpPr txBox="1"/>
          <p:nvPr>
            <p:custDataLst>
              <p:tags r:id="rId3"/>
            </p:custDataLst>
          </p:nvPr>
        </p:nvSpPr>
        <p:spPr>
          <a:xfrm>
            <a:off x="528320" y="5732780"/>
            <a:ext cx="7876540" cy="521970"/>
          </a:xfrm>
          <a:prstGeom prst="rect">
            <a:avLst/>
          </a:prstGeom>
          <a:noFill/>
        </p:spPr>
        <p:txBody>
          <a:bodyPr wrap="square" rtlCol="0">
            <a:spAutoFit/>
          </a:bodyPr>
          <a:lstStyle/>
          <a:p>
            <a:r>
              <a:rPr lang="zh-CN" sz="2800">
                <a:latin typeface="黑体" panose="02010609060101010101" charset="-122"/>
                <a:ea typeface="黑体" panose="02010609060101010101" charset="-122"/>
                <a:cs typeface="微软雅黑" panose="020B0503020204020204" charset="-122"/>
              </a:rPr>
              <a:t>从《十二铜表法》可以得出罗马法有何特点？</a:t>
            </a:r>
          </a:p>
        </p:txBody>
      </p:sp>
      <p:sp>
        <p:nvSpPr>
          <p:cNvPr id="22" name="文本框 21"/>
          <p:cNvSpPr txBox="1"/>
          <p:nvPr/>
        </p:nvSpPr>
        <p:spPr>
          <a:xfrm>
            <a:off x="5568950" y="1888490"/>
            <a:ext cx="2398395" cy="52197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l"/>
            <a:r>
              <a:rPr lang="zh-CN" altLang="en-US" sz="2800">
                <a:solidFill>
                  <a:schemeClr val="bg1"/>
                </a:solidFill>
                <a:latin typeface="微软雅黑" panose="020B0503020204020204" charset="-122"/>
                <a:ea typeface="微软雅黑" panose="020B0503020204020204" charset="-122"/>
                <a:cs typeface="仿宋" panose="02010609060101010101" pitchFamily="49" charset="-122"/>
                <a:sym typeface="+mn-ea"/>
              </a:rPr>
              <a:t>注重诉讼程序</a:t>
            </a:r>
          </a:p>
        </p:txBody>
      </p:sp>
      <p:sp>
        <p:nvSpPr>
          <p:cNvPr id="10" name="文本框 9"/>
          <p:cNvSpPr txBox="1"/>
          <p:nvPr/>
        </p:nvSpPr>
        <p:spPr>
          <a:xfrm>
            <a:off x="5290820" y="2716530"/>
            <a:ext cx="2676525" cy="95313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l"/>
            <a:r>
              <a:rPr lang="zh-CN" altLang="en-US" sz="2800">
                <a:solidFill>
                  <a:schemeClr val="bg1"/>
                </a:solidFill>
                <a:latin typeface="微软雅黑" panose="020B0503020204020204" charset="-122"/>
                <a:ea typeface="微软雅黑" panose="020B0503020204020204" charset="-122"/>
                <a:cs typeface="仿宋" panose="02010609060101010101" pitchFamily="49" charset="-122"/>
                <a:sym typeface="+mn-ea"/>
              </a:rPr>
              <a:t>保护私有财产，私法发达</a:t>
            </a:r>
          </a:p>
        </p:txBody>
      </p:sp>
      <p:graphicFrame>
        <p:nvGraphicFramePr>
          <p:cNvPr id="15" name="表格 14"/>
          <p:cNvGraphicFramePr/>
          <p:nvPr>
            <p:custDataLst>
              <p:tags r:id="rId4"/>
            </p:custDataLst>
          </p:nvPr>
        </p:nvGraphicFramePr>
        <p:xfrm>
          <a:off x="8131175" y="5093335"/>
          <a:ext cx="3771900" cy="1607820"/>
        </p:xfrm>
        <a:graphic>
          <a:graphicData uri="http://schemas.openxmlformats.org/drawingml/2006/table">
            <a:tbl>
              <a:tblPr firstRow="1" bandRow="1">
                <a:tableStyleId>{5C22544A-7EE6-4342-B048-85BDC9FD1C3A}</a:tableStyleId>
              </a:tblPr>
              <a:tblGrid>
                <a:gridCol w="834390">
                  <a:extLst>
                    <a:ext uri="{9D8B030D-6E8A-4147-A177-3AD203B41FA5}">
                      <a16:colId xmlns:a16="http://schemas.microsoft.com/office/drawing/2014/main" val="20000"/>
                    </a:ext>
                  </a:extLst>
                </a:gridCol>
                <a:gridCol w="2937510">
                  <a:extLst>
                    <a:ext uri="{9D8B030D-6E8A-4147-A177-3AD203B41FA5}">
                      <a16:colId xmlns:a16="http://schemas.microsoft.com/office/drawing/2014/main" val="20001"/>
                    </a:ext>
                  </a:extLst>
                </a:gridCol>
              </a:tblGrid>
              <a:tr h="1607820">
                <a:tc>
                  <a:txBody>
                    <a:bodyPr/>
                    <a:lstStyle/>
                    <a:p>
                      <a:pPr>
                        <a:buNone/>
                      </a:pPr>
                      <a:r>
                        <a:rPr lang="zh-CN" altLang="en-US" sz="2400" b="0">
                          <a:solidFill>
                            <a:schemeClr val="tx1"/>
                          </a:solidFill>
                          <a:latin typeface="华文楷体" panose="02010600040101010101" charset="-122"/>
                          <a:ea typeface="华文楷体" panose="02010600040101010101" charset="-122"/>
                          <a:sym typeface="+mn-ea"/>
                        </a:rPr>
                        <a:t>第九表</a:t>
                      </a:r>
                      <a:r>
                        <a:rPr lang="en-US" altLang="zh-CN" sz="2400" b="0">
                          <a:solidFill>
                            <a:schemeClr val="tx1"/>
                          </a:solidFill>
                          <a:latin typeface="华文楷体" panose="02010600040101010101" charset="-122"/>
                          <a:ea typeface="华文楷体" panose="02010600040101010101" charset="-122"/>
                          <a:sym typeface="+mn-ea"/>
                        </a:rPr>
                        <a:t> </a:t>
                      </a:r>
                      <a:r>
                        <a:rPr lang="zh-CN" altLang="en-US" sz="2400" b="0">
                          <a:solidFill>
                            <a:schemeClr val="tx1"/>
                          </a:solidFill>
                          <a:latin typeface="华文楷体" panose="02010600040101010101" charset="-122"/>
                          <a:ea typeface="华文楷体" panose="02010600040101010101" charset="-122"/>
                          <a:sym typeface="+mn-ea"/>
                        </a:rPr>
                        <a:t>公法</a:t>
                      </a:r>
                      <a:endParaRPr lang="zh-CN" altLang="en-US" sz="2400" b="0">
                        <a:solidFill>
                          <a:schemeClr val="tx1"/>
                        </a:solidFill>
                        <a:latin typeface="华文楷体" panose="02010600040101010101" charset="-122"/>
                        <a:ea typeface="华文楷体" panose="02010600040101010101" charset="-122"/>
                      </a:endParaRPr>
                    </a:p>
                  </a:txBody>
                  <a:tcPr>
                    <a:solidFill>
                      <a:schemeClr val="accent6">
                        <a:lumMod val="60000"/>
                        <a:lumOff val="40000"/>
                      </a:schemeClr>
                    </a:solidFill>
                  </a:tcPr>
                </a:tc>
                <a:tc>
                  <a:txBody>
                    <a:bodyPr/>
                    <a:lstStyle/>
                    <a:p>
                      <a:pPr>
                        <a:buNone/>
                      </a:pPr>
                      <a:r>
                        <a:rPr lang="zh-CN" altLang="en-US" sz="2400" b="0">
                          <a:solidFill>
                            <a:schemeClr val="tx1"/>
                          </a:solidFill>
                          <a:latin typeface="华文楷体" panose="02010600040101010101" charset="-122"/>
                          <a:ea typeface="华文楷体" panose="02010600040101010101" charset="-122"/>
                        </a:rPr>
                        <a:t>“不得为任何个人的利益，制定特别的法律.....任何人非经审判，不得处死刑”</a:t>
                      </a:r>
                    </a:p>
                  </a:txBody>
                  <a:tcPr>
                    <a:solidFill>
                      <a:schemeClr val="accent6">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7" name="表格 16"/>
          <p:cNvGraphicFramePr/>
          <p:nvPr>
            <p:custDataLst>
              <p:tags r:id="rId5"/>
            </p:custDataLst>
          </p:nvPr>
        </p:nvGraphicFramePr>
        <p:xfrm>
          <a:off x="8131175" y="823595"/>
          <a:ext cx="3771900" cy="1920240"/>
        </p:xfrm>
        <a:graphic>
          <a:graphicData uri="http://schemas.openxmlformats.org/drawingml/2006/table">
            <a:tbl>
              <a:tblPr firstRow="1" bandRow="1">
                <a:tableStyleId>{5C22544A-7EE6-4342-B048-85BDC9FD1C3A}</a:tableStyleId>
              </a:tblPr>
              <a:tblGrid>
                <a:gridCol w="835025">
                  <a:extLst>
                    <a:ext uri="{9D8B030D-6E8A-4147-A177-3AD203B41FA5}">
                      <a16:colId xmlns:a16="http://schemas.microsoft.com/office/drawing/2014/main" val="20000"/>
                    </a:ext>
                  </a:extLst>
                </a:gridCol>
                <a:gridCol w="2936875">
                  <a:extLst>
                    <a:ext uri="{9D8B030D-6E8A-4147-A177-3AD203B41FA5}">
                      <a16:colId xmlns:a16="http://schemas.microsoft.com/office/drawing/2014/main" val="20001"/>
                    </a:ext>
                  </a:extLst>
                </a:gridCol>
              </a:tblGrid>
              <a:tr h="1920240">
                <a:tc>
                  <a:txBody>
                    <a:bodyPr/>
                    <a:lstStyle/>
                    <a:p>
                      <a:pPr>
                        <a:buNone/>
                      </a:pPr>
                      <a:r>
                        <a:rPr lang="zh-CN" altLang="en-US" sz="2400" b="0">
                          <a:solidFill>
                            <a:schemeClr val="tx1"/>
                          </a:solidFill>
                          <a:latin typeface="华文楷体" panose="02010600040101010101" charset="-122"/>
                          <a:ea typeface="华文楷体" panose="02010600040101010101" charset="-122"/>
                          <a:sym typeface="+mn-ea"/>
                        </a:rPr>
                        <a:t>第三表</a:t>
                      </a:r>
                      <a:r>
                        <a:rPr lang="en-US" altLang="zh-CN" sz="2400" b="0">
                          <a:solidFill>
                            <a:schemeClr val="tx1"/>
                          </a:solidFill>
                          <a:latin typeface="华文楷体" panose="02010600040101010101" charset="-122"/>
                          <a:ea typeface="华文楷体" panose="02010600040101010101" charset="-122"/>
                          <a:sym typeface="+mn-ea"/>
                        </a:rPr>
                        <a:t> </a:t>
                      </a:r>
                      <a:r>
                        <a:rPr lang="zh-CN" altLang="en-US" sz="2400" b="0">
                          <a:solidFill>
                            <a:schemeClr val="tx1"/>
                          </a:solidFill>
                          <a:latin typeface="华文楷体" panose="02010600040101010101" charset="-122"/>
                          <a:ea typeface="华文楷体" panose="02010600040101010101" charset="-122"/>
                          <a:sym typeface="+mn-ea"/>
                        </a:rPr>
                        <a:t>求偿</a:t>
                      </a:r>
                    </a:p>
                  </a:txBody>
                  <a:tcPr>
                    <a:solidFill>
                      <a:schemeClr val="accent6">
                        <a:lumMod val="60000"/>
                        <a:lumOff val="40000"/>
                      </a:schemeClr>
                    </a:solidFill>
                  </a:tcPr>
                </a:tc>
                <a:tc>
                  <a:txBody>
                    <a:bodyPr/>
                    <a:lstStyle/>
                    <a:p>
                      <a:pPr>
                        <a:buNone/>
                      </a:pPr>
                      <a:r>
                        <a:rPr lang="zh-CN" altLang="en-US" sz="2400" b="0">
                          <a:solidFill>
                            <a:schemeClr val="tx1"/>
                          </a:solidFill>
                          <a:latin typeface="华文楷体" panose="02010600040101010101" charset="-122"/>
                          <a:ea typeface="华文楷体" panose="02010600040101010101" charset="-122"/>
                          <a:cs typeface="华文楷体" panose="02010600040101010101" charset="-122"/>
                        </a:rPr>
                        <a:t>“ 债权人可将无力偿还的债务人，交付法庭判决，直到将其带上足枷、手铐，甚至杀死或卖为奴隶”</a:t>
                      </a:r>
                    </a:p>
                  </a:txBody>
                  <a:tcPr>
                    <a:solidFill>
                      <a:schemeClr val="accent6">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18" name="表格 17"/>
          <p:cNvGraphicFramePr/>
          <p:nvPr>
            <p:custDataLst>
              <p:tags r:id="rId6"/>
            </p:custDataLst>
          </p:nvPr>
        </p:nvGraphicFramePr>
        <p:xfrm>
          <a:off x="8131175" y="2958465"/>
          <a:ext cx="3771265" cy="1943100"/>
        </p:xfrm>
        <a:graphic>
          <a:graphicData uri="http://schemas.openxmlformats.org/drawingml/2006/table">
            <a:tbl>
              <a:tblPr firstRow="1" bandRow="1">
                <a:tableStyleId>{5C22544A-7EE6-4342-B048-85BDC9FD1C3A}</a:tableStyleId>
              </a:tblPr>
              <a:tblGrid>
                <a:gridCol w="835025">
                  <a:extLst>
                    <a:ext uri="{9D8B030D-6E8A-4147-A177-3AD203B41FA5}">
                      <a16:colId xmlns:a16="http://schemas.microsoft.com/office/drawing/2014/main" val="20000"/>
                    </a:ext>
                  </a:extLst>
                </a:gridCol>
                <a:gridCol w="2936240">
                  <a:extLst>
                    <a:ext uri="{9D8B030D-6E8A-4147-A177-3AD203B41FA5}">
                      <a16:colId xmlns:a16="http://schemas.microsoft.com/office/drawing/2014/main" val="20001"/>
                    </a:ext>
                  </a:extLst>
                </a:gridCol>
              </a:tblGrid>
              <a:tr h="1943100">
                <a:tc>
                  <a:txBody>
                    <a:bodyPr/>
                    <a:lstStyle/>
                    <a:p>
                      <a:pPr>
                        <a:buNone/>
                      </a:pPr>
                      <a:r>
                        <a:rPr lang="zh-CN" altLang="en-US" sz="2400" b="0">
                          <a:solidFill>
                            <a:schemeClr val="tx1"/>
                          </a:solidFill>
                          <a:latin typeface="华文楷体" panose="02010600040101010101" charset="-122"/>
                          <a:ea typeface="华文楷体" panose="02010600040101010101" charset="-122"/>
                          <a:sym typeface="+mn-ea"/>
                        </a:rPr>
                        <a:t>第八表</a:t>
                      </a:r>
                      <a:r>
                        <a:rPr lang="en-US" altLang="zh-CN" sz="2400" b="0">
                          <a:solidFill>
                            <a:schemeClr val="tx1"/>
                          </a:solidFill>
                          <a:latin typeface="华文楷体" panose="02010600040101010101" charset="-122"/>
                          <a:ea typeface="华文楷体" panose="02010600040101010101" charset="-122"/>
                          <a:sym typeface="+mn-ea"/>
                        </a:rPr>
                        <a:t> </a:t>
                      </a:r>
                      <a:r>
                        <a:rPr lang="zh-CN" altLang="en-US" sz="2400" b="0">
                          <a:solidFill>
                            <a:schemeClr val="tx1"/>
                          </a:solidFill>
                          <a:latin typeface="华文楷体" panose="02010600040101010101" charset="-122"/>
                          <a:ea typeface="华文楷体" panose="02010600040101010101" charset="-122"/>
                          <a:sym typeface="+mn-ea"/>
                        </a:rPr>
                        <a:t>私犯</a:t>
                      </a:r>
                    </a:p>
                  </a:txBody>
                  <a:tcPr>
                    <a:solidFill>
                      <a:schemeClr val="accent6">
                        <a:lumMod val="60000"/>
                        <a:lumOff val="40000"/>
                      </a:schemeClr>
                    </a:solidFill>
                  </a:tcPr>
                </a:tc>
                <a:tc>
                  <a:txBody>
                    <a:bodyPr/>
                    <a:lstStyle/>
                    <a:p>
                      <a:pPr>
                        <a:buNone/>
                      </a:pPr>
                      <a:r>
                        <a:rPr lang="zh-CN" altLang="en-US" sz="2400" b="0">
                          <a:solidFill>
                            <a:schemeClr val="tx1"/>
                          </a:solidFill>
                          <a:latin typeface="华文楷体" panose="02010600040101010101" charset="-122"/>
                          <a:ea typeface="华文楷体" panose="02010600040101010101" charset="-122"/>
                        </a:rPr>
                        <a:t>“如果有人打断自由人的骨头，他须偿付300阿司罚金;如被打断骨头的是奴隶，罚金可以减半”</a:t>
                      </a:r>
                    </a:p>
                  </a:txBody>
                  <a:tcPr>
                    <a:solidFill>
                      <a:schemeClr val="bg1">
                        <a:lumMod val="95000"/>
                      </a:schemeClr>
                    </a:solidFill>
                  </a:tcPr>
                </a:tc>
                <a:extLst>
                  <a:ext uri="{0D108BD9-81ED-4DB2-BD59-A6C34878D82A}">
                    <a16:rowId xmlns:a16="http://schemas.microsoft.com/office/drawing/2014/main" val="10000"/>
                  </a:ext>
                </a:extLst>
              </a:tr>
            </a:tbl>
          </a:graphicData>
        </a:graphic>
      </p:graphicFrame>
      <p:sp>
        <p:nvSpPr>
          <p:cNvPr id="16" name="文本框 15"/>
          <p:cNvSpPr txBox="1"/>
          <p:nvPr/>
        </p:nvSpPr>
        <p:spPr>
          <a:xfrm>
            <a:off x="8268970" y="1522730"/>
            <a:ext cx="3496310" cy="52197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l"/>
            <a:r>
              <a:rPr lang="zh-CN" altLang="en-US" sz="2800">
                <a:solidFill>
                  <a:schemeClr val="bg1"/>
                </a:solidFill>
                <a:latin typeface="微软雅黑" panose="020B0503020204020204" charset="-122"/>
                <a:ea typeface="微软雅黑" panose="020B0503020204020204" charset="-122"/>
                <a:cs typeface="仿宋" panose="02010609060101010101" pitchFamily="49" charset="-122"/>
                <a:sym typeface="+mn-ea"/>
              </a:rPr>
              <a:t>内容明晰，操作性强</a:t>
            </a:r>
          </a:p>
        </p:txBody>
      </p:sp>
      <p:sp>
        <p:nvSpPr>
          <p:cNvPr id="19" name="文本框 18"/>
          <p:cNvSpPr txBox="1"/>
          <p:nvPr/>
        </p:nvSpPr>
        <p:spPr>
          <a:xfrm>
            <a:off x="8268970" y="3656330"/>
            <a:ext cx="3496310" cy="52197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l"/>
            <a:r>
              <a:rPr lang="zh-CN" altLang="en-US" sz="2800">
                <a:solidFill>
                  <a:schemeClr val="bg1"/>
                </a:solidFill>
                <a:latin typeface="微软雅黑" panose="020B0503020204020204" charset="-122"/>
                <a:ea typeface="微软雅黑" panose="020B0503020204020204" charset="-122"/>
                <a:cs typeface="仿宋" panose="02010609060101010101" pitchFamily="49" charset="-122"/>
                <a:sym typeface="+mn-ea"/>
              </a:rPr>
              <a:t>维护奴隶主特权</a:t>
            </a:r>
          </a:p>
        </p:txBody>
      </p:sp>
      <p:sp>
        <p:nvSpPr>
          <p:cNvPr id="20" name="文本框 19"/>
          <p:cNvSpPr txBox="1"/>
          <p:nvPr/>
        </p:nvSpPr>
        <p:spPr>
          <a:xfrm>
            <a:off x="8268970" y="5622290"/>
            <a:ext cx="3496310" cy="52197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l"/>
            <a:r>
              <a:rPr lang="zh-CN" altLang="en-US" sz="2800">
                <a:solidFill>
                  <a:schemeClr val="bg1"/>
                </a:solidFill>
                <a:latin typeface="微软雅黑" panose="020B0503020204020204" charset="-122"/>
                <a:ea typeface="微软雅黑" panose="020B0503020204020204" charset="-122"/>
                <a:cs typeface="仿宋" panose="02010609060101010101" pitchFamily="49" charset="-122"/>
                <a:sym typeface="+mn-ea"/>
              </a:rPr>
              <a:t>注重法律公平</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par>
                                <p:cTn id="26" presetID="16" presetClass="entr" presetSubtype="21"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7" grpId="0" bldLvl="0" animBg="1"/>
      <p:bldP spid="7" grpId="1" animBg="1"/>
      <p:bldP spid="8" grpId="0"/>
      <p:bldP spid="8" grpId="1"/>
      <p:bldP spid="22" grpId="0" animBg="1"/>
      <p:bldP spid="22" grpId="1" animBg="1"/>
      <p:bldP spid="10" grpId="0" bldLvl="0" animBg="1"/>
      <p:bldP spid="10" grpId="1" animBg="1"/>
      <p:bldP spid="16" grpId="0" animBg="1"/>
      <p:bldP spid="16" grpId="1" animBg="1"/>
      <p:bldP spid="19" grpId="0" animBg="1"/>
      <p:bldP spid="19" grpId="1" animBg="1"/>
      <p:bldP spid="20" grpId="0" animBg="1"/>
      <p:bldP spid="2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组合 56"/>
          <p:cNvGrpSpPr/>
          <p:nvPr/>
        </p:nvGrpSpPr>
        <p:grpSpPr>
          <a:xfrm>
            <a:off x="9391650" y="4156075"/>
            <a:ext cx="1706880" cy="2043430"/>
            <a:chOff x="3270" y="7559"/>
            <a:chExt cx="2688" cy="3218"/>
          </a:xfrm>
        </p:grpSpPr>
        <p:pic>
          <p:nvPicPr>
            <p:cNvPr id="58" name="图片 57"/>
            <p:cNvPicPr>
              <a:picLocks noChangeAspect="1"/>
            </p:cNvPicPr>
            <p:nvPr/>
          </p:nvPicPr>
          <p:blipFill>
            <a:blip r:embed="rId5"/>
            <a:srcRect t="5217" b="5217"/>
            <a:stretch>
              <a:fillRect/>
            </a:stretch>
          </p:blipFill>
          <p:spPr>
            <a:xfrm>
              <a:off x="3270" y="7559"/>
              <a:ext cx="2688" cy="3155"/>
            </a:xfrm>
            <a:prstGeom prst="roundRect">
              <a:avLst>
                <a:gd name="adj" fmla="val 8364"/>
              </a:avLst>
            </a:prstGeom>
            <a:effectLst>
              <a:outerShdw blurRad="50800" dist="38100" dir="2700000" algn="tl" rotWithShape="0">
                <a:prstClr val="black">
                  <a:alpha val="40000"/>
                </a:prstClr>
              </a:outerShdw>
            </a:effectLst>
          </p:spPr>
        </p:pic>
        <p:sp>
          <p:nvSpPr>
            <p:cNvPr id="59" name="矩形 58"/>
            <p:cNvSpPr/>
            <p:nvPr/>
          </p:nvSpPr>
          <p:spPr>
            <a:xfrm>
              <a:off x="3283" y="10197"/>
              <a:ext cx="2653" cy="580"/>
            </a:xfrm>
            <a:prstGeom prst="rect">
              <a:avLst/>
            </a:prstGeom>
            <a:solidFill>
              <a:srgbClr val="EECFC0"/>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a:solidFill>
                    <a:schemeClr val="tx1"/>
                  </a:solidFill>
                  <a:latin typeface="仿宋" panose="02010609060101010101" pitchFamily="49" charset="-122"/>
                  <a:ea typeface="仿宋" panose="02010609060101010101" pitchFamily="49" charset="-122"/>
                  <a:cs typeface="仿宋" panose="02010609060101010101" pitchFamily="49" charset="-122"/>
                  <a:sym typeface="+mn-ea"/>
                </a:rPr>
                <a:t>查士丁尼大帝</a:t>
              </a:r>
            </a:p>
          </p:txBody>
        </p:sp>
      </p:grpSp>
      <p:grpSp>
        <p:nvGrpSpPr>
          <p:cNvPr id="11" name="组合 10"/>
          <p:cNvGrpSpPr/>
          <p:nvPr/>
        </p:nvGrpSpPr>
        <p:grpSpPr>
          <a:xfrm>
            <a:off x="9027795" y="4264444"/>
            <a:ext cx="2787619" cy="2124219"/>
            <a:chOff x="5972" y="3762"/>
            <a:chExt cx="6995" cy="5277"/>
          </a:xfrm>
        </p:grpSpPr>
        <p:sp>
          <p:nvSpPr>
            <p:cNvPr id="15" name="圆角矩形 14"/>
            <p:cNvSpPr/>
            <p:nvPr/>
          </p:nvSpPr>
          <p:spPr>
            <a:xfrm>
              <a:off x="5974" y="3762"/>
              <a:ext cx="5195" cy="1088"/>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000">
                  <a:latin typeface="黑体" panose="02010609060101010101" charset="-122"/>
                  <a:ea typeface="黑体" panose="02010609060101010101" charset="-122"/>
                </a:rPr>
                <a:t>《查士丁尼法典》</a:t>
              </a:r>
            </a:p>
          </p:txBody>
        </p:sp>
        <p:sp>
          <p:nvSpPr>
            <p:cNvPr id="16" name="圆角矩形 15"/>
            <p:cNvSpPr/>
            <p:nvPr/>
          </p:nvSpPr>
          <p:spPr>
            <a:xfrm>
              <a:off x="5972" y="5181"/>
              <a:ext cx="4461" cy="100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000">
                  <a:latin typeface="黑体" panose="02010609060101010101" charset="-122"/>
                  <a:ea typeface="黑体" panose="02010609060101010101" charset="-122"/>
                </a:rPr>
                <a:t>《法学汇纂》</a:t>
              </a:r>
            </a:p>
          </p:txBody>
        </p:sp>
        <p:sp>
          <p:nvSpPr>
            <p:cNvPr id="17" name="圆角矩形 16"/>
            <p:cNvSpPr/>
            <p:nvPr/>
          </p:nvSpPr>
          <p:spPr>
            <a:xfrm>
              <a:off x="5972" y="6541"/>
              <a:ext cx="4461" cy="100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000">
                  <a:latin typeface="黑体" panose="02010609060101010101" charset="-122"/>
                  <a:ea typeface="黑体" panose="02010609060101010101" charset="-122"/>
                </a:rPr>
                <a:t>《法理概要》</a:t>
              </a:r>
            </a:p>
          </p:txBody>
        </p:sp>
        <p:sp>
          <p:nvSpPr>
            <p:cNvPr id="18" name="圆角矩形 17"/>
            <p:cNvSpPr/>
            <p:nvPr/>
          </p:nvSpPr>
          <p:spPr>
            <a:xfrm>
              <a:off x="5977" y="8035"/>
              <a:ext cx="4461" cy="100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000">
                  <a:solidFill>
                    <a:schemeClr val="tx1"/>
                  </a:solidFill>
                  <a:latin typeface="黑体" panose="02010609060101010101" charset="-122"/>
                  <a:ea typeface="黑体" panose="02010609060101010101" charset="-122"/>
                </a:rPr>
                <a:t>《新法典》</a:t>
              </a:r>
            </a:p>
          </p:txBody>
        </p:sp>
        <p:sp>
          <p:nvSpPr>
            <p:cNvPr id="19" name="圆角矩形 18"/>
            <p:cNvSpPr/>
            <p:nvPr/>
          </p:nvSpPr>
          <p:spPr>
            <a:xfrm>
              <a:off x="11964" y="3781"/>
              <a:ext cx="1003" cy="5164"/>
            </a:xfrm>
            <a:prstGeom prst="round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a:latin typeface="黑体" panose="02010609060101010101" charset="-122"/>
                  <a:ea typeface="黑体" panose="02010609060101010101" charset="-122"/>
                </a:rPr>
                <a:t>︽罗马民法大全︾</a:t>
              </a:r>
            </a:p>
          </p:txBody>
        </p:sp>
        <p:cxnSp>
          <p:nvCxnSpPr>
            <p:cNvPr id="20" name="肘形连接符 19"/>
            <p:cNvCxnSpPr>
              <a:stCxn id="15" idx="3"/>
              <a:endCxn id="18" idx="3"/>
            </p:cNvCxnSpPr>
            <p:nvPr/>
          </p:nvCxnSpPr>
          <p:spPr>
            <a:xfrm flipH="1">
              <a:off x="10438" y="4307"/>
              <a:ext cx="730" cy="4229"/>
            </a:xfrm>
            <a:prstGeom prst="bentConnector3">
              <a:avLst>
                <a:gd name="adj1" fmla="val -81878"/>
              </a:avLst>
            </a:prstGeom>
            <a:ln w="190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1" name="肘形连接符 20"/>
            <p:cNvCxnSpPr>
              <a:stCxn id="16" idx="3"/>
              <a:endCxn id="17" idx="3"/>
            </p:cNvCxnSpPr>
            <p:nvPr/>
          </p:nvCxnSpPr>
          <p:spPr>
            <a:xfrm>
              <a:off x="10434" y="5682"/>
              <a:ext cx="8" cy="1360"/>
            </a:xfrm>
            <a:prstGeom prst="bentConnector3">
              <a:avLst>
                <a:gd name="adj1" fmla="val 7500000"/>
              </a:avLst>
            </a:prstGeom>
            <a:ln w="190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肘形连接符 21"/>
            <p:cNvCxnSpPr>
              <a:stCxn id="19" idx="1"/>
            </p:cNvCxnSpPr>
            <p:nvPr/>
          </p:nvCxnSpPr>
          <p:spPr>
            <a:xfrm rot="10800000" flipV="1">
              <a:off x="11454" y="6363"/>
              <a:ext cx="508" cy="9"/>
            </a:xfrm>
            <a:prstGeom prst="bentConnector3">
              <a:avLst>
                <a:gd name="adj1" fmla="val 97957"/>
              </a:avLst>
            </a:prstGeom>
            <a:ln w="190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7152640" cy="645160"/>
          </a:xfrm>
          <a:prstGeom prst="rect">
            <a:avLst/>
          </a:prstGeom>
          <a:noFill/>
        </p:spPr>
        <p:txBody>
          <a:bodyPr wrap="none" rtlCol="0">
            <a:spAutoFit/>
          </a:bodyPr>
          <a:lstStyle/>
          <a:p>
            <a:pPr algn="l"/>
            <a:r>
              <a:rPr lang="zh-CN" altLang="en-US" sz="3600" dirty="0">
                <a:solidFill>
                  <a:schemeClr val="tx1"/>
                </a:solidFill>
                <a:latin typeface="华文琥珀" panose="02010800040101010101" charset="-122"/>
                <a:ea typeface="华文琥珀" panose="02010800040101010101" charset="-122"/>
                <a:cs typeface="+mn-ea"/>
                <a:sym typeface="+mn-lt"/>
              </a:rPr>
              <a:t>一</a:t>
            </a:r>
            <a:r>
              <a:rPr lang="en-US" altLang="zh-CN" sz="3600" dirty="0">
                <a:solidFill>
                  <a:schemeClr val="tx1"/>
                </a:solidFill>
                <a:latin typeface="华文琥珀" panose="02010800040101010101" charset="-122"/>
                <a:ea typeface="华文琥珀" panose="02010800040101010101" charset="-122"/>
                <a:cs typeface="+mn-ea"/>
                <a:sym typeface="+mn-lt"/>
              </a:rPr>
              <a:t> </a:t>
            </a:r>
            <a:r>
              <a:rPr lang="zh-CN" altLang="en-US" sz="3600" dirty="0">
                <a:solidFill>
                  <a:schemeClr val="tx1"/>
                </a:solidFill>
                <a:latin typeface="华文琥珀" panose="02010800040101010101" charset="-122"/>
                <a:ea typeface="华文琥珀" panose="02010800040101010101" charset="-122"/>
                <a:cs typeface="+mn-ea"/>
                <a:sym typeface="+mn-lt"/>
              </a:rPr>
              <a:t>近代西方法律制度的渊源与发展</a:t>
            </a:r>
          </a:p>
        </p:txBody>
      </p:sp>
      <p:sp>
        <p:nvSpPr>
          <p:cNvPr id="42" name="文本框 41"/>
          <p:cNvSpPr txBox="1"/>
          <p:nvPr>
            <p:custDataLst>
              <p:tags r:id="rId1"/>
            </p:custDataLst>
          </p:nvPr>
        </p:nvSpPr>
        <p:spPr>
          <a:xfrm>
            <a:off x="393700" y="836930"/>
            <a:ext cx="2519680" cy="521970"/>
          </a:xfrm>
          <a:prstGeom prst="rect">
            <a:avLst/>
          </a:prstGeom>
          <a:noFill/>
        </p:spPr>
        <p:txBody>
          <a:bodyPr wrap="square" rtlCol="0">
            <a:spAutoFit/>
          </a:bodyPr>
          <a:lstStyle/>
          <a:p>
            <a:r>
              <a:rPr lang="zh-CN" sz="2800">
                <a:latin typeface="微软雅黑" panose="020B0503020204020204" charset="-122"/>
                <a:ea typeface="微软雅黑" panose="020B0503020204020204" charset="-122"/>
                <a:cs typeface="微软雅黑" panose="020B0503020204020204" charset="-122"/>
              </a:rPr>
              <a:t>（一）渊源</a:t>
            </a:r>
          </a:p>
        </p:txBody>
      </p:sp>
      <p:sp>
        <p:nvSpPr>
          <p:cNvPr id="10" name="文本框 9"/>
          <p:cNvSpPr txBox="1"/>
          <p:nvPr/>
        </p:nvSpPr>
        <p:spPr>
          <a:xfrm>
            <a:off x="4211320" y="5374005"/>
            <a:ext cx="4255770" cy="1014730"/>
          </a:xfrm>
          <a:prstGeom prst="rect">
            <a:avLst/>
          </a:prstGeom>
          <a:noFill/>
          <a:ln w="12700" cmpd="sng">
            <a:solidFill>
              <a:srgbClr val="FF0000"/>
            </a:solidFill>
            <a:prstDash val="sysDot"/>
          </a:ln>
        </p:spPr>
        <p:txBody>
          <a:bodyPr wrap="square">
            <a:spAutoFit/>
          </a:bodyPr>
          <a:lstStyle/>
          <a:p>
            <a:pPr indent="0" algn="just">
              <a:lnSpc>
                <a:spcPct val="125000"/>
              </a:lnSpc>
              <a:spcBef>
                <a:spcPts val="0"/>
              </a:spcBef>
              <a:spcAft>
                <a:spcPts val="0"/>
              </a:spcAft>
            </a:pPr>
            <a:r>
              <a:rPr lang="zh-CN" altLang="en-US" sz="2400">
                <a:solidFill>
                  <a:schemeClr val="tx1"/>
                </a:solidFill>
                <a:latin typeface="黑体" panose="02010609060101010101" charset="-122"/>
                <a:ea typeface="黑体" panose="02010609060101010101" charset="-122"/>
                <a:cs typeface="微软雅黑" panose="020B0503020204020204" charset="-122"/>
              </a:rPr>
              <a:t>是古罗马法律的最高成就，</a:t>
            </a:r>
          </a:p>
          <a:p>
            <a:pPr indent="0" algn="just">
              <a:lnSpc>
                <a:spcPct val="125000"/>
              </a:lnSpc>
              <a:spcBef>
                <a:spcPts val="0"/>
              </a:spcBef>
              <a:spcAft>
                <a:spcPts val="0"/>
              </a:spcAft>
            </a:pPr>
            <a:r>
              <a:rPr lang="zh-CN" altLang="en-US" sz="2400">
                <a:solidFill>
                  <a:schemeClr val="tx1"/>
                </a:solidFill>
                <a:latin typeface="黑体" panose="02010609060101010101" charset="-122"/>
                <a:ea typeface="黑体" panose="02010609060101010101" charset="-122"/>
                <a:cs typeface="微软雅黑" panose="020B0503020204020204" charset="-122"/>
              </a:rPr>
              <a:t>也是近代西方法律制度的渊源。</a:t>
            </a:r>
          </a:p>
        </p:txBody>
      </p:sp>
      <p:grpSp>
        <p:nvGrpSpPr>
          <p:cNvPr id="23" name="组合 22"/>
          <p:cNvGrpSpPr/>
          <p:nvPr/>
        </p:nvGrpSpPr>
        <p:grpSpPr>
          <a:xfrm>
            <a:off x="321310" y="2701610"/>
            <a:ext cx="6443484" cy="2242894"/>
            <a:chOff x="9922" y="7000"/>
            <a:chExt cx="8417" cy="3212"/>
          </a:xfrm>
        </p:grpSpPr>
        <p:sp>
          <p:nvSpPr>
            <p:cNvPr id="37" name="右中括号 36"/>
            <p:cNvSpPr/>
            <p:nvPr/>
          </p:nvSpPr>
          <p:spPr>
            <a:xfrm rot="16200000" flipV="1">
              <a:off x="12128" y="5713"/>
              <a:ext cx="186" cy="2789"/>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右箭头 23"/>
            <p:cNvSpPr/>
            <p:nvPr/>
          </p:nvSpPr>
          <p:spPr>
            <a:xfrm>
              <a:off x="9922" y="8175"/>
              <a:ext cx="8417" cy="42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10687" y="8265"/>
              <a:ext cx="240" cy="240"/>
            </a:xfrm>
            <a:prstGeom prst="ellipse">
              <a:avLst/>
            </a:prstGeom>
            <a:solidFill>
              <a:schemeClr val="accent1"/>
            </a:solidFill>
            <a:ln w="127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12585" y="8271"/>
              <a:ext cx="240" cy="240"/>
            </a:xfrm>
            <a:prstGeom prst="ellipse">
              <a:avLst/>
            </a:prstGeom>
            <a:solidFill>
              <a:schemeClr val="accent1"/>
            </a:solidFill>
            <a:ln w="127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16978" y="8261"/>
              <a:ext cx="240" cy="240"/>
            </a:xfrm>
            <a:prstGeom prst="ellipse">
              <a:avLst/>
            </a:prstGeom>
            <a:solidFill>
              <a:schemeClr val="accent1"/>
            </a:solidFill>
            <a:ln w="127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0145" y="7252"/>
              <a:ext cx="1440" cy="1012"/>
            </a:xfrm>
            <a:prstGeom prst="rect">
              <a:avLst/>
            </a:prstGeom>
            <a:noFill/>
          </p:spPr>
          <p:txBody>
            <a:bodyPr wrap="square" rtlCol="0">
              <a:spAutoFit/>
            </a:bodyPr>
            <a:lstStyle/>
            <a:p>
              <a:pPr algn="ctr">
                <a:lnSpc>
                  <a:spcPct val="100000"/>
                </a:lnSpc>
                <a:buClrTx/>
                <a:buSzTx/>
                <a:buFontTx/>
              </a:pPr>
              <a:r>
                <a:rPr lang="en-US" sz="2000">
                  <a:latin typeface="黑体" panose="02010609060101010101" charset="-122"/>
                  <a:ea typeface="黑体" panose="02010609060101010101" charset="-122"/>
                  <a:cs typeface="黑体" panose="02010609060101010101" charset="-122"/>
                </a:rPr>
                <a:t>公元前</a:t>
              </a:r>
            </a:p>
            <a:p>
              <a:pPr algn="ctr">
                <a:lnSpc>
                  <a:spcPct val="100000"/>
                </a:lnSpc>
                <a:buClrTx/>
                <a:buSzTx/>
                <a:buFontTx/>
              </a:pPr>
              <a:r>
                <a:rPr lang="en-US" sz="2000">
                  <a:latin typeface="黑体" panose="02010609060101010101" charset="-122"/>
                  <a:ea typeface="黑体" panose="02010609060101010101" charset="-122"/>
                  <a:cs typeface="黑体" panose="02010609060101010101" charset="-122"/>
                </a:rPr>
                <a:t>509</a:t>
              </a:r>
              <a:r>
                <a:rPr lang="zh-CN" altLang="en-US" sz="2000">
                  <a:latin typeface="黑体" panose="02010609060101010101" charset="-122"/>
                  <a:ea typeface="黑体" panose="02010609060101010101" charset="-122"/>
                  <a:cs typeface="黑体" panose="02010609060101010101" charset="-122"/>
                </a:rPr>
                <a:t>年</a:t>
              </a:r>
            </a:p>
          </p:txBody>
        </p:sp>
        <p:sp>
          <p:nvSpPr>
            <p:cNvPr id="29" name="文本框 28"/>
            <p:cNvSpPr txBox="1"/>
            <p:nvPr/>
          </p:nvSpPr>
          <p:spPr>
            <a:xfrm>
              <a:off x="11799" y="7265"/>
              <a:ext cx="1816" cy="1012"/>
            </a:xfrm>
            <a:prstGeom prst="rect">
              <a:avLst/>
            </a:prstGeom>
            <a:noFill/>
          </p:spPr>
          <p:txBody>
            <a:bodyPr wrap="square" rtlCol="0">
              <a:spAutoFit/>
            </a:bodyPr>
            <a:lstStyle/>
            <a:p>
              <a:pPr algn="ctr"/>
              <a:r>
                <a:rPr lang="zh-CN" altLang="en-US" sz="2000">
                  <a:solidFill>
                    <a:schemeClr val="tx1"/>
                  </a:solidFill>
                  <a:latin typeface="黑体" panose="02010609060101010101" charset="-122"/>
                  <a:ea typeface="黑体" panose="02010609060101010101" charset="-122"/>
                  <a:cs typeface="黑体" panose="02010609060101010101" charset="-122"/>
                </a:rPr>
                <a:t>公元前</a:t>
              </a:r>
            </a:p>
            <a:p>
              <a:pPr algn="ctr"/>
              <a:r>
                <a:rPr lang="en-US" sz="2000">
                  <a:solidFill>
                    <a:schemeClr val="tx1"/>
                  </a:solidFill>
                  <a:latin typeface="黑体" panose="02010609060101010101" charset="-122"/>
                  <a:ea typeface="黑体" panose="02010609060101010101" charset="-122"/>
                  <a:cs typeface="黑体" panose="02010609060101010101" charset="-122"/>
                </a:rPr>
                <a:t>450</a:t>
              </a:r>
              <a:r>
                <a:rPr lang="zh-CN" altLang="en-US" sz="2000">
                  <a:solidFill>
                    <a:schemeClr val="tx1"/>
                  </a:solidFill>
                  <a:latin typeface="黑体" panose="02010609060101010101" charset="-122"/>
                  <a:ea typeface="黑体" panose="02010609060101010101" charset="-122"/>
                  <a:cs typeface="黑体" panose="02010609060101010101" charset="-122"/>
                </a:rPr>
                <a:t>年左右</a:t>
              </a:r>
            </a:p>
          </p:txBody>
        </p:sp>
        <p:sp>
          <p:nvSpPr>
            <p:cNvPr id="30" name="文本框 29"/>
            <p:cNvSpPr txBox="1"/>
            <p:nvPr/>
          </p:nvSpPr>
          <p:spPr>
            <a:xfrm>
              <a:off x="16378" y="7681"/>
              <a:ext cx="1440" cy="571"/>
            </a:xfrm>
            <a:prstGeom prst="rect">
              <a:avLst/>
            </a:prstGeom>
            <a:noFill/>
          </p:spPr>
          <p:txBody>
            <a:bodyPr wrap="square" rtlCol="0">
              <a:spAutoFit/>
            </a:bodyPr>
            <a:lstStyle/>
            <a:p>
              <a:pPr algn="ctr"/>
              <a:r>
                <a:rPr lang="en-US" sz="2000">
                  <a:latin typeface="黑体" panose="02010609060101010101" charset="-122"/>
                  <a:ea typeface="黑体" panose="02010609060101010101" charset="-122"/>
                  <a:cs typeface="黑体" panose="02010609060101010101" charset="-122"/>
                </a:rPr>
                <a:t>6世纪</a:t>
              </a:r>
              <a:endParaRPr lang="en-US" altLang="en-US" sz="2000">
                <a:solidFill>
                  <a:srgbClr val="326185"/>
                </a:solidFill>
                <a:latin typeface="黑体" panose="02010609060101010101" charset="-122"/>
                <a:ea typeface="黑体" panose="02010609060101010101" charset="-122"/>
                <a:cs typeface="黑体" panose="02010609060101010101" charset="-122"/>
              </a:endParaRPr>
            </a:p>
          </p:txBody>
        </p:sp>
        <p:sp>
          <p:nvSpPr>
            <p:cNvPr id="31" name="椭圆 30"/>
            <p:cNvSpPr/>
            <p:nvPr/>
          </p:nvSpPr>
          <p:spPr>
            <a:xfrm>
              <a:off x="14216" y="8261"/>
              <a:ext cx="240" cy="240"/>
            </a:xfrm>
            <a:prstGeom prst="ellipse">
              <a:avLst/>
            </a:prstGeom>
            <a:solidFill>
              <a:schemeClr val="accent1"/>
            </a:solidFill>
            <a:ln w="127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13616" y="7283"/>
              <a:ext cx="1820" cy="1012"/>
            </a:xfrm>
            <a:prstGeom prst="rect">
              <a:avLst/>
            </a:prstGeom>
            <a:noFill/>
          </p:spPr>
          <p:txBody>
            <a:bodyPr wrap="square" rtlCol="0">
              <a:spAutoFit/>
            </a:bodyPr>
            <a:lstStyle/>
            <a:p>
              <a:pPr algn="ctr">
                <a:buClrTx/>
                <a:buSzTx/>
                <a:buFontTx/>
              </a:pPr>
              <a:r>
                <a:rPr lang="zh-CN" altLang="en-US" sz="2000">
                  <a:latin typeface="黑体" panose="02010609060101010101" charset="-122"/>
                  <a:ea typeface="黑体" panose="02010609060101010101" charset="-122"/>
                  <a:cs typeface="黑体" panose="02010609060101010101" charset="-122"/>
                </a:rPr>
                <a:t>公元前</a:t>
              </a:r>
            </a:p>
            <a:p>
              <a:pPr algn="ctr">
                <a:buClrTx/>
                <a:buSzTx/>
                <a:buFontTx/>
              </a:pPr>
              <a:r>
                <a:rPr lang="en-US" altLang="zh-CN" sz="2000">
                  <a:latin typeface="黑体" panose="02010609060101010101" charset="-122"/>
                  <a:ea typeface="黑体" panose="02010609060101010101" charset="-122"/>
                  <a:cs typeface="黑体" panose="02010609060101010101" charset="-122"/>
                </a:rPr>
                <a:t>27</a:t>
              </a:r>
              <a:r>
                <a:rPr lang="zh-CN" altLang="en-US" sz="2000">
                  <a:latin typeface="黑体" panose="02010609060101010101" charset="-122"/>
                  <a:ea typeface="黑体" panose="02010609060101010101" charset="-122"/>
                  <a:cs typeface="黑体" panose="02010609060101010101" charset="-122"/>
                </a:rPr>
                <a:t>年</a:t>
              </a:r>
            </a:p>
          </p:txBody>
        </p:sp>
        <p:sp>
          <p:nvSpPr>
            <p:cNvPr id="33" name="右中括号 32"/>
            <p:cNvSpPr/>
            <p:nvPr/>
          </p:nvSpPr>
          <p:spPr>
            <a:xfrm rot="5400000">
              <a:off x="11338" y="7460"/>
              <a:ext cx="122" cy="2507"/>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5" name="右中括号 34"/>
            <p:cNvSpPr/>
            <p:nvPr/>
          </p:nvSpPr>
          <p:spPr>
            <a:xfrm rot="5400000">
              <a:off x="15016" y="6379"/>
              <a:ext cx="138" cy="4678"/>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0" name="右中括号 39"/>
            <p:cNvSpPr/>
            <p:nvPr/>
          </p:nvSpPr>
          <p:spPr>
            <a:xfrm rot="16200000" flipV="1">
              <a:off x="15694" y="4922"/>
              <a:ext cx="201" cy="4356"/>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44" name="直接箭头连接符 43"/>
            <p:cNvCxnSpPr>
              <a:stCxn id="26" idx="4"/>
            </p:cNvCxnSpPr>
            <p:nvPr/>
          </p:nvCxnSpPr>
          <p:spPr>
            <a:xfrm>
              <a:off x="12705" y="8496"/>
              <a:ext cx="0" cy="939"/>
            </a:xfrm>
            <a:prstGeom prst="straightConnector1">
              <a:avLst/>
            </a:prstGeom>
            <a:ln w="12700" cmpd="sng">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11220" y="9553"/>
              <a:ext cx="2893" cy="659"/>
            </a:xfrm>
            <a:prstGeom prst="rect">
              <a:avLst/>
            </a:prstGeom>
            <a:solidFill>
              <a:srgbClr val="FFFF00"/>
            </a:solidFill>
          </p:spPr>
          <p:txBody>
            <a:bodyPr wrap="square" rtlCol="0">
              <a:spAutoFit/>
            </a:bodyPr>
            <a:lstStyle/>
            <a:p>
              <a:pPr algn="ctr"/>
              <a:r>
                <a:rPr lang="zh-CN" altLang="en-US" sz="2400">
                  <a:solidFill>
                    <a:schemeClr val="tx1"/>
                  </a:solidFill>
                  <a:latin typeface="黑体" panose="02010609060101010101" charset="-122"/>
                  <a:ea typeface="黑体" panose="02010609060101010101" charset="-122"/>
                  <a:cs typeface="方正宋刻本秀楷简体" panose="02000000000000000000" charset="-122"/>
                </a:rPr>
                <a:t>《十二铜表法》</a:t>
              </a:r>
            </a:p>
          </p:txBody>
        </p:sp>
        <p:cxnSp>
          <p:nvCxnSpPr>
            <p:cNvPr id="46" name="直接箭头连接符 45"/>
            <p:cNvCxnSpPr/>
            <p:nvPr/>
          </p:nvCxnSpPr>
          <p:spPr>
            <a:xfrm>
              <a:off x="17098" y="8516"/>
              <a:ext cx="0" cy="939"/>
            </a:xfrm>
            <a:prstGeom prst="straightConnector1">
              <a:avLst/>
            </a:prstGeom>
            <a:ln w="12700" cmpd="sng">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grpSp>
      <p:sp>
        <p:nvSpPr>
          <p:cNvPr id="48" name="下箭头 47"/>
          <p:cNvSpPr/>
          <p:nvPr/>
        </p:nvSpPr>
        <p:spPr>
          <a:xfrm>
            <a:off x="5664835" y="4993640"/>
            <a:ext cx="241935" cy="3454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p:cNvSpPr txBox="1"/>
          <p:nvPr/>
        </p:nvSpPr>
        <p:spPr>
          <a:xfrm>
            <a:off x="709930" y="5240020"/>
            <a:ext cx="3420745" cy="1322070"/>
          </a:xfrm>
          <a:prstGeom prst="rect">
            <a:avLst/>
          </a:prstGeom>
          <a:noFill/>
          <a:ln w="12700" cmpd="sng">
            <a:solidFill>
              <a:srgbClr val="FF0000"/>
            </a:solidFill>
            <a:prstDash val="sysDot"/>
          </a:ln>
        </p:spPr>
        <p:txBody>
          <a:bodyPr wrap="square" rtlCol="0">
            <a:spAutoFit/>
          </a:bodyPr>
          <a:lstStyle/>
          <a:p>
            <a:r>
              <a:rPr lang="zh-CN" altLang="en-US" sz="2000">
                <a:solidFill>
                  <a:srgbClr val="FF0000"/>
                </a:solidFill>
                <a:latin typeface="黑体" panose="02010609060101010101" charset="-122"/>
                <a:ea typeface="黑体" panose="02010609060101010101" charset="-122"/>
              </a:rPr>
              <a:t>古罗马的第一部成文法</a:t>
            </a:r>
            <a:r>
              <a:rPr lang="zh-CN" altLang="en-US" sz="2000">
                <a:solidFill>
                  <a:schemeClr val="tx1"/>
                </a:solidFill>
                <a:latin typeface="黑体" panose="02010609060101010101" charset="-122"/>
                <a:ea typeface="黑体" panose="02010609060101010101" charset="-122"/>
              </a:rPr>
              <a:t>，实质上维护奴隶主的利益，但在一定程度上限制了奴隶主贵族随意解释法律的特权</a:t>
            </a:r>
          </a:p>
        </p:txBody>
      </p:sp>
      <p:sp>
        <p:nvSpPr>
          <p:cNvPr id="50" name="下箭头 49"/>
          <p:cNvSpPr/>
          <p:nvPr/>
        </p:nvSpPr>
        <p:spPr>
          <a:xfrm>
            <a:off x="2301875" y="4983480"/>
            <a:ext cx="241935" cy="3657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p:cNvSpPr txBox="1"/>
          <p:nvPr/>
        </p:nvSpPr>
        <p:spPr>
          <a:xfrm>
            <a:off x="515620" y="1470025"/>
            <a:ext cx="3615055" cy="768350"/>
          </a:xfrm>
          <a:prstGeom prst="rect">
            <a:avLst/>
          </a:prstGeom>
          <a:solidFill>
            <a:schemeClr val="bg1"/>
          </a:solidFill>
          <a:ln w="9525" cap="flat" cmpd="sng">
            <a:solidFill>
              <a:srgbClr val="061E3F"/>
            </a:solidFill>
            <a:prstDash val="solid"/>
            <a:round/>
            <a:headEnd type="none" w="med" len="med"/>
            <a:tailEnd type="none" w="med" len="med"/>
          </a:ln>
        </p:spPr>
        <p:txBody>
          <a:bodyPr wrap="square" anchor="t">
            <a:spAutoFit/>
          </a:bodyPr>
          <a:lstStyle/>
          <a:p>
            <a:pPr>
              <a:lnSpc>
                <a:spcPct val="110000"/>
              </a:lnSpc>
              <a:buSzTx/>
            </a:pPr>
            <a:r>
              <a:rPr lang="zh-CN" altLang="en-US" sz="2000">
                <a:latin typeface="黑体" panose="02010609060101010101" charset="-122"/>
                <a:ea typeface="黑体" panose="02010609060101010101" charset="-122"/>
                <a:cs typeface="黑体" panose="02010609060101010101" charset="-122"/>
                <a:sym typeface="微软雅黑" panose="020B0503020204020204" charset="-122"/>
              </a:rPr>
              <a:t>用以调整罗马公民关系的法律，</a:t>
            </a:r>
          </a:p>
          <a:p>
            <a:pPr>
              <a:lnSpc>
                <a:spcPct val="110000"/>
              </a:lnSpc>
              <a:buSzTx/>
            </a:pPr>
            <a:r>
              <a:rPr lang="zh-CN" altLang="en-US" sz="2000">
                <a:latin typeface="黑体" panose="02010609060101010101" charset="-122"/>
                <a:ea typeface="黑体" panose="02010609060101010101" charset="-122"/>
                <a:cs typeface="黑体" panose="02010609060101010101" charset="-122"/>
                <a:sym typeface="微软雅黑" panose="020B0503020204020204" charset="-122"/>
              </a:rPr>
              <a:t>只适用于罗马公民。</a:t>
            </a:r>
          </a:p>
        </p:txBody>
      </p:sp>
      <p:sp>
        <p:nvSpPr>
          <p:cNvPr id="52" name="文本框 51"/>
          <p:cNvSpPr txBox="1"/>
          <p:nvPr/>
        </p:nvSpPr>
        <p:spPr>
          <a:xfrm>
            <a:off x="4610100" y="1532255"/>
            <a:ext cx="5046345" cy="521970"/>
          </a:xfrm>
          <a:prstGeom prst="rect">
            <a:avLst/>
          </a:prstGeom>
          <a:solidFill>
            <a:schemeClr val="bg1"/>
          </a:solidFill>
          <a:ln w="9525" cap="flat" cmpd="sng">
            <a:solidFill>
              <a:srgbClr val="061E3F"/>
            </a:solidFill>
            <a:prstDash val="solid"/>
            <a:round/>
            <a:headEnd type="none" w="med" len="med"/>
            <a:tailEnd type="none" w="med" len="med"/>
          </a:ln>
        </p:spPr>
        <p:txBody>
          <a:bodyPr wrap="square" anchor="t">
            <a:spAutoFit/>
          </a:bodyPr>
          <a:lstStyle/>
          <a:p>
            <a:pPr>
              <a:lnSpc>
                <a:spcPct val="140000"/>
              </a:lnSpc>
              <a:buSzTx/>
            </a:pPr>
            <a:r>
              <a:rPr lang="zh-CN" altLang="en-US" sz="2000">
                <a:latin typeface="黑体" panose="02010609060101010101" charset="-122"/>
                <a:ea typeface="黑体" panose="02010609060101010101" charset="-122"/>
                <a:sym typeface="微软雅黑" panose="020B0503020204020204" charset="-122"/>
              </a:rPr>
              <a:t>适用于罗马统治范围内一切自由民的法律</a:t>
            </a:r>
          </a:p>
        </p:txBody>
      </p:sp>
      <p:sp>
        <p:nvSpPr>
          <p:cNvPr id="34" name="圆角矩形 33"/>
          <p:cNvSpPr/>
          <p:nvPr/>
        </p:nvSpPr>
        <p:spPr>
          <a:xfrm>
            <a:off x="6707505" y="3848735"/>
            <a:ext cx="1866900" cy="424180"/>
          </a:xfrm>
          <a:prstGeom prst="roundRect">
            <a:avLst/>
          </a:prstGeom>
          <a:solidFill>
            <a:schemeClr val="accent1">
              <a:lumMod val="20000"/>
              <a:lumOff val="80000"/>
            </a:schemeClr>
          </a:solidFill>
          <a:ln w="12700">
            <a:solidFill>
              <a:srgbClr val="FF0000"/>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altLang="en-US" sz="2400">
                <a:solidFill>
                  <a:srgbClr val="1E213D"/>
                </a:solidFill>
                <a:latin typeface="黑体" panose="02010609060101010101" charset="-122"/>
                <a:ea typeface="黑体" panose="02010609060101010101" charset="-122"/>
              </a:rPr>
              <a:t>表现形式</a:t>
            </a:r>
          </a:p>
        </p:txBody>
      </p:sp>
      <p:sp>
        <p:nvSpPr>
          <p:cNvPr id="36" name="圆角矩形 35"/>
          <p:cNvSpPr/>
          <p:nvPr/>
        </p:nvSpPr>
        <p:spPr>
          <a:xfrm>
            <a:off x="6713855" y="2106295"/>
            <a:ext cx="1859915" cy="414020"/>
          </a:xfrm>
          <a:prstGeom prst="roundRect">
            <a:avLst/>
          </a:prstGeom>
          <a:solidFill>
            <a:schemeClr val="accent1">
              <a:lumMod val="20000"/>
              <a:lumOff val="80000"/>
            </a:schemeClr>
          </a:solidFill>
          <a:ln w="12700">
            <a:solidFill>
              <a:srgbClr val="FF0000"/>
            </a:solidFill>
          </a:ln>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solidFill>
                  <a:srgbClr val="1E213D"/>
                </a:solidFill>
                <a:latin typeface="黑体" panose="02010609060101010101" charset="-122"/>
                <a:ea typeface="黑体" panose="02010609060101010101" charset="-122"/>
              </a:rPr>
              <a:t>适用范围</a:t>
            </a:r>
          </a:p>
        </p:txBody>
      </p:sp>
      <p:sp>
        <p:nvSpPr>
          <p:cNvPr id="38" name="文本框 37"/>
          <p:cNvSpPr txBox="1"/>
          <p:nvPr/>
        </p:nvSpPr>
        <p:spPr>
          <a:xfrm>
            <a:off x="746946" y="3979796"/>
            <a:ext cx="1343509" cy="460375"/>
          </a:xfrm>
          <a:prstGeom prst="rect">
            <a:avLst/>
          </a:prstGeom>
          <a:noFill/>
        </p:spPr>
        <p:txBody>
          <a:bodyPr wrap="square" rtlCol="0">
            <a:spAutoFit/>
          </a:bodyPr>
          <a:lstStyle/>
          <a:p>
            <a:pPr algn="ctr">
              <a:buClrTx/>
              <a:buSzTx/>
              <a:buFontTx/>
            </a:pPr>
            <a:r>
              <a:rPr lang="zh-CN" altLang="en-US" sz="2400">
                <a:solidFill>
                  <a:srgbClr val="1552D1"/>
                </a:solidFill>
                <a:latin typeface="黑体" panose="02010609060101010101" charset="-122"/>
                <a:ea typeface="黑体" panose="02010609060101010101" charset="-122"/>
              </a:rPr>
              <a:t>习惯法</a:t>
            </a:r>
          </a:p>
        </p:txBody>
      </p:sp>
      <p:sp>
        <p:nvSpPr>
          <p:cNvPr id="39" name="文本框 38"/>
          <p:cNvSpPr txBox="1"/>
          <p:nvPr/>
        </p:nvSpPr>
        <p:spPr>
          <a:xfrm>
            <a:off x="3578649" y="3967227"/>
            <a:ext cx="1343509" cy="460375"/>
          </a:xfrm>
          <a:prstGeom prst="rect">
            <a:avLst/>
          </a:prstGeom>
          <a:noFill/>
        </p:spPr>
        <p:txBody>
          <a:bodyPr wrap="square" rtlCol="0">
            <a:spAutoFit/>
          </a:bodyPr>
          <a:lstStyle/>
          <a:p>
            <a:pPr algn="ctr"/>
            <a:r>
              <a:rPr lang="zh-CN" altLang="en-US" sz="2400">
                <a:solidFill>
                  <a:srgbClr val="1552D1"/>
                </a:solidFill>
                <a:latin typeface="黑体" panose="02010609060101010101" charset="-122"/>
                <a:ea typeface="黑体" panose="02010609060101010101" charset="-122"/>
              </a:rPr>
              <a:t>成文法</a:t>
            </a:r>
          </a:p>
        </p:txBody>
      </p:sp>
      <p:sp>
        <p:nvSpPr>
          <p:cNvPr id="41" name="文本框 40"/>
          <p:cNvSpPr txBox="1"/>
          <p:nvPr/>
        </p:nvSpPr>
        <p:spPr>
          <a:xfrm>
            <a:off x="932165" y="2251000"/>
            <a:ext cx="2350184" cy="460375"/>
          </a:xfrm>
          <a:prstGeom prst="rect">
            <a:avLst/>
          </a:prstGeom>
          <a:noFill/>
        </p:spPr>
        <p:txBody>
          <a:bodyPr wrap="square" rtlCol="0">
            <a:spAutoFit/>
          </a:bodyPr>
          <a:lstStyle/>
          <a:p>
            <a:pPr algn="ctr"/>
            <a:r>
              <a:rPr lang="zh-CN" altLang="en-US" sz="2400">
                <a:solidFill>
                  <a:srgbClr val="FF0000"/>
                </a:solidFill>
                <a:latin typeface="黑体" panose="02010609060101010101" charset="-122"/>
                <a:ea typeface="黑体" panose="02010609060101010101" charset="-122"/>
              </a:rPr>
              <a:t>公民法</a:t>
            </a:r>
          </a:p>
        </p:txBody>
      </p:sp>
      <p:sp>
        <p:nvSpPr>
          <p:cNvPr id="47" name="文本框 46"/>
          <p:cNvSpPr txBox="1"/>
          <p:nvPr/>
        </p:nvSpPr>
        <p:spPr>
          <a:xfrm>
            <a:off x="4528185" y="4484370"/>
            <a:ext cx="2572385" cy="460375"/>
          </a:xfrm>
          <a:prstGeom prst="rect">
            <a:avLst/>
          </a:prstGeom>
          <a:solidFill>
            <a:srgbClr val="FFFF00"/>
          </a:solidFill>
        </p:spPr>
        <p:txBody>
          <a:bodyPr wrap="square" rtlCol="0">
            <a:spAutoFit/>
          </a:bodyPr>
          <a:lstStyle/>
          <a:p>
            <a:pPr algn="ctr">
              <a:buClrTx/>
              <a:buSzTx/>
              <a:buFontTx/>
            </a:pPr>
            <a:r>
              <a:rPr lang="zh-CN" altLang="en-US" sz="2400">
                <a:solidFill>
                  <a:schemeClr val="tx1"/>
                </a:solidFill>
                <a:latin typeface="黑体" panose="02010609060101010101" charset="-122"/>
                <a:ea typeface="黑体" panose="02010609060101010101" charset="-122"/>
                <a:cs typeface="方正宋刻本秀楷简体" panose="02000000000000000000" charset="-122"/>
              </a:rPr>
              <a:t>《罗马民法大全》</a:t>
            </a:r>
          </a:p>
        </p:txBody>
      </p:sp>
      <p:sp>
        <p:nvSpPr>
          <p:cNvPr id="53" name="文本框 52"/>
          <p:cNvSpPr txBox="1"/>
          <p:nvPr/>
        </p:nvSpPr>
        <p:spPr>
          <a:xfrm>
            <a:off x="9183370" y="3695700"/>
            <a:ext cx="2322830" cy="460375"/>
          </a:xfrm>
          <a:prstGeom prst="rect">
            <a:avLst/>
          </a:prstGeom>
          <a:solidFill>
            <a:schemeClr val="accent1">
              <a:lumMod val="20000"/>
              <a:lumOff val="80000"/>
            </a:schemeClr>
          </a:solidFill>
          <a:ln w="12700" cmpd="sng">
            <a:solidFill>
              <a:schemeClr val="accent1">
                <a:shade val="50000"/>
              </a:schemeClr>
            </a:solidFill>
            <a:prstDash val="solid"/>
          </a:ln>
        </p:spPr>
        <p:txBody>
          <a:bodyPr wrap="square" rtlCol="0">
            <a:spAutoFit/>
          </a:bodyPr>
          <a:lstStyle/>
          <a:p>
            <a:pPr algn="ctr">
              <a:buClrTx/>
              <a:buSzTx/>
              <a:buFontTx/>
            </a:pPr>
            <a:r>
              <a:rPr lang="zh-CN" altLang="en-US" sz="2400">
                <a:solidFill>
                  <a:srgbClr val="FF0000"/>
                </a:solidFill>
                <a:latin typeface="黑体" panose="02010609060101010101" charset="-122"/>
                <a:ea typeface="黑体" panose="02010609060101010101" charset="-122"/>
              </a:rPr>
              <a:t>《纲要》下p18</a:t>
            </a:r>
          </a:p>
        </p:txBody>
      </p:sp>
      <p:sp>
        <p:nvSpPr>
          <p:cNvPr id="54" name="文本框 53"/>
          <p:cNvSpPr txBox="1"/>
          <p:nvPr>
            <p:custDataLst>
              <p:tags r:id="rId2"/>
            </p:custDataLst>
          </p:nvPr>
        </p:nvSpPr>
        <p:spPr>
          <a:xfrm>
            <a:off x="3049270" y="836930"/>
            <a:ext cx="4454525" cy="521970"/>
          </a:xfrm>
          <a:prstGeom prst="rect">
            <a:avLst/>
          </a:prstGeom>
          <a:noFill/>
        </p:spPr>
        <p:txBody>
          <a:bodyPr wrap="square" rtlCol="0">
            <a:spAutoFit/>
          </a:bodyPr>
          <a:lstStyle/>
          <a:p>
            <a:r>
              <a:rPr lang="en-US" altLang="zh-CN" sz="2800" b="1">
                <a:latin typeface="宋体" panose="02010600030101010101" pitchFamily="2" charset="-122"/>
                <a:ea typeface="宋体" panose="02010600030101010101" pitchFamily="2" charset="-122"/>
                <a:cs typeface="微软雅黑" panose="020B0503020204020204" charset="-122"/>
              </a:rPr>
              <a:t>1.</a:t>
            </a:r>
            <a:r>
              <a:rPr lang="zh-CN" altLang="en-US" sz="2800" b="1">
                <a:latin typeface="宋体" panose="02010600030101010101" pitchFamily="2" charset="-122"/>
                <a:ea typeface="宋体" panose="02010600030101010101" pitchFamily="2" charset="-122"/>
                <a:cs typeface="微软雅黑" panose="020B0503020204020204" charset="-122"/>
                <a:sym typeface="+mn-ea"/>
              </a:rPr>
              <a:t>上古：</a:t>
            </a:r>
            <a:r>
              <a:rPr lang="zh-CN" altLang="en-US" sz="2800" b="1">
                <a:latin typeface="宋体" panose="02010600030101010101" pitchFamily="2" charset="-122"/>
                <a:ea typeface="宋体" panose="02010600030101010101" pitchFamily="2" charset="-122"/>
                <a:cs typeface="微软雅黑" panose="020B0503020204020204" charset="-122"/>
              </a:rPr>
              <a:t>罗马法</a:t>
            </a:r>
          </a:p>
        </p:txBody>
      </p:sp>
      <p:sp>
        <p:nvSpPr>
          <p:cNvPr id="55" name="文本框 54"/>
          <p:cNvSpPr txBox="1"/>
          <p:nvPr/>
        </p:nvSpPr>
        <p:spPr>
          <a:xfrm>
            <a:off x="3818240" y="2250365"/>
            <a:ext cx="2350184" cy="460375"/>
          </a:xfrm>
          <a:prstGeom prst="rect">
            <a:avLst/>
          </a:prstGeom>
          <a:noFill/>
        </p:spPr>
        <p:txBody>
          <a:bodyPr wrap="square" rtlCol="0">
            <a:spAutoFit/>
          </a:bodyPr>
          <a:lstStyle/>
          <a:p>
            <a:pPr algn="ctr"/>
            <a:r>
              <a:rPr lang="zh-CN" altLang="en-US" sz="2400">
                <a:solidFill>
                  <a:srgbClr val="FF0000"/>
                </a:solidFill>
                <a:latin typeface="黑体" panose="02010609060101010101" charset="-122"/>
                <a:ea typeface="黑体" panose="02010609060101010101" charset="-122"/>
              </a:rPr>
              <a:t>万民法</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linds(horizontal)">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57"/>
                                        </p:tgtEl>
                                      </p:cBhvr>
                                    </p:animEffect>
                                    <p:set>
                                      <p:cBhvr>
                                        <p:cTn id="17" dur="1" fill="hold">
                                          <p:stCondLst>
                                            <p:cond delay="499"/>
                                          </p:stCondLst>
                                        </p:cTn>
                                        <p:tgtEl>
                                          <p:spTgt spid="57"/>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10" grpId="0" bldLvl="0" animBg="1"/>
      <p:bldP spid="48" grpId="0" bldLvl="0" animBg="1"/>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7152640" cy="645160"/>
          </a:xfrm>
          <a:prstGeom prst="rect">
            <a:avLst/>
          </a:prstGeom>
          <a:noFill/>
        </p:spPr>
        <p:txBody>
          <a:bodyPr wrap="none" rtlCol="0">
            <a:spAutoFit/>
          </a:bodyPr>
          <a:lstStyle/>
          <a:p>
            <a:pPr algn="l"/>
            <a:r>
              <a:rPr lang="zh-CN" altLang="en-US" sz="3600" dirty="0">
                <a:solidFill>
                  <a:schemeClr val="tx1"/>
                </a:solidFill>
                <a:latin typeface="华文琥珀" panose="02010800040101010101" charset="-122"/>
                <a:ea typeface="华文琥珀" panose="02010800040101010101" charset="-122"/>
                <a:cs typeface="+mn-ea"/>
                <a:sym typeface="+mn-lt"/>
              </a:rPr>
              <a:t>一</a:t>
            </a:r>
            <a:r>
              <a:rPr lang="en-US" altLang="zh-CN" sz="3600" dirty="0">
                <a:solidFill>
                  <a:schemeClr val="tx1"/>
                </a:solidFill>
                <a:latin typeface="华文琥珀" panose="02010800040101010101" charset="-122"/>
                <a:ea typeface="华文琥珀" panose="02010800040101010101" charset="-122"/>
                <a:cs typeface="+mn-ea"/>
                <a:sym typeface="+mn-lt"/>
              </a:rPr>
              <a:t> </a:t>
            </a:r>
            <a:r>
              <a:rPr lang="zh-CN" altLang="en-US" sz="3600" dirty="0">
                <a:solidFill>
                  <a:schemeClr val="tx1"/>
                </a:solidFill>
                <a:latin typeface="华文琥珀" panose="02010800040101010101" charset="-122"/>
                <a:ea typeface="华文琥珀" panose="02010800040101010101" charset="-122"/>
                <a:cs typeface="+mn-ea"/>
                <a:sym typeface="+mn-lt"/>
              </a:rPr>
              <a:t>近代西方法律制度的渊源与发展</a:t>
            </a:r>
          </a:p>
        </p:txBody>
      </p:sp>
      <p:sp>
        <p:nvSpPr>
          <p:cNvPr id="42" name="文本框 41"/>
          <p:cNvSpPr txBox="1"/>
          <p:nvPr>
            <p:custDataLst>
              <p:tags r:id="rId1"/>
            </p:custDataLst>
          </p:nvPr>
        </p:nvSpPr>
        <p:spPr>
          <a:xfrm>
            <a:off x="393700" y="836930"/>
            <a:ext cx="2519680" cy="521970"/>
          </a:xfrm>
          <a:prstGeom prst="rect">
            <a:avLst/>
          </a:prstGeom>
          <a:noFill/>
        </p:spPr>
        <p:txBody>
          <a:bodyPr wrap="square" rtlCol="0">
            <a:spAutoFit/>
          </a:bodyPr>
          <a:lstStyle/>
          <a:p>
            <a:r>
              <a:rPr lang="zh-CN" sz="2800">
                <a:latin typeface="微软雅黑" panose="020B0503020204020204" charset="-122"/>
                <a:ea typeface="微软雅黑" panose="020B0503020204020204" charset="-122"/>
                <a:cs typeface="微软雅黑" panose="020B0503020204020204" charset="-122"/>
              </a:rPr>
              <a:t>（一）渊源</a:t>
            </a:r>
          </a:p>
        </p:txBody>
      </p:sp>
      <p:sp>
        <p:nvSpPr>
          <p:cNvPr id="54" name="文本框 53"/>
          <p:cNvSpPr txBox="1"/>
          <p:nvPr>
            <p:custDataLst>
              <p:tags r:id="rId2"/>
            </p:custDataLst>
          </p:nvPr>
        </p:nvSpPr>
        <p:spPr>
          <a:xfrm>
            <a:off x="3049270" y="836930"/>
            <a:ext cx="5034915" cy="521970"/>
          </a:xfrm>
          <a:prstGeom prst="rect">
            <a:avLst/>
          </a:prstGeom>
          <a:noFill/>
        </p:spPr>
        <p:txBody>
          <a:bodyPr wrap="square" rtlCol="0">
            <a:spAutoFit/>
          </a:bodyPr>
          <a:lstStyle/>
          <a:p>
            <a:r>
              <a:rPr lang="en-US" sz="2800" b="1">
                <a:latin typeface="宋体" panose="02010600030101010101" pitchFamily="2" charset="-122"/>
                <a:ea typeface="宋体" panose="02010600030101010101" pitchFamily="2" charset="-122"/>
                <a:cs typeface="微软雅黑" panose="020B0503020204020204" charset="-122"/>
              </a:rPr>
              <a:t>2.</a:t>
            </a:r>
            <a:r>
              <a:rPr lang="zh-CN" altLang="en-US" sz="2800" b="1">
                <a:latin typeface="宋体" panose="02010600030101010101" pitchFamily="2" charset="-122"/>
                <a:ea typeface="宋体" panose="02010600030101010101" pitchFamily="2" charset="-122"/>
                <a:cs typeface="微软雅黑" panose="020B0503020204020204" charset="-122"/>
              </a:rPr>
              <a:t>中古时期</a:t>
            </a:r>
          </a:p>
        </p:txBody>
      </p:sp>
      <p:grpSp>
        <p:nvGrpSpPr>
          <p:cNvPr id="2" name="组合 1"/>
          <p:cNvGrpSpPr/>
          <p:nvPr/>
        </p:nvGrpSpPr>
        <p:grpSpPr>
          <a:xfrm>
            <a:off x="528364" y="1584960"/>
            <a:ext cx="5633676" cy="3914776"/>
            <a:chOff x="2432" y="1410"/>
            <a:chExt cx="9838" cy="6074"/>
          </a:xfrm>
        </p:grpSpPr>
        <p:grpSp>
          <p:nvGrpSpPr>
            <p:cNvPr id="23563" name="组合 42"/>
            <p:cNvGrpSpPr/>
            <p:nvPr/>
          </p:nvGrpSpPr>
          <p:grpSpPr>
            <a:xfrm>
              <a:off x="2432" y="1410"/>
              <a:ext cx="9838" cy="6074"/>
              <a:chOff x="1057" y="3895"/>
              <a:chExt cx="9231" cy="5614"/>
            </a:xfrm>
          </p:grpSpPr>
          <p:grpSp>
            <p:nvGrpSpPr>
              <p:cNvPr id="23564" name="组合 34"/>
              <p:cNvGrpSpPr/>
              <p:nvPr/>
            </p:nvGrpSpPr>
            <p:grpSpPr>
              <a:xfrm>
                <a:off x="1057" y="3895"/>
                <a:ext cx="9231" cy="5614"/>
                <a:chOff x="4978" y="1093"/>
                <a:chExt cx="9231" cy="5614"/>
              </a:xfrm>
            </p:grpSpPr>
            <p:pic>
              <p:nvPicPr>
                <p:cNvPr id="23565" name="图片 16"/>
                <p:cNvPicPr/>
                <p:nvPr/>
              </p:nvPicPr>
              <p:blipFill>
                <a:blip r:embed="rId5"/>
                <a:srcRect r="142"/>
                <a:stretch>
                  <a:fillRect/>
                </a:stretch>
              </p:blipFill>
              <p:spPr>
                <a:xfrm>
                  <a:off x="4978" y="1093"/>
                  <a:ext cx="9231" cy="5614"/>
                </a:xfrm>
                <a:prstGeom prst="rect">
                  <a:avLst/>
                </a:prstGeom>
                <a:noFill/>
                <a:ln>
                  <a:solidFill>
                    <a:srgbClr val="061E3F"/>
                  </a:solidFill>
                  <a:bevel/>
                </a:ln>
              </p:spPr>
            </p:pic>
            <p:sp>
              <p:nvSpPr>
                <p:cNvPr id="23566" name="任意多边形 18"/>
                <p:cNvSpPr/>
                <p:nvPr/>
              </p:nvSpPr>
              <p:spPr>
                <a:xfrm>
                  <a:off x="7311" y="2783"/>
                  <a:ext cx="2216" cy="2105"/>
                </a:xfrm>
                <a:custGeom>
                  <a:avLst/>
                  <a:gdLst>
                    <a:gd name="connisteX0" fmla="*/ 430199 w 1408243"/>
                    <a:gd name="connsiteY0" fmla="*/ 463832 h 1337580"/>
                    <a:gd name="connisteX1" fmla="*/ 430199 w 1408243"/>
                    <a:gd name="connsiteY1" fmla="*/ 543207 h 1337580"/>
                    <a:gd name="connisteX2" fmla="*/ 509574 w 1408243"/>
                    <a:gd name="connsiteY2" fmla="*/ 559082 h 1337580"/>
                    <a:gd name="connisteX3" fmla="*/ 525449 w 1408243"/>
                    <a:gd name="connsiteY3" fmla="*/ 638457 h 1337580"/>
                    <a:gd name="connisteX4" fmla="*/ 573074 w 1408243"/>
                    <a:gd name="connsiteY4" fmla="*/ 717832 h 1337580"/>
                    <a:gd name="connisteX5" fmla="*/ 652449 w 1408243"/>
                    <a:gd name="connsiteY5" fmla="*/ 733707 h 1337580"/>
                    <a:gd name="connisteX6" fmla="*/ 731824 w 1408243"/>
                    <a:gd name="connsiteY6" fmla="*/ 797207 h 1337580"/>
                    <a:gd name="connisteX7" fmla="*/ 827074 w 1408243"/>
                    <a:gd name="connsiteY7" fmla="*/ 876582 h 1337580"/>
                    <a:gd name="connisteX8" fmla="*/ 906449 w 1408243"/>
                    <a:gd name="connsiteY8" fmla="*/ 908332 h 1337580"/>
                    <a:gd name="connisteX9" fmla="*/ 985824 w 1408243"/>
                    <a:gd name="connsiteY9" fmla="*/ 971832 h 1337580"/>
                    <a:gd name="connisteX10" fmla="*/ 1033449 w 1408243"/>
                    <a:gd name="connsiteY10" fmla="*/ 1051207 h 1337580"/>
                    <a:gd name="connisteX11" fmla="*/ 1065199 w 1408243"/>
                    <a:gd name="connsiteY11" fmla="*/ 1146457 h 1337580"/>
                    <a:gd name="connisteX12" fmla="*/ 985824 w 1408243"/>
                    <a:gd name="connsiteY12" fmla="*/ 1209957 h 1337580"/>
                    <a:gd name="connisteX13" fmla="*/ 906449 w 1408243"/>
                    <a:gd name="connsiteY13" fmla="*/ 1225832 h 1337580"/>
                    <a:gd name="connisteX14" fmla="*/ 827074 w 1408243"/>
                    <a:gd name="connsiteY14" fmla="*/ 1257582 h 1337580"/>
                    <a:gd name="connisteX15" fmla="*/ 747699 w 1408243"/>
                    <a:gd name="connsiteY15" fmla="*/ 1257582 h 1337580"/>
                    <a:gd name="connisteX16" fmla="*/ 668324 w 1408243"/>
                    <a:gd name="connsiteY16" fmla="*/ 1273457 h 1337580"/>
                    <a:gd name="connisteX17" fmla="*/ 747699 w 1408243"/>
                    <a:gd name="connsiteY17" fmla="*/ 1289332 h 1337580"/>
                    <a:gd name="connisteX18" fmla="*/ 827074 w 1408243"/>
                    <a:gd name="connsiteY18" fmla="*/ 1321082 h 1337580"/>
                    <a:gd name="connisteX19" fmla="*/ 922324 w 1408243"/>
                    <a:gd name="connsiteY19" fmla="*/ 1336957 h 1337580"/>
                    <a:gd name="connisteX20" fmla="*/ 1001699 w 1408243"/>
                    <a:gd name="connsiteY20" fmla="*/ 1305207 h 1337580"/>
                    <a:gd name="connisteX21" fmla="*/ 1033449 w 1408243"/>
                    <a:gd name="connsiteY21" fmla="*/ 1225832 h 1337580"/>
                    <a:gd name="connisteX22" fmla="*/ 1112824 w 1408243"/>
                    <a:gd name="connsiteY22" fmla="*/ 1194082 h 1337580"/>
                    <a:gd name="connisteX23" fmla="*/ 1112824 w 1408243"/>
                    <a:gd name="connsiteY23" fmla="*/ 1114707 h 1337580"/>
                    <a:gd name="connisteX24" fmla="*/ 1128699 w 1408243"/>
                    <a:gd name="connsiteY24" fmla="*/ 1035332 h 1337580"/>
                    <a:gd name="connisteX25" fmla="*/ 1112824 w 1408243"/>
                    <a:gd name="connsiteY25" fmla="*/ 955957 h 1337580"/>
                    <a:gd name="connisteX26" fmla="*/ 1192199 w 1408243"/>
                    <a:gd name="connsiteY26" fmla="*/ 1003582 h 1337580"/>
                    <a:gd name="connisteX27" fmla="*/ 1271574 w 1408243"/>
                    <a:gd name="connsiteY27" fmla="*/ 1003582 h 1337580"/>
                    <a:gd name="connisteX28" fmla="*/ 1271574 w 1408243"/>
                    <a:gd name="connsiteY28" fmla="*/ 924207 h 1337580"/>
                    <a:gd name="connisteX29" fmla="*/ 1192199 w 1408243"/>
                    <a:gd name="connsiteY29" fmla="*/ 860707 h 1337580"/>
                    <a:gd name="connisteX30" fmla="*/ 1112824 w 1408243"/>
                    <a:gd name="connsiteY30" fmla="*/ 813082 h 1337580"/>
                    <a:gd name="connisteX31" fmla="*/ 1033449 w 1408243"/>
                    <a:gd name="connsiteY31" fmla="*/ 781332 h 1337580"/>
                    <a:gd name="connisteX32" fmla="*/ 954074 w 1408243"/>
                    <a:gd name="connsiteY32" fmla="*/ 717832 h 1337580"/>
                    <a:gd name="connisteX33" fmla="*/ 874699 w 1408243"/>
                    <a:gd name="connsiteY33" fmla="*/ 670207 h 1337580"/>
                    <a:gd name="connisteX34" fmla="*/ 795324 w 1408243"/>
                    <a:gd name="connsiteY34" fmla="*/ 622582 h 1337580"/>
                    <a:gd name="connisteX35" fmla="*/ 763574 w 1408243"/>
                    <a:gd name="connsiteY35" fmla="*/ 543207 h 1337580"/>
                    <a:gd name="connisteX36" fmla="*/ 747699 w 1408243"/>
                    <a:gd name="connsiteY36" fmla="*/ 463832 h 1337580"/>
                    <a:gd name="connisteX37" fmla="*/ 715949 w 1408243"/>
                    <a:gd name="connsiteY37" fmla="*/ 384457 h 1337580"/>
                    <a:gd name="connisteX38" fmla="*/ 715949 w 1408243"/>
                    <a:gd name="connsiteY38" fmla="*/ 305082 h 1337580"/>
                    <a:gd name="connisteX39" fmla="*/ 779449 w 1408243"/>
                    <a:gd name="connsiteY39" fmla="*/ 400332 h 1337580"/>
                    <a:gd name="connisteX40" fmla="*/ 858824 w 1408243"/>
                    <a:gd name="connsiteY40" fmla="*/ 432082 h 1337580"/>
                    <a:gd name="connisteX41" fmla="*/ 906449 w 1408243"/>
                    <a:gd name="connsiteY41" fmla="*/ 352707 h 1337580"/>
                    <a:gd name="connisteX42" fmla="*/ 985824 w 1408243"/>
                    <a:gd name="connsiteY42" fmla="*/ 336832 h 1337580"/>
                    <a:gd name="connisteX43" fmla="*/ 1065199 w 1408243"/>
                    <a:gd name="connsiteY43" fmla="*/ 384457 h 1337580"/>
                    <a:gd name="connisteX44" fmla="*/ 1081074 w 1408243"/>
                    <a:gd name="connsiteY44" fmla="*/ 463832 h 1337580"/>
                    <a:gd name="connisteX45" fmla="*/ 1144574 w 1408243"/>
                    <a:gd name="connsiteY45" fmla="*/ 543207 h 1337580"/>
                    <a:gd name="connisteX46" fmla="*/ 1223949 w 1408243"/>
                    <a:gd name="connsiteY46" fmla="*/ 543207 h 1337580"/>
                    <a:gd name="connisteX47" fmla="*/ 1303324 w 1408243"/>
                    <a:gd name="connsiteY47" fmla="*/ 574957 h 1337580"/>
                    <a:gd name="connisteX48" fmla="*/ 1335074 w 1408243"/>
                    <a:gd name="connsiteY48" fmla="*/ 495582 h 1337580"/>
                    <a:gd name="connisteX49" fmla="*/ 1335074 w 1408243"/>
                    <a:gd name="connsiteY49" fmla="*/ 416207 h 1337580"/>
                    <a:gd name="connisteX50" fmla="*/ 1350949 w 1408243"/>
                    <a:gd name="connsiteY50" fmla="*/ 336832 h 1337580"/>
                    <a:gd name="connisteX51" fmla="*/ 1398574 w 1408243"/>
                    <a:gd name="connsiteY51" fmla="*/ 240947 h 1337580"/>
                    <a:gd name="connisteX52" fmla="*/ 1398574 w 1408243"/>
                    <a:gd name="connsiteY52" fmla="*/ 161572 h 1337580"/>
                    <a:gd name="connisteX53" fmla="*/ 1319199 w 1408243"/>
                    <a:gd name="connsiteY53" fmla="*/ 113947 h 1337580"/>
                    <a:gd name="connisteX54" fmla="*/ 1239824 w 1408243"/>
                    <a:gd name="connsiteY54" fmla="*/ 66322 h 1337580"/>
                    <a:gd name="connisteX55" fmla="*/ 1160449 w 1408243"/>
                    <a:gd name="connsiteY55" fmla="*/ 50447 h 1337580"/>
                    <a:gd name="connisteX56" fmla="*/ 1081074 w 1408243"/>
                    <a:gd name="connsiteY56" fmla="*/ 34572 h 1337580"/>
                    <a:gd name="connisteX57" fmla="*/ 1001699 w 1408243"/>
                    <a:gd name="connsiteY57" fmla="*/ 34572 h 1337580"/>
                    <a:gd name="connisteX58" fmla="*/ 922324 w 1408243"/>
                    <a:gd name="connsiteY58" fmla="*/ 34572 h 1337580"/>
                    <a:gd name="connisteX59" fmla="*/ 842949 w 1408243"/>
                    <a:gd name="connsiteY59" fmla="*/ 18697 h 1337580"/>
                    <a:gd name="connisteX60" fmla="*/ 763574 w 1408243"/>
                    <a:gd name="connsiteY60" fmla="*/ 2822 h 1337580"/>
                    <a:gd name="connisteX61" fmla="*/ 684199 w 1408243"/>
                    <a:gd name="connsiteY61" fmla="*/ 2822 h 1337580"/>
                    <a:gd name="connisteX62" fmla="*/ 604824 w 1408243"/>
                    <a:gd name="connsiteY62" fmla="*/ 2822 h 1337580"/>
                    <a:gd name="connisteX63" fmla="*/ 525449 w 1408243"/>
                    <a:gd name="connsiteY63" fmla="*/ 34572 h 1337580"/>
                    <a:gd name="connisteX64" fmla="*/ 446074 w 1408243"/>
                    <a:gd name="connsiteY64" fmla="*/ 98072 h 1337580"/>
                    <a:gd name="connisteX65" fmla="*/ 430199 w 1408243"/>
                    <a:gd name="connsiteY65" fmla="*/ 177447 h 1337580"/>
                    <a:gd name="connisteX66" fmla="*/ 350824 w 1408243"/>
                    <a:gd name="connsiteY66" fmla="*/ 240947 h 1337580"/>
                    <a:gd name="connisteX67" fmla="*/ 271449 w 1408243"/>
                    <a:gd name="connsiteY67" fmla="*/ 240947 h 1337580"/>
                    <a:gd name="connisteX68" fmla="*/ 192074 w 1408243"/>
                    <a:gd name="connsiteY68" fmla="*/ 256822 h 1337580"/>
                    <a:gd name="connisteX69" fmla="*/ 96824 w 1408243"/>
                    <a:gd name="connsiteY69" fmla="*/ 273332 h 1337580"/>
                    <a:gd name="connisteX70" fmla="*/ 17449 w 1408243"/>
                    <a:gd name="connsiteY70" fmla="*/ 305082 h 1337580"/>
                    <a:gd name="connisteX71" fmla="*/ 1574 w 1408243"/>
                    <a:gd name="connsiteY71" fmla="*/ 384457 h 1337580"/>
                    <a:gd name="connisteX72" fmla="*/ 33324 w 1408243"/>
                    <a:gd name="connsiteY72" fmla="*/ 463832 h 1337580"/>
                    <a:gd name="connisteX73" fmla="*/ 80949 w 1408243"/>
                    <a:gd name="connsiteY73" fmla="*/ 543207 h 1337580"/>
                    <a:gd name="connisteX74" fmla="*/ 160324 w 1408243"/>
                    <a:gd name="connsiteY74" fmla="*/ 590832 h 1337580"/>
                    <a:gd name="connisteX75" fmla="*/ 239699 w 1408243"/>
                    <a:gd name="connsiteY75" fmla="*/ 590832 h 1337580"/>
                    <a:gd name="connisteX76" fmla="*/ 319074 w 1408243"/>
                    <a:gd name="connsiteY76" fmla="*/ 511457 h 1337580"/>
                    <a:gd name="connisteX77" fmla="*/ 398449 w 1408243"/>
                    <a:gd name="connsiteY77" fmla="*/ 479707 h 1337580"/>
                    <a:gd name="connisteX78" fmla="*/ 430199 w 1408243"/>
                    <a:gd name="connsiteY78" fmla="*/ 463832 h 133758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 ang="0">
                      <a:pos x="connisteX73" y="connsiteY73"/>
                    </a:cxn>
                    <a:cxn ang="0">
                      <a:pos x="connisteX74" y="connsiteY74"/>
                    </a:cxn>
                    <a:cxn ang="0">
                      <a:pos x="connisteX75" y="connsiteY75"/>
                    </a:cxn>
                    <a:cxn ang="0">
                      <a:pos x="connisteX76" y="connsiteY76"/>
                    </a:cxn>
                    <a:cxn ang="0">
                      <a:pos x="connisteX77" y="connsiteY77"/>
                    </a:cxn>
                    <a:cxn ang="0">
                      <a:pos x="connisteX78" y="connsiteY78"/>
                    </a:cxn>
                  </a:cxnLst>
                  <a:rect l="l" t="t" r="r" b="b"/>
                  <a:pathLst>
                    <a:path w="1408243" h="1337580">
                      <a:moveTo>
                        <a:pt x="430199" y="463832"/>
                      </a:moveTo>
                      <a:cubicBezTo>
                        <a:pt x="436549" y="476532"/>
                        <a:pt x="414324" y="524157"/>
                        <a:pt x="430199" y="543207"/>
                      </a:cubicBezTo>
                      <a:cubicBezTo>
                        <a:pt x="446074" y="562257"/>
                        <a:pt x="490524" y="540032"/>
                        <a:pt x="509574" y="559082"/>
                      </a:cubicBezTo>
                      <a:cubicBezTo>
                        <a:pt x="528624" y="578132"/>
                        <a:pt x="512749" y="606707"/>
                        <a:pt x="525449" y="638457"/>
                      </a:cubicBezTo>
                      <a:cubicBezTo>
                        <a:pt x="538149" y="670207"/>
                        <a:pt x="547674" y="698782"/>
                        <a:pt x="573074" y="717832"/>
                      </a:cubicBezTo>
                      <a:cubicBezTo>
                        <a:pt x="598474" y="736882"/>
                        <a:pt x="620699" y="717832"/>
                        <a:pt x="652449" y="733707"/>
                      </a:cubicBezTo>
                      <a:cubicBezTo>
                        <a:pt x="684199" y="749582"/>
                        <a:pt x="696899" y="768632"/>
                        <a:pt x="731824" y="797207"/>
                      </a:cubicBezTo>
                      <a:cubicBezTo>
                        <a:pt x="766749" y="825782"/>
                        <a:pt x="792149" y="854357"/>
                        <a:pt x="827074" y="876582"/>
                      </a:cubicBezTo>
                      <a:cubicBezTo>
                        <a:pt x="861999" y="898807"/>
                        <a:pt x="874699" y="889282"/>
                        <a:pt x="906449" y="908332"/>
                      </a:cubicBezTo>
                      <a:cubicBezTo>
                        <a:pt x="938199" y="927382"/>
                        <a:pt x="960424" y="943257"/>
                        <a:pt x="985824" y="971832"/>
                      </a:cubicBezTo>
                      <a:cubicBezTo>
                        <a:pt x="1011224" y="1000407"/>
                        <a:pt x="1017574" y="1016282"/>
                        <a:pt x="1033449" y="1051207"/>
                      </a:cubicBezTo>
                      <a:cubicBezTo>
                        <a:pt x="1049324" y="1086132"/>
                        <a:pt x="1074724" y="1114707"/>
                        <a:pt x="1065199" y="1146457"/>
                      </a:cubicBezTo>
                      <a:cubicBezTo>
                        <a:pt x="1055674" y="1178207"/>
                        <a:pt x="1017574" y="1194082"/>
                        <a:pt x="985824" y="1209957"/>
                      </a:cubicBezTo>
                      <a:cubicBezTo>
                        <a:pt x="954074" y="1225832"/>
                        <a:pt x="938199" y="1216307"/>
                        <a:pt x="906449" y="1225832"/>
                      </a:cubicBezTo>
                      <a:cubicBezTo>
                        <a:pt x="874699" y="1235357"/>
                        <a:pt x="858824" y="1251232"/>
                        <a:pt x="827074" y="1257582"/>
                      </a:cubicBezTo>
                      <a:cubicBezTo>
                        <a:pt x="795324" y="1263932"/>
                        <a:pt x="779449" y="1254407"/>
                        <a:pt x="747699" y="1257582"/>
                      </a:cubicBezTo>
                      <a:cubicBezTo>
                        <a:pt x="715949" y="1260757"/>
                        <a:pt x="668324" y="1267107"/>
                        <a:pt x="668324" y="1273457"/>
                      </a:cubicBezTo>
                      <a:cubicBezTo>
                        <a:pt x="668324" y="1279807"/>
                        <a:pt x="715949" y="1279807"/>
                        <a:pt x="747699" y="1289332"/>
                      </a:cubicBezTo>
                      <a:cubicBezTo>
                        <a:pt x="779449" y="1298857"/>
                        <a:pt x="792149" y="1311557"/>
                        <a:pt x="827074" y="1321082"/>
                      </a:cubicBezTo>
                      <a:cubicBezTo>
                        <a:pt x="861999" y="1330607"/>
                        <a:pt x="887399" y="1340132"/>
                        <a:pt x="922324" y="1336957"/>
                      </a:cubicBezTo>
                      <a:cubicBezTo>
                        <a:pt x="957249" y="1333782"/>
                        <a:pt x="979474" y="1327432"/>
                        <a:pt x="1001699" y="1305207"/>
                      </a:cubicBezTo>
                      <a:cubicBezTo>
                        <a:pt x="1023924" y="1282982"/>
                        <a:pt x="1011224" y="1248057"/>
                        <a:pt x="1033449" y="1225832"/>
                      </a:cubicBezTo>
                      <a:cubicBezTo>
                        <a:pt x="1055674" y="1203607"/>
                        <a:pt x="1096949" y="1216307"/>
                        <a:pt x="1112824" y="1194082"/>
                      </a:cubicBezTo>
                      <a:cubicBezTo>
                        <a:pt x="1128699" y="1171857"/>
                        <a:pt x="1109649" y="1146457"/>
                        <a:pt x="1112824" y="1114707"/>
                      </a:cubicBezTo>
                      <a:cubicBezTo>
                        <a:pt x="1115999" y="1082957"/>
                        <a:pt x="1128699" y="1067082"/>
                        <a:pt x="1128699" y="1035332"/>
                      </a:cubicBezTo>
                      <a:cubicBezTo>
                        <a:pt x="1128699" y="1003582"/>
                        <a:pt x="1100124" y="962307"/>
                        <a:pt x="1112824" y="955957"/>
                      </a:cubicBezTo>
                      <a:cubicBezTo>
                        <a:pt x="1125524" y="949607"/>
                        <a:pt x="1160449" y="994057"/>
                        <a:pt x="1192199" y="1003582"/>
                      </a:cubicBezTo>
                      <a:cubicBezTo>
                        <a:pt x="1223949" y="1013107"/>
                        <a:pt x="1255699" y="1019457"/>
                        <a:pt x="1271574" y="1003582"/>
                      </a:cubicBezTo>
                      <a:cubicBezTo>
                        <a:pt x="1287449" y="987707"/>
                        <a:pt x="1287449" y="952782"/>
                        <a:pt x="1271574" y="924207"/>
                      </a:cubicBezTo>
                      <a:cubicBezTo>
                        <a:pt x="1255699" y="895632"/>
                        <a:pt x="1223949" y="882932"/>
                        <a:pt x="1192199" y="860707"/>
                      </a:cubicBezTo>
                      <a:cubicBezTo>
                        <a:pt x="1160449" y="838482"/>
                        <a:pt x="1144574" y="828957"/>
                        <a:pt x="1112824" y="813082"/>
                      </a:cubicBezTo>
                      <a:cubicBezTo>
                        <a:pt x="1081074" y="797207"/>
                        <a:pt x="1065199" y="800382"/>
                        <a:pt x="1033449" y="781332"/>
                      </a:cubicBezTo>
                      <a:cubicBezTo>
                        <a:pt x="1001699" y="762282"/>
                        <a:pt x="985824" y="740057"/>
                        <a:pt x="954074" y="717832"/>
                      </a:cubicBezTo>
                      <a:cubicBezTo>
                        <a:pt x="922324" y="695607"/>
                        <a:pt x="906449" y="689257"/>
                        <a:pt x="874699" y="670207"/>
                      </a:cubicBezTo>
                      <a:cubicBezTo>
                        <a:pt x="842949" y="651157"/>
                        <a:pt x="817549" y="647982"/>
                        <a:pt x="795324" y="622582"/>
                      </a:cubicBezTo>
                      <a:cubicBezTo>
                        <a:pt x="773099" y="597182"/>
                        <a:pt x="773099" y="574957"/>
                        <a:pt x="763574" y="543207"/>
                      </a:cubicBezTo>
                      <a:cubicBezTo>
                        <a:pt x="754049" y="511457"/>
                        <a:pt x="757224" y="495582"/>
                        <a:pt x="747699" y="463832"/>
                      </a:cubicBezTo>
                      <a:cubicBezTo>
                        <a:pt x="738174" y="432082"/>
                        <a:pt x="722299" y="416207"/>
                        <a:pt x="715949" y="384457"/>
                      </a:cubicBezTo>
                      <a:cubicBezTo>
                        <a:pt x="709599" y="352707"/>
                        <a:pt x="703249" y="301907"/>
                        <a:pt x="715949" y="305082"/>
                      </a:cubicBezTo>
                      <a:cubicBezTo>
                        <a:pt x="728649" y="308257"/>
                        <a:pt x="750874" y="374932"/>
                        <a:pt x="779449" y="400332"/>
                      </a:cubicBezTo>
                      <a:cubicBezTo>
                        <a:pt x="808024" y="425732"/>
                        <a:pt x="833424" y="441607"/>
                        <a:pt x="858824" y="432082"/>
                      </a:cubicBezTo>
                      <a:cubicBezTo>
                        <a:pt x="884224" y="422557"/>
                        <a:pt x="881049" y="371757"/>
                        <a:pt x="906449" y="352707"/>
                      </a:cubicBezTo>
                      <a:cubicBezTo>
                        <a:pt x="931849" y="333657"/>
                        <a:pt x="954074" y="330482"/>
                        <a:pt x="985824" y="336832"/>
                      </a:cubicBezTo>
                      <a:cubicBezTo>
                        <a:pt x="1017574" y="343182"/>
                        <a:pt x="1046149" y="359057"/>
                        <a:pt x="1065199" y="384457"/>
                      </a:cubicBezTo>
                      <a:cubicBezTo>
                        <a:pt x="1084249" y="409857"/>
                        <a:pt x="1065199" y="432082"/>
                        <a:pt x="1081074" y="463832"/>
                      </a:cubicBezTo>
                      <a:cubicBezTo>
                        <a:pt x="1096949" y="495582"/>
                        <a:pt x="1115999" y="527332"/>
                        <a:pt x="1144574" y="543207"/>
                      </a:cubicBezTo>
                      <a:cubicBezTo>
                        <a:pt x="1173149" y="559082"/>
                        <a:pt x="1192199" y="536857"/>
                        <a:pt x="1223949" y="543207"/>
                      </a:cubicBezTo>
                      <a:cubicBezTo>
                        <a:pt x="1255699" y="549557"/>
                        <a:pt x="1281099" y="584482"/>
                        <a:pt x="1303324" y="574957"/>
                      </a:cubicBezTo>
                      <a:cubicBezTo>
                        <a:pt x="1325549" y="565432"/>
                        <a:pt x="1328724" y="527332"/>
                        <a:pt x="1335074" y="495582"/>
                      </a:cubicBezTo>
                      <a:cubicBezTo>
                        <a:pt x="1341424" y="463832"/>
                        <a:pt x="1331899" y="447957"/>
                        <a:pt x="1335074" y="416207"/>
                      </a:cubicBezTo>
                      <a:cubicBezTo>
                        <a:pt x="1338249" y="384457"/>
                        <a:pt x="1338249" y="371757"/>
                        <a:pt x="1350949" y="336832"/>
                      </a:cubicBezTo>
                      <a:cubicBezTo>
                        <a:pt x="1363649" y="301907"/>
                        <a:pt x="1389049" y="275872"/>
                        <a:pt x="1398574" y="240947"/>
                      </a:cubicBezTo>
                      <a:cubicBezTo>
                        <a:pt x="1408099" y="206022"/>
                        <a:pt x="1414449" y="186972"/>
                        <a:pt x="1398574" y="161572"/>
                      </a:cubicBezTo>
                      <a:cubicBezTo>
                        <a:pt x="1382699" y="136172"/>
                        <a:pt x="1350949" y="132997"/>
                        <a:pt x="1319199" y="113947"/>
                      </a:cubicBezTo>
                      <a:cubicBezTo>
                        <a:pt x="1287449" y="94897"/>
                        <a:pt x="1271574" y="79022"/>
                        <a:pt x="1239824" y="66322"/>
                      </a:cubicBezTo>
                      <a:cubicBezTo>
                        <a:pt x="1208074" y="53622"/>
                        <a:pt x="1192199" y="56797"/>
                        <a:pt x="1160449" y="50447"/>
                      </a:cubicBezTo>
                      <a:cubicBezTo>
                        <a:pt x="1128699" y="44097"/>
                        <a:pt x="1112824" y="37747"/>
                        <a:pt x="1081074" y="34572"/>
                      </a:cubicBezTo>
                      <a:cubicBezTo>
                        <a:pt x="1049324" y="31397"/>
                        <a:pt x="1033449" y="34572"/>
                        <a:pt x="1001699" y="34572"/>
                      </a:cubicBezTo>
                      <a:cubicBezTo>
                        <a:pt x="969949" y="34572"/>
                        <a:pt x="954074" y="37747"/>
                        <a:pt x="922324" y="34572"/>
                      </a:cubicBezTo>
                      <a:cubicBezTo>
                        <a:pt x="890574" y="31397"/>
                        <a:pt x="874699" y="25047"/>
                        <a:pt x="842949" y="18697"/>
                      </a:cubicBezTo>
                      <a:cubicBezTo>
                        <a:pt x="811199" y="12347"/>
                        <a:pt x="795324" y="5997"/>
                        <a:pt x="763574" y="2822"/>
                      </a:cubicBezTo>
                      <a:cubicBezTo>
                        <a:pt x="731824" y="-353"/>
                        <a:pt x="715949" y="2822"/>
                        <a:pt x="684199" y="2822"/>
                      </a:cubicBezTo>
                      <a:cubicBezTo>
                        <a:pt x="652449" y="2822"/>
                        <a:pt x="636574" y="-3528"/>
                        <a:pt x="604824" y="2822"/>
                      </a:cubicBezTo>
                      <a:cubicBezTo>
                        <a:pt x="573074" y="9172"/>
                        <a:pt x="557199" y="15522"/>
                        <a:pt x="525449" y="34572"/>
                      </a:cubicBezTo>
                      <a:cubicBezTo>
                        <a:pt x="493699" y="53622"/>
                        <a:pt x="465124" y="69497"/>
                        <a:pt x="446074" y="98072"/>
                      </a:cubicBezTo>
                      <a:cubicBezTo>
                        <a:pt x="427024" y="126647"/>
                        <a:pt x="449249" y="148872"/>
                        <a:pt x="430199" y="177447"/>
                      </a:cubicBezTo>
                      <a:cubicBezTo>
                        <a:pt x="411149" y="206022"/>
                        <a:pt x="382574" y="228247"/>
                        <a:pt x="350824" y="240947"/>
                      </a:cubicBezTo>
                      <a:cubicBezTo>
                        <a:pt x="319074" y="253647"/>
                        <a:pt x="303199" y="237772"/>
                        <a:pt x="271449" y="240947"/>
                      </a:cubicBezTo>
                      <a:cubicBezTo>
                        <a:pt x="239699" y="244122"/>
                        <a:pt x="226999" y="250472"/>
                        <a:pt x="192074" y="256822"/>
                      </a:cubicBezTo>
                      <a:cubicBezTo>
                        <a:pt x="157149" y="263172"/>
                        <a:pt x="131749" y="263807"/>
                        <a:pt x="96824" y="273332"/>
                      </a:cubicBezTo>
                      <a:cubicBezTo>
                        <a:pt x="61899" y="282857"/>
                        <a:pt x="36499" y="282857"/>
                        <a:pt x="17449" y="305082"/>
                      </a:cubicBezTo>
                      <a:cubicBezTo>
                        <a:pt x="-1601" y="327307"/>
                        <a:pt x="-1601" y="352707"/>
                        <a:pt x="1574" y="384457"/>
                      </a:cubicBezTo>
                      <a:cubicBezTo>
                        <a:pt x="4749" y="416207"/>
                        <a:pt x="17449" y="432082"/>
                        <a:pt x="33324" y="463832"/>
                      </a:cubicBezTo>
                      <a:cubicBezTo>
                        <a:pt x="49199" y="495582"/>
                        <a:pt x="55549" y="517807"/>
                        <a:pt x="80949" y="543207"/>
                      </a:cubicBezTo>
                      <a:cubicBezTo>
                        <a:pt x="106349" y="568607"/>
                        <a:pt x="128574" y="581307"/>
                        <a:pt x="160324" y="590832"/>
                      </a:cubicBezTo>
                      <a:cubicBezTo>
                        <a:pt x="192074" y="600357"/>
                        <a:pt x="207949" y="606707"/>
                        <a:pt x="239699" y="590832"/>
                      </a:cubicBezTo>
                      <a:cubicBezTo>
                        <a:pt x="271449" y="574957"/>
                        <a:pt x="287324" y="533682"/>
                        <a:pt x="319074" y="511457"/>
                      </a:cubicBezTo>
                      <a:cubicBezTo>
                        <a:pt x="350824" y="489232"/>
                        <a:pt x="376224" y="489232"/>
                        <a:pt x="398449" y="479707"/>
                      </a:cubicBezTo>
                      <a:cubicBezTo>
                        <a:pt x="420674" y="470182"/>
                        <a:pt x="423849" y="451132"/>
                        <a:pt x="430199" y="463832"/>
                      </a:cubicBezTo>
                      <a:close/>
                    </a:path>
                  </a:pathLst>
                </a:cu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pPr algn="ctr"/>
                  <a:endParaRPr lang="zh-CN" altLang="en-US" sz="1400">
                    <a:solidFill>
                      <a:srgbClr val="FFFFFF"/>
                    </a:solidFill>
                    <a:ea typeface="宋体" panose="02010600030101010101" pitchFamily="2" charset="-122"/>
                  </a:endParaRPr>
                </a:p>
              </p:txBody>
            </p:sp>
            <p:sp>
              <p:nvSpPr>
                <p:cNvPr id="23567" name="任意多边形 22"/>
                <p:cNvSpPr/>
                <p:nvPr/>
              </p:nvSpPr>
              <p:spPr>
                <a:xfrm>
                  <a:off x="6437" y="1863"/>
                  <a:ext cx="1472" cy="1002"/>
                </a:xfrm>
                <a:custGeom>
                  <a:avLst/>
                  <a:gdLst>
                    <a:gd name="connisteX0" fmla="*/ 103716 w 934861"/>
                    <a:gd name="connsiteY0" fmla="*/ 382176 h 636952"/>
                    <a:gd name="connisteX1" fmla="*/ 8466 w 934861"/>
                    <a:gd name="connsiteY1" fmla="*/ 460916 h 636952"/>
                    <a:gd name="connisteX2" fmla="*/ 8466 w 934861"/>
                    <a:gd name="connsiteY2" fmla="*/ 540291 h 636952"/>
                    <a:gd name="connisteX3" fmla="*/ 8466 w 934861"/>
                    <a:gd name="connsiteY3" fmla="*/ 619666 h 636952"/>
                    <a:gd name="connisteX4" fmla="*/ 103716 w 934861"/>
                    <a:gd name="connsiteY4" fmla="*/ 635541 h 636952"/>
                    <a:gd name="connisteX5" fmla="*/ 183091 w 934861"/>
                    <a:gd name="connsiteY5" fmla="*/ 635541 h 636952"/>
                    <a:gd name="connisteX6" fmla="*/ 262466 w 934861"/>
                    <a:gd name="connsiteY6" fmla="*/ 635541 h 636952"/>
                    <a:gd name="connisteX7" fmla="*/ 341841 w 934861"/>
                    <a:gd name="connsiteY7" fmla="*/ 635541 h 636952"/>
                    <a:gd name="connisteX8" fmla="*/ 421216 w 934861"/>
                    <a:gd name="connsiteY8" fmla="*/ 635541 h 636952"/>
                    <a:gd name="connisteX9" fmla="*/ 500591 w 934861"/>
                    <a:gd name="connsiteY9" fmla="*/ 635541 h 636952"/>
                    <a:gd name="connisteX10" fmla="*/ 595841 w 934861"/>
                    <a:gd name="connsiteY10" fmla="*/ 619666 h 636952"/>
                    <a:gd name="connisteX11" fmla="*/ 691091 w 934861"/>
                    <a:gd name="connsiteY11" fmla="*/ 572041 h 636952"/>
                    <a:gd name="connisteX12" fmla="*/ 786341 w 934861"/>
                    <a:gd name="connsiteY12" fmla="*/ 524416 h 636952"/>
                    <a:gd name="connisteX13" fmla="*/ 865716 w 934861"/>
                    <a:gd name="connsiteY13" fmla="*/ 445041 h 636952"/>
                    <a:gd name="connisteX14" fmla="*/ 929216 w 934861"/>
                    <a:gd name="connsiteY14" fmla="*/ 366301 h 636952"/>
                    <a:gd name="connisteX15" fmla="*/ 929216 w 934861"/>
                    <a:gd name="connsiteY15" fmla="*/ 286926 h 636952"/>
                    <a:gd name="connisteX16" fmla="*/ 929216 w 934861"/>
                    <a:gd name="connsiteY16" fmla="*/ 207551 h 636952"/>
                    <a:gd name="connisteX17" fmla="*/ 897466 w 934861"/>
                    <a:gd name="connsiteY17" fmla="*/ 128176 h 636952"/>
                    <a:gd name="connisteX18" fmla="*/ 818091 w 934861"/>
                    <a:gd name="connsiteY18" fmla="*/ 112301 h 636952"/>
                    <a:gd name="connisteX19" fmla="*/ 738716 w 934861"/>
                    <a:gd name="connsiteY19" fmla="*/ 64676 h 636952"/>
                    <a:gd name="connisteX20" fmla="*/ 659341 w 934861"/>
                    <a:gd name="connsiteY20" fmla="*/ 1176 h 636952"/>
                    <a:gd name="connisteX21" fmla="*/ 579966 w 934861"/>
                    <a:gd name="connsiteY21" fmla="*/ 112301 h 636952"/>
                    <a:gd name="connisteX22" fmla="*/ 500591 w 934861"/>
                    <a:gd name="connsiteY22" fmla="*/ 144051 h 636952"/>
                    <a:gd name="connisteX23" fmla="*/ 421216 w 934861"/>
                    <a:gd name="connsiteY23" fmla="*/ 175801 h 636952"/>
                    <a:gd name="connisteX24" fmla="*/ 373591 w 934861"/>
                    <a:gd name="connsiteY24" fmla="*/ 255176 h 636952"/>
                    <a:gd name="connisteX25" fmla="*/ 325966 w 934861"/>
                    <a:gd name="connsiteY25" fmla="*/ 334551 h 636952"/>
                    <a:gd name="connisteX26" fmla="*/ 246591 w 934861"/>
                    <a:gd name="connsiteY26" fmla="*/ 350426 h 636952"/>
                    <a:gd name="connisteX27" fmla="*/ 167216 w 934861"/>
                    <a:gd name="connsiteY27" fmla="*/ 350426 h 636952"/>
                    <a:gd name="connisteX28" fmla="*/ 87841 w 934861"/>
                    <a:gd name="connsiteY28" fmla="*/ 366301 h 636952"/>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Lst>
                  <a:rect l="l" t="t" r="r" b="b"/>
                  <a:pathLst>
                    <a:path w="934860" h="636952">
                      <a:moveTo>
                        <a:pt x="103717" y="382176"/>
                      </a:moveTo>
                      <a:cubicBezTo>
                        <a:pt x="84667" y="396146"/>
                        <a:pt x="27517" y="429166"/>
                        <a:pt x="8467" y="460916"/>
                      </a:cubicBezTo>
                      <a:cubicBezTo>
                        <a:pt x="-10583" y="492666"/>
                        <a:pt x="8467" y="508541"/>
                        <a:pt x="8467" y="540291"/>
                      </a:cubicBezTo>
                      <a:cubicBezTo>
                        <a:pt x="8467" y="572041"/>
                        <a:pt x="-10583" y="600616"/>
                        <a:pt x="8467" y="619666"/>
                      </a:cubicBezTo>
                      <a:cubicBezTo>
                        <a:pt x="27517" y="638716"/>
                        <a:pt x="68792" y="632366"/>
                        <a:pt x="103717" y="635541"/>
                      </a:cubicBezTo>
                      <a:cubicBezTo>
                        <a:pt x="138642" y="638716"/>
                        <a:pt x="151342" y="635541"/>
                        <a:pt x="183092" y="635541"/>
                      </a:cubicBezTo>
                      <a:cubicBezTo>
                        <a:pt x="214842" y="635541"/>
                        <a:pt x="230717" y="635541"/>
                        <a:pt x="262467" y="635541"/>
                      </a:cubicBezTo>
                      <a:cubicBezTo>
                        <a:pt x="294217" y="635541"/>
                        <a:pt x="310092" y="635541"/>
                        <a:pt x="341842" y="635541"/>
                      </a:cubicBezTo>
                      <a:cubicBezTo>
                        <a:pt x="373592" y="635541"/>
                        <a:pt x="389467" y="635541"/>
                        <a:pt x="421217" y="635541"/>
                      </a:cubicBezTo>
                      <a:cubicBezTo>
                        <a:pt x="452967" y="635541"/>
                        <a:pt x="465667" y="638716"/>
                        <a:pt x="500592" y="635541"/>
                      </a:cubicBezTo>
                      <a:cubicBezTo>
                        <a:pt x="535517" y="632366"/>
                        <a:pt x="557742" y="632366"/>
                        <a:pt x="595842" y="619666"/>
                      </a:cubicBezTo>
                      <a:cubicBezTo>
                        <a:pt x="633942" y="606966"/>
                        <a:pt x="652992" y="591091"/>
                        <a:pt x="691092" y="572041"/>
                      </a:cubicBezTo>
                      <a:cubicBezTo>
                        <a:pt x="729192" y="552991"/>
                        <a:pt x="751417" y="549816"/>
                        <a:pt x="786342" y="524416"/>
                      </a:cubicBezTo>
                      <a:cubicBezTo>
                        <a:pt x="821267" y="499016"/>
                        <a:pt x="837142" y="476791"/>
                        <a:pt x="865717" y="445041"/>
                      </a:cubicBezTo>
                      <a:cubicBezTo>
                        <a:pt x="894292" y="413291"/>
                        <a:pt x="916517" y="398051"/>
                        <a:pt x="929217" y="366301"/>
                      </a:cubicBezTo>
                      <a:cubicBezTo>
                        <a:pt x="941917" y="334551"/>
                        <a:pt x="929217" y="318676"/>
                        <a:pt x="929217" y="286926"/>
                      </a:cubicBezTo>
                      <a:cubicBezTo>
                        <a:pt x="929217" y="255176"/>
                        <a:pt x="935567" y="239301"/>
                        <a:pt x="929217" y="207551"/>
                      </a:cubicBezTo>
                      <a:cubicBezTo>
                        <a:pt x="922867" y="175801"/>
                        <a:pt x="919692" y="147226"/>
                        <a:pt x="897467" y="128176"/>
                      </a:cubicBezTo>
                      <a:cubicBezTo>
                        <a:pt x="875242" y="109126"/>
                        <a:pt x="849842" y="125001"/>
                        <a:pt x="818092" y="112301"/>
                      </a:cubicBezTo>
                      <a:cubicBezTo>
                        <a:pt x="786342" y="99601"/>
                        <a:pt x="770467" y="86901"/>
                        <a:pt x="738717" y="64676"/>
                      </a:cubicBezTo>
                      <a:cubicBezTo>
                        <a:pt x="706967" y="42451"/>
                        <a:pt x="691092" y="-8349"/>
                        <a:pt x="659342" y="1176"/>
                      </a:cubicBezTo>
                      <a:cubicBezTo>
                        <a:pt x="627592" y="10701"/>
                        <a:pt x="611717" y="83726"/>
                        <a:pt x="579967" y="112301"/>
                      </a:cubicBezTo>
                      <a:cubicBezTo>
                        <a:pt x="548217" y="140876"/>
                        <a:pt x="532342" y="131351"/>
                        <a:pt x="500592" y="144051"/>
                      </a:cubicBezTo>
                      <a:cubicBezTo>
                        <a:pt x="468842" y="156751"/>
                        <a:pt x="446617" y="153576"/>
                        <a:pt x="421217" y="175801"/>
                      </a:cubicBezTo>
                      <a:cubicBezTo>
                        <a:pt x="395817" y="198026"/>
                        <a:pt x="392642" y="223426"/>
                        <a:pt x="373592" y="255176"/>
                      </a:cubicBezTo>
                      <a:cubicBezTo>
                        <a:pt x="354542" y="286926"/>
                        <a:pt x="351367" y="315501"/>
                        <a:pt x="325967" y="334551"/>
                      </a:cubicBezTo>
                      <a:cubicBezTo>
                        <a:pt x="300567" y="353601"/>
                        <a:pt x="278342" y="347251"/>
                        <a:pt x="246592" y="350426"/>
                      </a:cubicBezTo>
                      <a:cubicBezTo>
                        <a:pt x="214842" y="353601"/>
                        <a:pt x="198967" y="347251"/>
                        <a:pt x="167217" y="350426"/>
                      </a:cubicBezTo>
                      <a:cubicBezTo>
                        <a:pt x="135467" y="353601"/>
                        <a:pt x="101812" y="363126"/>
                        <a:pt x="87842" y="366301"/>
                      </a:cubicBezTo>
                    </a:path>
                  </a:pathLst>
                </a:cu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pPr algn="ctr"/>
                  <a:endParaRPr lang="zh-CN" altLang="en-US" sz="1400">
                    <a:solidFill>
                      <a:srgbClr val="FFFFFF"/>
                    </a:solidFill>
                    <a:ea typeface="宋体" panose="02010600030101010101" pitchFamily="2" charset="-122"/>
                  </a:endParaRPr>
                </a:p>
              </p:txBody>
            </p:sp>
            <p:sp>
              <p:nvSpPr>
                <p:cNvPr id="23568" name="任意多边形 23"/>
                <p:cNvSpPr/>
                <p:nvPr/>
              </p:nvSpPr>
              <p:spPr>
                <a:xfrm>
                  <a:off x="6940" y="2608"/>
                  <a:ext cx="969" cy="1012"/>
                </a:xfrm>
                <a:custGeom>
                  <a:avLst/>
                  <a:gdLst>
                    <a:gd name="connisteX0" fmla="*/ 149930 w 596944"/>
                    <a:gd name="connsiteY0" fmla="*/ 143529 h 560714"/>
                    <a:gd name="connisteX1" fmla="*/ 149930 w 596944"/>
                    <a:gd name="connsiteY1" fmla="*/ 64154 h 560714"/>
                    <a:gd name="connisteX2" fmla="*/ 229305 w 596944"/>
                    <a:gd name="connsiteY2" fmla="*/ 654 h 560714"/>
                    <a:gd name="connisteX3" fmla="*/ 276930 w 596944"/>
                    <a:gd name="connsiteY3" fmla="*/ 95904 h 560714"/>
                    <a:gd name="connisteX4" fmla="*/ 340430 w 596944"/>
                    <a:gd name="connsiteY4" fmla="*/ 175279 h 560714"/>
                    <a:gd name="connisteX5" fmla="*/ 419805 w 596944"/>
                    <a:gd name="connsiteY5" fmla="*/ 207029 h 560714"/>
                    <a:gd name="connisteX6" fmla="*/ 515055 w 596944"/>
                    <a:gd name="connsiteY6" fmla="*/ 207029 h 560714"/>
                    <a:gd name="connisteX7" fmla="*/ 594430 w 596944"/>
                    <a:gd name="connsiteY7" fmla="*/ 191154 h 560714"/>
                    <a:gd name="connisteX8" fmla="*/ 562680 w 596944"/>
                    <a:gd name="connsiteY8" fmla="*/ 270529 h 560714"/>
                    <a:gd name="connisteX9" fmla="*/ 483305 w 596944"/>
                    <a:gd name="connsiteY9" fmla="*/ 286404 h 560714"/>
                    <a:gd name="connisteX10" fmla="*/ 403930 w 596944"/>
                    <a:gd name="connsiteY10" fmla="*/ 302279 h 560714"/>
                    <a:gd name="connisteX11" fmla="*/ 324555 w 596944"/>
                    <a:gd name="connsiteY11" fmla="*/ 365779 h 560714"/>
                    <a:gd name="connisteX12" fmla="*/ 245180 w 596944"/>
                    <a:gd name="connsiteY12" fmla="*/ 413404 h 560714"/>
                    <a:gd name="connisteX13" fmla="*/ 245180 w 596944"/>
                    <a:gd name="connsiteY13" fmla="*/ 492779 h 560714"/>
                    <a:gd name="connisteX14" fmla="*/ 261055 w 596944"/>
                    <a:gd name="connsiteY14" fmla="*/ 556914 h 560714"/>
                    <a:gd name="connisteX15" fmla="*/ 181680 w 596944"/>
                    <a:gd name="connsiteY15" fmla="*/ 541039 h 560714"/>
                    <a:gd name="connisteX16" fmla="*/ 165805 w 596944"/>
                    <a:gd name="connsiteY16" fmla="*/ 476904 h 560714"/>
                    <a:gd name="connisteX17" fmla="*/ 86430 w 596944"/>
                    <a:gd name="connsiteY17" fmla="*/ 413404 h 560714"/>
                    <a:gd name="connisteX18" fmla="*/ 7055 w 596944"/>
                    <a:gd name="connsiteY18" fmla="*/ 381654 h 560714"/>
                    <a:gd name="connisteX19" fmla="*/ 7055 w 596944"/>
                    <a:gd name="connsiteY19" fmla="*/ 302279 h 560714"/>
                    <a:gd name="connisteX20" fmla="*/ 7055 w 596944"/>
                    <a:gd name="connsiteY20" fmla="*/ 222904 h 560714"/>
                    <a:gd name="connisteX21" fmla="*/ 38805 w 596944"/>
                    <a:gd name="connsiteY21" fmla="*/ 143529 h 560714"/>
                    <a:gd name="connisteX22" fmla="*/ 118180 w 596944"/>
                    <a:gd name="connsiteY22" fmla="*/ 95904 h 560714"/>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Lst>
                  <a:rect l="l" t="t" r="r" b="b"/>
                  <a:pathLst>
                    <a:path w="596945" h="560714">
                      <a:moveTo>
                        <a:pt x="149931" y="143529"/>
                      </a:moveTo>
                      <a:cubicBezTo>
                        <a:pt x="148026" y="128924"/>
                        <a:pt x="134056" y="92729"/>
                        <a:pt x="149931" y="64154"/>
                      </a:cubicBezTo>
                      <a:cubicBezTo>
                        <a:pt x="165806" y="35579"/>
                        <a:pt x="203906" y="-5696"/>
                        <a:pt x="229306" y="654"/>
                      </a:cubicBezTo>
                      <a:cubicBezTo>
                        <a:pt x="254706" y="7004"/>
                        <a:pt x="254706" y="60979"/>
                        <a:pt x="276931" y="95904"/>
                      </a:cubicBezTo>
                      <a:cubicBezTo>
                        <a:pt x="299156" y="130829"/>
                        <a:pt x="311856" y="153054"/>
                        <a:pt x="340431" y="175279"/>
                      </a:cubicBezTo>
                      <a:cubicBezTo>
                        <a:pt x="369006" y="197504"/>
                        <a:pt x="384881" y="200679"/>
                        <a:pt x="419806" y="207029"/>
                      </a:cubicBezTo>
                      <a:cubicBezTo>
                        <a:pt x="454731" y="213379"/>
                        <a:pt x="480131" y="210204"/>
                        <a:pt x="515056" y="207029"/>
                      </a:cubicBezTo>
                      <a:cubicBezTo>
                        <a:pt x="549981" y="203854"/>
                        <a:pt x="584906" y="178454"/>
                        <a:pt x="594431" y="191154"/>
                      </a:cubicBezTo>
                      <a:cubicBezTo>
                        <a:pt x="603956" y="203854"/>
                        <a:pt x="584906" y="251479"/>
                        <a:pt x="562681" y="270529"/>
                      </a:cubicBezTo>
                      <a:cubicBezTo>
                        <a:pt x="540456" y="289579"/>
                        <a:pt x="515056" y="280054"/>
                        <a:pt x="483306" y="286404"/>
                      </a:cubicBezTo>
                      <a:cubicBezTo>
                        <a:pt x="451556" y="292754"/>
                        <a:pt x="435681" y="286404"/>
                        <a:pt x="403931" y="302279"/>
                      </a:cubicBezTo>
                      <a:cubicBezTo>
                        <a:pt x="372181" y="318154"/>
                        <a:pt x="356306" y="343554"/>
                        <a:pt x="324556" y="365779"/>
                      </a:cubicBezTo>
                      <a:cubicBezTo>
                        <a:pt x="292806" y="388004"/>
                        <a:pt x="261056" y="388004"/>
                        <a:pt x="245181" y="413404"/>
                      </a:cubicBezTo>
                      <a:cubicBezTo>
                        <a:pt x="229306" y="438804"/>
                        <a:pt x="242006" y="464204"/>
                        <a:pt x="245181" y="492779"/>
                      </a:cubicBezTo>
                      <a:cubicBezTo>
                        <a:pt x="248356" y="521354"/>
                        <a:pt x="273756" y="547389"/>
                        <a:pt x="261056" y="556914"/>
                      </a:cubicBezTo>
                      <a:cubicBezTo>
                        <a:pt x="248356" y="566439"/>
                        <a:pt x="200731" y="556914"/>
                        <a:pt x="181681" y="541039"/>
                      </a:cubicBezTo>
                      <a:cubicBezTo>
                        <a:pt x="162631" y="525164"/>
                        <a:pt x="184856" y="502304"/>
                        <a:pt x="165806" y="476904"/>
                      </a:cubicBezTo>
                      <a:cubicBezTo>
                        <a:pt x="146756" y="451504"/>
                        <a:pt x="118181" y="432454"/>
                        <a:pt x="86431" y="413404"/>
                      </a:cubicBezTo>
                      <a:cubicBezTo>
                        <a:pt x="54681" y="394354"/>
                        <a:pt x="22931" y="403879"/>
                        <a:pt x="7056" y="381654"/>
                      </a:cubicBezTo>
                      <a:cubicBezTo>
                        <a:pt x="-8819" y="359429"/>
                        <a:pt x="7056" y="334029"/>
                        <a:pt x="7056" y="302279"/>
                      </a:cubicBezTo>
                      <a:cubicBezTo>
                        <a:pt x="7056" y="270529"/>
                        <a:pt x="706" y="254654"/>
                        <a:pt x="7056" y="222904"/>
                      </a:cubicBezTo>
                      <a:cubicBezTo>
                        <a:pt x="13406" y="191154"/>
                        <a:pt x="16581" y="168929"/>
                        <a:pt x="38806" y="143529"/>
                      </a:cubicBezTo>
                      <a:cubicBezTo>
                        <a:pt x="61031" y="118129"/>
                        <a:pt x="102941" y="103524"/>
                        <a:pt x="118181" y="95904"/>
                      </a:cubicBezTo>
                    </a:path>
                  </a:pathLst>
                </a:cu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pPr algn="ctr"/>
                  <a:endParaRPr lang="zh-CN" altLang="en-US" sz="1400">
                    <a:solidFill>
                      <a:srgbClr val="FFFFFF"/>
                    </a:solidFill>
                    <a:ea typeface="宋体" panose="02010600030101010101" pitchFamily="2" charset="-122"/>
                  </a:endParaRPr>
                </a:p>
              </p:txBody>
            </p:sp>
            <p:sp>
              <p:nvSpPr>
                <p:cNvPr id="23569" name="任意多边形 26"/>
                <p:cNvSpPr/>
                <p:nvPr/>
              </p:nvSpPr>
              <p:spPr>
                <a:xfrm>
                  <a:off x="5090" y="2853"/>
                  <a:ext cx="2443" cy="2072"/>
                </a:xfrm>
                <a:custGeom>
                  <a:avLst/>
                  <a:gdLst>
                    <a:gd name="connisteX0" fmla="*/ 1165295 w 1550095"/>
                    <a:gd name="connsiteY0" fmla="*/ 102305 h 1316496"/>
                    <a:gd name="connisteX1" fmla="*/ 1244670 w 1550095"/>
                    <a:gd name="connsiteY1" fmla="*/ 86430 h 1316496"/>
                    <a:gd name="connisteX2" fmla="*/ 1244670 w 1550095"/>
                    <a:gd name="connsiteY2" fmla="*/ 7055 h 1316496"/>
                    <a:gd name="connisteX3" fmla="*/ 1165295 w 1550095"/>
                    <a:gd name="connsiteY3" fmla="*/ 7055 h 1316496"/>
                    <a:gd name="connisteX4" fmla="*/ 1085920 w 1550095"/>
                    <a:gd name="connsiteY4" fmla="*/ 7055 h 1316496"/>
                    <a:gd name="connisteX5" fmla="*/ 1006545 w 1550095"/>
                    <a:gd name="connsiteY5" fmla="*/ 22930 h 1316496"/>
                    <a:gd name="connisteX6" fmla="*/ 927170 w 1550095"/>
                    <a:gd name="connsiteY6" fmla="*/ 22930 h 1316496"/>
                    <a:gd name="connisteX7" fmla="*/ 863670 w 1550095"/>
                    <a:gd name="connsiteY7" fmla="*/ 102305 h 1316496"/>
                    <a:gd name="connisteX8" fmla="*/ 895420 w 1550095"/>
                    <a:gd name="connsiteY8" fmla="*/ 181680 h 1316496"/>
                    <a:gd name="connisteX9" fmla="*/ 911295 w 1550095"/>
                    <a:gd name="connsiteY9" fmla="*/ 261055 h 1316496"/>
                    <a:gd name="connisteX10" fmla="*/ 911295 w 1550095"/>
                    <a:gd name="connsiteY10" fmla="*/ 340430 h 1316496"/>
                    <a:gd name="connisteX11" fmla="*/ 879545 w 1550095"/>
                    <a:gd name="connsiteY11" fmla="*/ 419805 h 1316496"/>
                    <a:gd name="connisteX12" fmla="*/ 800170 w 1550095"/>
                    <a:gd name="connsiteY12" fmla="*/ 483940 h 1316496"/>
                    <a:gd name="connisteX13" fmla="*/ 720795 w 1550095"/>
                    <a:gd name="connsiteY13" fmla="*/ 531565 h 1316496"/>
                    <a:gd name="connisteX14" fmla="*/ 625545 w 1550095"/>
                    <a:gd name="connsiteY14" fmla="*/ 531565 h 1316496"/>
                    <a:gd name="connisteX15" fmla="*/ 546170 w 1550095"/>
                    <a:gd name="connsiteY15" fmla="*/ 610940 h 1316496"/>
                    <a:gd name="connisteX16" fmla="*/ 466795 w 1550095"/>
                    <a:gd name="connsiteY16" fmla="*/ 674440 h 1316496"/>
                    <a:gd name="connisteX17" fmla="*/ 388055 w 1550095"/>
                    <a:gd name="connsiteY17" fmla="*/ 722065 h 1316496"/>
                    <a:gd name="connisteX18" fmla="*/ 308680 w 1550095"/>
                    <a:gd name="connsiteY18" fmla="*/ 769690 h 1316496"/>
                    <a:gd name="connisteX19" fmla="*/ 229305 w 1550095"/>
                    <a:gd name="connsiteY19" fmla="*/ 769690 h 1316496"/>
                    <a:gd name="connisteX20" fmla="*/ 149930 w 1550095"/>
                    <a:gd name="connsiteY20" fmla="*/ 737940 h 1316496"/>
                    <a:gd name="connisteX21" fmla="*/ 70555 w 1550095"/>
                    <a:gd name="connsiteY21" fmla="*/ 769690 h 1316496"/>
                    <a:gd name="connisteX22" fmla="*/ 22930 w 1550095"/>
                    <a:gd name="connsiteY22" fmla="*/ 849065 h 1316496"/>
                    <a:gd name="connisteX23" fmla="*/ 7055 w 1550095"/>
                    <a:gd name="connsiteY23" fmla="*/ 928440 h 1316496"/>
                    <a:gd name="connisteX24" fmla="*/ 7055 w 1550095"/>
                    <a:gd name="connsiteY24" fmla="*/ 1007815 h 1316496"/>
                    <a:gd name="connisteX25" fmla="*/ 7055 w 1550095"/>
                    <a:gd name="connsiteY25" fmla="*/ 1087190 h 1316496"/>
                    <a:gd name="connisteX26" fmla="*/ 86430 w 1550095"/>
                    <a:gd name="connsiteY26" fmla="*/ 1134815 h 1316496"/>
                    <a:gd name="connisteX27" fmla="*/ 165805 w 1550095"/>
                    <a:gd name="connsiteY27" fmla="*/ 1134815 h 1316496"/>
                    <a:gd name="connisteX28" fmla="*/ 229305 w 1550095"/>
                    <a:gd name="connsiteY28" fmla="*/ 1230065 h 1316496"/>
                    <a:gd name="connisteX29" fmla="*/ 245180 w 1550095"/>
                    <a:gd name="connsiteY29" fmla="*/ 1309440 h 1316496"/>
                    <a:gd name="connisteX30" fmla="*/ 324555 w 1550095"/>
                    <a:gd name="connsiteY30" fmla="*/ 1309440 h 1316496"/>
                    <a:gd name="connisteX31" fmla="*/ 419805 w 1550095"/>
                    <a:gd name="connsiteY31" fmla="*/ 1309440 h 1316496"/>
                    <a:gd name="connisteX32" fmla="*/ 498545 w 1550095"/>
                    <a:gd name="connsiteY32" fmla="*/ 1277690 h 1316496"/>
                    <a:gd name="connisteX33" fmla="*/ 577920 w 1550095"/>
                    <a:gd name="connsiteY33" fmla="*/ 1261815 h 1316496"/>
                    <a:gd name="connisteX34" fmla="*/ 657295 w 1550095"/>
                    <a:gd name="connsiteY34" fmla="*/ 1230065 h 1316496"/>
                    <a:gd name="connisteX35" fmla="*/ 736670 w 1550095"/>
                    <a:gd name="connsiteY35" fmla="*/ 1230065 h 1316496"/>
                    <a:gd name="connisteX36" fmla="*/ 831920 w 1550095"/>
                    <a:gd name="connsiteY36" fmla="*/ 1198315 h 1316496"/>
                    <a:gd name="connisteX37" fmla="*/ 911295 w 1550095"/>
                    <a:gd name="connsiteY37" fmla="*/ 1118940 h 1316496"/>
                    <a:gd name="connisteX38" fmla="*/ 911295 w 1550095"/>
                    <a:gd name="connsiteY38" fmla="*/ 1039565 h 1316496"/>
                    <a:gd name="connisteX39" fmla="*/ 911295 w 1550095"/>
                    <a:gd name="connsiteY39" fmla="*/ 944315 h 1316496"/>
                    <a:gd name="connisteX40" fmla="*/ 927170 w 1550095"/>
                    <a:gd name="connsiteY40" fmla="*/ 864940 h 1316496"/>
                    <a:gd name="connisteX41" fmla="*/ 1006545 w 1550095"/>
                    <a:gd name="connsiteY41" fmla="*/ 833190 h 1316496"/>
                    <a:gd name="connisteX42" fmla="*/ 1101795 w 1550095"/>
                    <a:gd name="connsiteY42" fmla="*/ 785565 h 1316496"/>
                    <a:gd name="connisteX43" fmla="*/ 1197045 w 1550095"/>
                    <a:gd name="connsiteY43" fmla="*/ 753815 h 1316496"/>
                    <a:gd name="connisteX44" fmla="*/ 1244670 w 1550095"/>
                    <a:gd name="connsiteY44" fmla="*/ 658565 h 1316496"/>
                    <a:gd name="connisteX45" fmla="*/ 1292295 w 1550095"/>
                    <a:gd name="connsiteY45" fmla="*/ 563315 h 1316496"/>
                    <a:gd name="connisteX46" fmla="*/ 1371670 w 1550095"/>
                    <a:gd name="connsiteY46" fmla="*/ 515690 h 1316496"/>
                    <a:gd name="connisteX47" fmla="*/ 1403420 w 1550095"/>
                    <a:gd name="connsiteY47" fmla="*/ 595065 h 1316496"/>
                    <a:gd name="connisteX48" fmla="*/ 1482795 w 1550095"/>
                    <a:gd name="connsiteY48" fmla="*/ 658565 h 1316496"/>
                    <a:gd name="connisteX49" fmla="*/ 1546295 w 1550095"/>
                    <a:gd name="connsiteY49" fmla="*/ 579190 h 1316496"/>
                    <a:gd name="connisteX50" fmla="*/ 1530420 w 1550095"/>
                    <a:gd name="connsiteY50" fmla="*/ 499815 h 1316496"/>
                    <a:gd name="connisteX51" fmla="*/ 1466920 w 1550095"/>
                    <a:gd name="connsiteY51" fmla="*/ 419805 h 1316496"/>
                    <a:gd name="connisteX52" fmla="*/ 1387545 w 1550095"/>
                    <a:gd name="connsiteY52" fmla="*/ 356305 h 1316496"/>
                    <a:gd name="connisteX53" fmla="*/ 1308170 w 1550095"/>
                    <a:gd name="connsiteY53" fmla="*/ 340430 h 1316496"/>
                    <a:gd name="connisteX54" fmla="*/ 1228795 w 1550095"/>
                    <a:gd name="connsiteY54" fmla="*/ 324555 h 1316496"/>
                    <a:gd name="connisteX55" fmla="*/ 1197045 w 1550095"/>
                    <a:gd name="connsiteY55" fmla="*/ 245180 h 1316496"/>
                    <a:gd name="connisteX56" fmla="*/ 1181170 w 1550095"/>
                    <a:gd name="connsiteY56" fmla="*/ 165805 h 1316496"/>
                    <a:gd name="connisteX57" fmla="*/ 1181170 w 1550095"/>
                    <a:gd name="connsiteY57" fmla="*/ 86430 h 131649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Lst>
                  <a:rect l="l" t="t" r="r" b="b"/>
                  <a:pathLst>
                    <a:path w="1550096" h="1316496">
                      <a:moveTo>
                        <a:pt x="1165296" y="102306"/>
                      </a:moveTo>
                      <a:cubicBezTo>
                        <a:pt x="1181171" y="100401"/>
                        <a:pt x="1228796" y="105481"/>
                        <a:pt x="1244671" y="86431"/>
                      </a:cubicBezTo>
                      <a:cubicBezTo>
                        <a:pt x="1260546" y="67381"/>
                        <a:pt x="1260546" y="22931"/>
                        <a:pt x="1244671" y="7056"/>
                      </a:cubicBezTo>
                      <a:cubicBezTo>
                        <a:pt x="1228796" y="-8819"/>
                        <a:pt x="1197046" y="7056"/>
                        <a:pt x="1165296" y="7056"/>
                      </a:cubicBezTo>
                      <a:cubicBezTo>
                        <a:pt x="1133546" y="7056"/>
                        <a:pt x="1117671" y="3881"/>
                        <a:pt x="1085921" y="7056"/>
                      </a:cubicBezTo>
                      <a:cubicBezTo>
                        <a:pt x="1054171" y="10231"/>
                        <a:pt x="1038296" y="19756"/>
                        <a:pt x="1006546" y="22931"/>
                      </a:cubicBezTo>
                      <a:cubicBezTo>
                        <a:pt x="974796" y="26106"/>
                        <a:pt x="955746" y="7056"/>
                        <a:pt x="927171" y="22931"/>
                      </a:cubicBezTo>
                      <a:cubicBezTo>
                        <a:pt x="898596" y="38806"/>
                        <a:pt x="870021" y="70556"/>
                        <a:pt x="863671" y="102306"/>
                      </a:cubicBezTo>
                      <a:cubicBezTo>
                        <a:pt x="857321" y="134056"/>
                        <a:pt x="885896" y="149931"/>
                        <a:pt x="895421" y="181681"/>
                      </a:cubicBezTo>
                      <a:cubicBezTo>
                        <a:pt x="904946" y="213431"/>
                        <a:pt x="908121" y="229306"/>
                        <a:pt x="911296" y="261056"/>
                      </a:cubicBezTo>
                      <a:cubicBezTo>
                        <a:pt x="914471" y="292806"/>
                        <a:pt x="917646" y="308681"/>
                        <a:pt x="911296" y="340431"/>
                      </a:cubicBezTo>
                      <a:cubicBezTo>
                        <a:pt x="904946" y="372181"/>
                        <a:pt x="901771" y="391231"/>
                        <a:pt x="879546" y="419806"/>
                      </a:cubicBezTo>
                      <a:cubicBezTo>
                        <a:pt x="857321" y="448381"/>
                        <a:pt x="831921" y="461716"/>
                        <a:pt x="800171" y="483941"/>
                      </a:cubicBezTo>
                      <a:cubicBezTo>
                        <a:pt x="768421" y="506166"/>
                        <a:pt x="755721" y="522041"/>
                        <a:pt x="720796" y="531566"/>
                      </a:cubicBezTo>
                      <a:cubicBezTo>
                        <a:pt x="685871" y="541091"/>
                        <a:pt x="660471" y="515691"/>
                        <a:pt x="625546" y="531566"/>
                      </a:cubicBezTo>
                      <a:cubicBezTo>
                        <a:pt x="590621" y="547441"/>
                        <a:pt x="577921" y="582366"/>
                        <a:pt x="546171" y="610941"/>
                      </a:cubicBezTo>
                      <a:cubicBezTo>
                        <a:pt x="514421" y="639516"/>
                        <a:pt x="498546" y="652216"/>
                        <a:pt x="466796" y="674441"/>
                      </a:cubicBezTo>
                      <a:cubicBezTo>
                        <a:pt x="435046" y="696666"/>
                        <a:pt x="419806" y="703016"/>
                        <a:pt x="388056" y="722066"/>
                      </a:cubicBezTo>
                      <a:cubicBezTo>
                        <a:pt x="356306" y="741116"/>
                        <a:pt x="340431" y="760166"/>
                        <a:pt x="308681" y="769691"/>
                      </a:cubicBezTo>
                      <a:cubicBezTo>
                        <a:pt x="276931" y="779216"/>
                        <a:pt x="261056" y="776041"/>
                        <a:pt x="229306" y="769691"/>
                      </a:cubicBezTo>
                      <a:cubicBezTo>
                        <a:pt x="197556" y="763341"/>
                        <a:pt x="181681" y="737941"/>
                        <a:pt x="149931" y="737941"/>
                      </a:cubicBezTo>
                      <a:cubicBezTo>
                        <a:pt x="118181" y="737941"/>
                        <a:pt x="95956" y="747466"/>
                        <a:pt x="70556" y="769691"/>
                      </a:cubicBezTo>
                      <a:cubicBezTo>
                        <a:pt x="45156" y="791916"/>
                        <a:pt x="35631" y="817316"/>
                        <a:pt x="22931" y="849066"/>
                      </a:cubicBezTo>
                      <a:cubicBezTo>
                        <a:pt x="10231" y="880816"/>
                        <a:pt x="10231" y="896691"/>
                        <a:pt x="7056" y="928441"/>
                      </a:cubicBezTo>
                      <a:cubicBezTo>
                        <a:pt x="3881" y="960191"/>
                        <a:pt x="7056" y="976066"/>
                        <a:pt x="7056" y="1007816"/>
                      </a:cubicBezTo>
                      <a:cubicBezTo>
                        <a:pt x="7056" y="1039566"/>
                        <a:pt x="-8819" y="1061791"/>
                        <a:pt x="7056" y="1087191"/>
                      </a:cubicBezTo>
                      <a:cubicBezTo>
                        <a:pt x="22931" y="1112591"/>
                        <a:pt x="54681" y="1125291"/>
                        <a:pt x="86431" y="1134816"/>
                      </a:cubicBezTo>
                      <a:cubicBezTo>
                        <a:pt x="118181" y="1144341"/>
                        <a:pt x="137231" y="1115766"/>
                        <a:pt x="165806" y="1134816"/>
                      </a:cubicBezTo>
                      <a:cubicBezTo>
                        <a:pt x="194381" y="1153866"/>
                        <a:pt x="213431" y="1195141"/>
                        <a:pt x="229306" y="1230066"/>
                      </a:cubicBezTo>
                      <a:cubicBezTo>
                        <a:pt x="245181" y="1264991"/>
                        <a:pt x="226131" y="1293566"/>
                        <a:pt x="245181" y="1309441"/>
                      </a:cubicBezTo>
                      <a:cubicBezTo>
                        <a:pt x="264231" y="1325316"/>
                        <a:pt x="289631" y="1309441"/>
                        <a:pt x="324556" y="1309441"/>
                      </a:cubicBezTo>
                      <a:cubicBezTo>
                        <a:pt x="359481" y="1309441"/>
                        <a:pt x="384881" y="1315791"/>
                        <a:pt x="419806" y="1309441"/>
                      </a:cubicBezTo>
                      <a:cubicBezTo>
                        <a:pt x="454731" y="1303091"/>
                        <a:pt x="466796" y="1287216"/>
                        <a:pt x="498546" y="1277691"/>
                      </a:cubicBezTo>
                      <a:cubicBezTo>
                        <a:pt x="530296" y="1268166"/>
                        <a:pt x="546171" y="1271341"/>
                        <a:pt x="577921" y="1261816"/>
                      </a:cubicBezTo>
                      <a:cubicBezTo>
                        <a:pt x="609671" y="1252291"/>
                        <a:pt x="625546" y="1236416"/>
                        <a:pt x="657296" y="1230066"/>
                      </a:cubicBezTo>
                      <a:cubicBezTo>
                        <a:pt x="689046" y="1223716"/>
                        <a:pt x="701746" y="1236416"/>
                        <a:pt x="736671" y="1230066"/>
                      </a:cubicBezTo>
                      <a:cubicBezTo>
                        <a:pt x="771596" y="1223716"/>
                        <a:pt x="796996" y="1220541"/>
                        <a:pt x="831921" y="1198316"/>
                      </a:cubicBezTo>
                      <a:cubicBezTo>
                        <a:pt x="866846" y="1176091"/>
                        <a:pt x="895421" y="1150691"/>
                        <a:pt x="911296" y="1118941"/>
                      </a:cubicBezTo>
                      <a:cubicBezTo>
                        <a:pt x="927171" y="1087191"/>
                        <a:pt x="911296" y="1074491"/>
                        <a:pt x="911296" y="1039566"/>
                      </a:cubicBezTo>
                      <a:cubicBezTo>
                        <a:pt x="911296" y="1004641"/>
                        <a:pt x="908121" y="979241"/>
                        <a:pt x="911296" y="944316"/>
                      </a:cubicBezTo>
                      <a:cubicBezTo>
                        <a:pt x="914471" y="909391"/>
                        <a:pt x="908121" y="887166"/>
                        <a:pt x="927171" y="864941"/>
                      </a:cubicBezTo>
                      <a:cubicBezTo>
                        <a:pt x="946221" y="842716"/>
                        <a:pt x="971621" y="849066"/>
                        <a:pt x="1006546" y="833191"/>
                      </a:cubicBezTo>
                      <a:cubicBezTo>
                        <a:pt x="1041471" y="817316"/>
                        <a:pt x="1063696" y="801441"/>
                        <a:pt x="1101796" y="785566"/>
                      </a:cubicBezTo>
                      <a:cubicBezTo>
                        <a:pt x="1139896" y="769691"/>
                        <a:pt x="1168471" y="779216"/>
                        <a:pt x="1197046" y="753816"/>
                      </a:cubicBezTo>
                      <a:cubicBezTo>
                        <a:pt x="1225621" y="728416"/>
                        <a:pt x="1225621" y="696666"/>
                        <a:pt x="1244671" y="658566"/>
                      </a:cubicBezTo>
                      <a:cubicBezTo>
                        <a:pt x="1263721" y="620466"/>
                        <a:pt x="1266896" y="591891"/>
                        <a:pt x="1292296" y="563316"/>
                      </a:cubicBezTo>
                      <a:cubicBezTo>
                        <a:pt x="1317696" y="534741"/>
                        <a:pt x="1349446" y="509341"/>
                        <a:pt x="1371671" y="515691"/>
                      </a:cubicBezTo>
                      <a:cubicBezTo>
                        <a:pt x="1393896" y="522041"/>
                        <a:pt x="1381196" y="566491"/>
                        <a:pt x="1403421" y="595066"/>
                      </a:cubicBezTo>
                      <a:cubicBezTo>
                        <a:pt x="1425646" y="623641"/>
                        <a:pt x="1454221" y="661741"/>
                        <a:pt x="1482796" y="658566"/>
                      </a:cubicBezTo>
                      <a:cubicBezTo>
                        <a:pt x="1511371" y="655391"/>
                        <a:pt x="1536771" y="610941"/>
                        <a:pt x="1546296" y="579191"/>
                      </a:cubicBezTo>
                      <a:cubicBezTo>
                        <a:pt x="1555821" y="547441"/>
                        <a:pt x="1546296" y="531566"/>
                        <a:pt x="1530421" y="499816"/>
                      </a:cubicBezTo>
                      <a:cubicBezTo>
                        <a:pt x="1514546" y="468066"/>
                        <a:pt x="1495496" y="448381"/>
                        <a:pt x="1466921" y="419806"/>
                      </a:cubicBezTo>
                      <a:cubicBezTo>
                        <a:pt x="1438346" y="391231"/>
                        <a:pt x="1419296" y="372181"/>
                        <a:pt x="1387546" y="356306"/>
                      </a:cubicBezTo>
                      <a:cubicBezTo>
                        <a:pt x="1355796" y="340431"/>
                        <a:pt x="1339921" y="346781"/>
                        <a:pt x="1308171" y="340431"/>
                      </a:cubicBezTo>
                      <a:cubicBezTo>
                        <a:pt x="1276421" y="334081"/>
                        <a:pt x="1251021" y="343606"/>
                        <a:pt x="1228796" y="324556"/>
                      </a:cubicBezTo>
                      <a:cubicBezTo>
                        <a:pt x="1206571" y="305506"/>
                        <a:pt x="1206571" y="276931"/>
                        <a:pt x="1197046" y="245181"/>
                      </a:cubicBezTo>
                      <a:cubicBezTo>
                        <a:pt x="1187521" y="213431"/>
                        <a:pt x="1184346" y="197556"/>
                        <a:pt x="1181171" y="165806"/>
                      </a:cubicBezTo>
                      <a:cubicBezTo>
                        <a:pt x="1177996" y="134056"/>
                        <a:pt x="1180536" y="100401"/>
                        <a:pt x="1181171" y="86431"/>
                      </a:cubicBezTo>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pPr algn="ctr"/>
                  <a:endParaRPr lang="zh-CN" altLang="en-US" sz="1400">
                    <a:solidFill>
                      <a:srgbClr val="FFFFFF"/>
                    </a:solidFill>
                    <a:ea typeface="宋体" panose="02010600030101010101" pitchFamily="2" charset="-122"/>
                  </a:endParaRPr>
                </a:p>
              </p:txBody>
            </p:sp>
            <p:sp>
              <p:nvSpPr>
                <p:cNvPr id="23570" name="任意多边形 27"/>
                <p:cNvSpPr/>
                <p:nvPr/>
              </p:nvSpPr>
              <p:spPr>
                <a:xfrm>
                  <a:off x="7451" y="2373"/>
                  <a:ext cx="1009" cy="770"/>
                </a:xfrm>
                <a:custGeom>
                  <a:avLst/>
                  <a:gdLst>
                    <a:gd name="connisteX0" fmla="*/ 0 w 830530"/>
                    <a:gd name="connsiteY0" fmla="*/ 406301 h 599623"/>
                    <a:gd name="connisteX1" fmla="*/ 47625 w 830530"/>
                    <a:gd name="connsiteY1" fmla="*/ 485676 h 599623"/>
                    <a:gd name="connisteX2" fmla="*/ 95250 w 830530"/>
                    <a:gd name="connsiteY2" fmla="*/ 565051 h 599623"/>
                    <a:gd name="connisteX3" fmla="*/ 174625 w 830530"/>
                    <a:gd name="connsiteY3" fmla="*/ 596801 h 599623"/>
                    <a:gd name="connisteX4" fmla="*/ 254000 w 830530"/>
                    <a:gd name="connsiteY4" fmla="*/ 596801 h 599623"/>
                    <a:gd name="connisteX5" fmla="*/ 333375 w 830530"/>
                    <a:gd name="connsiteY5" fmla="*/ 596801 h 599623"/>
                    <a:gd name="connisteX6" fmla="*/ 428625 w 830530"/>
                    <a:gd name="connsiteY6" fmla="*/ 580926 h 599623"/>
                    <a:gd name="connisteX7" fmla="*/ 523875 w 830530"/>
                    <a:gd name="connsiteY7" fmla="*/ 549176 h 599623"/>
                    <a:gd name="connisteX8" fmla="*/ 603250 w 830530"/>
                    <a:gd name="connsiteY8" fmla="*/ 501551 h 599623"/>
                    <a:gd name="connisteX9" fmla="*/ 682625 w 830530"/>
                    <a:gd name="connsiteY9" fmla="*/ 469801 h 599623"/>
                    <a:gd name="connisteX10" fmla="*/ 777875 w 830530"/>
                    <a:gd name="connsiteY10" fmla="*/ 422176 h 599623"/>
                    <a:gd name="connisteX11" fmla="*/ 825500 w 830530"/>
                    <a:gd name="connsiteY11" fmla="*/ 342801 h 599623"/>
                    <a:gd name="connisteX12" fmla="*/ 825500 w 830530"/>
                    <a:gd name="connsiteY12" fmla="*/ 263426 h 599623"/>
                    <a:gd name="connisteX13" fmla="*/ 809625 w 830530"/>
                    <a:gd name="connsiteY13" fmla="*/ 184686 h 599623"/>
                    <a:gd name="connisteX14" fmla="*/ 730250 w 830530"/>
                    <a:gd name="connsiteY14" fmla="*/ 121186 h 599623"/>
                    <a:gd name="connisteX15" fmla="*/ 650875 w 830530"/>
                    <a:gd name="connsiteY15" fmla="*/ 89436 h 599623"/>
                    <a:gd name="connisteX16" fmla="*/ 571500 w 830530"/>
                    <a:gd name="connsiteY16" fmla="*/ 41811 h 599623"/>
                    <a:gd name="connisteX17" fmla="*/ 492125 w 830530"/>
                    <a:gd name="connsiteY17" fmla="*/ 10061 h 599623"/>
                    <a:gd name="connisteX18" fmla="*/ 412750 w 830530"/>
                    <a:gd name="connsiteY18" fmla="*/ 10061 h 599623"/>
                    <a:gd name="connisteX19" fmla="*/ 349250 w 830530"/>
                    <a:gd name="connsiteY19" fmla="*/ 105311 h 599623"/>
                    <a:gd name="connisteX20" fmla="*/ 349250 w 830530"/>
                    <a:gd name="connsiteY20" fmla="*/ 184686 h 599623"/>
                    <a:gd name="connisteX21" fmla="*/ 269875 w 830530"/>
                    <a:gd name="connsiteY21" fmla="*/ 199926 h 599623"/>
                    <a:gd name="connisteX22" fmla="*/ 190500 w 830530"/>
                    <a:gd name="connsiteY22" fmla="*/ 215801 h 599623"/>
                    <a:gd name="connisteX23" fmla="*/ 111125 w 830530"/>
                    <a:gd name="connsiteY23" fmla="*/ 247551 h 599623"/>
                    <a:gd name="connisteX24" fmla="*/ 47625 w 830530"/>
                    <a:gd name="connsiteY24" fmla="*/ 326926 h 599623"/>
                    <a:gd name="connisteX25" fmla="*/ 15875 w 830530"/>
                    <a:gd name="connsiteY25" fmla="*/ 406301 h 599623"/>
                    <a:gd name="connisteX26" fmla="*/ 15875 w 830530"/>
                    <a:gd name="connsiteY26" fmla="*/ 485676 h 59962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Lst>
                  <a:rect l="l" t="t" r="r" b="b"/>
                  <a:pathLst>
                    <a:path w="830531" h="599624">
                      <a:moveTo>
                        <a:pt x="0" y="406301"/>
                      </a:moveTo>
                      <a:cubicBezTo>
                        <a:pt x="8255" y="420271"/>
                        <a:pt x="28575" y="453926"/>
                        <a:pt x="47625" y="485676"/>
                      </a:cubicBezTo>
                      <a:cubicBezTo>
                        <a:pt x="66675" y="517426"/>
                        <a:pt x="69850" y="542826"/>
                        <a:pt x="95250" y="565051"/>
                      </a:cubicBezTo>
                      <a:cubicBezTo>
                        <a:pt x="120650" y="587276"/>
                        <a:pt x="142875" y="590451"/>
                        <a:pt x="174625" y="596801"/>
                      </a:cubicBezTo>
                      <a:cubicBezTo>
                        <a:pt x="206375" y="603151"/>
                        <a:pt x="222250" y="596801"/>
                        <a:pt x="254000" y="596801"/>
                      </a:cubicBezTo>
                      <a:cubicBezTo>
                        <a:pt x="285750" y="596801"/>
                        <a:pt x="298450" y="599976"/>
                        <a:pt x="333375" y="596801"/>
                      </a:cubicBezTo>
                      <a:cubicBezTo>
                        <a:pt x="368300" y="593626"/>
                        <a:pt x="390525" y="590451"/>
                        <a:pt x="428625" y="580926"/>
                      </a:cubicBezTo>
                      <a:cubicBezTo>
                        <a:pt x="466725" y="571401"/>
                        <a:pt x="488950" y="565051"/>
                        <a:pt x="523875" y="549176"/>
                      </a:cubicBezTo>
                      <a:cubicBezTo>
                        <a:pt x="558800" y="533301"/>
                        <a:pt x="571500" y="517426"/>
                        <a:pt x="603250" y="501551"/>
                      </a:cubicBezTo>
                      <a:cubicBezTo>
                        <a:pt x="635000" y="485676"/>
                        <a:pt x="647700" y="485676"/>
                        <a:pt x="682625" y="469801"/>
                      </a:cubicBezTo>
                      <a:cubicBezTo>
                        <a:pt x="717550" y="453926"/>
                        <a:pt x="749300" y="447576"/>
                        <a:pt x="777875" y="422176"/>
                      </a:cubicBezTo>
                      <a:cubicBezTo>
                        <a:pt x="806450" y="396776"/>
                        <a:pt x="815975" y="374551"/>
                        <a:pt x="825500" y="342801"/>
                      </a:cubicBezTo>
                      <a:cubicBezTo>
                        <a:pt x="835025" y="311051"/>
                        <a:pt x="828675" y="295176"/>
                        <a:pt x="825500" y="263426"/>
                      </a:cubicBezTo>
                      <a:cubicBezTo>
                        <a:pt x="822325" y="231676"/>
                        <a:pt x="828675" y="213261"/>
                        <a:pt x="809625" y="184686"/>
                      </a:cubicBezTo>
                      <a:cubicBezTo>
                        <a:pt x="790575" y="156111"/>
                        <a:pt x="762000" y="140236"/>
                        <a:pt x="730250" y="121186"/>
                      </a:cubicBezTo>
                      <a:cubicBezTo>
                        <a:pt x="698500" y="102136"/>
                        <a:pt x="682625" y="105311"/>
                        <a:pt x="650875" y="89436"/>
                      </a:cubicBezTo>
                      <a:cubicBezTo>
                        <a:pt x="619125" y="73561"/>
                        <a:pt x="603250" y="57686"/>
                        <a:pt x="571500" y="41811"/>
                      </a:cubicBezTo>
                      <a:cubicBezTo>
                        <a:pt x="539750" y="25936"/>
                        <a:pt x="523875" y="16411"/>
                        <a:pt x="492125" y="10061"/>
                      </a:cubicBezTo>
                      <a:cubicBezTo>
                        <a:pt x="460375" y="3711"/>
                        <a:pt x="441325" y="-8989"/>
                        <a:pt x="412750" y="10061"/>
                      </a:cubicBezTo>
                      <a:cubicBezTo>
                        <a:pt x="384175" y="29111"/>
                        <a:pt x="361950" y="70386"/>
                        <a:pt x="349250" y="105311"/>
                      </a:cubicBezTo>
                      <a:cubicBezTo>
                        <a:pt x="336550" y="140236"/>
                        <a:pt x="365125" y="165636"/>
                        <a:pt x="349250" y="184686"/>
                      </a:cubicBezTo>
                      <a:cubicBezTo>
                        <a:pt x="333375" y="203736"/>
                        <a:pt x="301625" y="193576"/>
                        <a:pt x="269875" y="199926"/>
                      </a:cubicBezTo>
                      <a:cubicBezTo>
                        <a:pt x="238125" y="206276"/>
                        <a:pt x="222250" y="206276"/>
                        <a:pt x="190500" y="215801"/>
                      </a:cubicBezTo>
                      <a:cubicBezTo>
                        <a:pt x="158750" y="225326"/>
                        <a:pt x="139700" y="225326"/>
                        <a:pt x="111125" y="247551"/>
                      </a:cubicBezTo>
                      <a:cubicBezTo>
                        <a:pt x="82550" y="269776"/>
                        <a:pt x="66675" y="295176"/>
                        <a:pt x="47625" y="326926"/>
                      </a:cubicBezTo>
                      <a:cubicBezTo>
                        <a:pt x="28575" y="358676"/>
                        <a:pt x="22225" y="374551"/>
                        <a:pt x="15875" y="406301"/>
                      </a:cubicBezTo>
                      <a:cubicBezTo>
                        <a:pt x="9525" y="438051"/>
                        <a:pt x="15240" y="471071"/>
                        <a:pt x="15875" y="485676"/>
                      </a:cubicBezTo>
                    </a:path>
                  </a:pathLst>
                </a:custGeom>
                <a:solidFill>
                  <a:schemeClr val="bg2">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pPr algn="ctr"/>
                  <a:endParaRPr lang="zh-CN" altLang="en-US" sz="1400">
                    <a:solidFill>
                      <a:srgbClr val="FFFFFF"/>
                    </a:solidFill>
                    <a:ea typeface="宋体" panose="02010600030101010101" pitchFamily="2" charset="-122"/>
                  </a:endParaRPr>
                </a:p>
              </p:txBody>
            </p:sp>
            <p:sp>
              <p:nvSpPr>
                <p:cNvPr id="23571" name="任意多边形 28"/>
                <p:cNvSpPr/>
                <p:nvPr/>
              </p:nvSpPr>
              <p:spPr>
                <a:xfrm>
                  <a:off x="6395" y="4830"/>
                  <a:ext cx="3280" cy="1462"/>
                </a:xfrm>
                <a:custGeom>
                  <a:avLst/>
                  <a:gdLst>
                    <a:gd name="connisteX0" fmla="*/ 2514 w 2081504"/>
                    <a:gd name="connsiteY0" fmla="*/ 167126 h 928908"/>
                    <a:gd name="connisteX1" fmla="*/ 81254 w 2081504"/>
                    <a:gd name="connsiteY1" fmla="*/ 198876 h 928908"/>
                    <a:gd name="connisteX2" fmla="*/ 160629 w 2081504"/>
                    <a:gd name="connsiteY2" fmla="*/ 198876 h 928908"/>
                    <a:gd name="connisteX3" fmla="*/ 240004 w 2081504"/>
                    <a:gd name="connsiteY3" fmla="*/ 198876 h 928908"/>
                    <a:gd name="connisteX4" fmla="*/ 319379 w 2081504"/>
                    <a:gd name="connsiteY4" fmla="*/ 198876 h 928908"/>
                    <a:gd name="connisteX5" fmla="*/ 398754 w 2081504"/>
                    <a:gd name="connsiteY5" fmla="*/ 198876 h 928908"/>
                    <a:gd name="connisteX6" fmla="*/ 478129 w 2081504"/>
                    <a:gd name="connsiteY6" fmla="*/ 214751 h 928908"/>
                    <a:gd name="connisteX7" fmla="*/ 557504 w 2081504"/>
                    <a:gd name="connsiteY7" fmla="*/ 246501 h 928908"/>
                    <a:gd name="connisteX8" fmla="*/ 652754 w 2081504"/>
                    <a:gd name="connsiteY8" fmla="*/ 294126 h 928908"/>
                    <a:gd name="connisteX9" fmla="*/ 732129 w 2081504"/>
                    <a:gd name="connsiteY9" fmla="*/ 294126 h 928908"/>
                    <a:gd name="connisteX10" fmla="*/ 811504 w 2081504"/>
                    <a:gd name="connsiteY10" fmla="*/ 325876 h 928908"/>
                    <a:gd name="connisteX11" fmla="*/ 890879 w 2081504"/>
                    <a:gd name="connsiteY11" fmla="*/ 325876 h 928908"/>
                    <a:gd name="connisteX12" fmla="*/ 922629 w 2081504"/>
                    <a:gd name="connsiteY12" fmla="*/ 405251 h 928908"/>
                    <a:gd name="connisteX13" fmla="*/ 922629 w 2081504"/>
                    <a:gd name="connsiteY13" fmla="*/ 484626 h 928908"/>
                    <a:gd name="connisteX14" fmla="*/ 1002004 w 2081504"/>
                    <a:gd name="connsiteY14" fmla="*/ 563366 h 928908"/>
                    <a:gd name="connisteX15" fmla="*/ 1081379 w 2081504"/>
                    <a:gd name="connsiteY15" fmla="*/ 595116 h 928908"/>
                    <a:gd name="connisteX16" fmla="*/ 1160754 w 2081504"/>
                    <a:gd name="connsiteY16" fmla="*/ 642741 h 928908"/>
                    <a:gd name="connisteX17" fmla="*/ 1256004 w 2081504"/>
                    <a:gd name="connsiteY17" fmla="*/ 674491 h 928908"/>
                    <a:gd name="connisteX18" fmla="*/ 1351254 w 2081504"/>
                    <a:gd name="connsiteY18" fmla="*/ 722116 h 928908"/>
                    <a:gd name="connisteX19" fmla="*/ 1430629 w 2081504"/>
                    <a:gd name="connsiteY19" fmla="*/ 769741 h 928908"/>
                    <a:gd name="connisteX20" fmla="*/ 1510004 w 2081504"/>
                    <a:gd name="connsiteY20" fmla="*/ 801491 h 928908"/>
                    <a:gd name="connisteX21" fmla="*/ 1589379 w 2081504"/>
                    <a:gd name="connsiteY21" fmla="*/ 833241 h 928908"/>
                    <a:gd name="connisteX22" fmla="*/ 1668754 w 2081504"/>
                    <a:gd name="connsiteY22" fmla="*/ 864991 h 928908"/>
                    <a:gd name="connisteX23" fmla="*/ 1748129 w 2081504"/>
                    <a:gd name="connsiteY23" fmla="*/ 896741 h 928908"/>
                    <a:gd name="connisteX24" fmla="*/ 1827504 w 2081504"/>
                    <a:gd name="connsiteY24" fmla="*/ 912616 h 928908"/>
                    <a:gd name="connisteX25" fmla="*/ 1906879 w 2081504"/>
                    <a:gd name="connsiteY25" fmla="*/ 912616 h 928908"/>
                    <a:gd name="connisteX26" fmla="*/ 2002129 w 2081504"/>
                    <a:gd name="connsiteY26" fmla="*/ 928491 h 928908"/>
                    <a:gd name="connisteX27" fmla="*/ 2081504 w 2081504"/>
                    <a:gd name="connsiteY27" fmla="*/ 896741 h 928908"/>
                    <a:gd name="connisteX28" fmla="*/ 2002129 w 2081504"/>
                    <a:gd name="connsiteY28" fmla="*/ 849116 h 928908"/>
                    <a:gd name="connisteX29" fmla="*/ 1922754 w 2081504"/>
                    <a:gd name="connsiteY29" fmla="*/ 817366 h 928908"/>
                    <a:gd name="connisteX30" fmla="*/ 1843379 w 2081504"/>
                    <a:gd name="connsiteY30" fmla="*/ 769741 h 928908"/>
                    <a:gd name="connisteX31" fmla="*/ 1764004 w 2081504"/>
                    <a:gd name="connsiteY31" fmla="*/ 753866 h 928908"/>
                    <a:gd name="connisteX32" fmla="*/ 1684629 w 2081504"/>
                    <a:gd name="connsiteY32" fmla="*/ 753866 h 928908"/>
                    <a:gd name="connisteX33" fmla="*/ 1589379 w 2081504"/>
                    <a:gd name="connsiteY33" fmla="*/ 737991 h 928908"/>
                    <a:gd name="connisteX34" fmla="*/ 1541754 w 2081504"/>
                    <a:gd name="connsiteY34" fmla="*/ 658616 h 928908"/>
                    <a:gd name="connisteX35" fmla="*/ 1510004 w 2081504"/>
                    <a:gd name="connsiteY35" fmla="*/ 579241 h 928908"/>
                    <a:gd name="connisteX36" fmla="*/ 1430629 w 2081504"/>
                    <a:gd name="connsiteY36" fmla="*/ 563366 h 928908"/>
                    <a:gd name="connisteX37" fmla="*/ 1351254 w 2081504"/>
                    <a:gd name="connsiteY37" fmla="*/ 563366 h 928908"/>
                    <a:gd name="connisteX38" fmla="*/ 1271879 w 2081504"/>
                    <a:gd name="connsiteY38" fmla="*/ 563366 h 928908"/>
                    <a:gd name="connisteX39" fmla="*/ 1192504 w 2081504"/>
                    <a:gd name="connsiteY39" fmla="*/ 563366 h 928908"/>
                    <a:gd name="connisteX40" fmla="*/ 1113129 w 2081504"/>
                    <a:gd name="connsiteY40" fmla="*/ 516376 h 928908"/>
                    <a:gd name="connisteX41" fmla="*/ 1033754 w 2081504"/>
                    <a:gd name="connsiteY41" fmla="*/ 452876 h 928908"/>
                    <a:gd name="connisteX42" fmla="*/ 954379 w 2081504"/>
                    <a:gd name="connsiteY42" fmla="*/ 452876 h 928908"/>
                    <a:gd name="connisteX43" fmla="*/ 1033754 w 2081504"/>
                    <a:gd name="connsiteY43" fmla="*/ 405251 h 928908"/>
                    <a:gd name="connisteX44" fmla="*/ 1113129 w 2081504"/>
                    <a:gd name="connsiteY44" fmla="*/ 405251 h 928908"/>
                    <a:gd name="connisteX45" fmla="*/ 1129004 w 2081504"/>
                    <a:gd name="connsiteY45" fmla="*/ 325876 h 928908"/>
                    <a:gd name="connisteX46" fmla="*/ 1129004 w 2081504"/>
                    <a:gd name="connsiteY46" fmla="*/ 246501 h 928908"/>
                    <a:gd name="connisteX47" fmla="*/ 1129004 w 2081504"/>
                    <a:gd name="connsiteY47" fmla="*/ 167126 h 928908"/>
                    <a:gd name="connisteX48" fmla="*/ 1192504 w 2081504"/>
                    <a:gd name="connsiteY48" fmla="*/ 87751 h 928908"/>
                    <a:gd name="connisteX49" fmla="*/ 1113129 w 2081504"/>
                    <a:gd name="connsiteY49" fmla="*/ 56001 h 928908"/>
                    <a:gd name="connisteX50" fmla="*/ 1033754 w 2081504"/>
                    <a:gd name="connsiteY50" fmla="*/ 56001 h 928908"/>
                    <a:gd name="connisteX51" fmla="*/ 954379 w 2081504"/>
                    <a:gd name="connsiteY51" fmla="*/ 24251 h 928908"/>
                    <a:gd name="connisteX52" fmla="*/ 875004 w 2081504"/>
                    <a:gd name="connsiteY52" fmla="*/ 24251 h 928908"/>
                    <a:gd name="connisteX53" fmla="*/ 795629 w 2081504"/>
                    <a:gd name="connsiteY53" fmla="*/ 40126 h 928908"/>
                    <a:gd name="connisteX54" fmla="*/ 700379 w 2081504"/>
                    <a:gd name="connsiteY54" fmla="*/ 40126 h 928908"/>
                    <a:gd name="connisteX55" fmla="*/ 605129 w 2081504"/>
                    <a:gd name="connsiteY55" fmla="*/ 56001 h 928908"/>
                    <a:gd name="connisteX56" fmla="*/ 525754 w 2081504"/>
                    <a:gd name="connsiteY56" fmla="*/ 56001 h 928908"/>
                    <a:gd name="connisteX57" fmla="*/ 446379 w 2081504"/>
                    <a:gd name="connsiteY57" fmla="*/ 71876 h 928908"/>
                    <a:gd name="connisteX58" fmla="*/ 367004 w 2081504"/>
                    <a:gd name="connsiteY58" fmla="*/ 8376 h 928908"/>
                    <a:gd name="connisteX59" fmla="*/ 271754 w 2081504"/>
                    <a:gd name="connsiteY59" fmla="*/ 8376 h 928908"/>
                    <a:gd name="connisteX60" fmla="*/ 192379 w 2081504"/>
                    <a:gd name="connsiteY60" fmla="*/ 56001 h 928908"/>
                    <a:gd name="connisteX61" fmla="*/ 113004 w 2081504"/>
                    <a:gd name="connsiteY61" fmla="*/ 71876 h 928908"/>
                    <a:gd name="connisteX62" fmla="*/ 34264 w 2081504"/>
                    <a:gd name="connsiteY62" fmla="*/ 135376 h 928908"/>
                    <a:gd name="connisteX63" fmla="*/ 2514 w 2081504"/>
                    <a:gd name="connsiteY63" fmla="*/ 167126 h 928908"/>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Lst>
                  <a:rect l="l" t="t" r="r" b="b"/>
                  <a:pathLst>
                    <a:path w="2081504" h="928908">
                      <a:moveTo>
                        <a:pt x="2514" y="167126"/>
                      </a:moveTo>
                      <a:cubicBezTo>
                        <a:pt x="12039" y="179826"/>
                        <a:pt x="49504" y="192526"/>
                        <a:pt x="81254" y="198876"/>
                      </a:cubicBezTo>
                      <a:cubicBezTo>
                        <a:pt x="113004" y="205226"/>
                        <a:pt x="128879" y="198876"/>
                        <a:pt x="160629" y="198876"/>
                      </a:cubicBezTo>
                      <a:cubicBezTo>
                        <a:pt x="192379" y="198876"/>
                        <a:pt x="208254" y="198876"/>
                        <a:pt x="240004" y="198876"/>
                      </a:cubicBezTo>
                      <a:cubicBezTo>
                        <a:pt x="271754" y="198876"/>
                        <a:pt x="287629" y="198876"/>
                        <a:pt x="319379" y="198876"/>
                      </a:cubicBezTo>
                      <a:cubicBezTo>
                        <a:pt x="351129" y="198876"/>
                        <a:pt x="367004" y="195701"/>
                        <a:pt x="398754" y="198876"/>
                      </a:cubicBezTo>
                      <a:cubicBezTo>
                        <a:pt x="430504" y="202051"/>
                        <a:pt x="446379" y="205226"/>
                        <a:pt x="478129" y="214751"/>
                      </a:cubicBezTo>
                      <a:cubicBezTo>
                        <a:pt x="509879" y="224276"/>
                        <a:pt x="522579" y="230626"/>
                        <a:pt x="557504" y="246501"/>
                      </a:cubicBezTo>
                      <a:cubicBezTo>
                        <a:pt x="592429" y="262376"/>
                        <a:pt x="617829" y="284601"/>
                        <a:pt x="652754" y="294126"/>
                      </a:cubicBezTo>
                      <a:cubicBezTo>
                        <a:pt x="687679" y="303651"/>
                        <a:pt x="700379" y="287776"/>
                        <a:pt x="732129" y="294126"/>
                      </a:cubicBezTo>
                      <a:cubicBezTo>
                        <a:pt x="763879" y="300476"/>
                        <a:pt x="779754" y="319526"/>
                        <a:pt x="811504" y="325876"/>
                      </a:cubicBezTo>
                      <a:cubicBezTo>
                        <a:pt x="843254" y="332226"/>
                        <a:pt x="868654" y="310001"/>
                        <a:pt x="890879" y="325876"/>
                      </a:cubicBezTo>
                      <a:cubicBezTo>
                        <a:pt x="913104" y="341751"/>
                        <a:pt x="916279" y="373501"/>
                        <a:pt x="922629" y="405251"/>
                      </a:cubicBezTo>
                      <a:cubicBezTo>
                        <a:pt x="928979" y="437001"/>
                        <a:pt x="906754" y="452876"/>
                        <a:pt x="922629" y="484626"/>
                      </a:cubicBezTo>
                      <a:cubicBezTo>
                        <a:pt x="938504" y="516376"/>
                        <a:pt x="970254" y="541141"/>
                        <a:pt x="1002004" y="563366"/>
                      </a:cubicBezTo>
                      <a:cubicBezTo>
                        <a:pt x="1033754" y="585591"/>
                        <a:pt x="1049629" y="579241"/>
                        <a:pt x="1081379" y="595116"/>
                      </a:cubicBezTo>
                      <a:cubicBezTo>
                        <a:pt x="1113129" y="610991"/>
                        <a:pt x="1125829" y="626866"/>
                        <a:pt x="1160754" y="642741"/>
                      </a:cubicBezTo>
                      <a:cubicBezTo>
                        <a:pt x="1195679" y="658616"/>
                        <a:pt x="1217904" y="658616"/>
                        <a:pt x="1256004" y="674491"/>
                      </a:cubicBezTo>
                      <a:cubicBezTo>
                        <a:pt x="1294104" y="690366"/>
                        <a:pt x="1316329" y="703066"/>
                        <a:pt x="1351254" y="722116"/>
                      </a:cubicBezTo>
                      <a:cubicBezTo>
                        <a:pt x="1386179" y="741166"/>
                        <a:pt x="1398879" y="753866"/>
                        <a:pt x="1430629" y="769741"/>
                      </a:cubicBezTo>
                      <a:cubicBezTo>
                        <a:pt x="1462379" y="785616"/>
                        <a:pt x="1478254" y="788791"/>
                        <a:pt x="1510004" y="801491"/>
                      </a:cubicBezTo>
                      <a:cubicBezTo>
                        <a:pt x="1541754" y="814191"/>
                        <a:pt x="1557629" y="820541"/>
                        <a:pt x="1589379" y="833241"/>
                      </a:cubicBezTo>
                      <a:cubicBezTo>
                        <a:pt x="1621129" y="845941"/>
                        <a:pt x="1637004" y="852291"/>
                        <a:pt x="1668754" y="864991"/>
                      </a:cubicBezTo>
                      <a:cubicBezTo>
                        <a:pt x="1700504" y="877691"/>
                        <a:pt x="1716379" y="887216"/>
                        <a:pt x="1748129" y="896741"/>
                      </a:cubicBezTo>
                      <a:cubicBezTo>
                        <a:pt x="1779879" y="906266"/>
                        <a:pt x="1795754" y="909441"/>
                        <a:pt x="1827504" y="912616"/>
                      </a:cubicBezTo>
                      <a:cubicBezTo>
                        <a:pt x="1859254" y="915791"/>
                        <a:pt x="1871954" y="909441"/>
                        <a:pt x="1906879" y="912616"/>
                      </a:cubicBezTo>
                      <a:cubicBezTo>
                        <a:pt x="1941804" y="915791"/>
                        <a:pt x="1967204" y="931666"/>
                        <a:pt x="2002129" y="928491"/>
                      </a:cubicBezTo>
                      <a:cubicBezTo>
                        <a:pt x="2037054" y="925316"/>
                        <a:pt x="2081504" y="912616"/>
                        <a:pt x="2081504" y="896741"/>
                      </a:cubicBezTo>
                      <a:cubicBezTo>
                        <a:pt x="2081504" y="880866"/>
                        <a:pt x="2033879" y="864991"/>
                        <a:pt x="2002129" y="849116"/>
                      </a:cubicBezTo>
                      <a:cubicBezTo>
                        <a:pt x="1970379" y="833241"/>
                        <a:pt x="1954504" y="833241"/>
                        <a:pt x="1922754" y="817366"/>
                      </a:cubicBezTo>
                      <a:cubicBezTo>
                        <a:pt x="1891004" y="801491"/>
                        <a:pt x="1875129" y="782441"/>
                        <a:pt x="1843379" y="769741"/>
                      </a:cubicBezTo>
                      <a:cubicBezTo>
                        <a:pt x="1811629" y="757041"/>
                        <a:pt x="1795754" y="757041"/>
                        <a:pt x="1764004" y="753866"/>
                      </a:cubicBezTo>
                      <a:cubicBezTo>
                        <a:pt x="1732254" y="750691"/>
                        <a:pt x="1719554" y="757041"/>
                        <a:pt x="1684629" y="753866"/>
                      </a:cubicBezTo>
                      <a:cubicBezTo>
                        <a:pt x="1649704" y="750691"/>
                        <a:pt x="1617954" y="757041"/>
                        <a:pt x="1589379" y="737991"/>
                      </a:cubicBezTo>
                      <a:cubicBezTo>
                        <a:pt x="1560804" y="718941"/>
                        <a:pt x="1557629" y="690366"/>
                        <a:pt x="1541754" y="658616"/>
                      </a:cubicBezTo>
                      <a:cubicBezTo>
                        <a:pt x="1525879" y="626866"/>
                        <a:pt x="1532229" y="598291"/>
                        <a:pt x="1510004" y="579241"/>
                      </a:cubicBezTo>
                      <a:cubicBezTo>
                        <a:pt x="1487779" y="560191"/>
                        <a:pt x="1462379" y="566541"/>
                        <a:pt x="1430629" y="563366"/>
                      </a:cubicBezTo>
                      <a:cubicBezTo>
                        <a:pt x="1398879" y="560191"/>
                        <a:pt x="1383004" y="563366"/>
                        <a:pt x="1351254" y="563366"/>
                      </a:cubicBezTo>
                      <a:cubicBezTo>
                        <a:pt x="1319504" y="563366"/>
                        <a:pt x="1303629" y="563366"/>
                        <a:pt x="1271879" y="563366"/>
                      </a:cubicBezTo>
                      <a:cubicBezTo>
                        <a:pt x="1240129" y="563366"/>
                        <a:pt x="1224254" y="572891"/>
                        <a:pt x="1192504" y="563366"/>
                      </a:cubicBezTo>
                      <a:cubicBezTo>
                        <a:pt x="1160754" y="553841"/>
                        <a:pt x="1144879" y="538601"/>
                        <a:pt x="1113129" y="516376"/>
                      </a:cubicBezTo>
                      <a:cubicBezTo>
                        <a:pt x="1081379" y="494151"/>
                        <a:pt x="1065504" y="465576"/>
                        <a:pt x="1033754" y="452876"/>
                      </a:cubicBezTo>
                      <a:cubicBezTo>
                        <a:pt x="1002004" y="440176"/>
                        <a:pt x="954379" y="462401"/>
                        <a:pt x="954379" y="452876"/>
                      </a:cubicBezTo>
                      <a:cubicBezTo>
                        <a:pt x="954379" y="443351"/>
                        <a:pt x="1002004" y="414776"/>
                        <a:pt x="1033754" y="405251"/>
                      </a:cubicBezTo>
                      <a:cubicBezTo>
                        <a:pt x="1065504" y="395726"/>
                        <a:pt x="1094079" y="421126"/>
                        <a:pt x="1113129" y="405251"/>
                      </a:cubicBezTo>
                      <a:cubicBezTo>
                        <a:pt x="1132179" y="389376"/>
                        <a:pt x="1125829" y="357626"/>
                        <a:pt x="1129004" y="325876"/>
                      </a:cubicBezTo>
                      <a:cubicBezTo>
                        <a:pt x="1132179" y="294126"/>
                        <a:pt x="1129004" y="278251"/>
                        <a:pt x="1129004" y="246501"/>
                      </a:cubicBezTo>
                      <a:cubicBezTo>
                        <a:pt x="1129004" y="214751"/>
                        <a:pt x="1116304" y="198876"/>
                        <a:pt x="1129004" y="167126"/>
                      </a:cubicBezTo>
                      <a:cubicBezTo>
                        <a:pt x="1141704" y="135376"/>
                        <a:pt x="1195679" y="109976"/>
                        <a:pt x="1192504" y="87751"/>
                      </a:cubicBezTo>
                      <a:cubicBezTo>
                        <a:pt x="1189329" y="65526"/>
                        <a:pt x="1144879" y="62351"/>
                        <a:pt x="1113129" y="56001"/>
                      </a:cubicBezTo>
                      <a:cubicBezTo>
                        <a:pt x="1081379" y="49651"/>
                        <a:pt x="1065504" y="62351"/>
                        <a:pt x="1033754" y="56001"/>
                      </a:cubicBezTo>
                      <a:cubicBezTo>
                        <a:pt x="1002004" y="49651"/>
                        <a:pt x="986129" y="30601"/>
                        <a:pt x="954379" y="24251"/>
                      </a:cubicBezTo>
                      <a:cubicBezTo>
                        <a:pt x="922629" y="17901"/>
                        <a:pt x="906754" y="21076"/>
                        <a:pt x="875004" y="24251"/>
                      </a:cubicBezTo>
                      <a:cubicBezTo>
                        <a:pt x="843254" y="27426"/>
                        <a:pt x="830554" y="36951"/>
                        <a:pt x="795629" y="40126"/>
                      </a:cubicBezTo>
                      <a:cubicBezTo>
                        <a:pt x="760704" y="43301"/>
                        <a:pt x="738479" y="36951"/>
                        <a:pt x="700379" y="40126"/>
                      </a:cubicBezTo>
                      <a:cubicBezTo>
                        <a:pt x="662279" y="43301"/>
                        <a:pt x="640054" y="52826"/>
                        <a:pt x="605129" y="56001"/>
                      </a:cubicBezTo>
                      <a:cubicBezTo>
                        <a:pt x="570204" y="59176"/>
                        <a:pt x="557504" y="52826"/>
                        <a:pt x="525754" y="56001"/>
                      </a:cubicBezTo>
                      <a:cubicBezTo>
                        <a:pt x="494004" y="59176"/>
                        <a:pt x="478129" y="81401"/>
                        <a:pt x="446379" y="71876"/>
                      </a:cubicBezTo>
                      <a:cubicBezTo>
                        <a:pt x="414629" y="62351"/>
                        <a:pt x="401929" y="21076"/>
                        <a:pt x="367004" y="8376"/>
                      </a:cubicBezTo>
                      <a:cubicBezTo>
                        <a:pt x="332079" y="-4324"/>
                        <a:pt x="306679" y="-1149"/>
                        <a:pt x="271754" y="8376"/>
                      </a:cubicBezTo>
                      <a:cubicBezTo>
                        <a:pt x="236829" y="17901"/>
                        <a:pt x="224129" y="43301"/>
                        <a:pt x="192379" y="56001"/>
                      </a:cubicBezTo>
                      <a:cubicBezTo>
                        <a:pt x="160629" y="68701"/>
                        <a:pt x="144754" y="56001"/>
                        <a:pt x="113004" y="71876"/>
                      </a:cubicBezTo>
                      <a:cubicBezTo>
                        <a:pt x="81254" y="87751"/>
                        <a:pt x="56489" y="116326"/>
                        <a:pt x="34264" y="135376"/>
                      </a:cubicBezTo>
                      <a:cubicBezTo>
                        <a:pt x="12039" y="154426"/>
                        <a:pt x="-7011" y="154426"/>
                        <a:pt x="2514" y="167126"/>
                      </a:cubicBezTo>
                      <a:close/>
                    </a:path>
                  </a:pathLst>
                </a:cu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pPr algn="ctr"/>
                  <a:endParaRPr lang="zh-CN" altLang="en-US" sz="1400">
                    <a:solidFill>
                      <a:srgbClr val="FFFFFF"/>
                    </a:solidFill>
                    <a:ea typeface="宋体" panose="02010600030101010101" pitchFamily="2" charset="-122"/>
                  </a:endParaRPr>
                </a:p>
              </p:txBody>
            </p:sp>
            <p:sp>
              <p:nvSpPr>
                <p:cNvPr id="23572" name="任意多边形 29"/>
                <p:cNvSpPr/>
                <p:nvPr/>
              </p:nvSpPr>
              <p:spPr>
                <a:xfrm>
                  <a:off x="7735" y="4165"/>
                  <a:ext cx="316" cy="422"/>
                </a:xfrm>
                <a:custGeom>
                  <a:avLst/>
                  <a:gdLst>
                    <a:gd name="connisteX0" fmla="*/ 165805 w 199576"/>
                    <a:gd name="connsiteY0" fmla="*/ 1563 h 268686"/>
                    <a:gd name="connisteX1" fmla="*/ 86430 w 199576"/>
                    <a:gd name="connsiteY1" fmla="*/ 1563 h 268686"/>
                    <a:gd name="connisteX2" fmla="*/ 7055 w 199576"/>
                    <a:gd name="connsiteY2" fmla="*/ 17438 h 268686"/>
                    <a:gd name="connisteX3" fmla="*/ 7055 w 199576"/>
                    <a:gd name="connsiteY3" fmla="*/ 96813 h 268686"/>
                    <a:gd name="connisteX4" fmla="*/ 7055 w 199576"/>
                    <a:gd name="connsiteY4" fmla="*/ 176188 h 268686"/>
                    <a:gd name="connisteX5" fmla="*/ 38805 w 199576"/>
                    <a:gd name="connsiteY5" fmla="*/ 255563 h 268686"/>
                    <a:gd name="connisteX6" fmla="*/ 134055 w 199576"/>
                    <a:gd name="connsiteY6" fmla="*/ 255563 h 268686"/>
                    <a:gd name="connisteX7" fmla="*/ 181680 w 199576"/>
                    <a:gd name="connsiteY7" fmla="*/ 160313 h 268686"/>
                    <a:gd name="connisteX8" fmla="*/ 197555 w 199576"/>
                    <a:gd name="connsiteY8" fmla="*/ 80938 h 268686"/>
                    <a:gd name="connisteX9" fmla="*/ 149930 w 199576"/>
                    <a:gd name="connsiteY9" fmla="*/ 1563 h 268686"/>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Lst>
                  <a:rect l="l" t="t" r="r" b="b"/>
                  <a:pathLst>
                    <a:path w="199577" h="268687">
                      <a:moveTo>
                        <a:pt x="165806" y="1563"/>
                      </a:moveTo>
                      <a:cubicBezTo>
                        <a:pt x="151201" y="928"/>
                        <a:pt x="118181" y="-1612"/>
                        <a:pt x="86431" y="1563"/>
                      </a:cubicBezTo>
                      <a:cubicBezTo>
                        <a:pt x="54681" y="4738"/>
                        <a:pt x="22931" y="-1612"/>
                        <a:pt x="7056" y="17438"/>
                      </a:cubicBezTo>
                      <a:cubicBezTo>
                        <a:pt x="-8819" y="36488"/>
                        <a:pt x="7056" y="65063"/>
                        <a:pt x="7056" y="96813"/>
                      </a:cubicBezTo>
                      <a:cubicBezTo>
                        <a:pt x="7056" y="128563"/>
                        <a:pt x="706" y="144438"/>
                        <a:pt x="7056" y="176188"/>
                      </a:cubicBezTo>
                      <a:cubicBezTo>
                        <a:pt x="13406" y="207938"/>
                        <a:pt x="13406" y="239688"/>
                        <a:pt x="38806" y="255563"/>
                      </a:cubicBezTo>
                      <a:cubicBezTo>
                        <a:pt x="64206" y="271438"/>
                        <a:pt x="105481" y="274613"/>
                        <a:pt x="134056" y="255563"/>
                      </a:cubicBezTo>
                      <a:cubicBezTo>
                        <a:pt x="162631" y="236513"/>
                        <a:pt x="168981" y="195238"/>
                        <a:pt x="181681" y="160313"/>
                      </a:cubicBezTo>
                      <a:cubicBezTo>
                        <a:pt x="194381" y="125388"/>
                        <a:pt x="203906" y="112688"/>
                        <a:pt x="197556" y="80938"/>
                      </a:cubicBezTo>
                      <a:cubicBezTo>
                        <a:pt x="191206" y="49188"/>
                        <a:pt x="159456" y="15533"/>
                        <a:pt x="149931" y="1563"/>
                      </a:cubicBezTo>
                    </a:path>
                  </a:pathLst>
                </a:cu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pPr algn="ctr"/>
                  <a:endParaRPr lang="zh-CN" altLang="en-US" sz="1400">
                    <a:solidFill>
                      <a:srgbClr val="FFFFFF"/>
                    </a:solidFill>
                    <a:ea typeface="宋体" panose="02010600030101010101" pitchFamily="2" charset="-122"/>
                  </a:endParaRPr>
                </a:p>
              </p:txBody>
            </p:sp>
            <p:sp>
              <p:nvSpPr>
                <p:cNvPr id="23573" name="任意多边形 31"/>
                <p:cNvSpPr/>
                <p:nvPr/>
              </p:nvSpPr>
              <p:spPr>
                <a:xfrm>
                  <a:off x="7817" y="3743"/>
                  <a:ext cx="154" cy="325"/>
                </a:xfrm>
                <a:custGeom>
                  <a:avLst/>
                  <a:gdLst>
                    <a:gd name="connisteX0" fmla="*/ 97528 w 97528"/>
                    <a:gd name="connsiteY0" fmla="*/ 0 h 207271"/>
                    <a:gd name="connisteX1" fmla="*/ 34028 w 97528"/>
                    <a:gd name="connsiteY1" fmla="*/ 79375 h 207271"/>
                    <a:gd name="connisteX2" fmla="*/ 2278 w 97528"/>
                    <a:gd name="connsiteY2" fmla="*/ 158750 h 207271"/>
                    <a:gd name="connisteX3" fmla="*/ 81653 w 97528"/>
                    <a:gd name="connsiteY3" fmla="*/ 206375 h 207271"/>
                    <a:gd name="connisteX4" fmla="*/ 97528 w 97528"/>
                    <a:gd name="connsiteY4" fmla="*/ 127000 h 207271"/>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97529" h="207272">
                      <a:moveTo>
                        <a:pt x="97529" y="0"/>
                      </a:moveTo>
                      <a:cubicBezTo>
                        <a:pt x="85464" y="13970"/>
                        <a:pt x="53079" y="47625"/>
                        <a:pt x="34029" y="79375"/>
                      </a:cubicBezTo>
                      <a:cubicBezTo>
                        <a:pt x="14979" y="111125"/>
                        <a:pt x="-7246" y="133350"/>
                        <a:pt x="2279" y="158750"/>
                      </a:cubicBezTo>
                      <a:cubicBezTo>
                        <a:pt x="11804" y="184150"/>
                        <a:pt x="62604" y="212725"/>
                        <a:pt x="81654" y="206375"/>
                      </a:cubicBezTo>
                      <a:cubicBezTo>
                        <a:pt x="100704" y="200025"/>
                        <a:pt x="95624" y="143510"/>
                        <a:pt x="97529" y="127000"/>
                      </a:cubicBezTo>
                    </a:path>
                  </a:pathLst>
                </a:cu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pPr algn="ctr"/>
                  <a:endParaRPr lang="zh-CN" altLang="en-US" sz="1400">
                    <a:solidFill>
                      <a:srgbClr val="FFFFFF"/>
                    </a:solidFill>
                    <a:ea typeface="宋体" panose="02010600030101010101" pitchFamily="2" charset="-122"/>
                  </a:endParaRPr>
                </a:p>
              </p:txBody>
            </p:sp>
            <p:sp>
              <p:nvSpPr>
                <p:cNvPr id="23574" name="文本框 20"/>
                <p:cNvSpPr/>
                <p:nvPr/>
              </p:nvSpPr>
              <p:spPr>
                <a:xfrm rot="2340000">
                  <a:off x="5961" y="3209"/>
                  <a:ext cx="636" cy="1395"/>
                </a:xfrm>
                <a:prstGeom prst="rect">
                  <a:avLst/>
                </a:prstGeom>
                <a:noFill/>
                <a:ln>
                  <a:noFill/>
                  <a:miter lim="800000"/>
                </a:ln>
              </p:spPr>
              <p:txBody>
                <a:bodyPr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r>
                    <a:rPr lang="zh-CN" altLang="en-US" sz="1600" b="1">
                      <a:solidFill>
                        <a:prstClr val="black"/>
                      </a:solidFill>
                      <a:latin typeface="微软雅黑" panose="020B0503020204020204" charset="-122"/>
                    </a:rPr>
                    <a:t>西哥特</a:t>
                  </a:r>
                </a:p>
              </p:txBody>
            </p:sp>
            <p:sp>
              <p:nvSpPr>
                <p:cNvPr id="23575" name="文本框 30"/>
                <p:cNvSpPr/>
                <p:nvPr/>
              </p:nvSpPr>
              <p:spPr>
                <a:xfrm rot="19800000">
                  <a:off x="7984" y="3037"/>
                  <a:ext cx="636" cy="1085"/>
                </a:xfrm>
                <a:prstGeom prst="rect">
                  <a:avLst/>
                </a:prstGeom>
                <a:noFill/>
                <a:ln>
                  <a:noFill/>
                  <a:miter lim="800000"/>
                </a:ln>
              </p:spPr>
              <p:txBody>
                <a:bodyPr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r>
                    <a:rPr lang="zh-CN" altLang="en-US" sz="1200" b="1">
                      <a:solidFill>
                        <a:prstClr val="black"/>
                      </a:solidFill>
                      <a:latin typeface="微软雅黑" panose="020B0503020204020204" charset="-122"/>
                    </a:rPr>
                    <a:t>东哥特</a:t>
                  </a:r>
                </a:p>
              </p:txBody>
            </p:sp>
            <p:sp>
              <p:nvSpPr>
                <p:cNvPr id="23576" name="文本框 32"/>
                <p:cNvSpPr/>
                <p:nvPr/>
              </p:nvSpPr>
              <p:spPr>
                <a:xfrm rot="19620000">
                  <a:off x="6472" y="2028"/>
                  <a:ext cx="1786" cy="516"/>
                </a:xfrm>
                <a:prstGeom prst="rect">
                  <a:avLst/>
                </a:prstGeom>
                <a:no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r>
                    <a:rPr lang="zh-CN" altLang="en-US" sz="1400" b="1">
                      <a:solidFill>
                        <a:prstClr val="black"/>
                      </a:solidFill>
                      <a:latin typeface="微软雅黑" panose="020B0503020204020204" charset="-122"/>
                    </a:rPr>
                    <a:t>法兰克</a:t>
                  </a:r>
                </a:p>
              </p:txBody>
            </p:sp>
            <p:sp>
              <p:nvSpPr>
                <p:cNvPr id="23577" name="文本框 33"/>
                <p:cNvSpPr/>
                <p:nvPr/>
              </p:nvSpPr>
              <p:spPr>
                <a:xfrm rot="1320000">
                  <a:off x="6863" y="4960"/>
                  <a:ext cx="2104" cy="516"/>
                </a:xfrm>
                <a:prstGeom prst="rect">
                  <a:avLst/>
                </a:prstGeom>
                <a:no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r>
                    <a:rPr lang="zh-CN" altLang="en-US" sz="1400" b="1" dirty="0">
                      <a:solidFill>
                        <a:prstClr val="black"/>
                      </a:solidFill>
                      <a:latin typeface="微软雅黑" panose="020B0503020204020204" charset="-122"/>
                    </a:rPr>
                    <a:t>汪达尔</a:t>
                  </a:r>
                </a:p>
              </p:txBody>
            </p:sp>
            <p:sp>
              <p:nvSpPr>
                <p:cNvPr id="23578" name="文本框 35"/>
                <p:cNvSpPr/>
                <p:nvPr/>
              </p:nvSpPr>
              <p:spPr>
                <a:xfrm rot="1320000">
                  <a:off x="6634" y="2896"/>
                  <a:ext cx="1239" cy="412"/>
                </a:xfrm>
                <a:prstGeom prst="rect">
                  <a:avLst/>
                </a:prstGeom>
                <a:noFill/>
                <a:ln>
                  <a:noFill/>
                  <a:miter lim="800000"/>
                </a:ln>
              </p:spPr>
              <p:txBody>
                <a:bodyPr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r>
                    <a:rPr lang="zh-CN" altLang="en-US" sz="1000" b="1">
                      <a:solidFill>
                        <a:prstClr val="black"/>
                      </a:solidFill>
                      <a:latin typeface="微软雅黑" panose="020B0503020204020204" charset="-122"/>
                    </a:rPr>
                    <a:t>勃艮第</a:t>
                  </a:r>
                </a:p>
              </p:txBody>
            </p:sp>
            <p:sp>
              <p:nvSpPr>
                <p:cNvPr id="23579" name="文本框 36"/>
                <p:cNvSpPr/>
                <p:nvPr/>
              </p:nvSpPr>
              <p:spPr>
                <a:xfrm rot="20100000">
                  <a:off x="7361" y="2477"/>
                  <a:ext cx="1587" cy="412"/>
                </a:xfrm>
                <a:prstGeom prst="rect">
                  <a:avLst/>
                </a:prstGeom>
                <a:no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r>
                    <a:rPr lang="zh-CN" altLang="en-US" sz="1000" b="1">
                      <a:solidFill>
                        <a:prstClr val="black"/>
                      </a:solidFill>
                      <a:latin typeface="微软雅黑" panose="020B0503020204020204" charset="-122"/>
                    </a:rPr>
                    <a:t>阿勒曼尼</a:t>
                  </a:r>
                </a:p>
              </p:txBody>
            </p:sp>
            <p:sp>
              <p:nvSpPr>
                <p:cNvPr id="23580" name="文本框 37"/>
                <p:cNvSpPr/>
                <p:nvPr/>
              </p:nvSpPr>
              <p:spPr>
                <a:xfrm rot="180000">
                  <a:off x="5119" y="5093"/>
                  <a:ext cx="1557" cy="412"/>
                </a:xfrm>
                <a:prstGeom prst="rect">
                  <a:avLst/>
                </a:prstGeom>
                <a:noFill/>
                <a:ln>
                  <a:noFill/>
                  <a:miter lim="800000"/>
                </a:ln>
              </p:spPr>
              <p:txBody>
                <a:bodyPr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r>
                    <a:rPr lang="zh-CN" altLang="en-US" sz="1000" b="1">
                      <a:solidFill>
                        <a:prstClr val="black"/>
                      </a:solidFill>
                      <a:latin typeface="微软雅黑" panose="020B0503020204020204" charset="-122"/>
                    </a:rPr>
                    <a:t>摩尔人</a:t>
                  </a:r>
                </a:p>
              </p:txBody>
            </p:sp>
            <p:sp>
              <p:nvSpPr>
                <p:cNvPr id="23581" name="文本框 38"/>
                <p:cNvSpPr/>
                <p:nvPr/>
              </p:nvSpPr>
              <p:spPr>
                <a:xfrm rot="20820000">
                  <a:off x="5167" y="3357"/>
                  <a:ext cx="1685" cy="412"/>
                </a:xfrm>
                <a:prstGeom prst="rect">
                  <a:avLst/>
                </a:prstGeom>
                <a:no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r>
                    <a:rPr lang="zh-CN" altLang="en-US" sz="1000" b="1">
                      <a:solidFill>
                        <a:prstClr val="black"/>
                      </a:solidFill>
                      <a:latin typeface="微软雅黑" panose="020B0503020204020204" charset="-122"/>
                    </a:rPr>
                    <a:t>苏维汇</a:t>
                  </a:r>
                </a:p>
              </p:txBody>
            </p:sp>
          </p:grpSp>
          <p:sp>
            <p:nvSpPr>
              <p:cNvPr id="23582" name="文本框 41"/>
              <p:cNvSpPr/>
              <p:nvPr/>
            </p:nvSpPr>
            <p:spPr>
              <a:xfrm>
                <a:off x="5753" y="6665"/>
                <a:ext cx="3503" cy="619"/>
              </a:xfrm>
              <a:prstGeom prst="rect">
                <a:avLst/>
              </a:prstGeom>
              <a:noFill/>
              <a:ln>
                <a:noFill/>
                <a:miter lim="800000"/>
              </a:ln>
            </p:spPr>
            <p:txBody>
              <a:bodyPr wrap="square"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r>
                  <a:rPr lang="zh-CN" altLang="en-US" b="1" dirty="0">
                    <a:solidFill>
                      <a:prstClr val="black"/>
                    </a:solidFill>
                    <a:latin typeface="微软雅黑" panose="020B0503020204020204" charset="-122"/>
                  </a:rPr>
                  <a:t>东罗马帝国</a:t>
                </a:r>
              </a:p>
            </p:txBody>
          </p:sp>
        </p:grpSp>
        <p:sp>
          <p:nvSpPr>
            <p:cNvPr id="23583" name="文本框 43"/>
            <p:cNvSpPr/>
            <p:nvPr/>
          </p:nvSpPr>
          <p:spPr>
            <a:xfrm rot="21060000">
              <a:off x="4042" y="1425"/>
              <a:ext cx="307" cy="1286"/>
            </a:xfrm>
            <a:prstGeom prst="rect">
              <a:avLst/>
            </a:prstGeom>
            <a:noFill/>
            <a:ln>
              <a:noFill/>
              <a:miter lim="800000"/>
            </a:ln>
          </p:spPr>
          <p:txBody>
            <a:bodyPr anchor="t" anchorCtr="0">
              <a:spAutoFit/>
            </a:bodyPr>
            <a:lstStyle>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微软雅黑" panose="020B0503020204020204" charset="-122"/>
                </a:defRPr>
              </a:lvl5pPr>
            </a:lstStyle>
            <a:p>
              <a:r>
                <a:rPr lang="zh-CN" altLang="en-US" sz="1000" b="1">
                  <a:solidFill>
                    <a:prstClr val="black"/>
                  </a:solidFill>
                  <a:latin typeface="微软雅黑" panose="020B0503020204020204" charset="-122"/>
                </a:rPr>
                <a:t>盎格鲁人</a:t>
              </a:r>
            </a:p>
          </p:txBody>
        </p:sp>
      </p:grpSp>
      <p:sp>
        <p:nvSpPr>
          <p:cNvPr id="6" name="等腰三角形 5"/>
          <p:cNvSpPr/>
          <p:nvPr/>
        </p:nvSpPr>
        <p:spPr>
          <a:xfrm>
            <a:off x="8720455" y="3154045"/>
            <a:ext cx="546100" cy="354965"/>
          </a:xfrm>
          <a:prstGeom prst="triangle">
            <a:avLst/>
          </a:prstGeom>
          <a:solidFill>
            <a:srgbClr val="EECFC0">
              <a:alpha val="83000"/>
            </a:srgbClr>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sz="2800" b="1">
              <a:solidFill>
                <a:prstClr val="black"/>
              </a:solidFill>
              <a:latin typeface="仿宋" panose="02010609060101010101" pitchFamily="49" charset="-122"/>
              <a:ea typeface="仿宋" panose="02010609060101010101" pitchFamily="49" charset="-122"/>
              <a:cs typeface="仿宋" panose="02010609060101010101" pitchFamily="49" charset="-122"/>
              <a:sym typeface="+mn-ea"/>
            </a:endParaRPr>
          </a:p>
        </p:txBody>
      </p:sp>
      <p:sp>
        <p:nvSpPr>
          <p:cNvPr id="7" name="文本框 6"/>
          <p:cNvSpPr txBox="1"/>
          <p:nvPr/>
        </p:nvSpPr>
        <p:spPr>
          <a:xfrm>
            <a:off x="6857365" y="1525905"/>
            <a:ext cx="4516120" cy="1512570"/>
          </a:xfrm>
          <a:prstGeom prst="rect">
            <a:avLst/>
          </a:prstGeom>
          <a:noFill/>
          <a:ln w="50800" cmpd="thinThick">
            <a:solidFill>
              <a:srgbClr val="EECFC0"/>
            </a:solidFill>
          </a:ln>
        </p:spPr>
        <p:txBody>
          <a:bodyPr wrap="square" rtlCol="0" anchor="t">
            <a:spAutoFit/>
          </a:bodyPr>
          <a:lstStyle/>
          <a:p>
            <a:pPr>
              <a:lnSpc>
                <a:spcPct val="110000"/>
              </a:lnSpc>
            </a:pPr>
            <a:r>
              <a:rPr lang="zh-CN" altLang="en-US" sz="2800" b="1" dirty="0">
                <a:solidFill>
                  <a:prstClr val="black"/>
                </a:solidFill>
                <a:latin typeface="仿宋" panose="02010609060101010101" pitchFamily="49" charset="-122"/>
                <a:ea typeface="仿宋" panose="02010609060101010101" pitchFamily="49" charset="-122"/>
                <a:cs typeface="仿宋" panose="02010609060101010101" pitchFamily="49" charset="-122"/>
                <a:sym typeface="+mn-ea"/>
              </a:rPr>
              <a:t>“</a:t>
            </a:r>
            <a:r>
              <a:rPr lang="zh-CN" altLang="en-US" sz="2800" b="1" dirty="0">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日耳曼法</a:t>
            </a:r>
            <a:r>
              <a:rPr lang="zh-CN" altLang="en-US" sz="2800" b="1" dirty="0">
                <a:solidFill>
                  <a:prstClr val="black"/>
                </a:solidFill>
                <a:latin typeface="仿宋" panose="02010609060101010101" pitchFamily="49" charset="-122"/>
                <a:ea typeface="仿宋" panose="02010609060101010101" pitchFamily="49" charset="-122"/>
                <a:cs typeface="仿宋" panose="02010609060101010101" pitchFamily="49" charset="-122"/>
                <a:sym typeface="+mn-ea"/>
              </a:rPr>
              <a:t>”</a:t>
            </a:r>
            <a:r>
              <a:rPr lang="zh-CN" altLang="en-US" sz="2800" dirty="0">
                <a:solidFill>
                  <a:prstClr val="black"/>
                </a:solidFill>
                <a:latin typeface="仿宋" panose="02010609060101010101" pitchFamily="49" charset="-122"/>
                <a:ea typeface="仿宋" panose="02010609060101010101" pitchFamily="49" charset="-122"/>
                <a:cs typeface="仿宋" panose="02010609060101010101" pitchFamily="49" charset="-122"/>
                <a:sym typeface="+mn-ea"/>
              </a:rPr>
              <a:t>：部落习惯法基础上编撰的成文法，作为庄园审判的依据</a:t>
            </a:r>
          </a:p>
        </p:txBody>
      </p:sp>
      <p:sp>
        <p:nvSpPr>
          <p:cNvPr id="8" name="文本框 7"/>
          <p:cNvSpPr txBox="1"/>
          <p:nvPr/>
        </p:nvSpPr>
        <p:spPr>
          <a:xfrm>
            <a:off x="6341745" y="3757930"/>
            <a:ext cx="2625725" cy="1512570"/>
          </a:xfrm>
          <a:prstGeom prst="rect">
            <a:avLst/>
          </a:prstGeom>
          <a:noFill/>
          <a:ln w="50800" cmpd="thinThick">
            <a:solidFill>
              <a:srgbClr val="EECFC0"/>
            </a:solidFill>
          </a:ln>
        </p:spPr>
        <p:txBody>
          <a:bodyPr wrap="square" rtlCol="0" anchor="t">
            <a:spAutoFit/>
          </a:bodyPr>
          <a:lstStyle/>
          <a:p>
            <a:pPr>
              <a:lnSpc>
                <a:spcPct val="110000"/>
              </a:lnSpc>
            </a:pPr>
            <a:r>
              <a:rPr lang="zh-CN" altLang="en-US" sz="2800" b="1">
                <a:solidFill>
                  <a:prstClr val="black"/>
                </a:solidFill>
                <a:latin typeface="仿宋" panose="02010609060101010101" pitchFamily="49" charset="-122"/>
                <a:ea typeface="仿宋" panose="02010609060101010101" pitchFamily="49" charset="-122"/>
                <a:cs typeface="仿宋" panose="02010609060101010101" pitchFamily="49" charset="-122"/>
                <a:sym typeface="+mn-ea"/>
              </a:rPr>
              <a:t>“</a:t>
            </a:r>
            <a:r>
              <a:rPr lang="zh-CN" altLang="en-US" sz="2800" b="1">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教会法</a:t>
            </a:r>
            <a:r>
              <a:rPr lang="zh-CN" altLang="en-US" sz="2800" b="1">
                <a:solidFill>
                  <a:prstClr val="black"/>
                </a:solidFill>
                <a:latin typeface="仿宋" panose="02010609060101010101" pitchFamily="49" charset="-122"/>
                <a:ea typeface="仿宋" panose="02010609060101010101" pitchFamily="49" charset="-122"/>
                <a:cs typeface="仿宋" panose="02010609060101010101" pitchFamily="49" charset="-122"/>
                <a:sym typeface="+mn-ea"/>
              </a:rPr>
              <a:t>”</a:t>
            </a:r>
            <a:r>
              <a:rPr lang="zh-CN" altLang="en-US" sz="2800">
                <a:solidFill>
                  <a:prstClr val="black"/>
                </a:solidFill>
                <a:latin typeface="仿宋" panose="02010609060101010101" pitchFamily="49" charset="-122"/>
                <a:ea typeface="仿宋" panose="02010609060101010101" pitchFamily="49" charset="-122"/>
                <a:cs typeface="仿宋" panose="02010609060101010101" pitchFamily="49" charset="-122"/>
                <a:sym typeface="+mn-ea"/>
              </a:rPr>
              <a:t>：教会依据基督教神学颁布</a:t>
            </a:r>
          </a:p>
        </p:txBody>
      </p:sp>
      <p:sp>
        <p:nvSpPr>
          <p:cNvPr id="12" name="文本框 11"/>
          <p:cNvSpPr txBox="1"/>
          <p:nvPr/>
        </p:nvSpPr>
        <p:spPr>
          <a:xfrm>
            <a:off x="9266555" y="3752850"/>
            <a:ext cx="2621915" cy="1512570"/>
          </a:xfrm>
          <a:prstGeom prst="rect">
            <a:avLst/>
          </a:prstGeom>
          <a:noFill/>
          <a:ln w="50800" cmpd="thinThick">
            <a:solidFill>
              <a:srgbClr val="EECFC0"/>
            </a:solidFill>
          </a:ln>
        </p:spPr>
        <p:txBody>
          <a:bodyPr wrap="square" rtlCol="0" anchor="t">
            <a:spAutoFit/>
          </a:bodyPr>
          <a:lstStyle/>
          <a:p>
            <a:pPr>
              <a:lnSpc>
                <a:spcPct val="110000"/>
              </a:lnSpc>
            </a:pPr>
            <a:r>
              <a:rPr lang="zh-CN" altLang="en-US" sz="2800" b="1">
                <a:solidFill>
                  <a:prstClr val="black"/>
                </a:solidFill>
                <a:latin typeface="仿宋" panose="02010609060101010101" pitchFamily="49" charset="-122"/>
                <a:ea typeface="仿宋" panose="02010609060101010101" pitchFamily="49" charset="-122"/>
                <a:cs typeface="仿宋" panose="02010609060101010101" pitchFamily="49" charset="-122"/>
                <a:sym typeface="+mn-ea"/>
              </a:rPr>
              <a:t>“</a:t>
            </a:r>
            <a:r>
              <a:rPr lang="zh-CN" altLang="en-US" sz="2800" b="1">
                <a:solidFill>
                  <a:srgbClr val="FF0000"/>
                </a:solidFill>
                <a:latin typeface="仿宋" panose="02010609060101010101" pitchFamily="49" charset="-122"/>
                <a:ea typeface="仿宋" panose="02010609060101010101" pitchFamily="49" charset="-122"/>
                <a:cs typeface="仿宋" panose="02010609060101010101" pitchFamily="49" charset="-122"/>
                <a:sym typeface="+mn-ea"/>
              </a:rPr>
              <a:t>罗马法</a:t>
            </a:r>
            <a:r>
              <a:rPr lang="zh-CN" altLang="en-US" sz="2800" b="1">
                <a:solidFill>
                  <a:prstClr val="black"/>
                </a:solidFill>
                <a:latin typeface="仿宋" panose="02010609060101010101" pitchFamily="49" charset="-122"/>
                <a:ea typeface="仿宋" panose="02010609060101010101" pitchFamily="49" charset="-122"/>
                <a:cs typeface="仿宋" panose="02010609060101010101" pitchFamily="49" charset="-122"/>
                <a:sym typeface="+mn-ea"/>
              </a:rPr>
              <a:t>”</a:t>
            </a:r>
            <a:r>
              <a:rPr lang="zh-CN" altLang="en-US" sz="2800">
                <a:solidFill>
                  <a:prstClr val="black"/>
                </a:solidFill>
                <a:latin typeface="仿宋" panose="02010609060101010101" pitchFamily="49" charset="-122"/>
                <a:ea typeface="仿宋" panose="02010609060101010101" pitchFamily="49" charset="-122"/>
                <a:cs typeface="仿宋" panose="02010609060101010101" pitchFamily="49" charset="-122"/>
                <a:sym typeface="+mn-ea"/>
              </a:rPr>
              <a:t>：11世纪欧洲罗马复兴运动</a:t>
            </a:r>
          </a:p>
        </p:txBody>
      </p:sp>
      <p:sp>
        <p:nvSpPr>
          <p:cNvPr id="13" name="矩形 12"/>
          <p:cNvSpPr/>
          <p:nvPr/>
        </p:nvSpPr>
        <p:spPr>
          <a:xfrm>
            <a:off x="549275" y="5687695"/>
            <a:ext cx="5894070" cy="401955"/>
          </a:xfrm>
          <a:prstGeom prst="rect">
            <a:avLst/>
          </a:prstGeom>
          <a:no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2400">
                <a:solidFill>
                  <a:schemeClr val="tx1"/>
                </a:solidFill>
                <a:latin typeface="黑体" panose="02010609060101010101" charset="-122"/>
                <a:ea typeface="黑体" panose="02010609060101010101" charset="-122"/>
                <a:cs typeface="黑体" panose="02010609060101010101" charset="-122"/>
                <a:sym typeface="+mn-ea"/>
              </a:rPr>
              <a:t>阅读P49教材：中世纪西欧法律构成概况？</a:t>
            </a:r>
          </a:p>
        </p:txBody>
      </p:sp>
      <p:pic>
        <p:nvPicPr>
          <p:cNvPr id="14" name="图片 13"/>
          <p:cNvPicPr>
            <a:picLocks noChangeAspect="1"/>
          </p:cNvPicPr>
          <p:nvPr/>
        </p:nvPicPr>
        <p:blipFill>
          <a:blip r:embed="rId6"/>
          <a:stretch>
            <a:fillRect/>
          </a:stretch>
        </p:blipFill>
        <p:spPr>
          <a:xfrm>
            <a:off x="298450" y="2432050"/>
            <a:ext cx="6043295" cy="2361565"/>
          </a:xfrm>
          <a:prstGeom prst="rect">
            <a:avLst/>
          </a:prstGeom>
        </p:spPr>
      </p:pic>
      <p:sp>
        <p:nvSpPr>
          <p:cNvPr id="56" name="矩形 55"/>
          <p:cNvSpPr/>
          <p:nvPr/>
        </p:nvSpPr>
        <p:spPr>
          <a:xfrm>
            <a:off x="7268845" y="5519420"/>
            <a:ext cx="4619625" cy="895985"/>
          </a:xfrm>
          <a:prstGeom prst="rect">
            <a:avLst/>
          </a:prstGeom>
          <a:solidFill>
            <a:schemeClr val="accent6">
              <a:lumMod val="20000"/>
              <a:lumOff val="80000"/>
            </a:schemeClr>
          </a:solid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2400">
                <a:solidFill>
                  <a:schemeClr val="tx1"/>
                </a:solidFill>
                <a:latin typeface="华文楷体" panose="02010600040101010101" charset="-122"/>
                <a:ea typeface="华文楷体" panose="02010600040101010101" charset="-122"/>
                <a:cs typeface="华文楷体" panose="02010600040101010101" charset="-122"/>
                <a:sym typeface="+mn-ea"/>
              </a:rPr>
              <a:t>1135年，查士丁尼的《学说汇纂》原稿在意大利被意外发现。</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barn(inVertical)">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6" grpId="0" bldLvl="0" animBg="1"/>
      <p:bldP spid="7" grpId="0" bldLvl="0" animBg="1"/>
      <p:bldP spid="8" grpId="0" bldLvl="0" animBg="1"/>
      <p:bldP spid="12" grpId="0" bldLvl="0" animBg="1"/>
      <p:bldP spid="13" grpId="0" bldLvl="0" animBg="1"/>
      <p:bldP spid="5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93999" y="312645"/>
            <a:ext cx="537883" cy="510988"/>
            <a:chOff x="753035" y="201706"/>
            <a:chExt cx="537883" cy="510988"/>
          </a:xfrm>
        </p:grpSpPr>
        <p:sp>
          <p:nvSpPr>
            <p:cNvPr id="3" name="矩形: 圆角 2"/>
            <p:cNvSpPr/>
            <p:nvPr/>
          </p:nvSpPr>
          <p:spPr>
            <a:xfrm>
              <a:off x="887506" y="309282"/>
              <a:ext cx="403412" cy="40341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圆角 30"/>
            <p:cNvSpPr/>
            <p:nvPr/>
          </p:nvSpPr>
          <p:spPr>
            <a:xfrm>
              <a:off x="753035" y="201706"/>
              <a:ext cx="403412" cy="403412"/>
            </a:xfrm>
            <a:prstGeom prst="roundRect">
              <a:avLst/>
            </a:prstGeom>
            <a:noFill/>
            <a:ln w="38100">
              <a:solidFill>
                <a:srgbClr val="C1A3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7"/>
          <p:cNvSpPr txBox="1"/>
          <p:nvPr/>
        </p:nvSpPr>
        <p:spPr>
          <a:xfrm>
            <a:off x="932368" y="191682"/>
            <a:ext cx="7152640" cy="645160"/>
          </a:xfrm>
          <a:prstGeom prst="rect">
            <a:avLst/>
          </a:prstGeom>
          <a:noFill/>
        </p:spPr>
        <p:txBody>
          <a:bodyPr wrap="none" rtlCol="0">
            <a:spAutoFit/>
          </a:bodyPr>
          <a:lstStyle/>
          <a:p>
            <a:pPr algn="l"/>
            <a:r>
              <a:rPr lang="zh-CN" altLang="en-US" sz="3600" dirty="0">
                <a:solidFill>
                  <a:schemeClr val="tx1"/>
                </a:solidFill>
                <a:latin typeface="华文琥珀" panose="02010800040101010101" charset="-122"/>
                <a:ea typeface="华文琥珀" panose="02010800040101010101" charset="-122"/>
                <a:cs typeface="+mn-ea"/>
                <a:sym typeface="+mn-lt"/>
              </a:rPr>
              <a:t>一</a:t>
            </a:r>
            <a:r>
              <a:rPr lang="en-US" altLang="zh-CN" sz="3600" dirty="0">
                <a:solidFill>
                  <a:schemeClr val="tx1"/>
                </a:solidFill>
                <a:latin typeface="华文琥珀" panose="02010800040101010101" charset="-122"/>
                <a:ea typeface="华文琥珀" panose="02010800040101010101" charset="-122"/>
                <a:cs typeface="+mn-ea"/>
                <a:sym typeface="+mn-lt"/>
              </a:rPr>
              <a:t> </a:t>
            </a:r>
            <a:r>
              <a:rPr lang="zh-CN" altLang="en-US" sz="3600" dirty="0">
                <a:solidFill>
                  <a:schemeClr val="tx1"/>
                </a:solidFill>
                <a:latin typeface="华文琥珀" panose="02010800040101010101" charset="-122"/>
                <a:ea typeface="华文琥珀" panose="02010800040101010101" charset="-122"/>
                <a:cs typeface="+mn-ea"/>
                <a:sym typeface="+mn-lt"/>
              </a:rPr>
              <a:t>近代西方法律制度的渊源与发展</a:t>
            </a:r>
          </a:p>
        </p:txBody>
      </p:sp>
      <p:sp>
        <p:nvSpPr>
          <p:cNvPr id="42" name="文本框 41"/>
          <p:cNvSpPr txBox="1"/>
          <p:nvPr>
            <p:custDataLst>
              <p:tags r:id="rId1"/>
            </p:custDataLst>
          </p:nvPr>
        </p:nvSpPr>
        <p:spPr>
          <a:xfrm>
            <a:off x="8529955" y="191770"/>
            <a:ext cx="2519680" cy="521970"/>
          </a:xfrm>
          <a:prstGeom prst="rect">
            <a:avLst/>
          </a:prstGeom>
          <a:noFill/>
        </p:spPr>
        <p:txBody>
          <a:bodyPr wrap="square" rtlCol="0">
            <a:spAutoFit/>
          </a:bodyPr>
          <a:lstStyle/>
          <a:p>
            <a:r>
              <a:rPr lang="zh-CN" sz="2800">
                <a:latin typeface="微软雅黑" panose="020B0503020204020204" charset="-122"/>
                <a:ea typeface="微软雅黑" panose="020B0503020204020204" charset="-122"/>
                <a:cs typeface="微软雅黑" panose="020B0503020204020204" charset="-122"/>
              </a:rPr>
              <a:t>（二）发展</a:t>
            </a:r>
          </a:p>
        </p:txBody>
      </p:sp>
      <p:sp>
        <p:nvSpPr>
          <p:cNvPr id="58" name="文本框 57"/>
          <p:cNvSpPr txBox="1"/>
          <p:nvPr/>
        </p:nvSpPr>
        <p:spPr>
          <a:xfrm>
            <a:off x="269765" y="1283761"/>
            <a:ext cx="5694466"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a:solidFill>
                  <a:prstClr val="black"/>
                </a:solidFill>
                <a:latin typeface="仿宋" panose="02010609060101010101" pitchFamily="49" charset="-122"/>
                <a:ea typeface="仿宋" panose="02010609060101010101" pitchFamily="49" charset="-122"/>
                <a:sym typeface="+mn-ea"/>
              </a:rPr>
              <a:t>11世纪，诺曼王朝，王室设立法院，派</a:t>
            </a:r>
            <a:r>
              <a:rPr lang="zh-CN" altLang="en-US" sz="2400" b="1" dirty="0">
                <a:solidFill>
                  <a:srgbClr val="FF0000"/>
                </a:solidFill>
                <a:latin typeface="仿宋" panose="02010609060101010101" pitchFamily="49" charset="-122"/>
                <a:ea typeface="仿宋" panose="02010609060101010101" pitchFamily="49" charset="-122"/>
                <a:sym typeface="+mn-ea"/>
              </a:rPr>
              <a:t>法官</a:t>
            </a:r>
            <a:r>
              <a:rPr lang="zh-CN" altLang="en-US" sz="2400" b="1" dirty="0">
                <a:solidFill>
                  <a:prstClr val="black"/>
                </a:solidFill>
                <a:latin typeface="仿宋" panose="02010609060101010101" pitchFamily="49" charset="-122"/>
                <a:ea typeface="仿宋" panose="02010609060101010101" pitchFamily="49" charset="-122"/>
                <a:sym typeface="+mn-ea"/>
              </a:rPr>
              <a:t>定期到各地</a:t>
            </a:r>
            <a:r>
              <a:rPr lang="zh-CN" altLang="en-US" sz="2400" b="1" dirty="0">
                <a:solidFill>
                  <a:srgbClr val="FF0000"/>
                </a:solidFill>
                <a:latin typeface="仿宋" panose="02010609060101010101" pitchFamily="49" charset="-122"/>
                <a:ea typeface="仿宋" panose="02010609060101010101" pitchFamily="49" charset="-122"/>
                <a:sym typeface="+mn-ea"/>
              </a:rPr>
              <a:t>巡回审判</a:t>
            </a:r>
          </a:p>
        </p:txBody>
      </p:sp>
      <p:sp>
        <p:nvSpPr>
          <p:cNvPr id="59" name="文本框 58"/>
          <p:cNvSpPr txBox="1"/>
          <p:nvPr/>
        </p:nvSpPr>
        <p:spPr>
          <a:xfrm>
            <a:off x="1627506" y="759142"/>
            <a:ext cx="3768163" cy="461665"/>
          </a:xfrm>
          <a:prstGeom prst="rect">
            <a:avLst/>
          </a:prstGeom>
          <a:noFill/>
        </p:spPr>
        <p:txBody>
          <a:bodyPr wrap="square" rtlCol="0" anchor="t">
            <a:spAutoFit/>
          </a:bodyPr>
          <a:lstStyle/>
          <a:p>
            <a:pPr algn="ctr"/>
            <a:r>
              <a:rPr lang="zh-CN" altLang="en-US" sz="2400" b="1" dirty="0">
                <a:solidFill>
                  <a:prstClr val="black"/>
                </a:solidFill>
                <a:latin typeface="华文细黑" panose="02010600040101010101" charset="-122"/>
                <a:ea typeface="华文细黑" panose="02010600040101010101" charset="-122"/>
                <a:sym typeface="+mn-ea"/>
              </a:rPr>
              <a:t>英美法系（普通法系）</a:t>
            </a:r>
          </a:p>
        </p:txBody>
      </p:sp>
      <p:sp>
        <p:nvSpPr>
          <p:cNvPr id="60" name="文本框 59"/>
          <p:cNvSpPr txBox="1"/>
          <p:nvPr/>
        </p:nvSpPr>
        <p:spPr>
          <a:xfrm>
            <a:off x="6842126" y="777240"/>
            <a:ext cx="2934335" cy="460375"/>
          </a:xfrm>
          <a:prstGeom prst="rect">
            <a:avLst/>
          </a:prstGeom>
          <a:noFill/>
        </p:spPr>
        <p:txBody>
          <a:bodyPr wrap="square" rtlCol="0" anchor="t">
            <a:spAutoFit/>
          </a:bodyPr>
          <a:lstStyle/>
          <a:p>
            <a:pPr algn="ctr"/>
            <a:r>
              <a:rPr lang="zh-CN" altLang="en-US" sz="2400" b="1" dirty="0">
                <a:solidFill>
                  <a:prstClr val="black"/>
                </a:solidFill>
                <a:latin typeface="华文细黑" panose="02010600040101010101" charset="-122"/>
                <a:ea typeface="华文细黑" panose="02010600040101010101" charset="-122"/>
                <a:sym typeface="+mn-ea"/>
              </a:rPr>
              <a:t>大陆法系（民法系）</a:t>
            </a:r>
          </a:p>
        </p:txBody>
      </p:sp>
      <p:sp>
        <p:nvSpPr>
          <p:cNvPr id="61" name="文本框 60"/>
          <p:cNvSpPr txBox="1"/>
          <p:nvPr/>
        </p:nvSpPr>
        <p:spPr>
          <a:xfrm>
            <a:off x="269765" y="2148513"/>
            <a:ext cx="5472542"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prstClr val="black"/>
                </a:solidFill>
                <a:latin typeface="仿宋" panose="02010609060101010101" pitchFamily="49" charset="-122"/>
                <a:ea typeface="仿宋" panose="02010609060101010101" pitchFamily="49" charset="-122"/>
                <a:sym typeface="+mn-ea"/>
              </a:rPr>
              <a:t>12</a:t>
            </a:r>
            <a:r>
              <a:rPr lang="zh-CN" altLang="en-US" sz="2400" b="1" dirty="0">
                <a:solidFill>
                  <a:prstClr val="black"/>
                </a:solidFill>
                <a:latin typeface="仿宋" panose="02010609060101010101" pitchFamily="49" charset="-122"/>
                <a:ea typeface="仿宋" panose="02010609060101010101" pitchFamily="49" charset="-122"/>
                <a:sym typeface="+mn-ea"/>
              </a:rPr>
              <a:t>世纪，</a:t>
            </a:r>
            <a:r>
              <a:rPr lang="zh-CN" altLang="en-US" sz="2400" b="1" dirty="0">
                <a:solidFill>
                  <a:schemeClr val="tx1"/>
                </a:solidFill>
                <a:latin typeface="仿宋" panose="02010609060101010101" pitchFamily="49" charset="-122"/>
                <a:ea typeface="仿宋" panose="02010609060101010101" pitchFamily="49" charset="-122"/>
                <a:sym typeface="+mn-ea"/>
              </a:rPr>
              <a:t>在习惯法基</a:t>
            </a:r>
            <a:r>
              <a:rPr lang="zh-CN" altLang="en-US" sz="2400" b="1" dirty="0">
                <a:solidFill>
                  <a:prstClr val="black"/>
                </a:solidFill>
                <a:latin typeface="仿宋" panose="02010609060101010101" pitchFamily="49" charset="-122"/>
                <a:ea typeface="仿宋" panose="02010609060101010101" pitchFamily="49" charset="-122"/>
                <a:sym typeface="+mn-ea"/>
              </a:rPr>
              <a:t>础上，</a:t>
            </a:r>
            <a:r>
              <a:rPr lang="zh-CN" altLang="en-US" sz="2400" b="1" dirty="0">
                <a:solidFill>
                  <a:srgbClr val="FF0000"/>
                </a:solidFill>
                <a:latin typeface="仿宋" panose="02010609060101010101" pitchFamily="49" charset="-122"/>
                <a:ea typeface="仿宋" panose="02010609060101010101" pitchFamily="49" charset="-122"/>
                <a:sym typeface="+mn-ea"/>
              </a:rPr>
              <a:t>形成全国普遍适用的</a:t>
            </a:r>
            <a:r>
              <a:rPr lang="en-US" altLang="zh-CN" sz="2400" b="1" dirty="0">
                <a:solidFill>
                  <a:srgbClr val="FF0000"/>
                </a:solidFill>
                <a:latin typeface="仿宋" panose="02010609060101010101" pitchFamily="49" charset="-122"/>
                <a:ea typeface="仿宋" panose="02010609060101010101" pitchFamily="49" charset="-122"/>
                <a:sym typeface="+mn-ea"/>
              </a:rPr>
              <a:t>“</a:t>
            </a:r>
            <a:r>
              <a:rPr lang="zh-CN" altLang="en-US" sz="2400" b="1" dirty="0">
                <a:solidFill>
                  <a:srgbClr val="FF0000"/>
                </a:solidFill>
                <a:latin typeface="仿宋" panose="02010609060101010101" pitchFamily="49" charset="-122"/>
                <a:ea typeface="仿宋" panose="02010609060101010101" pitchFamily="49" charset="-122"/>
                <a:sym typeface="+mn-ea"/>
              </a:rPr>
              <a:t>普通法</a:t>
            </a:r>
            <a:r>
              <a:rPr lang="en-US" altLang="zh-CN" sz="2400" b="1" dirty="0">
                <a:solidFill>
                  <a:srgbClr val="FF0000"/>
                </a:solidFill>
                <a:latin typeface="仿宋" panose="02010609060101010101" pitchFamily="49" charset="-122"/>
                <a:ea typeface="仿宋" panose="02010609060101010101" pitchFamily="49" charset="-122"/>
                <a:sym typeface="+mn-ea"/>
              </a:rPr>
              <a:t>”</a:t>
            </a:r>
          </a:p>
        </p:txBody>
      </p:sp>
      <p:sp>
        <p:nvSpPr>
          <p:cNvPr id="62" name="文本框 61"/>
          <p:cNvSpPr txBox="1"/>
          <p:nvPr/>
        </p:nvSpPr>
        <p:spPr>
          <a:xfrm>
            <a:off x="269765" y="2916437"/>
            <a:ext cx="5511276"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a:solidFill>
                  <a:prstClr val="black"/>
                </a:solidFill>
                <a:latin typeface="仿宋" panose="02010609060101010101" pitchFamily="49" charset="-122"/>
                <a:ea typeface="仿宋" panose="02010609060101010101" pitchFamily="49" charset="-122"/>
                <a:sym typeface="+mn-ea"/>
              </a:rPr>
              <a:t>1</a:t>
            </a:r>
            <a:r>
              <a:rPr lang="en-US" altLang="zh-CN" sz="2400" b="1" dirty="0">
                <a:solidFill>
                  <a:prstClr val="black"/>
                </a:solidFill>
                <a:latin typeface="仿宋" panose="02010609060101010101" pitchFamily="49" charset="-122"/>
                <a:ea typeface="仿宋" panose="02010609060101010101" pitchFamily="49" charset="-122"/>
                <a:sym typeface="+mn-ea"/>
              </a:rPr>
              <a:t>3</a:t>
            </a:r>
            <a:r>
              <a:rPr lang="zh-CN" altLang="en-US" sz="2400" b="1" dirty="0">
                <a:solidFill>
                  <a:prstClr val="black"/>
                </a:solidFill>
                <a:latin typeface="仿宋" panose="02010609060101010101" pitchFamily="49" charset="-122"/>
                <a:ea typeface="仿宋" panose="02010609060101010101" pitchFamily="49" charset="-122"/>
                <a:sym typeface="+mn-ea"/>
              </a:rPr>
              <a:t>世纪，</a:t>
            </a:r>
            <a:r>
              <a:rPr lang="zh-CN" altLang="en-US" sz="2400" b="1" dirty="0">
                <a:solidFill>
                  <a:srgbClr val="FF0000"/>
                </a:solidFill>
                <a:latin typeface="仿宋" panose="02010609060101010101" pitchFamily="49" charset="-122"/>
                <a:ea typeface="仿宋" panose="02010609060101010101" pitchFamily="49" charset="-122"/>
                <a:sym typeface="+mn-ea"/>
              </a:rPr>
              <a:t>《大宪章》</a:t>
            </a:r>
            <a:r>
              <a:rPr lang="zh-CN" altLang="en-US" sz="2400" b="1" dirty="0">
                <a:solidFill>
                  <a:prstClr val="black"/>
                </a:solidFill>
                <a:latin typeface="仿宋" panose="02010609060101010101" pitchFamily="49" charset="-122"/>
                <a:ea typeface="仿宋" panose="02010609060101010101" pitchFamily="49" charset="-122"/>
                <a:sym typeface="+mn-ea"/>
              </a:rPr>
              <a:t>确立</a:t>
            </a:r>
            <a:r>
              <a:rPr lang="en-US" altLang="zh-CN" sz="2400" b="1" dirty="0">
                <a:solidFill>
                  <a:prstClr val="black"/>
                </a:solidFill>
                <a:latin typeface="仿宋" panose="02010609060101010101" pitchFamily="49" charset="-122"/>
                <a:ea typeface="仿宋" panose="02010609060101010101" pitchFamily="49" charset="-122"/>
                <a:sym typeface="+mn-ea"/>
              </a:rPr>
              <a:t>“</a:t>
            </a:r>
            <a:r>
              <a:rPr lang="zh-CN" altLang="en-US" sz="2400" b="1" dirty="0">
                <a:solidFill>
                  <a:prstClr val="black"/>
                </a:solidFill>
                <a:latin typeface="仿宋" panose="02010609060101010101" pitchFamily="49" charset="-122"/>
                <a:ea typeface="仿宋" panose="02010609060101010101" pitchFamily="49" charset="-122"/>
                <a:sym typeface="+mn-ea"/>
              </a:rPr>
              <a:t>法律至上，王权有限</a:t>
            </a:r>
            <a:r>
              <a:rPr lang="en-US" altLang="zh-CN" sz="2400" b="1" dirty="0">
                <a:solidFill>
                  <a:prstClr val="black"/>
                </a:solidFill>
                <a:latin typeface="仿宋" panose="02010609060101010101" pitchFamily="49" charset="-122"/>
                <a:ea typeface="仿宋" panose="02010609060101010101" pitchFamily="49" charset="-122"/>
                <a:sym typeface="+mn-ea"/>
              </a:rPr>
              <a:t>”</a:t>
            </a:r>
            <a:r>
              <a:rPr lang="zh-CN" altLang="en-US" sz="2400" b="1" dirty="0">
                <a:solidFill>
                  <a:prstClr val="black"/>
                </a:solidFill>
                <a:latin typeface="仿宋" panose="02010609060101010101" pitchFamily="49" charset="-122"/>
                <a:ea typeface="仿宋" panose="02010609060101010101" pitchFamily="49" charset="-122"/>
                <a:sym typeface="+mn-ea"/>
              </a:rPr>
              <a:t>的原则</a:t>
            </a:r>
          </a:p>
        </p:txBody>
      </p:sp>
      <p:sp>
        <p:nvSpPr>
          <p:cNvPr id="63" name="文本框 62"/>
          <p:cNvSpPr txBox="1"/>
          <p:nvPr/>
        </p:nvSpPr>
        <p:spPr>
          <a:xfrm>
            <a:off x="6267141" y="3084767"/>
            <a:ext cx="5673725"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prstClr val="black"/>
                </a:solidFill>
                <a:latin typeface="仿宋" panose="02010609060101010101" pitchFamily="49" charset="-122"/>
                <a:ea typeface="仿宋" panose="02010609060101010101" pitchFamily="49" charset="-122"/>
                <a:sym typeface="+mn-ea"/>
              </a:rPr>
              <a:t>13</a:t>
            </a:r>
            <a:r>
              <a:rPr lang="zh-CN" altLang="en-US" sz="2400" b="1" dirty="0">
                <a:solidFill>
                  <a:prstClr val="black"/>
                </a:solidFill>
                <a:latin typeface="仿宋" panose="02010609060101010101" pitchFamily="49" charset="-122"/>
                <a:ea typeface="仿宋" panose="02010609060101010101" pitchFamily="49" charset="-122"/>
                <a:sym typeface="+mn-ea"/>
              </a:rPr>
              <a:t>世纪，王权加强，在罗马法基础上，法国</a:t>
            </a:r>
            <a:r>
              <a:rPr lang="zh-CN" altLang="en-US" sz="2400" b="1" dirty="0">
                <a:solidFill>
                  <a:srgbClr val="FF0000"/>
                </a:solidFill>
                <a:latin typeface="仿宋" panose="02010609060101010101" pitchFamily="49" charset="-122"/>
                <a:ea typeface="仿宋" panose="02010609060101010101" pitchFamily="49" charset="-122"/>
                <a:sym typeface="+mn-ea"/>
              </a:rPr>
              <a:t>统一法律</a:t>
            </a:r>
            <a:r>
              <a:rPr lang="zh-CN" altLang="en-US" sz="2400" b="1" dirty="0">
                <a:solidFill>
                  <a:prstClr val="black"/>
                </a:solidFill>
                <a:latin typeface="仿宋" panose="02010609060101010101" pitchFamily="49" charset="-122"/>
                <a:ea typeface="仿宋" panose="02010609060101010101" pitchFamily="49" charset="-122"/>
                <a:sym typeface="+mn-ea"/>
              </a:rPr>
              <a:t>，体系日益成熟</a:t>
            </a:r>
          </a:p>
        </p:txBody>
      </p:sp>
      <p:sp>
        <p:nvSpPr>
          <p:cNvPr id="64" name="文本框 63"/>
          <p:cNvSpPr txBox="1"/>
          <p:nvPr/>
        </p:nvSpPr>
        <p:spPr>
          <a:xfrm>
            <a:off x="226695" y="3774440"/>
            <a:ext cx="5636895"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prstClr val="black"/>
                </a:solidFill>
                <a:latin typeface="仿宋" panose="02010609060101010101" pitchFamily="49" charset="-122"/>
                <a:ea typeface="仿宋" panose="02010609060101010101" pitchFamily="49" charset="-122"/>
                <a:sym typeface="+mn-ea"/>
              </a:rPr>
              <a:t>17</a:t>
            </a:r>
            <a:r>
              <a:rPr lang="zh-CN" altLang="en-US" sz="2400" b="1" dirty="0">
                <a:solidFill>
                  <a:prstClr val="black"/>
                </a:solidFill>
                <a:latin typeface="仿宋" panose="02010609060101010101" pitchFamily="49" charset="-122"/>
                <a:ea typeface="仿宋" panose="02010609060101010101" pitchFamily="49" charset="-122"/>
                <a:sym typeface="+mn-ea"/>
              </a:rPr>
              <a:t>世纪，光荣革命后，英国确立君主立宪制，法律体系更加完善</a:t>
            </a:r>
          </a:p>
        </p:txBody>
      </p:sp>
      <p:sp>
        <p:nvSpPr>
          <p:cNvPr id="65" name="文本框 64"/>
          <p:cNvSpPr txBox="1"/>
          <p:nvPr/>
        </p:nvSpPr>
        <p:spPr>
          <a:xfrm>
            <a:off x="6376035" y="4099075"/>
            <a:ext cx="5547050"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400" b="1" dirty="0">
                <a:solidFill>
                  <a:prstClr val="black"/>
                </a:solidFill>
                <a:latin typeface="仿宋" panose="02010609060101010101" pitchFamily="49" charset="-122"/>
                <a:ea typeface="仿宋" panose="02010609060101010101" pitchFamily="49" charset="-122"/>
                <a:sym typeface="+mn-ea"/>
              </a:rPr>
              <a:t>1789</a:t>
            </a:r>
            <a:r>
              <a:rPr lang="zh-CN" altLang="en-US" sz="2400" b="1" dirty="0">
                <a:solidFill>
                  <a:prstClr val="black"/>
                </a:solidFill>
                <a:latin typeface="仿宋" panose="02010609060101010101" pitchFamily="49" charset="-122"/>
                <a:ea typeface="仿宋" panose="02010609060101010101" pitchFamily="49" charset="-122"/>
                <a:sym typeface="+mn-ea"/>
              </a:rPr>
              <a:t>年大革命爆发后，制定</a:t>
            </a:r>
            <a:r>
              <a:rPr lang="zh-CN" altLang="en-US" sz="2400" b="1" dirty="0">
                <a:solidFill>
                  <a:srgbClr val="FF0000"/>
                </a:solidFill>
                <a:latin typeface="仿宋" panose="02010609060101010101" pitchFamily="49" charset="-122"/>
                <a:ea typeface="仿宋" panose="02010609060101010101" pitchFamily="49" charset="-122"/>
                <a:sym typeface="+mn-ea"/>
              </a:rPr>
              <a:t>一系列</a:t>
            </a:r>
            <a:r>
              <a:rPr lang="zh-CN" altLang="en-US" sz="2400" b="1" dirty="0">
                <a:solidFill>
                  <a:prstClr val="black"/>
                </a:solidFill>
                <a:latin typeface="仿宋" panose="02010609060101010101" pitchFamily="49" charset="-122"/>
                <a:ea typeface="仿宋" panose="02010609060101010101" pitchFamily="49" charset="-122"/>
                <a:sym typeface="+mn-ea"/>
              </a:rPr>
              <a:t>受启蒙思想和大革命影响的</a:t>
            </a:r>
            <a:r>
              <a:rPr lang="zh-CN" altLang="en-US" sz="2400" b="1" dirty="0">
                <a:solidFill>
                  <a:srgbClr val="FF0000"/>
                </a:solidFill>
                <a:latin typeface="仿宋" panose="02010609060101010101" pitchFamily="49" charset="-122"/>
                <a:ea typeface="仿宋" panose="02010609060101010101" pitchFamily="49" charset="-122"/>
                <a:sym typeface="+mn-ea"/>
              </a:rPr>
              <a:t>法律</a:t>
            </a:r>
          </a:p>
        </p:txBody>
      </p:sp>
      <p:sp>
        <p:nvSpPr>
          <p:cNvPr id="66" name="文本框 65"/>
          <p:cNvSpPr txBox="1"/>
          <p:nvPr/>
        </p:nvSpPr>
        <p:spPr>
          <a:xfrm>
            <a:off x="6364604" y="4940300"/>
            <a:ext cx="5547049" cy="4603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prstClr val="black"/>
                </a:solidFill>
                <a:latin typeface="仿宋" panose="02010609060101010101" pitchFamily="49" charset="-122"/>
                <a:ea typeface="仿宋" panose="02010609060101010101" pitchFamily="49" charset="-122"/>
                <a:sym typeface="+mn-ea"/>
              </a:rPr>
              <a:t>1804</a:t>
            </a:r>
            <a:r>
              <a:rPr lang="zh-CN" altLang="en-US" sz="2400" b="1" dirty="0">
                <a:solidFill>
                  <a:prstClr val="black"/>
                </a:solidFill>
                <a:latin typeface="仿宋" panose="02010609060101010101" pitchFamily="49" charset="-122"/>
                <a:ea typeface="仿宋" panose="02010609060101010101" pitchFamily="49" charset="-122"/>
                <a:sym typeface="+mn-ea"/>
              </a:rPr>
              <a:t>年以来，颁布</a:t>
            </a:r>
            <a:r>
              <a:rPr lang="en-US" altLang="zh-CN" sz="2400" b="1" dirty="0">
                <a:solidFill>
                  <a:prstClr val="black"/>
                </a:solidFill>
                <a:latin typeface="仿宋" panose="02010609060101010101" pitchFamily="49" charset="-122"/>
                <a:ea typeface="仿宋" panose="02010609060101010101" pitchFamily="49" charset="-122"/>
                <a:sym typeface="+mn-ea"/>
              </a:rPr>
              <a:t>“</a:t>
            </a:r>
            <a:r>
              <a:rPr lang="en-US" altLang="zh-CN" sz="2400" b="1" dirty="0" err="1">
                <a:solidFill>
                  <a:prstClr val="black"/>
                </a:solidFill>
                <a:latin typeface="仿宋" panose="02010609060101010101" pitchFamily="49" charset="-122"/>
                <a:ea typeface="仿宋" panose="02010609060101010101" pitchFamily="49" charset="-122"/>
                <a:sym typeface="+mn-ea"/>
              </a:rPr>
              <a:t>拿破仑法典</a:t>
            </a:r>
            <a:r>
              <a:rPr lang="en-US" altLang="zh-CN" sz="2400" b="1" dirty="0">
                <a:solidFill>
                  <a:prstClr val="black"/>
                </a:solidFill>
                <a:latin typeface="仿宋" panose="02010609060101010101" pitchFamily="49" charset="-122"/>
                <a:ea typeface="仿宋" panose="02010609060101010101" pitchFamily="49" charset="-122"/>
                <a:sym typeface="+mn-ea"/>
              </a:rPr>
              <a:t>”</a:t>
            </a:r>
            <a:r>
              <a:rPr lang="zh-CN" altLang="en-US" sz="2400" b="1" dirty="0">
                <a:solidFill>
                  <a:prstClr val="black"/>
                </a:solidFill>
                <a:latin typeface="仿宋" panose="02010609060101010101" pitchFamily="49" charset="-122"/>
                <a:ea typeface="仿宋" panose="02010609060101010101" pitchFamily="49" charset="-122"/>
                <a:sym typeface="+mn-ea"/>
              </a:rPr>
              <a:t>。</a:t>
            </a:r>
          </a:p>
        </p:txBody>
      </p:sp>
      <p:grpSp>
        <p:nvGrpSpPr>
          <p:cNvPr id="67" name="组合 66"/>
          <p:cNvGrpSpPr/>
          <p:nvPr/>
        </p:nvGrpSpPr>
        <p:grpSpPr>
          <a:xfrm>
            <a:off x="3901191" y="4456112"/>
            <a:ext cx="1879600" cy="2223770"/>
            <a:chOff x="1032" y="7010"/>
            <a:chExt cx="2960" cy="3502"/>
          </a:xfrm>
        </p:grpSpPr>
        <p:pic>
          <p:nvPicPr>
            <p:cNvPr id="68" name="图片 5"/>
            <p:cNvPicPr>
              <a:picLocks noChangeAspect="1"/>
            </p:cNvPicPr>
            <p:nvPr/>
          </p:nvPicPr>
          <p:blipFill>
            <a:blip r:embed="rId9"/>
            <a:srcRect l="5492" r="7577" b="5817"/>
            <a:stretch>
              <a:fillRect/>
            </a:stretch>
          </p:blipFill>
          <p:spPr>
            <a:xfrm>
              <a:off x="1032" y="7010"/>
              <a:ext cx="2960" cy="3481"/>
            </a:xfrm>
            <a:prstGeom prst="ellipse">
              <a:avLst/>
            </a:prstGeom>
            <a:noFill/>
            <a:ln w="9525">
              <a:noFill/>
            </a:ln>
          </p:spPr>
        </p:pic>
        <p:sp>
          <p:nvSpPr>
            <p:cNvPr id="69" name="矩形 68"/>
            <p:cNvSpPr/>
            <p:nvPr/>
          </p:nvSpPr>
          <p:spPr>
            <a:xfrm>
              <a:off x="1200" y="9932"/>
              <a:ext cx="2625" cy="580"/>
            </a:xfrm>
            <a:prstGeom prst="rect">
              <a:avLst/>
            </a:prstGeom>
            <a:solidFill>
              <a:srgbClr val="EECFC0"/>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b="1">
                  <a:solidFill>
                    <a:prstClr val="black"/>
                  </a:solidFill>
                  <a:latin typeface="仿宋" panose="02010609060101010101" pitchFamily="49" charset="-122"/>
                  <a:ea typeface="仿宋" panose="02010609060101010101" pitchFamily="49" charset="-122"/>
                  <a:cs typeface="仿宋" panose="02010609060101010101" pitchFamily="49" charset="-122"/>
                  <a:sym typeface="+mn-ea"/>
                </a:rPr>
                <a:t>征服者威廉</a:t>
              </a:r>
            </a:p>
          </p:txBody>
        </p:sp>
      </p:grpSp>
      <p:grpSp>
        <p:nvGrpSpPr>
          <p:cNvPr id="70" name="组合 69"/>
          <p:cNvGrpSpPr/>
          <p:nvPr/>
        </p:nvGrpSpPr>
        <p:grpSpPr>
          <a:xfrm>
            <a:off x="7406005" y="1202690"/>
            <a:ext cx="2735580" cy="1590040"/>
            <a:chOff x="9263" y="1796"/>
            <a:chExt cx="4308" cy="2504"/>
          </a:xfrm>
        </p:grpSpPr>
        <p:sp>
          <p:nvSpPr>
            <p:cNvPr id="71" name="文本框 70"/>
            <p:cNvSpPr txBox="1"/>
            <p:nvPr>
              <p:custDataLst>
                <p:tags r:id="rId2"/>
              </p:custDataLst>
            </p:nvPr>
          </p:nvSpPr>
          <p:spPr>
            <a:xfrm>
              <a:off x="9263" y="1796"/>
              <a:ext cx="4308" cy="492"/>
            </a:xfrm>
            <a:prstGeom prst="rect">
              <a:avLst/>
            </a:prstGeom>
            <a:solidFill>
              <a:srgbClr val="EECFC0">
                <a:alpha val="80000"/>
              </a:srgbClr>
            </a:solidFill>
            <a:ln w="9525" cap="flat" cmpd="sng">
              <a:solidFill>
                <a:srgbClr val="061E3F"/>
              </a:solidFill>
              <a:prstDash val="solid"/>
              <a:round/>
              <a:headEnd type="none" w="med" len="med"/>
              <a:tailEnd type="none" w="med" len="med"/>
            </a:ln>
          </p:spPr>
          <p:txBody>
            <a:bodyPr wrap="square" anchor="t">
              <a:spAutoFit/>
            </a:bodyPr>
            <a:lstStyle/>
            <a:p>
              <a:pPr>
                <a:lnSpc>
                  <a:spcPct val="80000"/>
                </a:lnSpc>
              </a:pPr>
              <a:r>
                <a:rPr lang="zh-CN" altLang="en-US" b="1">
                  <a:solidFill>
                    <a:prstClr val="black"/>
                  </a:solidFill>
                  <a:latin typeface="仿宋" panose="02010609060101010101" pitchFamily="49" charset="-122"/>
                  <a:ea typeface="仿宋" panose="02010609060101010101" pitchFamily="49" charset="-122"/>
                  <a:cs typeface="仿宋" panose="02010609060101010101" pitchFamily="49" charset="-122"/>
                  <a:sym typeface="微软雅黑" panose="020B0503020204020204" charset="-122"/>
                </a:rPr>
                <a:t>1804年《法国民法典》</a:t>
              </a:r>
            </a:p>
          </p:txBody>
        </p:sp>
        <p:sp>
          <p:nvSpPr>
            <p:cNvPr id="72" name="文本框 71"/>
            <p:cNvSpPr txBox="1"/>
            <p:nvPr>
              <p:custDataLst>
                <p:tags r:id="rId3"/>
              </p:custDataLst>
            </p:nvPr>
          </p:nvSpPr>
          <p:spPr>
            <a:xfrm>
              <a:off x="9263" y="3298"/>
              <a:ext cx="4308" cy="492"/>
            </a:xfrm>
            <a:prstGeom prst="rect">
              <a:avLst/>
            </a:prstGeom>
            <a:solidFill>
              <a:srgbClr val="EECFC0">
                <a:alpha val="80000"/>
              </a:srgbClr>
            </a:solidFill>
            <a:ln w="9525" cap="flat" cmpd="sng">
              <a:solidFill>
                <a:srgbClr val="061E3F"/>
              </a:solidFill>
              <a:prstDash val="solid"/>
              <a:round/>
              <a:headEnd type="none" w="med" len="med"/>
              <a:tailEnd type="none" w="med" len="med"/>
            </a:ln>
          </p:spPr>
          <p:txBody>
            <a:bodyPr wrap="square" anchor="t">
              <a:spAutoFit/>
            </a:bodyPr>
            <a:lstStyle/>
            <a:p>
              <a:pPr>
                <a:lnSpc>
                  <a:spcPct val="80000"/>
                </a:lnSpc>
              </a:pPr>
              <a:r>
                <a:rPr lang="zh-CN" altLang="en-US" b="1">
                  <a:solidFill>
                    <a:prstClr val="black"/>
                  </a:solidFill>
                  <a:latin typeface="仿宋" panose="02010609060101010101" pitchFamily="49" charset="-122"/>
                  <a:ea typeface="仿宋" panose="02010609060101010101" pitchFamily="49" charset="-122"/>
                  <a:cs typeface="仿宋" panose="02010609060101010101" pitchFamily="49" charset="-122"/>
                  <a:sym typeface="微软雅黑" panose="020B0503020204020204" charset="-122"/>
                </a:rPr>
                <a:t>1808年《刑事诉讼法典》</a:t>
              </a:r>
            </a:p>
          </p:txBody>
        </p:sp>
        <p:sp>
          <p:nvSpPr>
            <p:cNvPr id="73" name="文本框 72"/>
            <p:cNvSpPr txBox="1"/>
            <p:nvPr>
              <p:custDataLst>
                <p:tags r:id="rId4"/>
              </p:custDataLst>
            </p:nvPr>
          </p:nvSpPr>
          <p:spPr>
            <a:xfrm>
              <a:off x="9263" y="2802"/>
              <a:ext cx="4308" cy="492"/>
            </a:xfrm>
            <a:prstGeom prst="rect">
              <a:avLst/>
            </a:prstGeom>
            <a:solidFill>
              <a:srgbClr val="EECFC0">
                <a:alpha val="80000"/>
              </a:srgbClr>
            </a:solidFill>
            <a:ln w="9525" cap="flat" cmpd="sng">
              <a:solidFill>
                <a:srgbClr val="061E3F"/>
              </a:solidFill>
              <a:prstDash val="solid"/>
              <a:round/>
              <a:headEnd type="none" w="med" len="med"/>
              <a:tailEnd type="none" w="med" len="med"/>
            </a:ln>
          </p:spPr>
          <p:txBody>
            <a:bodyPr wrap="square" anchor="t">
              <a:spAutoFit/>
            </a:bodyPr>
            <a:lstStyle/>
            <a:p>
              <a:pPr>
                <a:lnSpc>
                  <a:spcPct val="80000"/>
                </a:lnSpc>
              </a:pPr>
              <a:r>
                <a:rPr lang="zh-CN" altLang="en-US" b="1">
                  <a:solidFill>
                    <a:prstClr val="black"/>
                  </a:solidFill>
                  <a:latin typeface="仿宋" panose="02010609060101010101" pitchFamily="49" charset="-122"/>
                  <a:ea typeface="仿宋" panose="02010609060101010101" pitchFamily="49" charset="-122"/>
                  <a:cs typeface="仿宋" panose="02010609060101010101" pitchFamily="49" charset="-122"/>
                  <a:sym typeface="微软雅黑" panose="020B0503020204020204" charset="-122"/>
                </a:rPr>
                <a:t>1807年《商业法典》</a:t>
              </a:r>
            </a:p>
          </p:txBody>
        </p:sp>
        <p:sp>
          <p:nvSpPr>
            <p:cNvPr id="74" name="文本框 73"/>
            <p:cNvSpPr txBox="1"/>
            <p:nvPr>
              <p:custDataLst>
                <p:tags r:id="rId5"/>
              </p:custDataLst>
            </p:nvPr>
          </p:nvSpPr>
          <p:spPr>
            <a:xfrm>
              <a:off x="9263" y="2292"/>
              <a:ext cx="4308" cy="492"/>
            </a:xfrm>
            <a:prstGeom prst="rect">
              <a:avLst/>
            </a:prstGeom>
            <a:solidFill>
              <a:srgbClr val="EECFC0">
                <a:alpha val="80000"/>
              </a:srgbClr>
            </a:solidFill>
            <a:ln w="9525" cap="flat" cmpd="sng">
              <a:solidFill>
                <a:srgbClr val="061E3F"/>
              </a:solidFill>
              <a:prstDash val="solid"/>
              <a:round/>
              <a:headEnd type="none" w="med" len="med"/>
              <a:tailEnd type="none" w="med" len="med"/>
            </a:ln>
          </p:spPr>
          <p:txBody>
            <a:bodyPr wrap="square" anchor="t">
              <a:spAutoFit/>
            </a:bodyPr>
            <a:lstStyle/>
            <a:p>
              <a:pPr>
                <a:lnSpc>
                  <a:spcPct val="80000"/>
                </a:lnSpc>
              </a:pPr>
              <a:r>
                <a:rPr lang="zh-CN" altLang="en-US" b="1">
                  <a:solidFill>
                    <a:prstClr val="black"/>
                  </a:solidFill>
                  <a:latin typeface="仿宋" panose="02010609060101010101" pitchFamily="49" charset="-122"/>
                  <a:ea typeface="仿宋" panose="02010609060101010101" pitchFamily="49" charset="-122"/>
                  <a:cs typeface="仿宋" panose="02010609060101010101" pitchFamily="49" charset="-122"/>
                  <a:sym typeface="微软雅黑" panose="020B0503020204020204" charset="-122"/>
                </a:rPr>
                <a:t>1806年《民事诉讼法典》</a:t>
              </a:r>
            </a:p>
          </p:txBody>
        </p:sp>
        <p:sp>
          <p:nvSpPr>
            <p:cNvPr id="75" name="文本框 74"/>
            <p:cNvSpPr txBox="1"/>
            <p:nvPr>
              <p:custDataLst>
                <p:tags r:id="rId6"/>
              </p:custDataLst>
            </p:nvPr>
          </p:nvSpPr>
          <p:spPr>
            <a:xfrm>
              <a:off x="9263" y="3808"/>
              <a:ext cx="4308" cy="492"/>
            </a:xfrm>
            <a:prstGeom prst="rect">
              <a:avLst/>
            </a:prstGeom>
            <a:solidFill>
              <a:srgbClr val="EECFC0">
                <a:alpha val="80000"/>
              </a:srgbClr>
            </a:solidFill>
            <a:ln w="9525" cap="flat" cmpd="sng">
              <a:solidFill>
                <a:srgbClr val="061E3F"/>
              </a:solidFill>
              <a:prstDash val="solid"/>
              <a:round/>
              <a:headEnd type="none" w="med" len="med"/>
              <a:tailEnd type="none" w="med" len="med"/>
            </a:ln>
          </p:spPr>
          <p:txBody>
            <a:bodyPr wrap="square" anchor="t">
              <a:spAutoFit/>
            </a:bodyPr>
            <a:lstStyle/>
            <a:p>
              <a:pPr>
                <a:lnSpc>
                  <a:spcPct val="80000"/>
                </a:lnSpc>
              </a:pPr>
              <a:r>
                <a:rPr lang="zh-CN" altLang="en-US" b="1">
                  <a:solidFill>
                    <a:prstClr val="black"/>
                  </a:solidFill>
                  <a:latin typeface="仿宋" panose="02010609060101010101" pitchFamily="49" charset="-122"/>
                  <a:ea typeface="仿宋" panose="02010609060101010101" pitchFamily="49" charset="-122"/>
                  <a:cs typeface="仿宋" panose="02010609060101010101" pitchFamily="49" charset="-122"/>
                  <a:sym typeface="微软雅黑" panose="020B0503020204020204" charset="-122"/>
                </a:rPr>
                <a:t>1810年《刑法典》</a:t>
              </a:r>
            </a:p>
          </p:txBody>
        </p:sp>
      </p:grpSp>
      <p:grpSp>
        <p:nvGrpSpPr>
          <p:cNvPr id="76" name="组合 75"/>
          <p:cNvGrpSpPr/>
          <p:nvPr/>
        </p:nvGrpSpPr>
        <p:grpSpPr>
          <a:xfrm>
            <a:off x="6541770" y="1292226"/>
            <a:ext cx="696595" cy="1466215"/>
            <a:chOff x="7832" y="1993"/>
            <a:chExt cx="1097" cy="2309"/>
          </a:xfrm>
        </p:grpSpPr>
        <p:sp>
          <p:nvSpPr>
            <p:cNvPr id="77" name="文本框 76"/>
            <p:cNvSpPr txBox="1"/>
            <p:nvPr/>
          </p:nvSpPr>
          <p:spPr>
            <a:xfrm>
              <a:off x="7832" y="2020"/>
              <a:ext cx="776" cy="2244"/>
            </a:xfrm>
            <a:prstGeom prst="rect">
              <a:avLst/>
            </a:prstGeom>
            <a:noFill/>
          </p:spPr>
          <p:txBody>
            <a:bodyPr vert="eaVert" wrap="square" rtlCol="0">
              <a:spAutoFit/>
            </a:bodyPr>
            <a:lstStyle/>
            <a:p>
              <a:pPr algn="ctr"/>
              <a:r>
                <a:rPr lang="zh-CN" altLang="en-US" sz="2000" b="1" dirty="0">
                  <a:solidFill>
                    <a:prstClr val="black"/>
                  </a:solidFill>
                  <a:latin typeface="仿宋" panose="02010609060101010101" pitchFamily="49" charset="-122"/>
                  <a:ea typeface="仿宋" panose="02010609060101010101" pitchFamily="49" charset="-122"/>
                </a:rPr>
                <a:t>拿破仑法典</a:t>
              </a:r>
            </a:p>
          </p:txBody>
        </p:sp>
        <p:sp>
          <p:nvSpPr>
            <p:cNvPr id="78" name="左中括号 77"/>
            <p:cNvSpPr/>
            <p:nvPr/>
          </p:nvSpPr>
          <p:spPr>
            <a:xfrm>
              <a:off x="8686" y="1993"/>
              <a:ext cx="243" cy="2309"/>
            </a:xfrm>
            <a:prstGeom prst="leftBracket">
              <a:avLst/>
            </a:prstGeom>
            <a:ln w="38100">
              <a:solidFill>
                <a:srgbClr val="EECF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latin typeface="Calibri" panose="020F0502020204030204"/>
                <a:ea typeface="宋体" panose="02010600030101010101" pitchFamily="2" charset="-122"/>
              </a:endParaRPr>
            </a:p>
          </p:txBody>
        </p:sp>
      </p:grpSp>
      <p:grpSp>
        <p:nvGrpSpPr>
          <p:cNvPr id="79" name="组合 78"/>
          <p:cNvGrpSpPr/>
          <p:nvPr/>
        </p:nvGrpSpPr>
        <p:grpSpPr>
          <a:xfrm>
            <a:off x="10246994" y="741044"/>
            <a:ext cx="2012950" cy="2305685"/>
            <a:chOff x="3478" y="7002"/>
            <a:chExt cx="3170" cy="3532"/>
          </a:xfrm>
        </p:grpSpPr>
        <p:pic>
          <p:nvPicPr>
            <p:cNvPr id="80" name="图片 79"/>
            <p:cNvPicPr/>
            <p:nvPr/>
          </p:nvPicPr>
          <p:blipFill>
            <a:blip r:embed="rId10"/>
            <a:srcRect t="3843" b="10639"/>
            <a:stretch>
              <a:fillRect/>
            </a:stretch>
          </p:blipFill>
          <p:spPr>
            <a:xfrm>
              <a:off x="3478" y="7002"/>
              <a:ext cx="3170" cy="3532"/>
            </a:xfrm>
            <a:prstGeom prst="ellipse">
              <a:avLst/>
            </a:prstGeom>
            <a:noFill/>
            <a:ln w="9525">
              <a:noFill/>
            </a:ln>
          </p:spPr>
        </p:pic>
        <p:sp>
          <p:nvSpPr>
            <p:cNvPr id="81" name="矩形 80"/>
            <p:cNvSpPr/>
            <p:nvPr/>
          </p:nvSpPr>
          <p:spPr>
            <a:xfrm>
              <a:off x="4330" y="9925"/>
              <a:ext cx="1466" cy="580"/>
            </a:xfrm>
            <a:prstGeom prst="rect">
              <a:avLst/>
            </a:prstGeom>
            <a:solidFill>
              <a:srgbClr val="EECFC0"/>
            </a:solidFill>
            <a:ln w="2857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r>
                <a:rPr lang="zh-CN" altLang="en-US" b="1">
                  <a:solidFill>
                    <a:prstClr val="black"/>
                  </a:solidFill>
                  <a:latin typeface="仿宋" panose="02010609060101010101" pitchFamily="49" charset="-122"/>
                  <a:ea typeface="仿宋" panose="02010609060101010101" pitchFamily="49" charset="-122"/>
                  <a:cs typeface="仿宋" panose="02010609060101010101" pitchFamily="49" charset="-122"/>
                  <a:sym typeface="+mn-ea"/>
                </a:rPr>
                <a:t>拿破仑</a:t>
              </a:r>
            </a:p>
          </p:txBody>
        </p:sp>
      </p:grpSp>
      <p:grpSp>
        <p:nvGrpSpPr>
          <p:cNvPr id="82" name="组合 81"/>
          <p:cNvGrpSpPr/>
          <p:nvPr/>
        </p:nvGrpSpPr>
        <p:grpSpPr>
          <a:xfrm>
            <a:off x="5772151" y="882650"/>
            <a:ext cx="592455" cy="5783580"/>
            <a:chOff x="6649" y="1390"/>
            <a:chExt cx="933" cy="9108"/>
          </a:xfrm>
        </p:grpSpPr>
        <p:cxnSp>
          <p:nvCxnSpPr>
            <p:cNvPr id="83" name="直接连接符 82"/>
            <p:cNvCxnSpPr/>
            <p:nvPr/>
          </p:nvCxnSpPr>
          <p:spPr>
            <a:xfrm flipH="1">
              <a:off x="7094" y="1390"/>
              <a:ext cx="14" cy="910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椭圆 83"/>
            <p:cNvSpPr/>
            <p:nvPr/>
          </p:nvSpPr>
          <p:spPr>
            <a:xfrm>
              <a:off x="6944" y="2348"/>
              <a:ext cx="342" cy="3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Calibri" panose="020F0502020204030204"/>
                <a:ea typeface="宋体" panose="02010600030101010101" pitchFamily="2" charset="-122"/>
              </a:endParaRPr>
            </a:p>
          </p:txBody>
        </p:sp>
        <p:sp>
          <p:nvSpPr>
            <p:cNvPr id="85" name="椭圆 84"/>
            <p:cNvSpPr/>
            <p:nvPr/>
          </p:nvSpPr>
          <p:spPr>
            <a:xfrm>
              <a:off x="6944" y="4932"/>
              <a:ext cx="342" cy="3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Calibri" panose="020F0502020204030204"/>
                <a:ea typeface="宋体" panose="02010600030101010101" pitchFamily="2" charset="-122"/>
              </a:endParaRPr>
            </a:p>
          </p:txBody>
        </p:sp>
        <p:sp>
          <p:nvSpPr>
            <p:cNvPr id="87" name="椭圆 86"/>
            <p:cNvSpPr/>
            <p:nvPr/>
          </p:nvSpPr>
          <p:spPr>
            <a:xfrm>
              <a:off x="6933" y="3598"/>
              <a:ext cx="342" cy="3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Calibri" panose="020F0502020204030204"/>
                <a:ea typeface="宋体" panose="02010600030101010101" pitchFamily="2" charset="-122"/>
              </a:endParaRPr>
            </a:p>
          </p:txBody>
        </p:sp>
        <p:sp>
          <p:nvSpPr>
            <p:cNvPr id="88" name="椭圆 87"/>
            <p:cNvSpPr/>
            <p:nvPr/>
          </p:nvSpPr>
          <p:spPr>
            <a:xfrm>
              <a:off x="6944" y="6182"/>
              <a:ext cx="342" cy="3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Calibri" panose="020F0502020204030204"/>
                <a:ea typeface="宋体" panose="02010600030101010101" pitchFamily="2" charset="-122"/>
              </a:endParaRPr>
            </a:p>
          </p:txBody>
        </p:sp>
        <p:sp>
          <p:nvSpPr>
            <p:cNvPr id="89" name="椭圆 88"/>
            <p:cNvSpPr/>
            <p:nvPr/>
          </p:nvSpPr>
          <p:spPr>
            <a:xfrm>
              <a:off x="6931" y="8056"/>
              <a:ext cx="342" cy="3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Calibri" panose="020F0502020204030204"/>
                <a:ea typeface="宋体" panose="02010600030101010101" pitchFamily="2" charset="-122"/>
              </a:endParaRPr>
            </a:p>
          </p:txBody>
        </p:sp>
        <p:sp>
          <p:nvSpPr>
            <p:cNvPr id="90" name="椭圆 89"/>
            <p:cNvSpPr/>
            <p:nvPr/>
          </p:nvSpPr>
          <p:spPr>
            <a:xfrm>
              <a:off x="6917" y="7063"/>
              <a:ext cx="342" cy="3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latin typeface="Calibri" panose="020F0502020204030204"/>
                <a:ea typeface="宋体" panose="02010600030101010101" pitchFamily="2" charset="-122"/>
              </a:endParaRPr>
            </a:p>
          </p:txBody>
        </p:sp>
        <p:cxnSp>
          <p:nvCxnSpPr>
            <p:cNvPr id="91" name="直接箭头连接符 90"/>
            <p:cNvCxnSpPr>
              <a:stCxn id="84" idx="6"/>
            </p:cNvCxnSpPr>
            <p:nvPr/>
          </p:nvCxnSpPr>
          <p:spPr>
            <a:xfrm flipH="1">
              <a:off x="6649" y="2519"/>
              <a:ext cx="637" cy="5"/>
            </a:xfrm>
            <a:prstGeom prst="straightConnector1">
              <a:avLst/>
            </a:prstGeom>
            <a:ln w="38100">
              <a:solidFill>
                <a:srgbClr val="EECFC0"/>
              </a:solidFill>
              <a:tailEnd type="arrow"/>
            </a:ln>
          </p:spPr>
          <p:style>
            <a:lnRef idx="1">
              <a:schemeClr val="accent1"/>
            </a:lnRef>
            <a:fillRef idx="0">
              <a:schemeClr val="accent1"/>
            </a:fillRef>
            <a:effectRef idx="0">
              <a:schemeClr val="accent1"/>
            </a:effectRef>
            <a:fontRef idx="minor">
              <a:schemeClr val="tx1"/>
            </a:fontRef>
          </p:style>
        </p:cxnSp>
        <p:cxnSp>
          <p:nvCxnSpPr>
            <p:cNvPr id="92" name="直接箭头连接符 91"/>
            <p:cNvCxnSpPr>
              <a:stCxn id="87" idx="6"/>
            </p:cNvCxnSpPr>
            <p:nvPr/>
          </p:nvCxnSpPr>
          <p:spPr>
            <a:xfrm flipH="1" flipV="1">
              <a:off x="6649" y="3758"/>
              <a:ext cx="626" cy="11"/>
            </a:xfrm>
            <a:prstGeom prst="straightConnector1">
              <a:avLst/>
            </a:prstGeom>
            <a:ln w="38100">
              <a:solidFill>
                <a:srgbClr val="EECFC0"/>
              </a:solidFill>
              <a:tailEnd type="arrow"/>
            </a:ln>
          </p:spPr>
          <p:style>
            <a:lnRef idx="1">
              <a:schemeClr val="accent1"/>
            </a:lnRef>
            <a:fillRef idx="0">
              <a:schemeClr val="accent1"/>
            </a:fillRef>
            <a:effectRef idx="0">
              <a:schemeClr val="accent1"/>
            </a:effectRef>
            <a:fontRef idx="minor">
              <a:schemeClr val="tx1"/>
            </a:fontRef>
          </p:style>
        </p:cxnSp>
        <p:cxnSp>
          <p:nvCxnSpPr>
            <p:cNvPr id="93" name="直接箭头连接符 92"/>
            <p:cNvCxnSpPr/>
            <p:nvPr/>
          </p:nvCxnSpPr>
          <p:spPr>
            <a:xfrm>
              <a:off x="6651" y="5089"/>
              <a:ext cx="906" cy="0"/>
            </a:xfrm>
            <a:prstGeom prst="straightConnector1">
              <a:avLst/>
            </a:prstGeom>
            <a:ln w="38100">
              <a:solidFill>
                <a:srgbClr val="EECF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4" name="直接箭头连接符 93"/>
            <p:cNvCxnSpPr/>
            <p:nvPr/>
          </p:nvCxnSpPr>
          <p:spPr>
            <a:xfrm flipH="1">
              <a:off x="6663" y="6353"/>
              <a:ext cx="609" cy="14"/>
            </a:xfrm>
            <a:prstGeom prst="straightConnector1">
              <a:avLst/>
            </a:prstGeom>
            <a:ln w="38100">
              <a:solidFill>
                <a:srgbClr val="EECFC0"/>
              </a:solidFill>
              <a:tailEnd type="arrow"/>
            </a:ln>
          </p:spPr>
          <p:style>
            <a:lnRef idx="1">
              <a:schemeClr val="accent1"/>
            </a:lnRef>
            <a:fillRef idx="0">
              <a:schemeClr val="accent1"/>
            </a:fillRef>
            <a:effectRef idx="0">
              <a:schemeClr val="accent1"/>
            </a:effectRef>
            <a:fontRef idx="minor">
              <a:schemeClr val="tx1"/>
            </a:fontRef>
          </p:style>
        </p:cxnSp>
        <p:cxnSp>
          <p:nvCxnSpPr>
            <p:cNvPr id="95" name="直接箭头连接符 94"/>
            <p:cNvCxnSpPr/>
            <p:nvPr/>
          </p:nvCxnSpPr>
          <p:spPr>
            <a:xfrm flipV="1">
              <a:off x="6917" y="7215"/>
              <a:ext cx="621" cy="5"/>
            </a:xfrm>
            <a:prstGeom prst="straightConnector1">
              <a:avLst/>
            </a:prstGeom>
            <a:ln w="38100">
              <a:solidFill>
                <a:srgbClr val="EECFC0"/>
              </a:solidFill>
              <a:tailEnd type="arrow"/>
            </a:ln>
          </p:spPr>
          <p:style>
            <a:lnRef idx="1">
              <a:schemeClr val="accent1"/>
            </a:lnRef>
            <a:fillRef idx="0">
              <a:schemeClr val="accent1"/>
            </a:fillRef>
            <a:effectRef idx="0">
              <a:schemeClr val="accent1"/>
            </a:effectRef>
            <a:fontRef idx="minor">
              <a:schemeClr val="tx1"/>
            </a:fontRef>
          </p:style>
        </p:cxnSp>
        <p:cxnSp>
          <p:nvCxnSpPr>
            <p:cNvPr id="96" name="直接箭头连接符 95"/>
            <p:cNvCxnSpPr/>
            <p:nvPr/>
          </p:nvCxnSpPr>
          <p:spPr>
            <a:xfrm flipV="1">
              <a:off x="6935" y="8223"/>
              <a:ext cx="647" cy="7"/>
            </a:xfrm>
            <a:prstGeom prst="straightConnector1">
              <a:avLst/>
            </a:prstGeom>
            <a:ln w="38100">
              <a:solidFill>
                <a:srgbClr val="EECFC0"/>
              </a:solidFill>
              <a:tailEnd type="arrow"/>
            </a:ln>
          </p:spPr>
          <p:style>
            <a:lnRef idx="1">
              <a:schemeClr val="accent1"/>
            </a:lnRef>
            <a:fillRef idx="0">
              <a:schemeClr val="accent1"/>
            </a:fillRef>
            <a:effectRef idx="0">
              <a:schemeClr val="accent1"/>
            </a:effectRef>
            <a:fontRef idx="minor">
              <a:schemeClr val="tx1"/>
            </a:fontRef>
          </p:style>
        </p:cxnSp>
      </p:grpSp>
      <p:sp>
        <p:nvSpPr>
          <p:cNvPr id="102" name="箭头: 右弧形 46"/>
          <p:cNvSpPr/>
          <p:nvPr/>
        </p:nvSpPr>
        <p:spPr>
          <a:xfrm>
            <a:off x="10788650" y="3069590"/>
            <a:ext cx="1191895" cy="233108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3" name="文本框 102"/>
          <p:cNvSpPr txBox="1"/>
          <p:nvPr/>
        </p:nvSpPr>
        <p:spPr>
          <a:xfrm>
            <a:off x="721995" y="5332730"/>
            <a:ext cx="2763520" cy="521970"/>
          </a:xfrm>
          <a:prstGeom prst="rect">
            <a:avLst/>
          </a:prstGeom>
          <a:solidFill>
            <a:srgbClr val="FFFF00"/>
          </a:solidFill>
        </p:spPr>
        <p:txBody>
          <a:bodyPr wrap="square" rtlCol="0">
            <a:spAutoFit/>
          </a:bodyPr>
          <a:lstStyle/>
          <a:p>
            <a:pPr algn="ctr">
              <a:buClrTx/>
              <a:buSzTx/>
              <a:buFontTx/>
            </a:pPr>
            <a:r>
              <a:rPr lang="zh-CN" altLang="en-US" sz="2800">
                <a:solidFill>
                  <a:schemeClr val="tx1"/>
                </a:solidFill>
                <a:latin typeface="黑体" panose="02010609060101010101" charset="-122"/>
                <a:ea typeface="黑体" panose="02010609060101010101" charset="-122"/>
                <a:cs typeface="方正宋刻本秀楷简体" panose="02000000000000000000" charset="-122"/>
              </a:rPr>
              <a:t>遵循先例</a:t>
            </a:r>
          </a:p>
        </p:txBody>
      </p:sp>
      <p:sp>
        <p:nvSpPr>
          <p:cNvPr id="106" name="文本框 105"/>
          <p:cNvSpPr txBox="1"/>
          <p:nvPr/>
        </p:nvSpPr>
        <p:spPr>
          <a:xfrm>
            <a:off x="7767955" y="5638165"/>
            <a:ext cx="2763520" cy="521970"/>
          </a:xfrm>
          <a:prstGeom prst="rect">
            <a:avLst/>
          </a:prstGeom>
          <a:solidFill>
            <a:srgbClr val="FFFF00"/>
          </a:solidFill>
        </p:spPr>
        <p:txBody>
          <a:bodyPr wrap="square" rtlCol="0">
            <a:spAutoFit/>
          </a:bodyPr>
          <a:lstStyle/>
          <a:p>
            <a:pPr algn="ctr">
              <a:buClrTx/>
              <a:buSzTx/>
              <a:buFontTx/>
            </a:pPr>
            <a:r>
              <a:rPr lang="zh-CN" altLang="en-US" sz="2800">
                <a:solidFill>
                  <a:schemeClr val="tx1"/>
                </a:solidFill>
                <a:latin typeface="黑体" panose="02010609060101010101" charset="-122"/>
                <a:ea typeface="黑体" panose="02010609060101010101" charset="-122"/>
                <a:cs typeface="方正宋刻本秀楷简体" panose="02000000000000000000" charset="-122"/>
              </a:rPr>
              <a:t>工于立法</a:t>
            </a:r>
          </a:p>
        </p:txBody>
      </p:sp>
      <p:sp>
        <p:nvSpPr>
          <p:cNvPr id="19" name="文本框 18"/>
          <p:cNvSpPr txBox="1"/>
          <p:nvPr/>
        </p:nvSpPr>
        <p:spPr>
          <a:xfrm>
            <a:off x="514985" y="1309370"/>
            <a:ext cx="5203190" cy="530352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l">
              <a:lnSpc>
                <a:spcPct val="110000"/>
              </a:lnSpc>
            </a:pPr>
            <a:r>
              <a:rPr lang="zh-CN" altLang="en-US" sz="2800">
                <a:solidFill>
                  <a:schemeClr val="bg1"/>
                </a:solidFill>
                <a:latin typeface="微软雅黑" panose="020B0503020204020204" charset="-122"/>
                <a:ea typeface="微软雅黑" panose="020B0503020204020204" charset="-122"/>
                <a:cs typeface="仿宋" panose="02010609060101010101" pitchFamily="49" charset="-122"/>
                <a:sym typeface="+mn-ea"/>
              </a:rPr>
              <a:t>法国大革命对西方法律建设有什么重要贡献？</a:t>
            </a:r>
            <a:r>
              <a:rPr lang="zh-CN" altLang="en-US" sz="2000">
                <a:solidFill>
                  <a:schemeClr val="bg1"/>
                </a:solidFill>
                <a:latin typeface="微软雅黑" panose="020B0503020204020204" charset="-122"/>
                <a:ea typeface="微软雅黑" panose="020B0503020204020204" charset="-122"/>
                <a:cs typeface="仿宋" panose="02010609060101010101" pitchFamily="49" charset="-122"/>
                <a:sym typeface="+mn-ea"/>
              </a:rPr>
              <a:t>（性质，内容，应用地区）</a:t>
            </a:r>
          </a:p>
          <a:p>
            <a:pPr algn="l">
              <a:lnSpc>
                <a:spcPct val="110000"/>
              </a:lnSpc>
            </a:pPr>
            <a:r>
              <a:rPr lang="zh-CN" altLang="en-US" sz="2800">
                <a:noFill/>
                <a:latin typeface="华文楷体" panose="02010600040101010101" charset="-122"/>
                <a:ea typeface="华文楷体" panose="02010600040101010101" charset="-122"/>
                <a:cs typeface="仿宋" panose="02010609060101010101" pitchFamily="49" charset="-122"/>
                <a:sym typeface="+mn-ea"/>
              </a:rPr>
              <a:t>①性质：推翻封建王朝，建立了资产阶级的统治，使启蒙运动中资产阶级的理想得以实现；</a:t>
            </a:r>
          </a:p>
          <a:p>
            <a:pPr algn="l">
              <a:lnSpc>
                <a:spcPct val="110000"/>
              </a:lnSpc>
            </a:pPr>
            <a:r>
              <a:rPr lang="zh-CN" altLang="en-US" sz="2800">
                <a:noFill/>
                <a:latin typeface="华文楷体" panose="02010600040101010101" charset="-122"/>
                <a:ea typeface="华文楷体" panose="02010600040101010101" charset="-122"/>
                <a:cs typeface="仿宋" panose="02010609060101010101" pitchFamily="49" charset="-122"/>
                <a:sym typeface="+mn-ea"/>
              </a:rPr>
              <a:t>②内容：拿破仑捍卫资产阶级革命成果，对资产阶级法律进行总结，最终确立了法国资产阶级法律体系；</a:t>
            </a:r>
          </a:p>
          <a:p>
            <a:pPr algn="l">
              <a:lnSpc>
                <a:spcPct val="110000"/>
              </a:lnSpc>
            </a:pPr>
            <a:r>
              <a:rPr lang="zh-CN" altLang="en-US" sz="2800">
                <a:noFill/>
                <a:latin typeface="华文楷体" panose="02010600040101010101" charset="-122"/>
                <a:ea typeface="华文楷体" panose="02010600040101010101" charset="-122"/>
                <a:cs typeface="仿宋" panose="02010609060101010101" pitchFamily="49" charset="-122"/>
                <a:sym typeface="+mn-ea"/>
              </a:rPr>
              <a:t>③传播：拿破仑的对外征服战争客观上传播了法国法律制度</a:t>
            </a:r>
            <a:r>
              <a:rPr lang="zh-CN" altLang="en-US" sz="2800">
                <a:noFill/>
                <a:latin typeface="微软雅黑" panose="020B0503020204020204" charset="-122"/>
                <a:ea typeface="微软雅黑" panose="020B0503020204020204" charset="-122"/>
                <a:cs typeface="仿宋" panose="02010609060101010101" pitchFamily="49" charset="-122"/>
                <a:sym typeface="+mn-ea"/>
              </a:rPr>
              <a:t>。</a:t>
            </a:r>
          </a:p>
        </p:txBody>
      </p:sp>
      <p:sp>
        <p:nvSpPr>
          <p:cNvPr id="2" name="文本框 1"/>
          <p:cNvSpPr txBox="1"/>
          <p:nvPr/>
        </p:nvSpPr>
        <p:spPr>
          <a:xfrm>
            <a:off x="579120" y="2202180"/>
            <a:ext cx="5140960" cy="4356100"/>
          </a:xfrm>
          <a:prstGeom prst="rect">
            <a:avLst/>
          </a:prstGeom>
          <a:noFill/>
        </p:spPr>
        <p:txBody>
          <a:bodyPr wrap="square" rtlCol="0" anchor="t">
            <a:spAutoFit/>
          </a:bodyPr>
          <a:lstStyle/>
          <a:p>
            <a:pPr algn="l">
              <a:lnSpc>
                <a:spcPct val="110000"/>
              </a:lnSpc>
            </a:pPr>
            <a:r>
              <a:rPr lang="zh-CN" altLang="en-US" sz="2800">
                <a:solidFill>
                  <a:schemeClr val="bg1"/>
                </a:solidFill>
                <a:latin typeface="华文楷体" panose="02010600040101010101" charset="-122"/>
                <a:ea typeface="华文楷体" panose="02010600040101010101" charset="-122"/>
                <a:cs typeface="仿宋" panose="02010609060101010101" pitchFamily="49" charset="-122"/>
                <a:sym typeface="+mn-ea"/>
              </a:rPr>
              <a:t>①性质：推翻封建王朝，建立了资产阶级的统治，使启蒙运动中资产阶级的理想得以实现；</a:t>
            </a:r>
          </a:p>
          <a:p>
            <a:pPr algn="l">
              <a:lnSpc>
                <a:spcPct val="110000"/>
              </a:lnSpc>
            </a:pPr>
            <a:r>
              <a:rPr lang="zh-CN" altLang="en-US" sz="2800">
                <a:solidFill>
                  <a:schemeClr val="bg1"/>
                </a:solidFill>
                <a:latin typeface="华文楷体" panose="02010600040101010101" charset="-122"/>
                <a:ea typeface="华文楷体" panose="02010600040101010101" charset="-122"/>
                <a:cs typeface="仿宋" panose="02010609060101010101" pitchFamily="49" charset="-122"/>
                <a:sym typeface="+mn-ea"/>
              </a:rPr>
              <a:t>②内容：拿破仑捍卫资产阶级革命成果，对资产阶级法律进行总结，最终确立了法国资产阶级法律体系；</a:t>
            </a:r>
          </a:p>
          <a:p>
            <a:pPr algn="l">
              <a:lnSpc>
                <a:spcPct val="110000"/>
              </a:lnSpc>
            </a:pPr>
            <a:r>
              <a:rPr lang="zh-CN" altLang="en-US" sz="2800">
                <a:solidFill>
                  <a:schemeClr val="bg1"/>
                </a:solidFill>
                <a:latin typeface="华文楷体" panose="02010600040101010101" charset="-122"/>
                <a:ea typeface="华文楷体" panose="02010600040101010101" charset="-122"/>
                <a:cs typeface="仿宋" panose="02010609060101010101" pitchFamily="49" charset="-122"/>
                <a:sym typeface="+mn-ea"/>
              </a:rPr>
              <a:t>③传播：拿破仑的对外征服战争客观上传播了法国法律制度</a:t>
            </a:r>
            <a:r>
              <a:rPr lang="zh-CN" altLang="en-US" sz="2800">
                <a:solidFill>
                  <a:schemeClr val="bg1"/>
                </a:solidFill>
                <a:latin typeface="微软雅黑" panose="020B0503020204020204" charset="-122"/>
                <a:ea typeface="微软雅黑" panose="020B0503020204020204" charset="-122"/>
                <a:cs typeface="仿宋" panose="02010609060101010101" pitchFamily="49" charset="-122"/>
                <a:sym typeface="+mn-ea"/>
              </a:rPr>
              <a:t>。</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linds(horizontal)">
                                      <p:cBhvr>
                                        <p:cTn id="7" dur="500"/>
                                        <p:tgtEl>
                                          <p:spTgt spid="5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blinds(horizontal)">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blinds(horizontal)">
                                      <p:cBhvr>
                                        <p:cTn id="15" dur="500"/>
                                        <p:tgtEl>
                                          <p:spTgt spid="8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blinds(horizontal)">
                                      <p:cBhvr>
                                        <p:cTn id="20" dur="50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blinds(horizontal)">
                                      <p:cBhvr>
                                        <p:cTn id="25" dur="500"/>
                                        <p:tgtEl>
                                          <p:spTgt spid="67"/>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blinds(horizontal)">
                                      <p:cBhvr>
                                        <p:cTn id="30" dur="500"/>
                                        <p:tgtEl>
                                          <p:spTgt spid="61"/>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blinds(horizontal)">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blinds(horizontal)">
                                      <p:cBhvr>
                                        <p:cTn id="40" dur="500"/>
                                        <p:tgtEl>
                                          <p:spTgt spid="64"/>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blinds(horizontal)">
                                      <p:cBhvr>
                                        <p:cTn id="49" dur="500"/>
                                        <p:tgtEl>
                                          <p:spTgt spid="63"/>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blinds(horizontal)">
                                      <p:cBhvr>
                                        <p:cTn id="54" dur="500"/>
                                        <p:tgtEl>
                                          <p:spTgt spid="65"/>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66"/>
                                        </p:tgtEl>
                                        <p:attrNameLst>
                                          <p:attrName>style.visibility</p:attrName>
                                        </p:attrNameLst>
                                      </p:cBhvr>
                                      <p:to>
                                        <p:strVal val="visible"/>
                                      </p:to>
                                    </p:set>
                                    <p:animEffect transition="in" filter="blinds(horizontal)">
                                      <p:cBhvr>
                                        <p:cTn id="59" dur="500"/>
                                        <p:tgtEl>
                                          <p:spTgt spid="66"/>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nodeType="clickEffect">
                                  <p:stCondLst>
                                    <p:cond delay="0"/>
                                  </p:stCondLst>
                                  <p:childTnLst>
                                    <p:set>
                                      <p:cBhvr>
                                        <p:cTn id="63" dur="1" fill="hold">
                                          <p:stCondLst>
                                            <p:cond delay="0"/>
                                          </p:stCondLst>
                                        </p:cTn>
                                        <p:tgtEl>
                                          <p:spTgt spid="79"/>
                                        </p:tgtEl>
                                        <p:attrNameLst>
                                          <p:attrName>style.visibility</p:attrName>
                                        </p:attrNameLst>
                                      </p:cBhvr>
                                      <p:to>
                                        <p:strVal val="visible"/>
                                      </p:to>
                                    </p:set>
                                    <p:animEffect transition="in" filter="blinds(horizontal)">
                                      <p:cBhvr>
                                        <p:cTn id="64" dur="500"/>
                                        <p:tgtEl>
                                          <p:spTgt spid="79"/>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02"/>
                                        </p:tgtEl>
                                        <p:attrNameLst>
                                          <p:attrName>style.visibility</p:attrName>
                                        </p:attrNameLst>
                                      </p:cBhvr>
                                      <p:to>
                                        <p:strVal val="visible"/>
                                      </p:to>
                                    </p:set>
                                    <p:animEffect transition="in" filter="barn(inVertical)">
                                      <p:cBhvr>
                                        <p:cTn id="67" dur="500"/>
                                        <p:tgtEl>
                                          <p:spTgt spid="102"/>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76"/>
                                        </p:tgtEl>
                                        <p:attrNameLst>
                                          <p:attrName>style.visibility</p:attrName>
                                        </p:attrNameLst>
                                      </p:cBhvr>
                                      <p:to>
                                        <p:strVal val="visible"/>
                                      </p:to>
                                    </p:set>
                                    <p:animEffect transition="in" filter="blinds(horizontal)">
                                      <p:cBhvr>
                                        <p:cTn id="72" dur="500"/>
                                        <p:tgtEl>
                                          <p:spTgt spid="76"/>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70"/>
                                        </p:tgtEl>
                                        <p:attrNameLst>
                                          <p:attrName>style.visibility</p:attrName>
                                        </p:attrNameLst>
                                      </p:cBhvr>
                                      <p:to>
                                        <p:strVal val="visible"/>
                                      </p:to>
                                    </p:set>
                                    <p:animEffect transition="in" filter="blinds(horizontal)">
                                      <p:cBhvr>
                                        <p:cTn id="77" dur="500"/>
                                        <p:tgtEl>
                                          <p:spTgt spid="70"/>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106"/>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barn(inVertical)">
                                      <p:cBhvr>
                                        <p:cTn id="86" dur="500"/>
                                        <p:tgtEl>
                                          <p:spTgt spid="19"/>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2">
                                            <p:txEl>
                                              <p:pRg st="0" end="0"/>
                                            </p:txEl>
                                          </p:spTgt>
                                        </p:tgtEl>
                                        <p:attrNameLst>
                                          <p:attrName>style.visibility</p:attrName>
                                        </p:attrNameLst>
                                      </p:cBhvr>
                                      <p:to>
                                        <p:strVal val="visible"/>
                                      </p:to>
                                    </p:set>
                                    <p:animEffect transition="in" filter="barn(inVertical)">
                                      <p:cBhvr>
                                        <p:cTn id="91" dur="500"/>
                                        <p:tgtEl>
                                          <p:spTgt spid="2">
                                            <p:txEl>
                                              <p:pRg st="0" end="0"/>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2">
                                            <p:txEl>
                                              <p:pRg st="1" end="1"/>
                                            </p:txEl>
                                          </p:spTgt>
                                        </p:tgtEl>
                                        <p:attrNameLst>
                                          <p:attrName>style.visibility</p:attrName>
                                        </p:attrNameLst>
                                      </p:cBhvr>
                                      <p:to>
                                        <p:strVal val="visible"/>
                                      </p:to>
                                    </p:set>
                                    <p:animEffect transition="in" filter="barn(inVertical)">
                                      <p:cBhvr>
                                        <p:cTn id="96" dur="500"/>
                                        <p:tgtEl>
                                          <p:spTgt spid="2">
                                            <p:txEl>
                                              <p:pRg st="1" end="1"/>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nodeType="clickEffect">
                                  <p:stCondLst>
                                    <p:cond delay="0"/>
                                  </p:stCondLst>
                                  <p:childTnLst>
                                    <p:set>
                                      <p:cBhvr>
                                        <p:cTn id="100" dur="1" fill="hold">
                                          <p:stCondLst>
                                            <p:cond delay="0"/>
                                          </p:stCondLst>
                                        </p:cTn>
                                        <p:tgtEl>
                                          <p:spTgt spid="2">
                                            <p:txEl>
                                              <p:pRg st="2" end="2"/>
                                            </p:txEl>
                                          </p:spTgt>
                                        </p:tgtEl>
                                        <p:attrNameLst>
                                          <p:attrName>style.visibility</p:attrName>
                                        </p:attrNameLst>
                                      </p:cBhvr>
                                      <p:to>
                                        <p:strVal val="visible"/>
                                      </p:to>
                                    </p:set>
                                    <p:animEffect transition="in" filter="barn(inVertical)">
                                      <p:cBhvr>
                                        <p:cTn id="10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58" grpId="0"/>
      <p:bldP spid="59" grpId="0"/>
      <p:bldP spid="60" grpId="0"/>
      <p:bldP spid="61" grpId="0"/>
      <p:bldP spid="62" grpId="0"/>
      <p:bldP spid="63" grpId="0"/>
      <p:bldP spid="64" grpId="0"/>
      <p:bldP spid="65" grpId="0"/>
      <p:bldP spid="66" grpId="0"/>
      <p:bldP spid="102" grpId="0" animBg="1"/>
      <p:bldP spid="103" grpId="0" bldLvl="0" animBg="1"/>
      <p:bldP spid="106" grpId="0" bldLvl="0" animBg="1"/>
      <p:bldP spid="19"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TUyZDhhN2UxMTA1NzZkOGU5YTczNmY0NDljN2EwZjYifQ=="/>
  <p:tag name="KSO_WM_SCREEN_THEME_FLAG" val="Dlrq25wU2PGuGg5bbmjbDEEc3wP2P27zZejDSth/diB6hmc74MLqxC0DCfE+ZkFZxFuFxb/5H9DbR83KwekSmZnbjMumo65yOYHth+i83+4="/>
</p:tagLst>
</file>

<file path=ppt/tags/tag10.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EEc3wP2P27zZejDSth/diB6hmc74MLqxC0DCfE+ZkFZxFuFxb/5H9DbR83KwekSmZnbjMumo65yOYHth+i83+4="/>
</p:tagLst>
</file>

<file path=ppt/tags/tag11.xml><?xml version="1.0" encoding="utf-8"?>
<p:tagLst xmlns:a="http://schemas.openxmlformats.org/drawingml/2006/main" xmlns:r="http://schemas.openxmlformats.org/officeDocument/2006/relationships" xmlns:p="http://schemas.openxmlformats.org/presentationml/2006/main">
  <p:tag name="KSO_WM_UNIT_TABLE_BEAUTIFY" val="smartTable{2bcf2578-c6bb-4bfd-bb2f-6002ef407fa6}"/>
  <p:tag name="TABLE_ENDDRAG_ORIGIN_RECT" val="305*79"/>
  <p:tag name="TABLE_ENDDRAG_RECT" val="636*437*305*79"/>
  <p:tag name="KSO_WM_SCREEN_THEME_FLAG" val="Dlrq25wU2PGuGg5bbmjbDEEc3wP2P27zZejDSth/diB6hmc74MLqxC0DCfE+ZkFZxFuFxb/5H9DbR83KwekSmZnbjMumo65yOYHth+i83+4="/>
</p:tagLst>
</file>

<file path=ppt/tags/tag12.xml><?xml version="1.0" encoding="utf-8"?>
<p:tagLst xmlns:a="http://schemas.openxmlformats.org/drawingml/2006/main" xmlns:r="http://schemas.openxmlformats.org/officeDocument/2006/relationships" xmlns:p="http://schemas.openxmlformats.org/presentationml/2006/main">
  <p:tag name="KSO_WM_UNIT_TABLE_BEAUTIFY" val="smartTable{5669e84a-507d-4e71-beeb-9ff887d094a9}"/>
  <p:tag name="TABLE_ENDDRAG_ORIGIN_RECT" val="297*124"/>
  <p:tag name="TABLE_ENDDRAG_RECT" val="640*64*297*124"/>
  <p:tag name="KSO_WM_SCREEN_THEME_FLAG" val="Dlrq25wU2PGuGg5bbmjbDEEc3wP2P27zZejDSth/diB6hmc74MLqxC0DCfE+ZkFZxFuFxb/5H9DbR83KwekSmZnbjMumo65yOYHth+i83+4="/>
</p:tagLst>
</file>

<file path=ppt/tags/tag13.xml><?xml version="1.0" encoding="utf-8"?>
<p:tagLst xmlns:a="http://schemas.openxmlformats.org/drawingml/2006/main" xmlns:r="http://schemas.openxmlformats.org/officeDocument/2006/relationships" xmlns:p="http://schemas.openxmlformats.org/presentationml/2006/main">
  <p:tag name="KSO_WM_UNIT_TABLE_BEAUTIFY" val="smartTable{179f281f-3496-43a7-a1fb-ef4d3ebc83d2}"/>
  <p:tag name="TABLE_ENDDRAG_ORIGIN_RECT" val="296*152"/>
  <p:tag name="TABLE_ENDDRAG_RECT" val="640*232*296*153"/>
  <p:tag name="KSO_WM_SCREEN_THEME_FLAG" val="Dlrq25wU2PGuGg5bbmjbDEEc3wP2P27zZejDSth/diB6hmc74MLqxC0DCfE+ZkFZxFuFxb/5H9DbR83KwekSmZnbjMumo65yOYHth+i83+4="/>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776.499221910986,&quot;width&quot;:5077}"/>
  <p:tag name="KSO_WM_SCREEN_THEME_FLAG" val="Dlrq25wU2PGuGg5bbmjbDEEc3wP2P27zZejDSth/diB6hmc74MLqxC0DCfE+ZkFZxFuFxb/5H9DbR83KwekSmZnbjMumo65yOYHth+i83+4="/>
</p:tagLst>
</file>

<file path=ppt/tags/tag15.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EEc3wP2P27zZejDSth/diB6hmc74MLqxC0DCfE+ZkFZxFuFxb/5H9DbR83KwekSmZnbjMumo65yOYHth+i83+4="/>
</p:tagLst>
</file>

<file path=ppt/tags/tag16.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EEc3wP2P27zZejDSth/diB6hmc74MLqxC0DCfE+ZkFZxFuFxb/5H9DbR83KwekSmZnbjMumo65yOYHth+i83+4="/>
</p:tagLst>
</file>

<file path=ppt/tags/tag17.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EEc3wP2P27zZejDSth/diB6hmc74MLqxC0DCfE+ZkFZxFuFxb/5H9DbR83KwekSmZnbjMumo65yOYHth+i83+4="/>
</p:tagLst>
</file>

<file path=ppt/tags/tag18.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EEc3wP2P27zZejDSth/diB6hmc74MLqxC0DCfE+ZkFZxFuFxb/5H9DbR83KwekSmZnbjMumo65yOYHth+i83+4="/>
</p:tagLst>
</file>

<file path=ppt/tags/tag19.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EEc3wP2P27zZejDSth/diB6hmc74MLqxC0DCfE+ZkFZxFuFxb/5H9DbR83KwekSmZnbjMumo65yOYHth+i83+4="/>
</p:tagLst>
</file>

<file path=ppt/tags/tag2.xml><?xml version="1.0" encoding="utf-8"?>
<p:tagLst xmlns:a="http://schemas.openxmlformats.org/drawingml/2006/main" xmlns:r="http://schemas.openxmlformats.org/officeDocument/2006/relationships" xmlns:p="http://schemas.openxmlformats.org/presentationml/2006/main">
  <p:tag name="AS_UNIQUEID" val="968"/>
  <p:tag name="KSO_WM_SCREEN_THEME_FLAG" val="Dlrq25wU2PGuGg5bbmjbDEEc3wP2P27zZejDSth/diB6hmc74MLqxC0DCfE+ZkFZxFuFxb/5H9DbR83KwekSmZnbjMumo65yOYHth+i83+4="/>
</p:tagLst>
</file>

<file path=ppt/tags/tag20.xml><?xml version="1.0" encoding="utf-8"?>
<p:tagLst xmlns:a="http://schemas.openxmlformats.org/drawingml/2006/main" xmlns:r="http://schemas.openxmlformats.org/officeDocument/2006/relationships" xmlns:p="http://schemas.openxmlformats.org/presentationml/2006/main">
  <p:tag name="AS_UNIQUEID" val="632"/>
  <p:tag name="KSO_WM_SCREEN_THEME_FLAG" val="Dlrq25wU2PGuGg5bbmjbDEEc3wP2P27zZejDSth/diB6hmc74MLqxC0DCfE+ZkFZxFuFxb/5H9DbR83KwekSmZnbjMumo65yOYHth+i83+4="/>
</p:tagLst>
</file>

<file path=ppt/tags/tag21.xml><?xml version="1.0" encoding="utf-8"?>
<p:tagLst xmlns:a="http://schemas.openxmlformats.org/drawingml/2006/main" xmlns:r="http://schemas.openxmlformats.org/officeDocument/2006/relationships" xmlns:p="http://schemas.openxmlformats.org/presentationml/2006/main">
  <p:tag name="AS_UNIQUEID" val="633"/>
  <p:tag name="KSO_WM_SCREEN_THEME_FLAG" val="Dlrq25wU2PGuGg5bbmjbDEEc3wP2P27zZejDSth/diB6hmc74MLqxC0DCfE+ZkFZxFuFxb/5H9DbR83KwekSmZnbjMumo65yOYHth+i83+4="/>
</p:tagLst>
</file>

<file path=ppt/tags/tag22.xml><?xml version="1.0" encoding="utf-8"?>
<p:tagLst xmlns:a="http://schemas.openxmlformats.org/drawingml/2006/main" xmlns:r="http://schemas.openxmlformats.org/officeDocument/2006/relationships" xmlns:p="http://schemas.openxmlformats.org/presentationml/2006/main">
  <p:tag name="AS_UNIQUEID" val="634"/>
  <p:tag name="KSO_WM_SCREEN_THEME_FLAG" val="Dlrq25wU2PGuGg5bbmjbDEEc3wP2P27zZejDSth/diB6hmc74MLqxC0DCfE+ZkFZxFuFxb/5H9DbR83KwekSmZnbjMumo65yOYHth+i83+4="/>
</p:tagLst>
</file>

<file path=ppt/tags/tag23.xml><?xml version="1.0" encoding="utf-8"?>
<p:tagLst xmlns:a="http://schemas.openxmlformats.org/drawingml/2006/main" xmlns:r="http://schemas.openxmlformats.org/officeDocument/2006/relationships" xmlns:p="http://schemas.openxmlformats.org/presentationml/2006/main">
  <p:tag name="AS_UNIQUEID" val="635"/>
  <p:tag name="KSO_WM_SCREEN_THEME_FLAG" val="Dlrq25wU2PGuGg5bbmjbDEEc3wP2P27zZejDSth/diB6hmc74MLqxC0DCfE+ZkFZxFuFxb/5H9DbR83KwekSmZnbjMumo65yOYHth+i83+4="/>
</p:tagLst>
</file>

<file path=ppt/tags/tag24.xml><?xml version="1.0" encoding="utf-8"?>
<p:tagLst xmlns:a="http://schemas.openxmlformats.org/drawingml/2006/main" xmlns:r="http://schemas.openxmlformats.org/officeDocument/2006/relationships" xmlns:p="http://schemas.openxmlformats.org/presentationml/2006/main">
  <p:tag name="AS_UNIQUEID" val="636"/>
  <p:tag name="KSO_WM_SCREEN_THEME_FLAG" val="Dlrq25wU2PGuGg5bbmjbDEEc3wP2P27zZejDSth/diB6hmc74MLqxC0DCfE+ZkFZxFuFxb/5H9DbR83KwekSmZnbjMumo65yOYHth+i83+4="/>
</p:tagLst>
</file>

<file path=ppt/tags/tag25.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EEc3wP2P27zZejDSth/diB6hmc74MLqxC0DCfE+ZkFZxFuFxb/5H9DbR83KwekSmZnbjMumo65yOYHth+i83+4="/>
</p:tagLst>
</file>

<file path=ppt/tags/tag26.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EEc3wP2P27zZejDSth/diB6hmc74MLqxC0DCfE+ZkFZxFuFxb/5H9DbR83KwekSmZnbjMumo65yOYHth+i83+4="/>
</p:tagLst>
</file>

<file path=ppt/tags/tag27.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EEc3wP2P27zZejDSth/diB6hmc74MLqxC0DCfE+ZkFZxFuFxb/5H9DbR83KwekSmZnbjMumo65yOYHth+i83+4="/>
</p:tagLst>
</file>

<file path=ppt/tags/tag28.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EEc3wP2P27zZejDSth/diB6hmc74MLqxC0DCfE+ZkFZxFuFxb/5H9DbR83KwekSmZnbjMumo65yOYHth+i83+4="/>
</p:tagLst>
</file>

<file path=ppt/tags/tag29.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EEc3wP2P27zZejDSth/diB6hmc74MLqxC0DCfE+ZkFZxFuFxb/5H9DbR83KwekSmZnbjMumo65yOYHth+i83+4="/>
</p:tagLst>
</file>

<file path=ppt/tags/tag3.xml><?xml version="1.0" encoding="utf-8"?>
<p:tagLst xmlns:a="http://schemas.openxmlformats.org/drawingml/2006/main" xmlns:r="http://schemas.openxmlformats.org/officeDocument/2006/relationships" xmlns:p="http://schemas.openxmlformats.org/presentationml/2006/main">
  <p:tag name="AS_UNIQUEID" val="969"/>
  <p:tag name="KSO_WM_SCREEN_THEME_FLAG" val="Dlrq25wU2PGuGg5bbmjbDEEc3wP2P27zZejDSth/diB6hmc74MLqxC0DCfE+ZkFZxFuFxb/5H9DbR83KwekSmZnbjMumo65yOYHth+i83+4="/>
</p:tagLst>
</file>

<file path=ppt/tags/tag30.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EEc3wP2P27zZejDSth/diB6hmc74MLqxC0DCfE+ZkFZxFuFxb/5H9DbR83KwekSmZnbjMumo65yOYHth+i83+4="/>
</p:tagLst>
</file>

<file path=ppt/tags/tag31.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EEc3wP2P27zZejDSth/diB6hmc74MLqxC0DCfE+ZkFZxFuFxb/5H9DbR83KwekSmZnbjMumo65yOYHth+i83+4="/>
</p:tagLst>
</file>

<file path=ppt/tags/tag32.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EEc3wP2P27zZejDSth/diB6hmc74MLqxC0DCfE+ZkFZxFuFxb/5H9DbR83KwekSmZnbjMumo65yOYHth+i83+4="/>
</p:tagLst>
</file>

<file path=ppt/tags/tag33.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EEc3wP2P27zZejDSth/diB6hmc74MLqxC0DCfE+ZkFZxFuFxb/5H9DbR83KwekSmZnbjMumo65yOYHth+i83+4="/>
</p:tagLst>
</file>

<file path=ppt/tags/tag34.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EEc3wP2P27zZejDSth/diB6hmc74MLqxC0DCfE+ZkFZxFuFxb/5H9DbR83KwekSmZnbjMumo65yOYHth+i83+4="/>
</p:tagLst>
</file>

<file path=ppt/tags/tag35.xml><?xml version="1.0" encoding="utf-8"?>
<p:tagLst xmlns:a="http://schemas.openxmlformats.org/drawingml/2006/main" xmlns:r="http://schemas.openxmlformats.org/officeDocument/2006/relationships" xmlns:p="http://schemas.openxmlformats.org/presentationml/2006/main">
  <p:tag name="AS_UNIQUEID" val="1233"/>
  <p:tag name="KSO_WM_SCREEN_THEME_FLAG" val="Dlrq25wU2PGuGg5bbmjbDEEc3wP2P27zZejDSth/diB6hmc74MLqxC0DCfE+ZkFZxFuFxb/5H9DbR83KwekSmZnbjMumo65yOYHth+i83+4="/>
</p:tagLst>
</file>

<file path=ppt/tags/tag36.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EEc3wP2P27zZejDSth/diB6hmc74MLqxC0DCfE+ZkFZxFuFxb/5H9DbR83KwekSmZnbjMumo65yOYHth+i83+4="/>
</p:tagLst>
</file>

<file path=ppt/tags/tag37.xml><?xml version="1.0" encoding="utf-8"?>
<p:tagLst xmlns:a="http://schemas.openxmlformats.org/drawingml/2006/main" xmlns:r="http://schemas.openxmlformats.org/officeDocument/2006/relationships" xmlns:p="http://schemas.openxmlformats.org/presentationml/2006/main">
  <p:tag name="AS_UNIQUEID" val="885"/>
  <p:tag name="KSO_WM_SCREEN_THEME_FLAG" val="Dlrq25wU2PGuGg5bbmjbDEEc3wP2P27zZejDSth/diB6hmc74MLqxC0DCfE+ZkFZxFuFxb/5H9DbR83KwekSmZnbjMumo65yOYHth+i83+4="/>
</p:tagLst>
</file>

<file path=ppt/tags/tag38.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EEc3wP2P27zZejDSth/diB6hmc74MLqxC0DCfE+ZkFZxFuFxb/5H9DbR83KwekSmZnbjMumo65yOYHth+i83+4="/>
</p:tagLst>
</file>

<file path=ppt/tags/tag39.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EEc3wP2P27zZejDSth/diB6hmc74MLqxC0DCfE+ZkFZxFuFxb/5H9DbR83KwekSmZnbjMumo65yOYHth+i83+4="/>
</p:tagLst>
</file>

<file path=ppt/tags/tag4.xml><?xml version="1.0" encoding="utf-8"?>
<p:tagLst xmlns:a="http://schemas.openxmlformats.org/drawingml/2006/main" xmlns:r="http://schemas.openxmlformats.org/officeDocument/2006/relationships" xmlns:p="http://schemas.openxmlformats.org/presentationml/2006/main">
  <p:tag name="AS_UNIQUEID" val="970"/>
  <p:tag name="KSO_WM_SCREEN_THEME_FLAG" val="Dlrq25wU2PGuGg5bbmjbDEEc3wP2P27zZejDSth/diB6hmc74MLqxC0DCfE+ZkFZxFuFxb/5H9DbR83KwekSmZnbjMumo65yOYHth+i83+4="/>
</p:tagLst>
</file>

<file path=ppt/tags/tag40.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EEc3wP2P27zZejDSth/diB6hmc74MLqxC0DCfE+ZkFZxFuFxb/5H9DbR83KwekSmZnbjMumo65yOYHth+i83+4="/>
</p:tagLst>
</file>

<file path=ppt/tags/tag41.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EEc3wP2P27zZejDSth/diB6hmc74MLqxC0DCfE+ZkFZxFuFxb/5H9DbR83KwekSmZnbjMumo65yOYHth+i83+4="/>
</p:tagLst>
</file>

<file path=ppt/tags/tag42.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EEc3wP2P27zZejDSth/diB6hmc74MLqxC0DCfE+ZkFZxFuFxb/5H9DbR83KwekSmZnbjMumo65yOYHth+i83+4="/>
</p:tagLst>
</file>

<file path=ppt/tags/tag43.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EEc3wP2P27zZejDSth/diB6hmc74MLqxC0DCfE+ZkFZxFuFxb/5H9DbR83KwekSmZnbjMumo65yOYHth+i83+4="/>
</p:tagLst>
</file>

<file path=ppt/tags/tag44.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EEc3wP2P27zZejDSth/diB6hmc74MLqxC0DCfE+ZkFZxFuFxb/5H9DbR83KwekSmZnbjMumo65yOYHth+i83+4="/>
</p:tagLst>
</file>

<file path=ppt/tags/tag45.xml><?xml version="1.0" encoding="utf-8"?>
<p:tagLst xmlns:a="http://schemas.openxmlformats.org/drawingml/2006/main" xmlns:r="http://schemas.openxmlformats.org/officeDocument/2006/relationships" xmlns:p="http://schemas.openxmlformats.org/presentationml/2006/main">
  <p:tag name="KSO_WM_UNIT_TABLE_BEAUTIFY" val="smartTable{35daac59-78b1-479d-9257-28d288af7cf2}"/>
  <p:tag name="TABLE_ENDDRAG_ORIGIN_RECT" val="797*227"/>
  <p:tag name="TABLE_ENDDRAG_RECT" val="144*166*797*228"/>
  <p:tag name="KSO_WM_SCREEN_THEME_FLAG" val="Dlrq25wU2PGuGg5bbmjbDEEc3wP2P27zZejDSth/diB6hmc74MLqxC0DCfE+ZkFZxFuFxb/5H9DbR83KwekSmZnbjMumo65yOYHth+i83+4="/>
</p:tagLst>
</file>

<file path=ppt/tags/tag4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856,&quot;width&quot;:11028}"/>
  <p:tag name="KSO_WM_SCREEN_THEME_FLAG" val="Dlrq25wU2PGuGg5bbmjbDEEc3wP2P27zZejDSth/diB6hmc74MLqxC0DCfE+ZkFZxFuFxb/5H9DbR83KwekSmZnbjMumo65yOYHth+i83+4="/>
</p:tagLst>
</file>

<file path=ppt/tags/tag5.xml><?xml version="1.0" encoding="utf-8"?>
<p:tagLst xmlns:a="http://schemas.openxmlformats.org/drawingml/2006/main" xmlns:r="http://schemas.openxmlformats.org/officeDocument/2006/relationships" xmlns:p="http://schemas.openxmlformats.org/presentationml/2006/main">
  <p:tag name="AS_UNIQUEID" val="971"/>
  <p:tag name="KSO_WM_SCREEN_THEME_FLAG" val="Dlrq25wU2PGuGg5bbmjbDEEc3wP2P27zZejDSth/diB6hmc74MLqxC0DCfE+ZkFZxFuFxb/5H9DbR83KwekSmZnbjMumo65yOYHth+i83+4="/>
</p:tagLst>
</file>

<file path=ppt/tags/tag6.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EEc3wP2P27zZejDSth/diB6hmc74MLqxC0DCfE+ZkFZxFuFxb/5H9DbR83KwekSmZnbjMumo65yOYHth+i83+4="/>
</p:tagLst>
</file>

<file path=ppt/tags/tag7.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EEc3wP2P27zZejDSth/diB6hmc74MLqxC0DCfE+ZkFZxFuFxb/5H9DbR83KwekSmZnbjMumo65yOYHth+i83+4="/>
</p:tagLst>
</file>

<file path=ppt/tags/tag8.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EEc3wP2P27zZejDSth/diB6hmc74MLqxC0DCfE+ZkFZxFuFxb/5H9DbR83KwekSmZnbjMumo65yOYHth+i83+4="/>
</p:tagLst>
</file>

<file path=ppt/tags/tag9.xml><?xml version="1.0" encoding="utf-8"?>
<p:tagLst xmlns:a="http://schemas.openxmlformats.org/drawingml/2006/main" xmlns:r="http://schemas.openxmlformats.org/officeDocument/2006/relationships" xmlns:p="http://schemas.openxmlformats.org/presentationml/2006/main">
  <p:tag name="AS_UNIQUEID" val="1058"/>
  <p:tag name="KSO_WM_SCREEN_THEME_FLAG" val="Dlrq25wU2PGuGg5bbmjbDEEc3wP2P27zZejDSth/diB6hmc74MLqxC0DCfE+ZkFZxFuFxb/5H9DbR83KwekSmZnbjMumo65yOYHth+i83+4="/>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q003djqd">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3960</Words>
  <PresentationFormat>宽屏</PresentationFormat>
  <Paragraphs>349</Paragraphs>
  <Slides>24</Slides>
  <Notes>24</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24</vt:i4>
      </vt:variant>
    </vt:vector>
  </HeadingPairs>
  <TitlesOfParts>
    <vt:vector size="43" baseType="lpstr">
      <vt:lpstr>PingFang SC</vt:lpstr>
      <vt:lpstr>等线</vt:lpstr>
      <vt:lpstr>方正经黑简体</vt:lpstr>
      <vt:lpstr>方正宋刻本秀楷简体</vt:lpstr>
      <vt:lpstr>仿宋</vt:lpstr>
      <vt:lpstr>黑体</vt:lpstr>
      <vt:lpstr>华文仿宋</vt:lpstr>
      <vt:lpstr>华文琥珀</vt:lpstr>
      <vt:lpstr>华文楷体</vt:lpstr>
      <vt:lpstr>华文宋体</vt:lpstr>
      <vt:lpstr>华文细黑</vt:lpstr>
      <vt:lpstr>楷体</vt:lpstr>
      <vt:lpstr>宋体</vt:lpstr>
      <vt:lpstr>微软雅黑</vt:lpstr>
      <vt:lpstr>Arial</vt:lpstr>
      <vt:lpstr>Calibri</vt:lpstr>
      <vt:lpstr>Times New Roman</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2019-07-04T08:14:00Z</dcterms:created>
  <dcterms:modified xsi:type="dcterms:W3CDTF">2022-08-29T13:20:05Z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EF367D254299425BBFA41CA7C26CB7D3</vt:lpwstr>
  </property>
  <property fmtid="{D5CDD505-2E9C-101B-9397-08002B2CF9AE}" pid="3" name="KSOProductBuildVer">
    <vt:lpwstr>2052-11.1.0.12313</vt:lpwstr>
  </property>
</Properties>
</file>