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3"/>
    <p:sldId id="310" r:id="rId4"/>
    <p:sldId id="270" r:id="rId5"/>
    <p:sldId id="269" r:id="rId6"/>
    <p:sldId id="272" r:id="rId7"/>
    <p:sldId id="271" r:id="rId8"/>
    <p:sldId id="268" r:id="rId9"/>
    <p:sldId id="282" r:id="rId10"/>
    <p:sldId id="266" r:id="rId11"/>
    <p:sldId id="283" r:id="rId12"/>
    <p:sldId id="285" r:id="rId13"/>
    <p:sldId id="284" r:id="rId14"/>
    <p:sldId id="286" r:id="rId15"/>
    <p:sldId id="273" r:id="rId16"/>
    <p:sldId id="267" r:id="rId17"/>
    <p:sldId id="289" r:id="rId18"/>
    <p:sldId id="291" r:id="rId19"/>
    <p:sldId id="292" r:id="rId20"/>
    <p:sldId id="293" r:id="rId21"/>
    <p:sldId id="288" r:id="rId22"/>
    <p:sldId id="259" r:id="rId23"/>
    <p:sldId id="296" r:id="rId24"/>
    <p:sldId id="297" r:id="rId25"/>
    <p:sldId id="260" r:id="rId26"/>
    <p:sldId id="298" r:id="rId27"/>
    <p:sldId id="295" r:id="rId28"/>
    <p:sldId id="299" r:id="rId29"/>
    <p:sldId id="300" r:id="rId30"/>
    <p:sldId id="302" r:id="rId31"/>
    <p:sldId id="303" r:id="rId32"/>
    <p:sldId id="304" r:id="rId33"/>
    <p:sldId id="301" r:id="rId34"/>
    <p:sldId id="305" r:id="rId35"/>
    <p:sldId id="307" r:id="rId36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32548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112"/>
    <a:srgbClr val="BE9455"/>
    <a:srgbClr val="E60012"/>
    <a:srgbClr val="FDB15B"/>
    <a:srgbClr val="3F899B"/>
    <a:srgbClr val="DFD1BC"/>
    <a:srgbClr val="D9D9D9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8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gs" Target="tags/tag11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5.xml"/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1.xml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3.xml"/><Relationship Id="rId4" Type="http://schemas.openxmlformats.org/officeDocument/2006/relationships/image" Target="../media/image25.jpeg"/><Relationship Id="rId3" Type="http://schemas.openxmlformats.org/officeDocument/2006/relationships/tags" Target="../tags/tag92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image" Target="../media/image26.png"/><Relationship Id="rId2" Type="http://schemas.openxmlformats.org/officeDocument/2006/relationships/tags" Target="../tags/tag95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7.xml"/><Relationship Id="rId2" Type="http://schemas.openxmlformats.org/officeDocument/2006/relationships/image" Target="../media/image27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1500" y="2146300"/>
            <a:ext cx="4343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两宋的</a:t>
            </a:r>
            <a:endParaRPr lang="zh-CN" altLang="en-US" sz="96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4825" y="2691765"/>
            <a:ext cx="842772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15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政治和军事</a:t>
            </a:r>
            <a:endParaRPr lang="zh-CN" altLang="en-US" sz="115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045" y="-22860"/>
            <a:ext cx="967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《中外历史纲要（上）》第三单元第</a:t>
            </a:r>
            <a:r>
              <a:rPr lang="en-US" altLang="zh-CN" sz="36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</a:t>
            </a:r>
            <a:r>
              <a:rPr lang="zh-CN" altLang="en-US" sz="36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</a:t>
            </a:r>
            <a:endParaRPr lang="zh-CN" altLang="en-US" sz="36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2940" y="5238750"/>
            <a:ext cx="111772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课程标准： 通过了解</a:t>
            </a:r>
            <a:r>
              <a:rPr lang="zh-CN" altLang="en-US" sz="2800" b="1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两宋的政治和军事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（第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9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课），认识这一时期在政治、经济、文化与社会（第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11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课、第</a:t>
            </a:r>
            <a:r>
              <a:rPr lang="en-US" altLang="zh-CN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课）等方面的新变化。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380" y="3569970"/>
            <a:ext cx="4139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960~1127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~1276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7695" y="4478020"/>
            <a:ext cx="2576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制作人：刘炳南</a:t>
            </a:r>
            <a:endParaRPr lang="zh-CN" altLang="en-US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制作时间：</a:t>
            </a:r>
            <a:r>
              <a:rPr lang="en-US" altLang="zh-CN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2022</a:t>
            </a:r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</a:t>
            </a:r>
            <a:r>
              <a:rPr lang="en-US" altLang="zh-CN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</a:t>
            </a:r>
            <a:r>
              <a:rPr lang="zh-CN" altLang="en-US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月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/>
      <p:bldP spid="12" grpId="1"/>
      <p:bldP spid="13" grpId="0"/>
      <p:bldP spid="13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713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三）抑制武将，以文制武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6" name="文本框 27"/>
          <p:cNvSpPr txBox="1"/>
          <p:nvPr/>
        </p:nvSpPr>
        <p:spPr>
          <a:xfrm>
            <a:off x="6535420" y="1273810"/>
            <a:ext cx="5438775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抑武：</a:t>
            </a:r>
            <a:endParaRPr lang="zh-CN" altLang="en-US" sz="2800" dirty="0">
              <a:highlight>
                <a:srgbClr val="FFFF00"/>
              </a:highlight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1.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罢免宿将兵权（杯酒释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兵权）；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2.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任用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文官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担任枢密院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长官，作战不设主帅，将从中御。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崇文：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1.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大力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提倡文治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，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扩大科举规模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，抬高文官和</a:t>
            </a:r>
            <a:r>
              <a:rPr lang="zh-CN" altLang="en-US" sz="2800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士人的地位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华光大黑_CNKI" panose="02000500000000000000" charset="-122"/>
              </a:rPr>
              <a:t>。（“与士大夫共治天下”）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华光大黑_CNKI" panose="02000500000000000000" charset="-122"/>
            </a:endParaRPr>
          </a:p>
        </p:txBody>
      </p:sp>
      <p:pic>
        <p:nvPicPr>
          <p:cNvPr id="13" name="Picture 2" descr="https://timgsa.baidu.com/timg?image&amp;quality=80&amp;size=b9999_10000&amp;sec=1605851459796&amp;di=24ee947b068053cdae56adaca038ab7a&amp;imgtype=0&amp;src=http%3A%2F%2Fpics7.baidu.com%2Ffeed%2Fcc11728b4710b912b95a523bebfa62059345226d.jpeg%3Ftoken%3D77c7fe0a6b3260e75a8c72c8ae5526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657" y="1273810"/>
            <a:ext cx="576556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014730" y="5426075"/>
            <a:ext cx="4277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方针：崇文抑武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205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三）抑制武将，以文制武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2" y="4252065"/>
            <a:ext cx="5836845" cy="2135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1693"/>
          <a:stretch>
            <a:fillRect/>
          </a:stretch>
        </p:blipFill>
        <p:spPr>
          <a:xfrm>
            <a:off x="179021" y="1113764"/>
            <a:ext cx="5869694" cy="285166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372256" y="876320"/>
            <a:ext cx="5667344" cy="5707161"/>
            <a:chOff x="6348809" y="501181"/>
            <a:chExt cx="5667344" cy="5707161"/>
          </a:xfrm>
        </p:grpSpPr>
        <p:pic>
          <p:nvPicPr>
            <p:cNvPr id="14" name="图片 13" descr="song_zhengzhi_5-42-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5631" y="501181"/>
              <a:ext cx="5650522" cy="57071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矩形 14"/>
            <p:cNvSpPr/>
            <p:nvPr/>
          </p:nvSpPr>
          <p:spPr>
            <a:xfrm>
              <a:off x="6348809" y="524579"/>
              <a:ext cx="1887055" cy="46166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宋人殿试图</a:t>
              </a:r>
              <a:r>
                <a:rPr lang="zh-CN" altLang="en-US" sz="2400" b="1" dirty="0">
                  <a:solidFill>
                    <a:schemeClr val="bg1">
                      <a:lumMod val="95000"/>
                    </a:schemeClr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endParaRPr lang="zh-CN" altLang="en-US" sz="2400" b="1" dirty="0">
                <a:solidFill>
                  <a:schemeClr val="bg1">
                    <a:lumMod val="9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6" name="文本框 28"/>
          <p:cNvSpPr txBox="1"/>
          <p:nvPr/>
        </p:nvSpPr>
        <p:spPr>
          <a:xfrm>
            <a:off x="6330462" y="3827349"/>
            <a:ext cx="5679916" cy="2768600"/>
          </a:xfrm>
          <a:prstGeom prst="rect">
            <a:avLst/>
          </a:prstGeom>
          <a:solidFill>
            <a:srgbClr val="F1EFEA">
              <a:alpha val="75000"/>
            </a:srgbClr>
          </a:solidFill>
        </p:spPr>
        <p:txBody>
          <a:bodyPr wrap="square" rtlCol="0">
            <a:spAutoFit/>
          </a:bodyPr>
          <a:p>
            <a:pPr algn="just"/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宋代吸取唐、五代时科场积弊的教训，在科举考试中采取了一系列防微杜渐的措施：</a:t>
            </a:r>
            <a:endParaRPr lang="en-US" altLang="zh-CN" sz="24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锁院制度；弥封制度</a:t>
            </a:r>
            <a:endParaRPr lang="zh-CN" altLang="en-US" sz="2800" b="1" dirty="0">
              <a:solidFill>
                <a:srgbClr val="0000FF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誊录制度；别试制度</a:t>
            </a:r>
            <a:endParaRPr lang="zh-CN" altLang="en-US" sz="2800" b="1" dirty="0">
              <a:solidFill>
                <a:srgbClr val="0000FF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  <a:p>
            <a:endParaRPr lang="zh-CN" altLang="en-US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4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59385" y="2909570"/>
            <a:ext cx="11872595" cy="47815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积极：强化中央集权，有效地防范了内部动乱，巩固了国家的统一和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安定。</a:t>
            </a:r>
            <a:endParaRPr lang="zh-CN" altLang="en-US" sz="2800" b="1" dirty="0" smtClean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1045" y="1724025"/>
            <a:ext cx="1090041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材料1：唯本朝之法，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上下相维，轻重相制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，如身之使臂，臂之使指。……藩方守臣，统制列城，付以数千里之地，十万之师，单车之使，尺纸之诏，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朝召而夕至，则为匹夫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！——范祖禹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635" y="3595370"/>
            <a:ext cx="1100455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2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：本朝鉴五代藩镇之弊，遂尽夺藩镇之权。兵也收了，财也收了，赏罚行政，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一切收了，州郡遂日就困弱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。——朱熹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5635" y="5048250"/>
            <a:ext cx="110039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材料3：凡开物务，</a:t>
            </a:r>
            <a:r>
              <a:rPr lang="zh-CN" altLang="en-US" sz="24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尽立规绳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。予小子缵绍丕基，</a:t>
            </a:r>
            <a:r>
              <a:rPr lang="zh-CN" altLang="en-US" sz="24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恭禀遗训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。……更赖将相公卿，左右前后。</a:t>
            </a:r>
            <a:r>
              <a:rPr lang="zh-CN" altLang="en-US" sz="24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恭遵先旨，同守成规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。——宋太宗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385" y="4460875"/>
            <a:ext cx="11765915" cy="47815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消极：制度过于僵化，权力分割过细，影响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了行政效率，造成地方贫弱。</a:t>
            </a:r>
            <a:endParaRPr lang="zh-CN" altLang="en-US" sz="2800" b="1" dirty="0" smtClean="0">
              <a:solidFill>
                <a:srgbClr val="FF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03855" y="5927090"/>
            <a:ext cx="5817870" cy="47815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90000"/>
              </a:lnSpc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消极：</a:t>
            </a: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助长了因循保守的政治风气。</a:t>
            </a:r>
            <a:endParaRPr lang="zh-CN" altLang="en-US" sz="2800" b="1" dirty="0" smtClean="0">
              <a:solidFill>
                <a:srgbClr val="FF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3900" y="971543"/>
            <a:ext cx="7229475" cy="607526"/>
            <a:chOff x="-4291" y="10011"/>
            <a:chExt cx="11385" cy="957"/>
          </a:xfrm>
        </p:grpSpPr>
        <p:sp>
          <p:nvSpPr>
            <p:cNvPr id="20" name="矩形 19"/>
            <p:cNvSpPr/>
            <p:nvPr/>
          </p:nvSpPr>
          <p:spPr>
            <a:xfrm>
              <a:off x="-3834" y="10011"/>
              <a:ext cx="10928" cy="957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思考：北宋初年加强中央集权有什么影响？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16200000" flipH="1">
              <a:off x="-4701" y="10450"/>
              <a:ext cx="831" cy="10"/>
            </a:xfrm>
            <a:prstGeom prst="line">
              <a:avLst/>
            </a:prstGeom>
            <a:ln w="114300">
              <a:solidFill>
                <a:srgbClr val="DE8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35610" y="826770"/>
          <a:ext cx="11590655" cy="518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875"/>
                <a:gridCol w="10050780"/>
              </a:tblGrid>
              <a:tr h="45720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宋初加强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专制主义中央集权的措施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23533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（一）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削弱地方，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加强中央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1.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中央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派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文官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出任各州长官，节度使逐渐变为虚衔；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2.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设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诸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路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转运司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统管地方财政，赋税大部分上交朝廷；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3.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将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地方精锐部队编入禁军，守内镇外，定期换驻地。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4.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在地方上，包括转运司在内，先后设立了平行的四个路级机构，从不同方面对各州进行监控和节制。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5.州一级增设通判，与知州共同签署文件，彼此制约。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（二）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削弱相权，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加强皇权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1.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在中央实行</a:t>
                      </a: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“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二府三司</a:t>
                      </a: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”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，增设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参知政事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为副相</a:t>
                      </a: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2.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统兵权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（三衙）与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调兵权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（枢密院）相分离</a:t>
                      </a: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3.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设置</a:t>
                      </a:r>
                      <a:r>
                        <a:rPr lang="zh-CN" altLang="en-US" sz="240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台监官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  <a:sym typeface="+mn-ea"/>
                        </a:rPr>
                        <a:t>，监察百官。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（三）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方正宋刻本秀楷简体" panose="02000000000000000000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 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抑制武将，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方正宋刻本秀楷简体" panose="02000000000000000000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方正宋刻本秀楷简体" panose="02000000000000000000" charset="-122"/>
                          <a:sym typeface="+mn-ea"/>
                        </a:rPr>
                        <a:t>以文制武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方正宋刻本秀楷简体" panose="02000000000000000000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方针：崇文抑武</a:t>
                      </a:r>
                      <a:endParaRPr lang="en-US" altLang="zh-CN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华光大黑_CNKI" panose="02000500000000000000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1.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罢免宿将兵权；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华光大黑_CNKI" panose="020005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2.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任用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文官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担任枢密院</a:t>
                      </a:r>
                      <a:r>
                        <a:rPr lang="zh-CN" altLang="en-US" sz="2400" dirty="0" smtClean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长官，作战不设主帅，将从中御。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华光大黑_CNKI" panose="02000500000000000000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3.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大力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提倡文治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，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扩大科举规模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，抬高文官和</a:t>
                      </a:r>
                      <a:r>
                        <a:rPr lang="zh-CN" altLang="en-US" sz="2400" dirty="0">
                          <a:solidFill>
                            <a:srgbClr val="E50112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士人的地位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华光大黑_CNKI" panose="02000500000000000000" charset="-122"/>
                          <a:sym typeface="+mn-ea"/>
                        </a:rPr>
                        <a:t>。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贰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0210" y="2875280"/>
            <a:ext cx="956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边防压力与财政危机</a:t>
            </a:r>
            <a:endParaRPr lang="zh-CN" altLang="en-US" sz="72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28376" y="849682"/>
            <a:ext cx="7108190" cy="5159336"/>
            <a:chOff x="392662" y="991656"/>
            <a:chExt cx="7108000" cy="5159761"/>
          </a:xfrm>
        </p:grpSpPr>
        <p:pic>
          <p:nvPicPr>
            <p:cNvPr id="4" name="Picture 1" descr="C:\Users\Administrator\AppData\Roaming\Tencent\Users\626350259\QQ\WinTemp\RichOle\6RZ)SD4)(PC_5TZ~YJ78NGX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662" y="1402883"/>
              <a:ext cx="7108000" cy="4152853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1871091" y="5752604"/>
              <a:ext cx="3738780" cy="39881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邓小南：</a:t>
              </a:r>
              <a:r>
                <a:rPr lang="en-US" altLang="zh-CN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《</a:t>
              </a:r>
              <a:r>
                <a:rPr lang="zh-CN" altLang="en-US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王安石与他的时代</a:t>
              </a:r>
              <a:r>
                <a:rPr lang="en-US" altLang="zh-CN" sz="2000" dirty="0" smtClean="0">
                  <a:latin typeface="方正宋刻本秀楷简体" panose="02000000000000000000" charset="-122"/>
                  <a:ea typeface="方正宋刻本秀楷简体" panose="02000000000000000000" charset="-122"/>
                </a:rPr>
                <a:t>》</a:t>
              </a:r>
              <a:endParaRPr lang="zh-CN" altLang="en-US" sz="2000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52167" y="991656"/>
              <a:ext cx="4115325" cy="52201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 smtClean="0">
                  <a:solidFill>
                    <a:srgbClr val="1B7A83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中国历史气温变化曲线图</a:t>
              </a:r>
              <a:endParaRPr lang="zh-CN" altLang="en-US" sz="2800" dirty="0">
                <a:solidFill>
                  <a:srgbClr val="1B7A83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95820" y="1388110"/>
            <a:ext cx="4801870" cy="4222085"/>
            <a:chOff x="511426" y="1099097"/>
            <a:chExt cx="6067839" cy="5229754"/>
          </a:xfrm>
        </p:grpSpPr>
        <p:pic>
          <p:nvPicPr>
            <p:cNvPr id="11" name="图片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26" y="1099097"/>
              <a:ext cx="6067839" cy="47735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979713" y="5872650"/>
              <a:ext cx="5116286" cy="45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</a:rPr>
                <a:t>《北宋、辽、西夏形势图（</a:t>
              </a:r>
              <a:r>
                <a:rPr lang="en-US" altLang="zh-CN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</a:rPr>
                <a:t>1111</a:t>
              </a:r>
              <a:r>
                <a:rPr lang="zh-CN" altLang="zh-CN" dirty="0">
                  <a:effectLst/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</a:rPr>
                <a:t>年）》</a:t>
              </a:r>
              <a:endParaRPr lang="zh-CN" altLang="zh-CN" dirty="0">
                <a:effectLst/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4005169" y="2109522"/>
            <a:ext cx="717550" cy="2454910"/>
          </a:xfrm>
          <a:prstGeom prst="straightConnector1">
            <a:avLst/>
          </a:prstGeom>
          <a:ln w="57150">
            <a:solidFill>
              <a:srgbClr val="CDB0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41109" y="1560882"/>
            <a:ext cx="1266825" cy="52324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 smtClean="0">
                <a:solidFill>
                  <a:srgbClr val="1B7A83"/>
                </a:solidFill>
                <a:latin typeface="方正粗金陵简体" panose="02000000000000000000" pitchFamily="2" charset="-122"/>
                <a:ea typeface="方正粗金陵简体" panose="02000000000000000000" pitchFamily="2" charset="-122"/>
              </a:rPr>
              <a:t>寒冷期</a:t>
            </a:r>
            <a:endParaRPr lang="zh-CN" altLang="en-US" sz="2800" dirty="0">
              <a:solidFill>
                <a:srgbClr val="1B7A83"/>
              </a:solidFill>
              <a:latin typeface="方正粗金陵简体" panose="02000000000000000000" pitchFamily="2" charset="-122"/>
              <a:ea typeface="方正粗金陵简体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5969635"/>
            <a:ext cx="11372215" cy="800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49730" y="5969635"/>
            <a:ext cx="2592070" cy="80073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969635"/>
            <a:ext cx="11372215" cy="8001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649730" y="5969635"/>
            <a:ext cx="2592070" cy="80073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516880" y="4626928"/>
            <a:ext cx="6202045" cy="975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-1828800" algn="l">
              <a:lnSpc>
                <a:spcPct val="80000"/>
              </a:lnSpc>
              <a:buClrTx/>
              <a:buSzTx/>
              <a:buFontTx/>
            </a:pP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辽宋约为兄弟之国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辽圣宗尊宋真宗为兄）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，宋每年送给辽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岁币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银10万两、绢20万匹，宋辽以白沟河为边界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各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守疆界。。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4050" y="1051560"/>
            <a:ext cx="516763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后唐：割让燕云十六州给辽太宗。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宋太宗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</a:t>
            </a:r>
            <a:r>
              <a:rPr lang="en-US" altLang="zh-CN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979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高梁河之战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16880" y="1927225"/>
            <a:ext cx="6094095" cy="975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-1828800" algn="l">
              <a:lnSpc>
                <a:spcPct val="80000"/>
              </a:lnSpc>
            </a:pP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辽将耶律休哥、耶律斜轸内外夹击，大败宋军于高梁河，太宗股中两箭，乘驴车逃走，从行宫嫔尽数陷没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6880" y="3843020"/>
            <a:ext cx="66052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highlight>
                  <a:srgbClr val="FFFF00"/>
                </a:highlight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宋真宗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 1004年辽军南下，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1005年签订</a:t>
            </a:r>
            <a:r>
              <a:rPr lang="en-US" altLang="zh-CN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澶渊之盟</a:t>
            </a:r>
            <a:r>
              <a:rPr lang="en-US" altLang="zh-CN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34050" y="3058795"/>
            <a:ext cx="564007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986年，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雍熙北伐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，杨业被俘而死，此后“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不敢北向”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11277" name="图片 11276" descr="lu_map023"/>
          <p:cNvPicPr>
            <a:picLocks noChangeAspect="1"/>
          </p:cNvPicPr>
          <p:nvPr/>
        </p:nvPicPr>
        <p:blipFill>
          <a:blip r:embed="rId3">
            <a:lum bright="17999"/>
          </a:blip>
          <a:stretch>
            <a:fillRect/>
          </a:stretch>
        </p:blipFill>
        <p:spPr>
          <a:xfrm>
            <a:off x="1351280" y="1049655"/>
            <a:ext cx="3495675" cy="45313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217170" y="1071245"/>
            <a:ext cx="859790" cy="4332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楷体" panose="02010609060101010101" pitchFamily="49" charset="-122"/>
                <a:sym typeface="+mn-ea"/>
              </a:rPr>
              <a:t>宋、辽和战</a:t>
            </a:r>
            <a:endParaRPr lang="zh-CN" altLang="en-US" sz="44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7" grpId="0" animBg="1"/>
      <p:bldP spid="17" grpId="1" animBg="1"/>
      <p:bldP spid="19" grpId="0" animBg="1"/>
      <p:bldP spid="19" grpId="1" animBg="1"/>
      <p:bldP spid="18" grpId="0"/>
      <p:bldP spid="18" grpId="1"/>
      <p:bldP spid="27" grpId="0" bldLvl="0" animBg="1"/>
      <p:bldP spid="2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7170" y="1071245"/>
            <a:ext cx="859790" cy="4332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楷体" panose="02010609060101010101" pitchFamily="49" charset="-122"/>
                <a:sym typeface="+mn-ea"/>
              </a:rPr>
              <a:t>宋、</a:t>
            </a:r>
            <a:r>
              <a:rPr lang="zh-CN" altLang="en-US" sz="4400" b="1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楷体" panose="02010609060101010101" pitchFamily="49" charset="-122"/>
                <a:sym typeface="+mn-ea"/>
              </a:rPr>
              <a:t>夏和战</a:t>
            </a:r>
            <a:endParaRPr lang="zh-CN" altLang="en-US" sz="4400" b="1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5988050"/>
            <a:ext cx="11334750" cy="8001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925570" y="5987415"/>
            <a:ext cx="1437005" cy="80073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326505" y="3641725"/>
            <a:ext cx="5297170" cy="1419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0" algn="l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宋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封元昊为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夏国主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夏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向北宋称臣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结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束战争。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北宋每年</a:t>
            </a:r>
            <a:r>
              <a:rPr lang="en-US" altLang="zh-CN" sz="2400" b="1" u="sng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“岁赐”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西夏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绢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万匹、银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7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万两、茶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万斤。重开沿边榷场贸易，恢复民间商贩往来。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50560" y="1442720"/>
            <a:ext cx="628396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CN" altLang="en-US" sz="2400" b="1"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宋仁宗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1038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年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元昊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称帝，为时七年的宋夏战争开始，连续战于三川口、好水川等，屡战屡败。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62675" y="2763838"/>
            <a:ext cx="483616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1044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年，宋夏签订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庆历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和议</a:t>
            </a:r>
            <a:r>
              <a:rPr lang="en-US" altLang="zh-CN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4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" y="1514475"/>
            <a:ext cx="5045710" cy="3844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99050" y="0"/>
            <a:ext cx="661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（一）边防压力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积弱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（军力衰弱不振）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6105" y="4029393"/>
            <a:ext cx="11052810" cy="423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-1828800" algn="l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签订和议后维持两国和平；榷场互市使北宋损失有限；和平、互市促进民族交融。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6740" y="5874385"/>
            <a:ext cx="10382885" cy="497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北宋屈辱求和，财政损失；和平状态使北宋军事力量减退，埋下亡国之患。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130" y="1569085"/>
            <a:ext cx="1094359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-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“澶渊之盟”后，宋辽达成协议，在河北沿边陆续开放榷场，用中原地区的茶叶、缯帛、漆器、瓷器等换取契丹的牛羊、马匹等。汉族建立的两宋王朝通过设置榷场、和市和朝贡等形式</a:t>
            </a:r>
            <a:r>
              <a:rPr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与周边民族进行经贸往来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，将中原农耕经济区与北方游牧经济区</a:t>
            </a:r>
            <a:r>
              <a:rPr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两种经济类型较为紧密地联系在了一起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，并互为补充。</a:t>
            </a:r>
            <a:endParaRPr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  <a:p>
            <a:pPr lvl="0" indent="-18288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——摘编自段红云《略论辽宋夏金对峙时期中国民族的一体化进程》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105" y="4739005"/>
            <a:ext cx="1083564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-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材料</a:t>
            </a:r>
            <a:r>
              <a:rPr lang="en-US" altLang="zh-CN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2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：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澶渊之盟未为失策。而所可痛者，当国大臣论和之后，</a:t>
            </a:r>
            <a:r>
              <a:rPr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武备皆废</a:t>
            </a:r>
            <a:r>
              <a:rPr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</a:t>
            </a:r>
            <a:r>
              <a:rPr 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……生育繁息，牛羊被野，戴白之人（白发长者），</a:t>
            </a:r>
            <a:r>
              <a:rPr 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不识于戈</a:t>
            </a:r>
            <a:r>
              <a:rPr 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。——</a:t>
            </a:r>
            <a:r>
              <a:rPr lang="zh-CN" altLang="en-US" sz="24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富弼</a:t>
            </a:r>
            <a:endParaRPr lang="zh-CN" altLang="en-US" sz="24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9270" y="840105"/>
            <a:ext cx="10966450" cy="527538"/>
            <a:chOff x="758" y="9970"/>
            <a:chExt cx="17270" cy="831"/>
          </a:xfrm>
        </p:grpSpPr>
        <p:sp>
          <p:nvSpPr>
            <p:cNvPr id="14" name="矩形 13"/>
            <p:cNvSpPr/>
            <p:nvPr/>
          </p:nvSpPr>
          <p:spPr>
            <a:xfrm>
              <a:off x="940" y="9976"/>
              <a:ext cx="17088" cy="7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思考：以澶渊之盟为例，北宋这种“以钱财换和平”的做法是否可取？为什么？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rot="16200000" flipH="1">
              <a:off x="347" y="10380"/>
              <a:ext cx="831" cy="10"/>
            </a:xfrm>
            <a:prstGeom prst="line">
              <a:avLst/>
            </a:prstGeom>
            <a:ln w="114300">
              <a:solidFill>
                <a:srgbClr val="DE8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4886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贰、边防压力与财政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1085" y="0"/>
            <a:ext cx="7320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（二）财政危机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积贫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（三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冗）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5770245"/>
            <a:ext cx="11264265" cy="8001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95420" y="5814695"/>
            <a:ext cx="2644140" cy="653415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047865" y="1073150"/>
            <a:ext cx="3193300" cy="3735347"/>
            <a:chOff x="12556" y="1710"/>
            <a:chExt cx="6143" cy="703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rcRect b="10294"/>
            <a:stretch>
              <a:fillRect/>
            </a:stretch>
          </p:blipFill>
          <p:spPr>
            <a:xfrm>
              <a:off x="12556" y="1710"/>
              <a:ext cx="6143" cy="5821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14570" y="7748"/>
              <a:ext cx="2479" cy="993"/>
              <a:chOff x="747655" y="5735627"/>
              <a:chExt cx="4206240" cy="630476"/>
            </a:xfrm>
          </p:grpSpPr>
          <p:sp>
            <p:nvSpPr>
              <p:cNvPr id="24" name="Freeform 130"/>
              <p:cNvSpPr/>
              <p:nvPr/>
            </p:nvSpPr>
            <p:spPr bwMode="auto">
              <a:xfrm>
                <a:off x="747655" y="5735627"/>
                <a:ext cx="4206240" cy="630476"/>
              </a:xfrm>
              <a:custGeom>
                <a:avLst/>
                <a:gdLst>
                  <a:gd name="T0" fmla="*/ 346 w 367"/>
                  <a:gd name="T1" fmla="*/ 44 h 104"/>
                  <a:gd name="T2" fmla="*/ 363 w 367"/>
                  <a:gd name="T3" fmla="*/ 39 h 104"/>
                  <a:gd name="T4" fmla="*/ 353 w 367"/>
                  <a:gd name="T5" fmla="*/ 36 h 104"/>
                  <a:gd name="T6" fmla="*/ 352 w 367"/>
                  <a:gd name="T7" fmla="*/ 33 h 104"/>
                  <a:gd name="T8" fmla="*/ 337 w 367"/>
                  <a:gd name="T9" fmla="*/ 31 h 104"/>
                  <a:gd name="T10" fmla="*/ 343 w 367"/>
                  <a:gd name="T11" fmla="*/ 28 h 104"/>
                  <a:gd name="T12" fmla="*/ 343 w 367"/>
                  <a:gd name="T13" fmla="*/ 26 h 104"/>
                  <a:gd name="T14" fmla="*/ 345 w 367"/>
                  <a:gd name="T15" fmla="*/ 23 h 104"/>
                  <a:gd name="T16" fmla="*/ 325 w 367"/>
                  <a:gd name="T17" fmla="*/ 22 h 104"/>
                  <a:gd name="T18" fmla="*/ 324 w 367"/>
                  <a:gd name="T19" fmla="*/ 20 h 104"/>
                  <a:gd name="T20" fmla="*/ 317 w 367"/>
                  <a:gd name="T21" fmla="*/ 19 h 104"/>
                  <a:gd name="T22" fmla="*/ 324 w 367"/>
                  <a:gd name="T23" fmla="*/ 13 h 104"/>
                  <a:gd name="T24" fmla="*/ 316 w 367"/>
                  <a:gd name="T25" fmla="*/ 11 h 104"/>
                  <a:gd name="T26" fmla="*/ 298 w 367"/>
                  <a:gd name="T27" fmla="*/ 8 h 104"/>
                  <a:gd name="T28" fmla="*/ 298 w 367"/>
                  <a:gd name="T29" fmla="*/ 6 h 104"/>
                  <a:gd name="T30" fmla="*/ 152 w 367"/>
                  <a:gd name="T31" fmla="*/ 2 h 104"/>
                  <a:gd name="T32" fmla="*/ 17 w 367"/>
                  <a:gd name="T33" fmla="*/ 22 h 104"/>
                  <a:gd name="T34" fmla="*/ 8 w 367"/>
                  <a:gd name="T35" fmla="*/ 39 h 104"/>
                  <a:gd name="T36" fmla="*/ 5 w 367"/>
                  <a:gd name="T37" fmla="*/ 46 h 104"/>
                  <a:gd name="T38" fmla="*/ 11 w 367"/>
                  <a:gd name="T39" fmla="*/ 54 h 104"/>
                  <a:gd name="T40" fmla="*/ 8 w 367"/>
                  <a:gd name="T41" fmla="*/ 63 h 104"/>
                  <a:gd name="T42" fmla="*/ 9 w 367"/>
                  <a:gd name="T43" fmla="*/ 72 h 104"/>
                  <a:gd name="T44" fmla="*/ 10 w 367"/>
                  <a:gd name="T45" fmla="*/ 81 h 104"/>
                  <a:gd name="T46" fmla="*/ 43 w 367"/>
                  <a:gd name="T47" fmla="*/ 93 h 104"/>
                  <a:gd name="T48" fmla="*/ 289 w 367"/>
                  <a:gd name="T49" fmla="*/ 88 h 104"/>
                  <a:gd name="T50" fmla="*/ 344 w 367"/>
                  <a:gd name="T51" fmla="*/ 71 h 104"/>
                  <a:gd name="T52" fmla="*/ 353 w 367"/>
                  <a:gd name="T53" fmla="*/ 64 h 104"/>
                  <a:gd name="T54" fmla="*/ 349 w 367"/>
                  <a:gd name="T55" fmla="*/ 61 h 104"/>
                  <a:gd name="T56" fmla="*/ 344 w 367"/>
                  <a:gd name="T57" fmla="*/ 59 h 104"/>
                  <a:gd name="T58" fmla="*/ 343 w 367"/>
                  <a:gd name="T59" fmla="*/ 57 h 104"/>
                  <a:gd name="T60" fmla="*/ 359 w 367"/>
                  <a:gd name="T61" fmla="*/ 53 h 104"/>
                  <a:gd name="T62" fmla="*/ 345 w 367"/>
                  <a:gd name="T6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04">
                    <a:moveTo>
                      <a:pt x="367" y="45"/>
                    </a:moveTo>
                    <a:cubicBezTo>
                      <a:pt x="346" y="44"/>
                      <a:pt x="346" y="44"/>
                      <a:pt x="346" y="44"/>
                    </a:cubicBezTo>
                    <a:cubicBezTo>
                      <a:pt x="347" y="43"/>
                      <a:pt x="347" y="43"/>
                      <a:pt x="347" y="43"/>
                    </a:cubicBezTo>
                    <a:cubicBezTo>
                      <a:pt x="355" y="42"/>
                      <a:pt x="353" y="39"/>
                      <a:pt x="363" y="39"/>
                    </a:cubicBezTo>
                    <a:cubicBezTo>
                      <a:pt x="359" y="38"/>
                      <a:pt x="354" y="39"/>
                      <a:pt x="352" y="38"/>
                    </a:cubicBezTo>
                    <a:cubicBezTo>
                      <a:pt x="353" y="37"/>
                      <a:pt x="352" y="36"/>
                      <a:pt x="353" y="36"/>
                    </a:cubicBezTo>
                    <a:cubicBezTo>
                      <a:pt x="350" y="36"/>
                      <a:pt x="347" y="36"/>
                      <a:pt x="345" y="35"/>
                    </a:cubicBezTo>
                    <a:cubicBezTo>
                      <a:pt x="346" y="33"/>
                      <a:pt x="350" y="34"/>
                      <a:pt x="352" y="33"/>
                    </a:cubicBezTo>
                    <a:cubicBezTo>
                      <a:pt x="351" y="33"/>
                      <a:pt x="351" y="32"/>
                      <a:pt x="351" y="32"/>
                    </a:cubicBezTo>
                    <a:cubicBezTo>
                      <a:pt x="337" y="31"/>
                      <a:pt x="337" y="31"/>
                      <a:pt x="337" y="31"/>
                    </a:cubicBezTo>
                    <a:cubicBezTo>
                      <a:pt x="342" y="30"/>
                      <a:pt x="347" y="30"/>
                      <a:pt x="352" y="29"/>
                    </a:cubicBezTo>
                    <a:cubicBezTo>
                      <a:pt x="349" y="29"/>
                      <a:pt x="345" y="29"/>
                      <a:pt x="343" y="28"/>
                    </a:cubicBezTo>
                    <a:cubicBezTo>
                      <a:pt x="346" y="27"/>
                      <a:pt x="350" y="27"/>
                      <a:pt x="353" y="26"/>
                    </a:cubicBezTo>
                    <a:cubicBezTo>
                      <a:pt x="350" y="25"/>
                      <a:pt x="346" y="27"/>
                      <a:pt x="343" y="26"/>
                    </a:cubicBezTo>
                    <a:cubicBezTo>
                      <a:pt x="343" y="24"/>
                      <a:pt x="346" y="25"/>
                      <a:pt x="347" y="24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6" y="23"/>
                      <a:pt x="348" y="23"/>
                      <a:pt x="349" y="22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6" y="21"/>
                      <a:pt x="326" y="21"/>
                      <a:pt x="326" y="21"/>
                    </a:cubicBezTo>
                    <a:cubicBezTo>
                      <a:pt x="326" y="20"/>
                      <a:pt x="324" y="20"/>
                      <a:pt x="324" y="20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7" y="19"/>
                      <a:pt x="317" y="19"/>
                      <a:pt x="317" y="19"/>
                    </a:cubicBezTo>
                    <a:cubicBezTo>
                      <a:pt x="314" y="18"/>
                      <a:pt x="309" y="18"/>
                      <a:pt x="310" y="15"/>
                    </a:cubicBezTo>
                    <a:cubicBezTo>
                      <a:pt x="314" y="13"/>
                      <a:pt x="319" y="13"/>
                      <a:pt x="324" y="13"/>
                    </a:cubicBezTo>
                    <a:cubicBezTo>
                      <a:pt x="323" y="12"/>
                      <a:pt x="321" y="12"/>
                      <a:pt x="322" y="11"/>
                    </a:cubicBezTo>
                    <a:cubicBezTo>
                      <a:pt x="320" y="11"/>
                      <a:pt x="317" y="12"/>
                      <a:pt x="316" y="11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2" y="9"/>
                      <a:pt x="304" y="10"/>
                      <a:pt x="298" y="8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4" y="6"/>
                      <a:pt x="301" y="7"/>
                      <a:pt x="298" y="6"/>
                    </a:cubicBezTo>
                    <a:cubicBezTo>
                      <a:pt x="299" y="6"/>
                      <a:pt x="300" y="5"/>
                      <a:pt x="299" y="5"/>
                    </a:cubicBezTo>
                    <a:cubicBezTo>
                      <a:pt x="253" y="0"/>
                      <a:pt x="201" y="2"/>
                      <a:pt x="152" y="2"/>
                    </a:cubicBezTo>
                    <a:cubicBezTo>
                      <a:pt x="109" y="5"/>
                      <a:pt x="60" y="1"/>
                      <a:pt x="25" y="13"/>
                    </a:cubicBezTo>
                    <a:cubicBezTo>
                      <a:pt x="28" y="17"/>
                      <a:pt x="18" y="18"/>
                      <a:pt x="17" y="22"/>
                    </a:cubicBezTo>
                    <a:cubicBezTo>
                      <a:pt x="34" y="28"/>
                      <a:pt x="3" y="30"/>
                      <a:pt x="5" y="37"/>
                    </a:cubicBezTo>
                    <a:cubicBezTo>
                      <a:pt x="6" y="38"/>
                      <a:pt x="9" y="38"/>
                      <a:pt x="8" y="39"/>
                    </a:cubicBezTo>
                    <a:cubicBezTo>
                      <a:pt x="7" y="39"/>
                      <a:pt x="7" y="40"/>
                      <a:pt x="6" y="40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1" y="48"/>
                      <a:pt x="10" y="49"/>
                    </a:cubicBezTo>
                    <a:cubicBezTo>
                      <a:pt x="16" y="51"/>
                      <a:pt x="6" y="52"/>
                      <a:pt x="11" y="5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2" y="61"/>
                      <a:pt x="8" y="63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6"/>
                      <a:pt x="0" y="70"/>
                      <a:pt x="9" y="72"/>
                    </a:cubicBezTo>
                    <a:cubicBezTo>
                      <a:pt x="3" y="74"/>
                      <a:pt x="12" y="75"/>
                      <a:pt x="8" y="77"/>
                    </a:cubicBezTo>
                    <a:cubicBezTo>
                      <a:pt x="15" y="78"/>
                      <a:pt x="3" y="80"/>
                      <a:pt x="10" y="81"/>
                    </a:cubicBezTo>
                    <a:cubicBezTo>
                      <a:pt x="12" y="85"/>
                      <a:pt x="23" y="87"/>
                      <a:pt x="29" y="90"/>
                    </a:cubicBezTo>
                    <a:cubicBezTo>
                      <a:pt x="35" y="90"/>
                      <a:pt x="38" y="92"/>
                      <a:pt x="43" y="93"/>
                    </a:cubicBezTo>
                    <a:cubicBezTo>
                      <a:pt x="118" y="104"/>
                      <a:pt x="203" y="95"/>
                      <a:pt x="278" y="90"/>
                    </a:cubicBezTo>
                    <a:cubicBezTo>
                      <a:pt x="281" y="88"/>
                      <a:pt x="285" y="88"/>
                      <a:pt x="289" y="88"/>
                    </a:cubicBezTo>
                    <a:cubicBezTo>
                      <a:pt x="312" y="85"/>
                      <a:pt x="331" y="77"/>
                      <a:pt x="351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68"/>
                      <a:pt x="351" y="66"/>
                      <a:pt x="357" y="64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5" y="63"/>
                      <a:pt x="364" y="61"/>
                      <a:pt x="363" y="61"/>
                    </a:cubicBezTo>
                    <a:cubicBezTo>
                      <a:pt x="359" y="62"/>
                      <a:pt x="352" y="62"/>
                      <a:pt x="349" y="61"/>
                    </a:cubicBezTo>
                    <a:cubicBezTo>
                      <a:pt x="350" y="60"/>
                      <a:pt x="352" y="59"/>
                      <a:pt x="355" y="59"/>
                    </a:cubicBezTo>
                    <a:cubicBezTo>
                      <a:pt x="351" y="59"/>
                      <a:pt x="347" y="60"/>
                      <a:pt x="344" y="59"/>
                    </a:cubicBezTo>
                    <a:cubicBezTo>
                      <a:pt x="344" y="58"/>
                      <a:pt x="346" y="58"/>
                      <a:pt x="347" y="58"/>
                    </a:cubicBezTo>
                    <a:cubicBezTo>
                      <a:pt x="346" y="57"/>
                      <a:pt x="344" y="58"/>
                      <a:pt x="343" y="57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62" y="53"/>
                      <a:pt x="360" y="54"/>
                      <a:pt x="359" y="53"/>
                    </a:cubicBezTo>
                    <a:cubicBezTo>
                      <a:pt x="361" y="52"/>
                      <a:pt x="361" y="52"/>
                      <a:pt x="361" y="52"/>
                    </a:cubicBezTo>
                    <a:cubicBezTo>
                      <a:pt x="354" y="51"/>
                      <a:pt x="350" y="54"/>
                      <a:pt x="345" y="52"/>
                    </a:cubicBezTo>
                    <a:cubicBezTo>
                      <a:pt x="352" y="50"/>
                      <a:pt x="363" y="49"/>
                      <a:pt x="367" y="45"/>
                    </a:cubicBezTo>
                    <a:close/>
                  </a:path>
                </a:pathLst>
              </a:custGeom>
              <a:solidFill>
                <a:srgbClr val="1B7A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14483" y="5735627"/>
                <a:ext cx="3083841" cy="62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dirty="0" smtClean="0">
                    <a:solidFill>
                      <a:schemeClr val="bg1"/>
                    </a:solidFill>
                    <a:latin typeface="方正颜真卿楷书 简繁" panose="02000500000000000000" pitchFamily="2" charset="-122"/>
                    <a:ea typeface="方正颜真卿楷书 简繁" panose="02000500000000000000" pitchFamily="2" charset="-122"/>
                  </a:rPr>
                  <a:t>冗费</a:t>
                </a:r>
                <a:endParaRPr lang="zh-CN" altLang="en-US" sz="2800" dirty="0">
                  <a:solidFill>
                    <a:schemeClr val="bg1"/>
                  </a:solidFill>
                  <a:latin typeface="方正颜真卿楷书 简繁" panose="02000500000000000000" pitchFamily="2" charset="-122"/>
                  <a:ea typeface="方正颜真卿楷书 简繁" panose="02000500000000000000" pitchFamily="2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4206240" y="1073150"/>
            <a:ext cx="2364105" cy="3849009"/>
            <a:chOff x="7104" y="1693"/>
            <a:chExt cx="4786" cy="7313"/>
          </a:xfrm>
        </p:grpSpPr>
        <p:grpSp>
          <p:nvGrpSpPr>
            <p:cNvPr id="15" name="组合 14"/>
            <p:cNvGrpSpPr/>
            <p:nvPr/>
          </p:nvGrpSpPr>
          <p:grpSpPr>
            <a:xfrm>
              <a:off x="8113" y="6209"/>
              <a:ext cx="3389" cy="2797"/>
              <a:chOff x="887239" y="4758838"/>
              <a:chExt cx="5750460" cy="1775809"/>
            </a:xfrm>
          </p:grpSpPr>
          <p:sp>
            <p:nvSpPr>
              <p:cNvPr id="18" name="Freeform 130"/>
              <p:cNvSpPr/>
              <p:nvPr/>
            </p:nvSpPr>
            <p:spPr bwMode="auto">
              <a:xfrm>
                <a:off x="887239" y="5904171"/>
                <a:ext cx="4206240" cy="630476"/>
              </a:xfrm>
              <a:custGeom>
                <a:avLst/>
                <a:gdLst>
                  <a:gd name="T0" fmla="*/ 346 w 367"/>
                  <a:gd name="T1" fmla="*/ 44 h 104"/>
                  <a:gd name="T2" fmla="*/ 363 w 367"/>
                  <a:gd name="T3" fmla="*/ 39 h 104"/>
                  <a:gd name="T4" fmla="*/ 353 w 367"/>
                  <a:gd name="T5" fmla="*/ 36 h 104"/>
                  <a:gd name="T6" fmla="*/ 352 w 367"/>
                  <a:gd name="T7" fmla="*/ 33 h 104"/>
                  <a:gd name="T8" fmla="*/ 337 w 367"/>
                  <a:gd name="T9" fmla="*/ 31 h 104"/>
                  <a:gd name="T10" fmla="*/ 343 w 367"/>
                  <a:gd name="T11" fmla="*/ 28 h 104"/>
                  <a:gd name="T12" fmla="*/ 343 w 367"/>
                  <a:gd name="T13" fmla="*/ 26 h 104"/>
                  <a:gd name="T14" fmla="*/ 345 w 367"/>
                  <a:gd name="T15" fmla="*/ 23 h 104"/>
                  <a:gd name="T16" fmla="*/ 325 w 367"/>
                  <a:gd name="T17" fmla="*/ 22 h 104"/>
                  <a:gd name="T18" fmla="*/ 324 w 367"/>
                  <a:gd name="T19" fmla="*/ 20 h 104"/>
                  <a:gd name="T20" fmla="*/ 317 w 367"/>
                  <a:gd name="T21" fmla="*/ 19 h 104"/>
                  <a:gd name="T22" fmla="*/ 324 w 367"/>
                  <a:gd name="T23" fmla="*/ 13 h 104"/>
                  <a:gd name="T24" fmla="*/ 316 w 367"/>
                  <a:gd name="T25" fmla="*/ 11 h 104"/>
                  <a:gd name="T26" fmla="*/ 298 w 367"/>
                  <a:gd name="T27" fmla="*/ 8 h 104"/>
                  <a:gd name="T28" fmla="*/ 298 w 367"/>
                  <a:gd name="T29" fmla="*/ 6 h 104"/>
                  <a:gd name="T30" fmla="*/ 152 w 367"/>
                  <a:gd name="T31" fmla="*/ 2 h 104"/>
                  <a:gd name="T32" fmla="*/ 17 w 367"/>
                  <a:gd name="T33" fmla="*/ 22 h 104"/>
                  <a:gd name="T34" fmla="*/ 8 w 367"/>
                  <a:gd name="T35" fmla="*/ 39 h 104"/>
                  <a:gd name="T36" fmla="*/ 5 w 367"/>
                  <a:gd name="T37" fmla="*/ 46 h 104"/>
                  <a:gd name="T38" fmla="*/ 11 w 367"/>
                  <a:gd name="T39" fmla="*/ 54 h 104"/>
                  <a:gd name="T40" fmla="*/ 8 w 367"/>
                  <a:gd name="T41" fmla="*/ 63 h 104"/>
                  <a:gd name="T42" fmla="*/ 9 w 367"/>
                  <a:gd name="T43" fmla="*/ 72 h 104"/>
                  <a:gd name="T44" fmla="*/ 10 w 367"/>
                  <a:gd name="T45" fmla="*/ 81 h 104"/>
                  <a:gd name="T46" fmla="*/ 43 w 367"/>
                  <a:gd name="T47" fmla="*/ 93 h 104"/>
                  <a:gd name="T48" fmla="*/ 289 w 367"/>
                  <a:gd name="T49" fmla="*/ 88 h 104"/>
                  <a:gd name="T50" fmla="*/ 344 w 367"/>
                  <a:gd name="T51" fmla="*/ 71 h 104"/>
                  <a:gd name="T52" fmla="*/ 353 w 367"/>
                  <a:gd name="T53" fmla="*/ 64 h 104"/>
                  <a:gd name="T54" fmla="*/ 349 w 367"/>
                  <a:gd name="T55" fmla="*/ 61 h 104"/>
                  <a:gd name="T56" fmla="*/ 344 w 367"/>
                  <a:gd name="T57" fmla="*/ 59 h 104"/>
                  <a:gd name="T58" fmla="*/ 343 w 367"/>
                  <a:gd name="T59" fmla="*/ 57 h 104"/>
                  <a:gd name="T60" fmla="*/ 359 w 367"/>
                  <a:gd name="T61" fmla="*/ 53 h 104"/>
                  <a:gd name="T62" fmla="*/ 345 w 367"/>
                  <a:gd name="T6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04">
                    <a:moveTo>
                      <a:pt x="367" y="45"/>
                    </a:moveTo>
                    <a:cubicBezTo>
                      <a:pt x="346" y="44"/>
                      <a:pt x="346" y="44"/>
                      <a:pt x="346" y="44"/>
                    </a:cubicBezTo>
                    <a:cubicBezTo>
                      <a:pt x="347" y="43"/>
                      <a:pt x="347" y="43"/>
                      <a:pt x="347" y="43"/>
                    </a:cubicBezTo>
                    <a:cubicBezTo>
                      <a:pt x="355" y="42"/>
                      <a:pt x="353" y="39"/>
                      <a:pt x="363" y="39"/>
                    </a:cubicBezTo>
                    <a:cubicBezTo>
                      <a:pt x="359" y="38"/>
                      <a:pt x="354" y="39"/>
                      <a:pt x="352" y="38"/>
                    </a:cubicBezTo>
                    <a:cubicBezTo>
                      <a:pt x="353" y="37"/>
                      <a:pt x="352" y="36"/>
                      <a:pt x="353" y="36"/>
                    </a:cubicBezTo>
                    <a:cubicBezTo>
                      <a:pt x="350" y="36"/>
                      <a:pt x="347" y="36"/>
                      <a:pt x="345" y="35"/>
                    </a:cubicBezTo>
                    <a:cubicBezTo>
                      <a:pt x="346" y="33"/>
                      <a:pt x="350" y="34"/>
                      <a:pt x="352" y="33"/>
                    </a:cubicBezTo>
                    <a:cubicBezTo>
                      <a:pt x="351" y="33"/>
                      <a:pt x="351" y="32"/>
                      <a:pt x="351" y="32"/>
                    </a:cubicBezTo>
                    <a:cubicBezTo>
                      <a:pt x="337" y="31"/>
                      <a:pt x="337" y="31"/>
                      <a:pt x="337" y="31"/>
                    </a:cubicBezTo>
                    <a:cubicBezTo>
                      <a:pt x="342" y="30"/>
                      <a:pt x="347" y="30"/>
                      <a:pt x="352" y="29"/>
                    </a:cubicBezTo>
                    <a:cubicBezTo>
                      <a:pt x="349" y="29"/>
                      <a:pt x="345" y="29"/>
                      <a:pt x="343" y="28"/>
                    </a:cubicBezTo>
                    <a:cubicBezTo>
                      <a:pt x="346" y="27"/>
                      <a:pt x="350" y="27"/>
                      <a:pt x="353" y="26"/>
                    </a:cubicBezTo>
                    <a:cubicBezTo>
                      <a:pt x="350" y="25"/>
                      <a:pt x="346" y="27"/>
                      <a:pt x="343" y="26"/>
                    </a:cubicBezTo>
                    <a:cubicBezTo>
                      <a:pt x="343" y="24"/>
                      <a:pt x="346" y="25"/>
                      <a:pt x="347" y="24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6" y="23"/>
                      <a:pt x="348" y="23"/>
                      <a:pt x="349" y="22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6" y="21"/>
                      <a:pt x="326" y="21"/>
                      <a:pt x="326" y="21"/>
                    </a:cubicBezTo>
                    <a:cubicBezTo>
                      <a:pt x="326" y="20"/>
                      <a:pt x="324" y="20"/>
                      <a:pt x="324" y="20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7" y="19"/>
                      <a:pt x="317" y="19"/>
                      <a:pt x="317" y="19"/>
                    </a:cubicBezTo>
                    <a:cubicBezTo>
                      <a:pt x="314" y="18"/>
                      <a:pt x="309" y="18"/>
                      <a:pt x="310" y="15"/>
                    </a:cubicBezTo>
                    <a:cubicBezTo>
                      <a:pt x="314" y="13"/>
                      <a:pt x="319" y="13"/>
                      <a:pt x="324" y="13"/>
                    </a:cubicBezTo>
                    <a:cubicBezTo>
                      <a:pt x="323" y="12"/>
                      <a:pt x="321" y="12"/>
                      <a:pt x="322" y="11"/>
                    </a:cubicBezTo>
                    <a:cubicBezTo>
                      <a:pt x="320" y="11"/>
                      <a:pt x="317" y="12"/>
                      <a:pt x="316" y="11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2" y="9"/>
                      <a:pt x="304" y="10"/>
                      <a:pt x="298" y="8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4" y="6"/>
                      <a:pt x="301" y="7"/>
                      <a:pt x="298" y="6"/>
                    </a:cubicBezTo>
                    <a:cubicBezTo>
                      <a:pt x="299" y="6"/>
                      <a:pt x="300" y="5"/>
                      <a:pt x="299" y="5"/>
                    </a:cubicBezTo>
                    <a:cubicBezTo>
                      <a:pt x="253" y="0"/>
                      <a:pt x="201" y="2"/>
                      <a:pt x="152" y="2"/>
                    </a:cubicBezTo>
                    <a:cubicBezTo>
                      <a:pt x="109" y="5"/>
                      <a:pt x="60" y="1"/>
                      <a:pt x="25" y="13"/>
                    </a:cubicBezTo>
                    <a:cubicBezTo>
                      <a:pt x="28" y="17"/>
                      <a:pt x="18" y="18"/>
                      <a:pt x="17" y="22"/>
                    </a:cubicBezTo>
                    <a:cubicBezTo>
                      <a:pt x="34" y="28"/>
                      <a:pt x="3" y="30"/>
                      <a:pt x="5" y="37"/>
                    </a:cubicBezTo>
                    <a:cubicBezTo>
                      <a:pt x="6" y="38"/>
                      <a:pt x="9" y="38"/>
                      <a:pt x="8" y="39"/>
                    </a:cubicBezTo>
                    <a:cubicBezTo>
                      <a:pt x="7" y="39"/>
                      <a:pt x="7" y="40"/>
                      <a:pt x="6" y="40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1" y="48"/>
                      <a:pt x="10" y="49"/>
                    </a:cubicBezTo>
                    <a:cubicBezTo>
                      <a:pt x="16" y="51"/>
                      <a:pt x="6" y="52"/>
                      <a:pt x="11" y="5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2" y="61"/>
                      <a:pt x="8" y="63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6"/>
                      <a:pt x="0" y="70"/>
                      <a:pt x="9" y="72"/>
                    </a:cubicBezTo>
                    <a:cubicBezTo>
                      <a:pt x="3" y="74"/>
                      <a:pt x="12" y="75"/>
                      <a:pt x="8" y="77"/>
                    </a:cubicBezTo>
                    <a:cubicBezTo>
                      <a:pt x="15" y="78"/>
                      <a:pt x="3" y="80"/>
                      <a:pt x="10" y="81"/>
                    </a:cubicBezTo>
                    <a:cubicBezTo>
                      <a:pt x="12" y="85"/>
                      <a:pt x="23" y="87"/>
                      <a:pt x="29" y="90"/>
                    </a:cubicBezTo>
                    <a:cubicBezTo>
                      <a:pt x="35" y="90"/>
                      <a:pt x="38" y="92"/>
                      <a:pt x="43" y="93"/>
                    </a:cubicBezTo>
                    <a:cubicBezTo>
                      <a:pt x="118" y="104"/>
                      <a:pt x="203" y="95"/>
                      <a:pt x="278" y="90"/>
                    </a:cubicBezTo>
                    <a:cubicBezTo>
                      <a:pt x="281" y="88"/>
                      <a:pt x="285" y="88"/>
                      <a:pt x="289" y="88"/>
                    </a:cubicBezTo>
                    <a:cubicBezTo>
                      <a:pt x="312" y="85"/>
                      <a:pt x="331" y="77"/>
                      <a:pt x="351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68"/>
                      <a:pt x="351" y="66"/>
                      <a:pt x="357" y="64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5" y="63"/>
                      <a:pt x="364" y="61"/>
                      <a:pt x="363" y="61"/>
                    </a:cubicBezTo>
                    <a:cubicBezTo>
                      <a:pt x="359" y="62"/>
                      <a:pt x="352" y="62"/>
                      <a:pt x="349" y="61"/>
                    </a:cubicBezTo>
                    <a:cubicBezTo>
                      <a:pt x="350" y="60"/>
                      <a:pt x="352" y="59"/>
                      <a:pt x="355" y="59"/>
                    </a:cubicBezTo>
                    <a:cubicBezTo>
                      <a:pt x="351" y="59"/>
                      <a:pt x="347" y="60"/>
                      <a:pt x="344" y="59"/>
                    </a:cubicBezTo>
                    <a:cubicBezTo>
                      <a:pt x="344" y="58"/>
                      <a:pt x="346" y="58"/>
                      <a:pt x="347" y="58"/>
                    </a:cubicBezTo>
                    <a:cubicBezTo>
                      <a:pt x="346" y="57"/>
                      <a:pt x="344" y="58"/>
                      <a:pt x="343" y="57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62" y="53"/>
                      <a:pt x="360" y="54"/>
                      <a:pt x="359" y="53"/>
                    </a:cubicBezTo>
                    <a:cubicBezTo>
                      <a:pt x="361" y="52"/>
                      <a:pt x="361" y="52"/>
                      <a:pt x="361" y="52"/>
                    </a:cubicBezTo>
                    <a:cubicBezTo>
                      <a:pt x="354" y="51"/>
                      <a:pt x="350" y="54"/>
                      <a:pt x="345" y="52"/>
                    </a:cubicBezTo>
                    <a:cubicBezTo>
                      <a:pt x="352" y="50"/>
                      <a:pt x="363" y="49"/>
                      <a:pt x="367" y="45"/>
                    </a:cubicBezTo>
                    <a:close/>
                  </a:path>
                </a:pathLst>
              </a:custGeom>
              <a:solidFill>
                <a:srgbClr val="1B7A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41847" y="4758838"/>
                <a:ext cx="4395852" cy="62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dirty="0" smtClean="0">
                    <a:solidFill>
                      <a:schemeClr val="bg1"/>
                    </a:solidFill>
                    <a:latin typeface="方正颜真卿楷书 简繁" panose="02000500000000000000" pitchFamily="2" charset="-122"/>
                    <a:ea typeface="方正颜真卿楷书 简繁" panose="02000500000000000000" pitchFamily="2" charset="-122"/>
                  </a:rPr>
                  <a:t>冗官</a:t>
                </a:r>
                <a:endParaRPr lang="zh-CN" altLang="en-US" sz="2800" dirty="0">
                  <a:solidFill>
                    <a:schemeClr val="bg1"/>
                  </a:solidFill>
                  <a:latin typeface="方正颜真卿楷书 简繁" panose="02000500000000000000" pitchFamily="2" charset="-122"/>
                  <a:ea typeface="方正颜真卿楷书 简繁" panose="02000500000000000000" pitchFamily="2" charset="-122"/>
                </a:endParaRPr>
              </a:p>
            </p:txBody>
          </p:sp>
        </p:grpSp>
        <p:pic>
          <p:nvPicPr>
            <p:cNvPr id="16" name="图片 -2147482589" descr="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2F1FE">
                    <a:alpha val="100000"/>
                  </a:srgbClr>
                </a:clrFrom>
                <a:clrTo>
                  <a:srgbClr val="F2F1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04" y="1693"/>
              <a:ext cx="4786" cy="582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" name="组合 30"/>
          <p:cNvGrpSpPr/>
          <p:nvPr/>
        </p:nvGrpSpPr>
        <p:grpSpPr>
          <a:xfrm>
            <a:off x="1398270" y="1073150"/>
            <a:ext cx="2463165" cy="3940810"/>
            <a:chOff x="1000" y="1693"/>
            <a:chExt cx="4546" cy="718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" y="1693"/>
              <a:ext cx="4546" cy="588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2158" y="7887"/>
              <a:ext cx="2479" cy="993"/>
              <a:chOff x="-9693104" y="4581832"/>
              <a:chExt cx="4206240" cy="630476"/>
            </a:xfrm>
          </p:grpSpPr>
          <p:sp>
            <p:nvSpPr>
              <p:cNvPr id="29" name="Freeform 130"/>
              <p:cNvSpPr/>
              <p:nvPr/>
            </p:nvSpPr>
            <p:spPr bwMode="auto">
              <a:xfrm>
                <a:off x="-9693104" y="4581832"/>
                <a:ext cx="4206240" cy="630476"/>
              </a:xfrm>
              <a:custGeom>
                <a:avLst/>
                <a:gdLst>
                  <a:gd name="T0" fmla="*/ 346 w 367"/>
                  <a:gd name="T1" fmla="*/ 44 h 104"/>
                  <a:gd name="T2" fmla="*/ 363 w 367"/>
                  <a:gd name="T3" fmla="*/ 39 h 104"/>
                  <a:gd name="T4" fmla="*/ 353 w 367"/>
                  <a:gd name="T5" fmla="*/ 36 h 104"/>
                  <a:gd name="T6" fmla="*/ 352 w 367"/>
                  <a:gd name="T7" fmla="*/ 33 h 104"/>
                  <a:gd name="T8" fmla="*/ 337 w 367"/>
                  <a:gd name="T9" fmla="*/ 31 h 104"/>
                  <a:gd name="T10" fmla="*/ 343 w 367"/>
                  <a:gd name="T11" fmla="*/ 28 h 104"/>
                  <a:gd name="T12" fmla="*/ 343 w 367"/>
                  <a:gd name="T13" fmla="*/ 26 h 104"/>
                  <a:gd name="T14" fmla="*/ 345 w 367"/>
                  <a:gd name="T15" fmla="*/ 23 h 104"/>
                  <a:gd name="T16" fmla="*/ 325 w 367"/>
                  <a:gd name="T17" fmla="*/ 22 h 104"/>
                  <a:gd name="T18" fmla="*/ 324 w 367"/>
                  <a:gd name="T19" fmla="*/ 20 h 104"/>
                  <a:gd name="T20" fmla="*/ 317 w 367"/>
                  <a:gd name="T21" fmla="*/ 19 h 104"/>
                  <a:gd name="T22" fmla="*/ 324 w 367"/>
                  <a:gd name="T23" fmla="*/ 13 h 104"/>
                  <a:gd name="T24" fmla="*/ 316 w 367"/>
                  <a:gd name="T25" fmla="*/ 11 h 104"/>
                  <a:gd name="T26" fmla="*/ 298 w 367"/>
                  <a:gd name="T27" fmla="*/ 8 h 104"/>
                  <a:gd name="T28" fmla="*/ 298 w 367"/>
                  <a:gd name="T29" fmla="*/ 6 h 104"/>
                  <a:gd name="T30" fmla="*/ 152 w 367"/>
                  <a:gd name="T31" fmla="*/ 2 h 104"/>
                  <a:gd name="T32" fmla="*/ 17 w 367"/>
                  <a:gd name="T33" fmla="*/ 22 h 104"/>
                  <a:gd name="T34" fmla="*/ 8 w 367"/>
                  <a:gd name="T35" fmla="*/ 39 h 104"/>
                  <a:gd name="T36" fmla="*/ 5 w 367"/>
                  <a:gd name="T37" fmla="*/ 46 h 104"/>
                  <a:gd name="T38" fmla="*/ 11 w 367"/>
                  <a:gd name="T39" fmla="*/ 54 h 104"/>
                  <a:gd name="T40" fmla="*/ 8 w 367"/>
                  <a:gd name="T41" fmla="*/ 63 h 104"/>
                  <a:gd name="T42" fmla="*/ 9 w 367"/>
                  <a:gd name="T43" fmla="*/ 72 h 104"/>
                  <a:gd name="T44" fmla="*/ 10 w 367"/>
                  <a:gd name="T45" fmla="*/ 81 h 104"/>
                  <a:gd name="T46" fmla="*/ 43 w 367"/>
                  <a:gd name="T47" fmla="*/ 93 h 104"/>
                  <a:gd name="T48" fmla="*/ 289 w 367"/>
                  <a:gd name="T49" fmla="*/ 88 h 104"/>
                  <a:gd name="T50" fmla="*/ 344 w 367"/>
                  <a:gd name="T51" fmla="*/ 71 h 104"/>
                  <a:gd name="T52" fmla="*/ 353 w 367"/>
                  <a:gd name="T53" fmla="*/ 64 h 104"/>
                  <a:gd name="T54" fmla="*/ 349 w 367"/>
                  <a:gd name="T55" fmla="*/ 61 h 104"/>
                  <a:gd name="T56" fmla="*/ 344 w 367"/>
                  <a:gd name="T57" fmla="*/ 59 h 104"/>
                  <a:gd name="T58" fmla="*/ 343 w 367"/>
                  <a:gd name="T59" fmla="*/ 57 h 104"/>
                  <a:gd name="T60" fmla="*/ 359 w 367"/>
                  <a:gd name="T61" fmla="*/ 53 h 104"/>
                  <a:gd name="T62" fmla="*/ 345 w 367"/>
                  <a:gd name="T63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7" h="104">
                    <a:moveTo>
                      <a:pt x="367" y="45"/>
                    </a:moveTo>
                    <a:cubicBezTo>
                      <a:pt x="346" y="44"/>
                      <a:pt x="346" y="44"/>
                      <a:pt x="346" y="44"/>
                    </a:cubicBezTo>
                    <a:cubicBezTo>
                      <a:pt x="347" y="43"/>
                      <a:pt x="347" y="43"/>
                      <a:pt x="347" y="43"/>
                    </a:cubicBezTo>
                    <a:cubicBezTo>
                      <a:pt x="355" y="42"/>
                      <a:pt x="353" y="39"/>
                      <a:pt x="363" y="39"/>
                    </a:cubicBezTo>
                    <a:cubicBezTo>
                      <a:pt x="359" y="38"/>
                      <a:pt x="354" y="39"/>
                      <a:pt x="352" y="38"/>
                    </a:cubicBezTo>
                    <a:cubicBezTo>
                      <a:pt x="353" y="37"/>
                      <a:pt x="352" y="36"/>
                      <a:pt x="353" y="36"/>
                    </a:cubicBezTo>
                    <a:cubicBezTo>
                      <a:pt x="350" y="36"/>
                      <a:pt x="347" y="36"/>
                      <a:pt x="345" y="35"/>
                    </a:cubicBezTo>
                    <a:cubicBezTo>
                      <a:pt x="346" y="33"/>
                      <a:pt x="350" y="34"/>
                      <a:pt x="352" y="33"/>
                    </a:cubicBezTo>
                    <a:cubicBezTo>
                      <a:pt x="351" y="33"/>
                      <a:pt x="351" y="32"/>
                      <a:pt x="351" y="32"/>
                    </a:cubicBezTo>
                    <a:cubicBezTo>
                      <a:pt x="337" y="31"/>
                      <a:pt x="337" y="31"/>
                      <a:pt x="337" y="31"/>
                    </a:cubicBezTo>
                    <a:cubicBezTo>
                      <a:pt x="342" y="30"/>
                      <a:pt x="347" y="30"/>
                      <a:pt x="352" y="29"/>
                    </a:cubicBezTo>
                    <a:cubicBezTo>
                      <a:pt x="349" y="29"/>
                      <a:pt x="345" y="29"/>
                      <a:pt x="343" y="28"/>
                    </a:cubicBezTo>
                    <a:cubicBezTo>
                      <a:pt x="346" y="27"/>
                      <a:pt x="350" y="27"/>
                      <a:pt x="353" y="26"/>
                    </a:cubicBezTo>
                    <a:cubicBezTo>
                      <a:pt x="350" y="25"/>
                      <a:pt x="346" y="27"/>
                      <a:pt x="343" y="26"/>
                    </a:cubicBezTo>
                    <a:cubicBezTo>
                      <a:pt x="343" y="24"/>
                      <a:pt x="346" y="25"/>
                      <a:pt x="347" y="24"/>
                    </a:cubicBezTo>
                    <a:cubicBezTo>
                      <a:pt x="345" y="23"/>
                      <a:pt x="345" y="23"/>
                      <a:pt x="345" y="23"/>
                    </a:cubicBezTo>
                    <a:cubicBezTo>
                      <a:pt x="346" y="23"/>
                      <a:pt x="348" y="23"/>
                      <a:pt x="349" y="22"/>
                    </a:cubicBezTo>
                    <a:cubicBezTo>
                      <a:pt x="325" y="22"/>
                      <a:pt x="325" y="22"/>
                      <a:pt x="325" y="22"/>
                    </a:cubicBezTo>
                    <a:cubicBezTo>
                      <a:pt x="326" y="21"/>
                      <a:pt x="326" y="21"/>
                      <a:pt x="326" y="21"/>
                    </a:cubicBezTo>
                    <a:cubicBezTo>
                      <a:pt x="326" y="20"/>
                      <a:pt x="324" y="20"/>
                      <a:pt x="324" y="20"/>
                    </a:cubicBezTo>
                    <a:cubicBezTo>
                      <a:pt x="325" y="19"/>
                      <a:pt x="325" y="19"/>
                      <a:pt x="325" y="19"/>
                    </a:cubicBezTo>
                    <a:cubicBezTo>
                      <a:pt x="317" y="19"/>
                      <a:pt x="317" y="19"/>
                      <a:pt x="317" y="19"/>
                    </a:cubicBezTo>
                    <a:cubicBezTo>
                      <a:pt x="314" y="18"/>
                      <a:pt x="309" y="18"/>
                      <a:pt x="310" y="15"/>
                    </a:cubicBezTo>
                    <a:cubicBezTo>
                      <a:pt x="314" y="13"/>
                      <a:pt x="319" y="13"/>
                      <a:pt x="324" y="13"/>
                    </a:cubicBezTo>
                    <a:cubicBezTo>
                      <a:pt x="323" y="12"/>
                      <a:pt x="321" y="12"/>
                      <a:pt x="322" y="11"/>
                    </a:cubicBezTo>
                    <a:cubicBezTo>
                      <a:pt x="320" y="11"/>
                      <a:pt x="317" y="12"/>
                      <a:pt x="316" y="11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2" y="9"/>
                      <a:pt x="304" y="10"/>
                      <a:pt x="298" y="8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4" y="6"/>
                      <a:pt x="301" y="7"/>
                      <a:pt x="298" y="6"/>
                    </a:cubicBezTo>
                    <a:cubicBezTo>
                      <a:pt x="299" y="6"/>
                      <a:pt x="300" y="5"/>
                      <a:pt x="299" y="5"/>
                    </a:cubicBezTo>
                    <a:cubicBezTo>
                      <a:pt x="253" y="0"/>
                      <a:pt x="201" y="2"/>
                      <a:pt x="152" y="2"/>
                    </a:cubicBezTo>
                    <a:cubicBezTo>
                      <a:pt x="109" y="5"/>
                      <a:pt x="60" y="1"/>
                      <a:pt x="25" y="13"/>
                    </a:cubicBezTo>
                    <a:cubicBezTo>
                      <a:pt x="28" y="17"/>
                      <a:pt x="18" y="18"/>
                      <a:pt x="17" y="22"/>
                    </a:cubicBezTo>
                    <a:cubicBezTo>
                      <a:pt x="34" y="28"/>
                      <a:pt x="3" y="30"/>
                      <a:pt x="5" y="37"/>
                    </a:cubicBezTo>
                    <a:cubicBezTo>
                      <a:pt x="6" y="38"/>
                      <a:pt x="9" y="38"/>
                      <a:pt x="8" y="39"/>
                    </a:cubicBezTo>
                    <a:cubicBezTo>
                      <a:pt x="7" y="39"/>
                      <a:pt x="7" y="40"/>
                      <a:pt x="6" y="40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6"/>
                      <a:pt x="11" y="48"/>
                      <a:pt x="10" y="49"/>
                    </a:cubicBezTo>
                    <a:cubicBezTo>
                      <a:pt x="16" y="51"/>
                      <a:pt x="6" y="52"/>
                      <a:pt x="11" y="54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2" y="61"/>
                      <a:pt x="8" y="63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10" y="66"/>
                      <a:pt x="0" y="70"/>
                      <a:pt x="9" y="72"/>
                    </a:cubicBezTo>
                    <a:cubicBezTo>
                      <a:pt x="3" y="74"/>
                      <a:pt x="12" y="75"/>
                      <a:pt x="8" y="77"/>
                    </a:cubicBezTo>
                    <a:cubicBezTo>
                      <a:pt x="15" y="78"/>
                      <a:pt x="3" y="80"/>
                      <a:pt x="10" y="81"/>
                    </a:cubicBezTo>
                    <a:cubicBezTo>
                      <a:pt x="12" y="85"/>
                      <a:pt x="23" y="87"/>
                      <a:pt x="29" y="90"/>
                    </a:cubicBezTo>
                    <a:cubicBezTo>
                      <a:pt x="35" y="90"/>
                      <a:pt x="38" y="92"/>
                      <a:pt x="43" y="93"/>
                    </a:cubicBezTo>
                    <a:cubicBezTo>
                      <a:pt x="118" y="104"/>
                      <a:pt x="203" y="95"/>
                      <a:pt x="278" y="90"/>
                    </a:cubicBezTo>
                    <a:cubicBezTo>
                      <a:pt x="281" y="88"/>
                      <a:pt x="285" y="88"/>
                      <a:pt x="289" y="88"/>
                    </a:cubicBezTo>
                    <a:cubicBezTo>
                      <a:pt x="312" y="85"/>
                      <a:pt x="331" y="77"/>
                      <a:pt x="351" y="71"/>
                    </a:cubicBezTo>
                    <a:cubicBezTo>
                      <a:pt x="344" y="71"/>
                      <a:pt x="344" y="71"/>
                      <a:pt x="344" y="71"/>
                    </a:cubicBezTo>
                    <a:cubicBezTo>
                      <a:pt x="345" y="68"/>
                      <a:pt x="351" y="66"/>
                      <a:pt x="357" y="64"/>
                    </a:cubicBezTo>
                    <a:cubicBezTo>
                      <a:pt x="353" y="64"/>
                      <a:pt x="353" y="64"/>
                      <a:pt x="353" y="64"/>
                    </a:cubicBezTo>
                    <a:cubicBezTo>
                      <a:pt x="355" y="63"/>
                      <a:pt x="364" y="61"/>
                      <a:pt x="363" y="61"/>
                    </a:cubicBezTo>
                    <a:cubicBezTo>
                      <a:pt x="359" y="62"/>
                      <a:pt x="352" y="62"/>
                      <a:pt x="349" y="61"/>
                    </a:cubicBezTo>
                    <a:cubicBezTo>
                      <a:pt x="350" y="60"/>
                      <a:pt x="352" y="59"/>
                      <a:pt x="355" y="59"/>
                    </a:cubicBezTo>
                    <a:cubicBezTo>
                      <a:pt x="351" y="59"/>
                      <a:pt x="347" y="60"/>
                      <a:pt x="344" y="59"/>
                    </a:cubicBezTo>
                    <a:cubicBezTo>
                      <a:pt x="344" y="58"/>
                      <a:pt x="346" y="58"/>
                      <a:pt x="347" y="58"/>
                    </a:cubicBezTo>
                    <a:cubicBezTo>
                      <a:pt x="346" y="57"/>
                      <a:pt x="344" y="58"/>
                      <a:pt x="343" y="57"/>
                    </a:cubicBezTo>
                    <a:cubicBezTo>
                      <a:pt x="363" y="53"/>
                      <a:pt x="363" y="53"/>
                      <a:pt x="363" y="53"/>
                    </a:cubicBezTo>
                    <a:cubicBezTo>
                      <a:pt x="362" y="53"/>
                      <a:pt x="360" y="54"/>
                      <a:pt x="359" y="53"/>
                    </a:cubicBezTo>
                    <a:cubicBezTo>
                      <a:pt x="361" y="52"/>
                      <a:pt x="361" y="52"/>
                      <a:pt x="361" y="52"/>
                    </a:cubicBezTo>
                    <a:cubicBezTo>
                      <a:pt x="354" y="51"/>
                      <a:pt x="350" y="54"/>
                      <a:pt x="345" y="52"/>
                    </a:cubicBezTo>
                    <a:cubicBezTo>
                      <a:pt x="352" y="50"/>
                      <a:pt x="363" y="49"/>
                      <a:pt x="367" y="45"/>
                    </a:cubicBezTo>
                    <a:close/>
                  </a:path>
                </a:pathLst>
              </a:custGeom>
              <a:solidFill>
                <a:srgbClr val="1B7A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-9452190" y="4602152"/>
                <a:ext cx="3089474" cy="604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 dirty="0" smtClean="0">
                    <a:solidFill>
                      <a:schemeClr val="bg1"/>
                    </a:solidFill>
                    <a:latin typeface="方正颜真卿楷书 简繁" panose="02000500000000000000" pitchFamily="2" charset="-122"/>
                    <a:ea typeface="方正颜真卿楷书 简繁" panose="02000500000000000000" pitchFamily="2" charset="-122"/>
                  </a:rPr>
                  <a:t>冗兵</a:t>
                </a:r>
                <a:endParaRPr lang="zh-CN" altLang="en-US" sz="2800" dirty="0">
                  <a:solidFill>
                    <a:schemeClr val="bg1"/>
                  </a:solidFill>
                  <a:latin typeface="方正颜真卿楷书 简繁" panose="02000500000000000000" pitchFamily="2" charset="-122"/>
                  <a:ea typeface="方正颜真卿楷书 简繁" panose="02000500000000000000" pitchFamily="2" charset="-122"/>
                </a:endParaRP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1711325" y="5180965"/>
            <a:ext cx="7745730" cy="423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indent="-1828800" algn="ctr">
              <a:lnSpc>
                <a:spcPct val="9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仁宗末年到英宗之初开始出现财政赤字，以下年年亏空。</a:t>
            </a:r>
            <a:endParaRPr lang="zh-CN" altLang="en-US" sz="2400" b="1" dirty="0" smtClean="0">
              <a:solidFill>
                <a:srgbClr val="FF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23694" y="4385745"/>
            <a:ext cx="9866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方正颜真卿楷书 简繁" panose="02000500000000000000" pitchFamily="2" charset="-122"/>
                <a:ea typeface="方正颜真卿楷书 简繁" panose="02000500000000000000" pitchFamily="2" charset="-122"/>
              </a:rPr>
              <a:t>冗官</a:t>
            </a:r>
            <a:endParaRPr lang="zh-CN" altLang="en-US" sz="2800" dirty="0" smtClean="0">
              <a:solidFill>
                <a:schemeClr val="bg1"/>
              </a:solidFill>
              <a:latin typeface="方正颜真卿楷书 简繁" panose="02000500000000000000" pitchFamily="2" charset="-122"/>
              <a:ea typeface="方正颜真卿楷书 简繁" panose="02000500000000000000" pitchFamily="2" charset="-122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8170" y="715010"/>
            <a:ext cx="113398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备注：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r>
              <a:rPr lang="en-US" altLang="zh-CN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1.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本课参考了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赵茜老师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胡茜老师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、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马钎老师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的教学设计与</a:t>
            </a:r>
            <a:r>
              <a:rPr lang="en-US" altLang="zh-CN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PPT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。感谢三位老师在思路、内容上的帮助。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r>
              <a:rPr lang="en-US" altLang="zh-CN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2.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本课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不做任何商业用途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，只用于高中历史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日常教学。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叁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0210" y="2875280"/>
            <a:ext cx="956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庆历新政与王安石</a:t>
            </a:r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变法</a:t>
            </a:r>
            <a:endParaRPr lang="zh-CN" altLang="en-US" sz="72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47523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（一）庆历新政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(1043-1044)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5736590"/>
            <a:ext cx="11240770" cy="79121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07180" y="5814060"/>
            <a:ext cx="1539240" cy="713740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3"/>
          <a:srcRect l="2133" t="3467" r="2917" b="1867"/>
          <a:stretch>
            <a:fillRect/>
          </a:stretch>
        </p:blipFill>
        <p:spPr>
          <a:xfrm>
            <a:off x="365125" y="1773555"/>
            <a:ext cx="3796665" cy="3542665"/>
          </a:xfrm>
          <a:prstGeom prst="ellipse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6" name="文本框 5"/>
          <p:cNvSpPr txBox="1"/>
          <p:nvPr/>
        </p:nvSpPr>
        <p:spPr>
          <a:xfrm>
            <a:off x="4468495" y="1020445"/>
            <a:ext cx="2063750" cy="4399915"/>
          </a:xfrm>
          <a:prstGeom prst="rect">
            <a:avLst/>
          </a:prstGeom>
          <a:solidFill>
            <a:srgbClr val="3F89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一曰明黜陟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二曰抑侥幸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三曰精贡举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四曰择官长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五曰均公田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六曰厚农桑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七曰修武备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八曰减徭役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九曰覃恩信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/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十曰重命令</a:t>
            </a:r>
            <a:endParaRPr lang="zh-CN" altLang="en-US" sz="2800" b="1" dirty="0">
              <a:solidFill>
                <a:schemeClr val="bg1"/>
              </a:solidFill>
              <a:effectLst/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62520" y="2540000"/>
            <a:ext cx="3016885" cy="460374"/>
          </a:xfrm>
          <a:prstGeom prst="borderCallout1">
            <a:avLst>
              <a:gd name="adj1" fmla="val 7724"/>
              <a:gd name="adj2" fmla="val -610"/>
              <a:gd name="adj3" fmla="val -195862"/>
              <a:gd name="adj4" fmla="val -336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</a:rPr>
              <a:t>核心宗旨：整顿吏治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62520" y="3706178"/>
            <a:ext cx="401764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原因：</a:t>
            </a:r>
            <a:endParaRPr lang="zh-CN" altLang="en-US" sz="2800" b="1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触犯官僚集团既得利益，引发抵制，最终失败。</a:t>
            </a:r>
            <a:endParaRPr lang="zh-CN" altLang="en-US" sz="2800" b="1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91655" y="1020445"/>
            <a:ext cx="5277485" cy="527538"/>
            <a:chOff x="757" y="9969"/>
            <a:chExt cx="8311" cy="831"/>
          </a:xfrm>
        </p:grpSpPr>
        <p:sp>
          <p:nvSpPr>
            <p:cNvPr id="8" name="矩形 7"/>
            <p:cNvSpPr/>
            <p:nvPr/>
          </p:nvSpPr>
          <p:spPr>
            <a:xfrm>
              <a:off x="940" y="9976"/>
              <a:ext cx="8128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l"/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思考：范仲淹的变法为何失败？</a:t>
              </a:r>
              <a:endPara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rot="16200000" flipH="1">
              <a:off x="347" y="10380"/>
              <a:ext cx="831" cy="10"/>
            </a:xfrm>
            <a:prstGeom prst="line">
              <a:avLst/>
            </a:prstGeom>
            <a:ln w="114300">
              <a:solidFill>
                <a:srgbClr val="DE83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3" grpId="0" bldLvl="0" animBg="1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5572760"/>
            <a:ext cx="11343640" cy="9131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31305" y="5770880"/>
            <a:ext cx="1245235" cy="610870"/>
          </a:xfrm>
          <a:prstGeom prst="rect">
            <a:avLst/>
          </a:prstGeom>
          <a:noFill/>
          <a:ln w="571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35" y="1143000"/>
            <a:ext cx="3336290" cy="3533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58240" y="1387475"/>
            <a:ext cx="68961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王安石（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1021—1086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），字介甫，江西临川人。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1042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年中进士。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106</a:t>
            </a:r>
            <a:r>
              <a:rPr lang="en-US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9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年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熙宁二年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，宋神宗任王安石“</a:t>
            </a: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参知政事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”，主持变法。设置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制置三司条例司</a:t>
            </a: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”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作为变法机构。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58875" y="3658235"/>
            <a:ext cx="7031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王安石与宁波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：庆历七年（1047年），王安石出任鄞县县令，至皇祐二年（1050年），任满离鄞。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王安石在任四年，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兴水利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，强基础；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重理财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，纾民困；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兴教育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，办学校，初显政绩。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0" y="1187690"/>
          <a:ext cx="12167421" cy="542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78"/>
                <a:gridCol w="1617785"/>
                <a:gridCol w="4302369"/>
                <a:gridCol w="5344589"/>
              </a:tblGrid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目的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措施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内容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66"/>
                          </a:solidFill>
                          <a:latin typeface="+mn-ea"/>
                          <a:ea typeface="+mn-ea"/>
                        </a:rPr>
                        <a:t>作用</a:t>
                      </a:r>
                      <a:endParaRPr lang="zh-CN" altLang="en-US" sz="2400" b="1" dirty="0">
                        <a:solidFill>
                          <a:srgbClr val="000066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771953">
                <a:tc rowSpan="6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富国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青苗法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青黄不接之时，政府贷款、贷粮给农民，收获后还本付息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限制高利贷对农民的剥削，</a:t>
                      </a:r>
                      <a:endParaRPr lang="en-US" altLang="zh-CN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增加财政收入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50196"/>
                      </a:srgbClr>
                    </a:solidFill>
                  </a:tcPr>
                </a:tc>
              </a:tr>
              <a:tr h="4363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募役法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取消差役法，百姓纳钱代役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有利于经济发展，增加政府收入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3632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农田水利法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鼓励垦荒和兴修水利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保证灌溉，防洪赈灾</a:t>
                      </a:r>
                      <a:endParaRPr lang="zh-CN" altLang="en-US" sz="2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10406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均输法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采购物资“徙贵就贱，用近易远</a:t>
                      </a:r>
                      <a:r>
                        <a:rPr lang="en-US" altLang="zh-C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”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节省开支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,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限制大商人控制市场</a:t>
                      </a:r>
                      <a:r>
                        <a:rPr lang="en-US" altLang="zh-CN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,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稳定物价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77195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方田均税法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重新丈量土地，按土地多少和肥瘠收取赋税，官僚地主也不例外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打击豪强隐漏田税现象，增加了政府收入，部分减轻农民负担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2805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市易法</a:t>
                      </a:r>
                      <a:endParaRPr lang="en-US" altLang="zh-CN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在东京设市易务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打击大商人对市场的垄断，增加财政收入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3632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28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强兵</a:t>
                      </a:r>
                      <a:endParaRPr lang="zh-CN" altLang="en-US" sz="28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实行</a:t>
                      </a:r>
                      <a:r>
                        <a:rPr lang="en-US" altLang="zh-C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“</a:t>
                      </a: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省兵</a:t>
                      </a:r>
                      <a:r>
                        <a:rPr lang="en-US" altLang="zh-CN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”</a:t>
                      </a: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措施，精简军队，缩减编制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节省军费开支，并在一定程度上提高了宋军的战斗力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419464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推行强兵措施如保甲法、保马法、将兵法等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  <a:tr h="43632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取士</a:t>
                      </a:r>
                      <a:endParaRPr lang="zh-CN" altLang="en-US" sz="2800" b="1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改革科举制度，主要改变科举考试的内容</a:t>
                      </a:r>
                      <a:endParaRPr lang="zh-CN" altLang="en-US" sz="2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有利于选拔和培养人才；有利于推动改革；有利于扩大统治基础</a:t>
                      </a:r>
                      <a:endParaRPr lang="zh-CN" altLang="en-US" sz="2200" b="1" dirty="0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</a:tr>
              <a:tr h="259809">
                <a:tc vMerge="1"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批判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“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恩荫</a:t>
                      </a:r>
                      <a:r>
                        <a:rPr lang="en-US" altLang="zh-CN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”</a:t>
                      </a:r>
                      <a:r>
                        <a:rPr lang="zh-CN" alt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制度，选拔人才贯彻择优录取的原则</a:t>
                      </a:r>
                      <a:endParaRPr lang="zh-CN" alt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DC">
                        <a:alpha val="65882"/>
                      </a:srgbClr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3076" y="652700"/>
            <a:ext cx="11641015" cy="18637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今出钱贷民而敛其息，富者不愿取，使者以多数散（贷出）为功，一切抑配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（即强制百姓向官府借贷）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。恐其逋负（拖欠），必令贫富相保，贫者无可偿，则散而之亡四方；富者不能去，必责使代偿数家之负。春算秋计，展转日滋，贫者既尽，富者亦贫。十年之外，百姓无复存者矣。                   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——《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宋史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·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司马光传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》</a:t>
            </a:r>
            <a:endParaRPr lang="en-US" altLang="zh-CN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3077" y="2574173"/>
            <a:ext cx="11641015" cy="2306320"/>
          </a:xfrm>
          <a:prstGeom prst="rect">
            <a:avLst/>
          </a:prstGeom>
          <a:solidFill>
            <a:srgbClr val="F8E7E0"/>
          </a:solidFill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王安石微服赴江宁，遇一老妪喂鸡豕，唤“啰，啰，啰，王安石来！”鸡豕俱来就食。问其故，老妪曰：自王安石为相公，</a:t>
            </a:r>
            <a:r>
              <a:rPr lang="zh-CN" altLang="en-US" sz="24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立新法扰民</a:t>
            </a:r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妾孀居二十年，也要出免役、助役等钱，钱既出而差役如故。妾本以桑麻为业，……今桑麻失利，只得蓄猪养鸡，等候吏胥里保来征役钱，或准与他，或烹来款待他，自家不曾尝一块肉。故此民间怨恨新法，入于骨髓。                           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——据《京本通俗小说•拗相公》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 </a:t>
            </a:r>
            <a:endParaRPr lang="zh-CN" altLang="en-US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4800" y="4976337"/>
            <a:ext cx="11617569" cy="11988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lvl="0"/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    因范之政见，先重治人而后及于治法，王则似乎单重法不问人。只求法的推行，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不论推行法的是何等样的人品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……而安石之开源政策，有些处又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跡近于敛财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……那时的百姓，实有不堪再括之苦……还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带有急刻的心理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。     ——钱穆《国史大纲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》</a:t>
            </a:r>
            <a:endParaRPr lang="zh-CN" altLang="en-US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6889" y="6334780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根据材料及所学知识，评价王安石变法？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16200000" flipH="1">
            <a:off x="220051" y="6591056"/>
            <a:ext cx="527538" cy="6349"/>
          </a:xfrm>
          <a:prstGeom prst="line">
            <a:avLst/>
          </a:prstGeom>
          <a:ln w="114300">
            <a:solidFill>
              <a:srgbClr val="DE8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80050" y="121285"/>
            <a:ext cx="6175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（二）王安石变法</a:t>
            </a:r>
            <a:r>
              <a:rPr lang="en-US" altLang="zh-CN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</a:t>
            </a:r>
            <a:r>
              <a:rPr lang="en-US" altLang="zh-CN" sz="2800">
                <a:latin typeface="方正清楷 简" panose="02000500000000000000" charset="-122"/>
                <a:ea typeface="方正清楷 简" panose="02000500000000000000" charset="-122"/>
                <a:cs typeface="方正清楷 简" panose="02000500000000000000" charset="-122"/>
                <a:sym typeface="+mn-ea"/>
              </a:rPr>
              <a:t>(1069-1085)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叁、庆历新政与王安石</a:t>
            </a:r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变法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685" y="790450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根据材料及所学知识，评价王安石变法？</a:t>
            </a:r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rot="16200000" flipH="1">
            <a:off x="-32860" y="1043465"/>
            <a:ext cx="599259" cy="2597"/>
          </a:xfrm>
          <a:prstGeom prst="line">
            <a:avLst/>
          </a:prstGeom>
          <a:ln w="114300">
            <a:solidFill>
              <a:srgbClr val="DE8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4789" y="1411772"/>
            <a:ext cx="2445385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）进步性：</a:t>
            </a:r>
            <a:endParaRPr lang="zh-CN" altLang="en-US" sz="2800" b="1" dirty="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529" y="1937287"/>
            <a:ext cx="10750062" cy="15125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  <a:buNone/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①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一定程度改善了积贫局面：政府财政收入大大增加；促进了北宋社会经济的发展；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②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积弱局面有所改观：使北宋国力有所增强。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3137" y="3451587"/>
            <a:ext cx="251714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）局限性：</a:t>
            </a:r>
            <a:endParaRPr lang="zh-CN" altLang="en-US" sz="2800" b="1" dirty="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4350" y="4058920"/>
            <a:ext cx="10896600" cy="198628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①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“强兵”方面，成果甚微；</a:t>
            </a:r>
            <a:endParaRPr lang="en-US" altLang="zh-CN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②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Arial" panose="020B0604020202020204" pitchFamily="34" charset="0"/>
              </a:rPr>
              <a:t>一些变法措施加重了人民负担，激化社会矛盾；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marL="514350" indent="-514350">
              <a:lnSpc>
                <a:spcPct val="110000"/>
              </a:lnSpc>
            </a:pP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Arial" panose="020B0604020202020204" pitchFamily="34" charset="0"/>
              </a:rPr>
              <a:t>③</a:t>
            </a: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用人不当，操之过急；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marL="514350" lvl="1" indent="-514350">
              <a:lnSpc>
                <a:spcPct val="110000"/>
              </a:lnSpc>
            </a:pPr>
            <a:r>
              <a:rPr lang="zh-CN" altLang="en-US" sz="2800" b="1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Arial" panose="020B0604020202020204" pitchFamily="34" charset="0"/>
              </a:rPr>
              <a:t>④引发朝野新旧党争，统治集团分裂。</a:t>
            </a:r>
            <a:endParaRPr lang="zh-CN" altLang="en-US" sz="2800" b="1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肆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0210" y="2875280"/>
            <a:ext cx="95624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南宋偏安与边疆危机</a:t>
            </a:r>
            <a:endParaRPr lang="zh-CN" altLang="en-US" sz="72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6625" y="0"/>
            <a:ext cx="5187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（一）南宋的重建——靖康之变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9630" y="793829"/>
            <a:ext cx="765620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>
              <a:lnSpc>
                <a:spcPct val="125000"/>
              </a:lnSpc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    靖康二年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1127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年）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金朝南下攻取北宋首都东京，掳走徽、钦二帝和大量赵氏皇族、后宫妃嫔与贵卿、朝臣等共三千余人北上金国，北宋灭亡，史称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“靖康之变”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en-US" altLang="zh-CN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26" name="Picture 2" descr="https://timgsa.baidu.com/timg?image&amp;quality=80&amp;size=b9999_10000&amp;sec=1605981118413&amp;di=efdfbc330f10ada1742e670ac1451c01&amp;imgtype=0&amp;src=http%3A%2F%2Fn.sinaimg.cn%2Fsinacn%2Fw623h480%2F20180125%2F8fe6-fyqwiqk397580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7539"/>
            <a:ext cx="3938954" cy="303482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103077" y="3297215"/>
            <a:ext cx="4865076" cy="332398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5000"/>
              </a:lnSpc>
            </a:pP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    同年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</a:rPr>
              <a:t>5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月，徽宗第九子、宋钦宗之弟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康王赵构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在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应天府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（河南商丘）即位， 改年号为建炎，是为宋高宗。 后来高宗又定都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临安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</a:rPr>
              <a:t>（浙江杭州）。史称此后的宋朝为南宋。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080574" y="3336681"/>
            <a:ext cx="2923857" cy="3521319"/>
            <a:chOff x="9080574" y="3336681"/>
            <a:chExt cx="2923857" cy="3521319"/>
          </a:xfrm>
        </p:grpSpPr>
        <p:sp>
          <p:nvSpPr>
            <p:cNvPr id="9" name="文本框 12"/>
            <p:cNvSpPr txBox="1">
              <a:spLocks noChangeArrowheads="1"/>
            </p:cNvSpPr>
            <p:nvPr/>
          </p:nvSpPr>
          <p:spPr bwMode="auto">
            <a:xfrm>
              <a:off x="9699192" y="6353038"/>
              <a:ext cx="2070777" cy="50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r>
                <a:rPr lang="zh-CN" altLang="en-US" sz="2400" dirty="0">
                  <a:latin typeface="宋体" panose="02010600030101010101" pitchFamily="2" charset="-122"/>
                </a:rPr>
                <a:t>宋高宗赵构</a:t>
              </a:r>
              <a:endParaRPr lang="zh-CN" altLang="zh-CN" sz="2400" dirty="0">
                <a:latin typeface="宋体" panose="02010600030101010101" pitchFamily="2" charset="-122"/>
              </a:endParaRPr>
            </a:p>
          </p:txBody>
        </p:sp>
        <p:pic>
          <p:nvPicPr>
            <p:cNvPr id="1032" name="Picture 8" descr="https://timgsa.baidu.com/timg?image&amp;quality=80&amp;size=b9999_10000&amp;sec=1605981675240&amp;di=9b5e68c171df90f48fd0c9d8d4dc5249&amp;imgtype=0&amp;src=http%3A%2F%2Fwww.kxtwz.com%2Fpic%2F003%2F020%2F007%2F00302000764_7d4b8cdd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80574" y="3336681"/>
              <a:ext cx="2923857" cy="30992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/>
          <a:srcRect r="2672" b="9198"/>
          <a:stretch>
            <a:fillRect/>
          </a:stretch>
        </p:blipFill>
        <p:spPr>
          <a:xfrm>
            <a:off x="0" y="4080987"/>
            <a:ext cx="4267200" cy="2777013"/>
          </a:xfrm>
          <a:prstGeom prst="rect">
            <a:avLst/>
          </a:prstGeom>
          <a:effectLst>
            <a:softEdge rad="533400"/>
          </a:effec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（二）武将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风云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7" name="Picture 1" descr="C:\Users\Administrator\AppData\Roaming\Tencent\Users\626350259\QQ\WinTemp\RichOle\X@IQJAD_6]0VV%Z94`6ZY5V.png"/>
          <p:cNvPicPr>
            <a:picLocks noChangeAspect="1" noChangeArrowheads="1"/>
          </p:cNvPicPr>
          <p:nvPr/>
        </p:nvPicPr>
        <p:blipFill>
          <a:blip r:embed="rId2"/>
          <a:srcRect l="2190" t="3333"/>
          <a:stretch>
            <a:fillRect/>
          </a:stretch>
        </p:blipFill>
        <p:spPr bwMode="auto">
          <a:xfrm>
            <a:off x="601687" y="900022"/>
            <a:ext cx="7854460" cy="2666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Group 247"/>
          <p:cNvGraphicFramePr/>
          <p:nvPr>
            <p:custDataLst>
              <p:tags r:id="rId3"/>
            </p:custDataLst>
          </p:nvPr>
        </p:nvGraphicFramePr>
        <p:xfrm>
          <a:off x="637413" y="3881511"/>
          <a:ext cx="7826648" cy="2442210"/>
        </p:xfrm>
        <a:graphic>
          <a:graphicData uri="http://schemas.openxmlformats.org/drawingml/2006/table">
            <a:tbl>
              <a:tblPr/>
              <a:tblGrid>
                <a:gridCol w="1457551"/>
                <a:gridCol w="6369097"/>
              </a:tblGrid>
              <a:tr h="407199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岳飞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绍兴十一年（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1142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年），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以“莫须有”罪名杀害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在杭州风波亭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韩世忠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绍兴十一年（</a:t>
                      </a:r>
                      <a:r>
                        <a:rPr lang="en-US" altLang="zh-CN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1141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年），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剥夺其兵权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。晚年杜门谢客，口不谈兵，悠游西湖以自乐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  <a:tr h="3543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张俊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+mn-cs"/>
                        </a:rPr>
                        <a:t>首请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+mn-cs"/>
                        </a:rPr>
                        <a:t>纳兵权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+mn-cs"/>
                        </a:rPr>
                        <a:t>，被罢枢密使，参与促成岳飞冤狱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  <a:tr h="35433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刘光世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绍兴七年（</a:t>
                      </a:r>
                      <a:r>
                        <a:rPr lang="en-US" altLang="zh-CN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1137</a:t>
                      </a:r>
                      <a:r>
                        <a:rPr lang="zh-CN" altLang="en-US" sz="2400" b="1" i="0" kern="1200" dirty="0">
                          <a:solidFill>
                            <a:srgbClr val="00206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年），引疾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罢去兵权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D5"/>
                    </a:solidFill>
                  </a:tcPr>
                </a:tc>
              </a:tr>
            </a:tbl>
          </a:graphicData>
        </a:graphic>
      </p:graphicFrame>
      <p:pic>
        <p:nvPicPr>
          <p:cNvPr id="56328" name="Picture 8" descr="https://bkimg.cdn.bcebos.com/pic/902397dda144ad34b8da3477d6a20cf430ad85dd?x-bce-process=image/watermark,image_d2F0ZXIvYmFpa2UxNTA=,g_7,xp_5,yp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7754" y="832339"/>
            <a:ext cx="2954278" cy="5334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9807865" y="6112574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b="1" dirty="0">
                <a:latin typeface="方正宋刻本秀楷简体" panose="02000000000000000000" charset="-122"/>
                <a:ea typeface="方正宋刻本秀楷简体" panose="02000000000000000000" charset="-122"/>
              </a:rPr>
              <a:t>岳飞画像</a:t>
            </a:r>
            <a:endParaRPr lang="zh-CN" altLang="en-US" dirty="0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919" y="1142998"/>
            <a:ext cx="11805138" cy="319278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南宋绍兴时，宋金战争已持续了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10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余年之久，宋金战争对峙的局面逐渐形成，南宋小朝廷已无流亡之虞。赵构君臣手中有些与金讨价还价的资本，对于战争中形成的刘家军、张家军、韩家军、岳家军、吴家军，忌惮之心越来越重。认为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“诸将权太重”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，“天下之权不再庙堂，而在诸将”。此时，赵构忧内之心，不减于忧外，甚至先于忧外。战争旷日持久，再打恐兵连祸结，太阿倒持，不知半壁江山落入谁家。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……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为了收回兵权，办法之一，就是</a:t>
            </a:r>
            <a:r>
              <a:rPr lang="zh-CN" altLang="en-US" sz="24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祖宗之法，以文制武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……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</a:t>
            </a:r>
            <a:endParaRPr lang="en-US" altLang="zh-CN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                                                 ——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李昌宪：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《</a:t>
            </a:r>
            <a:r>
              <a:rPr lang="zh-CN" altLang="en-US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也谈岳飞之死</a:t>
            </a:r>
            <a:r>
              <a:rPr lang="en-US" altLang="zh-CN" sz="24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》</a:t>
            </a:r>
            <a:endParaRPr lang="zh-CN" altLang="en-US" sz="24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249" y="4697996"/>
            <a:ext cx="693928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根据材料，谈谈你对岳飞被杀原因的认识？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rot="16200000" flipH="1">
            <a:off x="-31296" y="4951011"/>
            <a:ext cx="599259" cy="2597"/>
          </a:xfrm>
          <a:prstGeom prst="line">
            <a:avLst/>
          </a:prstGeom>
          <a:ln w="114300">
            <a:solidFill>
              <a:srgbClr val="DE8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7033" y="5452913"/>
            <a:ext cx="11474450" cy="49149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600" b="1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岳飞被杀是自北宋开国确立“崇文抑武”以维护最高统治集团利益的必然选择</a:t>
            </a:r>
            <a:endParaRPr lang="zh-CN" altLang="en-US" sz="2600" b="1" dirty="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（二）武将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风云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316605" y="1629410"/>
            <a:ext cx="8487410" cy="730250"/>
            <a:chOff x="5304" y="3247"/>
            <a:chExt cx="13366" cy="1150"/>
          </a:xfrm>
        </p:grpSpPr>
        <p:sp>
          <p:nvSpPr>
            <p:cNvPr id="11" name="椭圆 10"/>
            <p:cNvSpPr/>
            <p:nvPr/>
          </p:nvSpPr>
          <p:spPr>
            <a:xfrm>
              <a:off x="5304" y="3247"/>
              <a:ext cx="1099" cy="1053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壹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6690" y="3381"/>
              <a:ext cx="119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专制主义中央集权的加强</a:t>
              </a:r>
              <a:endParaRPr lang="zh-CN" sz="36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7155" y="2626995"/>
            <a:ext cx="7219315" cy="725170"/>
            <a:chOff x="5283" y="4829"/>
            <a:chExt cx="11369" cy="1142"/>
          </a:xfrm>
        </p:grpSpPr>
        <p:sp>
          <p:nvSpPr>
            <p:cNvPr id="13" name="TextBox 28"/>
            <p:cNvSpPr txBox="1"/>
            <p:nvPr/>
          </p:nvSpPr>
          <p:spPr>
            <a:xfrm>
              <a:off x="6690" y="4946"/>
              <a:ext cx="996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边防压力与财政危机</a:t>
              </a:r>
              <a:endParaRPr lang="zh-CN" sz="36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283" y="4829"/>
              <a:ext cx="1142" cy="1142"/>
            </a:xfrm>
            <a:prstGeom prst="ellipse">
              <a:avLst/>
            </a:prstGeom>
            <a:solidFill>
              <a:srgbClr val="BE945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贰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89045" y="3619500"/>
            <a:ext cx="8149590" cy="725170"/>
            <a:chOff x="5240" y="6500"/>
            <a:chExt cx="12834" cy="1142"/>
          </a:xfrm>
        </p:grpSpPr>
        <p:sp>
          <p:nvSpPr>
            <p:cNvPr id="14" name="TextBox 28"/>
            <p:cNvSpPr txBox="1"/>
            <p:nvPr/>
          </p:nvSpPr>
          <p:spPr>
            <a:xfrm>
              <a:off x="6690" y="6511"/>
              <a:ext cx="1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庆历新政与王安石头变法</a:t>
              </a:r>
              <a:endParaRPr lang="zh-CN" sz="3600" b="1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5240" y="6500"/>
              <a:ext cx="1142" cy="1142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叁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 flipH="1">
            <a:off x="2943747" y="1520841"/>
            <a:ext cx="1" cy="3816318"/>
          </a:xfrm>
          <a:prstGeom prst="line">
            <a:avLst/>
          </a:prstGeom>
          <a:ln w="57150">
            <a:gradFill>
              <a:gsLst>
                <a:gs pos="44000">
                  <a:schemeClr val="tx2"/>
                </a:gs>
                <a:gs pos="66000">
                  <a:srgbClr val="BE9455"/>
                </a:gs>
                <a:gs pos="34000">
                  <a:srgbClr val="BE9455"/>
                </a:gs>
                <a:gs pos="50000">
                  <a:schemeClr val="tx2"/>
                </a:gs>
                <a:gs pos="82000">
                  <a:srgbClr val="FFFFFF"/>
                </a:gs>
                <a:gs pos="885">
                  <a:srgbClr val="F0F0F0"/>
                </a:gs>
                <a:gs pos="98000">
                  <a:srgbClr val="DFD1BC"/>
                </a:gs>
                <a:gs pos="16000">
                  <a:srgbClr val="FFFFF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90160" y="2359648"/>
            <a:ext cx="2286016" cy="2138704"/>
            <a:chOff x="1341690" y="2420916"/>
            <a:chExt cx="2286016" cy="2138704"/>
          </a:xfrm>
        </p:grpSpPr>
        <p:sp>
          <p:nvSpPr>
            <p:cNvPr id="19" name="TextBox 3"/>
            <p:cNvSpPr txBox="1"/>
            <p:nvPr/>
          </p:nvSpPr>
          <p:spPr>
            <a:xfrm>
              <a:off x="1341690" y="3789531"/>
              <a:ext cx="228601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600" b="1" dirty="0">
                  <a:solidFill>
                    <a:srgbClr val="BE9455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本课目录</a:t>
              </a:r>
              <a:endParaRPr lang="zh-CN" altLang="en-US" sz="3600" b="1" dirty="0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852670" y="2420916"/>
              <a:ext cx="1285760" cy="1285760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dirty="0"/>
            </a:p>
          </p:txBody>
        </p:sp>
        <p:pic>
          <p:nvPicPr>
            <p:cNvPr id="21" name="Picture 2" descr="C:\Users\Administrator\Desktop\给王晓雯\PPT图标\书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723" y="2729473"/>
              <a:ext cx="890205" cy="676184"/>
            </a:xfrm>
            <a:prstGeom prst="rect">
              <a:avLst/>
            </a:prstGeom>
            <a:solidFill>
              <a:srgbClr val="BE9455"/>
            </a:solidFill>
          </p:spPr>
        </p:pic>
        <p:sp>
          <p:nvSpPr>
            <p:cNvPr id="22" name="矩形 21"/>
            <p:cNvSpPr/>
            <p:nvPr/>
          </p:nvSpPr>
          <p:spPr>
            <a:xfrm>
              <a:off x="1853226" y="4221066"/>
              <a:ext cx="1284646" cy="338554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 eaLnBrk="1" hangingPunct="1"/>
              <a:r>
                <a:rPr lang="en-US" altLang="zh-CN" sz="1600" dirty="0">
                  <a:solidFill>
                    <a:srgbClr val="BCBCBC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CONTENTS</a:t>
              </a:r>
              <a:endParaRPr lang="zh-CN" altLang="en-US" sz="1600" dirty="0">
                <a:solidFill>
                  <a:srgbClr val="BCBCBC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81985" y="4612005"/>
            <a:ext cx="8149590" cy="725170"/>
            <a:chOff x="5240" y="6500"/>
            <a:chExt cx="12834" cy="1142"/>
          </a:xfrm>
        </p:grpSpPr>
        <p:sp>
          <p:nvSpPr>
            <p:cNvPr id="23" name="TextBox 28"/>
            <p:cNvSpPr txBox="1"/>
            <p:nvPr/>
          </p:nvSpPr>
          <p:spPr>
            <a:xfrm>
              <a:off x="6690" y="6511"/>
              <a:ext cx="113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3600" b="1" dirty="0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南宋偏安与</a:t>
              </a:r>
              <a:r>
                <a:rPr lang="zh-CN" sz="3600" b="1" dirty="0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边疆危机</a:t>
              </a:r>
              <a:endParaRPr lang="zh-CN" sz="3600" b="1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240" y="6500"/>
              <a:ext cx="1142" cy="1142"/>
            </a:xfrm>
            <a:prstGeom prst="ellipse">
              <a:avLst/>
            </a:prstGeom>
            <a:solidFill>
              <a:srgbClr val="BE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4000" b="1" dirty="0">
                  <a:latin typeface="方正宋刻本秀楷简体" panose="02000000000000000000" charset="-122"/>
                  <a:ea typeface="方正宋刻本秀楷简体" panose="02000000000000000000" charset="-122"/>
                </a:rPr>
                <a:t>肆</a:t>
              </a:r>
              <a:endParaRPr lang="zh-CN" altLang="en-US" sz="4000" b="1" dirty="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三）宋金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和战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417830" y="793115"/>
          <a:ext cx="11356340" cy="4968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07590"/>
                <a:gridCol w="3189605"/>
                <a:gridCol w="5859145"/>
              </a:tblGrid>
              <a:tr h="781685"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 绍兴和议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高宗绍兴十一年（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1141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年）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①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称臣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南宋称臣于金，皇帝由金册封，保证“世世子孙谨守臣节”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②“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岁贡”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银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25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万两、绢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25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万匹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/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596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③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划界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东起淮水中流、西至大散关（宝鸡西南）一线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7350">
                <a:tc rowSpan="3">
                  <a:txBody>
                    <a:bodyPr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 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隆兴和议       孝宗隆兴二年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（</a:t>
                      </a:r>
                      <a:r>
                        <a:rPr lang="en-US" altLang="zh-CN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1164</a:t>
                      </a:r>
                      <a:r>
                        <a:rPr lang="zh-CN" altLang="en-US" sz="240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）</a:t>
                      </a: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①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改称臣为称侄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1165">
                <a:tc vMerge="1">
                  <a:tcPr/>
                </a:tc>
                <a:tc>
                  <a:txBody>
                    <a:bodyPr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②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减少“岁贡”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银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万两、绢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20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万匹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/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25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③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各守旧疆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9575">
                <a:tc rowSpan="3"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 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嘉定和议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宁宗嘉定元年（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1208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）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Clr>
                          <a:schemeClr val="bg1"/>
                        </a:buClr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①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改叔侄为伯侄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037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②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</a:rPr>
                        <a:t>增岁币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银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30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万两、绢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30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万匹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/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年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1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③“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犒军银” </a:t>
                      </a:r>
                      <a:r>
                        <a:rPr lang="en-US" altLang="zh-CN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300</a:t>
                      </a:r>
                      <a:r>
                        <a:rPr lang="zh-CN" altLang="en-US" sz="2400" dirty="0">
                          <a:latin typeface="方正宋刻本秀楷简体" panose="02000000000000000000" charset="-122"/>
                          <a:ea typeface="方正宋刻本秀楷简体" panose="02000000000000000000" charset="-122"/>
                          <a:cs typeface="方正宋刻本秀楷简体" panose="02000000000000000000" charset="-122"/>
                        </a:rPr>
                        <a:t>万两</a:t>
                      </a:r>
                      <a:endParaRPr lang="zh-CN" altLang="en-US" sz="2400" dirty="0">
                        <a:latin typeface="方正宋刻本秀楷简体" panose="02000000000000000000" charset="-122"/>
                        <a:ea typeface="方正宋刻本秀楷简体" panose="02000000000000000000" charset="-122"/>
                        <a:cs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>
                        <a:latin typeface="方正宋刻本秀楷简体" panose="02000000000000000000" charset="-122"/>
                        <a:ea typeface="方正宋刻本秀楷简体" panose="02000000000000000000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51" name="文本框 27650"/>
          <p:cNvSpPr txBox="1"/>
          <p:nvPr/>
        </p:nvSpPr>
        <p:spPr>
          <a:xfrm>
            <a:off x="0" y="5761355"/>
            <a:ext cx="12115800" cy="1076325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9525">
            <a:noFill/>
          </a:ln>
        </p:spPr>
        <p:txBody>
          <a:bodyPr wrap="square">
            <a:spAutoFit/>
          </a:bodyPr>
          <a:p>
            <a:pPr>
              <a:buClr>
                <a:schemeClr val="bg1"/>
              </a:buClr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嘉定和议”后，宋、金两国都日益衰落，无力再发动战争，和议后的状况维持了下去，直到蒙古崛起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32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6625" y="0"/>
            <a:ext cx="26854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（二）宋元之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战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pic>
        <p:nvPicPr>
          <p:cNvPr id="40963" name="图片 40962" descr="PICT0030a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320040" y="1077595"/>
            <a:ext cx="6234430" cy="4252595"/>
          </a:xfrm>
          <a:prstGeom prst="rect">
            <a:avLst/>
          </a:prstGeom>
          <a:noFill/>
          <a:ln w="12700" cap="flat" cmpd="sng">
            <a:noFill/>
            <a:prstDash val="lgDashDot"/>
            <a:miter/>
            <a:headEnd type="none" w="med" len="med"/>
            <a:tailEnd type="none" w="med" len="med"/>
          </a:ln>
        </p:spPr>
      </p:pic>
      <p:sp>
        <p:nvSpPr>
          <p:cNvPr id="40965" name="矩形 40964"/>
          <p:cNvSpPr/>
          <p:nvPr/>
        </p:nvSpPr>
        <p:spPr>
          <a:xfrm>
            <a:off x="6623050" y="1077595"/>
            <a:ext cx="5193030" cy="42525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70C0"/>
            </a:solidFill>
            <a:prstDash val="lgDashDot"/>
          </a:ln>
        </p:spPr>
        <p:txBody>
          <a:bodyPr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宋据东南，以吴越为家，其要地则荆襄而已。今日之计当先取襄阳，既克襄阳，彼扬、庐诸城弹丸地耳，置之勿顾，而直趋临安，疾雷不及掩耳，江淮、巴蜀不攻自平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   		                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——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（元）郭侃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96520" y="5702935"/>
            <a:ext cx="12288520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 1276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年，元军占领南宋都城临安，南宋灭亡。</a:t>
            </a:r>
            <a:r>
              <a:rPr lang="en-US" altLang="zh-CN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1279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年崖山之战，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元完成</a:t>
            </a:r>
            <a:r>
              <a:rPr lang="zh-CN" altLang="en-US" sz="2800" b="1">
                <a:solidFill>
                  <a:schemeClr val="bg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统一。</a:t>
            </a:r>
            <a:endParaRPr lang="zh-CN" altLang="en-US" sz="2800" b="1">
              <a:solidFill>
                <a:schemeClr val="bg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5070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肆、南宋偏安与边疆危机</a:t>
            </a:r>
            <a:endParaRPr lang="zh-CN" altLang="en-US" sz="32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403" t="2162"/>
          <a:stretch>
            <a:fillRect/>
          </a:stretch>
        </p:blipFill>
        <p:spPr>
          <a:xfrm>
            <a:off x="969010" y="1257300"/>
            <a:ext cx="4964430" cy="4518660"/>
          </a:xfrm>
          <a:prstGeom prst="rect">
            <a:avLst/>
          </a:prstGeom>
        </p:spPr>
      </p:pic>
      <p:pic>
        <p:nvPicPr>
          <p:cNvPr id="4" name="内容占位符 3" descr="C:/Users/lenovo/AppData/Local/Temp/picturecompress_20211020214337/output_1.pngoutput_1"/>
          <p:cNvPicPr>
            <a:picLocks noChangeAspect="1"/>
          </p:cNvPicPr>
          <p:nvPr>
            <p:ph idx="1"/>
          </p:nvPr>
        </p:nvPicPr>
        <p:blipFill>
          <a:blip r:embed="rId3"/>
          <a:srcRect l="2879"/>
          <a:stretch>
            <a:fillRect/>
          </a:stretch>
        </p:blipFill>
        <p:spPr>
          <a:xfrm>
            <a:off x="6271260" y="1252220"/>
            <a:ext cx="5253990" cy="44418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260" y="4858362"/>
            <a:ext cx="12003405" cy="1856004"/>
            <a:chOff x="76" y="6947"/>
            <a:chExt cx="18903" cy="3627"/>
          </a:xfrm>
        </p:grpSpPr>
        <p:sp>
          <p:nvSpPr>
            <p:cNvPr id="86" name="右箭头 85"/>
            <p:cNvSpPr/>
            <p:nvPr/>
          </p:nvSpPr>
          <p:spPr>
            <a:xfrm>
              <a:off x="76" y="9652"/>
              <a:ext cx="18903" cy="328"/>
            </a:xfrm>
            <a:prstGeom prst="right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87" name="矩形 86"/>
            <p:cNvSpPr/>
            <p:nvPr/>
          </p:nvSpPr>
          <p:spPr>
            <a:xfrm>
              <a:off x="831" y="7909"/>
              <a:ext cx="594" cy="17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辽建立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53" y="9904"/>
              <a:ext cx="115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916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2450" y="9904"/>
              <a:ext cx="1291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1038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488" y="9896"/>
              <a:ext cx="1403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1115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357" y="9917"/>
              <a:ext cx="1408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1125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133" y="9903"/>
              <a:ext cx="130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1206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13825" y="9915"/>
              <a:ext cx="122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1271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22" name="等腰三角形 121"/>
            <p:cNvSpPr/>
            <p:nvPr/>
          </p:nvSpPr>
          <p:spPr>
            <a:xfrm>
              <a:off x="984" y="9692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23" name="等腰三角形 122"/>
            <p:cNvSpPr/>
            <p:nvPr/>
          </p:nvSpPr>
          <p:spPr>
            <a:xfrm>
              <a:off x="3023" y="9710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24" name="等腰三角形 123"/>
            <p:cNvSpPr/>
            <p:nvPr/>
          </p:nvSpPr>
          <p:spPr>
            <a:xfrm>
              <a:off x="5029" y="9689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25" name="等腰三角形 124"/>
            <p:cNvSpPr/>
            <p:nvPr/>
          </p:nvSpPr>
          <p:spPr>
            <a:xfrm>
              <a:off x="6977" y="9689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60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26" name="等腰三角形 125"/>
            <p:cNvSpPr/>
            <p:nvPr/>
          </p:nvSpPr>
          <p:spPr>
            <a:xfrm>
              <a:off x="8746" y="9703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30" name="等腰三角形 129"/>
            <p:cNvSpPr/>
            <p:nvPr/>
          </p:nvSpPr>
          <p:spPr>
            <a:xfrm>
              <a:off x="14202" y="9704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34" name="等腰三角形 133"/>
            <p:cNvSpPr/>
            <p:nvPr/>
          </p:nvSpPr>
          <p:spPr>
            <a:xfrm>
              <a:off x="17106" y="9691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861" y="7329"/>
              <a:ext cx="726" cy="231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西夏建立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83" y="7711"/>
              <a:ext cx="612" cy="19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金建立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760" y="7706"/>
              <a:ext cx="612" cy="191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金灭辽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75" y="7242"/>
              <a:ext cx="690" cy="237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蒙古建立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044" y="7532"/>
              <a:ext cx="571" cy="208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元建立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5319" y="9931"/>
              <a:ext cx="1132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1276</a:t>
              </a:r>
              <a:endParaRPr 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>
              <a:off x="15721" y="9687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15489" y="7259"/>
              <a:ext cx="673" cy="237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南宋灭亡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944" y="7591"/>
              <a:ext cx="637" cy="202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元统一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6625" y="9931"/>
              <a:ext cx="1251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1279</a:t>
              </a:r>
              <a:endParaRPr 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651" y="9903"/>
              <a:ext cx="1330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  <a:sym typeface="+mn-ea"/>
                </a:rPr>
                <a:t>1227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1114" y="9903"/>
              <a:ext cx="1121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1234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6" name="等腰三角形 45"/>
            <p:cNvSpPr/>
            <p:nvPr/>
          </p:nvSpPr>
          <p:spPr>
            <a:xfrm>
              <a:off x="10140" y="9687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>
              <a:off x="11564" y="9693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9876" y="6947"/>
              <a:ext cx="765" cy="271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>
                  <a:latin typeface="方正宋刻本秀楷简体" panose="02000000000000000000" charset="-122"/>
                  <a:ea typeface="方正宋刻本秀楷简体" panose="02000000000000000000" charset="-122"/>
                </a:rPr>
                <a:t>蒙古灭西夏</a:t>
              </a:r>
              <a:endParaRPr lang="zh-CN" altLang="en-US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363" y="7240"/>
              <a:ext cx="662" cy="240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蒙古灭金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2419" y="9914"/>
              <a:ext cx="1293" cy="643"/>
            </a:xfrm>
            <a:prstGeom prst="rect">
              <a:avLst/>
            </a:prstGeom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en-US" altLang="zh-CN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1260</a:t>
              </a:r>
              <a:endParaRPr lang="en-US" altLang="zh-CN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>
              <a:off x="13084" y="9697"/>
              <a:ext cx="288" cy="287"/>
            </a:xfrm>
            <a:prstGeom prst="triangl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2849" y="7158"/>
              <a:ext cx="721" cy="2468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方正宋刻本秀楷简体" panose="02000000000000000000" charset="-122"/>
                  <a:ea typeface="方正宋刻本秀楷简体" panose="02000000000000000000" charset="-122"/>
                </a:rPr>
                <a:t>兴建大都</a:t>
              </a:r>
              <a:endParaRPr lang="zh-CN" altLang="en-US" sz="2000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0"/>
            <a:ext cx="2998470" cy="826770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2099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本课小结</a:t>
            </a:r>
            <a:endParaRPr lang="zh-CN" altLang="en-US" sz="36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84785" y="2293620"/>
            <a:ext cx="3289300" cy="1751330"/>
            <a:chOff x="291" y="3612"/>
            <a:chExt cx="5180" cy="2758"/>
          </a:xfrm>
        </p:grpSpPr>
        <p:sp>
          <p:nvSpPr>
            <p:cNvPr id="9" name="文本框 8"/>
            <p:cNvSpPr txBox="1"/>
            <p:nvPr/>
          </p:nvSpPr>
          <p:spPr>
            <a:xfrm>
              <a:off x="1043" y="3612"/>
              <a:ext cx="3679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400" b="1">
                  <a:solidFill>
                    <a:srgbClr val="BE9455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两宋的</a:t>
              </a:r>
              <a:endParaRPr lang="zh-CN" altLang="en-US" sz="54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1" y="5064"/>
              <a:ext cx="5181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solidFill>
                    <a:srgbClr val="3F899B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政治和军事</a:t>
              </a:r>
              <a:endParaRPr lang="zh-CN" altLang="en-US" sz="48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838575" y="1336675"/>
            <a:ext cx="7892415" cy="2709545"/>
            <a:chOff x="6045" y="2105"/>
            <a:chExt cx="12429" cy="4267"/>
          </a:xfrm>
        </p:grpSpPr>
        <p:grpSp>
          <p:nvGrpSpPr>
            <p:cNvPr id="3" name="组合 2"/>
            <p:cNvGrpSpPr/>
            <p:nvPr/>
          </p:nvGrpSpPr>
          <p:grpSpPr>
            <a:xfrm>
              <a:off x="6045" y="2105"/>
              <a:ext cx="12429" cy="2959"/>
              <a:chOff x="6604" y="981"/>
              <a:chExt cx="12429" cy="2959"/>
            </a:xfrm>
          </p:grpSpPr>
          <p:sp>
            <p:nvSpPr>
              <p:cNvPr id="19" name="圆角矩形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604" y="1750"/>
                <a:ext cx="1861" cy="819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BE9455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75000"/>
                      </a:schemeClr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+mn-ea"/>
                    <a:sym typeface="+mn-ea"/>
                  </a:rPr>
                  <a:t>北宋</a:t>
                </a:r>
                <a:endParaRPr lang="zh-CN" altLang="en-US" sz="32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+mn-ea"/>
                  <a:sym typeface="+mn-ea"/>
                </a:endParaRPr>
              </a:p>
            </p:txBody>
          </p:sp>
          <p:sp>
            <p:nvSpPr>
              <p:cNvPr id="23" name="圆角矩形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172" y="1302"/>
                <a:ext cx="4828" cy="1716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BE9455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75000"/>
                      </a:schemeClr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l" eaLnBrk="1" hangingPunct="1"/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  <a:p>
                <a:pPr algn="l" eaLnBrk="1" hangingPunct="1"/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方正宋刻本秀楷简体" panose="02000000000000000000" charset="-122"/>
                    <a:sym typeface="+mn-ea"/>
                  </a:rPr>
                  <a:t>内部：加强专制集权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  <a:p>
                <a:pPr algn="l" eaLnBrk="1" hangingPunct="1"/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方正宋刻本秀楷简体" panose="02000000000000000000" charset="-122"/>
                    <a:sym typeface="+mn-ea"/>
                  </a:rPr>
                  <a:t>外部：</a:t>
                </a:r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方正宋刻本秀楷简体" panose="02000000000000000000" charset="-122"/>
                    <a:sym typeface="+mn-ea"/>
                  </a:rPr>
                  <a:t>边疆危机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  <a:p>
                <a:pPr algn="l" eaLnBrk="1" hangingPunct="1"/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方正宋刻本秀楷简体" panose="02000000000000000000" charset="-122"/>
                  <a:sym typeface="+mn-ea"/>
                </a:endParaRPr>
              </a:p>
            </p:txBody>
          </p:sp>
          <p:cxnSp>
            <p:nvCxnSpPr>
              <p:cNvPr id="27" name="直接连接符 21"/>
              <p:cNvCxnSpPr>
                <a:cxnSpLocks noChangeShapeType="1"/>
                <a:stCxn id="19" idx="3"/>
              </p:cNvCxnSpPr>
              <p:nvPr>
                <p:custDataLst>
                  <p:tags r:id="rId4"/>
                </p:custDataLst>
              </p:nvPr>
            </p:nvCxnSpPr>
            <p:spPr bwMode="auto">
              <a:xfrm>
                <a:off x="8465" y="2160"/>
                <a:ext cx="707" cy="2"/>
              </a:xfrm>
              <a:prstGeom prst="line">
                <a:avLst/>
              </a:prstGeom>
              <a:noFill/>
              <a:ln w="31750" cmpd="sng">
                <a:solidFill>
                  <a:srgbClr val="BE9455"/>
                </a:solidFill>
                <a:prstDash val="solid"/>
                <a:round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" name="圆角矩形 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070" y="981"/>
                <a:ext cx="3963" cy="2277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BE9455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</a:rPr>
                  <a:t>积贫积弱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zh-CN" altLang="en-US" sz="24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</a:rPr>
                  <a:t>政治、军事、财政危机</a:t>
                </a:r>
                <a:endParaRPr lang="zh-CN" altLang="en-US" sz="24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endParaRPr>
              </a:p>
            </p:txBody>
          </p:sp>
          <p:cxnSp>
            <p:nvCxnSpPr>
              <p:cNvPr id="29" name="直接连接符 17"/>
              <p:cNvCxnSpPr>
                <a:cxnSpLocks noChangeShapeType="1"/>
                <a:endCxn id="28" idx="1"/>
              </p:cNvCxnSpPr>
              <p:nvPr>
                <p:custDataLst>
                  <p:tags r:id="rId6"/>
                </p:custDataLst>
              </p:nvPr>
            </p:nvCxnSpPr>
            <p:spPr bwMode="auto">
              <a:xfrm flipV="1">
                <a:off x="13991" y="2120"/>
                <a:ext cx="1079" cy="11"/>
              </a:xfrm>
              <a:prstGeom prst="line">
                <a:avLst/>
              </a:prstGeom>
              <a:noFill/>
              <a:ln w="31750" cmpd="sng">
                <a:solidFill>
                  <a:srgbClr val="BE9455"/>
                </a:solidFill>
                <a:prstDash val="solid"/>
                <a:round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直接连接符 19"/>
              <p:cNvCxnSpPr>
                <a:cxnSpLocks noChangeShapeType="1"/>
              </p:cNvCxnSpPr>
              <p:nvPr>
                <p:custDataLst>
                  <p:tags r:id="rId7"/>
                </p:custDataLst>
              </p:nvPr>
            </p:nvCxnSpPr>
            <p:spPr bwMode="auto">
              <a:xfrm>
                <a:off x="17046" y="3258"/>
                <a:ext cx="11" cy="682"/>
              </a:xfrm>
              <a:prstGeom prst="line">
                <a:avLst/>
              </a:prstGeom>
              <a:noFill/>
              <a:ln w="31750" cmpd="sng">
                <a:solidFill>
                  <a:srgbClr val="BE9455"/>
                </a:solidFill>
                <a:prstDash val="solid"/>
                <a:round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圆角矩形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766" y="5064"/>
              <a:ext cx="3454" cy="1308"/>
            </a:xfrm>
            <a:prstGeom prst="roundRect">
              <a:avLst>
                <a:gd name="adj" fmla="val 16667"/>
              </a:avLst>
            </a:prstGeom>
            <a:noFill/>
            <a:ln w="31750" cmpd="sng">
              <a:solidFill>
                <a:srgbClr val="BE9455"/>
              </a:solidFill>
              <a:prstDash val="solid"/>
            </a:ln>
            <a:effectLst>
              <a:reflection stA="4500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Calibri" panose="020F050202020403020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庆历新政</a:t>
              </a:r>
              <a:endParaRPr lang="zh-CN" altLang="en-US" sz="2800" b="1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  <a:p>
              <a:pPr algn="ctr" eaLnBrk="1" hangingPunct="1"/>
              <a:r>
                <a: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</a:rPr>
                <a:t>王安石变法</a:t>
              </a:r>
              <a:endParaRPr lang="zh-CN" altLang="en-US" sz="2800" b="1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03600" y="2157730"/>
            <a:ext cx="4511675" cy="3553460"/>
            <a:chOff x="5360" y="3398"/>
            <a:chExt cx="7105" cy="5596"/>
          </a:xfrm>
        </p:grpSpPr>
        <p:cxnSp>
          <p:nvCxnSpPr>
            <p:cNvPr id="16" name="直接连接符 1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5360" y="3398"/>
              <a:ext cx="613" cy="1869"/>
            </a:xfrm>
            <a:prstGeom prst="line">
              <a:avLst/>
            </a:prstGeom>
            <a:noFill/>
            <a:ln w="31750" cmpd="sng">
              <a:solidFill>
                <a:srgbClr val="BE9455"/>
              </a:solidFill>
              <a:prstDash val="solid"/>
              <a:round/>
            </a:ln>
            <a:effectLst>
              <a:reflection stA="45000" endPos="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15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5360" y="5267"/>
              <a:ext cx="935" cy="2240"/>
            </a:xfrm>
            <a:prstGeom prst="line">
              <a:avLst/>
            </a:prstGeom>
            <a:noFill/>
            <a:ln w="31750" cmpd="sng">
              <a:solidFill>
                <a:srgbClr val="3F899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" name="组合 9"/>
            <p:cNvGrpSpPr/>
            <p:nvPr/>
          </p:nvGrpSpPr>
          <p:grpSpPr>
            <a:xfrm>
              <a:off x="6295" y="6228"/>
              <a:ext cx="6170" cy="2766"/>
              <a:chOff x="6295" y="6228"/>
              <a:chExt cx="6170" cy="2766"/>
            </a:xfrm>
          </p:grpSpPr>
          <p:sp>
            <p:nvSpPr>
              <p:cNvPr id="7" name="圆角矩形 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295" y="7059"/>
                <a:ext cx="1861" cy="819"/>
              </a:xfrm>
              <a:prstGeom prst="roundRect">
                <a:avLst>
                  <a:gd name="adj" fmla="val 16667"/>
                </a:avLst>
              </a:prstGeom>
              <a:noFill/>
              <a:ln w="31750" cmpd="sng">
                <a:solidFill>
                  <a:srgbClr val="3F899B"/>
                </a:solidFill>
                <a:prstDash val="solid"/>
              </a:ln>
              <a:effectLst>
                <a:reflection stA="45000" endPos="0" dist="50800" dir="5400000" sy="-100000" algn="bl" rotWithShape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75000"/>
                      </a:schemeClr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+mn-ea"/>
                    <a:sym typeface="+mn-ea"/>
                  </a:rPr>
                  <a:t>南宋</a:t>
                </a:r>
                <a:endParaRPr lang="zh-CN" altLang="en-US" sz="32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+mn-ea"/>
                  <a:sym typeface="+mn-ea"/>
                </a:endParaRPr>
              </a:p>
            </p:txBody>
          </p:sp>
          <p:sp>
            <p:nvSpPr>
              <p:cNvPr id="21" name="圆角矩形 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9007" y="6228"/>
                <a:ext cx="3459" cy="2767"/>
              </a:xfrm>
              <a:prstGeom prst="roundRect">
                <a:avLst>
                  <a:gd name="adj" fmla="val 16667"/>
                </a:avLst>
              </a:prstGeom>
              <a:noFill/>
              <a:ln w="31750">
                <a:solidFill>
                  <a:srgbClr val="3F899B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Calibri" panose="020F0502020204030204" charset="0"/>
                    <a:ea typeface="微软雅黑" panose="020B0503020204020204" charset="-122"/>
                  </a:defRPr>
                </a:lvl9pPr>
              </a:lstStyle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南宋的重建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武将风云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宋金和战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  <a:p>
                <a:pPr algn="ctr" eaLnBrk="1" hangingPunct="1"/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宋元之</a:t>
                </a:r>
                <a:r>
                  <a:rPr lang="zh-CN" altLang="en-US" sz="2800" b="1">
                    <a:solidFill>
                      <a:schemeClr val="tx1"/>
                    </a:solidFill>
                    <a:latin typeface="方正宋刻本秀楷简体" panose="02000000000000000000" charset="-122"/>
                    <a:ea typeface="方正宋刻本秀楷简体" panose="02000000000000000000" charset="-122"/>
                    <a:cs typeface="微软雅黑" panose="020B0503020204020204" charset="-122"/>
                  </a:rPr>
                  <a:t>战</a:t>
                </a:r>
                <a:endParaRPr lang="zh-CN" altLang="en-US" sz="2800" b="1">
                  <a:solidFill>
                    <a:schemeClr val="tx1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cs typeface="微软雅黑" panose="020B0503020204020204" charset="-122"/>
                </a:endParaRPr>
              </a:p>
            </p:txBody>
          </p:sp>
          <p:cxnSp>
            <p:nvCxnSpPr>
              <p:cNvPr id="20" name="直接连接符 21"/>
              <p:cNvCxnSpPr>
                <a:cxnSpLocks noChangeShapeType="1"/>
              </p:cNvCxnSpPr>
              <p:nvPr>
                <p:custDataLst>
                  <p:tags r:id="rId13"/>
                </p:custDataLst>
              </p:nvPr>
            </p:nvCxnSpPr>
            <p:spPr bwMode="auto">
              <a:xfrm flipV="1">
                <a:off x="8156" y="7462"/>
                <a:ext cx="851" cy="13"/>
              </a:xfrm>
              <a:prstGeom prst="line">
                <a:avLst/>
              </a:prstGeom>
              <a:noFill/>
              <a:ln w="31750" cmpd="sng">
                <a:solidFill>
                  <a:srgbClr val="3F899B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0"/>
            <a:ext cx="2541270" cy="826770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20040" y="121285"/>
            <a:ext cx="2066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复习重点</a:t>
            </a:r>
            <a:endParaRPr lang="zh-CN" altLang="en-US" sz="360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270" y="1509395"/>
            <a:ext cx="115443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 indent="0">
              <a:buFont typeface="Wingdings" panose="05000000000000000000" charset="0"/>
              <a:buNone/>
            </a:pP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宋初加强中央集权的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措施</a:t>
            </a: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及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影响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楷体" panose="02010609060101010101" pitchFamily="49" charset="-122"/>
            </a:endParaRPr>
          </a:p>
          <a:p>
            <a:pPr lvl="1" indent="0">
              <a:buFont typeface="Wingdings" panose="05000000000000000000" charset="0"/>
              <a:buNone/>
            </a:pP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王安石变法</a:t>
            </a:r>
            <a:endParaRPr lang="zh-CN" altLang="en-US" sz="3200" b="1">
              <a:latin typeface="方正宋刻本秀楷简体" panose="02000000000000000000" charset="-122"/>
              <a:ea typeface="方正宋刻本秀楷简体" panose="02000000000000000000" charset="-122"/>
              <a:cs typeface="楷体" panose="02010609060101010101" pitchFamily="49" charset="-122"/>
            </a:endParaRPr>
          </a:p>
          <a:p>
            <a:pPr lvl="1" indent="0">
              <a:buFont typeface="Wingdings" panose="05000000000000000000" charset="0"/>
              <a:buNone/>
            </a:pPr>
            <a:r>
              <a:rPr lang="zh-CN" altLang="en-US" sz="3200" b="1"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澶渊之盟、庆历和议、</a:t>
            </a:r>
            <a:r>
              <a:rPr lang="zh-CN" altLang="en-US" sz="3200" b="1">
                <a:solidFill>
                  <a:srgbClr val="C0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楷体" panose="02010609060101010101" pitchFamily="49" charset="-122"/>
              </a:rPr>
              <a:t>绍兴和议</a:t>
            </a:r>
            <a:endParaRPr lang="zh-CN" altLang="en-US" sz="3200" b="1">
              <a:solidFill>
                <a:srgbClr val="C00000"/>
              </a:solidFill>
              <a:latin typeface="方正宋刻本秀楷简体" panose="02000000000000000000" charset="-122"/>
              <a:ea typeface="方正宋刻本秀楷简体" panose="02000000000000000000" charset="-122"/>
              <a:cs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52"/>
          <p:cNvSpPr/>
          <p:nvPr/>
        </p:nvSpPr>
        <p:spPr bwMode="auto">
          <a:xfrm>
            <a:off x="0" y="16"/>
            <a:ext cx="5099123" cy="826552"/>
          </a:xfrm>
          <a:custGeom>
            <a:avLst/>
            <a:gdLst>
              <a:gd name="T0" fmla="*/ 432 w 443"/>
              <a:gd name="T1" fmla="*/ 33 h 104"/>
              <a:gd name="T2" fmla="*/ 424 w 443"/>
              <a:gd name="T3" fmla="*/ 26 h 104"/>
              <a:gd name="T4" fmla="*/ 425 w 443"/>
              <a:gd name="T5" fmla="*/ 21 h 104"/>
              <a:gd name="T6" fmla="*/ 426 w 443"/>
              <a:gd name="T7" fmla="*/ 20 h 104"/>
              <a:gd name="T8" fmla="*/ 424 w 443"/>
              <a:gd name="T9" fmla="*/ 11 h 104"/>
              <a:gd name="T10" fmla="*/ 406 w 443"/>
              <a:gd name="T11" fmla="*/ 9 h 104"/>
              <a:gd name="T12" fmla="*/ 389 w 443"/>
              <a:gd name="T13" fmla="*/ 7 h 104"/>
              <a:gd name="T14" fmla="*/ 384 w 443"/>
              <a:gd name="T15" fmla="*/ 6 h 104"/>
              <a:gd name="T16" fmla="*/ 387 w 443"/>
              <a:gd name="T17" fmla="*/ 2 h 104"/>
              <a:gd name="T18" fmla="*/ 270 w 443"/>
              <a:gd name="T19" fmla="*/ 4 h 104"/>
              <a:gd name="T20" fmla="*/ 357 w 443"/>
              <a:gd name="T21" fmla="*/ 1 h 104"/>
              <a:gd name="T22" fmla="*/ 352 w 443"/>
              <a:gd name="T23" fmla="*/ 0 h 104"/>
              <a:gd name="T24" fmla="*/ 261 w 443"/>
              <a:gd name="T25" fmla="*/ 3 h 104"/>
              <a:gd name="T26" fmla="*/ 17 w 443"/>
              <a:gd name="T27" fmla="*/ 14 h 104"/>
              <a:gd name="T28" fmla="*/ 15 w 443"/>
              <a:gd name="T29" fmla="*/ 15 h 104"/>
              <a:gd name="T30" fmla="*/ 20 w 443"/>
              <a:gd name="T31" fmla="*/ 16 h 104"/>
              <a:gd name="T32" fmla="*/ 6 w 443"/>
              <a:gd name="T33" fmla="*/ 21 h 104"/>
              <a:gd name="T34" fmla="*/ 13 w 443"/>
              <a:gd name="T35" fmla="*/ 25 h 104"/>
              <a:gd name="T36" fmla="*/ 9 w 443"/>
              <a:gd name="T37" fmla="*/ 28 h 104"/>
              <a:gd name="T38" fmla="*/ 5 w 443"/>
              <a:gd name="T39" fmla="*/ 31 h 104"/>
              <a:gd name="T40" fmla="*/ 3 w 443"/>
              <a:gd name="T41" fmla="*/ 34 h 104"/>
              <a:gd name="T42" fmla="*/ 0 w 443"/>
              <a:gd name="T43" fmla="*/ 40 h 104"/>
              <a:gd name="T44" fmla="*/ 4 w 443"/>
              <a:gd name="T45" fmla="*/ 45 h 104"/>
              <a:gd name="T46" fmla="*/ 5 w 443"/>
              <a:gd name="T47" fmla="*/ 46 h 104"/>
              <a:gd name="T48" fmla="*/ 6 w 443"/>
              <a:gd name="T49" fmla="*/ 51 h 104"/>
              <a:gd name="T50" fmla="*/ 7 w 443"/>
              <a:gd name="T51" fmla="*/ 55 h 104"/>
              <a:gd name="T52" fmla="*/ 5 w 443"/>
              <a:gd name="T53" fmla="*/ 59 h 104"/>
              <a:gd name="T54" fmla="*/ 5 w 443"/>
              <a:gd name="T55" fmla="*/ 61 h 104"/>
              <a:gd name="T56" fmla="*/ 4 w 443"/>
              <a:gd name="T57" fmla="*/ 64 h 104"/>
              <a:gd name="T58" fmla="*/ 3 w 443"/>
              <a:gd name="T59" fmla="*/ 67 h 104"/>
              <a:gd name="T60" fmla="*/ 10 w 443"/>
              <a:gd name="T61" fmla="*/ 74 h 104"/>
              <a:gd name="T62" fmla="*/ 6 w 443"/>
              <a:gd name="T63" fmla="*/ 76 h 104"/>
              <a:gd name="T64" fmla="*/ 250 w 443"/>
              <a:gd name="T65" fmla="*/ 96 h 104"/>
              <a:gd name="T66" fmla="*/ 358 w 443"/>
              <a:gd name="T67" fmla="*/ 88 h 104"/>
              <a:gd name="T68" fmla="*/ 368 w 443"/>
              <a:gd name="T69" fmla="*/ 83 h 104"/>
              <a:gd name="T70" fmla="*/ 428 w 443"/>
              <a:gd name="T71" fmla="*/ 63 h 104"/>
              <a:gd name="T72" fmla="*/ 424 w 443"/>
              <a:gd name="T73" fmla="*/ 60 h 104"/>
              <a:gd name="T74" fmla="*/ 424 w 443"/>
              <a:gd name="T75" fmla="*/ 52 h 104"/>
              <a:gd name="T76" fmla="*/ 438 w 443"/>
              <a:gd name="T77" fmla="*/ 43 h 104"/>
              <a:gd name="T78" fmla="*/ 443 w 443"/>
              <a:gd name="T7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104">
                <a:moveTo>
                  <a:pt x="443" y="36"/>
                </a:moveTo>
                <a:cubicBezTo>
                  <a:pt x="440" y="34"/>
                  <a:pt x="437" y="33"/>
                  <a:pt x="432" y="33"/>
                </a:cubicBezTo>
                <a:cubicBezTo>
                  <a:pt x="429" y="30"/>
                  <a:pt x="438" y="30"/>
                  <a:pt x="439" y="28"/>
                </a:cubicBezTo>
                <a:cubicBezTo>
                  <a:pt x="436" y="27"/>
                  <a:pt x="428" y="28"/>
                  <a:pt x="424" y="26"/>
                </a:cubicBezTo>
                <a:cubicBezTo>
                  <a:pt x="426" y="25"/>
                  <a:pt x="428" y="23"/>
                  <a:pt x="431" y="22"/>
                </a:cubicBezTo>
                <a:cubicBezTo>
                  <a:pt x="429" y="22"/>
                  <a:pt x="426" y="22"/>
                  <a:pt x="425" y="21"/>
                </a:cubicBezTo>
                <a:cubicBezTo>
                  <a:pt x="426" y="21"/>
                  <a:pt x="428" y="20"/>
                  <a:pt x="428" y="19"/>
                </a:cubicBezTo>
                <a:cubicBezTo>
                  <a:pt x="426" y="20"/>
                  <a:pt x="426" y="20"/>
                  <a:pt x="426" y="20"/>
                </a:cubicBezTo>
                <a:cubicBezTo>
                  <a:pt x="414" y="19"/>
                  <a:pt x="429" y="16"/>
                  <a:pt x="428" y="13"/>
                </a:cubicBezTo>
                <a:cubicBezTo>
                  <a:pt x="425" y="13"/>
                  <a:pt x="423" y="12"/>
                  <a:pt x="424" y="11"/>
                </a:cubicBezTo>
                <a:cubicBezTo>
                  <a:pt x="420" y="12"/>
                  <a:pt x="419" y="10"/>
                  <a:pt x="418" y="9"/>
                </a:cubicBezTo>
                <a:cubicBezTo>
                  <a:pt x="415" y="10"/>
                  <a:pt x="409" y="9"/>
                  <a:pt x="406" y="9"/>
                </a:cubicBezTo>
                <a:cubicBezTo>
                  <a:pt x="407" y="8"/>
                  <a:pt x="414" y="7"/>
                  <a:pt x="413" y="7"/>
                </a:cubicBezTo>
                <a:cubicBezTo>
                  <a:pt x="406" y="8"/>
                  <a:pt x="396" y="10"/>
                  <a:pt x="389" y="7"/>
                </a:cubicBezTo>
                <a:cubicBezTo>
                  <a:pt x="390" y="7"/>
                  <a:pt x="390" y="7"/>
                  <a:pt x="390" y="7"/>
                </a:cubicBezTo>
                <a:cubicBezTo>
                  <a:pt x="384" y="6"/>
                  <a:pt x="384" y="6"/>
                  <a:pt x="384" y="6"/>
                </a:cubicBezTo>
                <a:cubicBezTo>
                  <a:pt x="385" y="5"/>
                  <a:pt x="391" y="3"/>
                  <a:pt x="386" y="3"/>
                </a:cubicBezTo>
                <a:cubicBezTo>
                  <a:pt x="387" y="2"/>
                  <a:pt x="388" y="2"/>
                  <a:pt x="387" y="2"/>
                </a:cubicBezTo>
                <a:cubicBezTo>
                  <a:pt x="338" y="5"/>
                  <a:pt x="285" y="6"/>
                  <a:pt x="234" y="6"/>
                </a:cubicBezTo>
                <a:cubicBezTo>
                  <a:pt x="245" y="5"/>
                  <a:pt x="260" y="5"/>
                  <a:pt x="270" y="4"/>
                </a:cubicBezTo>
                <a:cubicBezTo>
                  <a:pt x="284" y="4"/>
                  <a:pt x="298" y="2"/>
                  <a:pt x="310" y="4"/>
                </a:cubicBezTo>
                <a:cubicBezTo>
                  <a:pt x="326" y="3"/>
                  <a:pt x="344" y="4"/>
                  <a:pt x="357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3" y="1"/>
                  <a:pt x="352" y="1"/>
                  <a:pt x="352" y="0"/>
                </a:cubicBezTo>
                <a:cubicBezTo>
                  <a:pt x="327" y="1"/>
                  <a:pt x="303" y="3"/>
                  <a:pt x="277" y="3"/>
                </a:cubicBezTo>
                <a:cubicBezTo>
                  <a:pt x="272" y="3"/>
                  <a:pt x="265" y="5"/>
                  <a:pt x="261" y="3"/>
                </a:cubicBezTo>
                <a:cubicBezTo>
                  <a:pt x="230" y="4"/>
                  <a:pt x="198" y="5"/>
                  <a:pt x="168" y="7"/>
                </a:cubicBezTo>
                <a:cubicBezTo>
                  <a:pt x="117" y="10"/>
                  <a:pt x="58" y="2"/>
                  <a:pt x="17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5" y="15"/>
                  <a:pt x="15" y="15"/>
                  <a:pt x="15" y="15"/>
                </a:cubicBezTo>
                <a:cubicBezTo>
                  <a:pt x="18" y="15"/>
                  <a:pt x="22" y="14"/>
                  <a:pt x="25" y="15"/>
                </a:cubicBezTo>
                <a:cubicBezTo>
                  <a:pt x="24" y="16"/>
                  <a:pt x="23" y="16"/>
                  <a:pt x="20" y="16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18"/>
                  <a:pt x="7" y="18"/>
                  <a:pt x="6" y="21"/>
                </a:cubicBezTo>
                <a:cubicBezTo>
                  <a:pt x="13" y="21"/>
                  <a:pt x="18" y="21"/>
                  <a:pt x="24" y="22"/>
                </a:cubicBezTo>
                <a:cubicBezTo>
                  <a:pt x="20" y="23"/>
                  <a:pt x="18" y="25"/>
                  <a:pt x="13" y="25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7"/>
                  <a:pt x="11" y="27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31"/>
                  <a:pt x="5" y="32"/>
                  <a:pt x="6" y="33"/>
                </a:cubicBezTo>
                <a:cubicBezTo>
                  <a:pt x="5" y="33"/>
                  <a:pt x="5" y="34"/>
                  <a:pt x="3" y="34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1" y="41"/>
                  <a:pt x="3" y="43"/>
                  <a:pt x="6" y="44"/>
                </a:cubicBezTo>
                <a:cubicBezTo>
                  <a:pt x="4" y="45"/>
                  <a:pt x="4" y="45"/>
                  <a:pt x="4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50"/>
                  <a:pt x="8" y="50"/>
                  <a:pt x="6" y="51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5"/>
                  <a:pt x="9" y="55"/>
                  <a:pt x="7" y="55"/>
                </a:cubicBezTo>
                <a:cubicBezTo>
                  <a:pt x="12" y="56"/>
                  <a:pt x="9" y="56"/>
                  <a:pt x="11" y="58"/>
                </a:cubicBezTo>
                <a:cubicBezTo>
                  <a:pt x="5" y="59"/>
                  <a:pt x="5" y="59"/>
                  <a:pt x="5" y="59"/>
                </a:cubicBezTo>
                <a:cubicBezTo>
                  <a:pt x="7" y="60"/>
                  <a:pt x="7" y="60"/>
                  <a:pt x="7" y="60"/>
                </a:cubicBezTo>
                <a:cubicBezTo>
                  <a:pt x="5" y="61"/>
                  <a:pt x="5" y="61"/>
                  <a:pt x="5" y="61"/>
                </a:cubicBezTo>
                <a:cubicBezTo>
                  <a:pt x="9" y="62"/>
                  <a:pt x="9" y="62"/>
                  <a:pt x="9" y="62"/>
                </a:cubicBezTo>
                <a:cubicBezTo>
                  <a:pt x="4" y="64"/>
                  <a:pt x="4" y="64"/>
                  <a:pt x="4" y="64"/>
                </a:cubicBezTo>
                <a:cubicBezTo>
                  <a:pt x="10" y="67"/>
                  <a:pt x="10" y="67"/>
                  <a:pt x="10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7" y="73"/>
                  <a:pt x="17" y="73"/>
                  <a:pt x="17" y="73"/>
                </a:cubicBezTo>
                <a:cubicBezTo>
                  <a:pt x="10" y="74"/>
                  <a:pt x="10" y="74"/>
                  <a:pt x="10" y="74"/>
                </a:cubicBezTo>
                <a:cubicBezTo>
                  <a:pt x="11" y="75"/>
                  <a:pt x="11" y="75"/>
                  <a:pt x="11" y="75"/>
                </a:cubicBezTo>
                <a:cubicBezTo>
                  <a:pt x="6" y="76"/>
                  <a:pt x="6" y="76"/>
                  <a:pt x="6" y="76"/>
                </a:cubicBezTo>
                <a:cubicBezTo>
                  <a:pt x="19" y="83"/>
                  <a:pt x="33" y="88"/>
                  <a:pt x="50" y="93"/>
                </a:cubicBezTo>
                <a:cubicBezTo>
                  <a:pt x="108" y="101"/>
                  <a:pt x="188" y="104"/>
                  <a:pt x="250" y="96"/>
                </a:cubicBezTo>
                <a:cubicBezTo>
                  <a:pt x="257" y="97"/>
                  <a:pt x="257" y="97"/>
                  <a:pt x="257" y="97"/>
                </a:cubicBezTo>
                <a:cubicBezTo>
                  <a:pt x="291" y="94"/>
                  <a:pt x="326" y="93"/>
                  <a:pt x="358" y="88"/>
                </a:cubicBezTo>
                <a:cubicBezTo>
                  <a:pt x="343" y="88"/>
                  <a:pt x="329" y="92"/>
                  <a:pt x="315" y="91"/>
                </a:cubicBezTo>
                <a:cubicBezTo>
                  <a:pt x="333" y="88"/>
                  <a:pt x="351" y="88"/>
                  <a:pt x="368" y="83"/>
                </a:cubicBezTo>
                <a:cubicBezTo>
                  <a:pt x="385" y="85"/>
                  <a:pt x="392" y="78"/>
                  <a:pt x="406" y="75"/>
                </a:cubicBezTo>
                <a:cubicBezTo>
                  <a:pt x="411" y="71"/>
                  <a:pt x="427" y="68"/>
                  <a:pt x="428" y="63"/>
                </a:cubicBezTo>
                <a:cubicBezTo>
                  <a:pt x="425" y="64"/>
                  <a:pt x="423" y="65"/>
                  <a:pt x="420" y="64"/>
                </a:cubicBezTo>
                <a:cubicBezTo>
                  <a:pt x="419" y="62"/>
                  <a:pt x="427" y="62"/>
                  <a:pt x="424" y="60"/>
                </a:cubicBezTo>
                <a:cubicBezTo>
                  <a:pt x="430" y="58"/>
                  <a:pt x="430" y="54"/>
                  <a:pt x="436" y="52"/>
                </a:cubicBezTo>
                <a:cubicBezTo>
                  <a:pt x="424" y="52"/>
                  <a:pt x="424" y="52"/>
                  <a:pt x="424" y="52"/>
                </a:cubicBezTo>
                <a:cubicBezTo>
                  <a:pt x="423" y="50"/>
                  <a:pt x="428" y="49"/>
                  <a:pt x="431" y="49"/>
                </a:cubicBezTo>
                <a:cubicBezTo>
                  <a:pt x="427" y="46"/>
                  <a:pt x="438" y="46"/>
                  <a:pt x="438" y="43"/>
                </a:cubicBezTo>
                <a:cubicBezTo>
                  <a:pt x="435" y="43"/>
                  <a:pt x="432" y="44"/>
                  <a:pt x="430" y="43"/>
                </a:cubicBezTo>
                <a:cubicBezTo>
                  <a:pt x="431" y="40"/>
                  <a:pt x="442" y="40"/>
                  <a:pt x="443" y="36"/>
                </a:cubicBezTo>
                <a:close/>
              </a:path>
            </a:pathLst>
          </a:custGeom>
          <a:solidFill>
            <a:srgbClr val="BE945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>
                <a:latin typeface="方正宋刻本秀楷简体" panose="02000000000000000000" charset="-122"/>
                <a:ea typeface="方正宋刻本秀楷简体" panose="02000000000000000000" charset="-122"/>
              </a:rPr>
              <a:t>陈桥兵变，黄袍加身</a:t>
            </a:r>
            <a:endParaRPr lang="zh-CN" altLang="en-US" sz="3600" b="1"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221740"/>
            <a:ext cx="8972550" cy="4019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3960" y="5454650"/>
            <a:ext cx="9486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9</a:t>
            </a:r>
            <a:r>
              <a:rPr lang="en-US" altLang="zh-CN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60</a:t>
            </a:r>
            <a:r>
              <a:rPr lang="zh-CN" altLang="en-US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年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，后周禁军统帅</a:t>
            </a:r>
            <a:r>
              <a:rPr lang="zh-CN" altLang="en-US" sz="2800" b="1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赵匡胤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在陈桥驿发动兵变，建立宋朝，定都</a:t>
            </a:r>
            <a:r>
              <a:rPr lang="zh-CN" altLang="en-US" sz="28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东京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（今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河南开封），史称北宋。赵匡胤是为宋太祖。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3" name="组合 7182"/>
          <p:cNvGrpSpPr/>
          <p:nvPr/>
        </p:nvGrpSpPr>
        <p:grpSpPr>
          <a:xfrm>
            <a:off x="78089" y="1024255"/>
            <a:ext cx="2613025" cy="3860701"/>
            <a:chOff x="3213" y="384"/>
            <a:chExt cx="2256" cy="3250"/>
          </a:xfrm>
        </p:grpSpPr>
        <p:pic>
          <p:nvPicPr>
            <p:cNvPr id="7179" name="图片 7178" descr="宋太祖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4" y="384"/>
              <a:ext cx="2205" cy="2448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7182" name="文本框 7181"/>
            <p:cNvSpPr txBox="1"/>
            <p:nvPr/>
          </p:nvSpPr>
          <p:spPr>
            <a:xfrm>
              <a:off x="3213" y="2832"/>
              <a:ext cx="2256" cy="8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宋太祖赵匡胤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fontAlgn="auto">
                <a:spcBef>
                  <a:spcPts val="0"/>
                </a:spcBef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927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－</a:t>
              </a:r>
              <a:r>
                <a:rPr lang="en-US" altLang="zh-CN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976</a:t>
              </a: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）</a:t>
              </a:r>
              <a:endPara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50095" y="2563495"/>
            <a:ext cx="2391410" cy="3940810"/>
            <a:chOff x="15221" y="4013"/>
            <a:chExt cx="3766" cy="6206"/>
          </a:xfrm>
        </p:grpSpPr>
        <p:pic>
          <p:nvPicPr>
            <p:cNvPr id="8" name="图片 7" descr="t0141adf435ebf7ea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21" y="4013"/>
              <a:ext cx="3766" cy="5384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5230" y="9397"/>
              <a:ext cx="36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</a:rPr>
                <a:t>宰相赵普</a:t>
              </a:r>
              <a:endParaRPr lang="zh-CN" altLang="en-US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3006725" y="532130"/>
            <a:ext cx="6495415" cy="2123440"/>
          </a:xfrm>
          <a:prstGeom prst="wedgeRoundRectCallout">
            <a:avLst>
              <a:gd name="adj1" fmla="val -60597"/>
              <a:gd name="adj2" fmla="val 41746"/>
              <a:gd name="adj3" fmla="val 16667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“天下自唐季以来数十年间，帝王凡易八姓，战争不息，生民涂地，其故何也？吾欲息天下之兵，为国家长久之计，其道何故？”</a:t>
            </a:r>
            <a:endParaRPr lang="zh-CN" altLang="en-US" sz="3200" b="1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  <a:sym typeface="+mn-ea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062605" y="2929890"/>
            <a:ext cx="6222365" cy="2123440"/>
          </a:xfrm>
          <a:prstGeom prst="wedgeRoundRectCallout">
            <a:avLst>
              <a:gd name="adj1" fmla="val 57029"/>
              <a:gd name="adj2" fmla="val 32595"/>
              <a:gd name="adj3" fmla="val 16667"/>
            </a:avLst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此五他故，</a:t>
            </a:r>
            <a:r>
              <a:rPr lang="zh-CN" altLang="en-US" sz="3200" b="1">
                <a:solidFill>
                  <a:srgbClr val="E5011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方镇太重，君弱臣强而已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。今所以治之，亦无他奇巧，惟</a:t>
            </a:r>
            <a:r>
              <a:rPr lang="zh-CN" altLang="en-US" sz="3200" b="1">
                <a:solidFill>
                  <a:srgbClr val="E50112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稍夺其权，制其钱谷，收其精兵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，则天下自安矣。”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88365" y="5523230"/>
            <a:ext cx="8544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buClr>
                <a:srgbClr val="FF0000"/>
              </a:buClr>
            </a:pPr>
            <a:r>
              <a:rPr lang="zh-CN" altLang="en-US" sz="3200" b="1" dirty="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宋太祖即位后最担心的政治问题是什么？他是如何解决的？</a:t>
            </a:r>
            <a:endParaRPr lang="zh-CN" altLang="en-US" sz="3200" b="1" dirty="0">
              <a:solidFill>
                <a:srgbClr val="E50112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121946"/>
            <a:ext cx="12199172" cy="3001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101600" y="1153795"/>
            <a:ext cx="3613785" cy="3153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9900" b="1">
                <a:solidFill>
                  <a:srgbClr val="BE9455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壹</a:t>
            </a:r>
            <a:endParaRPr lang="zh-CN" altLang="en-US" sz="19900" b="1">
              <a:solidFill>
                <a:srgbClr val="BE9455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8285" y="2875280"/>
            <a:ext cx="95624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rgbClr val="3F899B"/>
                </a:solidFill>
                <a:latin typeface="方正宋刻本秀楷简体" panose="02000000000000000000" charset="-122"/>
                <a:ea typeface="方正宋刻本秀楷简体" panose="02000000000000000000" charset="-122"/>
              </a:rPr>
              <a:t>专制主义中央集权的加强</a:t>
            </a:r>
            <a:endParaRPr lang="zh-CN" altLang="en-US" sz="6600" b="1">
              <a:solidFill>
                <a:srgbClr val="3F899B"/>
              </a:solidFill>
              <a:latin typeface="方正宋刻本秀楷简体" panose="02000000000000000000" charset="-122"/>
              <a:ea typeface="方正宋刻本秀楷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5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624713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（一）削弱地方，加强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中央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" name="文本框 27"/>
          <p:cNvSpPr txBox="1"/>
          <p:nvPr/>
        </p:nvSpPr>
        <p:spPr>
          <a:xfrm>
            <a:off x="66040" y="1456055"/>
            <a:ext cx="857885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30000"/>
              </a:lnSpc>
            </a:pPr>
            <a:r>
              <a:rPr lang="en-US" altLang="zh-CN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1.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中央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派</a:t>
            </a:r>
            <a:r>
              <a:rPr lang="zh-CN" altLang="en-US" sz="28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文官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出任各州长官，节度使逐渐变为虚衔；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en-US" altLang="zh-CN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2.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设</a:t>
            </a:r>
            <a:r>
              <a:rPr lang="zh-CN" altLang="en-US" sz="2800" dirty="0" smtClean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诸</a:t>
            </a:r>
            <a:r>
              <a:rPr lang="zh-CN" altLang="en-US" sz="2800" dirty="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路</a:t>
            </a:r>
            <a:r>
              <a:rPr lang="zh-CN" altLang="en-US" sz="2800" dirty="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转运司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统管地方财政，赋税大部分上交朝廷；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 algn="l" fontAlgn="auto">
              <a:lnSpc>
                <a:spcPct val="130000"/>
              </a:lnSpc>
            </a:pPr>
            <a:r>
              <a:rPr lang="en-US" altLang="zh-CN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3.</a:t>
            </a:r>
            <a:r>
              <a:rPr lang="zh-CN" altLang="en-US" sz="2800" dirty="0" smtClean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将</a:t>
            </a:r>
            <a:r>
              <a:rPr lang="zh-CN" altLang="en-US" sz="2800" dirty="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地方精锐部队编入禁军，守内镇外，定期换驻地。</a:t>
            </a:r>
            <a:endParaRPr lang="zh-CN" altLang="en-US" sz="2800" dirty="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2200" y="2601595"/>
            <a:ext cx="31851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b="1">
              <a:solidFill>
                <a:srgbClr val="E5011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b="1">
              <a:solidFill>
                <a:srgbClr val="E50112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489950" y="1450340"/>
            <a:ext cx="3508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50112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稍夺其权（政治）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50910" y="2025650"/>
            <a:ext cx="3508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50112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制其钱谷（经济）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50275" y="2547620"/>
            <a:ext cx="3508375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30000"/>
              </a:lnSpc>
            </a:pPr>
            <a:r>
              <a:rPr lang="zh-CN" altLang="en-US" sz="2800" b="1">
                <a:solidFill>
                  <a:srgbClr val="E50112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收其精兵（军事）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040" y="3316605"/>
            <a:ext cx="1154303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4.在地方上，包括转运司在内，先后设立了平行的四个路级机构</a:t>
            </a:r>
            <a:r>
              <a:rPr lang="en-US" altLang="zh-CN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（安抚司、转运司、提点刑狱司、提举常平司）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，从不同方面对各州进行监控和节制。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5.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州一级增设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通判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，与知州共同签署文件，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彼此制约。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215" y="4504690"/>
            <a:ext cx="2931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方正宋刻本秀楷简体" panose="02000000000000000000" charset="-122"/>
                <a:sym typeface="+mn-ea"/>
              </a:rPr>
              <a:t>（监察）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方正宋刻本秀楷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7130" y="-53975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（一）削弱地方，加强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中央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9385" y="1311275"/>
            <a:ext cx="5862320" cy="4235450"/>
            <a:chOff x="7311" y="2221"/>
            <a:chExt cx="9232" cy="6670"/>
          </a:xfrm>
        </p:grpSpPr>
        <p:sp>
          <p:nvSpPr>
            <p:cNvPr id="24579" name="矩形 24578"/>
            <p:cNvSpPr/>
            <p:nvPr/>
          </p:nvSpPr>
          <p:spPr>
            <a:xfrm>
              <a:off x="7311" y="2587"/>
              <a:ext cx="2708" cy="651"/>
            </a:xfrm>
            <a:prstGeom prst="rect">
              <a:avLst/>
            </a:prstGeom>
            <a:solidFill>
              <a:srgbClr val="002060"/>
            </a:solidFill>
            <a:ln w="9525" cap="flat" cmpd="sng">
              <a:solidFill>
                <a:srgbClr val="00206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中央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0" name="矩形 24579"/>
            <p:cNvSpPr/>
            <p:nvPr/>
          </p:nvSpPr>
          <p:spPr>
            <a:xfrm>
              <a:off x="7311" y="4398"/>
              <a:ext cx="2708" cy="7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路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1" name="矩形 24580"/>
            <p:cNvSpPr/>
            <p:nvPr/>
          </p:nvSpPr>
          <p:spPr>
            <a:xfrm>
              <a:off x="7311" y="6547"/>
              <a:ext cx="2708" cy="651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府州军监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2" name="矩形 24581"/>
            <p:cNvSpPr/>
            <p:nvPr/>
          </p:nvSpPr>
          <p:spPr>
            <a:xfrm>
              <a:off x="7311" y="8241"/>
              <a:ext cx="2708" cy="651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县</a:t>
              </a:r>
              <a:endPara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3" name="矩形 24582"/>
            <p:cNvSpPr/>
            <p:nvPr/>
          </p:nvSpPr>
          <p:spPr>
            <a:xfrm>
              <a:off x="11528" y="2221"/>
              <a:ext cx="5015" cy="77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安抚使司（帅司）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584" name="矩形 24583"/>
            <p:cNvSpPr/>
            <p:nvPr/>
          </p:nvSpPr>
          <p:spPr>
            <a:xfrm>
              <a:off x="11542" y="3252"/>
              <a:ext cx="5001" cy="6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转运使司（漕司）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585" name="矩形 24584"/>
            <p:cNvSpPr/>
            <p:nvPr/>
          </p:nvSpPr>
          <p:spPr>
            <a:xfrm>
              <a:off x="11466" y="4021"/>
              <a:ext cx="5077" cy="6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提点刑狱司（宪司）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586" name="矩形 24585"/>
            <p:cNvSpPr/>
            <p:nvPr/>
          </p:nvSpPr>
          <p:spPr>
            <a:xfrm>
              <a:off x="11466" y="4923"/>
              <a:ext cx="5077" cy="7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提举常平司（仓司）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cxnSp>
          <p:nvCxnSpPr>
            <p:cNvPr id="24587" name="直接箭头连接符 24586"/>
            <p:cNvCxnSpPr/>
            <p:nvPr/>
          </p:nvCxnSpPr>
          <p:spPr>
            <a:xfrm flipV="1">
              <a:off x="8665" y="5158"/>
              <a:ext cx="0" cy="1389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588" name="直接箭头连接符 24587"/>
            <p:cNvCxnSpPr/>
            <p:nvPr/>
          </p:nvCxnSpPr>
          <p:spPr>
            <a:xfrm flipV="1">
              <a:off x="8665" y="7198"/>
              <a:ext cx="0" cy="1029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24593" name="矩形 24592"/>
            <p:cNvSpPr/>
            <p:nvPr/>
          </p:nvSpPr>
          <p:spPr>
            <a:xfrm>
              <a:off x="11487" y="6234"/>
              <a:ext cx="5056" cy="726"/>
            </a:xfrm>
            <a:prstGeom prst="rect">
              <a:avLst/>
            </a:prstGeom>
            <a:solidFill>
              <a:schemeClr val="accent5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知州（或知府等）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  <p:sp>
          <p:nvSpPr>
            <p:cNvPr id="24594" name="矩形 24593"/>
            <p:cNvSpPr/>
            <p:nvPr/>
          </p:nvSpPr>
          <p:spPr>
            <a:xfrm>
              <a:off x="11487" y="7083"/>
              <a:ext cx="5056" cy="606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通   判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595" name="肘形连接符 24594"/>
            <p:cNvCxnSpPr/>
            <p:nvPr/>
          </p:nvCxnSpPr>
          <p:spPr>
            <a:xfrm flipV="1">
              <a:off x="10368" y="6549"/>
              <a:ext cx="962" cy="399"/>
            </a:xfrm>
            <a:prstGeom prst="bentConnector3">
              <a:avLst>
                <a:gd name="adj1" fmla="val 50104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6" name="肘形连接符 24595"/>
            <p:cNvCxnSpPr/>
            <p:nvPr/>
          </p:nvCxnSpPr>
          <p:spPr>
            <a:xfrm>
              <a:off x="10019" y="6948"/>
              <a:ext cx="1296" cy="516"/>
            </a:xfrm>
            <a:prstGeom prst="bentConnector3">
              <a:avLst>
                <a:gd name="adj1" fmla="val 64274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sp>
          <p:nvSpPr>
            <p:cNvPr id="24597" name="矩形 24596"/>
            <p:cNvSpPr/>
            <p:nvPr/>
          </p:nvSpPr>
          <p:spPr>
            <a:xfrm>
              <a:off x="11487" y="8227"/>
              <a:ext cx="5056" cy="651"/>
            </a:xfrm>
            <a:prstGeom prst="rect">
              <a:avLst/>
            </a:prstGeom>
            <a:solidFill>
              <a:schemeClr val="accent1"/>
            </a:solidFill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知县（或县令）</a:t>
              </a:r>
              <a:endPara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598" name="直接箭头连接符 24597"/>
            <p:cNvCxnSpPr>
              <a:stCxn id="24582" idx="3"/>
            </p:cNvCxnSpPr>
            <p:nvPr/>
          </p:nvCxnSpPr>
          <p:spPr>
            <a:xfrm>
              <a:off x="10019" y="8567"/>
              <a:ext cx="1320" cy="17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599" name="直接箭头连接符 24598"/>
            <p:cNvCxnSpPr/>
            <p:nvPr/>
          </p:nvCxnSpPr>
          <p:spPr>
            <a:xfrm flipV="1">
              <a:off x="8665" y="3238"/>
              <a:ext cx="0" cy="1160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4589" name="肘形连接符 24588"/>
            <p:cNvCxnSpPr/>
            <p:nvPr/>
          </p:nvCxnSpPr>
          <p:spPr>
            <a:xfrm flipV="1">
              <a:off x="10392" y="2712"/>
              <a:ext cx="967" cy="2080"/>
            </a:xfrm>
            <a:prstGeom prst="bentConnector3">
              <a:avLst>
                <a:gd name="adj1" fmla="val 50052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0" name="肘形连接符 24589"/>
            <p:cNvCxnSpPr/>
            <p:nvPr/>
          </p:nvCxnSpPr>
          <p:spPr>
            <a:xfrm>
              <a:off x="10406" y="4792"/>
              <a:ext cx="924" cy="532"/>
            </a:xfrm>
            <a:prstGeom prst="bentConnector3">
              <a:avLst>
                <a:gd name="adj1" fmla="val 50108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1" name="肘形连接符 24590"/>
            <p:cNvCxnSpPr/>
            <p:nvPr/>
          </p:nvCxnSpPr>
          <p:spPr>
            <a:xfrm flipV="1">
              <a:off x="10392" y="3612"/>
              <a:ext cx="967" cy="1180"/>
            </a:xfrm>
            <a:prstGeom prst="bentConnector3">
              <a:avLst>
                <a:gd name="adj1" fmla="val 50052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  <p:cxnSp>
          <p:nvCxnSpPr>
            <p:cNvPr id="24592" name="肘形连接符 24591"/>
            <p:cNvCxnSpPr/>
            <p:nvPr/>
          </p:nvCxnSpPr>
          <p:spPr>
            <a:xfrm flipV="1">
              <a:off x="10019" y="4345"/>
              <a:ext cx="1342" cy="448"/>
            </a:xfrm>
            <a:prstGeom prst="bentConnector3">
              <a:avLst>
                <a:gd name="adj1" fmla="val 63785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cxnSp>
      </p:grpSp>
      <p:grpSp>
        <p:nvGrpSpPr>
          <p:cNvPr id="34" name="组合 33"/>
          <p:cNvGrpSpPr/>
          <p:nvPr/>
        </p:nvGrpSpPr>
        <p:grpSpPr>
          <a:xfrm>
            <a:off x="160020" y="5765165"/>
            <a:ext cx="5448300" cy="368300"/>
            <a:chOff x="252" y="8993"/>
            <a:chExt cx="8580" cy="580"/>
          </a:xfrm>
        </p:grpSpPr>
        <p:sp>
          <p:nvSpPr>
            <p:cNvPr id="32" name="文本框 31"/>
            <p:cNvSpPr txBox="1"/>
            <p:nvPr/>
          </p:nvSpPr>
          <p:spPr>
            <a:xfrm>
              <a:off x="252" y="8993"/>
              <a:ext cx="85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楷体" panose="02010609060101010101" pitchFamily="49" charset="-122"/>
                  <a:ea typeface="楷体" panose="02010609060101010101" pitchFamily="49" charset="-122"/>
                </a:rPr>
                <a:t>北宋地方权力分配示意图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2123" y="9105"/>
              <a:ext cx="320" cy="22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979920" y="1343660"/>
            <a:ext cx="2841625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主管军务、治安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021195" y="1905000"/>
            <a:ext cx="2479675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监管地方财政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021195" y="2466340"/>
            <a:ext cx="1717040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主管司法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021195" y="3027680"/>
            <a:ext cx="1717040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主管仓储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01925" y="1115695"/>
            <a:ext cx="3453130" cy="2529840"/>
          </a:xfrm>
          <a:prstGeom prst="rect">
            <a:avLst/>
          </a:prstGeom>
          <a:noFill/>
          <a:ln w="76200">
            <a:solidFill>
              <a:srgbClr val="CDB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734310" y="3777615"/>
            <a:ext cx="3415665" cy="1186180"/>
          </a:xfrm>
          <a:prstGeom prst="rect">
            <a:avLst/>
          </a:prstGeom>
          <a:noFill/>
          <a:ln w="76200">
            <a:solidFill>
              <a:srgbClr val="CDB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9959975" y="1267460"/>
            <a:ext cx="2168525" cy="2155190"/>
            <a:chOff x="15685" y="1996"/>
            <a:chExt cx="3415" cy="3394"/>
          </a:xfrm>
        </p:grpSpPr>
        <p:sp>
          <p:nvSpPr>
            <p:cNvPr id="43" name="右大括号 42"/>
            <p:cNvSpPr/>
            <p:nvPr/>
          </p:nvSpPr>
          <p:spPr>
            <a:xfrm>
              <a:off x="15685" y="1996"/>
              <a:ext cx="310" cy="3395"/>
            </a:xfrm>
            <a:prstGeom prst="rightBrace">
              <a:avLst>
                <a:gd name="adj1" fmla="val 8333"/>
                <a:gd name="adj2" fmla="val 48011"/>
              </a:avLst>
            </a:prstGeom>
            <a:ln w="50800" cmpd="sng">
              <a:solidFill>
                <a:srgbClr val="BE9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326" y="2528"/>
              <a:ext cx="2775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方正宋刻本秀楷简体" panose="02000000000000000000" charset="-122"/>
                  <a:ea typeface="方正宋刻本秀楷简体" panose="02000000000000000000" charset="-122"/>
                </a:rPr>
                <a:t>目的：监控、节制各州</a:t>
              </a:r>
              <a:endPara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953885" y="3777615"/>
            <a:ext cx="2841625" cy="4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文官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担任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9932670" y="3777615"/>
            <a:ext cx="2196465" cy="1252220"/>
            <a:chOff x="15645" y="5901"/>
            <a:chExt cx="3459" cy="1972"/>
          </a:xfrm>
        </p:grpSpPr>
        <p:sp>
          <p:nvSpPr>
            <p:cNvPr id="52" name="右大括号 51"/>
            <p:cNvSpPr/>
            <p:nvPr/>
          </p:nvSpPr>
          <p:spPr>
            <a:xfrm>
              <a:off x="15645" y="6078"/>
              <a:ext cx="350" cy="1459"/>
            </a:xfrm>
            <a:prstGeom prst="rightBrace">
              <a:avLst>
                <a:gd name="adj1" fmla="val 8333"/>
                <a:gd name="adj2" fmla="val 48011"/>
              </a:avLst>
            </a:prstGeom>
            <a:ln w="50800" cmpd="sng">
              <a:solidFill>
                <a:srgbClr val="BE94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6326" y="5901"/>
              <a:ext cx="2779" cy="197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800" b="1">
                  <a:solidFill>
                    <a:srgbClr val="FF0000"/>
                  </a:solidFill>
                  <a:latin typeface="方正宋刻本秀楷简体" panose="02000000000000000000" charset="-122"/>
                  <a:ea typeface="方正宋刻本秀楷简体" panose="02000000000000000000" charset="-122"/>
                  <a:sym typeface="+mn-ea"/>
                </a:rPr>
                <a:t>与知州共签文书，彼此制约</a:t>
              </a:r>
              <a:endParaRPr lang="zh-CN" altLang="en-US" sz="28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2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 bldLvl="0" animBg="1"/>
      <p:bldP spid="38" grpId="0" bldLvl="0" animBg="1"/>
      <p:bldP spid="39" grpId="0" bldLvl="0" animBg="1"/>
      <p:bldP spid="41" grpId="0" bldLvl="0" animBg="1"/>
      <p:bldP spid="45" grpId="0" animBg="1"/>
      <p:bldP spid="45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47130" y="0"/>
            <a:ext cx="594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二）削弱相权，加强</a:t>
            </a:r>
            <a:r>
              <a:rPr lang="zh-CN" altLang="en-US" sz="2800" b="1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皇权</a:t>
            </a:r>
            <a:endParaRPr lang="zh-CN" altLang="en-US" sz="2800" b="1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3705" y="1254760"/>
            <a:ext cx="8080375" cy="5281295"/>
            <a:chOff x="683" y="1976"/>
            <a:chExt cx="12725" cy="8317"/>
          </a:xfrm>
        </p:grpSpPr>
        <p:grpSp>
          <p:nvGrpSpPr>
            <p:cNvPr id="21" name="组合 20"/>
            <p:cNvGrpSpPr/>
            <p:nvPr/>
          </p:nvGrpSpPr>
          <p:grpSpPr>
            <a:xfrm>
              <a:off x="683" y="1976"/>
              <a:ext cx="12506" cy="7092"/>
              <a:chOff x="648" y="2267"/>
              <a:chExt cx="12506" cy="7092"/>
            </a:xfrm>
          </p:grpSpPr>
          <p:pic>
            <p:nvPicPr>
              <p:cNvPr id="18440" name="图片 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00000" contrast="100000"/>
              </a:blip>
              <a:stretch>
                <a:fillRect/>
              </a:stretch>
            </p:blipFill>
            <p:spPr>
              <a:xfrm>
                <a:off x="648" y="2267"/>
                <a:ext cx="12506" cy="605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" name="Text Box 20"/>
              <p:cNvSpPr txBox="1">
                <a:spLocks noChangeArrowheads="1"/>
              </p:cNvSpPr>
              <p:nvPr/>
            </p:nvSpPr>
            <p:spPr bwMode="auto">
              <a:xfrm>
                <a:off x="7220" y="8537"/>
                <a:ext cx="2774" cy="822"/>
              </a:xfrm>
              <a:prstGeom prst="rect">
                <a:avLst/>
              </a:prstGeom>
              <a:solidFill>
                <a:srgbClr val="EFF0EC"/>
              </a:solidFill>
              <a:ln w="19050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algn="ctr"/>
                <a:r>
                  <a:rPr kumimoji="1" lang="zh-CN" altLang="en-US" sz="2800" b="1">
                    <a:latin typeface="方正清楷 简" panose="02000500000000000000" charset="-122"/>
                    <a:ea typeface="方正清楷 简" panose="02000500000000000000" charset="-122"/>
                  </a:rPr>
                  <a:t>三衙</a:t>
                </a:r>
                <a:endParaRPr kumimoji="1" lang="zh-CN" altLang="en-US" sz="2800" b="1">
                  <a:latin typeface="方正清楷 简" panose="02000500000000000000" charset="-122"/>
                  <a:ea typeface="方正清楷 简" panose="02000500000000000000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18" y="9713"/>
              <a:ext cx="12590" cy="580"/>
              <a:chOff x="252" y="8993"/>
              <a:chExt cx="8580" cy="580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252" y="8993"/>
                <a:ext cx="858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>
                    <a:latin typeface="楷体" panose="02010609060101010101" pitchFamily="49" charset="-122"/>
                    <a:ea typeface="楷体" panose="02010609060101010101" pitchFamily="49" charset="-122"/>
                  </a:rPr>
                  <a:t>北宋</a:t>
                </a:r>
                <a:r>
                  <a:rPr lang="zh-CN" altLang="en-US">
                    <a:latin typeface="楷体" panose="02010609060101010101" pitchFamily="49" charset="-122"/>
                    <a:ea typeface="楷体" panose="02010609060101010101" pitchFamily="49" charset="-122"/>
                  </a:rPr>
                  <a:t>中央权力分配示意图</a:t>
                </a: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>
                <a:off x="2812" y="9170"/>
                <a:ext cx="320" cy="225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433070" y="2828925"/>
            <a:ext cx="5935345" cy="2268220"/>
          </a:xfrm>
          <a:prstGeom prst="rect">
            <a:avLst/>
          </a:prstGeom>
          <a:noFill/>
          <a:ln w="57150" cmpd="sng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406" tIns="34203" rIns="68406" bIns="34203" anchor="ctr"/>
          <a:lstStyle>
            <a:lvl1pPr marL="341630" indent="-34163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marL="781050" indent="-32575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marL="1216025" indent="-30353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•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marL="1732280" indent="-36385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–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marL="2189480" indent="-363855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Char char="»"/>
              <a:defRPr sz="310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Sz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sym typeface="Helvetica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62835" y="2924810"/>
            <a:ext cx="3983355" cy="508000"/>
            <a:chOff x="3864" y="4892"/>
            <a:chExt cx="6273" cy="800"/>
          </a:xfrm>
        </p:grpSpPr>
        <p:sp>
          <p:nvSpPr>
            <p:cNvPr id="10" name="线形标注 1 9"/>
            <p:cNvSpPr/>
            <p:nvPr/>
          </p:nvSpPr>
          <p:spPr>
            <a:xfrm>
              <a:off x="3864" y="4892"/>
              <a:ext cx="3060" cy="792"/>
            </a:xfrm>
            <a:prstGeom prst="borderCallout1">
              <a:avLst>
                <a:gd name="adj1" fmla="val 100569"/>
                <a:gd name="adj2" fmla="val 49538"/>
                <a:gd name="adj3" fmla="val 540404"/>
                <a:gd name="adj4" fmla="val 57483"/>
              </a:avLst>
            </a:prstGeom>
            <a:noFill/>
            <a:ln w="76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线形标注 1 10"/>
            <p:cNvSpPr/>
            <p:nvPr/>
          </p:nvSpPr>
          <p:spPr>
            <a:xfrm>
              <a:off x="7076" y="4893"/>
              <a:ext cx="3061" cy="799"/>
            </a:xfrm>
            <a:prstGeom prst="borderCallout1">
              <a:avLst>
                <a:gd name="adj1" fmla="val 96871"/>
                <a:gd name="adj2" fmla="val 3691"/>
                <a:gd name="adj3" fmla="val 548060"/>
                <a:gd name="adj4" fmla="val -49754"/>
              </a:avLst>
            </a:prstGeom>
            <a:noFill/>
            <a:ln w="76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95095" y="5472430"/>
            <a:ext cx="3316605" cy="779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二府</a:t>
            </a:r>
            <a:endParaRPr lang="zh-CN" altLang="en-US" sz="2800" b="1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方正清楷 简" panose="02000500000000000000" charset="-122"/>
                <a:ea typeface="方正清楷 简" panose="02000500000000000000" charset="-122"/>
              </a:rPr>
              <a:t>（分掌文武大政）</a:t>
            </a:r>
            <a:endParaRPr lang="zh-CN" altLang="en-US" sz="2800" b="1">
              <a:solidFill>
                <a:srgbClr val="FF0000"/>
              </a:solidFill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66785" y="1681480"/>
            <a:ext cx="3559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1.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在中央实行</a:t>
            </a:r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  <a:sym typeface="+mn-ea"/>
              </a:rPr>
              <a:t>二府三司</a:t>
            </a:r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”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，增设</a:t>
            </a:r>
            <a:r>
              <a:rPr lang="zh-CN" altLang="en-US" sz="2400" b="1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参知政事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为副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相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2190" y="3212465"/>
            <a:ext cx="3559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统兵权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（三衙）与</a:t>
            </a:r>
            <a:r>
              <a:rPr lang="zh-CN" altLang="en-US" sz="24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调兵权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（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枢密院）</a:t>
            </a:r>
            <a:r>
              <a:rPr lang="zh-CN" altLang="en-US" sz="24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相分离</a:t>
            </a:r>
            <a:endParaRPr lang="zh-CN" altLang="en-US" sz="2400"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5365115" y="1885315"/>
            <a:ext cx="1461770" cy="375285"/>
          </a:xfrm>
          <a:prstGeom prst="borderCallout1">
            <a:avLst>
              <a:gd name="adj1" fmla="val 83587"/>
              <a:gd name="adj2" fmla="val 39857"/>
              <a:gd name="adj3" fmla="val 290862"/>
              <a:gd name="adj4" fmla="val 39857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latin typeface="方正清楷 简" panose="02000500000000000000" charset="-122"/>
                <a:ea typeface="方正清楷 简" panose="02000500000000000000" charset="-122"/>
              </a:rPr>
              <a:t>调兵权</a:t>
            </a:r>
            <a:endParaRPr lang="zh-CN" altLang="en-US" sz="32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22" name="线形标注 1 21"/>
          <p:cNvSpPr/>
          <p:nvPr/>
        </p:nvSpPr>
        <p:spPr>
          <a:xfrm>
            <a:off x="6014085" y="6047740"/>
            <a:ext cx="1501140" cy="375285"/>
          </a:xfrm>
          <a:prstGeom prst="borderCallout1">
            <a:avLst>
              <a:gd name="adj1" fmla="val 13536"/>
              <a:gd name="adj2" fmla="val -319"/>
              <a:gd name="adj3" fmla="val -133333"/>
              <a:gd name="adj4" fmla="val -325"/>
            </a:avLst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latin typeface="方正清楷 简" panose="02000500000000000000" charset="-122"/>
                <a:ea typeface="方正清楷 简" panose="02000500000000000000" charset="-122"/>
              </a:rPr>
              <a:t>统兵权</a:t>
            </a:r>
            <a:endParaRPr lang="zh-CN" altLang="en-US" sz="3200">
              <a:latin typeface="方正清楷 简" panose="02000500000000000000" charset="-122"/>
              <a:ea typeface="方正清楷 简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32190" y="4267200"/>
            <a:ext cx="3559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设置</a:t>
            </a:r>
            <a:r>
              <a:rPr lang="zh-CN" altLang="en-US" sz="2400">
                <a:solidFill>
                  <a:srgbClr val="E50112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台监官</a:t>
            </a:r>
            <a:r>
              <a:rPr lang="zh-CN" altLang="en-US" sz="2400">
                <a:solidFill>
                  <a:schemeClr val="tx1"/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，监察百官。</a:t>
            </a:r>
            <a:endParaRPr lang="zh-CN" altLang="en-US" sz="2400">
              <a:solidFill>
                <a:schemeClr val="tx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0" name="线形标注 1 19"/>
          <p:cNvSpPr/>
          <p:nvPr/>
        </p:nvSpPr>
        <p:spPr>
          <a:xfrm>
            <a:off x="8375015" y="379095"/>
            <a:ext cx="3625850" cy="4596130"/>
          </a:xfrm>
          <a:prstGeom prst="borderCallout1">
            <a:avLst>
              <a:gd name="adj1" fmla="val 35409"/>
              <a:gd name="adj2" fmla="val -383"/>
              <a:gd name="adj3" fmla="val 59275"/>
              <a:gd name="adj4" fmla="val -23642"/>
            </a:avLst>
          </a:prstGeom>
          <a:solidFill>
            <a:srgbClr val="BE9455"/>
          </a:solidFill>
          <a:ln w="57150">
            <a:solidFill>
              <a:srgbClr val="BE945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台官指御史大夫、御史中丞等，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主要职务为纠弹官邪，监督官吏；</a:t>
            </a:r>
            <a:endParaRPr lang="zh-CN" altLang="en-US" sz="2800">
              <a:solidFill>
                <a:srgbClr val="FF0000"/>
              </a:solidFill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谏官指谏议大夫等，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主要职务是侍从规谏、讽谏君主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宋代开始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台谏合一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。两者</a:t>
            </a:r>
            <a:r>
              <a:rPr lang="zh-CN" altLang="en-US" sz="2800">
                <a:solidFill>
                  <a:srgbClr val="FF0000"/>
                </a:solidFill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事权相混</a:t>
            </a: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，谏官也拥有对百官的监察权。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  <a:p>
            <a:pPr lvl="0" indent="0" algn="l">
              <a:lnSpc>
                <a:spcPct val="80000"/>
              </a:lnSpc>
              <a:buClrTx/>
              <a:buSzTx/>
              <a:buNone/>
            </a:pPr>
            <a:r>
              <a:rPr lang="zh-CN" altLang="en-US" sz="2800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rPr>
              <a:t>宋代台谏，实即御史台、监司、谏官连称。</a:t>
            </a:r>
            <a:endParaRPr lang="zh-CN" altLang="en-US" sz="2800">
              <a:latin typeface="方正宋刻本秀楷简体" panose="02000000000000000000" charset="-122"/>
              <a:ea typeface="方正宋刻本秀楷简体" panose="02000000000000000000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0"/>
            <a:ext cx="6184900" cy="826770"/>
            <a:chOff x="0" y="0"/>
            <a:chExt cx="9740" cy="1302"/>
          </a:xfrm>
        </p:grpSpPr>
        <p:sp>
          <p:nvSpPr>
            <p:cNvPr id="4" name="Freeform 152"/>
            <p:cNvSpPr/>
            <p:nvPr/>
          </p:nvSpPr>
          <p:spPr bwMode="auto">
            <a:xfrm>
              <a:off x="0" y="0"/>
              <a:ext cx="9740" cy="1302"/>
            </a:xfrm>
            <a:custGeom>
              <a:avLst/>
              <a:gdLst>
                <a:gd name="T0" fmla="*/ 432 w 443"/>
                <a:gd name="T1" fmla="*/ 33 h 104"/>
                <a:gd name="T2" fmla="*/ 424 w 443"/>
                <a:gd name="T3" fmla="*/ 26 h 104"/>
                <a:gd name="T4" fmla="*/ 425 w 443"/>
                <a:gd name="T5" fmla="*/ 21 h 104"/>
                <a:gd name="T6" fmla="*/ 426 w 443"/>
                <a:gd name="T7" fmla="*/ 20 h 104"/>
                <a:gd name="T8" fmla="*/ 424 w 443"/>
                <a:gd name="T9" fmla="*/ 11 h 104"/>
                <a:gd name="T10" fmla="*/ 406 w 443"/>
                <a:gd name="T11" fmla="*/ 9 h 104"/>
                <a:gd name="T12" fmla="*/ 389 w 443"/>
                <a:gd name="T13" fmla="*/ 7 h 104"/>
                <a:gd name="T14" fmla="*/ 384 w 443"/>
                <a:gd name="T15" fmla="*/ 6 h 104"/>
                <a:gd name="T16" fmla="*/ 387 w 443"/>
                <a:gd name="T17" fmla="*/ 2 h 104"/>
                <a:gd name="T18" fmla="*/ 270 w 443"/>
                <a:gd name="T19" fmla="*/ 4 h 104"/>
                <a:gd name="T20" fmla="*/ 357 w 443"/>
                <a:gd name="T21" fmla="*/ 1 h 104"/>
                <a:gd name="T22" fmla="*/ 352 w 443"/>
                <a:gd name="T23" fmla="*/ 0 h 104"/>
                <a:gd name="T24" fmla="*/ 261 w 443"/>
                <a:gd name="T25" fmla="*/ 3 h 104"/>
                <a:gd name="T26" fmla="*/ 17 w 443"/>
                <a:gd name="T27" fmla="*/ 14 h 104"/>
                <a:gd name="T28" fmla="*/ 15 w 443"/>
                <a:gd name="T29" fmla="*/ 15 h 104"/>
                <a:gd name="T30" fmla="*/ 20 w 443"/>
                <a:gd name="T31" fmla="*/ 16 h 104"/>
                <a:gd name="T32" fmla="*/ 6 w 443"/>
                <a:gd name="T33" fmla="*/ 21 h 104"/>
                <a:gd name="T34" fmla="*/ 13 w 443"/>
                <a:gd name="T35" fmla="*/ 25 h 104"/>
                <a:gd name="T36" fmla="*/ 9 w 443"/>
                <a:gd name="T37" fmla="*/ 28 h 104"/>
                <a:gd name="T38" fmla="*/ 5 w 443"/>
                <a:gd name="T39" fmla="*/ 31 h 104"/>
                <a:gd name="T40" fmla="*/ 3 w 443"/>
                <a:gd name="T41" fmla="*/ 34 h 104"/>
                <a:gd name="T42" fmla="*/ 0 w 443"/>
                <a:gd name="T43" fmla="*/ 40 h 104"/>
                <a:gd name="T44" fmla="*/ 4 w 443"/>
                <a:gd name="T45" fmla="*/ 45 h 104"/>
                <a:gd name="T46" fmla="*/ 5 w 443"/>
                <a:gd name="T47" fmla="*/ 46 h 104"/>
                <a:gd name="T48" fmla="*/ 6 w 443"/>
                <a:gd name="T49" fmla="*/ 51 h 104"/>
                <a:gd name="T50" fmla="*/ 7 w 443"/>
                <a:gd name="T51" fmla="*/ 55 h 104"/>
                <a:gd name="T52" fmla="*/ 5 w 443"/>
                <a:gd name="T53" fmla="*/ 59 h 104"/>
                <a:gd name="T54" fmla="*/ 5 w 443"/>
                <a:gd name="T55" fmla="*/ 61 h 104"/>
                <a:gd name="T56" fmla="*/ 4 w 443"/>
                <a:gd name="T57" fmla="*/ 64 h 104"/>
                <a:gd name="T58" fmla="*/ 3 w 443"/>
                <a:gd name="T59" fmla="*/ 67 h 104"/>
                <a:gd name="T60" fmla="*/ 10 w 443"/>
                <a:gd name="T61" fmla="*/ 74 h 104"/>
                <a:gd name="T62" fmla="*/ 6 w 443"/>
                <a:gd name="T63" fmla="*/ 76 h 104"/>
                <a:gd name="T64" fmla="*/ 250 w 443"/>
                <a:gd name="T65" fmla="*/ 96 h 104"/>
                <a:gd name="T66" fmla="*/ 358 w 443"/>
                <a:gd name="T67" fmla="*/ 88 h 104"/>
                <a:gd name="T68" fmla="*/ 368 w 443"/>
                <a:gd name="T69" fmla="*/ 83 h 104"/>
                <a:gd name="T70" fmla="*/ 428 w 443"/>
                <a:gd name="T71" fmla="*/ 63 h 104"/>
                <a:gd name="T72" fmla="*/ 424 w 443"/>
                <a:gd name="T73" fmla="*/ 60 h 104"/>
                <a:gd name="T74" fmla="*/ 424 w 443"/>
                <a:gd name="T75" fmla="*/ 52 h 104"/>
                <a:gd name="T76" fmla="*/ 438 w 443"/>
                <a:gd name="T77" fmla="*/ 43 h 104"/>
                <a:gd name="T78" fmla="*/ 443 w 443"/>
                <a:gd name="T7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3" h="104">
                  <a:moveTo>
                    <a:pt x="443" y="36"/>
                  </a:moveTo>
                  <a:cubicBezTo>
                    <a:pt x="440" y="34"/>
                    <a:pt x="437" y="33"/>
                    <a:pt x="432" y="33"/>
                  </a:cubicBezTo>
                  <a:cubicBezTo>
                    <a:pt x="429" y="30"/>
                    <a:pt x="438" y="30"/>
                    <a:pt x="439" y="28"/>
                  </a:cubicBezTo>
                  <a:cubicBezTo>
                    <a:pt x="436" y="27"/>
                    <a:pt x="428" y="28"/>
                    <a:pt x="424" y="26"/>
                  </a:cubicBezTo>
                  <a:cubicBezTo>
                    <a:pt x="426" y="25"/>
                    <a:pt x="428" y="23"/>
                    <a:pt x="431" y="22"/>
                  </a:cubicBezTo>
                  <a:cubicBezTo>
                    <a:pt x="429" y="22"/>
                    <a:pt x="426" y="22"/>
                    <a:pt x="425" y="21"/>
                  </a:cubicBezTo>
                  <a:cubicBezTo>
                    <a:pt x="426" y="21"/>
                    <a:pt x="428" y="20"/>
                    <a:pt x="428" y="19"/>
                  </a:cubicBezTo>
                  <a:cubicBezTo>
                    <a:pt x="426" y="20"/>
                    <a:pt x="426" y="20"/>
                    <a:pt x="426" y="20"/>
                  </a:cubicBezTo>
                  <a:cubicBezTo>
                    <a:pt x="414" y="19"/>
                    <a:pt x="429" y="16"/>
                    <a:pt x="428" y="13"/>
                  </a:cubicBezTo>
                  <a:cubicBezTo>
                    <a:pt x="425" y="13"/>
                    <a:pt x="423" y="12"/>
                    <a:pt x="424" y="11"/>
                  </a:cubicBezTo>
                  <a:cubicBezTo>
                    <a:pt x="420" y="12"/>
                    <a:pt x="419" y="10"/>
                    <a:pt x="418" y="9"/>
                  </a:cubicBezTo>
                  <a:cubicBezTo>
                    <a:pt x="415" y="10"/>
                    <a:pt x="409" y="9"/>
                    <a:pt x="406" y="9"/>
                  </a:cubicBezTo>
                  <a:cubicBezTo>
                    <a:pt x="407" y="8"/>
                    <a:pt x="414" y="7"/>
                    <a:pt x="413" y="7"/>
                  </a:cubicBezTo>
                  <a:cubicBezTo>
                    <a:pt x="406" y="8"/>
                    <a:pt x="396" y="10"/>
                    <a:pt x="389" y="7"/>
                  </a:cubicBezTo>
                  <a:cubicBezTo>
                    <a:pt x="390" y="7"/>
                    <a:pt x="390" y="7"/>
                    <a:pt x="390" y="7"/>
                  </a:cubicBezTo>
                  <a:cubicBezTo>
                    <a:pt x="384" y="6"/>
                    <a:pt x="384" y="6"/>
                    <a:pt x="384" y="6"/>
                  </a:cubicBezTo>
                  <a:cubicBezTo>
                    <a:pt x="385" y="5"/>
                    <a:pt x="391" y="3"/>
                    <a:pt x="386" y="3"/>
                  </a:cubicBezTo>
                  <a:cubicBezTo>
                    <a:pt x="387" y="2"/>
                    <a:pt x="388" y="2"/>
                    <a:pt x="387" y="2"/>
                  </a:cubicBezTo>
                  <a:cubicBezTo>
                    <a:pt x="338" y="5"/>
                    <a:pt x="285" y="6"/>
                    <a:pt x="234" y="6"/>
                  </a:cubicBezTo>
                  <a:cubicBezTo>
                    <a:pt x="245" y="5"/>
                    <a:pt x="260" y="5"/>
                    <a:pt x="270" y="4"/>
                  </a:cubicBezTo>
                  <a:cubicBezTo>
                    <a:pt x="284" y="4"/>
                    <a:pt x="298" y="2"/>
                    <a:pt x="310" y="4"/>
                  </a:cubicBezTo>
                  <a:cubicBezTo>
                    <a:pt x="326" y="3"/>
                    <a:pt x="344" y="4"/>
                    <a:pt x="357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2" y="1"/>
                    <a:pt x="352" y="0"/>
                  </a:cubicBezTo>
                  <a:cubicBezTo>
                    <a:pt x="327" y="1"/>
                    <a:pt x="303" y="3"/>
                    <a:pt x="277" y="3"/>
                  </a:cubicBezTo>
                  <a:cubicBezTo>
                    <a:pt x="272" y="3"/>
                    <a:pt x="265" y="5"/>
                    <a:pt x="261" y="3"/>
                  </a:cubicBezTo>
                  <a:cubicBezTo>
                    <a:pt x="230" y="4"/>
                    <a:pt x="198" y="5"/>
                    <a:pt x="168" y="7"/>
                  </a:cubicBezTo>
                  <a:cubicBezTo>
                    <a:pt x="117" y="10"/>
                    <a:pt x="58" y="2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2" y="14"/>
                    <a:pt x="25" y="15"/>
                  </a:cubicBezTo>
                  <a:cubicBezTo>
                    <a:pt x="24" y="16"/>
                    <a:pt x="23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7" y="18"/>
                    <a:pt x="7" y="18"/>
                    <a:pt x="6" y="21"/>
                  </a:cubicBezTo>
                  <a:cubicBezTo>
                    <a:pt x="13" y="21"/>
                    <a:pt x="18" y="21"/>
                    <a:pt x="24" y="22"/>
                  </a:cubicBezTo>
                  <a:cubicBezTo>
                    <a:pt x="20" y="23"/>
                    <a:pt x="18" y="25"/>
                    <a:pt x="13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7"/>
                    <a:pt x="11" y="27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2" y="31"/>
                    <a:pt x="5" y="32"/>
                    <a:pt x="6" y="33"/>
                  </a:cubicBezTo>
                  <a:cubicBezTo>
                    <a:pt x="5" y="33"/>
                    <a:pt x="5" y="34"/>
                    <a:pt x="3" y="34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3"/>
                    <a:pt x="6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2" y="55"/>
                    <a:pt x="9" y="55"/>
                    <a:pt x="7" y="55"/>
                  </a:cubicBezTo>
                  <a:cubicBezTo>
                    <a:pt x="12" y="56"/>
                    <a:pt x="9" y="56"/>
                    <a:pt x="11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19" y="83"/>
                    <a:pt x="33" y="88"/>
                    <a:pt x="50" y="93"/>
                  </a:cubicBezTo>
                  <a:cubicBezTo>
                    <a:pt x="108" y="101"/>
                    <a:pt x="188" y="104"/>
                    <a:pt x="250" y="96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91" y="94"/>
                    <a:pt x="326" y="93"/>
                    <a:pt x="358" y="88"/>
                  </a:cubicBezTo>
                  <a:cubicBezTo>
                    <a:pt x="343" y="88"/>
                    <a:pt x="329" y="92"/>
                    <a:pt x="315" y="91"/>
                  </a:cubicBezTo>
                  <a:cubicBezTo>
                    <a:pt x="333" y="88"/>
                    <a:pt x="351" y="88"/>
                    <a:pt x="368" y="83"/>
                  </a:cubicBezTo>
                  <a:cubicBezTo>
                    <a:pt x="385" y="85"/>
                    <a:pt x="392" y="78"/>
                    <a:pt x="406" y="75"/>
                  </a:cubicBezTo>
                  <a:cubicBezTo>
                    <a:pt x="411" y="71"/>
                    <a:pt x="427" y="68"/>
                    <a:pt x="428" y="63"/>
                  </a:cubicBezTo>
                  <a:cubicBezTo>
                    <a:pt x="425" y="64"/>
                    <a:pt x="423" y="65"/>
                    <a:pt x="420" y="64"/>
                  </a:cubicBezTo>
                  <a:cubicBezTo>
                    <a:pt x="419" y="62"/>
                    <a:pt x="427" y="62"/>
                    <a:pt x="424" y="60"/>
                  </a:cubicBezTo>
                  <a:cubicBezTo>
                    <a:pt x="430" y="58"/>
                    <a:pt x="430" y="54"/>
                    <a:pt x="436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3" y="50"/>
                    <a:pt x="428" y="49"/>
                    <a:pt x="431" y="49"/>
                  </a:cubicBezTo>
                  <a:cubicBezTo>
                    <a:pt x="427" y="46"/>
                    <a:pt x="438" y="46"/>
                    <a:pt x="438" y="43"/>
                  </a:cubicBezTo>
                  <a:cubicBezTo>
                    <a:pt x="435" y="43"/>
                    <a:pt x="432" y="44"/>
                    <a:pt x="430" y="43"/>
                  </a:cubicBezTo>
                  <a:cubicBezTo>
                    <a:pt x="431" y="40"/>
                    <a:pt x="442" y="40"/>
                    <a:pt x="443" y="36"/>
                  </a:cubicBezTo>
                  <a:close/>
                </a:path>
              </a:pathLst>
            </a:custGeom>
            <a:solidFill>
              <a:srgbClr val="BE94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4" y="191"/>
              <a:ext cx="883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壹、专制主义</a:t>
              </a:r>
              <a:r>
                <a:rPr lang="zh-CN" altLang="en-US" sz="320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中央集权的加强</a:t>
              </a:r>
              <a:endParaRPr lang="zh-CN" altLang="en-US" sz="32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6" grpId="0"/>
      <p:bldP spid="17" grpId="0" bldLvl="0" animBg="1"/>
      <p:bldP spid="22" grpId="0" bldLvl="0" animBg="1"/>
      <p:bldP spid="13" grpId="0"/>
      <p:bldP spid="13" grpId="1"/>
      <p:bldP spid="14" grpId="0"/>
      <p:bldP spid="14" grpId="1"/>
      <p:bldP spid="15" grpId="0"/>
      <p:bldP spid="15" grpId="1"/>
      <p:bldP spid="20" grpId="0" bldLvl="0" animBg="1"/>
      <p:bldP spid="20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4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INpbk/QVMIhGO//AkwP83eMZ03NGQrZuC4H1Ss4IaYKILi61t4Y4e7NNbZp8gCo7XPxOr0tFk9NefeauuqMyzo="/>
</p:tagLst>
</file>

<file path=ppt/tags/tag101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2_1_2"/>
  <p:tag name="KSO_WM_UNIT_ID" val="diagram20170829_4*p_h_h_h_i*1_1_2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INpbk/QVMIhGO//AkwP83eMZ03NGQrZuC4H1Ss4IaYKILi61t4Y4e7NNbZp8gCo7XPxOr0tFk9NefeauuqMyzo="/>
</p:tagLst>
</file>

<file path=ppt/tags/tag102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1_1"/>
  <p:tag name="KSO_WM_UNIT_ID" val="diagram20170829_4*p_h_h_h_i*1_1_1_1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INpbk/QVMIhGO//AkwP83eMZ03NGQrZuC4H1Ss4IaYKILi61t4Y4e7NNbZp8gCo7XPxOr0tFk9NefeauuqMyzo="/>
</p:tagLst>
</file>

<file path=ppt/tags/tag103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1_2"/>
  <p:tag name="KSO_WM_UNIT_ID" val="diagram20170829_4*p_h_h_h_i*1_1_1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INpbk/QVMIhGO//AkwP83eMZ03NGQrZuC4H1Ss4IaYKILi61t4Y4e7NNbZp8gCo7XPxOr0tFk9NefeauuqMyzo="/>
</p:tagLst>
</file>

<file path=ppt/tags/tag104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2"/>
  <p:tag name="KSO_WM_UNIT_ID" val="diagram20170829_4*p_h_h_h_i*1_1_1_2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INpbk/QVMIhGO//AkwP83eMZ03NGQrZuC4H1Ss4IaYKILi61t4Y4e7NNbZp8gCo7XPxOr0tFk9NefeauuqMyzo="/>
</p:tagLst>
</file>

<file path=ppt/tags/tag105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1_2_1"/>
  <p:tag name="KSO_WM_UNIT_ID" val="diagram20170829_4*p_h_h_h_i*1_1_1_2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INpbk/QVMIhGO//AkwP83eMZ03NGQrZuC4H1Ss4IaYKILi61t4Y4e7NNbZp8gCo7XPxOr0tFk9NefeauuqMyzo="/>
</p:tagLst>
</file>

<file path=ppt/tags/tag106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2"/>
  <p:tag name="KSO_WM_UNIT_ID" val="diagram20170829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INpbk/QVMIhGO//AkwP83eMZ03NGQrZuC4H1Ss4IaYKILi61t4Y4e7NNbZp8gCo7XPxOr0tFk9NefeauuqMyzo="/>
</p:tagLst>
</file>

<file path=ppt/tags/tag107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2_2"/>
  <p:tag name="KSO_WM_UNIT_ID" val="diagram20170829_4*p_h_h_i*1_1_2_2"/>
  <p:tag name="KSO_WM_UNIT_LAYERLEVEL" val="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INpbk/QVMIhGO//AkwP83eMZ03NGQrZuC4H1Ss4IaYKILi61t4Y4e7NNbZp8gCo7XPxOr0tFk9NefeauuqMyzo="/>
</p:tagLst>
</file>

<file path=ppt/tags/tag108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4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INpbk/QVMIhGO//AkwP83eMZ03NGQrZuC4H1Ss4IaYKILi61t4Y4e7NNbZp8gCo7XPxOr0tFk9NefeauuqMyzo="/>
</p:tagLst>
</file>

<file path=ppt/tags/tag109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2_1_1"/>
  <p:tag name="KSO_WM_UNIT_ID" val="diagram20170829_4*p_h_h_h_i*1_1_2_1_1"/>
  <p:tag name="KSO_WM_UNIT_LAYERLEVEL" val="1_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INpbk/QVMIhGO//AkwP83eMZ03NGQrZuC4H1Ss4IaYKILi61t4Y4e7NNbZp8gCo7XPxOr0tFk9NefeauuqMyzo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h_i"/>
  <p:tag name="KSO_WM_UNIT_INDEX" val="1_1_2_1_2"/>
  <p:tag name="KSO_WM_UNIT_ID" val="diagram20170829_4*p_h_h_h_i*1_1_2_1_2"/>
  <p:tag name="KSO_WM_UNIT_LAYERLEVEL" val="1_1_1_1_1"/>
  <p:tag name="KSO_WM_BEAUTIFY_FLAG" val="#wm#"/>
  <p:tag name="KSO_WM_TAG_VERSION" val="1.0"/>
  <p:tag name="KSO_WM_DIAGRAM_GROUP_CODE" val="p1-1"/>
  <p:tag name="KSO_WM_UNIT_LINE_FORE_SCHEMECOLOR_INDEX" val="5"/>
  <p:tag name="KSO_WM_UNIT_LINE_FILL_TYPE" val="2"/>
  <p:tag name="KSO_WM_SCREEN_THEME_FLAG" val="Dlrq25wU2PGuGg5bbmjbDINpbk/QVMIhGO//AkwP83eMZ03NGQrZuC4H1Ss4IaYKILi61t4Y4e7NNbZp8gCo7XPxOr0tFk9NefeauuqMyzo="/>
</p:tagLst>
</file>

<file path=ppt/tags/tag1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1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113.xml><?xml version="1.0" encoding="utf-8"?>
<p:tagLst xmlns:p="http://schemas.openxmlformats.org/presentationml/2006/main">
  <p:tag name="COMMONDATA" val="eyJoZGlkIjoiNmRlY2VjMGE1ZDc4ZTdiMzU5MDJlM2RmNjEyNzI2YWIifQ=="/>
  <p:tag name="KSO_WM_SCREEN_THEME_FLAG" val="Dlrq25wU2PGuGg5bbmjbDINpbk/QVMIhGO//AkwP83eMZ03NGQrZuC4H1Ss4IaYKILi61t4Y4e7NNbZp8gCo7XPxOr0tFk9NefeauuqMyzo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INpbk/QVMIhGO//AkwP83eMZ03NGQrZuC4H1Ss4IaYKILi61t4Y4e7NNbZp8gCo7XPxOr0tFk9NefeauuqMyzo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INpbk/QVMIhGO//AkwP83eMZ03NGQrZuC4H1Ss4IaYKILi61t4Y4e7NNbZp8gCo7XPxOr0tFk9NefeauuqMyzo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INpbk/QVMIhGO//AkwP83eMZ03NGQrZuC4H1Ss4IaYKILi61t4Y4e7NNbZp8gCo7XPxOr0tFk9NefeauuqMyzo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INpbk/QVMIhGO//AkwP83eMZ03NGQrZuC4H1Ss4IaYKILi61t4Y4e7NNbZp8gCo7XPxOr0tFk9NefeauuqMyzo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INpbk/QVMIhGO//AkwP83eMZ03NGQrZuC4H1Ss4IaYKILi61t4Y4e7NNbZp8gCo7XPxOr0tFk9NefeauuqMyzo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INpbk/QVMIhGO//AkwP83eMZ03NGQrZuC4H1Ss4IaYKILi61t4Y4e7NNbZp8gCo7XPxOr0tFk9NefeauuqMyzo=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5.xml><?xml version="1.0" encoding="utf-8"?>
<p:tagLst xmlns:p="http://schemas.openxmlformats.org/presentationml/2006/main">
  <p:tag name="KSO_WM_UNIT_TABLE_BEAUTIFY" val="smartTable{93a72a61-97d3-4814-bee6-cf0867d085a1}"/>
  <p:tag name="TABLE_ENDDRAG_ORIGIN_RECT" val="876*444"/>
  <p:tag name="TABLE_ENDDRAG_RECT" val="68*75*876*444"/>
  <p:tag name="KSO_WM_SCREEN_THEME_FLAG" val="Dlrq25wU2PGuGg5bbmjbDINpbk/QVMIhGO//AkwP83eMZ03NGQrZuC4H1Ss4IaYKILi61t4Y4e7NNbZp8gCo7XPxOr0tFk9NefeauuqMyzo=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6.xml><?xml version="1.0" encoding="utf-8"?>
<p:tagLst xmlns:p="http://schemas.openxmlformats.org/presentationml/2006/main">
  <p:tag name="KSO_WM_UNIT_TABLE_BEAUTIFY" val="smartTable{d8531c69-cf23-4655-922c-f8c4ab2b3b40}"/>
  <p:tag name="KSO_WM_SCREEN_THEME_FLAG" val="Dlrq25wU2PGuGg5bbmjbDINpbk/QVMIhGO//AkwP83eMZ03NGQrZuC4H1Ss4IaYKILi61t4Y4e7NNbZp8gCo7XPxOr0tFk9NefeauuqMyzo=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2.xml><?xml version="1.0" encoding="utf-8"?>
<p:tagLst xmlns:p="http://schemas.openxmlformats.org/presentationml/2006/main">
  <p:tag name="KSO_WM_UNIT_TABLE_BEAUTIFY" val="smartTable{208c8076-9db1-4b2e-806b-30ca6c934cfb}"/>
  <p:tag name="KSO_WM_SCREEN_THEME_FLAG" val="Dlrq25wU2PGuGg5bbmjbDINpbk/QVMIhGO//AkwP83eMZ03NGQrZuC4H1Ss4IaYKILi61t4Y4e7NNbZp8gCo7XPxOr0tFk9NefeauuqMyzo=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5.xml><?xml version="1.0" encoding="utf-8"?>
<p:tagLst xmlns:p="http://schemas.openxmlformats.org/presentationml/2006/main">
  <p:tag name="KSO_WM_UNIT_TABLE_BEAUTIFY" val="smartTable{ce9ae808-2fd4-4628-b62a-e83d615f5578}"/>
  <p:tag name="KSO_WM_SCREEN_THEME_FLAG" val="Dlrq25wU2PGuGg5bbmjbDINpbk/QVMIhGO//AkwP83eMZ03NGQrZuC4H1Ss4IaYKILi61t4Y4e7NNbZp8gCo7XPxOr0tFk9NefeauuqMyzo="/>
</p:tagLst>
</file>

<file path=ppt/tags/tag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Dlrq25wU2PGuGg5bbmjbDINpbk/QVMIhGO//AkwP83eMZ03NGQrZuC4H1Ss4IaYKILi61t4Y4e7NNbZp8gCo7XPxOr0tFk9NefeauuqMyzo="/>
</p:tagLst>
</file>

<file path=ppt/tags/tag99.xml><?xml version="1.0" encoding="utf-8"?>
<p:tagLst xmlns:p="http://schemas.openxmlformats.org/presentationml/2006/main">
  <p:tag name="KSO_WM_TEMPLATE_CATEGORY" val="diagram"/>
  <p:tag name="KSO_WM_TEMPLATE_INDEX" val="20170829"/>
  <p:tag name="KSO_WM_UNIT_TYPE" val="p_h_h_i"/>
  <p:tag name="KSO_WM_UNIT_INDEX" val="1_1_1_1"/>
  <p:tag name="KSO_WM_UNIT_ID" val="diagram20170829_4*p_h_h_i*1_1_1_1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SCREEN_THEME_FLAG" val="Dlrq25wU2PGuGg5bbmjbDINpbk/QVMIhGO//AkwP83eMZ03NGQrZuC4H1Ss4IaYKILi61t4Y4e7NNbZp8gCo7XPxOr0tFk9NefeauuqMyzo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5862</Words>
  <PresentationFormat>宽屏</PresentationFormat>
  <Paragraphs>641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5" baseType="lpstr">
      <vt:lpstr>Arial</vt:lpstr>
      <vt:lpstr>宋体</vt:lpstr>
      <vt:lpstr>Wingdings</vt:lpstr>
      <vt:lpstr>Wingdings</vt:lpstr>
      <vt:lpstr>方正宋刻本秀楷简体</vt:lpstr>
      <vt:lpstr>仿宋</vt:lpstr>
      <vt:lpstr>微软雅黑</vt:lpstr>
      <vt:lpstr>楷体</vt:lpstr>
      <vt:lpstr>华文行楷</vt:lpstr>
      <vt:lpstr>方正清楷 简</vt:lpstr>
      <vt:lpstr>Arial</vt:lpstr>
      <vt:lpstr>Helvetica</vt:lpstr>
      <vt:lpstr>华光大黑_CNKI</vt:lpstr>
      <vt:lpstr>黑体</vt:lpstr>
      <vt:lpstr>隶书</vt:lpstr>
      <vt:lpstr>Arial Unicode MS</vt:lpstr>
      <vt:lpstr>Calibri</vt:lpstr>
      <vt:lpstr>华文楷体</vt:lpstr>
      <vt:lpstr>方正粗金陵简体</vt:lpstr>
      <vt:lpstr>方正颜真卿楷书 简繁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2022-09-30T04:20:23Z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FD3B5C83C1174CD793CA4249776F029D</vt:lpwstr>
  </property>
</Properties>
</file>