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361" r:id="rId3"/>
    <p:sldId id="362" r:id="rId4"/>
    <p:sldId id="364" r:id="rId5"/>
    <p:sldId id="365" r:id="rId6"/>
    <p:sldId id="349" r:id="rId7"/>
    <p:sldId id="366" r:id="rId8"/>
    <p:sldId id="367" r:id="rId9"/>
    <p:sldId id="368" r:id="rId10"/>
    <p:sldId id="356" r:id="rId11"/>
    <p:sldId id="357" r:id="rId12"/>
    <p:sldId id="359" r:id="rId13"/>
    <p:sldId id="360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0" clrIdx="0"/>
  <p:cmAuthor id="1" name="Administrator" initials="A" lastIdx="0" clrIdx="0"/>
  <p:cmAuthor id="30" name="liqian bao" initials="lb" lastIdx="0" clrIdx="29"/>
  <p:cmAuthor id="2" name="FtpDown" initials="F" lastIdx="0" clrIdx="0"/>
  <p:cmAuthor id="3" name="新课标第一网" initials="新" lastIdx="0" clrIdx="0"/>
  <p:cmAuthor id="4" name="作者" initials="A" lastIdx="0" clrIdx="1"/>
  <p:cmAuthor id="5" name="lenovo" initials="l" lastIdx="0" clrIdx="0"/>
  <p:cmAuthor id="6" name="ming qiu" initials="m" lastIdx="0" clrIdx="1"/>
  <p:cmAuthor id="7" name="1206988966@qq.com" initials="1" lastIdx="0" clrIdx="2"/>
  <p:cmAuthor id="8" name="姜伟光" initials="姜" lastIdx="0" clrIdx="0"/>
  <p:cmAuthor id="9" name="dongyu" initials="d" lastIdx="0" clrIdx="8"/>
  <p:cmAuthor id="10" name="houyanan21" initials="h" lastIdx="0" clrIdx="9"/>
  <p:cmAuthor id="11" name="xkb1.com" initials="x" lastIdx="0" clrIdx="0"/>
  <p:cmAuthor id="12" name="12279" initials="1" lastIdx="0" clrIdx="11"/>
  <p:cmAuthor id="13" name="ASUS" initials="A" lastIdx="0" clrIdx="12"/>
  <p:cmAuthor id="14" name="huanglan" initials="h" lastIdx="0" clrIdx="13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  <p:cmAuthor id="76" name="1637354872@qq.com" initials="1" lastIdx="0" clrIdx="25"/>
  <p:cmAuthor id="23" name="Microsoft Office 用户" initials="Office [23]" lastIdx="0" clrIdx="2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634" y="62"/>
      </p:cViewPr>
      <p:guideLst>
        <p:guide orient="horz" pos="2160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2024/11/1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7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27305"/>
            <a:ext cx="12098020" cy="683069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0" y="135255"/>
            <a:ext cx="11913870" cy="6644005"/>
          </a:xfrm>
          <a:prstGeom prst="rect">
            <a:avLst/>
          </a:prstGeom>
        </p:spPr>
      </p:pic>
      <p:sp>
        <p:nvSpPr>
          <p:cNvPr id="3" name="文本框 6"/>
          <p:cNvSpPr txBox="1"/>
          <p:nvPr>
            <p:custDataLst>
              <p:tags r:id="rId3"/>
            </p:custDataLst>
          </p:nvPr>
        </p:nvSpPr>
        <p:spPr>
          <a:xfrm>
            <a:off x="179705" y="628015"/>
            <a:ext cx="11832590" cy="3715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40000"/>
              </a:lnSpc>
            </a:pPr>
            <a:r>
              <a:rPr lang="en-US" altLang="zh-CN" sz="8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   </a:t>
            </a:r>
            <a:r>
              <a:rPr lang="zh-CN" altLang="en-US" sz="8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第</a:t>
            </a:r>
            <a:r>
              <a:rPr lang="en-US" altLang="zh-CN" sz="8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6 </a:t>
            </a:r>
            <a:r>
              <a:rPr lang="zh-CN" altLang="en-US" sz="8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课  </a:t>
            </a:r>
          </a:p>
          <a:p>
            <a:pPr indent="0" algn="ctr" fontAlgn="auto">
              <a:lnSpc>
                <a:spcPct val="140000"/>
              </a:lnSpc>
            </a:pPr>
            <a:r>
              <a:rPr lang="zh-CN" sz="8000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工业化国家的社会变化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85750" y="401320"/>
            <a:ext cx="6367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第二单元</a:t>
            </a:r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第二次工业革命和近代科学文化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29317" y="-89647"/>
            <a:ext cx="3993459" cy="66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6070" algn="just">
              <a:lnSpc>
                <a:spcPct val="150000"/>
              </a:lnSpc>
            </a:pPr>
            <a:r>
              <a:rPr lang="zh-CN" altLang="en-US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_GB2312"/>
                <a:cs typeface="仿宋_GB2312"/>
              </a:rPr>
              <a:t>思考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_GB2312"/>
                <a:cs typeface="仿宋_GB2312"/>
              </a:rPr>
              <a:t>城市</a:t>
            </a:r>
            <a:r>
              <a:rPr lang="zh-CN" altLang="en-US" sz="2800" b="1" kern="100" dirty="0">
                <a:solidFill>
                  <a:srgbClr val="FF0000"/>
                </a:solidFill>
                <a:latin typeface="Calibri" panose="020F0502020204030204" pitchFamily="34" charset="0"/>
                <a:ea typeface="仿宋_GB2312"/>
                <a:cs typeface="仿宋_GB2312"/>
              </a:rPr>
              <a:t>化的影响</a:t>
            </a:r>
            <a:r>
              <a:rPr lang="zh-CN" altLang="zh-CN" sz="2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_GB2312"/>
                <a:cs typeface="仿宋_GB2312"/>
              </a:rPr>
              <a:t>？</a:t>
            </a:r>
            <a:endParaRPr lang="zh-CN" altLang="zh-CN" sz="1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媒体2">
            <a:hlinkClick r:id="" action="ppaction://media"/>
            <a:extLst>
              <a:ext uri="{FF2B5EF4-FFF2-40B4-BE49-F238E27FC236}">
                <a16:creationId xmlns:a16="http://schemas.microsoft.com/office/drawing/2014/main" id="{2CA89BE5-E681-4280-3807-7424FD8D92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580216"/>
            <a:ext cx="9753600" cy="548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57198" y="1531606"/>
            <a:ext cx="11362765" cy="128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材料：在这里，文明创造了自己的奇迹，而文明人则几乎又变成野蛮人</a:t>
            </a:r>
            <a:r>
              <a:rPr lang="en-US" altLang="zh-CN" dirty="0"/>
              <a:t>······</a:t>
            </a:r>
            <a:r>
              <a:rPr lang="zh-CN" altLang="en-US" dirty="0"/>
              <a:t>从这条污浊的排水管中排出人类工业的最大一股潮流去滋润全世界；从这条肮脏的下水道中流淌着纯金。在这里人类的发展成就既是最完备的，又是最野蛮的。                                                                                                </a:t>
            </a:r>
            <a:r>
              <a:rPr lang="en-US" altLang="zh-CN" sz="1600" dirty="0"/>
              <a:t>——[</a:t>
            </a:r>
            <a:r>
              <a:rPr lang="zh-CN" altLang="en-US" sz="1600" dirty="0"/>
              <a:t>英</a:t>
            </a:r>
            <a:r>
              <a:rPr lang="en-US" altLang="zh-CN" sz="1600" dirty="0"/>
              <a:t>] </a:t>
            </a:r>
            <a:r>
              <a:rPr lang="zh-CN" altLang="en-US" sz="1600" dirty="0"/>
              <a:t>阿萨</a:t>
            </a:r>
            <a:r>
              <a:rPr lang="en-US" altLang="zh-CN" sz="1600" dirty="0"/>
              <a:t>·</a:t>
            </a:r>
            <a:r>
              <a:rPr lang="zh-CN" altLang="en-US" sz="1600" dirty="0"/>
              <a:t>勃里格斯</a:t>
            </a:r>
            <a:r>
              <a:rPr lang="en-US" altLang="zh-CN" sz="1600" dirty="0"/>
              <a:t>《</a:t>
            </a:r>
            <a:r>
              <a:rPr lang="zh-CN" altLang="en-US" sz="1600" dirty="0"/>
              <a:t>英国社会史</a:t>
            </a:r>
            <a:r>
              <a:rPr lang="en-US" altLang="zh-CN" sz="1600" dirty="0"/>
              <a:t>》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94447" y="274983"/>
            <a:ext cx="10712824" cy="1134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100" dirty="0">
                <a:solidFill>
                  <a:srgbClr val="FF0000"/>
                </a:solidFill>
              </a:rPr>
              <a:t>合作探究：想一想，为什么作者认为“在这里文明创造了自己的奇迹，而文明人则几乎又变成野蛮人”？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0988" y="2974245"/>
            <a:ext cx="4616823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积极：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一方面，工业革命极大的提高了社会生产力，使工业化国家的人口快速增长，大众文化水平提高，城市化进程加快，体现出了文明的进步。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33246" y="2857703"/>
            <a:ext cx="5280213" cy="3883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消极：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另一方面，工业革命后，资本家从工人身上榨取到最大的剩余价值，造成贫富分化加剧，激化了社会矛盾。同时，西方国家还加快了殖民掠夺。的步伐给殖民地、半殖民地人民带去了深重的灾难，这些都体现出了野蛮的一面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599" y="-111875"/>
            <a:ext cx="8686800" cy="7056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课堂小结：说一下你的体会？反思？疑问？</a:t>
            </a:r>
          </a:p>
        </p:txBody>
      </p:sp>
      <p:pic>
        <p:nvPicPr>
          <p:cNvPr id="3" name="工业化国家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752" y="593725"/>
            <a:ext cx="11834495" cy="6264275"/>
          </a:xfrm>
          <a:prstGeom prst="rect">
            <a:avLst/>
          </a:prstGeom>
        </p:spPr>
      </p:pic>
      <p:sp>
        <p:nvSpPr>
          <p:cNvPr id="5" name="Rectangle 9"/>
          <p:cNvSpPr/>
          <p:nvPr>
            <p:custDataLst>
              <p:tags r:id="rId3"/>
            </p:custDataLst>
          </p:nvPr>
        </p:nvSpPr>
        <p:spPr>
          <a:xfrm>
            <a:off x="1968798" y="1952616"/>
            <a:ext cx="8470601" cy="1169551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①科技是一把双刃剑，要用科技造福人类。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②发展经济的同时也要保护环境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走可持续发展道路。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课后作业：大众教育的发展对西方国家产生了哪些影响？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39247" y="1827911"/>
            <a:ext cx="874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提高了西方国家的大众文化水平，促进了社会的发展。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欧洲人一家三口 的图像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59" y="667938"/>
            <a:ext cx="6243637" cy="579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对话气泡: 椭圆形 4"/>
          <p:cNvSpPr/>
          <p:nvPr/>
        </p:nvSpPr>
        <p:spPr>
          <a:xfrm>
            <a:off x="10215282" y="493058"/>
            <a:ext cx="1940396" cy="58277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汤姆：</a:t>
            </a:r>
            <a:r>
              <a:rPr lang="en-US" altLang="zh-CN" dirty="0">
                <a:solidFill>
                  <a:schemeClr val="tx1"/>
                </a:solidFill>
              </a:rPr>
              <a:t>32</a:t>
            </a:r>
            <a:r>
              <a:rPr lang="zh-CN" altLang="en-US" dirty="0">
                <a:solidFill>
                  <a:schemeClr val="tx1"/>
                </a:solidFill>
              </a:rPr>
              <a:t>岁</a:t>
            </a:r>
          </a:p>
        </p:txBody>
      </p:sp>
      <p:sp>
        <p:nvSpPr>
          <p:cNvPr id="6" name="对话气泡: 椭圆形 5"/>
          <p:cNvSpPr/>
          <p:nvPr/>
        </p:nvSpPr>
        <p:spPr>
          <a:xfrm>
            <a:off x="8238562" y="2456261"/>
            <a:ext cx="1801909" cy="58277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女儿：</a:t>
            </a:r>
            <a:r>
              <a:rPr lang="en-US" altLang="zh-CN" dirty="0">
                <a:solidFill>
                  <a:schemeClr val="tx1"/>
                </a:solidFill>
              </a:rPr>
              <a:t>6</a:t>
            </a:r>
            <a:r>
              <a:rPr lang="zh-CN" altLang="en-US" dirty="0">
                <a:solidFill>
                  <a:schemeClr val="tx1"/>
                </a:solidFill>
              </a:rPr>
              <a:t>岁</a:t>
            </a:r>
          </a:p>
        </p:txBody>
      </p:sp>
      <p:sp>
        <p:nvSpPr>
          <p:cNvPr id="7" name="对话气泡: 椭圆形 6"/>
          <p:cNvSpPr/>
          <p:nvPr/>
        </p:nvSpPr>
        <p:spPr>
          <a:xfrm>
            <a:off x="6581351" y="900952"/>
            <a:ext cx="1940397" cy="58277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夫人：</a:t>
            </a:r>
            <a:r>
              <a:rPr lang="en-US" altLang="zh-CN" dirty="0">
                <a:solidFill>
                  <a:schemeClr val="tx1"/>
                </a:solidFill>
              </a:rPr>
              <a:t>31</a:t>
            </a:r>
            <a:r>
              <a:rPr lang="zh-CN" altLang="en-US" dirty="0">
                <a:solidFill>
                  <a:schemeClr val="tx1"/>
                </a:solidFill>
              </a:rPr>
              <a:t>岁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722328" y="-71583"/>
            <a:ext cx="5469672" cy="70560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汤姆的烦恼？？？？？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8571" y="1075831"/>
            <a:ext cx="561190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       </a:t>
            </a:r>
            <a:r>
              <a:rPr lang="en-US" altLang="zh-CN" sz="2800" dirty="0"/>
              <a:t>1898</a:t>
            </a:r>
            <a:r>
              <a:rPr lang="zh-CN" altLang="en-US" sz="2800" dirty="0"/>
              <a:t>年的英国。汤姆是普通的农民，家里有几亩薄田。汤姆一家居住在一个宁静的乡村，邻里关系融洽，生活虽然不富裕但也自给自足。附近的城市开始兴起工厂，大量的工作机会吸引着乡村的人们。汤姆的邻居们纷纷前往城市打工，汤姆一家也听到了很多关于城市的新奇故事。汤姆看到同村人在城市里赚到了钱，也动了心思，决定夫妻两去城市寻找工作机会。</a:t>
            </a:r>
            <a:endParaRPr lang="en-US" altLang="zh-CN" sz="2800" dirty="0"/>
          </a:p>
        </p:txBody>
      </p:sp>
      <p:sp>
        <p:nvSpPr>
          <p:cNvPr id="12" name="标题 1"/>
          <p:cNvSpPr txBox="1"/>
          <p:nvPr/>
        </p:nvSpPr>
        <p:spPr>
          <a:xfrm>
            <a:off x="766937" y="370231"/>
            <a:ext cx="4967647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FF0000"/>
                </a:solidFill>
              </a:rPr>
              <a:t>汤姆为什么去伦敦？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5717" y="160165"/>
            <a:ext cx="4438729" cy="70560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汤姆生活的时代？</a:t>
            </a:r>
          </a:p>
        </p:txBody>
      </p:sp>
      <p:pic>
        <p:nvPicPr>
          <p:cNvPr id="4" name="Picture 10" descr="爱迪生1897年制作的电灯泡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EBEAF1"/>
              </a:clrFrom>
              <a:clrTo>
                <a:srgbClr val="EBEAF1">
                  <a:alpha val="0"/>
                </a:srgbClr>
              </a:clrTo>
            </a:clrChange>
          </a:blip>
          <a:srcRect b="11465"/>
          <a:stretch>
            <a:fillRect/>
          </a:stretch>
        </p:blipFill>
        <p:spPr bwMode="auto">
          <a:xfrm>
            <a:off x="216603" y="1173935"/>
            <a:ext cx="5287725" cy="5104460"/>
          </a:xfrm>
          <a:prstGeom prst="roundRect">
            <a:avLst>
              <a:gd name="adj" fmla="val 1020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垄断资本图册_360百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51" y="1200104"/>
            <a:ext cx="8070478" cy="50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清日同时被西方踹开国门，为何日本迅速成列强？你看日本做了什么_凤凰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92" y="1131993"/>
            <a:ext cx="7790305" cy="51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1836" y="124306"/>
            <a:ext cx="10969200" cy="70560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汤姆夫妻坐哪种交通工具？</a:t>
            </a:r>
          </a:p>
        </p:txBody>
      </p:sp>
      <p:pic>
        <p:nvPicPr>
          <p:cNvPr id="4" name="Picture 6" descr="高清晰冒烟的复古蒸汽机火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9" y="900426"/>
            <a:ext cx="4736324" cy="266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45253" t="59111" r="27858" b="8622"/>
          <a:stretch>
            <a:fillRect/>
          </a:stretch>
        </p:blipFill>
        <p:spPr>
          <a:xfrm>
            <a:off x="6784921" y="258106"/>
            <a:ext cx="4655243" cy="3110753"/>
          </a:xfrm>
          <a:prstGeom prst="rect">
            <a:avLst/>
          </a:prstGeom>
        </p:spPr>
      </p:pic>
      <p:pic>
        <p:nvPicPr>
          <p:cNvPr id="6" name="Picture 5" descr="纪念莱特兄弟首次动力飞行网站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/>
          <a:srcRect b="34134"/>
          <a:stretch>
            <a:fillRect/>
          </a:stretch>
        </p:blipFill>
        <p:spPr bwMode="auto">
          <a:xfrm>
            <a:off x="372841" y="3728910"/>
            <a:ext cx="5284431" cy="300478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中国50、60、70、80、90年代的城市公交汽车【组图】 - Bus &amp; More - 杭州网论坛 - Powered by Discuz!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48410"/>
            <a:ext cx="5849984" cy="32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38009" y="187058"/>
            <a:ext cx="7241682" cy="70560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汤姆找什么工作？</a:t>
            </a:r>
          </a:p>
        </p:txBody>
      </p:sp>
      <p:pic>
        <p:nvPicPr>
          <p:cNvPr id="42" name="Picture 4" descr="欧洲人一家三口 的图像结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b="49045"/>
          <a:stretch>
            <a:fillRect/>
          </a:stretch>
        </p:blipFill>
        <p:spPr bwMode="auto">
          <a:xfrm>
            <a:off x="909611" y="0"/>
            <a:ext cx="1026765" cy="14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4550" y="187057"/>
            <a:ext cx="7241682" cy="70560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汤姆担心：夫人能找到工作吗？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61999" y="963270"/>
            <a:ext cx="9610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越来越多的妇女走出家庭，成为工业劳动者，他们的社会角色发生了变化，这为妇女社会地位的提高创造了条件。</a:t>
            </a:r>
          </a:p>
        </p:txBody>
      </p:sp>
      <p:pic>
        <p:nvPicPr>
          <p:cNvPr id="4100" name="Picture 4" descr="十九世纪末和二十世纪初的英格兰 - 图说历史|国外 - 华声论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8" y="1959039"/>
            <a:ext cx="5458946" cy="42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9世纪的美国移民 - 图说历史|国外 - 华声论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47" y="1940538"/>
            <a:ext cx="5838460" cy="42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598" y="1182142"/>
            <a:ext cx="9179861" cy="7056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汤姆：刚找到工作，还没发工资，交不起学费！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6516" y="202177"/>
            <a:ext cx="11519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汤姆的女儿渐渐长大，到了上学的年龄。汤姆夫妻意识到教育的重要性，决定让女儿来伦敦的学校读书。但是</a:t>
            </a:r>
            <a:r>
              <a:rPr lang="en-US" altLang="zh-CN" sz="2400" dirty="0"/>
              <a:t>······</a:t>
            </a:r>
            <a:endParaRPr lang="zh-CN" altLang="en-US" sz="2400" dirty="0"/>
          </a:p>
        </p:txBody>
      </p:sp>
      <p:pic>
        <p:nvPicPr>
          <p:cNvPr id="6" name="图片 5" descr="图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31" y="2224422"/>
            <a:ext cx="8049138" cy="28764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9610" y="5437597"/>
            <a:ext cx="10228728" cy="96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</a:pPr>
            <a:r>
              <a:rPr lang="en-US" altLang="zh-CN" sz="2400" kern="100" dirty="0">
                <a:effectLst/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19</a:t>
            </a:r>
            <a:r>
              <a:rPr lang="zh-CN" altLang="zh-CN" sz="2400" kern="100" dirty="0">
                <a:effectLst/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世纪以后，为了适应</a:t>
            </a:r>
            <a:r>
              <a:rPr lang="zh-CN" altLang="zh-CN" sz="24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工业化发展</a:t>
            </a:r>
            <a:r>
              <a:rPr lang="zh-CN" altLang="zh-CN" sz="2400" kern="100" dirty="0">
                <a:effectLst/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的需要</a:t>
            </a:r>
            <a:r>
              <a:rPr lang="zh-CN" altLang="en-US" sz="2400" kern="100" dirty="0"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，</a:t>
            </a:r>
            <a:r>
              <a:rPr lang="zh-CN" altLang="zh-CN" sz="2400" kern="100" dirty="0">
                <a:effectLst/>
                <a:latin typeface="Calibri" panose="020F0502020204030204" pitchFamily="34" charset="0"/>
                <a:ea typeface="仿宋_GB2312"/>
                <a:cs typeface="Times New Roman" panose="02020603050405020304" pitchFamily="18" charset="0"/>
              </a:rPr>
              <a:t>欧洲国家开始推广大众教育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306070" algn="just">
              <a:lnSpc>
                <a:spcPts val="2150"/>
              </a:lnSpc>
            </a:pPr>
            <a:r>
              <a:rPr lang="en-US" altLang="zh-CN" sz="3200" b="1" kern="100" dirty="0">
                <a:effectLst/>
                <a:latin typeface="仿宋_GB2312"/>
                <a:ea typeface="宋体" panose="02010600030101010101" pitchFamily="2" charset="-122"/>
                <a:cs typeface="仿宋_GB2312"/>
              </a:rPr>
              <a:t> 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3882" y="104400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汤姆：虽然找到工作了，但最近心情不好！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6282" y="1326393"/>
            <a:ext cx="1157343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       汤姆夫妻租住在城市边缘的一个狭小公寓里，居住环境拥挤且卫生条件较差。汤姆的房子周围堆满了从肉庄，厕所，垃圾箱和便池中倒出来的垃圾和烂肉烂鱼等。</a:t>
            </a:r>
            <a:endParaRPr lang="en-US" altLang="zh-CN" sz="2800" dirty="0"/>
          </a:p>
          <a:p>
            <a:r>
              <a:rPr lang="zh-CN" altLang="en-US" sz="2800" dirty="0"/>
              <a:t>       汤姆发现工厂主们住在豪华的别墅里，而像他们这样的工人却只能挤在狭小的公寓里。工厂的工作强度很大，经常加班，但工资却增长缓慢，工人们开始组织起来抗议，要求提高工资和改善工作条件。</a:t>
            </a:r>
            <a:endParaRPr lang="en-US" altLang="zh-CN" sz="2800" dirty="0"/>
          </a:p>
          <a:p>
            <a:r>
              <a:rPr lang="en-US" altLang="zh-CN" sz="2800" dirty="0"/>
              <a:t>       </a:t>
            </a:r>
            <a:r>
              <a:rPr lang="zh-CN" altLang="en-US" sz="2800" dirty="0"/>
              <a:t>城市的环境污染也越来越严重，工厂排出的废气让天空变得灰蒙蒙的，河流也被污水污染，这对人们的健康造成了威胁。</a:t>
            </a:r>
          </a:p>
        </p:txBody>
      </p:sp>
      <p:pic>
        <p:nvPicPr>
          <p:cNvPr id="8" name="527e8c675acb7c8b60239082338f275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046" y="810000"/>
            <a:ext cx="11863907" cy="533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115341"/>
            <a:ext cx="10969200" cy="705600"/>
          </a:xfrm>
        </p:spPr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</a:rPr>
              <a:t>多年以后</a:t>
            </a:r>
            <a:r>
              <a:rPr lang="en-US" altLang="zh-CN" dirty="0">
                <a:solidFill>
                  <a:srgbClr val="FF0000"/>
                </a:solidFill>
              </a:rPr>
              <a:t>······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2212" y="902331"/>
            <a:ext cx="4653882" cy="5566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汤姆一家在城市里生活了多年，经历了工业化带来的种种变化。他们看到了城市的发展和进步，也感受到了社会问题的严重性。汤姆开始积极参与社会公益活动，希望能为改善城市的环境和工人的生活条件出一份力。汤姆的女儿在学校里学习成绩优异，她梦想着将来能成为一名医生，帮助更多的人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30" y="0"/>
            <a:ext cx="72435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M2YzMzYzZiMjRkMDI3ODIwZjA4OTkwZWZkOTIxNzkifQ=="/>
  <p:tag name="KSO_WM_SCREEN_THEME_FLAG" val="Dlrq25wU2PGuGg5bbmjbDJH9Z2zO8BW3fJ8zC2AxrNLoy38rVZeJnSamSPMnZCPN91tnZ5GFcCrQ3uKYob3CEGQmcVdc6WaxMY8fo+3Ecas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Dlrq25wU2PGuGg5bbmjbDJH9Z2zO8BW3fJ8zC2AxrNLoy38rVZeJnSamSPMnZCPN91tnZ5GFcCrQ3uKYob3CEGQmcVdc6WaxMY8fo+3Ecas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JH9Z2zO8BW3fJ8zC2AxrNLoy38rVZeJnSamSPMnZCPN91tnZ5GFcCrQ3uKYob3CEGQmcVdc6WaxMY8fo+3Ecas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Dlrq25wU2PGuGg5bbmjbDJH9Z2zO8BW3fJ8zC2AxrNLoy38rVZeJnSamSPMnZCPN91tnZ5GFcCrQ3uKYob3CEGQmcVdc6WaxMY8fo+3Ecas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JH9Z2zO8BW3fJ8zC2AxrNLoy38rVZeJnSamSPMnZCPN91tnZ5GFcCrQ3uKYob3CEGQmcVdc6WaxMY8fo+3Ecas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  <p:tag name="KSO_WM_BEAUTIFY_FLAG" val=""/>
  <p:tag name="KSO_WM_SCREEN_THEME_FLAG" val="Dlrq25wU2PGuGg5bbmjbDJH9Z2zO8BW3fJ8zC2AxrNLoy38rVZeJnSamSPMnZCPN91tnZ5GFcCrQ3uKYob3CEGQmcVdc6WaxMY8fo+3Ecas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lrq25wU2PGuGg5bbmjbDJH9Z2zO8BW3fJ8zC2AxrNLoy38rVZeJnSamSPMnZCPN91tnZ5GFcCrQ3uKYob3CEGQmcVdc6WaxMY8fo+3Ecas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SCREEN_THEME_FLAG" val="Dlrq25wU2PGuGg5bbmjbDJH9Z2zO8BW3fJ8zC2AxrNLoy38rVZeJnSamSPMnZCPN91tnZ5GFcCrQ3uKYob3CEGQmcVdc6WaxMY8fo+3Ecas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0"/>
  <p:tag name="KSO_WM_SCREEN_THEME_FLAG" val="Dlrq25wU2PGuGg5bbmjbDJH9Z2zO8BW3fJ8zC2AxrNLoy38rVZeJnSamSPMnZCPN91tnZ5GFcCrQ3uKYob3CEGQmcVdc6WaxMY8fo+3Ecas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  <p:tag name="KSO_WM_BEAUTIFY_FLAG" val=""/>
  <p:tag name="KSO_WM_SCREEN_THEME_FLAG" val="Dlrq25wU2PGuGg5bbmjbDJH9Z2zO8BW3fJ8zC2AxrNLoy38rVZeJnSamSPMnZCPN91tnZ5GFcCrQ3uKYob3CEGQmcVdc6WaxMY8fo+3Ecas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  <p:tag name="KSO_WM_BEAUTIFY_FLAG" val=""/>
  <p:tag name="KSO_WM_SCREEN_THEME_FLAG" val="Dlrq25wU2PGuGg5bbmjbDJH9Z2zO8BW3fJ8zC2AxrNLoy38rVZeJnSamSPMnZCPN91tnZ5GFcCrQ3uKYob3CEGQmcVdc6WaxMY8fo+3Ecas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JH9Z2zO8BW3fJ8zC2AxrNLoy38rVZeJnSamSPMnZCPN91tnZ5GFcCrQ3uKYob3CEGQmcVdc6WaxMY8fo+3Ecas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09"/>
  <p:tag name="KSO_WM_SCREEN_THEME_FLAG" val="Dlrq25wU2PGuGg5bbmjbDJH9Z2zO8BW3fJ8zC2AxrNLoy38rVZeJnSamSPMnZCPN91tnZ5GFcCrQ3uKYob3CEGQmcVdc6WaxMY8fo+3Ecas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Dlrq25wU2PGuGg5bbmjbDJH9Z2zO8BW3fJ8zC2AxrNLoy38rVZeJnSamSPMnZCPN91tnZ5GFcCrQ3uKYob3CEGQmcVdc6WaxMY8fo+3Ecas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791</Words>
  <PresentationFormat>宽屏</PresentationFormat>
  <Paragraphs>34</Paragraphs>
  <Slides>13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方正粗黑宋简体</vt:lpstr>
      <vt:lpstr>仿宋_GB2312</vt:lpstr>
      <vt:lpstr>宋体</vt:lpstr>
      <vt:lpstr>微软雅黑</vt:lpstr>
      <vt:lpstr>Arial</vt:lpstr>
      <vt:lpstr>Calibri</vt:lpstr>
      <vt:lpstr>Wingdings</vt:lpstr>
      <vt:lpstr>WPS</vt:lpstr>
      <vt:lpstr>PowerPoint 演示文稿</vt:lpstr>
      <vt:lpstr>汤姆的烦恼？？？？？</vt:lpstr>
      <vt:lpstr>汤姆生活的时代？</vt:lpstr>
      <vt:lpstr>汤姆夫妻坐哪种交通工具？</vt:lpstr>
      <vt:lpstr>汤姆找什么工作？</vt:lpstr>
      <vt:lpstr>汤姆担心：夫人能找到工作吗？</vt:lpstr>
      <vt:lpstr>汤姆：刚找到工作，还没发工资，交不起学费！</vt:lpstr>
      <vt:lpstr>汤姆：虽然找到工作了，但最近心情不好！</vt:lpstr>
      <vt:lpstr>多年以后······</vt:lpstr>
      <vt:lpstr>PowerPoint 演示文稿</vt:lpstr>
      <vt:lpstr>PowerPoint 演示文稿</vt:lpstr>
      <vt:lpstr>课堂小结：说一下你的体会？反思？疑问？</vt:lpstr>
      <vt:lpstr>课后作业：大众教育的发展对西方国家产生了哪些影响？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2024-11-01T08:41:33Z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F84FC495AFBC48ED833EC0A9E418DD80_11</vt:lpwstr>
  </property>
</Properties>
</file>