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rels" ContentType="application/vnd.openxmlformats-package.relationships+xml"/>
  <Override PartName="/customXml/itemProps8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embeddedFontLst>
    <p:embeddedFont>
      <p:font typeface="方正清刻本悦宋简体" panose="02000000000000000000" pitchFamily="2" charset="-122"/>
      <p:regular r:id="rId24"/>
    </p:embeddedFont>
    <p:embeddedFont>
      <p:font typeface="创客贴金刚体" panose="00020600040101010101" charset="-122"/>
      <p:bold r:id="rId25"/>
    </p:embeddedFont>
    <p:embeddedFont>
      <p:font typeface="华文新魏" panose="02010800040101010101" charset="-122"/>
      <p:regular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黑体" panose="02010609060101010101" pitchFamily="49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40026"/>
    <a:srgbClr val="F7F8E1"/>
    <a:srgbClr val="F8F1E1"/>
    <a:srgbClr val="F7EED6"/>
    <a:srgbClr val="0031B0"/>
    <a:srgbClr val="9E0021"/>
    <a:srgbClr val="900021"/>
    <a:srgbClr val="002FA7"/>
    <a:srgbClr val="4C1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tags" Target="tags/tag81.xml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ustomXml" Target="../customXml/item1.xml"/><Relationship Id="rId22" Type="http://schemas.openxmlformats.org/officeDocument/2006/relationships/customXmlProps" Target="../customXml/itemProps80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20955" y="0"/>
            <a:ext cx="12221210" cy="539750"/>
            <a:chOff x="187" y="851"/>
            <a:chExt cx="19246" cy="850"/>
          </a:xfrm>
        </p:grpSpPr>
        <p:sp>
          <p:nvSpPr>
            <p:cNvPr id="5" name="文本框 4"/>
            <p:cNvSpPr txBox="1"/>
            <p:nvPr userDrawn="1"/>
          </p:nvSpPr>
          <p:spPr>
            <a:xfrm rot="5400000">
              <a:off x="14803" y="986"/>
              <a:ext cx="851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/>
            </a:p>
          </p:txBody>
        </p:sp>
        <p:grpSp>
          <p:nvGrpSpPr>
            <p:cNvPr id="12" name="组合 11"/>
            <p:cNvGrpSpPr/>
            <p:nvPr userDrawn="1"/>
          </p:nvGrpSpPr>
          <p:grpSpPr>
            <a:xfrm>
              <a:off x="187" y="851"/>
              <a:ext cx="19246" cy="851"/>
              <a:chOff x="160" y="1288"/>
              <a:chExt cx="19246" cy="851"/>
            </a:xfrm>
          </p:grpSpPr>
          <p:sp>
            <p:nvSpPr>
              <p:cNvPr id="7" name="矩形 6"/>
              <p:cNvSpPr/>
              <p:nvPr userDrawn="1"/>
            </p:nvSpPr>
            <p:spPr>
              <a:xfrm>
                <a:off x="160" y="1288"/>
                <a:ext cx="14973" cy="851"/>
              </a:xfrm>
              <a:prstGeom prst="rect">
                <a:avLst/>
              </a:prstGeom>
              <a:solidFill>
                <a:srgbClr val="002F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等腰三角形 7"/>
              <p:cNvSpPr/>
              <p:nvPr userDrawn="1"/>
            </p:nvSpPr>
            <p:spPr>
              <a:xfrm rot="16200000" flipH="1">
                <a:off x="14511" y="1517"/>
                <a:ext cx="851" cy="393"/>
              </a:xfrm>
              <a:prstGeom prst="triangle">
                <a:avLst>
                  <a:gd name="adj" fmla="val 423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 userDrawn="1"/>
            </p:nvGrpSpPr>
            <p:grpSpPr>
              <a:xfrm>
                <a:off x="15006" y="1288"/>
                <a:ext cx="4400" cy="851"/>
                <a:chOff x="14959" y="1288"/>
                <a:chExt cx="4400" cy="851"/>
              </a:xfrm>
            </p:grpSpPr>
            <p:sp>
              <p:nvSpPr>
                <p:cNvPr id="10" name="矩形 9"/>
                <p:cNvSpPr/>
                <p:nvPr userDrawn="1"/>
              </p:nvSpPr>
              <p:spPr>
                <a:xfrm>
                  <a:off x="15352" y="1288"/>
                  <a:ext cx="4007" cy="851"/>
                </a:xfrm>
                <a:prstGeom prst="rect">
                  <a:avLst/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等腰三角形 12"/>
                <p:cNvSpPr/>
                <p:nvPr userDrawn="1"/>
              </p:nvSpPr>
              <p:spPr>
                <a:xfrm rot="16200000" flipH="1">
                  <a:off x="14730" y="1517"/>
                  <a:ext cx="851" cy="393"/>
                </a:xfrm>
                <a:prstGeom prst="triangle">
                  <a:avLst>
                    <a:gd name="adj" fmla="val 42420"/>
                  </a:avLst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8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image" Target="../media/image3.png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9.xml"/><Relationship Id="rId6" Type="http://schemas.openxmlformats.org/officeDocument/2006/relationships/image" Target="../media/image8.png"/><Relationship Id="rId5" Type="http://schemas.openxmlformats.org/officeDocument/2006/relationships/tags" Target="../tags/tag68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2640" cy="6953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0" y="0"/>
            <a:ext cx="12221845" cy="6954520"/>
          </a:xfrm>
          <a:prstGeom prst="rect">
            <a:avLst/>
          </a:prstGeom>
          <a:gradFill>
            <a:gsLst>
              <a:gs pos="4000">
                <a:schemeClr val="tx1">
                  <a:lumMod val="62000"/>
                  <a:alpha val="44000"/>
                  <a:lumOff val="38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文本框 51" descr="7b0a20202020227461726765744d6f64756c65223a202270726f636573734f6e6c696e65466f6e7473220a7d0a"/>
          <p:cNvSpPr txBox="1"/>
          <p:nvPr/>
        </p:nvSpPr>
        <p:spPr>
          <a:xfrm>
            <a:off x="-108" y="136075"/>
            <a:ext cx="522956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普通高中教科书 历史 必修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    </a:t>
            </a:r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中外历史纲要（上）</a:t>
            </a:r>
            <a:endParaRPr lang="en-US" altLang="zh-CN" sz="1600" b="1" dirty="0">
              <a:solidFill>
                <a:schemeClr val="bg1"/>
              </a:solidFill>
              <a:effectLst>
                <a:outerShdw blurRad="38100" dist="50800" dir="2700000" algn="tl">
                  <a:srgbClr val="000000">
                    <a:alpha val="93000"/>
                  </a:srgbClr>
                </a:outerShdw>
              </a:effectLst>
              <a:cs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5082540" y="135890"/>
            <a:ext cx="6972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pPr algn="r"/>
            <a:r>
              <a:rPr lang="zh-CN" altLang="en-US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第二单元  </a:t>
            </a:r>
            <a:r>
              <a:rPr lang="zh-CN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三国两晋南北朝的民族交融与隋唐统一多民族封建国家的发展</a:t>
            </a:r>
            <a:endParaRPr lang="zh-CN" dirty="0">
              <a:effectLst>
                <a:outerShdw blurRad="38100" dist="38100" dir="2700000" algn="tl">
                  <a:srgbClr val="000000">
                    <a:alpha val="85000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8345" y="1124585"/>
            <a:ext cx="57727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第五课</a:t>
            </a:r>
            <a:r>
              <a:rPr lang="en-US" altLang="zh-CN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</a:t>
            </a:r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三国两晋南北朝的政权更迭与民族交融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81420" y="5870575"/>
            <a:ext cx="5465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l"/>
            <a:r>
              <a:rPr lang="zh-CN" altLang="zh-CN" sz="1800" dirty="0">
                <a:sym typeface="方正清刻本悦宋简体" panose="02000000000000000000" pitchFamily="2" charset="-122"/>
              </a:rPr>
              <a:t>【课程要求】</a:t>
            </a:r>
            <a:endParaRPr lang="zh-CN" altLang="zh-CN" sz="1800" dirty="0">
              <a:sym typeface="方正清刻本悦宋简体" panose="02000000000000000000" pitchFamily="2" charset="-122"/>
            </a:endParaRPr>
          </a:p>
          <a:p>
            <a:pPr algn="l"/>
            <a:r>
              <a:rPr lang="zh-CN" altLang="zh-CN" sz="1800" dirty="0">
                <a:sym typeface="方正清刻本悦宋简体" panose="02000000000000000000" pitchFamily="2" charset="-122"/>
              </a:rPr>
              <a:t>通过学习三国两晋南北朝的历史知识，了解此时期政权更迭的历史脉络以及民族交融的新成就。</a:t>
            </a:r>
            <a:endParaRPr lang="zh-CN" altLang="zh-CN" sz="1800" dirty="0">
              <a:sym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4565" y="1646555"/>
            <a:ext cx="8175625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大争之世</a:t>
            </a:r>
            <a:endParaRPr lang="zh-CN" altLang="en-US" sz="11600" b="1" i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创客贴金刚体" panose="00020600040101010101" charset="-122"/>
              <a:ea typeface="创客贴金刚体" panose="00020600040101010101" charset="-122"/>
              <a:cs typeface="创客贴金刚体" panose="00020600040101010101" charset="-122"/>
            </a:endParaRPr>
          </a:p>
          <a:p>
            <a:pPr algn="l"/>
            <a:r>
              <a:rPr lang="en-US" altLang="zh-CN" sz="116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    </a:t>
            </a:r>
            <a:r>
              <a:rPr lang="zh-CN" altLang="en-US" sz="116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取乱侮亡</a:t>
            </a:r>
            <a:endParaRPr lang="zh-CN" altLang="en-US" sz="11600" b="1" i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创客贴金刚体" panose="00020600040101010101" charset="-122"/>
              <a:ea typeface="创客贴金刚体" panose="00020600040101010101" charset="-122"/>
              <a:cs typeface="创客贴金刚体" panose="0002060004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>
            <a:lum bright="24000" contrast="60000"/>
          </a:blip>
          <a:srcRect t="2934" b="7243"/>
          <a:stretch>
            <a:fillRect/>
          </a:stretch>
        </p:blipFill>
        <p:spPr>
          <a:xfrm>
            <a:off x="0" y="1694180"/>
            <a:ext cx="5507355" cy="52292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778" r="2298" b="7833"/>
          <a:stretch>
            <a:fillRect/>
          </a:stretch>
        </p:blipFill>
        <p:spPr>
          <a:xfrm>
            <a:off x="5968365" y="645160"/>
            <a:ext cx="6030595" cy="5871210"/>
          </a:xfrm>
          <a:prstGeom prst="rect">
            <a:avLst/>
          </a:prstGeom>
        </p:spPr>
      </p:pic>
      <p:pic>
        <p:nvPicPr>
          <p:cNvPr id="2" name="图片 1" descr="ddceae3250bc9cafc3851bb9a31e2a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635" y="645160"/>
            <a:ext cx="6349365" cy="58718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6425" y="1896110"/>
            <a:ext cx="4646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十六国的统治体现出什么特点？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1318895"/>
            <a:ext cx="12192000" cy="279908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1657985"/>
            <a:ext cx="609600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国家兴自北土，徙居平城，虽富有四海，文轨未一，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此间用武之地，非可文治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，移风易俗，信为甚难。崤函帝宅，河洛王里，因兹大举，光宅中原。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《魏书</a:t>
            </a: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列传</a:t>
            </a: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卷七》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1520" y="544830"/>
            <a:ext cx="4706620" cy="6313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7370" y="4547870"/>
            <a:ext cx="5741035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孝文帝汉化政策的中心，是在使鲜卑贵族向汉人士族转化。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陈寅恪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388350" y="5852160"/>
            <a:ext cx="993775" cy="94361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0805" y="858520"/>
            <a:ext cx="2567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北魏孝文帝改革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1318895"/>
            <a:ext cx="6573520" cy="279908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530" y="1657985"/>
            <a:ext cx="598551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“今欲断诸北语，一从正音（汉语）。年三十以上，容或不可卒革。三十以下，见在朝廷之人，语音不听仍旧；若有故为，当降爵黜官。所宜深戒。”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——《北史·魏咸阳王禧传》</a:t>
            </a:r>
            <a:endParaRPr lang="en-US" altLang="zh-CN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805" y="858520"/>
            <a:ext cx="2567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北魏孝文帝改革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1810" y="1724660"/>
            <a:ext cx="504063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“北人谓土为拓，后为跋。魏之先出于黄帝，以土德王，故为拓跋氏。夫土者，黄中之色，万物之元也；宜改姓元氏。”</a:t>
            </a:r>
            <a:endParaRPr lang="zh-CN" altLang="en-US" sz="2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——《资治通鉴·齐明帝建武三年</a:t>
            </a:r>
            <a:r>
              <a:rPr lang="zh-CN" altLang="en-US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zh-CN" altLang="en-US" sz="2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23490" y="2242185"/>
            <a:ext cx="133921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说汉语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7615" y="2242185"/>
            <a:ext cx="133921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改汉姓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0896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通汉婚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2671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穿汉服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4446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改汉制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8598" y="4980550"/>
            <a:ext cx="10575758" cy="1753235"/>
          </a:xfrm>
          <a:prstGeom prst="rect">
            <a:avLst/>
          </a:prstGeom>
          <a:solidFill>
            <a:srgbClr val="B40026">
              <a:alpha val="87000"/>
            </a:srgbClr>
          </a:solidFill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、顺应了北方民族交往交流交融的历史趋势，大大缓解了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民族矛盾；</a:t>
            </a:r>
            <a:endParaRPr lang="en-US" altLang="zh-CN" sz="2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、促进了北魏的经济发展和社会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繁荣；</a:t>
            </a:r>
            <a:endParaRPr lang="en-US" altLang="zh-CN" sz="2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、为以后北方统一南方以及隋唐盛世的出现打下了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基础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endParaRPr lang="zh-CN" altLang="en-US" sz="2400" b="1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7300" y="837565"/>
            <a:ext cx="7016750" cy="5550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290" y="1730375"/>
            <a:ext cx="462534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“竞弃本生，飘藏他土。或诡名托养，散没人间；或亡命山薮，渔猎为命；或投仗强豪，寄命衣食”。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《北史·孙绍传》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645160"/>
            <a:ext cx="6217920" cy="6088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7" t="51324" r="600" b="849"/>
          <a:stretch>
            <a:fillRect/>
          </a:stretch>
        </p:blipFill>
        <p:spPr>
          <a:xfrm>
            <a:off x="6325870" y="644525"/>
            <a:ext cx="5866130" cy="6089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-83820" y="0"/>
            <a:ext cx="12276455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课程结构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C9F754DE-2CAD-44b6-B708-469DEB6407EB-1" descr="C:/Users/Administrator/AppData/Local/Temp/wpp.viCEVC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95730" y="802005"/>
            <a:ext cx="9400540" cy="5253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右箭头 2"/>
          <p:cNvSpPr/>
          <p:nvPr/>
        </p:nvSpPr>
        <p:spPr>
          <a:xfrm>
            <a:off x="1567180" y="3345815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8450" y="3230245"/>
            <a:ext cx="1134745" cy="58356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东汉</a:t>
            </a:r>
            <a:endParaRPr lang="zh-CN" altLang="en-US" sz="3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33020" y="392049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25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>
            <a:off x="2397125" y="2928620"/>
            <a:ext cx="1423670" cy="1187450"/>
          </a:xfrm>
          <a:prstGeom prst="triangle">
            <a:avLst/>
          </a:prstGeom>
          <a:noFill/>
          <a:ln w="3492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670175" y="234505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魏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87220" y="423227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蜀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47745" y="423227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吴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42185" y="194627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~266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5395" y="470027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221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~263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55645" y="469963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~280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3996690" y="3345180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868545" y="3230245"/>
            <a:ext cx="1134745" cy="58356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西晋</a:t>
            </a:r>
            <a:endParaRPr lang="zh-CN" altLang="en-US" sz="3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74540" y="392049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266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~316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6179185" y="1904365"/>
            <a:ext cx="396240" cy="323532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575425" y="1320165"/>
            <a:ext cx="551815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十六国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13830" y="4594225"/>
            <a:ext cx="613410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8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东晋</a:t>
            </a:r>
            <a:endParaRPr lang="zh-CN" altLang="en-US" sz="28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7127240" y="1779905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823200" y="1319530"/>
            <a:ext cx="551815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前秦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7052310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523480" y="4943475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宋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8000365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8465820" y="4943475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齐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8933815" y="509841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408160" y="4942840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梁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9" name="右箭头 28"/>
          <p:cNvSpPr/>
          <p:nvPr/>
        </p:nvSpPr>
        <p:spPr>
          <a:xfrm>
            <a:off x="9954260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425430" y="4942840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陈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8329295" y="188150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816975" y="1319530"/>
            <a:ext cx="551815" cy="1273810"/>
          </a:xfrm>
          <a:prstGeom prst="rect">
            <a:avLst/>
          </a:prstGeom>
          <a:solidFill>
            <a:schemeClr val="tx1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</a:t>
            </a:r>
            <a:endParaRPr lang="zh-CN" altLang="en-US" sz="24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3" name="左大括号 32"/>
          <p:cNvSpPr/>
          <p:nvPr/>
        </p:nvSpPr>
        <p:spPr>
          <a:xfrm>
            <a:off x="9363710" y="1203960"/>
            <a:ext cx="236220" cy="150495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9599930" y="1041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东魏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601200" y="240665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西魏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6" name="右箭头 35"/>
          <p:cNvSpPr/>
          <p:nvPr/>
        </p:nvSpPr>
        <p:spPr>
          <a:xfrm>
            <a:off x="10362565" y="117030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右箭头 36"/>
          <p:cNvSpPr/>
          <p:nvPr/>
        </p:nvSpPr>
        <p:spPr>
          <a:xfrm>
            <a:off x="10362565" y="259334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0833735" y="1041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北齐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833735" y="2438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北周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历史时间轴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660390" y="564896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317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647690" y="104457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304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~439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929755" y="454406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420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~479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698105" y="540512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479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~502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778875" y="454215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502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731375" y="540321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~589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698105" y="270891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386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~534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133205" y="64579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534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431655" y="203962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535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398760" y="144335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~577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0397490" y="283146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~581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" grpId="0" animBg="1"/>
      <p:bldP spid="6" grpId="0" animBg="1"/>
      <p:bldP spid="7" grpId="0"/>
      <p:bldP spid="10" grpId="0"/>
      <p:bldP spid="8" grpId="0"/>
      <p:bldP spid="11" grpId="0"/>
      <p:bldP spid="9" grpId="0"/>
      <p:bldP spid="12" grpId="0"/>
      <p:bldP spid="13" grpId="0" animBg="1"/>
      <p:bldP spid="15" grpId="0" animBg="1"/>
      <p:bldP spid="16" grpId="0"/>
      <p:bldP spid="17" grpId="0" animBg="1"/>
      <p:bldP spid="20" grpId="0"/>
      <p:bldP spid="41" grpId="0"/>
      <p:bldP spid="23" grpId="0" animBg="1"/>
      <p:bldP spid="24" grpId="0"/>
      <p:bldP spid="43" grpId="0"/>
      <p:bldP spid="25" grpId="0" animBg="1"/>
      <p:bldP spid="26" grpId="0"/>
      <p:bldP spid="44" grpId="0"/>
      <p:bldP spid="27" grpId="0" animBg="1"/>
      <p:bldP spid="28" grpId="0"/>
      <p:bldP spid="45" grpId="0"/>
      <p:bldP spid="29" grpId="0" animBg="1"/>
      <p:bldP spid="30" grpId="0"/>
      <p:bldP spid="46" grpId="0"/>
      <p:bldP spid="19" grpId="0"/>
      <p:bldP spid="42" grpId="0"/>
      <p:bldP spid="21" grpId="0" animBg="1"/>
      <p:bldP spid="22" grpId="0"/>
      <p:bldP spid="31" grpId="0" animBg="1"/>
      <p:bldP spid="32" grpId="0" animBg="1"/>
      <p:bldP spid="47" grpId="0"/>
      <p:bldP spid="33" grpId="0" animBg="1"/>
      <p:bldP spid="34" grpId="0"/>
      <p:bldP spid="48" grpId="0"/>
      <p:bldP spid="35" grpId="0"/>
      <p:bldP spid="49" grpId="0"/>
      <p:bldP spid="36" grpId="0" animBg="1"/>
      <p:bldP spid="38" grpId="0"/>
      <p:bldP spid="50" grpId="0"/>
      <p:bldP spid="37" grpId="0" animBg="1"/>
      <p:bldP spid="3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0795" y="1266190"/>
            <a:ext cx="7014845" cy="3618865"/>
          </a:xfrm>
          <a:prstGeom prst="rect">
            <a:avLst/>
          </a:prstGeom>
          <a:solidFill>
            <a:srgbClr val="0031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04165" y="1368425"/>
            <a:ext cx="638492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黄巾大起义之后，东汉政权为了要集中统治阶级力量来镇压农民运动，不得不下令解除“党锢”，同时还起用一些“党人”来镇压农民起义。从这些士夫阶级的本身利益来讲，为了要共同对付更可怕的敌人起见，也是迫切要求参加政府并组织地主武装来镇压农民起义的。何况他们还想在镇压农民起义的过程中，出任地方州牧（或刺史）、郡守，积蓄力量，形成一种割据的势力，以便等待时机，进而分割汉室的一统江山。</a:t>
            </a:r>
            <a:endParaRPr lang="zh-CN" altLang="en-US" sz="20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王仲荤《魏晋南北朝史》</a:t>
            </a:r>
            <a:endParaRPr lang="zh-CN" altLang="en-US" sz="20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83145" y="2199005"/>
            <a:ext cx="45554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“设使国家无有孤，不知当几人称帝，几人称王”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曹操《让县自明本志令》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39825" y="5130800"/>
            <a:ext cx="87344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东汉末年地方实力派的崛起产生了哪些历史影响？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/>
          <a:srcRect l="2902" t="4843" r="2505" b="3898"/>
          <a:stretch>
            <a:fillRect/>
          </a:stretch>
        </p:blipFill>
        <p:spPr>
          <a:xfrm>
            <a:off x="1517015" y="645160"/>
            <a:ext cx="9157335" cy="62128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3846195" y="3704590"/>
            <a:ext cx="2421890" cy="2606040"/>
            <a:chOff x="10778" y="4220"/>
            <a:chExt cx="3814" cy="410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 r="16070" b="25823"/>
            <a:stretch>
              <a:fillRect/>
            </a:stretch>
          </p:blipFill>
          <p:spPr>
            <a:xfrm>
              <a:off x="10778" y="4220"/>
              <a:ext cx="3814" cy="4104"/>
            </a:xfrm>
            <a:prstGeom prst="ellipse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524" y="5500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刘备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403340" y="741680"/>
            <a:ext cx="2194560" cy="2353310"/>
            <a:chOff x="13151" y="1016"/>
            <a:chExt cx="3456" cy="37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 l="27026" t="6307" r="23168" b="57127"/>
            <a:stretch>
              <a:fillRect/>
            </a:stretch>
          </p:blipFill>
          <p:spPr>
            <a:xfrm>
              <a:off x="13151" y="1016"/>
              <a:ext cx="3456" cy="3707"/>
            </a:xfrm>
            <a:prstGeom prst="ellipse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5566" y="2169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曹丕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712075" y="3872865"/>
            <a:ext cx="2439670" cy="2599690"/>
            <a:chOff x="11858" y="5610"/>
            <a:chExt cx="3842" cy="409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rcRect l="27151" t="5587" r="20562" b="55469"/>
            <a:stretch>
              <a:fillRect/>
            </a:stretch>
          </p:blipFill>
          <p:spPr>
            <a:xfrm>
              <a:off x="11858" y="5610"/>
              <a:ext cx="3842" cy="4095"/>
            </a:xfrm>
            <a:prstGeom prst="ellipse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4569" y="6764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孙权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1528" t="7512" r="1493" b="3330"/>
          <a:stretch>
            <a:fillRect/>
          </a:stretch>
        </p:blipFill>
        <p:spPr>
          <a:xfrm>
            <a:off x="1517015" y="525780"/>
            <a:ext cx="9156700" cy="627443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9" name="文本框 8"/>
          <p:cNvSpPr txBox="1"/>
          <p:nvPr/>
        </p:nvSpPr>
        <p:spPr>
          <a:xfrm>
            <a:off x="2929255" y="3378200"/>
            <a:ext cx="6333490" cy="1445260"/>
          </a:xfrm>
          <a:prstGeom prst="rect">
            <a:avLst/>
          </a:prstGeom>
          <a:solidFill>
            <a:schemeClr val="bg2">
              <a:lumMod val="95000"/>
              <a:alpha val="76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8800" b="1">
                <a:solidFill>
                  <a:srgbClr val="B4002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三分归一统</a:t>
            </a:r>
            <a:endParaRPr lang="zh-CN" altLang="en-US" sz="8800" b="1">
              <a:solidFill>
                <a:srgbClr val="B40026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976630"/>
            <a:ext cx="6977380" cy="3446780"/>
            <a:chOff x="-33" y="1774"/>
            <a:chExt cx="10988" cy="5428"/>
          </a:xfrm>
        </p:grpSpPr>
        <p:sp>
          <p:nvSpPr>
            <p:cNvPr id="5" name="矩形 4"/>
            <p:cNvSpPr/>
            <p:nvPr/>
          </p:nvSpPr>
          <p:spPr>
            <a:xfrm>
              <a:off x="-33" y="1774"/>
              <a:ext cx="10989" cy="5428"/>
            </a:xfrm>
            <a:prstGeom prst="rect">
              <a:avLst/>
            </a:prstGeom>
            <a:solidFill>
              <a:srgbClr val="003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74" y="2179"/>
              <a:ext cx="10374" cy="46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（西晋）事实上是一个已经腐败了的官僚集团，不是来自民间的新兴力量；二是自三国以降，知识分子的精英逐渐由积极的干政与参政，变为逃避现实、脱离人群。腐败的官僚集团，绝不能容纳士人中的精英，最终只有变本加厉地陈腐下去。内伤过甚，外邪一侵，王朝便如摧枯拉朽般崩溃无余。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李定一《中华史纲》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32155" y="1734820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官僚集团的腐败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0200" y="3487420"/>
            <a:ext cx="311404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北方游牧民族的入侵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63775" y="2353945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统治阶级的固化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2215" y="2007870"/>
            <a:ext cx="388556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西晋的统一为何如此短暂？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4945" y="4754880"/>
            <a:ext cx="2600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八王之乱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60470" y="2920365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统治阶级的内斗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7306310" y="738505"/>
            <a:ext cx="4396740" cy="5958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7306310" y="738505"/>
            <a:ext cx="1723390" cy="39878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王恺石崇斗富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306310" y="738505"/>
            <a:ext cx="4396740" cy="5958840"/>
            <a:chOff x="11506" y="1163"/>
            <a:chExt cx="6924" cy="9384"/>
          </a:xfrm>
        </p:grpSpPr>
        <p:pic>
          <p:nvPicPr>
            <p:cNvPr id="14" name="图片 13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1506" y="1163"/>
              <a:ext cx="6924" cy="93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文本框 14"/>
            <p:cNvSpPr txBox="1"/>
            <p:nvPr/>
          </p:nvSpPr>
          <p:spPr>
            <a:xfrm>
              <a:off x="11506" y="1163"/>
              <a:ext cx="2714" cy="628"/>
            </a:xfrm>
            <a:prstGeom prst="rect">
              <a:avLst/>
            </a:prstGeom>
            <a:solidFill>
              <a:srgbClr val="B40026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王恺石崇斗富</a:t>
              </a:r>
              <a:endPara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465195" y="4754880"/>
            <a:ext cx="3172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士族门阀政治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56740" y="5517515"/>
            <a:ext cx="2600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五胡乱华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9" grpId="0" animBg="1"/>
      <p:bldP spid="8" grpId="0" bldLvl="0" animBg="1"/>
      <p:bldP spid="11" grpId="0" bldLvl="0" animBg="1"/>
      <p:bldP spid="10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8" b="24239"/>
          <a:stretch>
            <a:fillRect/>
          </a:stretch>
        </p:blipFill>
        <p:spPr>
          <a:xfrm>
            <a:off x="0" y="3945890"/>
            <a:ext cx="12192000" cy="255841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872105" y="3879850"/>
            <a:ext cx="1724025" cy="2689860"/>
          </a:xfrm>
          <a:prstGeom prst="rect">
            <a:avLst/>
          </a:prstGeom>
          <a:noFill/>
          <a:ln w="635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649085" y="1940560"/>
            <a:ext cx="5542915" cy="1714500"/>
          </a:xfrm>
          <a:prstGeom prst="rect">
            <a:avLst/>
          </a:prstGeom>
          <a:solidFill>
            <a:srgbClr val="0031B0"/>
          </a:solidFill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冬十月，行幸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广陵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故城，临江观兵，戎卒十余万，旌旗数百里。是岁大寒，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水道冰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，舟不得入江，乃引还。</a:t>
            </a:r>
            <a:endParaRPr lang="zh-CN" altLang="en-US" sz="2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《三国志</a:t>
            </a: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魏书</a:t>
            </a: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文帝纪》</a:t>
            </a:r>
            <a:endParaRPr lang="zh-CN" altLang="en-US" sz="2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5450" y="1003935"/>
            <a:ext cx="1592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气候变冷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3990" y="1003935"/>
            <a:ext cx="3387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游牧民族难以自给自足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2018030" y="105727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13990" y="2065655"/>
            <a:ext cx="3387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游牧民族南下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5400000">
            <a:off x="3985260" y="158178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5400000">
            <a:off x="3985260" y="262064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53105" y="3201035"/>
            <a:ext cx="2309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五胡乱华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右箭头 9"/>
          <p:cNvSpPr/>
          <p:nvPr/>
        </p:nvSpPr>
        <p:spPr>
          <a:xfrm flipH="1">
            <a:off x="2713990" y="3223260"/>
            <a:ext cx="926465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5450" y="2985135"/>
            <a:ext cx="2540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激化民族矛盾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加速西晋灭亡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3" grpId="0"/>
      <p:bldP spid="4" grpId="0"/>
      <p:bldP spid="5" grpId="0" bldLvl="0" animBg="1"/>
      <p:bldP spid="6" grpId="0"/>
      <p:bldP spid="7" grpId="0" bldLvl="0" animBg="1"/>
      <p:bldP spid="8" grpId="0" bldLvl="0" animBg="1"/>
      <p:bldP spid="9" grpId="0"/>
      <p:bldP spid="2" grpId="0" bldLvl="0" animBg="1"/>
      <p:bldP spid="10" grpId="0" bldLvl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2700" y="1301115"/>
            <a:ext cx="6644640" cy="254127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4310380"/>
            <a:ext cx="6837045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人们自己创造自己的历史......并不是在他们自己选定的条件下创造，而是在直接碰到的、既定的、从过去承继下来的条件下创造。</a:t>
            </a:r>
            <a:endParaRPr lang="en-US" altLang="zh-CN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马克思</a:t>
            </a:r>
            <a:endParaRPr lang="zh-CN" altLang="en-US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东晋与南朝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1620" y="1714500"/>
            <a:ext cx="609600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《晋书》卷六《元帝纪》，永昌元年（322）王敦兵入石头，元帝遣使谓敦曰：“公若不忘本朝，于此息兵，则天下尚可共安也。如其不然，朕当归于琅邪，以避贤路。”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30110" y="1653540"/>
            <a:ext cx="4321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王与马，共天下</a:t>
            </a:r>
            <a:r>
              <a:rPr lang="en-US" altLang="zh-CN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40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0110" y="2710815"/>
            <a:ext cx="4321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士族门阀专权</a:t>
            </a:r>
            <a:endParaRPr lang="zh-CN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30110" y="4310380"/>
            <a:ext cx="4646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东晋形成士族门阀专权的原因？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0805" y="1318260"/>
            <a:ext cx="8499475" cy="2932430"/>
          </a:xfrm>
          <a:prstGeom prst="rect">
            <a:avLst/>
          </a:prstGeom>
          <a:noFill/>
          <a:ln w="60325" cmpd="dbl">
            <a:solidFill>
              <a:srgbClr val="4C1C5A"/>
            </a:solidFill>
            <a:prstDash val="sysDash"/>
          </a:ln>
        </p:spPr>
        <p:txBody>
          <a:bodyPr wrap="square" rtlCol="0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（江南）地广人稀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,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饭稻羹鱼。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无冻饿之人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,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亦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无千金之家。</a:t>
            </a:r>
            <a:endParaRPr lang="en-US" altLang="zh-CN" sz="2200" dirty="0" smtClean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史记</a:t>
            </a: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en-US" altLang="zh-CN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至于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元嘉末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兵车勿用，民不外劳，役宽务简，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氓庶繁息，至余粮亩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地广野丰，民勤本业，</a:t>
            </a:r>
            <a:r>
              <a:rPr lang="zh-CN" altLang="en-US" sz="22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一岁或稔，则数郡忘饥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。膏腴上地，亩直一金，鄠、杜之间，不能比也。荆城跨南楚之富，扬部有全吴之沃，鱼盐杞梓之利，充仞八方，</a:t>
            </a:r>
            <a:r>
              <a:rPr lang="zh-CN" altLang="en-US" sz="22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丝绵布帛之饶，覆衣天下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。             </a:t>
            </a:r>
            <a:endParaRPr lang="zh-CN" altLang="en-US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             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宋书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zh-CN" altLang="en-US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东晋与南朝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54770" y="1501140"/>
            <a:ext cx="2870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江南的开发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79815" y="2612390"/>
            <a:ext cx="3420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经济重心的南移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1025" y="4695825"/>
            <a:ext cx="8489950" cy="1714500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自然：江南地区自然条件优越，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地广人稀，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适宜于农业生产的开展。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社会：江南地区战争较少，社会秩序安定。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人口：北方人口大量南迁，带来充足的劳动力和先进的生产技术。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政府：统治者的重视。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8862,&quot;width&quot;:17809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PLACING_PICTURE_USER_VIEWPORT" val="{&quot;height&quot;:8508.11968503937,&quot;width&quot;:9189.151181102363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COMMONDATA" val="eyJoZGlkIjoiNTc0MGRmMWIzM2Y4ZWVlYzU0YzQ5MDJkMGE2OWYxZjQifQ=="/>
  <p:tag name="KSO_WPP_MARK_KEY" val="e72370ea-16f9-4582-b76a-171fa4f3db62"/>
  <p:tag name="KSO_WM_SCREEN_THEME_FLAG" val="Dlrq25wU2PGuGg5bbmjbDPsiCtDEpToD3EOX7DufO9fUBuGvsO6hWPGoitEisKAcm+YzV0QgKdesKmEElNwU+mK1IMiP55bRu+wF8xAJkvg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YxNzQ4NzkzNDkxIiwKCSJHcm91cElkIiA6ICI1NTM4MzQ4NTQiLAoJIkltYWdlIiA6ICJpVkJPUncwS0dnb0FBQUFOU1VoRVVnQUFBOFVBQUFIZUNBWUFBQUN5dktrZEFBQUFDWEJJV1hNQUFBc1RBQUFMRXdFQW1wd1lBQUFnQUVsRVFWUjRuT3pkZDN4VDVlSUc4Q2VyazI1SzZZSlNRTENzc3Nzb1E0WUlCVVdaZ2lBaUZWQVVVQkFVQVJHNXlISWdpcUJjVUtZWEwwT1U5VVBRSzN2SVhnVmEybEpvU3hlZDJiOC9RZzlOWjVvbVRkSTgzODhubjU1emNzNTczcFMyNU1tN1JGcXRWZ3NpSWlJaUlpS2lHa3drRW9sS095NnU3b29RRVJFUkVSRVJXUXV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WkxhdWtLRUJFUkVSRVIyWXhMbDRESVNQMWptWmxQdHMrY0FkcTMxMzllcXkyOXJOeGNZTzlld05zYmVPYVowczg1Y2dUWXZ0M282aHBrOEdDZ1Z5L3ozc09LTVJRVEVSRVJFUkVWU2s4SEhqMHErL21FQkNBcnkvanlrNUtBZ3dlQkhUdUFBd2VBL0h3Z0xBeTRmQmtRaVVxZWYvNDhzR3FWOGZjelJFZ0lRekVSRVJFUkVSRUJXTEFBK1BKTDA1YTVmVHZ3eHgrNng0MGJKWisvZWhYWXZSdDQvbm5UM3BjTXdsQk1SRVJVQ29WQ2dWT25UaUVtSmdhWm1abFFLcFdXcmhJUlViV1N5V1R3OVBSRTQ4YU4wYUZEQnpnNE9GaTZTclpyNk5DS3oxbSszUEJRWEZaM2JFT1YxaUp0eHhpS2lZaUlpcmw3OXk3MjdkdUhrSkFROU92WER6NCtQbnd6U0VSMlI2RlFJQzB0RFJjdlhzUy8vLzF2OU92WEQvWHIxN2QwdFdvT21ReW9YeDhJQ0FCbXpnUzZkemY4MnV2WHpWY3ZPOFJRVEVSRVZNVGR1M2Z4MjIrL0lTb3FDdlhxMWJOMGRZaUlMTWJCd1FIKy92N3c5L2RIZkh3ODl1elpnd0VEQnRUOFlQekZGN3BIV2M2ZkIxcTNybnk1SVNGQTI3YTZTYmc2ZGRKOTNiTUhHRFlNeU1zRG9xT0I0Y01CZC9lS3kzcjY2Y3JmbjhyRVVFeEVSUFNZUXFIQXZuMzdNSERnUUFRSEIxdTZPa1JFVnFOZXZYcUlpb3JDM3IxN01XN2NPUHZvUFpPUkFkeTdCeVFtNmg2RjI2V05DYTVJVWhMZzcxL3krTGx6dXE5bnp1Z2VKMDhDMzM5ZnRYcFRwVEVVRXhFUlBYYnExQ21FaElRd0VCTVJsYUpldlhvSUNRbkJxVk9uMExWclYwdFh4engyN3dabXpOQ0YzN3c4NDhvbzdRT0RMVnVBeVpNQkp5ZmR2bEtwVzlwcDQwYjk4OXExTSt3ZUhGTnNVZ3pGUkVSRWo4WEV4S0JmdjM2V3JnWVJrZFZxMmJJbDl1L2ZYM05Ec1VnRTNMeFp0VEtDZzNYbEZBMnU3NzZyZTFUazJXY051OGRiYnhsWE55b1ZRekVSRWRGam1abVo4UEh4c1hRMWlJaXNsbytQRHpJek15MWRqVEtwVkNva0ppYmk3dDI3ZVBqd0lkTFQwNUdUa3dPRlFnR2xVb21vcUNpRWg0ZVhYVUJRVU9uSFJTSmQ5K2VHRFhWamZuLzdyZXd5dkx5QVo1NEJEaDJxWE9YNzlnVWFORERzWEhPdlcyeG5HSXFKaUlnZVV5cVY5akZPam9qSVNBNE9EbEFvRkphdVJnbjM3dDNEMmJObmNlWEtGYWhVS29qRlluaDdlOFBMeXdzQkFRR1F5V1J3Y0hDb2VKS3crdlYxNGJSaFE2QlJJOTNYaGcyQjBGREF4VVYzenZuejVZZGlBRmk3RnVqZEc3aHp4N0FYRUJJQ2ZQdXRZZWVTeVRFVUV4RVJFUkdSVGNySXlNREJnd2R4NDhZTk9EbzZJanc4SEUyYU5FRlFVSkJ4SDNKNmV3UDc5NWQvam9NREVCaFkvamtOR2dCWHJnQTdkZ0JuendKWldTWEhBVXNrZ0tjbjBLWU5NR2dRNE94Y2VsbFRwK29lNVVsSTBNMUluWnVyZjN6Yk50M3MxbFF1aG1JaUlpSWlJckk1MTY5Zng2NWR1NkJTcVJBWkdZa3VYYnBBSnBPWjlpWjc5cFIrZlBWcXc4NXpjd042OUNqL0hsRlJKWStaYWlLczRjTjFqOHJ3OEFDc3VJdThPVEFVRXhFUkVSR1JUYmwyN1JxMmI5OE9mMzkvREJ3NEVINStmdWE1MGNDQjVpbTNxS3JPSkUxVnhsQk1SRVJFUkVRMkl5a3BDVHQzN2tSb2FDaEdqaHdKc1ZoczZTcVJqV01vSmlJaUlpSWltNUNkblkydFc3ZkMyOXNiUTRZTXFibUIrTklseTkxYklySGN2UzJFb1ppSWlJaUlpR3pDWDMvOUJaVktoWkVqUjhMUjBiSDZLL0RoaDhEQ2hjWmZQMmNPOE9tbkZaL1h2TG54OTZCS1l5Z21JaUlpSWlLcmw1V1ZoZlBuejZOTGx5NXdkM2UzZEhXcWw2a20zaXFMblk5clppZ21JaUlpSWlLcjkvZmZmME1xbGFKang0NldxOFNubnhyVzBrczJoYUdZaUlpSWlJaXNtbHF0eHVYTGx4RWVIZzduc3RienRTY1JFVUREaHNaZGUrY09jUHk0YWV0ajR4aUtpWWlJaUlqSXFpVW1Ka0toVU9DcHA1NnliRVZjWFlGYXRZeS9QaWNIeU0ydGVqM0dqd2RlZjkyNGE5ZXZaeWd1aHFHWWlJaUlpSWlzMnUzYnR5R1R5VkN2WGozTFZtVHExT3FaYUtzaVAvd0FIRGxpM0xWMzdsVDkvalVNUXpFUkVSRVJFVm0xMk5oWTFLOWZIeEpMTHhmMHhSZkE5OThiZjMxT2ptbnFjZUtFN2tFbXdWQk1SRVJFUkVSV0xTMHREU0VoSVphdWhxN3JzeW02UDVOVnFhR3JYUk1SRVJFUlVVMlFsNWNIdVZ3T1QwOVBTMWZGY3JUYUo0L0RoNEdaTXdHVlN2KzRWZ3NVYjBuLzZTZjk1MCtjQUU2ZUxIbWRuV01vSmlJaUlpSWlxNVdlbmc0QThQTHlzbkJOQUh6NFljbEFXWm5IeEluRzNUY25CL2oyVzZCNWM2Qm5UMkRKRW1EQmdzcVZrWm9LUFA4ODBMRWpFQklDekpnQm5EcGxYSDFxR0laaUlpSWlJaUt5V284ZVBRSUF1TG01V2JnbUJsQXFBYlc2OU9jdVh3YTJiOWMvSnBPVlhaWmFEZXpmRDd6NktoQVFBRXllREZ5NTh1VDVoUXQxcmNaRnp5K3YxVGM2R2toTzFtM2Z2UXNzVzZZTHlBMGFBQjk4b0YrMm5lR1lZaUlpSWlJaXNsb0toUUlBNE9qb2FPR2FHT0NiYjNRelZJdkZ1c0Fya1FBaUVhRFJBUG41SmM4UERpNTVUS01CM24wWDJMd1pTRWtwL1Q0U0NkQzc5NU91MERJWnNHK2Y3dHFpUkNMZDE1UVUzZjNGNHBMbnhNVUIvL3FYN3RHeXBTNXNEeHhZNlpkdXl4aUtpWWlJaUlqSWFoV0dZZ2NIQnd2WHhBQlJVYnBRck5FQWNubkY1dzhaVXZLWVdBelVybDE2SUpiSmdOR2pkUzI3Zm42QXQ3ZHViSEZaNnRiVmZhMVRSeGVhRXhLQURSdDBTenJGeFpVOC8rcFZvR0hEaXV0ZHc3RDdOQkVSRVJFUldhM0NVQ3dycjZ1eHRXallFQWdOTmV6YzNyMkJ1WE5MZjI3V0xLQlRweWY3cnE3QWxDbEFUQXl3YmgzUXFCSGc1Z2EwYjE5MitiNitRTHQyK3NlQ2czVnJKZCs1QXh3OENMejBrbjRYN2ttVGdMQXd3K3BmZzdDbG1JaUlpSWlJckpibWNYZGZzZGhHMnZPaW9uUmpoN1ZhWGZkbGlRU1FTZ0VuSjEyUURRd0VYbndSR0RGQ2Q3dzBFb2x1UGVTK2ZZRUpFNEMzM2dKOGZFcWUxNzQ5Y1B4NHllTmhZY0RxMVlDSFIrbmxpMFM2VU42N04vRGdnZTVldi93Q3pKOXY5TXUyWlF6RlJFUkVaRmVVU3FWdHREZ1JFUUJBOG5pWkliVmFEV2xaSWRKY3NyUDE5dzNwd3YzbGw3cEhWWVdGQWZIeHV1N1VaWG4vZldEWU1OMDVFb211ZnNIQnBRZm9zdFN0cTJzOW5qT242blcyVVF6RlJFUkUxVXd1bDJQYXRHbkl6YzBGQVBUdDJ4ZWpSbzJxZERsNWVYbVlPblVxNUkvSHJYWHUzQmx2dlBHR1NldGFFMjNac2dWNzkrNUZ1M2J0MEw1OWUzVHIxczNTVlRLSjVPUmtmUC85OThMK2h4OSthTUhhV0orRWhBVEV4OGNMK3hFUkVVTFlNcmQ1OCtZSjIyKzg4UVlDQWdJcWRmMkpFeWV3ZGV0V0FJQzN0emZtbHRYbHRvYXlhQ2l1VmF0NjcxZGNSYTNqQVFHNkIxVUpRekVSRVZFMSsrOS8vNHVZbUJnQWdGUXFSWjgrZll3cVo5ZXVYWWlOalJYMmUvWHFaWkw2MVhRblRwekF3NGNQc1cvZlBzVEd4bHBkS0w1NTh5YmVmUE5OWWYvZ3dZTUdYWmVUazRNalI0NEkrd3pGK3Y3NDR3OXMzTGhSMk4rMWF4ZGNYRnlxNWQ3SGpoMFR0bzM1QUN3M054ZFhIaStYNDFOS0MrQXZ2L3dDc1ZpTUYxNTRBYUxDMllacmtNSnUwK3F5bGpvaXFpS0dZaUlpb21xVW5aMk5iZHUyQ2Z1REJnMUNuVHAxS2wxT1FVRUJmdm5sRjJHL2MrZk9hTlNva1VucWFPMXljbklRR3h1TEZpMWFWUHJhaHc4ZkNoOUlBRUJrWktRcHExYW1temR2NnJYaUxsbXlwRnJ1YTZpc3JDd01LVzBXM0dxMGNlTkcrUG41V2JRTzFxcm9yTXZGZytIaHc0ZngzWGZmUWF2VjR1VEprNWd4WTBhcHdkbVdGVzBwSmpJSEd4bXRUa1JFVkRPc1hyMWE2RGJ0NGVHQlYxNTV4YWh5Tm0vZWpLeXNMQUNBU0NUQ3VISGpURlpIYTVhYW1vcXBVNmRpMXF4Wk9IZnVYS1d2UDNIaWhONStkWVhpckt3cy9QUFBQOEtEcXArbTJOcXN0dFNpV25SOVhsV3g1WGRTVTFPRjEzTDI3RmxNbURBQlI0OGVyZGI2bVJ0YmlzbmMyRkpNUkVSVVRZNGVQWW9EQnc0SSsxbFpXUmc4ZUxEQjF3OGFOQWhUcGt4QlVsSVN0bS9mTGh6WGFyV1lNR0ZDcGVyaTZ1cUtuVHQzVnVvYVMxT3BWSGp2dmZlUWxKUUVBSmc3ZHk0V0wxNk01czJiRzF6R24zLytLV3cvOWRSVGxSN2JhUytDZ29JTURvMEpDUW5DdHIrL2Y2WEdmQmE5MXR5MFdxM2V2czNNWkF6OWx1TGlvWGpZc0dGNDZxbW5zR2pSSW1Sa1pDQTdPeHZ6NTgvSGtDRkQ4UHJycjFmYnVHbHpZa3N4bVJ0RE1SRVJVVFZJVDAvSDU1OS9YdVZ5dEZvdFZxeFlBYVZTYVlKYTJSYXBWSXJvNkdnc1dMQUFHbzBHY3JrY2MrYk13ZkxseTlHd1ljTUtyNzkvL3o0dVhMZ2c3QnM3bHRzZWZQUE5OM0IyZGpibzNLTGZ4NlZMbDFhcUN6VC9EUXpqNU9Ra2JKZjJ1eDhlSG83VnExZGo0Y0tGdUhUcEVnQmcrL2J0dUhidEdoWXRXbFJ0WTZmTnBUQVVGMi90SnpJVmhtSWlJaUl6S3lnb3dKdzVjNFR1enI2K3Z1amV2VHNBWFV2WitmUG5NV0RBZ0FwYnJwbzNiNDdObXplWENIWWVqOWVoakkrUHg4MmJOOUc3ZCs4SzYxUzBPNll0NmRLbEM5NTk5MTBzWGJvVWdHNENvbG16WnVITEw3K3NzTlYzMzc1OVFtdWhWQ3BGejU0OXpWNWZzaDdGQTVVdHRSUVhEY1ZxdFJwYXJiWkVTNzYzdHplV0xGbUN6ei8vWE9pUkVoSVNZdk9CR0hqUzFiMTRheitScVRBVUV4RVJtWkZHbzhIQ2hRdUZ5WjJjbkp6d3lTZWZvR0hEaGpoeDRnUisrKzAzeU9WeTVPVGs0TDMzM2l1M3krcTVjK2Z3MDA4L0NmdVJrWkdZT1hNbUFHRHYzcjM0OWRkZklaZkxJWlZLTVg3OGVQTytNQXZxMjdjdlVsSlNzR0hEQmdCQVptWW1acytlalMrLy9CS2VucDZsWHFQUmFQUzZybXMwbWtwM09TL0xyRm16MEtaTkc1T1VSZVpUdk91dExZWGk0aDlpS1JTS1VqL1lra3FsbURGakJ1clZxNGVMRnk5aXlwUXAxVlZGczdLbGZ5dXlUUXpGUkVSRVpxSlNxYkJreVJLY1BIa1NnSzYxNC8zMzN4ZTYrZ1lFQkFnaCtNQ0JBM0IxZGNYa3laTkxMZXYyN2R2NCtPT1BoVGYyUGo0K21EWnRtdkM4aDRjSEZBb0ZBR0RyMXEyUVNxVVlPM2FzMlY2YnBZMGVQUnIzNzk4WGdtNVNVaEkrL1BCRHJGaXhvdFN3Y1BUb1VUeDgrRkRZMTJnMHlNaklNRWxkQ3IvdlpOMktoMkpMamJVdHV0eFdXV2JObXFXM3hKcWhvYmpROE9IRE1XellNSnVhVEt3OE5lVjFrUFhpeHk1RVJFUm1rSitmanpsejV1RHc0Y1BDc1ZkZmZSVmR1M1lWOXV2VnE0Y1BQL3hRZU1PM1k4Y08vUHp6ejZXVzkrREJBMkZiS3BYaW80OCtncHVibTNDc2MrZk9pSTZPRnZZM2J0eUlYMy85MVdTdnh4cE5uVG9WWVdGaHd2N05temZ4NmFlZmx0ckZjc3VXTGRWWk5iSkNSVU94cmJVOEZ1MCtEUmoyUVV4TkNwSzI5dTlGdG9jdHhVUkVSR2F3YytkT25EMTdWdGgvNVpWWDhQTExMNWM0cjBPSERoZzNiaHpXclZzSG9PelplTHQwNllKVnExYmh3dzgveE1zdnY0eG16WnFWT0dmSWtDRzRkZXNXRGgwNkJFRFh1bHlUeVdReXpKczNEMisrK2FiUUNuejgrSEhzMkxFREw3NzRvbkRlMmJObjlkWW1uajU5T3A1NzdqbWo3L3ZMTDc5ZzllclZBSFJ2MW90UDhwV2NuRnppbXVLdDBxV2RVeWc5UGQzZ2M0dEtTMHVyOERxWlRBWnZiKzhLeXhvMGFKQkI5eXh1OU9qUlJsMVhIWXFPS2Jia2pNeU9qbzRWQnRiaTlTc2VpZ3NLQ3NxOVBpc3JDeWtwS1hqNDhDRlNVMVBoNGVFaHpHTmdpeGlLeWR3WWlvbUlpTXhneElnUnVIWHJGdjc2NnkrTUh6OGVJMGFNS1BmYzI3ZHZvMlhMbHVXR2thQ2dJS3haczZiY2JwUFRwazFEY25JeW9xS2k5THBmMWxUZTN0NzQ2S09QOE82NzcwS2xVaUVpSWdJREJnelFPNmRvSzNIdDJyVkx6SGlzVnF1Um41OHY3TmVxVmF2TSsybTFXdXpaczBmWTc5Q2hBM3g5ZmZYT01TUVlWaVk4R2hzMFM3dXVaY3VXV0w1OHVWSGxXVXBXVnBiQkh3eVVwK2dIRXlLUkNEZHYzcXh5bVlCdWFhL0tXTEZpUmFXdkVZdkZrTWxrd3N6VE4yL2VSRUpDQWxKVFUwczhIajU4V0tJbHVVV0xGallkaW9uTWphR1lpSWpJREFySEQwZEdScUpIang0NGRPZ1FGaTllWE80MWYvNzVKMWF1WEdtUysxKytmTG5FL1E0ZVBHaVNzcTFOV0ZnWUprNmNpR3ZYcm1IR2pCbDZyV3puejUvWG02MzdwWmRlS3JHTzdqLy8vSVBaczJjTCt3Y09IQ2l6SmUvOCtmTklURXdVOXFPaW9rejFNcXlLTmExVGZPVElFWHo5OWRjR2wya0loVUpoME5oZVE1ank5eW83TzFzdjRLYWtwQWpiUmRjblhyUm9VYVhLTFRyOHdoYmw1dVlDMFBWMElESUhobUlpSWlJemNYQndRSThlUFN4ZERidncvUFBQWTlDZ1FYcEJUcXZWQ3QyY0FWMExjUEZXWkFESXk4c1R0cVZTYWJsaHNPZzRiVjlmWDNUbzBLR3FWYmRLWEtmWU1zYU5HeWNzM1ZZVlRrNU84UFgxaForZkgrclVxUU4vZjM4VDFNNXlIajE2QkxGWUxDdy9SMlJxRE1WRVJFVFZ3TlhWRmNIQndVWmRXN1ExemRmWHQ4VDR3cklvbFVxYmJ5R3FqT0poZHQrK2ZYcmpxb2NORzFacTBDczZQck84SUppUWtJQy8vLzViMkkrS2lpbzFRSmZXY25qNjlHbDg4TUVINVo1VDZPYk5tM3F0bUlhMlJONitmUnNUSjA2czlIVmtQZXJWcTRkTGx5NVZlSjVVS2tWb2FLZ1FlZ3UvRmo1cVduaE1Ta3FDdDdjM3h4YVQyVEFVRXhFUlZZT0lpQWhFUkVRWWRXM1IxclJwMDZhaGZmdjJCbDJYa0pDQTExNTd6YWg3MnJyOC9IeXNYNzllMlBmeDhkR2JmS3Vvb2kzRnJxNnVaWmE1YWRNbVlXWnJaMmRub3llam9zcDUvdm5uOGZ6enoxZTVuQWtUSmlBdUxnNkFMbFR1MnJVTERnNE9WUzdYbEJvMGFJRDc5KytqZHUzYThQSHhRZTNhdFlWSFdsb2F2di8rZXdDNmJ1cXJWcTJ5Y0cycmgwS2h3TzNidDlHMmJWdExWNFZxTUlaaUlpS3lXaXFWQ2dxRkFuSzVISEs1WEc5YnFWUkNvOUZBclZaRG85R1VlSlIxdkx6enFPWVFpOFVZTUdBQXRtL2Zqdno4Zkl3Wk02Yk1DY3FLVHVLVWxaVUZ0VnBkWXZiZnBLUWt2ZVcxK3ZmdlgrNkVYR1JkTkJxTjNsaHdsVXFGR3pkdW9FV0xGaGFzVlVsVHBrekJsQ2xUU24ydTZBenFoblN4bHN2bDVVN0tad3NLSjdaVHFWUU14V1JXRE1WRVJHUVdXcTBXK2ZuNXlNbkpRVzV1THZMeThrb0UyOUsyaXg2cjdxQnE2MjhnamJWaXhRcExWNkZjZ1lHQkdENThlTG5uYURRYTNMNTlHNDBiTndhZys3Y2NNMllNbm4zMldXemR1aFg5K3ZVcjg5cjc5KzhMMi9uNStZaUppVUhUcGszMXpzbk96a2JIamgxeDVzd1phTFZhdlBUU1MxVjRSZFp2OHVUSlJxMXpPMlBHakVwTnRGVmRrcEtTOUNhcUFuU1QwVmxiS0M2UHA2ZW5zSjJkblEydFZsdm12NUZjTHNmNDhlUFJ2bjE3dlBycXF5YnZUcTNSYVBEVFR6K1Z1aWE0cVdpMVd1VGs1Q0E5UFIzZHUzZUhqNCtQMmU1RlpIMS90WWlJeUdvVkQ3cUZYOHZhTnVjYkpsdjAxVmRmNGZ6NTgxVXE0L1BQUDYvVW1HSkQ3TjI3dHlwVk1ydG16WnBWR0lvUEh6Nk1wVXVYNHRWWFg4WHc0Y09Gc09EbjU0ZDMzbm1uM0d1VGtwTDA5aTljdUZBaUZEZHAwZ1FMRml4QVptWW1ybDY5V21JWnBwcW1hS3RxWlJUOWdNR2EzTDE3dDhTeFM1Y3VZZVRJa1Jhb2pYR0tCbHV0Vm91TWpJd3kxNXorejMvK2crVGtaT3pac3dkSGpoekI2dFdyS3pVQldrWFVhclhRRmQzY1pESVpBZ0lDcXVWZVpMOFlpb21JQ0lEdVRWWjJkall5TWpLUW1abUp6TXhNWkdWbGxRakExUmwweFdJeEhCMGQ0ZWpvQ0FjSGh4SmZKUklKeEdKeGlVZFp4eXM2Wi92MjdXWjdMV3ExR24vODhZZXd0SWl4VWxOVFRWU2pta09yMVdMYnRtMVFxOVg0NFljZmNPellNY3lmUDcvTXdGQ1VYQzVIZkh5ODNyRno1ODZWR2NJOVBUM1J1WE5uazlTYnFzK3BVNmRLSEx0dzRRSnljbkpzcGh1OGc0TURhdFdxaFp5Y0hBQzZ2d1dsL1l3bkp5ZGoyN1p0d242elpzMU1Hb2dCWFZDZE9YT21TY3NzVGk2WDQ5NjllL2o5OTkreFpjc1dUSjQ4bWEzRlpEWU14VVJFZGlRL1B4K1ptWmxDOEMwYWdETXpNMDNlWGRuSnlRbTFhdFdDcTZzclhGMWR5d3k0aGR0Rjl4MGRIVXVNNjdSbFY2OWVyWElncHRLZFBIa1NzYkd4d241V1ZoYmMzZDBOdXZiR2pSdFFxOVY2eDg2ZlA0K01qQXg0ZVhtWnRKNjJaUGZ1M1dYTzFMMXk1VW9jT0hBQWdHN0c3MG1USm1IdzRNSEl5c3JDekpremNlZk9IUUM2bHMzNTgrZWplZlBtWmQ2bk9wWmswbXExT0g3OHVMQXZGb3VoMFdpZ1VDaHc1TWdSazY0MWJjanJLVzk5NUkwYk41WWJZSDE5ZllWUW5KS1NnaVpObXVnOXI5VnFzV3paTW1GR2RVZEh4ekxIS0ZzN1IwZEhoSWFHWXN5WU1WaTVjaVdPSGozS3llM0liQmlLaVlocW1FZVBIaUUxTlJYcDZlbEMyQzBNdjNLNXZNcmx1N2k0Q0NHM2FPQXRiYjhtaGRxcU9uMzZ0TEFkRWhLQ3RXdlhHbnh0MFRmYWl4WXRNdm5zMDdhK2RNL1dyVnYxOXNlUEgyL3d1TllyVjY2VU9LYlJhSERreUJFTUhqellKUFd6QlZLcEZDMWJ0aFQyUzF2NkppNHVEcDk4OG9uUXNpNlR5ZkQrKysramUvZnVBSFFoZU9uU3BaZzllelp1M3J5SnJLd3N6Smd4QTlIUjBYamhoUmRLSGY5YTlKNHltY3pVTHd1QTdnT3BqSXdNWVgvNDhPSFlzbVVMQUdELy92MG1EY1htNXV2ckszd0FWTnB5YTcvKytxdmVFSTB4WThhWXZKVzR1cm03dTZOSmt5WjZ5NnNSbVJwRE1SR1JqY3JQejBkS1NvcndTRTFOUlVwS1NwV0NyNXViR3p3OVBmVWVibTV1UXVCMWNYSGhPcEZHT25QbWpMRGRybDI3YXJtbnU3czdYbm5sbFdxNWw2VmN1SEJCTDlpR2hZV2hXN2R1QmwvL3YvLzlUOWlPakl3VTlnOGVQR2hYb2RqVjFSWExseTh2OVRtMVdvMGRPM1pnL2ZyMXd0OFhWMWRYZlB6eHgyalZxcFhldWU3dTdsaStmRGtXTFZxRTQ4ZVBRNlZTNFp0dnZzSEpreWN4ZGVwVTFLMWJWKy84c3U1cFNyLy8vcnV3N2Vmbmg5R2pSMlAzN3QzSXpjM0Y5ZXZYY2VmT0hZU0docHI4dmdFQkFRWjlNRmgwSGZLSzFLbFRwOHpyYnQyNmhUVnIxZ2o3NGVIaEdEcDBxTUZsVzdQQXdFQmN1M1lOdWJtNTVTNmJSbVFzaG1JaUlpdW5VQ2p3OE9IREVnRzRzQXRkWlRnNU9jSFQweE5lWGw0bHdxK25wNmRWemhwYkUyUm1adUxXclZ2Q2ZuV0ZZZzhQRDR3Wk02WmE3bVVwR3paczBOdC80NDAzREw0MlBqNWViNW1iMTE1N0RWZXVYRUY2ZWpwaVltSnc3dHc1dEduVHhtUjF0VVVYTDE3RXlwVXI5U1pWYXR5NE1UNzg4RU1FQmdhV2VvMlRreE0rL3Zoai9QampqOExhem1mUG5zWDQ4ZU14Yk5nd0RCa3lwTnFDemYzNzkzSG8wQ0ZodjJ2WHJuQndjRURYcmwyeGYvOStBTUM2ZGV1d2NPRkNrOTk3MmJKbEJrM0lWcGt1NUVXLzUwWEh3bWRuWjJQKy9QbkNoeFllSGg2WVBYdTJVVE9JVzZQQ29ReloyZGtNeFdRV2ZQZERSR1JGc3JPemtaaVlpQWNQSGdnQk9ETXpzMUpsdUxxNm9rNmRPdkR4OFNrUmZnMmR0WmhNcTNBWkgwQTNUczZXbG9HeFptZlBuc1dsUzVlRS9jaklTSVNGaFJsOGZlRzRXQUFJRGc1R1VGQVFJaU1qc1d2WExnREE1czJiclNJVUt4UUtnODR6ZExaeFF5UWxKV0g5K3ZWNmF6TUR3QXN2dklEbzZPZ0t1enFMUkNLTUhUc1dyVnExd3BJbFM1Q2FtZ3FGUW9HTkd6ZGk1ODZkZVBIRkZ6Rnc0RUM5WlliTVljdVdMY0tZY1pGSWhJRURCd0lBb3FLaWhGQjg4dVJKWEx4NFVhOHJ0N1VLRGc0V3RtTmpZNkhWYXFGU3FiQmd3UUpodlcyUlNJU1pNMmNhTk5HY3JlQlFIREkzaG1JaUlndFJxVlM0Zi84K0VoTVRjZS9lUGR5N2R3K1BIajB5K0hwSFIwZlVxVk1IdnI2K3FGT25qckR0NHVKaXhscVRNUW9uSGdKMFhWRW5UcHhvZEZtVldaS3BMS3RXclNwMUVpVmJVN1NWV0NLUkdEUit1bEJXVmhaMjc5NHQ3RC83N0xNQWdJRURCd3FoK01LRkM3aHc0VUtKTHNMVmJjQ0FBZFYycjhURVJHemF0QWwvL1BGSGlZbjNubnZ1T2JSdDJ4WjVlWGtHcjN2YnZIbHpMRnk0RU45Ly83MHdyajRuSndjLy92Z2p0bXpaZ203ZHVxRnYzNzVvM2JxMXlWczE3OXk1b3pkZVBqSXlVbWhwYmRxMEtjTER3NFh4dDJ2V3JNSEtsU3V0dm1XMWFDak95OHZEM2J0M3NXSERCcjF4eE5IUjBlalFvWU1scW1jMjFiMW1QZGtmaG1JaW9tcVNucDZPZS9mdUNTRTRPVG5ab1Avb3BWS3BFSHlMZmpWMGRsMnl2S0xMV0tsVXFrcU5JU3pPRkVzeU9UbzZWcmtNU3p0eDRnU3VYYnNtN1BmcjF3OUJRVUVHWDc5dDJ6Yms1K2NEMEMxMTg5eHp6d0VBNnRldmp6WnQydURjdVhNQWRHdExmL2ZkZHpWK2FNSDE2OWV4WThjT0hEbHlSTy92a2xnc1JyOSsvWERnd0FIczNic1hlL2Z1eGRLbFN4RWVIbTVRdVltSmlYcGQyb09DZ29RMWtKVktKUTRkT29SRGh3N0IyOXNiblR0M1JrUkVCTUxEdzZ2OE02cFVLckY0OFdLb1ZDb0F1dGJURVNORzZKMHpjdVJJSVV6ZXVIRURHemR1dFBveCtQNysvbkJ4Y1VGZVhoNEE0T09QUDlaYlV6b3FLZ3BEaGd5eFZQWE1ocUdZeksxbS80VW5JcklRdVZ5T3BLUWtJUUFuSmlZS2I4REw0K3pzak1EQVFBUUdCc0xQencrK3ZyN3c4dkt5K3RZTHNoMk9qbzQyUDFtYVdxM1dtNzNiMGRHeFVtT240K1BqaGRaZ0FPamJ0Ni9laDB5alJvMFNRbkY4ZkR5MmJ0MkswYU5IbTZEbTFxV2dvQUIvL1BFSDl1elpvemUydWxEYnRtMHhjZUpFQkFjSDYwMVdWWldlQ2t1V0xNSEZpekVCUWw4QUFDQUFTVVJCVkJleFljTUczTDkvWHppZW5wNk9QWHYyWU0rZVBaQktwV2pTcEFtbVRwMktrSkFRbys2emJ0MDZ2V1c2K3ZYcmg4YU5HK3VkMDZaTkc3UnUzUnIvL1BNUEFPQ25uMzVDaXhZdERBNzhsaUFTaWRDd1lVTmgyRURSUU55bFN4ZTg5ZFpibHFxYVdURVVrN2t4RkJNUm1ZQmFyVVpDUWdKaVkyTng1ODRkM0w5L1g2OTFzRFJpc1JoK2ZuNElDZ29TZ25CTkdnTkdUN3p4eGhzR1R3Q2wxV3J4K2VlZlkrL2V2YVUrWDVrbG1Rb2RPM1lNOCtiTkE0QWEwVzM2dDk5KzA1dGthUERnd1FiLzdxalZhbnoyMldmQ09GMW5aK2NTcllNdFc3WkVSRVFFVHB3NEFRRFl0R2tUMnJWcmg2Wk5tNXJvRlZTT29VdG0zYjU5MitDdStTa3BLWmc0Y1NLeXM3TkxQQmNTRW9JSkV5WUlYWENMTG1jRVZQMW5xRmV2WHVqWnN5Y09IejZNYmR1MjZZVlhRTmVid3NuSkNmWHIxemVxL0QvLy9CTy8vUEtMc08vcDZZbm82T2hTejMzNzdiY1JIUjBOcFZJSnJWYUxSWXNXNGV1dnY5YWI1ZG5hMUt0WFQyOHNQUUIwN3R3WmMrYk1LWFhzN2JGang5Q2hRd2ViN3UzQVVFem1acnUvSFVSRUZxVFZhcEdjbkN5RTRQajRlS0diWGxrOFBEd1FHQmdvaE9DNmRldmE5SnNVTXIyQ2dnSXNYcndZUjQ4ZUZZNk5HalVLbXpadHFsSzV1Ym01d25hdFdyV3FWSmFsNWVibTRzY2ZmeFQyWFYxZE1YejRjSU92Ly9ISEgzSHo1azFoZjlpd1lhVUc2dWpvYUp3NWN3WXFsUW9xbFFvZmYvd3h2dm5tRzJFV1hGdFhwMDRkdlBiYWEvanl5eStGWTJGaFlSZytmRGc2ZGVxazF6dWxhSGQva1VoVVlsa2xZNGpGWXZUcTFRdTlldlhDcFV1WHNHZlBIaHc5ZWhSeXVSeXVycTU0NzczM2pPb2hjK3JVS1N4ZXZGanZROG0zMzM2N3pKLzdvS0FnakJ3NVV2aVp5c2pJd1BUcDA3RjgrWEtyVzk5WHBWSmh3NFlOZXEzMmdHNDIrNDgrK3FqVS8wL3k4L014Yjk0OGVIaDRJREl5RXUrODgwNTFWZGVrQ2lkTDQvK1paQzQyLzVPVnAxWmdWK0pwbkVxN2hRY0ZtU2hRbTI3bVJTSWlnOVFEVUU4R29QelpXQUVGZ0ZoQUVRdkU2amFMY3BMSVVOZkpFeDE4R3VINW9QWndrVGlZcGJwa25aS1NrakIvL255OVZyTm5uMzBXcjc3NmFwVkRjVlpXbHJCdDY2RjQ0OGFOZXE5bnlKQWhCcittQXdjT1lQUG16Y0orYUdob21ZRTZPRGdZWThlT3hROC8vQUFBZVBqd0lUNysrR044OXRsblpoK1RMWkZJakZwMnBtSERoZ2EzS2dPNjhhYzNidHpBdzRjUE1YTGt5REpuWHk2Nm5GanQyclZOL3ZwYnRHaUJGaTFhSUM4dkQ4ZU9IWU9MaXd0cTE2NWQ2WEl1WGJxRUJRc1c2SDFBT1h6NGNFUkdScFo3M2NzdnY0eC8vdmxIYUgxTlRrN0c5T25Uc1d6Wk12ajcrMWU2SHVhUWtKQ0FmLzNyWDZWMmM1ZkpaR1dHeGNJWnFiT3lzckJueng2YkRjV0ZMY1VNeFdRdU52MlRkU0h6TGxiZDNJOVV1ZUd6dFJJUldhc0N0Ukp4dWFtSXkwM0Y0ZVFyZVBPcFo5SEswN2p1ZzJSYjl1elpnKysrK3c0RkJRWENzUUVEQnBqc0RXeDZlcnF3YmN0cmZONjVjd2M3ZHV3UTlqMDhQUERpaXk4YWRPM3AwNmV4WXNVS1lkL1IwUkVmZlBCQnVVc0xEUnMyRENkT25NQ1ZLMWNBQUZldVhNR2NPWE93Y09GQ3N3YmpoZzBiWXVmT25XWXJ2NmgzMzMyM3duT09Iejh1YkRkcDBzUnNkWEZ4Y1VIdjNyMk51dmJRb1VOWXNXS0YzdkpWN2RxMXcvang0eXU4VmlLUllPN2N1Wmc4ZWJJd2tWMUtTZ3FtVHAySzk5OS8zNkxMY21tMVd2ejY2NjlZczJhTnNBWXhvR3V4TDJ3TlAzSGlCSktUazB0dDJiNTM3NTZ3N2VibVp2NEttd2xiaXNuY2JIYW1qUXVaZHpILzBuOFlpSW1vUmtxVlA4TDhTLy9CeGN6NGlrOG1tM1huemgxTW56NGRYMzc1cFJDSVJTSVJSbzBhaGFsVHA1cHNnclhyMTY4TDI3YmEvYmR3ckhYaG0yTkFGMW9OV1lMc3lKRWptRHQzcnQ2MWI3Lzlkb1ZqVnNWaU1lYk1tYVBYdmZyOCtmUDQ0SU1QREpvNHJ5YUlpWW5CaFFzWGhQMklpQWdMMXFZa3JWYUxOV3ZXWVBIaXhYcUJ1Rm16WnZqb280OE0vaDN5OVBURWdnVUw5RDQwU2s5UHg2eFpzL0Q5OTk5WE9EekdITTZjT1lNMzNuZ0RLMWV1MUF2RUFRRUIrT3FycjRUWjFyVmFMZGF2WDE5cUdVWEgzb2VHaHBxMXZ1YkVVRXptWnBNL1dYbHFCVmJkM0cvcGFoQVJtZDNYTi9maGk3YXZzaXQxRGZQZ3dRTnMzTGdSQnc4ZTFKdEF4c1hGQlRObXpFRFhybDBOTGlzM054Y2lrUWhPVGs0bFpwVldxVlRZdVhPbjNxUTh4czdtYTJsLy8vMjNYcmozOFBEQW9FR0RLcnh1eDQ0ZCtQYmJiL1hHbUw3NjZxdm8yN2V2UWZldFhiczI1czJiaC9mZWV3OUtwVzZJMXNXTEZ6Rmx5aFRNbnorL1VzdEEyWnE4dkR3c1c3Wk0rTjY1dUxpZ1M1Y3VGcTdWRThuSnlWaXhZb1V3VTNpaFpzMmFZZEdpUlpWZXM3MVJvMGI0N0xQUE1HdldMT1RrNUFEUUJjNXQyN2JoM0xsem1EUnBFbHEwYUdGd2VlKzk5MTZwRTE5VjVNNmRPMWl6WmczT25qMWI0cm5ldlh0anlwUXBjSEZ4d2VEQmc3Rnk1VW9BdXBieS92MzdsNmhmWEZ5Y3NOMndZY05LMThWYU1CU1R1ZG5rVDlhdXhOTnNJU1lpdTVBcWY0UmRpYWN4c3I3MXZCRWw0OFhFeE9DLy8vMHZqaHc1VXFMbHFWV3JWcGd4WTBhbEovZjU1WmRmOE5OUFB3SFF2V0YwY0hDQVRDYURTQ1RDbzBlUDlFSzNTQ1N5cWxCVEdWMjdkc1U3Nzd5RHRXdlhJaTh2RDBPSERpMTNhYURjM0Z4ODhjVVhPSExraU43eEYxNTRBYU5HamFyVXZjUEN3akJuemh3c1dMQkFlSE4rOSs1ZHZQbm1tNWc1YzZiTmZrL0xrNTJkamZuejUrUE9uVHZDc2FGRGgxckZtSFNOUm9NZE8zWmcvZnIxZWtNT0FOMHlVdlBtelRONmh1d21UWnBneVpJbG1EMTd0dDdZOVppWUdFeWZQaDBSRVJFWVAzNjhRUjh1SlNVbFZmcithV2xwbURsenBsN0xNS0NiQytDdHQ5NUNyMTY5aEdQUFB2c3N0bTdkaXRUVVZHaTFXaXhjdUJDclZxM1NHNDlkZEZJNWMzWjlON2ZDM3p0alBtUWdNb1JOaHVKVGFiY3FQb21JcUlZNGxYYUxvZGlHWldkbjQvRGh3emg0OEtCZVMyY2hEdzhQakJzM0R2Mzc5emVxdTNUejVzMkY3Y0taa3NzeWJOZ3dtMjNaRklsRWlJcUtRc2VPSGZIRER6K1UyMHA4NmRJbGZQYlpaOElrUTRWR2p4Nk5zV1BIR25YL3pwMDdZL2JzMlZpMGFKSHdRVU5lWGg3bXo1K1BuajE3WXRLa1NaWHFtbDY4YnRWQktwWEN4OGVud3ZPdVg3K09Uei85RkE4ZVBCQ09OVzNhRkNOR2pEQm45UXh5NWNvVnJGcTFxdFFKcDRZTUdZSUpFeVpVZVIzdXhvMGI0OXR2djhVbm4zeUNhOWV1NlQxMzRzUUpuRHg1RWhFUkVlamZ2ejg2ZE9oZzBuVy9mWHg4RUIwZExiUUFpMFFpOU92WEQrUEhqNGVIaDRmZXVZNk9qbmo5OWRmeHIzLzlDNEN1dS9mVXFWT3hZTUVDaElhRzRzcVZLM3JyR0QvOTlOTW1xMmQxSzJ3aFZxbFU1YzREUUdRc213ekZEd295TFYwRklxSnF3Nzk1dG1udjNyMDRjdVFJTGw2OFdHcFFkWFIweE1DQkF6RnExS2dxdGI0MWFkSkViOUtkMGdRRUJHRG8wS0dJaW9veStqN1d3dGZYRjdObXpTcjF1YlMwTkt4ZHV4Wi8vUEdIM3ZkRElwRmc4dVRKQm5XM0xrLzM3dDNoNE9DQVR6LzlWSzhsNy9EaHd6aDkralNXTDE5dThMak4wYU5IVjZrdXhnZ05EY1YzMzMxWDV2UFoyZGxZdDI0ZGZ2dnRONzN2WDJCZ0lPYk9uV3ZScnF0WHJsekJUei85VkdxWFltZG5aN3p6emp0NnJhaFY1ZXZyaXhVclZtRHQyclhZc1dPSDN2ZERxOVhpK1BIak9INzhPTHk5dlRGbXpCZ01HRENnUkJtYk4yK0dyNjl2aGZmcTA2ZVAzdjZnUVlOdy9QaHhaR2RuWThxVUtlVzI4RDd6ekRQNDY2Ky9oR1hja3BPVE1XblNKSVNGaGVsMW5hNWR1N2JWektSdGpNSmVJUXFGZ3FHWXpNSW1RekdYWFNJaWU4Sy9lYllwSlNXbHhGaEhRRGY3ODRBQkF6QjA2RkI0ZW5wVytUNnVycTVZdjM0OTFHbzF0RnF0OEFCMFlkRGQzYjFFQzFOTmxKQ1FnRGZmZkxQRUJGZytQajZZTTJlT1hvdDZWWFRxMUFuTGxpM0RuRGx6OUxyWHRtL2ZIZzBhTkRESlBhcGJWbFlXdG0vZmp0MjdkeU12TDAvdnVhWk5tMkxod29VVyt4bFNxVlNZTjI4ZVRwMDZWZXJ6NGVIaGVQZmRkMDJ5ZG5KeFVxa1VreVpOUXMrZVBmSFZWMStWMmpydDVPU0VqaDA3bXZ6ZUgzMzBFWnlkblEzcVBUSjkrblRFeDhjTDYwbHJOQnBjdm54Wjc1eG5ubm5HNUhXc1RvV3p2UmNVRk5qMERQcGt2V3d5RkJNUkVWbTdFU05HWU4rK2ZYajQ4Q0VBWFN2ZHdJRUQwYnQzNzNMSHdob2pJQ0RBcE9YWm91RGdZUFRwMHdlN2QrOFdqblhvMEFFelo4NDBlYUJyMnJRcHZ2MzJXeXhjdUJCWHIxN0YwMDgvalJrelpwaHN0dkRxbHAyZGpRTUhEdWdGWW9sRWdoRWpSbUQwNk5FV2JTR1dTcVhvMUtsVGlWRHM0dUtDOGVQSFkrREFnV2IvdmpkdDJoU3JWcTNDM3IxN3NYbnpacUhydTYrdkw1WXVYV3JVbXNwRkZWMGZ1ckFWdERLVGhMbTd1K096eno3RCsrKy9Md1Rqb2x4Y1hQRENDeTlVcVk2V1ZqZzBJVE16MDZBaEFFU1Z4VkJNUkVSa0JvNk9qcGcwYVJKaVltTFFxMWN2bTUzMTJaWk1talFKMTY5ZlIwcEtDaVpObW1UVzFySEM3clViTjI1RS8vNzlLK3pTMmI1OWV4dzhlTkJzOWFtS29LQWdMRjY4R0ZPblRrVmVYaDdDdzhNUkhSMk54bzBiVzdwcUFJQ29xQ2pFeHNaaTkrN2RrRWdrZU82NTV6QjI3RmlUOUxRd2xFZ2tRdi8rL2RHdlh6OGNPWElFdTNmdnhqdnZ2SU02ZGVyb25iZHMyVEpoMjlENkxWKyt2TXIxOC9YMXhWZGZmWVUxYTlaZy8vNzl3cmozV3JWcVlmYnMyUVoxNDdabWhSODhwS2FtMnZRczJtUzlHSXFKaUlqTXBGdTNidWpXclZ1Vnl5a2F1RXc1cVU5Tkk1VktoWm1IM2R6Y3pINC9pVVJpOU1SZDFxWkJnd2FZTzNjdU5Cb04ycmR2YjdKeS9mMzk4Zm5ubnd2N3hxNlRQV25TSkRnNE9LQi8vLzRJRGc0MlZmVXFUU3dXNDVsbm5pbnpBNWRXclZwVmM0MmVxRldyRnFaUG40N3g0OGZqMnJWckVJdkZDQXNMczRvWnc2dkt3Y0VCbnA2ZUZwbWdqdXdEUXpFUkVaR1YrLzMzM3kxZEJadFJ2T1dPRE5lMmJWdVRsK25vNkdpUzhkeFNxUlJ2dlBHR0NXcFU4M2w0ZUNBaUlzTFMxVEM1QmcwYTRNYU5HOUJvTk5YMjRXQmVYcDdCWTdzTmRlalFJUUM2RDR6Q3dzSk1WaTVWRFQ5dUppSWlJaUlpcTlhc1dUUGs1ZVhwemFwdFRwY3ZYOGFFQ1JPd1ljTUdrNWE3ZVBGaUxGNjhHTC85OWx1Vnk1TEw1YmgrL1RyUzB0Sk1VRFA3eHBaaUlpSWlJaUt5YWlFaElYQjFkY1haczJjTlh2cXNLdGF0VzRlVWxCUnMyclFKb2FHaEpoa0tZeXlGUW9HVWxCUWtKeWNqTGk0T01URXh1SDM3TnVMajQ2SFJhREI4K0hDOC92cnIyTFZyRjc3KyttdWo3eE1kSFkyaFE0ZWFzT2EyZzZHWWlJaUlpSWlzbWtna1F2ZnUzZkg3NzcvajFxMWJhTlNva1ZudjkvNzc3MlBpeEluSXljbkJzbVhMMEtCQmcyb2R6NzV4NDBZY1AzNGNLU2tweU16TUxQZmNreWRQNHZYWFg2K21tdFZNRE1WRVJFUkVSR1QxMnJScGcvUG56MlB2M3IyWU1HR0N5WmUzSzhyUHp3L1RwazNESjU5OGd2ejhmSHp5eVNmNCt1dXY0ZURnWUxaN0Z1WG82SWliTjIrVytsejc5dTN4MUZOUElTUWtCS0dob2FXRzliVnIxMElpa1JoMHI5ZGVlNjFLZGEwSkdJcUppSWlJaU1qcWlVUWlEQmd3QUJzMmJNQ1BQLzZJVWFOR3dkWFYxV3ozNjlhdEcvcjA2WU9EQnc4aU5qWVdxMWV2eHR0dnYyMjIreFhWcVZNbkpDY253OS9mSC83Ky9nZ01EQlJhZ3lkTm1sUmhxM1Z3Y0xEQm9aZ1lpb21JaUlpSXlFYlVyVnNYcjd6eUNqWnQyb1QxNjlkajZOQ2hacDExZnZMa3lUaDc5aXpTMDlQeDY2Ky9va2VQSG1qWnNpWHUzTGtEclZacmRMbVBIajNDN2R1M1N4d3ZYSWM1S0NnSWI3MzFsdEhsVStVd0ZCTVJFUkVSa2MwSUNBakFtREZqc0hYclZuejMzWGRvMmJJbHVuWHJadlE2Mk9XcFZhdVcwSTM2OWRkZlI0c1dMUUFBYjczMUZwUktwZEhsbmpoeEFpZE9uQ2h4L09EQmcwYVhTY1pqS0NZaUlpSWlJcHZpNStlSHlaTW40K1RKa3poNjlDZ3VYNzZNME5CUWhJU0VJQ1FrQkhYcjFqWForc0lSRVJIWXNHRURhdGV1YlpMeXlQb3dGQk1SRVJFUmtjMlJ5V1RvMnJVcjJyUnBnMU9uVHVIV3JWdjR2Ly83UHdDNmlhcTh2THpnN095czl3Z1BEemVxUmJsNElGNnpabzFSM2FjTEo3WHEwcVVMeG84ZlgrbnJEWldRa01BeHhaWEFVRXhFUkVSRVJEYkx4Y1VGUFhyMFFJOGVQWkNYbDRmWTJGamN2WHNYR1JrWmVQVG9FVkpTVXFCVUtxRlVLdUhsNVdXU2J0WkJRVUZWdXQ3VjFiWGN5Ykw2OU9sVDVuUEZaNHNPQ1FuQjJyVnI5WTVObURDaFN2V3pOd3pGUkVSRVJFUlVJN2k0dUtCWnMyWm8xcXlaVWRkck5CcGtaMmVYK3B5SGgwZUpZMnExR3NuSnlRZ0lDRERxZm1RZEdJcUppSWlJaUlnQXhNYkdZdUxFaWFVKzk5dHZ2K210VTV5UWtJREZpeGNqTlRVVjMzenpqVW5ISEcvWXNFRnZmL1hxMVRoKy9EZ0FZUEhpeGZEMzl4ZWVrOGxrSmE3ZnQyK2Z3ZDJueTJ1VnRoY014VVJFUkVSRVJKVjA3OTQ5eE1URVFLdlZZdjc4K2ZqODg4OUxEYWpHS05yeXJOVnFjZjM2ZFdHL1RwMDZwYlpNRHhvMENGRlJVUUJRcWZIRSsvYnRBd0NJeFdKanEydno3UGVWRXhFUkVSRVJGZEdnUVFOczM3NWRlSXdkTzdiTWN5TWlJdkRTU3k4QkFHN2N1SUd2dnZyS0xIV0tpWWxCUmtaR3VlZW9WQ29vbFVxbzFXcW8xV29vRkFxREg0WFhLSlZLS0JRS3M3d0dhOGVXWWlJaUlpSWlJdWhhUzR1T0hYWjBkQ3ozL1BIangrUEtsU3U0ZHUwYTl1M2JoeVpObWdpdHRhWnk3Tmd4dlgyTlJvTXpaODZnWGJ0MndyRnAwNmJwdFNaWGhUMnVsY3lXWWlJaUlpSWlJaU5JcFZMTW1UTUhycTZ1QUlCVnExYVpMSndDdXE3VGhjdE1GZnJzczg4d2UvWnM3Tml4dzJUM3NYZHNLU1lpSW5wTUpwTkJvVkRvVGFSQ1JFUlA4RzlrU1hYcTFNR1VLVk93ZVBGaXFGUXFmUExKSjFpOWVqWGMzTnlxWFBhRkN4ZVFuSnlNeG8wYkl5WW1CZ0NRbFpVRkFQajIyMi9oNmVtSm5qMTc0dU9QUDRaU3FTeXpuTkdqUndQUVRhcFZYcGR3ZThXV1lpSWlvc2M4UFQyUmxwWm02V29RRVZtdHRMUTBlSHA2V3JvYVZxZFhyMTdvMXEwYkFDQWxKUVU3ZCs0MFNibS8vLzQ3QUNBeU1sSTRObVBHREhoN2UwT3IxV0xwMHFXNGRPa1N2TDI5NGVmblYrYWprTE96YzdubkZUM1huakFVRXhFUlBkYTRjV05jdkhqUjB0VWdJckphRnk5ZVJLTkdqU3hkRGF2MHpqdnZ3TmZYRjYrOTlwclFNbHNWOSsvZng1OS8vZ2tBNk42OXUzRGN4OGNIYytmT2hWUXFoVktweE55NWMzSHYzcjBxMzgrZU1SUVRFUkU5MXFGREI4VEZ4U0UrUHQ3U1ZTRWlzanJ4OGZHSWk0dERodzRkTEYwVnErVHU3bzUvLy92ZkdEbHlKRVFpVVpYTCsvbm5uNkhSYU5DaVJZc1NTekExYTlZTTBkSFJBSUJXclZyQng4ZW55dmV6Wnh4VFRFUkU5SmlEZ3dQNjlldUhQWHYySUNvcUN2WHExYk4wbFlpSXJFSjhmRHoyN05tREFRTUdjRXh4T1NxYXJkcFFTVWxKMkw5L1B3Qmc0TUNCcFo0emVQQmdlSGw1b1h2Mzd0Qm9ORWhJU0tpdzNOemMzSExQQ3dnSXFOUWF4elVGUXpFUkVWRVI5ZXZYeDRBQkE3QjM3MTZFaElTZ1pjdVc4UEh4NFp0QUlySTdDb1VDYVdscHVIanhJdUxpNGpCZ3dBRFVyMS9mMHRXeVdlbnA2Y0oyUlMzSjMzNzdMWlJLSldyWHJxMDNucmk0SGoxNkNHVy85dHByRmRiaDBLRkRPSFRvVUpuUGI5NjhHYjYrdmhXV1U5TXdGQk1SRVJWVHYzNTlqQnMzRHFkT25jTCsvZnVSbVprSmhVSmg2V29SRVZVckJ3Y0hlSHA2b2xHalJoZzNiaHcvSERUUTdkdTM0ZURnQUhkM2R6ZzVPVUVta3lFbkp3Yy8vUENEY0U2dFdyWEt2UDd5NWNzNGNlSUVBR0RFaUJHUVNoblp6STNmNFVwNDJqMFFrYjVOQVFCeWpRby94djRGTGJTVkt1TzVnTllJZHZZR0FCeFBpOEdsVEk1Yks2cW5YelBFNWFRaUxqZWxrdDlac2tZeXNSU3RQSjk4b256dFVTSnlWWEt6MzdlMVZ3TUFnQVlhWE1pNGEvQjF0YVJPYU9zZENnRElVOGx4T3YyMldlcEh0c0hCd1FGZHUzWkYxNjVkTFYwVklpS3lJZXZXcmNPcFU2ZktQYWRwMDZabFBoY1VGQVNwVkFwdmIyODg5OXh6QnQzVDE5Y1hCdzhlTFBQNVBuMzZBQUFHRFJxRUtWT21HRlNtUFdFb05wQUlJa3hzMUFmMVhHc0RBSFltbnE1MElLN3Q2SWJ4b1QwaEVZbWgxbXJ3UzJMNXZ5ejJ4azNtakxjYTk0TllKRUtHSWhkekwvMk14RHpMTDQzeWM1ZHBrSWwxWXlzRy8yK1oyYTZwaVR4a3p2aXcyV0JoZitiNVRZakp2bS8yKzg1dC9oSUFRS2xSWTlqUnp3Mit6c2V4RnFZMjZROEF1SitmV1NJVXQvVU94Ym4wMkVyLzdoTVJFWkh0a2N2bE9ILyt2TEN2MVJyMi8zK0RCZzNLRGNXTkdqVXE5d05YVDA5UGRPellFWDM2OUdIcmZEVmhLRFpRVDc5bVFpRE9VUlhndjBZRTJrR0I3U0FSNlNiOC9pdmxHdExrMlNhdG83VW9EUDJWMWNhckFjU1B4MWZJeEJMY3o4OHdkZFVFSW9ndzQra25reFlzdjc3SHFEcWJ3NmlRNm0rVnlsWEpzVFB4dE1uTEZVRi92SXkxaDBtRlJpVnNTNHFOOVJrWTJCYXZoZmJFbGF3RWZISGpkenlzb2IrL1JFUkVCR1JrWkdEdTNMbTRmdjI2Y0d6NTh1V1lPWE5taGQyWm4zcnFLZFNyVnc4YWpRWmFyUlphclJZaWtRaHVibTVvMjdZdGhnMGJWbUVaRXlkT1JOMjZkVTN5V3FoaURNVUdjSmM1NDVXUUp3UGNOOGI5RDluSy9FcVZVY2ZKQS8zOFd3RUFORm90L3BOd3dxUjF0QmF1VWtmTURodU1LMWtKMkhMM2FLV3ViZS9kVU5nK2xYYkxyQ0ZWTEJLaFUrMm5pdXdiRitUTllVaHdSTFhmTTAyUlk1WlFYSnlobjdCYWlrSmRKQlNMbjh5ODZDeHh3UE9CN1FBQXpUeUM4VVdiVi9GTnpBRWNlM2lqMnV0SVJFUkU1cFdRa0lBUFB2Z0FEeDQ4QUFDMGJOa1NseTlmeHVIRGg1R1ltSWpvNkdpRWg0ZVhlWDIzYnQzUXJWdTNLdFdCZ2JoNk1SUWJZRkxqdnZCMGNCWDJKemJxZzRtTitoaDA3UmMzZnNlZktWY3hKcVFiWkdMZHQxc3NFdUdiZHVNTnZuK3EvQkdpVDYycFhLVXR3RjNtakU5YURFYzkxOXBvNWhHRWZMWEM0S0FsRTB2UjJpdEUyRCtheXJCUkV4U2ZXZEc2STdGdXJvQkNNdEdUWmR6ejFRcTg5ODlQZVBmcGdXanVFUXhYcVNObVBEMFF1KzhGNE1mWVA2M21BeFVpSWlLcW1yaTRPRXlmUGgzWjJib2VZYzg5OXh5bVRadUdnd2NQWXRteVpZaUppY0dNR1RNUUdCaUk5dTNibzM3OSt2RHk4b0tycXl1a1VxbmVReUtSNkcyclZDckk1WElvbFVySTVYTEk1WElvRkFyaElaZkwwYUpGQ3dRRkJWV3F6b1lzeFZTb29pV1pDZ1VIQjFlcURyYU9vYmdDZmV1MlJJUlA0eXFWMGNhckFicjROakZSamF4WGpxb0FEd295aFc3bVl4dDBSN2F5QUllU0wxVjRiYWZhamVFaTFhM3JscW5Jdy9uTU9ITlcxU2FrS1hMdytzblZCcDM3NzQ2VDRlbmdBcUJ5WTVoM1JMNW5WTjBNVlhLeEFldU94VVZEc1ZTa3YwWmZwaklQOHk3OWpORWhrUmdjMUFFQU1DaXdMUnE3MWNYaXF6dnhxSks5UjRpSWlNajZlSGw1UWFsVUF0QzErRTZiTmcwaWtRaDkrL1pGM2JwMXNYTGxTc1RGeGVIZXZYdTRkKytlU2U4dGtVaXdlZlBtU2w5bnlGSk1oU3Bha3FsUWVaTjIxVVFNeGVWbzdSV0M2RWE5aGYwdGQ0OGl1U0FMUGc2MU1LeCtKeHhKdm9wcmo4ci9aYmlYbjQ0UHc1NU1OTFRuM2puY3lua0FNVVI0SWFnOUhoUmtWZGdGczBCdEc4dUFhTFJhTEx1K0IvT2F2NFJtSHJwUGx5WTM3b3RzVlI1T3BaVS9pMjh2dnhiQzlsK3BWNkd4OG02MlpCaHhzWlppYS85M1ZXcFUwRUlYNXFYaWtndlhhN1JhL0JqN0Z4THowakc1Y1Y5SVJHSklSR0xrcTVYVlhsY2lJaUl5UFE4UER3d2FOQWczYnR6QTdObXo5WHE5dFd6WkVxdFhyOGFaTTJkdzdOZ3hYTHAwQ1dscGFjakx5elBKdlNNaUl1RHQ3VzJTc3FoeUdJckwwTENXSDJZKy9id3dNZGJQOGNmeGMveHhPRXNjOEUyNzhYQVV5OUN0enRNNGxIeTV6TmwwSlNJeDVqWWZJblM5dnY0b0NldnVISVlXV3J6WitGblVjNjJOUUJkdkhFcStoRk5wdDZydHRabVRVcVBDNHF1N3NEajhaUVE2ZTBNc0VtRjYweWg4ZFBIbk1yOVB2bzd1YU9GWlQ5anY2dHRVV0JiSFdEc1NUdUZROHVVcWxVRlZKeTdTQlJtQVRYUXpWbWlVY0JUTGhObkRTL05IOG1Xa3loL2h0ZENlK05lVkhWQVdhV0VtSWlJaTJ6WjgrSENJeGVKU0o4T1NTQ1RvMkxFak9uYnNLQnhUS0JUSXo4K0hTcVdDU3FXQ1Vxa1V2cXJWYXFIbFdTd1dReXdXUXlLUmxOaVdTQ1R3OFBBd3FyNzIxcXByRGd6RnBXam1FWXdQd2w2QWswUUdBUGc3OVRxMlBwNDBLbCt0d0phN1J6R3BjVjg0U3h3d3QvbEwrUERDVnNUblBTeFJ6cmpRSG1qNU9PekpOVXA4SGJOUG1IMTNUOUpaZFBWdENpZUpETzgxamNKSGwzN0dqVWRKMWZMNnpDMUhWWUNGbC8rTHBhMUhvNWJVQ1k1aUdlWTBHNHlaNXpjaHVTQ3J4UG45L0Z2cGRiUDFkaWg3TVhORHVjbWNxMXdHVlowRWxnM0ZNckdrd2k3aUcyTC8xQnY3TGxlcjRDaVdRUVJSdVRPcFg4cU14L1J6RzZ5OFF6Z1JFUkZWbHJ1N2U2WE9kM0J3cUphbGsxcTNiZzBBY0hKeU12dTk3QTFEY1RFUlBvMHh2V21VMEVwMElmTXV2cnE1VCsrTjc0RUhGeEhvNG8xQmdlMVFTK3FFajVxL2hDbG4xNkdnV0JmS1hZbG4wTVF0QUkzYzZ1S2JtQU80bDVjdVBIYzM5eUcraWRuLytGNVNmQkQyQXQ0OHN3NDVxb0xxZUpsbTk2QWdFOHV1LzRxNXpZWkFMQkxCWGVhQ2o1cTloUGN2YkVLdVNpNmM1eUp4UUQvL3NtZnZzMmN1RWdlRGwyY3EvQUFIc015U1RtVXAzbjNhRmxxSzVSb2xBTjJIS281aUtmTEtHYjdBUUV4RVJFVFZaY21TSlphdVFvM0ZVRnhNcGpJUGFxMEdNa2h3S3UwMmxsM2ZEYVZHWGVLOERiRi9vcjZyTDBKZDYrQ2JtUDBsQWpHZ216VjZ6c1Z0Nk9yYkZIK2xYQ3Z4L1A5U3I2T0ZaMzFFK2piRjJ0dC8xSmhBWE9oQ3hsMzhGUGNYeGpib0RnQUlkUEhHNkpCSWZIZnIvNFJ6K3ZtSEN4TnNQVkxtWWNLcE5YcHJ4UnFxbHRRSlAzU2NDSWZITTN6ZnluNmc5L3ozSFNlV2UvMjM3Vjh2ODdtaTNXZ3JLc2ZRYTdJVWVYajNueC9MTGNOWjRtRFU4a3lXV05LcExNVzdUMWYzbUdJdGdLVDg5SExQS2I2OFd0SGZaUWVKck5SUTdDSjFSRzBITi9nNDFvS1BveHQ4SE55UW9jakJnUWNYVFZKdklpSWlJcW8rRE1YRlhIOTBEMHV2N1Vaa25hZng5YzE5Nk9YWEhLRzEvRW85TjFkVmdKaWNCK2pvMHhnZEs1aWh1ckZiNld1TlNjVmkzTTU1Z09ZZXdXanU4V1RxODlXM2FzYllnSjJKcC9HMGV5QTYrRFRDMWF4RS9CVDNQK0U1bVZpQ2dZRnRoZjFmNzUwckVZZ2IxdktENkhIbjZqdTV5V1dHcWw1MW13dUJPQ2svQTVlejlLZWE5Nm1nUzNaRnoxZjJ2SXF1S2Q2dDJGcE5hTmdMZmVxMk5QcjZZZzNGV0ZXSnBjaktNdXpvNXdhZnE5S284ZGFaZFpVcVgxNGtGUGYyYXdHWldBSWZSemU5RU93c0tkbEY2bWIyZllaaUlpSWlJaHZFVUZ5S2N4bXhPSmNSQ3dBSTl3cEJwOXBQbWYyZXpUejAxd0tyS2FFWUFMNjZ1UmVqUWlLeC9zNFJ2ZEE3SUtDTk1BbFp2bHFCdmZmLzBidE9JaEpqV2V0WGhQMFJSNytFWEZ1eVJWNEU0Tm02VDdwZ0g2d2h3Y1FhbG1TU2lNVGxUamhWV2FZc3F5cWtJZ2w2K2pWRFAzMWFYQUFBSUFCSlJFRlViVWRkMEszdDRLNzc2dWh1ZEZkMFB5ZmpKc2NnSWlJaUlzdGlLQ2F6eTFYSnNhWklsMmtBY0pjNVkyaVJicjc3NzEvUUcyc002SStUQlZCbXQrcHdyeEQ0TzNzQ0FGUmFOZjRvWmRicDRrRlJJaEpqZTlmcHd2NndvMStVT1lQd3oxMm1DV0hPME1CcHpEVlVmZFJhTlY0TDdWbmlaNndpT2FvQ1BKUm40Nkg4RVZMbDJVKzJDeDdob1R6YlRMVWxJaUlpSW5OaUtLN0FrbXU3SzMyTmswU0dMWjNmRWZZTkRVV2JPazBSeHRmV2RDUHFkUlplYTU1S2p2OG1uaXB4amxPUkxxb0ZhcVV3YzNkeFJjZlEvaS9sT2g0Vkd5Tkt4bHQ5NjJDVmVpMDg2OThLRXh2MUVmYW5uZHVBdU54VVUxU3RTclFBN3VhbW9vbDdnSEFzWDYxQXVqd0hjbzFTR0RKeEsrY0JOc2Y5allmeWJLVEtINVU2ZHdBUkVSRVIyVGFHWXFwMkxoSUhSTlo1V3RqZmtYaXF4R1JIQU9BbWZUTGRmRm10dUMwODZ5SE1Jd2lBTHVqc0tDVmNrK1VFdS9qbzdUL3RIbWdWb1JnQTFzZitDU2VKREdueWJLVEpzNFVKdFVKY2ZmRjVtN0VBZ0h5VkF2OWt4Rm13bGtSRVJFUmtiZ3pGTnFhcmIxTkxWNkdFZkxVQ1o5UHZHSHgrbmxxQk44K3N3NWdHa1FqM2FvQmY3NTByOWJ5Nmo3dEVBN3AxaDMwZDNaRXFmNlIzVGxUQWs0bTZUcWZkUmtKZVdpVnJiNzFjSkE0WVViK3pRZWNXN1FaczZEWFZJZERaVzI4L3pDTUllKytmdDFCdDlGMS9kSy9VNDBWN0dyakxYTW90NDRXZzlsQnExTmgzLzd4TkxEZEZSRVJFUkNVeEZGZEFJaEpqWEdnUGlDR3E2TlFuMXhTYlRDaTZZUytEcm5PUVZQelA4VzdUS0lQclVWMGVGR1NXRzRwRkFENXEvaEorU1RpRks0OW5oWDZrek1QWE4vZkRYZWI4ZUYzWWt1bzZlZXJ0Ti9jSXh1R1VLM3JIbGx6YmhWYWU5ZEV2SUJ3N0VrOVc3WVZZR1dlSkE0YlhxM3pBTmVZYWN4QkIxK3BhVkpoSEVFU3c3dlY5czVSNXdyYUh6TG5NODN3ZDNUR3lmaGM0aUtWNExpQWNuMXorQmNrRldkVlJSU0lpSWlJeUlZYmlDalIxRDhDQWdEWlZLdU81Z05ZbXFvMXRhdXZkRUsyOUdpRGNLd1M3RXM5Z3k5Mmp3cVJaNVkzL3JlZFNXMisvbVdmSlVLeldhdlJtQ3lmcjBjak5YNWhkdkpDM1F5MDA4d2d1c1dTV05WRnJOY2hXNXNOTjVnd1BCeGRJUlJLb3RDWFhLaC9ib0x1d0RKaEtvK0ZFVzBSRVJFUTJpcUc0QXVGZUlaYXVnczE3S2JnREFFQUVFUVlHdHNYQkJ4ZVJsSjlSNFhWTmkweUNCQUFkdkJ0Q0loTGJUVGZWOHBaa2Vzck5IKzgyalVLZHg4c0EvUngvSEZ2dUhrVWRKdzhzYkRrY3ZvN3V3dkd0ZDQrVzJUSmIwWkpNVmRIUnA1R3duVktRSmRUMW1ick5UUmFLSzZxL1RDd3A4NXp5SnNCN3FNaUdtOHdaSW9qZzQxaXJSQXR3Uk8zRzZPTGJCSUN1MVh2MXJRTjI4M05KUkVSRVZOTXdGRmVnalZjRFlYdkY5VDM0WCtyMUNxOHg1K3pUdHJhOHo5UHVnV2pxSGlqczc3OS93YUJBN0M1emhyK3psOTR4TjVrejJuZzF3T24wMnlhdnB6VTVsWFlMUU5tdDZJTUMyMkZNZzI2UWlNUUFnTTEzLzhaLzRrOEEwSVhQT1JlM0NjRjRXTDFPcU8vcWk2OXY3a09PcXFEUzl6S1dDTHJnV0doajNQL3dhbWdQZUR2VVFpZWZwN0JXY2dqNWp5ZTJza2FwQlkvUXdMVU9BS0NPazRkZUtIYVh1ZWpOcVAxL0R5N2krcU9rYXE4akVSRVJFWmtHUTNFNVBHUXVhUEI0YVJZdGdBdVpkODE2djUvaS9pZXNiVnRUREtuM1pMbWtQSlVjMitLUEdYUmRlKzhucll4WHNoTFI3UEVNMHozOG10WDRVUHl2cXp0TFBlN3Y3SW5vaHIzMWVpLzhHUHRYaVJtM1V3cXk4TkhGYmZqa2NURHU2Tk1JamR1K2lyVzNEdUZFV294Qjk2cXE5ajZOaEVtMmxCbzFUcWZmUmlPM3VoZ1UyQTVPRWhrR0JMVEc5Z1RUalFFdlVDdnhaOHJWQ3MvclhpZk1vTFdKVXdxZVRPZ1c1T0tEUzVueEFBQ3hTSVRwVFFmQTQvRUVYUGZ6TTdEdXptRWphMDFFUkVSRTFvQ2h1Qnl0dlVLRTZiVmljNUxOdnY3dFBpdVpsZGRVbm5MejEydHAveVhocE1IZncrNUZsbXo2TGVrY1hLV09DSEgxUllSUFk5UjE4c1NEZ2t5VDE5ZGF5Y1JTdkJUY0FTOEdkUlErTkZGb1ZGaDVjeC8rTHFQblFuSkJGbWFkMzR6M25oNklwOTBENGUxUUMrK0hQWTkvTXVLd01lNHYzTWxKTVd1ZGh4YjVNT1JrV2d3SzFFb2NUcjZDUVlIdEFBQ0RnenZpd0lPTEp2dWR5bFhMRFZwUHVaMVBRNE5DY1ZKK3VyQWRYR1FHN2RFaGtXamxXUitBYnV6eDh1dDd1SFl4RVJFUmtZMWpLQzVINnlLQjdqelhLcTIwbDBPNkN0c1A1ZG40TmFuMHBaZUs4M1B5UUhQUFlBQzZWc2J6R1hFSWRQWkNpS3N2eENJUlhnenVnRzlpRHBpbHpoWDV1dDFyQnAwbk5VR0x2MWdrUW5mZk1BeXYzeGwrajhmakFrQ3EvQkVXWDkxWlliQk5WK1RnbzR2Yk1LWkJOeUdNdHZZS1FiaFhDRTZuM2NLdWUyZHdOU3V4eXZVc3JvTlBJelNxVlZmWUwyekpqc3ROeFQ4WnNXanQxUUF1RWdjTXE5Y0ozOS8rdytUM040WEVJcUU0OUhGdmtkNTFXMkJ3VUFmaCtML3ZITUh0blA5bjc3N0RveXJUTm9EZloxcDZMNUJBUWhKNjcwV0t3Z291S0NCWXdGVS9DK3JxNGxxd2dydDJSZFpkUlVWZGRSWFV0YklxS2lBSWdpQk5ldThoSVFta2tKNU15N1R6L1RHWms1bGtrc3drVTVMTS9idXVJYWVmTjVWNXp2dSt6MVBrODdZUkVSRVJrV2N4S0c2Q2ZaM2M2MUpHNDdxVTBTMjZUbXVTR2QyNzl6KzQxQTdMdlBTUDZpcjFxQUhBVnprN1lLek5PTjJjRzFNdmcxRGJSNyt6NURSMFpnTitLVHlLdWQzR1FpSElNYWxUZjZ5NnNCY0ZMc3hOOXJUNmRYZTlRUzdJY0hsaVg5eVljaG1TUWh6TFVsbEVFWHRLTXpFc0p0MmwzbDZ6YU1IcHFuejhwanlKeTJ0NzN3VllBOWRSY1Qxd1hsT01YNHVPWTF2eFNaUWJOSzF1ZTRReXhHRys3YUh5OHc3dC9GL3U3OUxEcG1sSlE3R3I1S3hVcHFzdHlkT1VTTXNaNFlrWW45QUhmK2x4bGJUdDU0TERXT3ZpUXg0aUlpSWlhdHRrL200QU5VMXJxdkYzRTFya2xyUUowbkt1dHFSQkthWEdKSVhFWUZKaWYybjlwL3lEQUlBS28xWktjcVlRNUE2QlYwY1JyZ2pHdFYxSDRKMFJkK0hCWHRNY0F1SThiU21Xbmw0TG1TRGdtdVJodUQ1bFRCTlhjdlI0MzVsU1FMeWg4SWhVRGd1dzFoRytNMk1pUGhyOUZ5d1pmRE91U3htTkh1R2RJUk5jcjh0dDc3NGVVeEJUVzRiSkxGcndTZlpXaC8wbnF5N2lZRzM1TEprZzRORSsweEZkT3orM0xha3dhbEZxVUFPd0RsOS9wTTkwNld0eXBDSVgvem0zeVovTkl5SWlJaUlQWWs5eEUzNHZPWXRzRitkZVJxbENNU2F1cDlOOVB4Y2NkdXUrVnlVTmx1WXl0K1VNdlkwWkU5OFRmZTB5VG45K2Zoc3NZbU5GZ2VvSUFQN1NZNG9VZkJ5cnpNT1o2Z0pwLy85eWY4ZmxDWDBoRjJRWUZKMktTWW45WFE2MlBjWFY3TjhyeHkxd09XbGFqNGpPbUpZMEJPTVQra2gxYjIxS2E2cnhWZTVPYkM0NmhoaFZ1TFM5cGZOWVYyVDlpaTl6ZG1CMjE1SDRZOUpnQk1tczgyc0ZBTDBqazlFN01obEltNEROUmNldzdNeDZ0NjU5VGZJd2pJM3ZKYTJ2dnJnZjV6WEZEWTU3UC9NWHZEWDhUcWhrQ3NTb3d2Qm8zeGw0L3VnM1Rtc0IrOVBaNmdMRTFmNU8yMzRmVDFmbFk4bUo3MWwraVlpSWlLZ0RZVkRjaFBwWmZSdlRMU3dlZit0L25iUmVxSzlBNStDNlhqNVhFZ0RaS0dWeS9ERnBNQUJyNE5QZTNuekxCUmx1Uzd0Q1dqOWRsWTg5cGE1bGk3Nm15ekFNakU0RllNMzJ2U0pyaThQK0FsMDVOaFFjeHJUa29RQ0FlM3BjaWJQcVFselFsbnFrN2Y0eU1iRWYvdEJwZ01PMjRwb3FyTG00SCtzS0RrdkR6dVBzZ3VJcWs3YkY5NnN3YUxBaWF3dSt6ZHVEcVVtRE1UR3huMFA1cXpLREdoL1g2K0YxNVhPNHEvc2ZwUFdMdWpKOGxlTTgwM2lSdmhKZjUrN0MvOVdPSmhnUWxZSkYvV2RoeVlrZlhCNWk3MjNSeWxERXF5SWN0cDJ0THNBTHg3NXgrcURxNlFIWDQzQjVEcllYbjBKWmJROHpFUkVSRWJVUERJcGJhV1JzZHp6U1o3cVUwYmE0cGdvdkhmdk81WVJNOVlVcGdxWGxhcE4zczExN3c5WEpReDJHL1g2ZXM5Mmw4L3BFSnVPMnRNdWw5VTJGUjVIbEpJblJGems3TUNhK0YySlVZUWlScTdDbzN5dzhmdWd6cnc0elA2KzVCS1hNdlYrVjd5L3NoVnptMnV5RWo4NzlpdVNRR0F5TlNjYzVkUkYrdUxBWE8wdk9OSGdnMGkwc1hsck8xN1orUG5XVlVZdVZ1YnV3TW5jWGVrVWtZV0tuL2hnZjN4dnZudDJBYWpleVFvK082NEcvOXBvcTlhWnF6UWE4Y3VKNzFGZ2E3ODMrL3NJZURJaEt3ZERhOGxMRFl0THg5LzdYWWZIeFZVMmU1d3VEb2xPeG9QZDBSS3NjaDNWL2xQVXJ0RTRDWWdFQ0JrZDN3N0NZZE55UmNRV3UyL2FhcjVwS1JFUkVSQjdBb0xpRlF1UXEzSkkySGxjbkQ1V1NRaFhveXZIY3NXOVFaV3g1TDE2TU1reGFyamJxVzkxT1g0cFJoZUdtYnVPazlhTVZ1Vko5MTZZa2g4VGdxWDZ6cGNDelNGL1phTzFYdFVtUGQ4NytqTC9YOXN3bmg4UmdVYjlaZVBuNGQxNHJqZlBFb2MvZFB1Y0xGeDhHQUlBSUVVdFAvNFJ1b2ZFNDFrVFNLZnY2eERuYWhzT1NXK05NZFFIT1ZCZmd3M09iWEJycWJqT3p5d2pjbm42Rk5PUmRoSWczVDYvRlJXMVprK2RaUkJHdm5WcU5mdzY1VmVxbEhoU2RpbjhNdVFXdm4xcURYRzFKaytkN2cwd1FNRGQxTEc1TUhTUDlUdHVibE5nZnA2dnlHMnhQQ0k2RVhMQStBQ256UUxJeUlpSWlJdkl0SnRwcWdiSHh2ZkQyaUhtNEpubVk5T2I1Vk5WRkxEejhaYXN6UlhjTnJjdHUzSnJnMmgvdTd2NEhoTXBWMHJvcnZjUmRRbUx4M01BYkVhRU1BUUNZUkROZVA3V215Ym5VKzh1eUhETC9Eb2hLd2QvN1grOVMvZG0ycXRxb2F6SWdqbFdGWTBSc2QybDlmMW0yVjlyaGFrQ3NsTW54UUsrcHVETmpva05Bdk96MGVwZUh5MnRNTlhqeCtIY093NDI3aGNYam4wTnZsYVlRK0VydnlHVDhZOGd0bUdPWCtkd3NXckRtNGdIWXZpSVRPL1Z6R01KdVl6OHlJbGZqKzJDZWlJaUlpRnFIUGNWdUdCQ1ZnaHRTeG1Cd1RGMnBJUkhXaEVLZlptOTFhZjZ2QUFFaW5BY2VjYXB3aDZ6QytYNG9PZFJTdzJMU01UYSt0N1Irc1B5ODAxNDFlNzBpa3ZEMy90ZEpBYkVJWU5tWjlRN0p0UnF6SW1zTDBzSVMwRC9LV3MrNGYxUlh2REJ3RHY1eDRnY3BhM0JISVVEQWZUMm5TRW00Q3ZVVnlIVGhhK1F0UFNJNjQvNmVmMFJhV0lLMHpSWVF1NXY0ckVCWGpyOGQvZ292RHBxTCtDRHJIRjZWVElIN2VrekJ4TVIrK0RUN041eXN1dGpzZFVKclIyNjRjcHk5R0ZVWWJrdS9BbGNrOW5Qb0d5NDFxUEg2cVRVNFVYa0JuVU9pTUNLMk80SmtTdHllTVJHdm4xcmpjSTNVMExwaDdka2ExeEx6RVJFUkVWSGJ3YUM0R1RKQndKaTRYcGlkTWhJOXdqczc3Q3ZVVitEZHN4dGNHaUpzTXphaEZ4N3BQUjE2aXhFR3N4RUdpd2ttMFFLRklFTmNVSVEwREJNQTlwUm1ldXp6OExhTHVqSWNyY2lWRW1WOW5lczh5WkxObE00RGNWZjNQMGpaandIZ2srd3QrTzNTU1pmdVp4WXQrTWZKSC9IU29MbFNVTkl6SWdtdkRic04venk1dWszV3ZtMEp1U0REL0o1WFlhUmRML0VYNTdjMzhsakZ1NExsU3R6Y2JUeW1keG5tTUx4WVp6YmdqZE0vdGZqbnRWQmZnYWNPZjRtRi9XWWhJenhSMnQ0bnNnc1dELzRUOXBkbDRldmNYVGpieElPQUVMa0tON2hScGdvQU9nVkhZZW13MnhGU0wxQStXSjZOTjA2dmswWnFmSjI3QzhOanUwTUFNQ0doRDQ1VzVHQmo0VkhwK0l6d1R0SnlabldoVzIwZ0lpSWlJdjlqVU55SW5oRkpHQnZmQytNU2VpTWhLTkpobjk1c3hLb0xlL0Q5aGIwT05WOWRjYm9xSHpKQlFLaGMxYURYeXQ3T2tqTTRYSkhUb3JiN1E1RytFczhlWFlrcG5RZGhjRXhhbzczRTRZcGcvS1huVlE2bGUwUUFINTNiN0RBazJoWFZSaDJlUGZvL3ZEem9KaVRYemt1TlVvYmloWUZ6OE9QRmZmZ3FaNmZMU1pzK0dQbG50KzdkR2xwekRlN2Y5MUd6eDNVS2pzSWpmYWFqVjBTU3RHMW55Um1wWHJPdktBUTVKbmNlaUJ0U1JpTXV5REVqYzZHK0FvdVByMEplS3pPQUY5ZFVZZUhoTDNCUDl5c3hwZk5BaDMzRFl6TXdQRFlET1pvU2JDbzZpcTJYVHFES2pVUmdqU25TVitLN3ZOMVNUZTBxb3hZcnNyWmd5NlVURHNkbFZoZGljOUV4WEZtYklmemVIbE1nRitSWVgzQUlvWElWUnNSbVNNZWVjcUZYbTRpSWlJamFGZ2JGOVZ5Zk1ocC9UQnJjSUJBR3JNSHdoc0lqV0pXM0d4VXRuTzliVWxPTmNvTUdNYXF3QnZ0TW9oa1h0ZVg0OWRJeHJMNjR2MFhYOXljUndJYkNJOWhRZUtUQlBnRUNKbmNlZ0Z2VEppQlNXWmZWMTJneDQrMno2MTN1SWE2dndxREIzNDk4aGFjSFhJLzBNR3N2bzB3UU1LdnJTSXhMNkkyWGpuM25VdEttK3BtR3ZVbGxhcnArY2JCY2lldTZqc2FzcmlNY3NsNmZxTHlBWldmV2VidDVFb1VneDVXZEIrQ0dsREhTMEdaN3YxMDZpUS9PL1FLTmh6Si9HeTBtdkh2Mlp4d295OEs4N3BNYS9BNTJDNHZIblJrVG9UYnFHd3pUTGpXb2NmZnU5NXE5eDRlajczT1lGL3hOM202a2hTVkNhemJnMCt5dFVKdWNKN2RibnZVckJrU2xvRk53Rk9TQ0RQZjJtSXhwU1VNUUpGY2l2RFpqL0FWdEtjcVphSXVJaUlpbzNXRlFYRStGUWRQZ3pYaVJ2aEsvRkI3QitvTERqYjVwZHNlODNmOEdnTm9CcUFKcTh4UzVsZlczUFJFQVBEL3dSbWxvdFUyUnZoTC9QUGtqemprcHZlU09jb01HZnp2OEZaN29POU1oUTNPK3Rod1hkVTFuUVc1THdoUkJtTmxsQks1T0hpb0ZXalpiTHAzQXUyZC9odEZpOWxsN0ZESVpwaVlOYVJBUVZ4aTBlQzl6QTNaN2FYai83NlZuY2JEOFBHNUlIWTJaWFVaSWM2bEZBTytjK2RudGVjdk5lZTNVNm1hSG8ydE5OVmg4WWhWZUhEZ1hrYlZ6NEZQdFNtUUJ3QzlGUjUyZFNrUkVSRVJ0SElQaWVqWVhIY05WU1lQUk5TUVd1OHN5OGR1bGt6aGNmdDRyY3pqRjJuODdhQ3dzRVFHc3VyQVgvYU5TcEV6Rk8wdE80OTJ6R3p6V3k2Z3pHL0RpOFc5eFM3ZnhtSjB5R3ZuYU12emo1QStOSmo4eml4Yk0zdll2ajl6YlUwd1dDd1pFcFRnRXhCVUdMZjV6N2hmc0xEbmo4L2JvelVZc1ByNEsveHA2S3lLVm9UQ0xGcXd2T0lTdmNuWjY1T0ZRVTJvc1JueCtmanRXWHp5QWE1S0g0dXJrb2ZnMmJ6YzJGUjF6T000MkNxREM0TnJJalE4ek55R29YcFp5VjMvOWNqVWxlUHJvMTFqVWJ4WTZCMGMzMlBkendXRVhyMFJFUkVSRWJZa2dpdTB2SlBOMk1CT3BESVhXVkFPVDJMSmV1V0M1RWwrT2ZVaGFiMnZCbDcvTVRSMkx5WjBING9QTVg3QzN6TFd5UFMweExDWWR4VFZWclo3bjZnOGhjaFdXRExrWmlVRlJXSnQvQUtzdTdHbjFnNE5WRXg2VGx2KzA4MDIzNnprUGlrN0Z0T1NoK0RUN054VDRLU082U3Fad2UvNit0d1RKbFBoajBpQ01pTzJPTUVVUVRsY1g0S3VjblY0dm9XYi9mU1FpSWlJaTl3bUNJRGpkenFEWTgyU0NnSUZSZFVPRjIxUENMRytTQ1FKVU1vWGJRVm1naVF1S2dORmlibmQxcXNtN0dCUVRFUkVSdFU1alFUR0hUM3VCUlJRWkNEdGhFVVVHeEM0b3JhbjJkeE9JaUlpSWlBS0dyUGxEaUlpSWlJaUlpRG9tQnNWRVJFUkVSRVFVc0JnVUV4RVJFUkVSVWNCaVVFeEVSRVJFUkVRQmkwRXhFUkVSRVJFUkJTd0d4VVJFUkVSRVJCU3dHQlFURVJFUkVSRlJ3R0pRVEVSRVJFUkVSQUdMUVRFUkVSRVJFUkVGTEFiRlJFUkVSRVJFRkxBWUZCTVJFUkVSRVZIQVlsQk1SRVJFUkVSRUFZdEJNUkVSRVJFUkVRVXNCc1ZFUkVSRVJFUVVzQmdVRXhFUkVSRVJVY0JpVUV4RVJFUkVSRVFCaTBFeEVSRVJFUkVSQlN3R3hVUkVSRVJFUkJTd0dCUVRFUkVSRVJGUndHSlFURVJFUkVSRVJBR0xRVEVSRVJFUkVSRUZMQWJGUkVSRVJFUkVGTEFVL200QWtiL0pCUm1DNVVvQWdDaUswSm9OZm00UkVSRVJFUkg1Q29OaUNuaWo0bnJnaWI0ekFRQjUybEk4dUgrRm4xdEVSRVJFUkVTK3d1SFRGUEJpVmVIU2NybEI0OGVXRUJFUkVSR1JyekVvcG9BWHF3cVRsc3NOYWorMmhJaUlpSWlJZkkxQk1RVzhtQ0QyRkJNUkVSRVJCU29HeFJUd0hJZFBzNmVZaUlpSWlDaVFNQ2ltZ0djZkZKZXhwNWlJaUlpSUtLQXcrelFGUFB1ZytORSswL0ZvbitrK3VlK1NFOTlqZDJtbVQrNUZSRVJFUkVUT3NhZVlBcHBLcGtDWUlzamZ6U0FpSWlJaUlqOWhUekVGTlB0ZVlnQW85ZUdjWW9QRjVMTjdFUkVSRVJHUmN3eUtLYURGMm1XZU5sck11SHYzZTM1c0RSRVJFUkVSK1JxSFQxTkFZK1pwSWlJaUlxTEF4cUNZQWxxc0treGFabzFpSWlJaUlxTEF3NkNZQWxxTVEwOHhnMklpSWlJaW9rRERvSmdDR29kUEV4RVJFUkVGTmdiRkZORHNFMjJWRzlsVFRFUkVSQlNJUkZGRVRVMk5XK2VVbFpXaHJLd01sWldWWG1wVkhWRVVzVzNiTnBoTXJGN2lEY3crVFFFdFJLNlNsbS91Tmg0M2R4dnYxZnQ5bmJzVFgrWHM5T285aUlpSWlOcUQ2dXBxVkZSVWVQeTZNVEV4Q0E4UGIvNUFPeWRPbk1EQ2hRc3hldlJvL1BuUGYwWmlZbUt6NTh5ZE94Y0FrSktTZ3VYTGw3ZW9yYTVhdlhvMWxpMWJoazZkT3VHT08rN0E1TW1UdlhxL1FNT2dtTWlITkNiM25rQVNFUkVSZFZUcjE2L0hCeDk4NFBIci92V3ZmOFcxMTE3cjFqbS8vdm9yOUhvOWR1ellnWWNmZnRqamJXcU5TNWN1NGFPUFBnSUFGQlVWZWVWQlFxQmpVRXdCcmNLZ1FhbVg1eEpISzBNaEY2d3pGUmdVRXhFUkViVXRGb3NGdi8zMkd3QmcwS0JCYnZjeWU5c2JiN3dCclZZTEFNakl5TURzMmJQOTNLS09oMEV4QmJTWGpuL245WHU4Ti9JZWRBcU9BZ0JvVEhxdjM0K0lpSWlvdmRtNGNXT3J6amVielpnNmRXcUx6ajEwNkJES3k4c0JBT1BHald0Vk96eHR3NFlOMkx0M0x3QkFKcE5od1lJRmtNdmxmbTVWeDhORVcwUmVGbW8zYjFuTm5tSWlJaUtpTm1YRGhnMEFBRUVRTUg2OGQvUEx1S09vcUFqLy92ZS9wZlU1YythZ1Q1OCtmbXhSeDhXZVlpSXZDMVVFU2N2c0tTWWlJaUpxcUtpb3FGWG5tODNtRnAxWFZsYUdyVnUzQWdDR0RCbUMyTmpZVnJYRFUycHFhdkRjYzg5QnJiWk84MHRQVDhmdHQ5L3U5RmkxV28yU2toS2twYVg1c0lVZEM0TmlJaThLbGl1bCtjUUFvR1pRVEVSRVJOVEFyYmZlNnBmN3JsNjlXaXB6ZE9XVlYvcWxEYzY4OGNZYnlNek1CQUFFQlFYaHFhZWVna0xoUEhUNzk3Ly9qWTBiTitLS0s2N0FyYmZlaW03ZHV2bXlxUjBDaDA4VGVWR1lJdGhoblVFeEVSRVJVZHRnTkJxeGV2VnFhYjJ0REoxZXRXb1Zmdm5sRjJuOXdRY2ZiTFFYZU8vZXZkaXdZUU5FVWNTV0xWdHcrUEJoSDdXeVkyRlBNWFY0UFNPUzhGUS8zMmJwdTNQM3V3Q0FjTHVoMDBhTEdYcXowYWZ0SUNJaUltb1AvSkZvNitlZmYwWmxaYVcwSGhZVzFxbzJlTUxSbzBmeC92dnZTK3RUcDA3RlZWZGQ1ZlJZclZhTHBVdVhTdXVqUm8zQ3pKa3p2ZDdHam9oQk1YVjRDa0dHYUZXb1grNGRvUWlSbHF0Tk9yKzBnWWlJaU1oVHFxcXFrSldWaGV6c2JCUVhGME9qMFVDbjArSHFxNi9Ha0NGRC9OMDhsOVhVMU9Denp6N3pkek1jbkQxN0ZrOC8vYlEwUDdwLy8vNTQ2S0dIR2ozK2d3OCtRSEZ4TVFBZ0tpb0tqejc2cUUvYTJSRXhLQ2J5b2tobFhUQmViZVRRYVNJaUltcWZpb3VMc1gzN2Rody9maHlpS0NJOFBCeEpTVWxJVGs1R1dGaFlxK2V4NXVYbHRlcDhkeE50ZmZ2dHR5Z3RMVzNWUFQwcE96c2JDeGN1aEVhakFRQjA2dFFKenovL2ZLUHppQThlUElpZmZ2cEpXbi9ra1VmYVRKS3c5b2hCTVhWNEo2c3VZdmEyZi9ubDNwSEt1cDdpS3FQV0wyMGdJaUlpYWlsUkZMRjkrM1pzM2JvVkNvVUNsMTEyR1FZT0hJakV4RVNQM21mZXZIa2V2VjVUS2lzcjhmWFhYemU2ZjlteVpXNWRyN3k4M0tWejdyenpUb1NIaHpmWW5wZVhoeWVlZUFKVlZWVUFyTDIrUzVZc1FWUlVsTlByVkZaV1lzbVNKUkJGRVFBd2JkbzBqQjA3MXEwMmt5TUd4VVJlWkQ5c3U4ckk0ZE5FUkVUVWZoaU5ScXhjdVJKWldWa1lQSGd3SmsrZWpOQlEvMHhKODZTUFB2b0lXcTIxczBJUUJDbTR0UG54eHgvZHVwNWFyWGJwbkp0dXVxbEJVSnlmbjQvSEgzOGNGUlVWQUlEUTBGQXNYcndZWGJ0MmRYb05VUlN4Wk1rU2xKV1ZBUUJTVWxMd2w3Lzh4YTMyVWtNTWlvbThLRnBabDdDaGtqM0ZSRVJFMUU2WXpXYjg3My8vdy9uejV6Rmp4Z3l2enhmMlZhS3R2WHYzWXQyNmRRQ0FRWU1Hb2J5OHZOVkR0MXZxNU1tVGVPYVpaeG9FeEwxNjlXcjBuSysvL2hyNzl1MERBQVFIQitQWlo1OUZTRWhJbzhlVGF4Z1VFM2xSWW5Da3RGeHVVUHV4SlVSRVJFU3VXN2R1SGM2ZE80ZnJycnNPL2Z2Mzk4bzlKazZjMkdRQTZBNlpUSVovL2NzNlhhNUxseTVPajlGb05GSzJab1ZDZ1FjZmZCRFBQLzk4ZytOY0RkQ25USmtDd05wYnUzejVjcmZhdTNYclZyejY2cXN3R0F3QXJBSHhLNis4Z243OStqVjZ6dkhqeC9IeHh4OUw2NDg4OGdockVuc0lnMklpTDFISkZPZ2RrU3l0bjllVStMRTFSRVJFUks0NWVmSWtEaDQ4aU1tVEozczBJSGJXSTJ0TER1V0ozbHJidFhRNlhZUHJwYVNrNE5OUFA1V3lOZDl3d3cxK0N5aS8vUEpMckZpeFFocTJIUnNiaTVkZmZoazlldlJvOUp6S3lrb3NYcnhZU2loMjdiWFhZdEtrU1Q1cGJ5QmdVRXprSlgvcU5nNmh0WFdLTGFLSU05WDVmbTRSRVJFUlVkUDBlajNXcmwyTGJ0MjZZY3lZTVI2OXRpK1RhZFczY2VOR1pHUmtBQUF5TWpKdzIyMjMrYTBkOXIzS0tTa3BlT1dWVjlDcFU2ZEd6ekdaVEhqMjJXZHg2ZElsQUVEZnZuMXgzMzMzTlRpdXBxWUdnaUJBcFZKNXZ1RWRuTXpmRFNCcUQ4WWw5TVlWaWYwd1BEWUR2U09Ua1JJYWg3aWdDSVFwZ2lBWDZuNk5sRElGK2tRbTQ5RSswekdyNjBocCs1R0tIQ2JhSWlJaW9qWnY1ODZkcUttcHdZd1pNeUFJZ3IrYjQxR1RKazFDWEZ3Y25ucnFLU2lWU3IrMFlmTGt5Ymp5eWlzQkFLTkhqOGF5WmN1YURJZ0JZT25TcFRoKy9EZ0FhNi95MDA4LzNhQlUwNTQ5ZTNEWFhYZTVQWXlick5oVFRPU0N5K0o2WVZ4QzcwYjNpeEJoRmkxUUNISW4rNEN2Y25kNnNYVkVSRVJFcmFmUmFMQm56eDRNR3pZTU1URXhIcjkrWTNOMVJWRnNNZ0JmdG15WmxOMjVOUW01VkNvVjNuampEWFR1M0xuRjEyZ3RRUkR3MkdPUFlmRGd3Wmc2ZFdxekR4NVdybHlKRFJzMkFMQW0xbnJwcFplUWtKRGdjSXhhcmNZcnI3d0N0VnFONzc3N0RtUEhqc1dnUVlPODlqbDBST3dwSm5KQmxycW95ZjBDQktjQnNWbTA0UDNNalRoZHhhSFRSRVJFMUxZZFBIZ1Fack1aNDhlUDk5azkxV28xYnJ6eFJyend3Z3M0Y2VLRTErL256NERZUnFGUVlOcTBhYzBHeEwvLy9qcysvUEJEQU5aZ2V0R2lSZWpaczJlRDQ4TER3NlhoMUtJbzR0VlhYNVZLVHBGckdCUVR1ZUNjdWdoYXN3Rkdpd21XZXJYczZqTllUTWhTWDhLUEYvZmhvUU1mNCtlQ3d6NXFKUkVSRVZITGlLS0lnd2NQb2srZlBvaUlpUERaZlhmdTNJbkt5a3BzMjdaTnlzUk0xbVJuTDcvOHNwU002OTU3NzhYWXNXTWJQZjZQZi93alJvd1lBUUFvS2lyQ2UrKzk1NU4yZGhRY1BrM2tnc01WT2JobDUxdlN1Z0JBTHNpaGtNa2dnd0JaN2J6aUdvc0pSb3ZKVDYwa0lpSWlhcG5jM0Z4VVZGVGc2cXV2OXVsOXQyN2RDZ0NJajQ5M2FjaXZyUXlTSys2NjZ5N2NkTk5OTFc2YnYyUm5aK09wcDU2Q1hxOEhBTXljT1JQWFgzOTlzK2N0V0xBQTk5eHpEN1JhTGRhdFc0ZHg0OGFXdjc3bUFBQWdBRWxFUVZSaDlPalIzbTV1aDhDZVlxSVdFQUdZUkRQMFppTzBaZ1BVSmozVUpqMERZaUlpSW1xWHpwMDdoK0RnWUNsRHN5OFVGaGJpd0lFREFLdzFpMlV5aGliNStmbFl1SEFoMUdvMUFPRHl5eS9IL2ZmZjc5SzVpWW1KdU9PT082VDExMTkvSFZWVlZkNW9ab2ZEbm1JaUlpSWlvZ0NYbFpXRnRMUTBuMmFjL3ZqamoyRXlXVHNVTm0vZWpELzk2VStJakl4czhoeDNzaXRIUjBlM3FuMitWbEpTZ2llZWVBSmxaV1VBZ0ZHalJtSFJva1Z1UFN5WU5Xc1dObTNhaE5PblQ2T3NyQXp2dnZzdUZpNWM2SzBtZHhoOEhFTkVSRVJFRk1CME9oMEtDZ3FRbHBibXMzdG1aV1ZoOCtiTjBucFpXUm4rK2M5L3dtdzJOM2xlU2txS3l5OWZ6bzF1cllLQ0Fqenh4Qk1vS3JJbWR4MDhlRENlZWVhWkJxV1htaU1JQWg1NTVCSEk1ZFlFc0pzMmJjTGV2WHM5M3Q2T2hrRXhFUkVSRVZFQXk4N09CZ0NrcDZmNzVINEdnd0d2dmZZYVJGRkVXRmdZSG5qZ0FRRFdiTXZQUFBNTWFtcHFmTktPdG1MLy92MjQvLzc3a1plWEJ3RG8yN2N2WG56eFJRUUZCVFY2anNWaWdWcXRSbkZ4TWM2ZlA0K1RKMDlpLy83OStPMjMzM0RtekJtSEJ4eHZ2dmttZERxZHR6K05kbzNEcDRtSWlJaUlBbGgyZGpiQ3c4TVJIeC92ay91OS92cnJPSFBtREFEZ2pqdnV3TXlaTTVHYm00c2ZmdmdCZS9ic3daLy8vR2ZjZGRkZHVQenl5MzNTSG4vSno4L0hmLzd6SDJ6ZnZ0MWhlMkppSXQ1ODgwM285WHJwcGRQcG9OUHBvTlZxb2RQcDNNclVYVlJVaEJVclZtRCsvUG1lL2hRNkRBYkZSRVJFUkVRQkxEYzMxMmREcHovOTlGTnMyclFKQURCOCtIQmNlKzIxQUlENzc3OGZKcE1KYTlldVJYNStQbDU4OFVVa0p5ZGoxS2hSVWc4cUFKU1dsa0l1bDBNbWswbnpuMFZSaENpS3NGZ3NNSnZOMHN0a01zRm9OTUpvTkNJcUtncEpTVWsrK1J4ZGxaT1QweUFnQnVveWNyZVdTcVdTZ3VmdnYvOGVreVpOUXQrK2ZUMXk3WTZHUVRFUkVSRVJVWUN5V0N3b0t5dHpxUnhTYXhpTlJpeGR1aFFiTjI0RVlPME5YYlJva1JUWUNvS0FoeDkrR0FNSERzVDc3NytQOHZKeTVPZm40L3Z2djNlNFRrdExMRDM3N0xOdExpZ2VNMllNVWxOVGtadWI2M1IvY0hBd0lpSWlFQjRlanZEd2NFUkVSQ0FzTEF6aDRlRUlDd3VUbHV1djI1WVZDZ1dlZi81NWJOKytIYUlvNHZYWFg4ZS8vLzF2dCtjcEJ3SitSWWlJaUlpSUFsUkZSUVVzRmd0aVkyTzllcDgzM25oRENvaGpZMlB4NnF1dklpb3Fxc0Z4VjE1NUpTWk1tSURObXpkajI3WnRPSEhpaEZTZXFLVWlJaUl3WnN5WVZsM0RHd1JCd0x4NTg3Qi8vMzUwNjlZTm5UdDNSbng4UEdKaVloQVpHZW1SNEhYKy9Qbll0MjhmOUhvOWtwT1RvZFBwMmxVQ01sOWhVRXhFUkVSRUZLQktTMHNCd090QjhTMjMzSUx0Mjdjaktpb0tMNy84TXJwMDZkTG9zU3FWQ2xPblRzWFVxVk1CQU9YbDVhaXFxb0pPcDRQSlpKS0dSNHVpS0dXcnRsZ3NBS3hEcWUwSmdvRG82T2cyMnpzNmJ0dzRqQnMzem12WFQwaEl3SDMzM1llb3FDaU1Iei9lYS9kcDc5cm1Ud2NSRVJFUkVYbWRyNExpNU9Sa1BQLzg4OGpJeUdpMkZuRjlNVEV4aUltSjhVcTdsaXhaSXRWS2R0Y1hYM3dCQUcwMjRMYTU1cHByL04yRU5xOXRmd2VKaUlpSWlNaHJTa3RMRVJrWkNhVlM2ZlY3RFJreXhPdjNjRmRpWW1LTHowMUlTUEJnUzhpZldLZVlpSWlJaUNoQWxaYVdlcjJYbUtpdFkxQk1SRVJFUkJTZ3FxdXIzUjdPVE5UUk1DZ21JaUlpSWdwUVdxMFdJU0VoL200R2tWOHhLQ1lpSWlJaUNrQ2lLRUt2MXpNb3BvREhvSmlJaUlpSUtBRHBkRG9BWUZCTUFZOUJNUkVSRVJGUkFOSnF0UUFZRkJNeEtDWWlJaUlpQ2tEc0tTYXlZcDFpSWlJaUp3d0dBL2JzMllPelo4K2lvcUlDUnFQUjMwMGlvZzVDcVZRaU9qb2FQWHYyeEtoUm82QlNxZnpTRHZZVUUxa3hLQ1lpSXFvbkp5Y0g2OWV2UjFwYUdxWk9uWXE0dURpL3ZXa2xvbzdIWURDZ3RMUVVSNDRjd1lvVkt6QjE2bFIwNjliTjUrMndQZXhUS3BVK3Z6ZFJXOEtnbUlpSXlFNU9UZzdXcmwyTDZkT25JelUxMWQvTklhSU9TS1ZTSVNrcENVbEpTY2pOemNXYU5XdHd6VFhYK0R3d05wdk5BQUM1WE83VCt4SzFOWnhUVEVSRVZNdGdNR0Q5K3ZXWU1XTUdBMklpOG9uVTFGUk1uejRkNjlldmg4Rmc4T205R1JRVFdURW9KaUlpcXJWbnp4NmtwYVVoSlNYRjMwMGhvZ0NTbXBxS3RMUTA3Tm16eDZmM3RWZ3NBQUNGZ29OSEtiQXhLQ1lpSXFwMTl1eFpEQm8weU4vTklLSUFOR2pRSUdSbVp2cjBudXdwSnJMaVl5RS9HaHFURGdDd3dJTEQ1VGt1bnhldUNNYncyQXdBZ05aVWc3MWw1N3pTUHFLMktGb1Zocm1wbCtHWHdxTTRweTd5ZDNPb2c2bW9xRUJjWEp5L20wRkVBU2d1TGc0VkZSVSt2U2VEWWlJckJzVis5TXlBNndFQVJvc1pjM1lzZGZtOHVLQndQTno3YWdCQWdhNmlRVkE4UERZREI4cXlJVUwwWEdPSkFQeXQvMnlraDNjQ0FOeTM1ejh3aVdhZjNuOWEwaERjbG40Rmd1VktESTVPdzZNSFA0WE83TnY1VjlTeEdZMUdacGttSXI5UXFWU2NVMHprSnd5SzJ5R0R4U1F0eXdYQllkK01Mc014TDJNU2psZm00WTNUUDZHa3B0clh6WE1RcmdoR2pDb01zVUhoaUZkRklpNG9IQWxCa1VnTWprS240Q2pJQlJrZTJMOGNlclB6K3A5dmo1am40eFkzOU5kOXkvM2RCSytTQ3pLWVJZdEx4OGFvd2hHbkNnY0F2engweWRZVVF5V3ovdGxLQ29uR1hkMG40ZTB6UC91OEhVUkVSQjJCS0xJRGhRaGdVTnd1R2N4MlFiR3M3c2xlaUZ5RmE3dU1BQUQwajByQkc4UHV3THRuTjJCbnllbFczVThBRUNSWElsaXVRcGc4Q0tHS0lJUXFWQWhYQkNOY0VZd0lSVERDRlNHSVZGcGZVY3BRUktsQ0VhME1nMUxXL0pQSEcxTXZ3Myt6ZjNPNnIwdEliS3ZhN2kwclJzOUh0Q3JVcFdPZlBQUTV6bFFYZUxsRkRRWExsYlhmbnhDRUs0TVJwUXhGZkZBRTRvTWlFRmY3TVY0VkNaa2c0UGJmMzVIT1U4a1VtSkRRQnllckxpSmZWKzV3VFFGMUQyRXNmdmlQOUZUVlJYeDNZVGR1U0JrREFMaXkwMERzS0Q2TmcrWG5mZDRXSWlLaTlrNm83VndSUlZGYUpncEVESXJib1JxN25tS2xVSmNyVFdjMjRMR0QvOFdqZldkZ1FGUUt3aFJCZUx6dkRQeDRNUm1mWm05dHNqY3dYQkdNaGYxbUlVaW1nRXFtZ0VxdVFMRE1HZ2dIeVpYdzVwL0pHY25Ec2JIZ0NBcjF2cDFINDJ1ckpqem0wZXNkTEQrUEY0NTk0N0R0MXJRSitFT25BUWhYQkx2MFFNSW1SSzZTaGlIM2pPaU12L2FhQ2dCWW1ic0xYK2Jza0k2VDJmMkg2YS9oK1N0emQrR3krRjdvRWhLTDAxWDVxRFJxL2RJT0lpS2k5azRtczc2UHRGZ3MwakpSSUdKUTNBN1pCOFVLd1RId3FUQnE4ZXpSbGJnMWJRSm1keDBGQUpqWlpUaDZSblRHa2hQZm84cW9jM3BOaFV5Ty9sRmR2ZEplbzhXTUtwTU9sUVlOeWcwYVZCaHJQeHEwS0Rlb1VXN1FRRzNTTjNrTnJha0d0K3hhNXBYMk9mUDVaUThnVkJIazByRVhkV1VOdGlVRngwZ0JwTVdId1dOSlRUVmlWR0V1SHk5Q1JLVkJpeWhscUJRVTk0N3NJdTAvWHBubmNMeXM5dkZJYXorakxxR3hXTlJ2Vm92UGoxU0VRQVFRb1F6QkkzMm10L2c2bjJWdncrK2xaMXQ4UGhFUlVYdG0zMU5NRk1nWUZMZERSb3NKSXF6RG1oVk9lZ010b29oUHMzL0RCVzBaNXZlOENuSkJCcmtnZzY2UmVidXVFQUhVbUkzUW13M1FtR3FnTWRkQWJkSkRZN0o5MUVOdDBxUEtxRU9WVVlkcW93NlZSaTJxalRwb08zZ2lwUHB6am1OVVlmaG85RjhBQUhxekVUbWFFZ0RPZytmV2NEWmZQRk5kQ0hYdDk2TGFxRU4xN2Zka1ltSS9BRUM1UVlOM3oyNUFoVUdEY29NYUZVWnRneEVFdlNPU0FRQTFGaU5PVmwxMDJDZXZIWmxnY1hFT2NtTlVnc0lqUStPVFEySmFkYjZyRHo2SWlJZzZJdnVlWXFKQXhxQzRuVEpZakFpU0tac2NJcnU1NkJpS2E2b3dMMk1TWGptK0NrYTdIdWJtTERqd0NmUzFRYkRlWWtTTjJjaGMxaTRhRmRkREdtNStvRHhiK3JyN0ltRlhablVoL20vWDJ3MjIyNEppcmJrRys1b280U1VYWkJnUW5RSUFPRnFSQzZQRk1idTByZmVibWMySmlJamFQL1lVRTFreEtHNERsREo1cy9OTlA4bmVpdTh2N0pYV2E4d21CTW1VRUNBMG1UMzRhRVV1SGpud2lkc2h6SGxOc1p0bmtNM0kyTzdTOHU1Mk5qUzNkMlF5UXVYV2NqUjlJcnMweVA2ZEdCd0ZBSkFMY3BjeWd5ODdzeDZucS9LYlBXNzJ0bisxb0xWRVJFVFVHdXdwSnJKaVVOeE8xVmlNQUVJQUFFRXlSWk5EbER2YXM3OUYvV1poVkZ3UHIxeTd0Y0Zac0Z5SlFkSGRBQUFtMFl4OVpWbWVhSmJQREkxSms1WnQyY1dkRWVCYVp2QmdtZEpETFNNaUlpSlBzd1hGN0NtbVFNZWd1QTBRQWVRM005KzB1bDZDTFB1NnZpcTUwbWxRSEtvSVFyd3FBbkZCNFlnTGlrQ2NLZ0xsQmpVMkZCN3hTTHVwb2FFeDZkS1E5cU1WdWRDYWF2emNJdmVNanV2cDd5WVFFUkdSajlpR1Q3T25tQUlkZytJMndHUXh1ejNmdE1ZdUtKN2NhU0NVTXJtMTlxeGRFQnhTT3d6VzNwbnFnbllmRk84cnkwS3BreVJUOVYyZTJBOWh0WW1VMXVVZjlIYXpBQUNYeGZlU2xuOHZhVjlEcDd1RnhTTWxOQTRBc0tub0dONCtzNzdCTWN0SC93VXhxakJVR2JXNC9mZDN2ZElPVDVldXF1LzIzOTlwTkFzN0VSRlJJR0ZRVEdURm9MZ05Vd2h5VE9yVUgvRkIxa0EzWGhWcC9SZ1VpV0I1M2JEVVc5TEd1M3pOVHJWelFwdmo3Y0NrTVYvbjdzUlhPVHViUEdhamkwSDlvSmh1VWxEOHdibE5yVzViYzFReWhUU2ZXSVNJM2FXWlhyK252YlN3QkR6V2QwYVR4M1FLam5JNkYvaXYrNVpqZkVJZmFmMUFJOE8rYmRtbnpSeG1SVVJFMU81eCtEU1JGWVBpTnN3c21qRXZZNUpEQU93S3RVbVBrcHBxbE5SVW9iaW11bTVaWCtXMGpBOTV4dkRZRE9sN2RhTHlJaXFOV2dCd0tTRlZhK1RyeXJINCtDcW9aTTJYT1ZJSWNxZkh5QVFCRXhQN0F3RE1vZ1dIeXM4M2NyNzFQMCtUYUhhNjN4TThWYm9xU2huYVlFNjBDR3ZKTWlJaUltSlBNWkVOZytJMlRBU1FveWxHNzhoa2Fadk9iRUJaalJvMUZpTXl3anNCc05hbS9lTDhkcFRVVktPNHBzcGh2bkZMRmVvclduMk5scWcyNnYxeVgwOFlGOTliV3Q1VmNrWmE5a1E5M3FZMGxubmNIY05qTWhBZkZBRUFPRmFSMTJqaU5xWE0raWZENU1YL1BKMU5KVkRKRkJnYzNRMTdteWduWlJNc1YrTEdsREdZMlhXRXcvWk1kU0grazdrSmFsUDcvUmtqSWlMeUpQWVVFMWt4S0c3alBzN2VpbUM1RXFVMTFTaXRxWmFDbGJTd0JDd2RkanNBUUdjeTRHQWpQWHN0SVFMNHk5NFBQWGE5UURHd3RyNHZZSzBIN0d0bnFndWNacysrSlcwOGJrZ1pBOERhQytzczZMdzFiUUxNb2dWeVFZWmRwV2NhN0Flc3ZjbTJKR0lHTjJwZXQ1WkNrR05odjJzeE5DWWRoeXR5OEVIbUw4alhsVHM5OXZMRXZyZ3QvUXJFcWNLbGJWVkdMVDQ3dncyL0ZCNWpmV1VpSWlJNzdDa21zbUpRM01hZHFycm9kTHQ5b3FCSVpXaVQxNWpWZFNTTUZqUFdGeHh5cVZlUlR3dGI1dXZjWGJpbis1VUFnTnZUcjhDK3NpeFVHM1Z1bFhteXplVTJXc3lZczJPcFI5bzFJYUZ2czhkOGRuNGJWbDNZZy9FSmZScE5FQlpzbDdqTldoTE1Od2JIZE1QQTZGVHJjblEzdkRuOERueVR1eHZmNXUyV2huR25oeVhpN3U1L1FMK29ydEo1WnRHQzlRV0g4R1hPRG1qYVdSWndJaUlpWDdBRnhYenZSNEdPUVhFN1padXZDZ0JSeXBCR2owc0lpc1NmdW8yRFNxYkF0T1FoZVBIWXR5alNWelk0VHJCYnRxRHRQeTEwTnhHWUs4Yy9lZWh6bktrdWFHbVRzQzcvSU1iRTljVEE2RlJFS1VOeGUvcmxlUHZNenkyK25pZjBpa2h5T2JtYXhsU0Rud3NPTjdyZmZuNnVMMHRON1MvTHdpTUhQc1g5UGYrSTNwSEpVQWh5M05SdExNWW45TWFLckMwWUdkY2RWM1VlREpsUTkxTjhwQ0lYSDUzYmpGeHRpYy9hU1VSRTFONElndEQ4UVVRQmdFRnhPMlVXTGFnMjZoQ2hERUdVS2hRS1FlNDArZEh0NlZkQVpUY1B0TEZFV3dwQkxpMTdjNzVvUnlZQytQRGNaaXdkZGp0a2dvQkppUU93NnNKZVhOUjZKbkZVUzF5ZTJMQ1hXQzdJMERPaU0wNVY1VXZiWEVrR1p2OHowaWV5aThzSnhKNDg5SG1UUGJXdURHbk8wNVppMGVFdmNYWHlVTnlXZmpsVU1nVzZoc2JoNlFIWE94eFhYRk9GajdPMllHZUo4eUhnUkVSRVJFVDFNU2oyZ2VaNktaVXllYVBITkRYMHRzUlFqUWhsQ0FRSWlBc0tiOUFEUENhK0o4WWxXSk0vaVFEZXk5elE2UEJwVzZrZHdET0ptN3l0cVI1Tm0vRUpmYVNTVEs0Y2I5LzczbEs1MmhKc0tqcUtLWjBIUVNZSXVDRmxETjQ4L1ZPcnI5c1N3WElsSnRWbWxMWlJDbkw4cmY5c0RJaEt3ZCtQZkMzMWpMdWJEQ3hZcm5UNUhQdWZMV2ZiVEJiWE1sbUxFTEUyL3dBT1ZaekhJNzJ2a1JMTjJld3FPWU0zVHYvazAvbk9SRVJFSFFHSFQxT2dZMURjamhYcnE1QWVsZ2dBU0F5T2NnaUtJNVdodUsvSEZHbjlsOElqRGoyRDljbGxkVUZLZXdncTNzdmMyT3d4QTZKVHBLRFkvdmpVMEhnRXk1V3RHaXJkbE5VWDkyTks1MEVBZ012aWUrS0RUQlYwZHRtY0U0T2pjRVBLYVB4YWRCd25HNWt6N3N6QTZGVEVxc0t4OWRJSmw0NmZsTmdmb2JXZnYwMWNVQVFTYTRkVFA5bnZXangyOEw4b04yaGNib09uS094KzNvd3VCc1UyRjdWbGVPTFE1N2c1YlR4bWR4MEpvWGJ3ZjRReWhPV1dpSWlJM01EaDAwUldESXA5U0c4MnVoVFFYSkhZejZYYXhKZjBWZEp5MTlBNEhLM0lCV0RORXZ4SW4yc1FWWnVBcTBCWGp1Vlp2elo1clZCNVhmQlV2NlJUc0Z5Skw4YysxR3g3V3NxZFJGU3ROYVh6UU56ZC9Vb1lMV2I4L2NoWE9LOHA5dmc5OHJTbE9GTmRnRjRSU1FpU0tURWtKczJoUk5QbENYMHdwZk1nVE9rOENOdUxUK0cxVTJ1YXZGNndYSW1uK3MzR3dPaFVWQmwxK0wza3JFdUpycTVPSGdyQW1wUXRzbmJlZWFHK0FqdUx6K0RHMURHSVZZWGo4YjR6OGZTUnIxMzZIdnk5LzNVWUhwc2hyUzg2L0dXamllQ2FZejhVMi9ZUVpzWG8rWWhXTlowMHJpa0RvbEx3di9FTDNEckhsejk3UkVSRVJOUTJNU2oySVkyNXhxVWV6aEZ4M1YwS2l2TjFkWE5WVSt5R3N0NmFOZ0dEbzdzQnNBNkZmdTNVbW1ackY0Y3E2aklMNi94UVRzaFh1b2JHUXlWVFFDVlQ0TG1CTjJMaG9TKzhVcFA1Y0hrT2VrVWtBUUI2Um5SMkRJb1QrMG5MaDF3b3BhVTNHeEZVKy9NUXFRekI1TTREc1RiL1FKUG5qSTdyZ2E2aGNRQ0FYNHVPNDFxN21yMWY1bXhIbDlCWWpJM3ZoYjZSWFhCcjJnUjhrcjIxeWV2SkJabERabWZiUFZvYUZOc243YkxQcEU1RVJFUyt4K0hURk9nWUZMZGpGK3lDWXR2OHlzbWRCMkoyMTFIUzloVlpXM0JPWGRUc3RjTGtkVUZLYytWckx1cGFsemhLZ0lEa2tKaFdYYU9sUHM3NkZUR3FNRXhJNklNb1pTaiszdjg2UEhtNDZVUlFMWkdqcmV1QnRzLytuQkdlaUpUYVlGVm5ObUJIeVdtWHJ2ZjloYjE0b3U5TUFNQzFYVWMwV1Y1TGdJQ2IwOFpMNnh1TGpqZ0V4U0tBWldmV29WdG9QTHFFeHVMYXJpTnh0Q0lYQjhxekc3MS9yNGdraE5TV1pES0paaWdFT1M2TDc0VlBzN2UycVBKdmhGM0dkTnRjN2dKOU9UUm12VnZYc1ovWFhLU3ZkSnBzemw1aVVDU1V0WW5uK044L0VWRmdFa1VST1RrNVNFdEw4M2RUL0k3RHA0bXNHQlMzWTNtYXVuSXpHZUdKR0ovUUIzL3BjWlcwN2VlQ3c4MzJLTnJFQjBWSXk4MGxuUHJydnVWdXR0U1J0NGRqTjhVV0VDYUZSS05IZUdlcHgzUmo0VkdQM3FmQ2JwNnVmUjNwcXpvUGxwYTNGNTl1dGdmZjV2ZVNzeWpRVlNBcEpCb0pRWkc0UEtFdmZyMTAzT214RXhQN0lUVTBIb0MxTkpHejdOZDZzeEgvUFBVai9qbmtWbFNaOU0wKzZMakNybmY3dTd3OW1KTjZHVG9GUjJGSVREb09OaEZNTjhaK21MVHQ1KzJwdzErNmZSMzdCSFhQSEYySlMwN0tqZG5FQjBYZzNSRjNTK3ZiaTArNWZUOGlUM3IyMldlbDVYdnZ2UmZKeWNsdW5mLzc3Ny9qcTYrK0FnREV4c2JpbVdlZThXajdpRHpsN05tenFLbXhQbnp1MmJNbmdvS0Ntam5EZXc0ZE9vUVBQdmdBMmRuWmVPdXR0OUN6WjArL3RZV0kybzZHYVdHcDNhZ3dhbEZxVUFNQWxESUZIdWt6WGFyVmVxUWlGLzg1dDhubGE5a0h4V1YrU0x6a1MwYUxHZjg0OFFNS2RCWDR4OGtmUEI0UUE0RFpiaGlTTFJGVXNGenBVQ0xwNTRKRExsOVBoSWpWRi9kSjY3TlNSc0xaczkxUXVRcTMyUFVTZjV2M2U2UFh6TkdVNEwzTVgvRHNrWlZPYTFmYkJNbVVHSi9RQndCUWFsRGoyN3pkVWpBL284c3dsejhIZTBuQmRTTUZDblNlSDc3dXpKelVzVkRLckhPWmpSWXovcHY5bTAvdVM5U1luVHQzU2krMVd1MzIrUnFOQnNlUEg4Zng0OGR4NGtURGZCWGZmdnN0VnExYTFXNkdSWmFYbCtQRWlSTTRkTWoxdjQzVVByend3Z3RZc0dBQkZpeFlnTUxDUXIrMUl6OC9Id3NYTHNUWnMyZGhNcG53MGtzdlFhZmpGQjZBdzZlSjJGUGN6cDJ0TGtCY25QVXBweTFJT2wyVmp5VW52bmVydEZLWDBMcGhxRTMxdG5VVUpUWFYrT3Yrajd5V3JUZ3hPRkphMXBpc1E0SW5KUFNWaGlDZnFTNXdhVmk3dmMxRngzRnoybmlFSzRLUkdocVBFYkhkc2Jmc25NTXh0NlZmZ2JqYUJ4eG5xd3R3cERiNVd1UFhQTmJzZmFjbUQ1YXllRzh0T2c2RHhZVHR4YWN3dWZOQURJMUpSNS9JTG03UExVNEtpWmFXQzNUbGJwM2JFa2toMGZoRHA3cnlWS3Z6OTZPNHBxcUpNNGphUHBXcUxoZUUyZXc0ZGVEWFgzL0YrKysvRDFFVXNYdjNianorK09PSWk0dnpkUk1CQUFhREFaV1ZsU2dySzBOcGFhbjBzYmk0V0hwZHVuUko2a21VeVdSNC8vMzNteHphZXYzMTF6ZTZ6eCsrL2ZaYnA5c05Cb1BUN2M3SVpESW9GRzM3Ylprb2lpZ3JLME5aV1psYlBhd1dTOTM3RVpuTWYvMHh5Y25KdVBYV1cvSEpKNThBc0FiSkgzNzRJUjU0NEFHL3RjbmZPSHphamlnQy9Ib0VyTGI5MTVlYUZLME1SYndxd21IYjJlb0N2SERzRzRjU1FEWlBEN2dlaDh0enNMMzRGTW9NanIwU0dXRjFOVjh2NkVxOTAyQVBhYTd1YzJ2T3FUQm9jZWZ1ZDkyK3ZqMEJBcTZxTGNrRVdHc1hDd0NtMi9XcXJzcy82UFoxYXl4R3JDODRoQnRTeGdBQVpxZU1jZ2lLZTBVazRhcWt1dUhaelNYUGNrV3dYQ25OVVJjaFluMXR2ZWQxQlFjeHVmTkFBTUNkR1JPeDhOQVhFRjJjcFN0QVFGcHRLVEVBeU5HV05IRzBaOXlVT2s2cWpWeGwxT0xiM01aNzBJbmFDL3NocUNhVFl5bTk0dUppQ0lJQVVSU3hmLzkrM0hQUFBYajAwVWN4YnR3NHQrNGhpaUwwZWoxcWFtcWcwK21rbDE2dmgwYWpjWGlwMVdwVVYxZWpxcW9LMWRYVnFLeXNSRVZGaGRzOWNSYUxCZSsrK3k1ZWZmWFZSbytwcW1yN0Q3V0tpNHR4ODgwM3UzeDhjbkl5UHZua0U0aWlDS1BSdGFrMTdySi9rR0lqaWlJMEdnMnFxcXFrbCszN1dGcGFpa3VYTGtrUEwwcEtTbUEybXlFSUF0YXNXZU53dlEwYk5zQnNOcU5mdjM1SVRVMTFDTGJzZXlIOUhZVGRmUFBOMkxGakJ6SXpNd0VBcTFldnh1VEprOUczYjk5bXppU3YwR3FCL0h5Z1I0K0crL0x6Z1pVckhiZDE2d2JNbnUzNWRoZ01RSzlld1BEaHdQVHB3TFJwUU9mT1RaOVQvOEZkNzk3QXp6OTd2bTAyUC8xa2JhT3pyeFcxR29QaWRtcFFkQ29XOUo3ZW9JVE5SMW0vUXVza0lCWWdZSEIwTnd5TFNjY2RHVmZnNXAxdlNVTmdrMEppcE91SUFNNVZ1OWVER2VodTZqWVdYVVBpVUc3UVFDNEk2QnZWRldsaENkTCtuY1ZuTUN3MlE1cm5XMm5VdXB4Z3E3NmY4ZzlpVnRlUlVBaHk5STNzZ2w0UlNWSzk1VktER3FJb1FoQUU3Q281ZytPVkYxcjl1ZjFmMnVWU2FhL2ZMcDJVZWxlejFKZHdxUHc4aHNTa29WZEVFcVozR1liVkYvZTdkTTNVc0RncHUzcU54WWdjTDVURnNwY1NHb2NKaVgyazlTOXpkanI5SFNGcWIrd0RrdnBCOFp3NWM5Q3JWeThzWHJ3WTVlWGxxSzZ1eG5QUFBZY2JicmdCZDk5OU4rUnllZjNMT1pnMWF4WnFhbW9hWE5kWERoNDhpQjA3ZHJnZHhIY0VSNDRjd1dPUHVmL3cxeFdyVnExQ2VIaTR0TDVzMlRLc1diUEdvU2ZYRmFJbzR1TEZpMGhQVDVlMnJWeTVFams1T1FDQTk5OS9IeGtaZFNYODdFY3krTE9uMkhiL0JRc1c0SUVISGtCb2FDanV1T01POU83ZDI2OXQ4aWZiOTk0dkR5c0tDNEdaTTRHc0xHc3dPWHk0NC80alI0QUY5VW90WG4rOWQ0TGlOV3VBbkJ6cjY3dnZyRDNHRXlZQXYvNEtOUFl6Vy92ekxySDczZks0UFh1QTY2NnpMai94QkxCb0VSQVMwdlE1NUJZR3hlMk1UQkF3TjNVc2Jrd2RJODFWdFRjcHNUOU9WK1UzMko0UUhDbjFsSlVaTkE0Sm5rYkdkcGVXTTZzTG9EYTVsd0hZMTM2dTdhMzBCbTBMeWxGZDBKWmhidXBZcC9zMkZoNUZ0dVlTN3N5WUtHMWJtMzhBUmt2VFdaSWJVMjdRWUVmeGFTbngxYXl1SS9IcXlSOEJBS1UxMWRoYmRnNERvMUthclV2dGl2NVJLWmhXVyt2WWFESGo4L1BiSGZaL25yTWRRMkxTQUZqTGdCMnZ6RU9XK2xLejF4MGFVL2NtS3JPNjBLMWgvaTFSYWRUaW05emRtSlk4QkJVR0RUWVdIdkhxL1loOEpUaTRybXFBczU3RklVT0c0TDMzM3NOTEw3MkVvMGV0dVJPKytlWWJuRHg1RW9zWEwwWm9hT04xd1RVYTcrV1dVS2xVaUlxS1FuUjBOR0ppWWhBYkd5dDl0SCs1T3R4NytmTGxTRWxKOFZwN25jbkx5OE84ZWZOOGVrOXZTRTlQZHpzZ0JvRFEwRkNVbEpSSVFiRmFyVVp1cm5XNlRuaDR1RU93RERqMkZMYzJLUGJrMTE2dFZ1UHR0OS9HMjIrLzNlSnJ6SjA3RjNmZmZYZnpCN1pSdG1rTEliNE9zSTRkQTY2NUJxajl1Y0VmL2dDc1hRdU1yOHVMZ2dvbk9VY1NFaHB1ODRULy90ZHhYUlN0UGNGK2ZvZ0R3UHJ3NExycmdOcnZGVjU4MGRyZU45NEFycjNXdjIzclFCZ1V0eU85STVOeGQvYy9vRWQ0M1hBT3MyakJ1dnhEdUtiTE1BZ0FKbmJxaC8vbDdwSVNjTm5ZeitITTFUZ09WN1h2UmZ1OTVLeDNHdTlCcnRSNjlxVmpUdWJ0NnMxR3JNbmZqNjl5ZHFKWFJCSUdScWNDc1BhTXJzdHZYUktaTlJjUFNFSHhtUGllNkJ3Y0xkVmEzbGg0Qkh0S00xRlNVOTJxZXlRR1IrR0p2ak9reHk3L3k5dlZZQTV1Wm5VaE5oVWR3NVdkQmtBbFUyQmh2MWw0NHVCbnFHZ21lN245UTVnRFplNW5yblpYbFZHSEwzSzI0N3NMdXhHckN2ZDZFRTdrSy9aQnNkbHNsa2FLMkl1TmpjV3JyNzZLcFV1WFlzT0dEUUNBdExTMEpnTmlWd1VGQlNFME5CVGg0ZUVJRHc5SFJFU0V0R3hiajR5TVJIUjBOS0tpb3FTWHo5OTh0eEViTnpiOHYrdTIyMjVEUVlGMXRFOFBQd3lKdEFXdnRnY1ZVVkZSaUltSndkNjllNlZqSG43NFljVEZ4VW43WW1KaUdtU1BQblhxbEJUNDl1L2Z2OEhQWVZ1WlUwd042ZlhXamhDZi8xNCsrV1JkUUF3QVZWWEExS25Xd1BpS0s2emJuQVhGOGZHZWIwdHBxWFZvY24zMzNPUDVlN25MWUxEMmpsK3NsN3ZsL0huZ1QzOENEaDhHbUVIZEl4Z1UrMUQ5ek1CTkhXY3ZSaFdHMjlLdndCV0ovUno2aGtzTmFyeCthZzFPVkY1QTU1QW9qSWp0amlDWkVyZG5UTVRycDlZNFhNTTJkQmNBc2pWMXZYazlJNUtrSU5zaWl0akdNalZ1cXpCcThlU2h6eEd1Q0laY2tLSENxRVdPcGhnR2kzWFk0YzNkNnI3bm13cVB0Ym9uUGxOZGlGTlYrZWdUbVF3QkFtWjJIWUVQTW44QkFCd295MnAxL2QxSVpTaisxbisyVkVvcXM3b1EzK2J0ZG5yc3gxbGJNRHdtSGRHcU1DUUVSZUw1UVhQd3pIV2ppdjhBQUNBQVNVUkJWSkdWalpiMVNnNkpRZCtvcnRMNjdyTE1WcmJXZFhxekVmaytTT3BGNUN2MUF4T0R3ZUMwMUkxQ29jRGpqeitPMU5SVUhEbHl4TzJrUXZQbXpjT0lFU01RRWhMaThQTDMzTkQyTGljblJ3cUlBV0RpeElrQWdNR0RCenNOb0wyaFg3OStXTHQyYllPNXhsT21USEZZZGpZWDJaNTl4dkJCZ3dZMTJPL05vRmdRQkwvK0xMYjNJRit2MTBNbWt6WDdQZmE0eno4SExyOGNPR3BYQVVTanNmWWUyd0pqWC9VVWYveXhOZmkwMTYrZlk2KzFQMWdzd0x4NXdNNmREZmNKQXZEcHB3eUlQWWhCc1ErRnlGVlNraVJYZFFxT3d0Smh0MHRaaTIwT2xtZmpqZFByVUZVYmZIeWR1d3ZEWTd0REFEQWhvUStPVnVRNGxCcktDSzlMcEpWWlhWY080YnFVVWRMeW50Sk1adVJ0SWR1ODN2cjZSbmJCNEpodUFBQ1RhTWFxQzNzYXZZYk1qZi9VZjhvL2dENlIxcHFtZitqVUgxL203RUMxVWRmcWdEaE9GWTduQjg2UnNwRlhHclY0OWVTUGpXYnBWcHYwZVAzMFdqdy84RVlJRUpBYUdvK1hCczNGUzhlL2Mxcm1hWHFYNGRLRG5TeDFrZE1heXE0S1Z3UTdyTE9jQkxWbjk5OS9mN1BITEZ5NEVGZGVlYVcwN21wUWJETjM3bHpNbVRQSDdRQWlOVFdWdFZ5OVlQZnV1b2VOd2NIQkdEVnFWQk5IZTRjZ0NCNEpodXg3bHAwRnhaNGNQbDNmeXkrL2pKRWpSM3IwbW9GRXI5ZDdaT1NJMjZLanJmT0l4NHh4N0RGV0t1c3lRUHVpcDloaUFkNTVwK0gyaHgvMjdIMWE0djc3clE4UG5IbjVaZUNHRzN6Ym5nNk9RWEViVjZTdnhIZDV1M0ZMMmdRQTFzeTVLN0syWU1zbHg1cVVtZFdGMkZ3N2xCVUE3dTB4QlhKQmp2VUZoeEFxVjJGRWJGM0NDMXY1bko0UlNSZ1RWL2RHNTRlTGUrR0tsbVIvYnEwUWhRcHZqL0RkL0swUWhXZWVtTVlGUmFES3FFT2tNZ1NiQ284MU9heTVjM0RkRUhlVDJQU2M0NTBsWnpEUG9JRlJOT083dkQzUWV5QnhWSi9JWkR6V1o0WlUwc2xvTWVHVkU5ODMrNkRrYUVVdS9wdTlEYmVsWHc0QTZCb2FoMzhOL1Q4c1BiVVdCOHJyaGtjbmhjUTRaT1greVlWaDVQRkJFWWhVaHFDMFJvMHFvMVlLK3VXQ0RITlNMM000dHEzUGhTZnlOUHZoMDRCcjVYODZjdS91NGNPSDhlYWJiM3IxSGt1V0xFRmlZbUx6QjdyZzk5L3JzdUJmZHRsbFRUN1FhTXZLeXNxUW5WMzN0NzY1a1FoejU4NXQ5cHBYWFhVVkhuLzg4VmEzalpwWFZWWGxrSHpOcDVLU2dCOS9CTWFOcy9ZU2QrMEtyRnNIRExDK2wvVkpUL0hhdFVCMnZhbGNDUW5BLy8yZlorL2pyaWVmQk41N3ovbStPKzZ3SnRxcWIvTm1ZT3RXNE85L3R6NWNJTGN3S1BhaFVvTWFkKzl1NUFmY3pvZWo3ME9jcXU0UDFEZDV1NUVXbGdpdDJZQlBzN2MyK3VaL2VkYXZHQkNWZ2s3QlVaQUxNdHpiWXpLbUpRMUJrRndwOWFwZDBKYWkzS0NCVEJEdzUrNTFQUTc3eXM3aGxKTUVYVzJGQUFGZFFtS2JQN0NOMlY1OEN2dkxzakNyNjBqOFV0dHozeXNpQ1FhTENaVkdMVFNtR2hndFppUUdSK0lldSs5SC9aSlo5WmxGQzU0LzlnM3l0S1d0bmlNckYyUzR0dXRJM055dHJteVJ3V0xDNHVPcm5DWnRjMmJWaFQySVZZVkxaYWZDRmNGNGVzRDErS1h3S0Q3SzJneWp4WXdIZTAyVHJsOXFVT08zNHBQTlhyZFhSREllN3pzRGdIVjR2OTVpaE1Gc1JKZ2lHRXBaWGZiY1hHMkowekprUk8xRlVGQlFzd0ZyL1l6UjlZTmkyOXpBeGxSV1Z1TFNwVXNvS1NsQmNYRXhvcUtpY0lWdDdsNEhvTlBwa0plWDU5VjdlQ29idDFxdHhva1RkUSszMi9QM1llL2V2UnlwMDQ0VkZSVTFTSXptVmJ0MjFTV01zcm43YnVDamo0REZpNEdTRW1ETEZ1djJUQ2RUckxLejYvYTdLampZMmlQdHpGdHZOZHcyZjc3MUhIOTU0UVdnc1pKMDA2WUJIM3pRY0h0T0RqQjNydlhydDJxVmRVajRzR0VOajZOR01TaHVKMTQ3dGJyWm9iRmFVdzBXbjFpRkZ3Zk9SYVRTbWpBaE5jeHhtTWt2UmRiQTdPcmtvZWdSVVRlWCtML250N25jbG91NmxnOTVCYXdCYm5KSVRLdXUwWjdvekFaOG1iTkRXcC9aWlFUR0pUUmQvdUdJaytSZDlaMzNRQ21qalBCT2VLajNOSWM1NXhwVERaYWMrQjdIS3QxN2M3azhhek5FaUpqUnBhNmtRbytJempCWkxPZ2NFbzJNOExyZWxTL09iNGZSMHZ5Ynk0dDJOYk5sZ29CUXVhckJuSHNBV0ptN3k2MjJ0a2V2dlBLS1E3SWkrMWRrWkNRaUl5T2JMYk5EYmRmcnI3K09YcjE2dVhXT1RDYURVcW1VTWsrZk9YTUdlWGw1VWsxWisxZEpTVW1EbnVTQkF3ZTI2MkNzUGR1N2Q2OVVwaWcwTkxSZEQvL2R1bldydEJ3YUdncUZvdUZiUy91NjBwR1JrYzFlc3pWSm4yYk1tTkhpYzEwVkZSV0Z6ejc3ek92MzhUYUR3WUR5OG5MZmxqNjc4Y2FHU2FOc2JydXQrZlB2dmRmOWUvYnVEWnh5a2pObjcxN2dsMThhYnUvVHArRTJYeEJGYXdtcXhrYThUSndJZlB0dHcxNWd2ZDZhbmJxa05wSHUwYVBBNk5IVzN1Wm5uZ0Y4UFYrOG5XSlE3QU81V3VzUGFZV2g2YXk4Tmg5bWJrS1EzUEVIM3RWbnNMbWFFang5OUdzczZqZkxZVGl1YlordG5OR3hpanhvVERVSVV3UmhUZjZCQmhtcG0vTFhmY3RkUHRhWllMa1NYNDU5eUsxenRLWWEzTEpyV2F2dTY0N1BMM3NBb1FydkRHWExVaGMxR1JSWEdyV05KcmJ5TkkxSmo4U2dLR2s5WDFlT2w0OS8xNktFVkNLc294VXFEQnJjbWo0QkZsSEUwdE5yWVJMTnVLZ3R3K3VuMXVESmZyTndzdklDZmkwNjd0STFpL1NWTUlzV3lBUlpnd0prWnRHQ2Mrb2lmSmUzRzd0TGZaZXd5MTlNSmhOS1MwdFJXbHJhNkRHMmJMLzJ3WEpZV0pqRGl3bVMycC9xNm1xSEFQZlNwVXZTc24zUDVlTEZpOTI2Ym1GaFlmTUhBWGp1dWVmY3VxNm45ZXpaRSsrKysyNnp4NDBaTThibEJGWDJpYVIrL1BGSG4yZmUzYjY5cnNUZDJMRmpmWi9reUVQVWFqVU9IandJd0RvMGYvbnk1VTVMYVYxMTFWVlNiL0lYWDN6aDFhSGl6WTJZOElUMit2MnF6L1kzSURrNTJjOHQ4YkxvYU9mYm4zL2V0KzFvaXRGb0hSYjl4UmZPOTQ4WkE2eGU3YncyOGIzM0FnY09PRzR6bWF6empsVXFhMkJNeldKUTdBTVA3Zi9ZcmVOL0wyMWRXYVJjVFFrZTN2OEovcGcwQ0NOaXV5Tk1FWVRUMVFYNEttZW5WSi80dktZWS96ajVBK2IzdkFwZjVteHY1b3IrWTV2UHFqWDVkbWhzbnJiVVkvT0s2enVuS1lMT2JJQUFBVEpCZ0FBQkZsaFFhZERpU0VVdVZ1YnVRbWtyU3lxNXFraGZpYTl5ZCtDTzlJbllldWtFUGppM0NWcVQrN1dhN1gxM1lRL09hWXFRRWRiSjRXSEw3dEpNZkpxOUZUdUtUME4wOFRHUDNtekVEZHRmQndDSHI1Y2dvTVcxbmp1eTZ1cHFWRmRYNDJKalQrRmg3VjIwbGRHeEQ1YWRyWWVHaGpLQWJnUHV2UE5PVkZZMlRGem5ydURnWUNRa0pLQlRwMDVJVEV4RVVsS1NCMXBIN2pJWUROaXpweTdwb2kzcnRNbGthbEhONEpaUXFWUTRlZklrSG56d3dXYVB2ZWFhYTV4dS8rYWJiN0J6NTA3cHdVenYzcjJkQnNTaUtEb01yK2FJbHJaajc5NjlDQTBOUllLM2F2KzJGVkZSRGJjZE9HQ2RUOXlVYjc1eDd6NVZWYzJmRXhjSFRKcmt1SzI2MnBvMHE3WnNYZ05EaDFybldqdWIrNzEwcVRVTHRUTXpad0ovKzF2ejdTWUFESW83ckJxTEVUOWUzSThmTCs1djlKaWpGYmw0L09CblVxRGM2TFhNSmp4KzBIUERoTnk1M3AvM09KazM0UU1MRHpmeXBLN1dPMmQvaGtyV3N2L1lENWZuNE9hZFR1YXdlSkZ0ZUh5MVVkZGczOXFMQjFHZ0s4ZWUwbk1ldTkvaDhod2NMczlwc1AzN0M2NGxjM05HaEFpejdZMVZBRTVmVzdSb0VTb3JLeHQ5VlZWVnVmU0cybUt4UUsxV1E2MXVldDY2VFdob0tFSkNRaEFjSEN5OWdvS0NITlliMitkc0dDVzVMelUxRlVmdHk1WTBRcUZRSUNNalF3cDZiUjl0cnlobmJ3eko1L2J0MnlmMVprWkVSR0Q0Y091VWt5ZWZmQkpIamh6eFNSczhWZkpwM2JwMTBuSmpRM0RyejhQMmRsRGMyT2RXVmxhRzJGalhjNU9jUDM4ZWI3MzFWb1BmdmFTa0pNeWZQNzlWYld3TFNrdExjZkxrU1l3ZlA3N2RsNVZxbHJPL2ZjOCsyL3g1Tjk3bzNuM3k4cG8vWi9Sb3dDN0pIazZjc05ZaGRqYThHd0F1dTh3YXZEdnI3VjYzRG1nc0lkM2xsd05mZnczd0laVEwrSTRsd0xtU3NWZUVpRXkxYThQc1hPSHA2L25EdmpMUEJaQys4RjBUdzdGTm90bWpBVEY1aDBLaFFGeGNuTk9lR01EYUc2TldxeDBDWmJWYURZMUdJMzNVYURUUWFsMmJ4bUdqMVdyZFBzZEdMcGMzQ0ppVlNpV1VTaVVVQ2dVVUNvVzA3R3k3L1Q1bjJ4VUtSVUQwWktlbnA2T2dvQUR4OGZHSWk0dERmSHk4OUNvdExjV0hIMzRJd1BwbS9SMW5wVVZhYWVIQ2hSZ3hZb1RIcit1cWp2WndaZHUydWh3ZTQ4ZVA5OXZucDFBb0VCUFRNTCtId1dDQVJxT1IxcDBkQTFqckxKODhXWmN3c2JINTZmWnoyZjMxTzN2Ky9Ia3NXTEFBL2Z2M3gwTVBQZFJrejZoV3E4Vi8vL3RmckZxMVNwcjNEVmlUNGQxMDAwMllNMmVPVjRkUG04MW1MRnUyek92Snk3UmFMWUtEZzNIKy9IbTgrT0tMR0RWcVZJUGtmZTRRQkFFREJ3NXM5T2RGY3VHQ2F4Y3NMVzFZZm1uY09HQzdDNk1iMDlPQjgrZnIxdXNIeFpzMkFXdld1TllPYi9yNmEydVNzY1llVWsrWllrMmFGUmJXY04veDQ4Qk5Od0ZtSjZQbUJnKzJadlgyWjdLd2RxaGovVTlEUkJTZ0JFRkFSRVFFSWlJaTBMVnIxMGFQczFnc1VvQmNQMkIyRmtDMzVvMloyV3lXcnVWTk1wa01naUMwK0tQOWNsdjB3QU1QTkZybTV1elp1dWsycmd5eHJxbXBjWHMrWjFoWUdIdVpQZWpZc1dQU3NqL0xNUFhzMlJNclY2NXNzUDM5OTkvSE4zWkRRRC83N0RPblFlQ1dMVnVRbUppSVM1Y3VvVStmUG8wT3g3ZWY0K3VQdWJobFpXVjQ2cW1ub0ZhcnNYdjNidHg5OTkyNCsrNjdNWDM2OUFhLzgxdTJiTUY3NzczWElIZkQyTEZqTVgvK2ZIVHExTW5yN1RXYnphaHdWb3JJQzR4R281U3gzWDVJZjB0RlJrWTJIeFM3eXRtb2lkNU5KeW1WMVA5YmFOL0xhckVBano3YThuWjV5c3N2VzBzbk5lYTY2NEF2djNTZUpLdWtCSmd4d3pwY3U3Nk1ER0Q5ZXVlOTQ5UWtCc1ZFUkFGRUpwTkp3WE56UkZHRVRxZURYcTl2OGxWVFUrTjB1NmZLMXpUSE5temM3T3lKdVp2YVc2M1lhTHMzZTlYVjFSQkZzZEhndnFhbUJuZmRkUmRHamh5Sk8rNjR3K1ZBdDYwK0xIRG1iMy83R3dvS0N0dzZaLzc4K1M1OWpzdVh0eTdKcE0yOGVmT2twR2cvL1BBREprNmNpUDc5KytPMTExNXo2enIyeWNMZWVlY2R0N09YT3lPS29rTTI2YVpNbkRnUkV5ZE94Tm16WjV0TWJtVS8wcVExUFpFdEZSTVRnOW16WjJQRmloVXdHbzNRYXJWNDY2MjM4TnR2ditHeHh4NURwMDZka0plWGgyWExsa2xKdzJ5NmRPbUMrZlBuWTlTb1VUNXJyMHFsd2hOUFBPSFZleGlOUnV6WXNRUGJ0bTNEbkRsejBOdlZZTk9YRGg5dXVNM1d6a3VYZ0ticWhWZlh5OHRpLzdmdXM4K2NYOXZYYnJvSitQQkR4eDV0bS92dUE5NSsyL25RWjYwV21ENzkvOXU3Ny9Db3lyU1A0NzlKSjRRa0VvS0FVcVFzU3Q4c1JTR0NvRklGUVVVRUZUU3NvaUlvaUNERmx5S0tJQXFDcm9JTHZvQ3Jva3RSRU1TMXZJdUlpQTJEQlVWYUVKRVNwRU1neWJ4L1BHUXlaMG95UTVLWmhQbCtyaXRYVHBrNTUwbE1NUGQ1N3VlKzNYc3JTMUwxNm1ZV3ZFcVZZaDl1S0NBb0JnQjRaTFBaRkJzYnE5alkyUE42ZjNaMnRpVmd6c3JLMHRtelo1V2RuVzM1WE5peHZHMVArNkhPT2JDMTIrMzY4ODgvdmE2YmZQdnR0N1Z2M3o2dFhMblNNU1BtYWViTGRXMTZXU3FNdEhmdlhyOTdGZi9tYXpwbk1XbmZ2cjAyYnR5b0R6LzhVSGE3WGRPblQ5Y3JyN3hTS3RMRWYvenhSeDA0NEYrN3YzcjE2aFY0L3BoVGdGTGVVeHBvQ2JQWmJPcmR1N2RhdEdpaGFkT21PYklyTm0zYXBIdnV1VWVwcWFuNjVKTlBMUCtlUkVkSHExKy9mdXJkdTdjaVhkdmZYQUFpSXlQVnJsMDcvZlRUVC9yMDAwOUxaMURzcWVoVXExYlNGMStZWHIxMzNTVTkrNnprK2tEcjVFbFRlZG1aYzFEc3orOVpZWmxTcnZkdTJGQnl5Z1FwVUowNjBxZWZTaDA2U0hrWlB4RVIwblBQU1Y0eWc1U1RJL1h0YTc0SHJxcFdsVDcrV0twVnk3Zjd3MDN3L3dVR0FGeVE4dGI5bHVRZnduYTdYYm01dVVYNjdMejl4aHR2bE5oWVMwSlVWSlRpNHVJY2hkTU9IRGpnTVNqZXQyK2ZGaTllN05odjJMQ2gxMVJRMTRjTnBTRll1OURjZDk5OTJyQmhnNDRmUDY3ZmZ2dE5xMWF0VW84ZVBZSTlMSDN5eVNjZWo2OWZ2MTdObWpXelBDQWJPblNvVDIyOTh2cG9TOUx2di8rdVcyKzkxZWZ4ZUVydmR1VnJrYWhhdFdwcDl1elpXckJnZ2Q1ODgwMUhKb3hyWWE3VTFGVGRmLy85cWx6UVRPUUZ3R2F6S1RVMVZjdVhMOWZSbzBkOTZoOGRNQ2RPU0s0L2kxRlJaZ2I0aGh2TUd0d1pNMHkvNDRVTEplY01IMC9MU0p6VHA2Kzd6Z1N6ZVFGdnc0Wm1mVzR3WEhxcFNYVys2aXJwekJucHJiZk1PbUp2Qmc4MmE0VmRKU2ViR2VLNmRVdHVyQ0dBLzlNQkFNb3NtODFXNm1jeXJ5L29qNXh6Qmc4ZTdQWGNhNis5VnVCYXh1VGtaRWRRdkgvL2ZyZFpuN3paeUx3VTEram9hSzlybENYM05QU3lORlBtYTRwelFYMktDMHBCTHk0SkNRbTY4ODQ3OWRKTEwwbVNGaTFhcEM1ZHVnVDFlNTJWbGFXUFB2ckk3Zmo4K2ZPMVpNa1NOV3JVU0U4Ly9iUmppY0dSSTBmMDU1Lys5YlRQeWNueCt6MnVYRE1aL1BtZWhZZUhLeTB0VGMyYU5kUFRUei90TnBhYmI3NVo5OTEzWDVIR1Y1YlVxVk5Ia3NtV2FOQ2dRWkJINCtTZGR5VFhsUHhxMVV6Ym9peW50cEZ2dldYVzF5NWZMdVV0Q2ZLMHp0WjVwcmh5WmFsSkU1TkNIUkVodmZLSzFMcDE4WDhOdnFwZE83L2RVa0ZMSU1hTmsrYk1jVDllc2FMMDRZZlNGVmVZL1YyN3pERWZsa2pCNmdLdndRNEF3SVhOdVpLdXA1bTdGU3RXYU5PbVRZNzkvdjM3Rnhoa3U4NFVsN1YxMWtYeHlTZWZLQzB0emFjWjBLTHExcTJiNHM3MUhUMTgrTERXZWFpcXUyUEhEbjM4OGNmS3l2Sy9mL3h2di8ybW4zLysyZWZYZi96eHh4NWJ0YjE3Ym1icSsrKy8xNlJKazRLK2JNRjU1bGs2djB5R2xKUVV6Wmt6eDlFT0s4K2VQWHVDL3ZVRlVteHNyQ3BVcU9EM2tvTVM5L3p6N3NjZWVVUjY1aG4zNHg5L2JQcis1cVg5ZTNybzRsby9vVU1IODNuRUNOTURPTmhTVWdvT2lLZE9OWVc1WEZXc0tQM25QeWJJdDl1bEYxK1VHaldTMHRKS2Jxd1hNR2FLQVFBSWtHclZxdmswcyszUEg2bk9hWjZ1Ny92MTExODFkMjUrdi9kbXpacXBkeUY5TkYxYmNMa0d4YjdNZkJmVmUrKzlGL0JLeGErLy9ycGVmZlZWU2FabjhNeVpNNHV2a3E0SDBkSFI2dFNwazVZc1dTTEpCS1h0MjdlM3ZHYlpzbVZhdlhxMVltTmpkZWVkZCtxV1cyNHA5TG9aR1JsYXVIQ2gxcTVkcTNyMTZ2bmNwdXVkZDk2UlpDb0lIM1dhYlJzL2ZyeWVlT0lKWldWbGFlUEdqWm81YzZaR2pCaWhCUXNXK0hUZGdRTUhLaU1qdzdILzZLT1BxbVBIamo2OTF4UFhvRFV5TXJMWWZpWTNiTmlnTGwyNitQV2V3akk1U3JzcVZhb0VmRjE5Z2RhdGsxd3JZWWVIbS82L0YxOXMxZ3NQSDI0OS8vWFhVcWRPMGxkZitSWVVYM09OU1RlZU9ORlVveTdOWG5oQmV1d3g5K1BKeVdhR3VFa1RzeVo1NEVDelJsbVMvdjF2c3piWjlmdUVBaEVVQXdBUUlOT25UeSt3UjJvZWYvN0l2K1NTU3h6YnpzSEhzV1BITkdIQ0JNY3NZMEpDZ2thUEhsMW9hckRyYkdFd2lpTUZ3elhYWEtPbFM1ZnF5SkVqK3YzMzN6VjI3RmpObURHalJHZktXN1pzNlFpS2YvenhSOHU1ckt3c1J5WG9reWRQK3J6bWM5KytmWTczL2ZMTEwvcm1tMitVa3BKUzRIdSsvZlpiYmR0bSt0VjM2TkJCeTVjdmQ1ejc2MS8vcW5IanhtbjgrUEhLemMzVm1qVnJWS1ZLRmQxeHh4MkZqdVhnd1lPV24wbEpXcmR1WFpHQ1l0ZEsxM216N1RnL2lZbUpmbGRzTHpGMnUrZEFybGN2RXhCTDByQmhadDN3eEluNTUrUGpwZG16cGJBdzZkQWg5L2M3cnltV3BMWnRUUlhxcUNqM05PM1NaT1pNOC9XNnV2aGlFOVEzYkdqMjMzMDNQeURPTTJxVTFLS0ZkUFhWSlQvT0N3VHAwd0FBbEdIVnExZDNiTy9Zc1VOMnUxMW56NTdWcEVtVHRHL2ZQa2xtN2ZYSWtTTzlWcVoyNWs5UW5OZmp1YWdmcGFIdFU3VnExVFI1OG1SSEVMeDE2MVpOblRxMVNMMjZDM05GM2pwQVNVZVBIdFVocHovb1AvMzBVOGVzZmJseTVkUzJiVnVmcnRtaVJRdGRmdm5sam4xZmlzZjk3Ly8rcjJPN1U2ZE9idWV2dlBKS0RSMDYxTEcvY09GQ24xbzNmZm5sbDQ3dHZQL0dYMy85dGNjMGJWOGRkVmt6U2cvdG9pbFhycHhiZGtqUXpKc25PZjNNT0xqMkZaNHdRWHJnQWJPZG1HaFNpTnUwTWZ1ZVpvcGRNejRTRTZYR2pZczgzQkwxMUZPZUErSnExYVQvL2pjL0lKYk1nNFJycjdXK0xqdGI2dE5IQ3NCU2tBc0ZNOFVBQUpSaHprSHh5Wk1udFd2WExpMVlzTUN5anZqZWUrLzF1ZGZxd1lNSEhkc3hNVEVGenBRKytlU1RhdEdpeFhtTTJ1cTc3NzdUaUJFamlueWRvcnI4OHNzMWRPaFFQWE51N2VLV0xWdTBmLy8rRWt1UExWZXVuQ1ZkMmJtbDFvb1ZLeHl2YTlldW5WODlmbSsvL1hZOS92ampra3pyb1o5Ly90bHIyNTJOR3pjNlpxbnIxYXVudWw0cTJIYnIxazBaR1JsYXVuU3BJaU1qZlVwdi84Q3ByVTczN3QzMTdydnY2c3laTTNyLy9mZDlTZ1gzeERrb2pvaUlVR3hzckZzRmFWK3RYYnRXVHp6eGhHUGZsN1Q5elpzM2EvaTUyY3lFaEFRbEpTV2QxNzFMaTVpWUdPWG01aW9yS3l1NDlRTisvdGx6RU5peG8zVGxsZTdIWjg4MlJiY0dEN2F1QzNadEtSWVdabWFTeXdxN1hSbzVVcG8rM2YxY3pab21aZHIxZDlSbU0xVzRtelNSTWpQemorL2Rhd0xqano3eXJ4VlZpR0ttR0FDQU1xeHExYXFXVmprVEowNjBGRzI2NFlZYi9BcEE5dS9mNzlndXlUVzFwVlhIamgzVnRXdFhOVy9lWEMrOTlGS0pyeGQxcm55ZGwrcit5eSsvV05LcC9WM25ldVdWVjFxQ1cyK3p4Ym01dVphSzNZV3ROeDgwYUpEYXRHbWpwNTkrV2xkZGRWV0JyOTI5ZTdlK1A5ZXpOU0VoUVdscGFZNkE4OTEzMzNXckl1MnJUS2MvK2l0VnFuUmUxeWlLMTE1N3piSGRzV1BITXQreUxPOWh5NmxUcDRJM2lCTW5UR1ZwMXd5QzhIQ3pOdGFUc0REcG4vOTBMNVRsOUZCUGtwa1ZMZ1daS0Q0NWRjcDhIendGeEEwYVNKOTk1cjN0VXJWcXB0Q1dxN1ZycGJGamkzZWNGeWlDWWdBQXlqQ2J6ZVpvclNMSlVqU25UWnMyZXZEQkIvMjZudlA2d2d1OVY2czNRNFlNMFZOUFBSV1ExTndUSjA0NHR2UGFDeTFidHN4eHJIYnQydWZWTHFkZnYzNk83ZlhyMTNzczNyWjA2VkxIV3VMS2xTc1htcUlkRmhhbUNSTW1xTEVQcWFmT2dYaTdkdTFVdm54NXRUN1grbWJ2M3IxYXZYcTFUMStIcTk5Ly85Mng3YnllUGhDMmJObWliNzc1eHJIZnJWdTNnTjYvSkFROUtENTlXcnJ4UnVuY0F4U0xZY09zYWNLKzJMUEh1aCtFQnlmblpkczJzLzUzNlZMM2M2MWFtVFhEaGYyODkra2plZW9EUG4yNlNibEdnY3IyNHkwQUFLQWFOV3BvOCtiTmxtT3RXN2ZXdUhIalBGYTdYcjkrdlZxMmJPbHhsbXZyMXEyTzdXclZxaFgvWUV0STJubTJJWG5nZ1FkOFh0TmN2MzU5alJvMTZyenU0OG4yN2RzdDYydXJWS21pUTRjT1dkYnI5dWpSNDd5dW5acWFxcG8xYTJyWHJsMnkyKzFhdkhpeEpVVjkzNzU5bGdyU2Q5eHhSN0gxL042NWM2YysvUEJEU2VhaFRjK2VQU1dacklYLys3Ly9rMlI2TTNmbzBNRXlVKzZMWUFiRi8vclh2eHpiVFpzMkRmajlTMEpRMS9PZlBpM2RkSk5KNzNYVnVMRTBlYkwvMTNUNjkwdVNxZEpjMnIzNXBqUm9rT2NleXgwN21rRFp0YlpEVG81MDdKZ3BPdWI4a1pvcXZmMjJTY1BPazVzckRSZ2dwYWVYclZUeUFDTW9CZ0Nnak1yT3p0YUNCUXUwYXRVcXkvSG16WnZyOGNjZjl4ajBuanAxU3VQSGoxZENRb0t1dnZwcTNYWFhYWTRaMFRObnptam56cDJPMTE1MjJXVWxPdjdpZEw2OVZ2MXBSMU9VZFBKZmYvMVZGU3BVY015Kzc5NjlXODgrKzZ6amZLMWF0VlNoUWdYTm1UUEgwWXMzTmpaVzE3b1cwUEdSeldaVDM3NTk5ZlRUVDB1U1B2cm9JNldscFRuV0xPL2Z2OTlSeWJsR2pSb2VDMnlkRDd2ZHJ0bXpaenNLbExWcTFjcXg3cjFwMDZhcVU2ZU90bTNicHN6TVRMMzg4c3NhNW1rZHFSYzVPVG5hc1dPSFk3OW16WnJGTW1aZmJOKytYUnMyYkhEc1h3aXp4RUcxZDYvVXM2ZDcreVhKcER5LzlaYms3eHJuRHo2UWZ2ckplcXcwUDlqYnRrMGFNa1R5bGpVUkhpN0Z4a28zMzJ3QzNxTkg4NE5mZjR2VjdkcGw3dVZqSzdWUVJGQU1BRUFadEh2M2JrMlpNc1V5czVzbk1qTFM2MXJIdklyVVI0NGMwY3FWSzlXL2YzL0h1VysvL2RiU0I3WlJvMGJGUE9yUXRXN2RPc3RNbzZ2dTNidnI2TkdqV3JseXBlTlkxNjVkL1NxdzVhcDkrL1phc0dDQjl1N2RxK3pzYkMxYnRrd0RCdzZVSkRWdTNGZzFhdFJRUmthR0JnMGFwTEN3NGxsUnQyVEpFcVducDBzeTZkYjMzSE9QNVh6Ly92MDFmdng0U2RLcVZhdDAxVlZYNlVwUGhaUTgyTFZybDJQZHRXU3QzbDNTblAvYnhjZkhLelUxTldEM0xra2xXVjNkcS9YclRhcXZwd2RTRVJFbUlIYXFvQzVKbWpIRHRCNUtUSlFxVkRBenB6RXhKbkE4ZlZyNjlWY3o0K3o2OVhncE1GY3FmUEdGOTRCWU1yUEJUdTNSaW16aFFwT3FmdE5OeFhmTkN3aEJNUUFBWllqZGJ0ZUtGU3MwZCs1Y1M0QmdzOWtjZitCdTJMQkIrL2J0ODFna2FvL1RtcnNLRlNwWVpqOC8vL3h6eDNaU1VwTFhTc1NsMGZsV0lBNlVsaTFiZWcyS1c3ZHVyUnR1dUVFTEZpeHd6TjZHaDRlclY2OWVSYnBuV0ZpWWV2ZnVyVm16WmttU1ZxNWNxWDc5K2psU2xqdDM3cXl0VzdmNlhKbThNT25wNlpvM2I1NWovOFliYjFTTkdqVXNyMm5kdXJVYU5XcmtLTUkxWmNvVVBmLzg4NnBWcTFhaDEzZXVxQjRWRlJYUVRJWnUzYnJwOE9IRFNrOVBWOGVPSFIzcnZ5OFVBVW1qUG4xYWV2eHhVenpMVTZHMWlBanBqVGNrVDMzYUw3L2Njdy9qd3BUbUFMQlBIL1A5Mkw0OWNQZTg5MTZwZFd1cFNwWEEzYk9Nb05BV0FBQmx4RmRmZmFWQmd3WnA5dXpabG9DNFdyVnFtalZybGk2OTlGSkpKbkIyN2ozckxDTWp3N0ZkdTNadHgvYnAwNmNkNnowbEU3eVVodjdCRjRxLy9PVXZscFkzWVdGaHFsMjd0b1lPSGFyeDQ4ZnI2TkdqbGdKYmJkdTJMWlpDWjUwNmRYSTgrRGgrL0xnbDFmNzY2Ni9YNE1HRGkzd1B5Y3ppamg4LzNwRnBVS05HRGNlc3RLdUhIbnJJa2Nsdzh1UkpqUjA3MWxMZ3pSdm45T1hHalJzSHRQSnpTa3FLbm4zMldUM3p6RFBudmM0NzVLV25tNHJSbmdMaTZHaHA4V0pUZmRtVGR1MGtIOXFBV2ZUdjcxNmR1alFKRDVkS29oVmRYSndweXVYMDc3dERacVpwWndVM3pCUURBQkFnSTBhTU9LOWlSdHUzYjlmY3VYUDE5ZGRmdTUyNzdycnJOR1RJRU1YR3hxcFhyMTZhZmU0UG5vOCsra2hkdTNaMXF4VHN2R2JZdVdyMWh4OSthS21FM0xGalI3L0hDZThpSWlLMFlzVUtuVHg1VXRuWjJZcVBqN2M4ZEZpMGFKR2xBbkJoN1pGOEZSVVZwVjY5ZWpsYUx5MWR1bFE5ZS9aVWVIaTRFaE1UaStVZVc3ZHUxWmd4WXh4Rnc2S2pvelZtekJpdmZXOXIxYXFsL3YzN084YTBmLzkrRFI4K1hOT21UYlAwM1hiMjU1OS9Xb3JKNVZXeURyUm16Wm9GNWI0bEphRHAweTFibXJaQ1hicElUZy9uZFBIRkprMjRvRFQ2MkZqcGIzK1RuTEpaQ3RTamh6Um5UdEhHTDhRRmNBQUFHRWRKUkVGVUd3aDMzeTFObkNpZFc5WWl5Y3lZSnllYjJkeUtGYVdFQkpNMlh0Qm41KzI4Lzhka1owc3BLVkxlNzAxeXNqUnRtaW02QlRjRXhRQUFCSWh6NVZ4ZlpXWm1hdVRJa1phWllVbUtpNHZUZ3c4K2FDbkUxS2xUSjczNTVwczZjT0NBN0hhN0prK2VyQmRmZk5IU3ovV1hYMzV4Yk5jL3Q5NHVPenRiYjc3NXB1WDQ1YTVyK2xCa05wdE41VjJyeU1yOFhEalA0TFpzMlZMMTZ0WHplcDI4UWx5KzZ0Njl1OTU0NHcyZE9uVksrL2Z2MTVkZmZ1bnpPdDdDYk55NFVaTW5UM1lFOURhYlRXUEhqclU4Y1BIa3R0dHVVM3A2dXI3NjZpdEowc0dEQnpWa3lCQ05HalhLWXcvazk5OS8zekVMYmJQWkN1MlQ3SXVjbkJ6TGZpaG5SZ1RzYTgvcnQzdjk5ZEtXTFZMNzltYXQ2N2tzbHdLMWJPa2VGSWVIbS9YRmlZbFMxYXFtaGRNdHQ1akF1NlM1L2k0NzlZdjNXVXlNTkhPbUticVZraUkxYTJZZUVoVEhHditJQ09tRkY4ejMrSjU3cENsVHBCRHNQZThyZ21JQUFFcXhwS1FrM1h2dnZZNFpZSnZOcHM2ZE8ydmd3SUZ1ZlhTam82UDE5Ny8vWFZPbVRKRWtIVHAwU0E4Ly9MQW1UWnFrMnJWcjY0Y2ZmckJVVzg0clZMUnk1VXBIQVM1SnVzbkhkWGhqeG93cDB0ZFdISVlORzFac1JhSjhsZXNwL2JNSUlpTWoxYjE3ZDYxWnMwWW5UNTYwOUJqMnhQbkJobVJtZ3dzU0Z4ZW56cDA3YTlPbVRVcExTeXVXZ0RnN08xdno1czNUa2lWTEhMT05OcHRORHozMGtFOEJhMTd3L1BEREQydlhybDJTVE0vbThlUEhxMmZQbmtwTFMzTVVHVHQ5K3JTV094VWNhdDY4dVpLTG9kV09jOWFFeldZTGFEcDJTTHYwVXROM2QrbFM2ZTkvOXowQWZPNDVFOWhKNWoyUmtVVVBIbU5pM0l0eitjcmZDdERlM0haYjhWekhrN1p0VFJHeU10UkpJRmo0N1FjQUlFQmVmLzExbi82WXY5NmwwRXlQSGozMCtlZWY2OWl4WXhveVpJaGpodGVURGgwNmFPM2F0ZnJzczg4a21XclQ5OTkvdnhvMGFHQUpBaXBWcXFTcVZhdnEwS0ZEbG42MWwxMTJtZHEzYisvblZ4WThSNDRjQ2ZZUWlpdzVPVmtQUFBDQSt2ZnZyL1hyMTZ0aHc0YVNwT1hMbHlzaElVRUpDUW1LaTR0VFJFU0U5dTdkYXlsbVpiUFpMSmtBM3R4OTk5MktpWWtwbGhuQlRaczI2Y1VYWDdUOFBJV0ZoV25FaUJGdVA3c0ZpWXVMMDVRcFV6UnMyRERIUXhtNzNhNWx5NVpwNDhhTm1qTm5qcUtqbzdWNDhXSWRPblRJOGI3dTNidjdkUDBEQnc1bzFhcFZxbHk1c2lwWHJxeTR1RGlWSzFkT05wdE5QL3p3Z3lYUVRrNU9Ec21aNHFCVW41YWtTcFZNMFNkL2hJVkpmdmExaGdpSWZWUW1nK0tZOEVpZHp2RXZkUWdBeXFxWThBdXJ5aW5PeitPUFArNzRnNzR3dzRjUFYwWkdocU4zYjI1dXJxUGFiNTRPSFRwSWtsNTQ0UVhIV2xCSlNrdEw4ems0aUl1TEs1WXF2R2ZQbnJXTUlWVEZ4Y1ZaMW5LdlhyMWEyd3VwVEh2RkZWY29MaTZ1MEd1WEs2Wmc0dTIzMzliY3VYTXR4OHFYTDYvUm8wZXJWYXRXZmw4dk9UbFpNMmJNMEtoUm94dy9yemFiVFFNR0RGQjBkTFMyYk5saVNlMnZYYnUyenpQZDBkSFJldTIxMTN4NmJZc1dMZndlKzRVa0ZCOElBTTdLWkZCY0pTWlJPMDhjQ1BZd0FDQWdxc1FVVHpFY2xCMU5talJ4Yk9jRm5iRityRmVMajQvWDFLbFRMWUdHczlqWVdQWHMyVk9TTEMxelVsSlMvRXF0SFRObVRMRUVFOTk5OTUxR25HY1Yxdm56NTNzdHpsUlNkdS9lcmJTMHRCSy9UNTA2ZFFvTWlpTWlJdHo2QUplMFRwMDZhZm55NWRxL2Y3OGtxV2JObXBvd1lZS2o4dm41eUF1TUowK2VyRTJiTnVuMjIyOTNaQ3ZrOVZqT00zRGdRSjhEdVBqNGVNWEZ4Ulg2d0NVK1ByN1FsSFVBRjdZeUdSUzNUS3BMVUF3Z1pMUk1LanU5WXVGdSt2VHBqbTFmcS8wKysreXpSYjV2Y25LeVpzMmFwYmx6NTJyTm1qV09kYkJ4Y1hFYVBYcTBJNDE3d0lBQjJybHpwNzc4OGtzOTlOQkRSYjR2aW8rM1ByeXhzYkZxMHFTSjdyampqZ0pUNlV0Q2ZIeThIbm5rRVQzMjJHUHExYXVYQmc0Y1dPaWFabDhrSkNSbzZ0U3Bldi85OTlYRnFVaFMrL2J0OWNjZmYyaisvUGxLVFUzMXU2ZHk5ZXJWdFhYclZrdGc3ZnkxTkcvZVhIZmRkVmV4dEw4cWk1elhnd09ockV3R3hUZGUya0tmN1B0QkI3S09CbnNvQUZDaWtxUGoxZlBTMEU3cksrdWFObTBhdEh2SHhjVnArUERoR2pod29INzY2U2VGaFlXcFFZTUdsblJibTgybVJ4NTVST3ZXclZPMWF0VUt2YVp6aW14eHRmU0pqNCszWExld3dsbkRodzkzYkZlc1dMRll4dUNQcEtTa1FvdU1sU3RYemxJWi9IejA3dDFidlh2M1ZtNXVybkp6YzJXMzJ3TlNFTXI1UVk2bjlQaVVsQlRObnorL1NMUERub1NGaGFscjE2NXV4L3YyN2F2TXpFejE3OS9mNzJ2T21qWExzVzIzMjVXVGt5TzczYTZ3c0xEemFvOTJvY2w3V0Jib1luVkFhV096QjIyRmZkRjhkM2lYSm14K085akRBSUFTTmJIeHJXcVNXS1B3RjZKWVRKczJUU05Iamd6Mk1BQ0VxRUQvRzVTZW5xNTMzbmxIZ3djUERzb0RKaURRYkY3U0lzcnNZNkdtaVRVMW9YRnZKVWZIQjNzb0FGRHNrcVBqQ1lnQkFDVXFiMjZNbVdLRXVqS1pQcDJuYVdKTnpmemJYWHJudHkrMU1mTlgvWEg2TUZXcEFaUlpNZUdScWhLVHFKWkpkWFhqcFMwVUcxNzBkWG9BQUhoRCtqUmdsT21nV0pKaXc2UFV0MlliOWEzWkp0aERBUUFBQU1vTUNtMEJCbytGQUFBQWdCREVUREZnOEJzQUFBQUFoQ0NDWXNEZ053QUFBQUFJUWFSUEF3WkJNUUFBQUJDQ21Da0dESDREQUFBQWdCQkVVQXdZL0FZQUFBQUFJWWowYWNBZ0tBWUFBQUJDRURQRmdNRnZBQUFBQUFBZ1pCRVVBd0FBQUNFb1BEeGNrcFNUa3hQa2tRREJSVkFNQUFBQWhDQ0NZc0FnS0FZQUFBQkNFRUV4WUJBVUF3QUFBQ0VvTHlqT3pzNE84a2lBNENJb0JnRGduTWpJU0owNWN5Yll3d0FRZ3M2Y09hT29xS2lBM3BPWllzQWdLQVlBNEp6RXhFUmxabVlHZXhnQVFsQm1acVlTRXhNRGVzK0lpQWhKQk1VQVFURUFBT2ZVcTFkUDZlbnB3UjRHZ0JDVW5wNnV1blhyQnZTZWVUUFRXVmxaQWIwdlVOb1FGQU1BY0U3TGxpMjFjK2RPWldSa0JIc29BRUpJUmthR2R1N2NxWll0V3diMHZ1WExsNWNrblRwMUtxRDNCVW9iZ21JQUFNNkppb3BTNTg2ZHRYTGxTZ0pqQUFHUmtaR2hsU3RYcW5QbnpnRmZVMXl1WERsSjBzbVRKd042WDZDMGlRajJBQUFBS0UxcTFxeXBidDI2YWZYcTFhcFZxNWFhTkdtaXBLU2tnUCt4Q3VEQ2RlYk1HV1ZtWmlvOVBWMDdkKzVVdDI3ZFZMTm16WUNQZzVsaXdDQW9CZ0RBUmMyYU5YWDMzWGRyNDhhTldyTm1qUTRmUGt4VmFnREZKaW9xU29tSmlhcGJ0Njd1dnZ2dW9EMTBpNHFLVW5oNE9EUEZDSGtFeFFBQWVCQVZGYVhVMUZTbHBxWUdleWdBVUdKaVkyTUppaEh5V0ZNTUFBQUFoS2k0dURpZE9IRWkyTU1BZ29xZ0dBQUFBQWhSRlN0V3BEODdRaDVCTVFBQUFCQ2lLbFdxcEVPSERpazNOemZZUXdHQ2hxQVlBQUFBQ0ZHVktsVlNibTZ1RGg4K0hPeWhBRUZEVUF3QUFBQ0VxRXFWS2ttU0RoNDhHT1NSQU1GRFVBd0FBQUNFcUtTa0pObHNOdFlWSTZRUkZBTUFBQUFoS2p3OFhCVXJWdFMrZmZ1Q1BSUWdhQWlLQVFBQWdCQldvMFlOYmQrK1hYYTdQZGhEQVlLQ29CZ0FBQUFJWVhYcjF0V0pFeWVZTFViSUlpZ0dBQUFBUXRobGwxMm1zTEF3YmQrK1BkaERBWUtDb0JnQUFBQUlZZEhSMGFwZXZicTJiZHNXN0tFQVFVRlFEQUFBQUlTNHVuWHJhdmZ1M2NyS3lncjJVSUNBSXlnR0FBQUFRbHo5K3ZXVms1T2p6WnMzQi9iRzgrZEwvLzYzOVAzMzB1blRnYjIzcjFhdGtuNzl0V1N1ZmZpd2RNc3QxbytDN05naGRlb2tGWmJxM3ErZk5INjg5TWNmeFRmV0M1ak5UcGs1QUFBQUlPUzk5dHByT243OHVPNjc3NzdBM0RBOVhXcmFOSDgvTEV5NjRRYnBuWGNDYzM5ZmJOd290VzFydGtlT2xFYVBsc3FWSzc3ci8vR0hWTFdxOVppMzhHenhZdW5lZTZXalI2Vy8vVTM2N0RNcE90cjlkYXRXU2QyNm1lMm9LS2xQSDJuc1dLbCsvZUliZHhsbHM5bHNubzR6VXd3QUFBQkFMVnEwMElFREI3Umx5NWJBM1BDWlo2ejd1YmxTMzc2QnViY3YvdmhEdXVrbUtTdkxmRHp4aE5TZ1FYQ0M5cU5IcFFjZU1KOGw2ZXV2cFVjZmRYOWRUbzcxK0prejBsdHZCV2FNWlJnenhRQUFBQUJrdDlzMWI5NDhaV1ZsNmY3NzcxZFlXQW5Pbi8zNG85U2tpUW5pOG9TRlNRTUdtTS9GSlR4Y21qUEgvL2VkT1NPMWJ5K3RYKzkrcmx3NTZidnZwSHIxaWo0K2YyYUtYMzFWU2t1ekhudnZQYWxyMS96OTU1K1hIbjdZK3Bvbm41VEdqQ242V0M4QTNtYUtDWW9CQUFBQVNKSXlNakswWU1FQ3RXdlhUbTN6MG9aTFF0ZXUwdXJWSlhmOVBPSGhVbmEyZisvSnpaWDY5NWYrOVMvM2N6YWJtWGt0Yk8ydnIvd0ppaVdwWFR0cDdkcjgvVnExcEsxYnBZZ0ljNjM2OWZObmt5VXBKVVg2NGd0ekhxUlBBd0FBQUNoWWpSbzFsSktTb3JWcjEycjM3dDBsYzVQVnF3TVRFSit2d1lNOUI4U1NtWFV0cm9ENGZNeWFsVCtUM3F5WitUN21CYnlQUEdJTmlDTWp6ZXd5QVhHaG1Da0dBQUFBNEpDZG5hMzU4K2ZyMkxGanV2UE9PMVc1Y3VYaXUvaXhZMUtqUmxKR1J2RmRzeUQremhTUEdpVk5tK2I1M0YxM21TRFQxY2NmUy8vOXJ6UnVuQWxFQytONXN0SmRuVHFtNm5YZHV0YmpHUm5TMmJOUzllcW1rRlllMXo3VDBkSFNwWmZtNy9mckowMmE1TnU5TDFETUZBTUFBQUFvVkVSRWhHNjk5VlpGUmtacTBhSkYyck5uVC9GZGZPUkk5NEM0YVZNVDVIbWFxM3ZsRlhQOGZELzhDWWduVGZJZUVIZnBJczJkNjM1ODF5NVQzWG5TSkZNUitwdHZmTCtmcjdadHMzNmNQV3VPNzk1dFBlNHFLOHQ2ZnYvKzRoL2JCWUs1ZEFBQUFBQVdpWW1KR2pCZ2dCWXRXcVJYWDMxVlYxOTl0ZHEwYWFPSW9xVGlMbDh1dmZ5eTlWaDR1UFRQZjNwUDhjM01sSGJ1OVA5ZXNiR1NyelBjZHJzMGJKZ3BVdVhKTmRkSVM1YTR6d0tmUG0ycVV4ODhhUFkzYjVaYXRUS3p6Zi96UDlaWlhKUnFwRThEQUFBQThDZ3JLMHRyMXF6UmQ5OTlwL0xseTZ0bHk1WnEyTENoTHJyb0l2OHV0R09IS2ZwMCtMRDErQ09QU05PbjUrLzdtbHBjbUJ0dk5FRjRZYzZlTlduUnI3L3UrZnlWVjByLytZOFVGK2QrYnNBQWFlRkN6KytiT05FRXhwNzRtejVkWE4rVFFZUGNIMHFFR0twUEF3QUFBRGd2TzNmdTFQcjE2N1h0WEpwdWZIeThxbGF0cXZMbHl5czJObGJObWpVck9GRCt4ejlNQVN0bjllcEptemFaV2QwOGdReUtqeDB6UmJNKytNRHorYi8rMWF3WFRreDBQemRqaGpSOHVPZjM5ZWdoTFYxcVpzRTkyYkFoZjN2cVZQZHhmdjY1K1J3VFk0cHBlVE51bkNuODVZelFya0RlZ21MU3B3RUFBQUFVcUZhdFdxcFZxNVl5TXpPMVk4Y083ZHExU3djUEh0U2VQWHQwNnRRcFhYVFJSUVVIeFE4OFlIb1R2L2lpMlkrTk5Tbkp6Z0Z4SVAzNG8zVHp6ZEtXTFo3UFgzV1Y2UUhzS1NCZXZWcDY5RkhQNzJ2YlZscTgySHRBTEpuWlo4a0VzRjkvN2YwOEFvYWdHQUFBQUlCUGtwS1NsSlNVcE9iTm0vdi81bG16VEpHdEZTdE1BYTNHalF0L3o3UFBtcXJKL29xSjhYNXU4V0xwNzMrWGpoLzNmUDc2NjZWbHk2VHk1ZDNQL2ZDRGROdHRVazZPKzdtbVRhVjMzeTM0M3M2Ky9OSVV5M0psdHhmZmpEbDhRbEFNQUFBQW9PU0ZoWm4rdi9QbStSN294c2RMVmFvVTN4aWVmTktrSFh0ejAwM1NHMjk0THBKMThLRFV2YnUxRjNDZTJyV2w5OStYRWhKOEg0dTM5Y2dkTzBvTEZralZxdmwrTFJRSmE0b0JBQUFBbEE0bHZhWjQyemJwdXVzOFY3Uys3ejdwaFJjOHB6NmZQQ2wxNkNCOThZWDd1ZXJWcGJWcnBWcTFmQi9mcVZNbTZIVXRQSmFuWWtWcC9uenpkYno4c25ULy9iNWYyeHZDUHZvVUF3QUFBQWh4ZGVwSW4zNXFpbnpsaVlnd3FkMHZ2ZVE1SU03SmtmcjI5UndRVjYxcWluSDVFeEJMSm9YYlcwQXNTWWNPU2IxNlNSTW1FTXdHQUVFeEFBQUFnTkJ4NmFVbTFibHlaVk5JYTlVcWFjZ1E3NjhmUE5pc0ZYYVZuQ3g5OUpGVXQ2NS85N2ZicFduVGZIdmQ5T25TL3YzK1hSOStZMDB4QUFBQWdOSnA5R2pUNHNoZkZTc1dmTDUyYlZORk9pNU8rc3Rmdkw5dTNEaHB6aHpQMS8vd1ErbUtLOHorcmwzbVdJVUtoWTl0MlRMcHA1KzhuNCtPbHJLeXpQYllzV1lXdWs0ZDk5Y2RPaVQ5K2FmMW1LZlhvVkNzS1FZQUFBQlFPcmd1K1h6bEZlbk9PODFNN3YzM205N0JnVEoxcXZUWVkrN0hLMWFVL3ZNZktTWEZ6T2IrNHgvbWRaMDdTMisvWGZBMXM3T2xSbzJrbjMvMi9wcjMzNWQ2OXBRdXVjUlV1NDZPOXZ3NitoVDdqVDdGQUFBQUFJSnY2RkJUWk9xV1c5eFRqMTk1eGJyZnFKR3B4cngycmZUdmY1dDA1WUlDNDV3Y2FjTUdxVTJib28zeGhSYzhCOFRKeVdhR3VFa1RhZXRXYWVCQXMwWlpNdU43N2pscCtIRHYxMzNsRld0QVhMMjZlMXVtVHAzTWJISnVydmVBR01XS05jVUFBQUFBQXVQRUNaT09QSHEwS1hiVnJKbDA0SUNaSWJiWnBIdnVNUjkxNjBwMzNHR0N6clZyelh2Ly9OUDBFUDcrZTgvWC92bG5Fd3kzYTVjZnFKNlBtVE05cnpHKytHTHBrMDlNUUN5WmRjYXU5eGsxcXVCN0h6bGkzZmUybHJselo2bHJWOS9IakNJaEtBWUFBQUFRR0I5OElKMDVrNysvZjcrWmZmVWtKa2JxMzk5NkxEUFR0RlRhdXRWNmZNWU1FMkIvOFVWK3RlZ0RCL3dmMzFOUFNjT0d1Uit2VmszNjczK2xoZzN6ancwZkxsMTdyZlYxMmRsU256N1NIMzk0dm42clZ0WnIzbmFiLzJORXNTTW9CZ0FBQUJBWXJtdHV1M1FwK1BXalJra1BQMnc5dG0rZm1URStjU0wvMk1HRDB1blQrZnQ3OXBpWjV0eGMzOFpsdDB1UFBtb0tXN21xV2RNRXhQWHJXNC9iYk5MQ2hWSlNrdlg0M3IwbU1NN09kcjlXOCtaUzJMa1FiUEJnS1RMUys1aCsvVFYvQnQzVGgrdDY0cnd4RmZZQk53VEZBQUFBQUVyZXlaUFN5cFhXWTkyNkZmNis1NTZUYnI0NWZ6OHlVcG8wU1NwZlh2cnNNeFA0VHBva3BhWmEzL2ZCQjJibXR6Q25UcG4xemRPbnU1OXIwTURjdzF2YnBXclZwQmRmZEQrK2RxM25BTHRDQlJOY1gzeHh3VzJnRUZBRXhRQUFBQUJLM3JKbDByRmorZnVSa1diR3R6QTJtN1Jva1psbHJWQkJldTg5azFadHQ1dTF0L1hybTNYS0w3OHNKU1JZM3p0aGdwbmw5V2JiTnVucXE2V2xTOTNQdFdwbDFnZGZja25CNCt2VFI3cjFWdmZqMDZkN3ZuZno1bVpjdnJSdlFrQlFmUm9BQUFCQXlWdXd3THAvN2JXK0I0Ymx5a25MbDVzMDZhWk56YkZmZnBHT0h6ZHB4b01IUy9IeFVvc1dwa0oxbnJ6MXhaczJTWlVyVzYvNTVwdlNvRUhTMGFQdTkrdlkwUVRLNWN0YmorZmttTUQreUJIclIycXFTUTEzYm9tVW15c05HQ0NscDV1eDVlblh6NnlMTGt4VVZNRjloK2xUWEd3SWlnRUFBQUNVck8zYlRTc2paN2ZmN3YzMXg0KzdIN3ZrRXV1c3Jlc3M3TkdqMGwxM21UVytiNzJWZjd4aFErdjYzbTNiVE9yeTZ0V2U3eDBlTHNYR21wVHRJMGZNZGZPQ1gwL2pLc2l1WGVaZXpnOEVPbmYyN2IwMWFwaUEzeHRQZllvTGVqMjhJaWdHQUFBQVVMTG16YlBPb3NiR1NqMTc1dTlIUlZtclVyL3dncG4xdmZoaTkydWRPQ0d0VzJmV0VUdUxpakpybEx0ME1XdDZqeHlScGs2VkhuelFXbURxaXkrOEI4U1NtUTFldnR5L3I2OGdDeGRLTjk0bzNYUlQ4VjBUeFlvMXhRQUFBQUJLMXFoUlpzMXZpeFptdjJkUEtTNHUvM3lOR3RiWHIxa2pWYW5pdVhweVhKeVpiZDJ6eC9xZUcyK1VMcnJJekJRdlhpeDkrNjJacFhXdHVOeW5qMVM3ZHZGL2pRVzU5MTd2YlpvUWRBVEZBQUFBQUVwV2ZMeFp2N3R4bzFsak8yYU05WHlQSGtXN3ZzMG1QZlpZL243YnR1NHRsUEtFaDBzalJoVHRmcDdFeFpuMGJrOEJkMmFtTkh0MjhkOFR4WUwwYVFBQUFBQ0IwN2l4KzdGeDQ2UlZxNlF0Vzg3dm1oTW1TQ2twdnIvKzdydWxpUk5OeitNOEVSRlNjcktab2E1WTBWU3lUa3dzK0xQemRuaTR1VTUydGhuTDVzMW1QemxabWpiTkZOMUNxVVJRREFBQUFDQzRMcnJJekNMLzR4K212L0RldmRZMXhxN0N3MDBnMnFpUmRPZWRVdnYyL3QwdkprYWFPZE1VM1VwSmtabzFNK3VYdzRvaGtUWWl3cXlKYnQ5ZXV1Y2VhY29VOC9XaDFMTFo3YzRyM2dFQUFBQUFSYlpqaDNUWlpjRWVCWnpZYks0THpNOGRKeWdHQUFBQUFGem92QVhGRk5vQ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BQUFBQUFBQUFBQUFBQUFBSWVML0FaVlBIc2RHeWM5dEFBQUFBRWxGVGtTdVFtQ0MiLAoJIlRoZW1lIiA6ICIiLAoJIlR5cGUiIDogIm1pbmQiLAoJIlZlcnNpb24iIDogIiIKfQo="/>
    </extobj>
  </extobjs>
</s:customData>
</file>

<file path=customXml/itemProps80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1976</Words>
  <PresentationFormat>宽屏</PresentationFormat>
  <Paragraphs>221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方正清刻本悦宋简体</vt:lpstr>
      <vt:lpstr>方正宋刻本秀楷简体</vt:lpstr>
      <vt:lpstr>创客贴金刚体</vt:lpstr>
      <vt:lpstr>华文新魏</vt:lpstr>
      <vt:lpstr>微软雅黑</vt:lpstr>
      <vt:lpstr>Arial Unicode MS</vt:lpstr>
      <vt:lpstr>Calibri</vt:lpstr>
      <vt:lpstr>方正字迹-龙吟体 简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2022-09-08T02:53:17Z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AA2E74C37BCA4EA4B387E7027399D370</vt:lpwstr>
  </property>
</Properties>
</file>