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72" r:id="rId2"/>
    <p:sldId id="262" r:id="rId3"/>
    <p:sldId id="286" r:id="rId4"/>
    <p:sldId id="273" r:id="rId5"/>
    <p:sldId id="274" r:id="rId6"/>
    <p:sldId id="267" r:id="rId7"/>
    <p:sldId id="275" r:id="rId8"/>
    <p:sldId id="276" r:id="rId9"/>
    <p:sldId id="287" r:id="rId10"/>
    <p:sldId id="283" r:id="rId11"/>
    <p:sldId id="277" r:id="rId12"/>
    <p:sldId id="284" r:id="rId13"/>
    <p:sldId id="285" r:id="rId14"/>
    <p:sldId id="271" r:id="rId15"/>
  </p:sldIdLst>
  <p:sldSz cx="12192000" cy="6858000"/>
  <p:notesSz cx="6858000" cy="9144000"/>
  <p:embeddedFontLst>
    <p:embeddedFont>
      <p:font typeface="等线" panose="02010600030101010101" pitchFamily="2" charset="-122"/>
      <p:regular r:id="rId17"/>
      <p:bold r:id="rId18"/>
    </p:embeddedFont>
    <p:embeddedFont>
      <p:font typeface="等线 Light" panose="02010600030101010101" pitchFamily="2" charset="-122"/>
      <p:regular r:id="rId19"/>
    </p:embeddedFont>
    <p:embeddedFont>
      <p:font typeface="方正北魏楷书简体" panose="02000000000000000000" pitchFamily="2" charset="-122"/>
      <p:regular r:id="rId20"/>
    </p:embeddedFont>
    <p:embeddedFont>
      <p:font typeface="方正苏新诗柳楷简繁" panose="02000000000000000000" pitchFamily="2" charset="-122"/>
      <p:regular r:id="rId21"/>
    </p:embeddedFont>
    <p:embeddedFont>
      <p:font typeface="方正苏新诗柳楷简体" panose="02000000000000000000" pitchFamily="2" charset="-122"/>
      <p:regular r:id="rId22"/>
    </p:embeddedFont>
    <p:embeddedFont>
      <p:font typeface="方正颜真卿楷书 简繁" panose="02000500000000000000" pitchFamily="2" charset="-122"/>
      <p:regular r:id="rId23"/>
    </p:embeddedFont>
    <p:embeddedFont>
      <p:font typeface="方正字迹-龙吟体 简" panose="02000500000000000000" pitchFamily="2" charset="-122"/>
      <p:regular r:id="rId24"/>
    </p:embeddedFont>
    <p:embeddedFont>
      <p:font typeface="汉仪昌黎宋刻本精修版W" panose="00020600040101010101" pitchFamily="18" charset="-122"/>
      <p:regular r:id="rId25"/>
    </p:embeddedFont>
    <p:embeddedFont>
      <p:font typeface="汉仪风骨楷体 W" panose="00020600040101010101" pitchFamily="18" charset="-122"/>
      <p:regular r:id="rId26"/>
    </p:embeddedFont>
    <p:embeddedFont>
      <p:font typeface="汉仪江南楷宋 W" panose="00020600040101010101" pitchFamily="18" charset="-122"/>
      <p:regular r:id="rId27"/>
    </p:embeddedFont>
    <p:embeddedFont>
      <p:font typeface="汉仪尚巍手书W" panose="00020600040101010101" pitchFamily="18" charset="-122"/>
      <p:regular r:id="rId28"/>
    </p:embeddedFont>
    <p:embeddedFont>
      <p:font typeface="楷体" panose="02010609060101010101" pitchFamily="49" charset="-122"/>
      <p:regular r:id="rId2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8D99"/>
    <a:srgbClr val="67686B"/>
    <a:srgbClr val="DDDFE0"/>
    <a:srgbClr val="002060"/>
    <a:srgbClr val="BEC8D4"/>
    <a:srgbClr val="D8DEE5"/>
    <a:srgbClr val="003BB0"/>
    <a:srgbClr val="DFE6ED"/>
    <a:srgbClr val="DAE2EA"/>
    <a:srgbClr val="38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44" autoAdjust="0"/>
    <p:restoredTop sz="93727" autoAdjust="0"/>
  </p:normalViewPr>
  <p:slideViewPr>
    <p:cSldViewPr snapToGrid="0">
      <p:cViewPr varScale="1">
        <p:scale>
          <a:sx n="90" d="100"/>
          <a:sy n="90" d="100"/>
        </p:scale>
        <p:origin x="868" y="68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12.xml" Id="rId13" /><Relationship Type="http://schemas.openxmlformats.org/officeDocument/2006/relationships/font" Target="fonts/font2.fntdata" Id="rId18" /><Relationship Type="http://schemas.openxmlformats.org/officeDocument/2006/relationships/font" Target="fonts/font10.fntdata" Id="rId26" /><Relationship Type="http://schemas.openxmlformats.org/officeDocument/2006/relationships/slide" Target="slides/slide2.xml" Id="rId3" /><Relationship Type="http://schemas.openxmlformats.org/officeDocument/2006/relationships/font" Target="fonts/font5.fntdata" Id="rId21" /><Relationship Type="http://schemas.openxmlformats.org/officeDocument/2006/relationships/slide" Target="slides/slide6.xml" Id="rId7" /><Relationship Type="http://schemas.openxmlformats.org/officeDocument/2006/relationships/slide" Target="slides/slide11.xml" Id="rId12" /><Relationship Type="http://schemas.openxmlformats.org/officeDocument/2006/relationships/font" Target="fonts/font1.fntdata" Id="rId17" /><Relationship Type="http://schemas.openxmlformats.org/officeDocument/2006/relationships/font" Target="fonts/font9.fntdata" Id="rId25" /><Relationship Type="http://schemas.openxmlformats.org/officeDocument/2006/relationships/tableStyles" Target="tableStyles.xml" Id="rId33" /><Relationship Type="http://schemas.openxmlformats.org/officeDocument/2006/relationships/slide" Target="slides/slide1.xml" Id="rId2" /><Relationship Type="http://schemas.openxmlformats.org/officeDocument/2006/relationships/notesMaster" Target="notesMasters/notesMaster1.xml" Id="rId16" /><Relationship Type="http://schemas.openxmlformats.org/officeDocument/2006/relationships/font" Target="fonts/font4.fntdata" Id="rId20" /><Relationship Type="http://schemas.openxmlformats.org/officeDocument/2006/relationships/font" Target="fonts/font13.fntdata" Id="rId29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slide" Target="slides/slide10.xml" Id="rId11" /><Relationship Type="http://schemas.openxmlformats.org/officeDocument/2006/relationships/font" Target="fonts/font8.fntdata" Id="rId24" /><Relationship Type="http://schemas.openxmlformats.org/officeDocument/2006/relationships/theme" Target="theme/theme1.xml" Id="rId32" /><Relationship Type="http://schemas.openxmlformats.org/officeDocument/2006/relationships/slide" Target="slides/slide4.xml" Id="rId5" /><Relationship Type="http://schemas.openxmlformats.org/officeDocument/2006/relationships/slide" Target="slides/slide14.xml" Id="rId15" /><Relationship Type="http://schemas.openxmlformats.org/officeDocument/2006/relationships/font" Target="fonts/font7.fntdata" Id="rId23" /><Relationship Type="http://schemas.openxmlformats.org/officeDocument/2006/relationships/font" Target="fonts/font12.fntdata" Id="rId28" /><Relationship Type="http://schemas.openxmlformats.org/officeDocument/2006/relationships/slide" Target="slides/slide9.xml" Id="rId10" /><Relationship Type="http://schemas.openxmlformats.org/officeDocument/2006/relationships/font" Target="fonts/font3.fntdata" Id="rId19" /><Relationship Type="http://schemas.openxmlformats.org/officeDocument/2006/relationships/viewProps" Target="viewProps.xml" Id="rId31" /><Relationship Type="http://schemas.openxmlformats.org/officeDocument/2006/relationships/slide" Target="slides/slide3.xml" Id="rId4" /><Relationship Type="http://schemas.openxmlformats.org/officeDocument/2006/relationships/slide" Target="slides/slide8.xml" Id="rId9" /><Relationship Type="http://schemas.openxmlformats.org/officeDocument/2006/relationships/slide" Target="slides/slide13.xml" Id="rId14" /><Relationship Type="http://schemas.openxmlformats.org/officeDocument/2006/relationships/font" Target="fonts/font6.fntdata" Id="rId22" /><Relationship Type="http://schemas.openxmlformats.org/officeDocument/2006/relationships/font" Target="fonts/font11.fntdata" Id="rId27" /><Relationship Type="http://schemas.openxmlformats.org/officeDocument/2006/relationships/presProps" Target="presProps.xml" Id="rId30" /><Relationship Type="http://schemas.openxmlformats.org/officeDocument/2006/relationships/slide" Target="slides/slide7.xml" Id="rId8" /><Relationship Type="http://schemas.openxmlformats.org/officeDocument/2006/relationships/tags" Target="/ppt/tags/tag1.xml" Id="R7c7bb3864bba49fa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F271F1-55B3-48BB-BC28-80227459C411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352CD-BFDE-4D1B-8253-7AFD6FE683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760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352CD-BFDE-4D1B-8253-7AFD6FE6838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586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66700" algn="just"/>
            <a:endParaRPr lang="zh-CN" altLang="zh-CN" sz="1200" kern="100" dirty="0">
              <a:effectLst/>
              <a:latin typeface="方正北魏楷书简体" panose="02000000000000000000" pitchFamily="2" charset="-122"/>
              <a:ea typeface="方正北魏楷书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352CD-BFDE-4D1B-8253-7AFD6FE6838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111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4352CD-BFDE-4D1B-8253-7AFD6FE683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53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4352CD-BFDE-4D1B-8253-7AFD6FE683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9750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352CD-BFDE-4D1B-8253-7AFD6FE6838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9569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352CD-BFDE-4D1B-8253-7AFD6FE6838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9441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00" dirty="0">
              <a:effectLst/>
              <a:latin typeface="方正北魏楷书简体" panose="02000000000000000000" pitchFamily="2" charset="-122"/>
              <a:ea typeface="方正北魏楷书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4352CD-BFDE-4D1B-8253-7AFD6FE683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088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b="0" dirty="0">
              <a:solidFill>
                <a:srgbClr val="C00000"/>
              </a:solidFill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352CD-BFDE-4D1B-8253-7AFD6FE6838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55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</a:pPr>
            <a:r>
              <a:rPr lang="zh-CN" altLang="en-US" sz="1200" kern="100" dirty="0">
                <a:effectLst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公因令：以皇帝名义颁布的诏令；上行文：下级向上级的行政公文</a:t>
            </a:r>
            <a:endParaRPr lang="zh-CN" altLang="zh-CN" sz="1200" kern="100" dirty="0">
              <a:effectLst/>
              <a:latin typeface="汉仪风骨楷体 W" panose="00020600040101010101" pitchFamily="18" charset="-122"/>
              <a:ea typeface="汉仪风骨楷体 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352CD-BFDE-4D1B-8253-7AFD6FE6838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4946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00" dirty="0"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统一货币、统一市场、插手商业、加大征税</a:t>
            </a:r>
            <a:endParaRPr lang="zh-CN" altLang="zh-CN" sz="1200" kern="100" dirty="0">
              <a:effectLst/>
              <a:latin typeface="汉仪风骨楷体 W" panose="00020600040101010101" pitchFamily="18" charset="-122"/>
              <a:ea typeface="汉仪风骨楷体 W" panose="00020600040101010101" pitchFamily="18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00" dirty="0">
              <a:effectLst/>
              <a:latin typeface="汉仪风骨楷体 W" panose="00020600040101010101" pitchFamily="18" charset="-122"/>
              <a:ea typeface="汉仪风骨楷体 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352CD-BFDE-4D1B-8253-7AFD6FE6838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451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dirty="0"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352CD-BFDE-4D1B-8253-7AFD6FE6838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176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dirty="0"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4352CD-BFDE-4D1B-8253-7AFD6FE683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86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战后治理</a:t>
            </a:r>
            <a:endParaRPr lang="en-US" altLang="zh-CN" sz="1200" dirty="0"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4352CD-BFDE-4D1B-8253-7AFD6FE683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15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6D4B75-C4A5-8559-C4F3-A426E66F3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91BB2A1-721B-947F-520E-8AB771718F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6EC6C1-6912-F573-C593-410580FD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7595-BE07-4E8F-BC01-D4013FE94380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E3EA74-DFEC-3825-D56B-C3E0BD84D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D783C9-92B6-A246-299F-23EA62C8A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23C83-AD05-4A11-A73C-74C506C447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5117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320888-5DBB-5C85-830A-13C1A31A4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D1E752B-4E24-69EA-BE40-97658B0FF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0B19C8-DE21-0516-DD43-F1DE1DE3D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7595-BE07-4E8F-BC01-D4013FE94380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99059E3-2C15-091D-FF4A-38BED42FB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7105CB-8365-0578-2950-99DF5B8AA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23C83-AD05-4A11-A73C-74C506C447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766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4C50143-9875-8596-398B-4F38B8FBA7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6595EDA-1A8A-5787-70B2-8C0EE00FD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89DDC6-B1C6-6F89-51E6-03B7CE5B4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7595-BE07-4E8F-BC01-D4013FE94380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B59BF9-4F5D-41CA-8A21-B86A8B189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607F41-D779-2A1B-7919-081DF5DF8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23C83-AD05-4A11-A73C-74C506C447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7458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B8B8B2-D62A-1936-9866-211AF1963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2412BD-49A1-7A2F-F49F-4C22729FF9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84F2FA-3802-92D5-461C-91A0BC348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7595-BE07-4E8F-BC01-D4013FE94380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0299A21-2420-0396-ECFC-E0105B6CD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AB12E1-E6F3-06A0-A3FB-8CF4CF47B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23C83-AD05-4A11-A73C-74C506C447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9138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ADA116-CAB3-02A1-5EE8-63D58CD22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835715A-FB51-974C-F5DF-142B512AA9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5079BA-38D8-987E-4FBC-A770D3C75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7595-BE07-4E8F-BC01-D4013FE94380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D9A58D0-CDCD-45E8-6CF1-325BDE0A7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B1D582-F97A-ADF0-B943-A7EE3E90F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23C83-AD05-4A11-A73C-74C506C447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230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C92D28-F255-A0D3-A847-250D274D1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D64331-3153-4665-B17D-BDA9CD5E22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7693BFD-33FE-7E2D-FAED-256EC16B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A2C713B-9A68-C164-4995-298DBBE0C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7595-BE07-4E8F-BC01-D4013FE94380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D8153A-CC64-FD8B-2398-CEA26864B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EDEDEB0-3B7B-068E-C03A-0609AA705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23C83-AD05-4A11-A73C-74C506C447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076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83B09A-5E7D-C77D-C4B1-D73823161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A2C027-2CF5-67D9-6CB2-373504D30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A848AB-9169-8F06-C99C-3BED69D0AF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C055401-5F03-AFB5-DA04-CB12A322B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72C65DB-0B66-E92E-E7A2-2FEB9E0F1F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73BE806-2295-4DAC-9149-9B540B1E9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7595-BE07-4E8F-BC01-D4013FE94380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662ADE4-B0DB-D239-AEEB-CFA60B1F8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A60BC33-0453-E894-6B74-BA08C1239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23C83-AD05-4A11-A73C-74C506C447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981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1DF68-36A0-D915-D5B0-BCCF8A290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D78A51D-855A-17AE-8EA6-5F4A89806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7595-BE07-4E8F-BC01-D4013FE94380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270312A-E0BF-0A8B-755F-CC0D85315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36B8ED0-1006-9670-AFE4-D444697E9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23C83-AD05-4A11-A73C-74C506C447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884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BB8A02F-A13C-1890-7DE7-07D78E7A7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7595-BE07-4E8F-BC01-D4013FE94380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7BA4E04-313F-438C-690D-54B03176F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0CA744-360B-998E-4918-E1D692FCB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23C83-AD05-4A11-A73C-74C506C447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1923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2E88E0-60A7-4F11-A58B-FCD5448FD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1C61D4-0E77-23E3-8AF4-6B4B86105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3B3AB25-AC36-9F9B-46E2-9D2F894C85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CE6F21-7586-74D7-024B-AE784D4EE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7595-BE07-4E8F-BC01-D4013FE94380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F8F1ED0-5AE0-273A-F87A-744E042FC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E9ADA94-1362-25FB-EEA3-D07B3C020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23C83-AD05-4A11-A73C-74C506C447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697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DB0CD4-B179-A97A-06E6-1209D313D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D7FD133-EEC0-BCC1-D961-2CFCFB105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2DE53C3-811C-7E0D-C223-295F2578F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68917E1-5262-F2C1-AF0F-482225687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7595-BE07-4E8F-BC01-D4013FE94380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D6E913-F156-40D6-FAD6-A0B5BD60A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1958CD-C002-C582-BA21-8736DBC1C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23C83-AD05-4A11-A73C-74C506C447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772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B0A3C15-B0E4-4938-607A-E8A40E187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17480C-7310-D2FE-C069-7A6688893A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EB0C42-FF47-751C-0032-141AA673FC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47595-BE07-4E8F-BC01-D4013FE94380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742BBE-F9E6-8904-9439-7DEE0F02E4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487BB2-4350-8137-2BC2-22ED3D493A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23C83-AD05-4A11-A73C-74C506C447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894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C25A2D02-5D60-A749-5820-2D4F136D21E2}"/>
              </a:ext>
            </a:extLst>
          </p:cNvPr>
          <p:cNvSpPr/>
          <p:nvPr/>
        </p:nvSpPr>
        <p:spPr>
          <a:xfrm>
            <a:off x="165100" y="173566"/>
            <a:ext cx="11861800" cy="6510867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图文框 5">
            <a:extLst>
              <a:ext uri="{FF2B5EF4-FFF2-40B4-BE49-F238E27FC236}">
                <a16:creationId xmlns:a16="http://schemas.microsoft.com/office/drawing/2014/main" id="{0848E5BB-C11D-FAB9-14E3-95D7E2852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70"/>
            </a:avLst>
          </a:prstGeom>
          <a:solidFill>
            <a:srgbClr val="7E8D99"/>
          </a:solidFill>
          <a:ln>
            <a:noFill/>
          </a:ln>
          <a:effectLst>
            <a:innerShdw blurRad="63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3F706-4F65-AEE7-C8B7-26BE4C5016E8}"/>
              </a:ext>
            </a:extLst>
          </p:cNvPr>
          <p:cNvSpPr txBox="1"/>
          <p:nvPr/>
        </p:nvSpPr>
        <p:spPr>
          <a:xfrm>
            <a:off x="342900" y="281530"/>
            <a:ext cx="27643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solidFill>
                  <a:srgbClr val="0D1729"/>
                </a:solidFill>
                <a:effectLst/>
                <a:uLnTx/>
                <a:uFillTx/>
                <a:latin typeface="汉仪昌黎宋刻本精修版W" panose="00020600040101010101" pitchFamily="18" charset="-122"/>
                <a:ea typeface="汉仪昌黎宋刻本精修版W" panose="00020600040101010101" pitchFamily="18" charset="-122"/>
                <a:cs typeface="+mn-cs"/>
              </a:rPr>
              <a:t>汉朝印象</a:t>
            </a:r>
            <a:endParaRPr kumimoji="0" lang="zh-CN" altLang="en-US" sz="3600" b="1" i="0" u="none" strike="noStrike" kern="1200" cap="none" spc="0" normalizeH="0" baseline="0" noProof="0" dirty="0">
              <a:solidFill>
                <a:srgbClr val="0D1729"/>
              </a:solidFill>
              <a:effectLst/>
              <a:uLnTx/>
              <a:uFillTx/>
              <a:latin typeface="汉仪昌黎宋刻本精修版W" panose="00020600040101010101" pitchFamily="18" charset="-122"/>
              <a:ea typeface="汉仪昌黎宋刻本精修版W" panose="00020600040101010101" pitchFamily="18" charset="-122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AB98FAC-F6EB-9BC5-859B-EF74C09DEDA3}"/>
              </a:ext>
            </a:extLst>
          </p:cNvPr>
          <p:cNvSpPr txBox="1"/>
          <p:nvPr/>
        </p:nvSpPr>
        <p:spPr>
          <a:xfrm>
            <a:off x="297119" y="1466462"/>
            <a:ext cx="5395087" cy="1406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32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“明犯强汉者，虽远必诛。”</a:t>
            </a:r>
            <a:endParaRPr lang="en-US" altLang="zh-CN" sz="3200" dirty="0"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32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               ——《</a:t>
            </a:r>
            <a:r>
              <a:rPr lang="zh-CN" altLang="en-US" sz="32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汉书</a:t>
            </a:r>
            <a:r>
              <a:rPr lang="en-US" altLang="zh-CN" sz="32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·</a:t>
            </a:r>
            <a:r>
              <a:rPr lang="zh-CN" altLang="en-US" sz="32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陈汤传</a:t>
            </a:r>
            <a:r>
              <a:rPr lang="en-US" altLang="zh-CN" sz="32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》</a:t>
            </a:r>
            <a:endParaRPr lang="zh-CN" altLang="en-US" sz="3200" dirty="0"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</p:txBody>
      </p:sp>
      <p:pic>
        <p:nvPicPr>
          <p:cNvPr id="11" name="图片 10" descr="沙漠中的风景&#10;&#10;描述已自动生成">
            <a:extLst>
              <a:ext uri="{FF2B5EF4-FFF2-40B4-BE49-F238E27FC236}">
                <a16:creationId xmlns:a16="http://schemas.microsoft.com/office/drawing/2014/main" id="{2A6FA9E3-87CA-DBA0-60C9-9D33ABB775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3" t="18414" r="4446" b="578"/>
          <a:stretch/>
        </p:blipFill>
        <p:spPr>
          <a:xfrm>
            <a:off x="522326" y="3208727"/>
            <a:ext cx="5169880" cy="31398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6B64770-26A9-90F7-1619-04D94AF9A4E5}"/>
              </a:ext>
            </a:extLst>
          </p:cNvPr>
          <p:cNvSpPr txBox="1"/>
          <p:nvPr/>
        </p:nvSpPr>
        <p:spPr>
          <a:xfrm>
            <a:off x="522326" y="5579138"/>
            <a:ext cx="2868681" cy="76944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《</a:t>
            </a:r>
            <a:r>
              <a:rPr lang="zh-CN" altLang="en-US" sz="2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汉玉门关遗址</a:t>
            </a:r>
            <a:r>
              <a:rPr lang="en-US" altLang="zh-CN" sz="2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》</a:t>
            </a:r>
          </a:p>
          <a:p>
            <a:pPr algn="ctr"/>
            <a:r>
              <a:rPr lang="en-US" altLang="zh-CN" sz="2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2023.5.18</a:t>
            </a:r>
            <a:r>
              <a:rPr lang="zh-CN" altLang="en-US" sz="2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拍摄于敦煌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E6E93D67-E003-DC85-306E-1A30A8CC2F70}"/>
              </a:ext>
            </a:extLst>
          </p:cNvPr>
          <p:cNvGrpSpPr/>
          <p:nvPr/>
        </p:nvGrpSpPr>
        <p:grpSpPr>
          <a:xfrm>
            <a:off x="6096000" y="1220677"/>
            <a:ext cx="5395087" cy="4140144"/>
            <a:chOff x="6454013" y="1100174"/>
            <a:chExt cx="5395087" cy="4140144"/>
          </a:xfrm>
        </p:grpSpPr>
        <p:pic>
          <p:nvPicPr>
            <p:cNvPr id="4" name="图片 3" descr="地图&#10;&#10;描述已自动生成">
              <a:extLst>
                <a:ext uri="{FF2B5EF4-FFF2-40B4-BE49-F238E27FC236}">
                  <a16:creationId xmlns:a16="http://schemas.microsoft.com/office/drawing/2014/main" id="{1477CCC6-EB4A-D34E-27F4-5CEF51AEE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4013" y="1100174"/>
              <a:ext cx="5395087" cy="41303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0D9E5A1B-7FEE-62B2-0A96-62CA4BCDCB48}"/>
                </a:ext>
              </a:extLst>
            </p:cNvPr>
            <p:cNvSpPr txBox="1"/>
            <p:nvPr/>
          </p:nvSpPr>
          <p:spPr>
            <a:xfrm>
              <a:off x="6454013" y="4778653"/>
              <a:ext cx="2271773" cy="461665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南昌</a:t>
              </a:r>
              <a:r>
                <a:rPr lang="en-US" altLang="zh-CN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-</a:t>
              </a:r>
              <a:r>
                <a:rPr lang="zh-CN" altLang="en-US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西安</a:t>
              </a:r>
              <a:r>
                <a:rPr lang="en-US" altLang="zh-CN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-</a:t>
              </a:r>
              <a:r>
                <a:rPr lang="zh-CN" altLang="en-US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敦煌</a:t>
              </a:r>
              <a:endParaRPr lang="en-US" altLang="zh-CN" sz="2400" dirty="0">
                <a:latin typeface="汉仪风骨楷体 W" panose="00020600040101010101" pitchFamily="18" charset="-122"/>
                <a:ea typeface="汉仪风骨楷体 W" panose="00020600040101010101" pitchFamily="18" charset="-122"/>
              </a:endParaRPr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4A6A7CA8-78DA-E768-817B-AA09E963B49F}"/>
                </a:ext>
              </a:extLst>
            </p:cNvPr>
            <p:cNvSpPr txBox="1"/>
            <p:nvPr/>
          </p:nvSpPr>
          <p:spPr>
            <a:xfrm>
              <a:off x="6499796" y="3713377"/>
              <a:ext cx="2960547" cy="83099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rgbClr val="C00000"/>
                  </a:solidFill>
                  <a:latin typeface="方正颜真卿楷书 简繁" panose="02000500000000000000" pitchFamily="2" charset="-122"/>
                  <a:ea typeface="方正颜真卿楷书 简繁" panose="02000500000000000000" pitchFamily="2" charset="-122"/>
                </a:rPr>
                <a:t>从学校到遥远的敦煌</a:t>
              </a:r>
              <a:endParaRPr lang="en-US" altLang="zh-CN" sz="2400" dirty="0">
                <a:solidFill>
                  <a:srgbClr val="C00000"/>
                </a:solidFill>
                <a:latin typeface="方正颜真卿楷书 简繁" panose="02000500000000000000" pitchFamily="2" charset="-122"/>
                <a:ea typeface="方正颜真卿楷书 简繁" panose="02000500000000000000" pitchFamily="2" charset="-122"/>
              </a:endParaRPr>
            </a:p>
            <a:p>
              <a:pPr algn="ctr"/>
              <a:r>
                <a:rPr lang="zh-CN" altLang="en-US" sz="2400" dirty="0">
                  <a:solidFill>
                    <a:srgbClr val="C00000"/>
                  </a:solidFill>
                  <a:latin typeface="方正颜真卿楷书 简繁" panose="02000500000000000000" pitchFamily="2" charset="-122"/>
                  <a:ea typeface="方正颜真卿楷书 简繁" panose="02000500000000000000" pitchFamily="2" charset="-122"/>
                </a:rPr>
                <a:t>三千公里皆为汉地</a:t>
              </a:r>
              <a:endParaRPr lang="en-US" altLang="zh-CN" sz="2400" dirty="0">
                <a:solidFill>
                  <a:srgbClr val="C00000"/>
                </a:solidFill>
                <a:latin typeface="方正颜真卿楷书 简繁" panose="02000500000000000000" pitchFamily="2" charset="-122"/>
                <a:ea typeface="方正颜真卿楷书 简繁" panose="02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716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C25A2D02-5D60-A749-5820-2D4F136D21E2}"/>
              </a:ext>
            </a:extLst>
          </p:cNvPr>
          <p:cNvSpPr/>
          <p:nvPr/>
        </p:nvSpPr>
        <p:spPr>
          <a:xfrm>
            <a:off x="165100" y="173566"/>
            <a:ext cx="11861800" cy="651086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C343C065-FBEC-9B64-C5EB-7B1614C06091}"/>
              </a:ext>
            </a:extLst>
          </p:cNvPr>
          <p:cNvSpPr/>
          <p:nvPr/>
        </p:nvSpPr>
        <p:spPr>
          <a:xfrm>
            <a:off x="-540544" y="4110268"/>
            <a:ext cx="13273088" cy="2097652"/>
          </a:xfrm>
          <a:prstGeom prst="roundRect">
            <a:avLst>
              <a:gd name="adj" fmla="val 7764"/>
            </a:avLst>
          </a:prstGeom>
          <a:solidFill>
            <a:schemeClr val="bg1">
              <a:alpha val="80000"/>
            </a:schemeClr>
          </a:solidFill>
          <a:ln w="38100">
            <a:solidFill>
              <a:srgbClr val="7E8C9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图文框 5">
            <a:extLst>
              <a:ext uri="{FF2B5EF4-FFF2-40B4-BE49-F238E27FC236}">
                <a16:creationId xmlns:a16="http://schemas.microsoft.com/office/drawing/2014/main" id="{0848E5BB-C11D-FAB9-14E3-95D7E2852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70"/>
            </a:avLst>
          </a:prstGeom>
          <a:solidFill>
            <a:srgbClr val="7E8D99"/>
          </a:solidFill>
          <a:ln>
            <a:noFill/>
          </a:ln>
          <a:effectLst>
            <a:innerShdw blurRad="63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2" descr="312国道起点和终点全程多少公里（321国道全程线路图）-通晓百科">
            <a:extLst>
              <a:ext uri="{FF2B5EF4-FFF2-40B4-BE49-F238E27FC236}">
                <a16:creationId xmlns:a16="http://schemas.microsoft.com/office/drawing/2014/main" id="{BC48B3D4-7CF2-8067-D7DA-477DABF78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660" y="341715"/>
            <a:ext cx="3552146" cy="333375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946DD7C7-C79C-9991-858A-33E3C429A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660" y="3863788"/>
            <a:ext cx="3574865" cy="264883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9B738213-1991-5298-9F6B-739094514C64}"/>
              </a:ext>
            </a:extLst>
          </p:cNvPr>
          <p:cNvSpPr txBox="1"/>
          <p:nvPr/>
        </p:nvSpPr>
        <p:spPr>
          <a:xfrm>
            <a:off x="8236660" y="3846470"/>
            <a:ext cx="1893961" cy="43653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《</a:t>
            </a:r>
            <a:r>
              <a:rPr lang="zh-CN" altLang="en-US" sz="20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西汉形势图</a:t>
            </a:r>
            <a:r>
              <a:rPr lang="en-US" altLang="zh-CN" sz="20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》</a:t>
            </a:r>
            <a:endParaRPr lang="zh-CN" altLang="en-US" sz="2000" dirty="0"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3DD40535-92D1-6FDF-5151-EB2C0DF8F09E}"/>
              </a:ext>
            </a:extLst>
          </p:cNvPr>
          <p:cNvSpPr txBox="1"/>
          <p:nvPr/>
        </p:nvSpPr>
        <p:spPr>
          <a:xfrm>
            <a:off x="8236660" y="341715"/>
            <a:ext cx="2043790" cy="40216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《</a:t>
            </a:r>
            <a:r>
              <a:rPr lang="zh-CN" altLang="en-US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汉匈战争示意图</a:t>
            </a:r>
            <a:r>
              <a:rPr lang="en-US" altLang="zh-CN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》</a:t>
            </a:r>
            <a:endParaRPr lang="zh-CN" altLang="en-US" dirty="0"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92890FD-9E81-394E-3F7F-2B69297948A9}"/>
              </a:ext>
            </a:extLst>
          </p:cNvPr>
          <p:cNvSpPr txBox="1"/>
          <p:nvPr/>
        </p:nvSpPr>
        <p:spPr>
          <a:xfrm>
            <a:off x="474644" y="1041183"/>
            <a:ext cx="1672744" cy="709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3600" b="1" kern="100" dirty="0"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4.</a:t>
            </a:r>
            <a:r>
              <a:rPr lang="zh-CN" altLang="en-US" sz="3600" b="1" kern="100" dirty="0"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军事</a:t>
            </a:r>
            <a:endParaRPr lang="zh-CN" altLang="zh-CN" sz="3600" b="1" kern="100" dirty="0">
              <a:effectLst/>
              <a:latin typeface="汉仪风骨楷体 W" panose="00020600040101010101" pitchFamily="18" charset="-122"/>
              <a:ea typeface="汉仪风骨楷体 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A72AA04-4A93-2075-E677-5C67FEFC9441}"/>
              </a:ext>
            </a:extLst>
          </p:cNvPr>
          <p:cNvSpPr txBox="1"/>
          <p:nvPr/>
        </p:nvSpPr>
        <p:spPr>
          <a:xfrm>
            <a:off x="926831" y="1678970"/>
            <a:ext cx="6653527" cy="1833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400" kern="100" dirty="0">
                <a:effectLst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①前</a:t>
            </a:r>
            <a:r>
              <a:rPr lang="en-US" altLang="zh-CN" sz="2400" kern="100" dirty="0">
                <a:effectLst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138</a:t>
            </a:r>
            <a:r>
              <a:rPr lang="zh-CN" altLang="en-US" sz="2400" kern="100" dirty="0">
                <a:effectLst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年、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前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119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年张骞两次出使西域</a:t>
            </a:r>
            <a:endParaRPr lang="en-US" altLang="zh-CN" sz="2400" kern="100" dirty="0">
              <a:effectLst/>
              <a:latin typeface="汉仪风骨楷体 W" panose="00020600040101010101" pitchFamily="18" charset="-122"/>
              <a:ea typeface="汉仪风骨楷体 W" panose="00020600040101010101" pitchFamily="18" charset="-122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2400" kern="100" dirty="0"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②前</a:t>
            </a:r>
            <a:r>
              <a:rPr lang="en-US" altLang="zh-CN" sz="2400" kern="100" dirty="0"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133-121</a:t>
            </a:r>
            <a:r>
              <a:rPr lang="zh-CN" altLang="en-US" sz="2400" kern="100" dirty="0"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年经马邑之战、河南之战和河西之战收回河套地区和河西走廊</a:t>
            </a:r>
            <a:endParaRPr lang="en-US" altLang="zh-CN" sz="2400" kern="100" dirty="0">
              <a:latin typeface="汉仪风骨楷体 W" panose="00020600040101010101" pitchFamily="18" charset="-122"/>
              <a:ea typeface="汉仪风骨楷体 W" panose="00020600040101010101" pitchFamily="18" charset="-122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2400" kern="100" dirty="0"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③前</a:t>
            </a:r>
            <a:r>
              <a:rPr lang="en-US" altLang="zh-CN" sz="2400" kern="100" dirty="0"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119</a:t>
            </a:r>
            <a:r>
              <a:rPr lang="zh-CN" altLang="en-US" sz="2400" kern="100" dirty="0"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年漠北之战，</a:t>
            </a:r>
            <a:r>
              <a:rPr lang="zh-CN" altLang="en-US" sz="2400" b="1" kern="100" dirty="0">
                <a:solidFill>
                  <a:srgbClr val="C00000"/>
                </a:solidFill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消灭匈奴主要力量</a:t>
            </a:r>
            <a:endParaRPr lang="en-US" altLang="zh-CN" sz="2400" b="1" kern="100" dirty="0">
              <a:solidFill>
                <a:srgbClr val="C00000"/>
              </a:solidFill>
              <a:latin typeface="汉仪风骨楷体 W" panose="00020600040101010101" pitchFamily="18" charset="-122"/>
              <a:ea typeface="汉仪风骨楷体 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C04CA280-BDBD-7677-2C91-02BCA937238B}"/>
              </a:ext>
            </a:extLst>
          </p:cNvPr>
          <p:cNvSpPr txBox="1"/>
          <p:nvPr/>
        </p:nvSpPr>
        <p:spPr>
          <a:xfrm>
            <a:off x="4446420" y="290449"/>
            <a:ext cx="3552146" cy="1372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600" b="1" kern="100" dirty="0">
                <a:solidFill>
                  <a:srgbClr val="C00000"/>
                </a:solidFill>
                <a:effectLst/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Times New Roman" panose="02020603050405020304" pitchFamily="18" charset="0"/>
              </a:rPr>
              <a:t>统一多民族国家得到巩固和加强</a:t>
            </a:r>
            <a:endParaRPr lang="en-US" altLang="zh-CN" sz="3600" b="1" kern="100" dirty="0">
              <a:solidFill>
                <a:srgbClr val="C00000"/>
              </a:solidFill>
              <a:latin typeface="方正苏新诗柳楷简体" panose="02000000000000000000" pitchFamily="2" charset="-122"/>
              <a:ea typeface="方正苏新诗柳楷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31FF3CF-630E-3995-8BD4-F2F3C90568F3}"/>
              </a:ext>
            </a:extLst>
          </p:cNvPr>
          <p:cNvSpPr txBox="1"/>
          <p:nvPr/>
        </p:nvSpPr>
        <p:spPr>
          <a:xfrm>
            <a:off x="237476" y="221299"/>
            <a:ext cx="384297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4800" b="1" dirty="0">
                <a:solidFill>
                  <a:srgbClr val="383838"/>
                </a:solidFill>
                <a:latin typeface="汉仪昌黎宋刻本精修版W" panose="00020600040101010101" pitchFamily="18" charset="-122"/>
                <a:ea typeface="汉仪昌黎宋刻本精修版W" panose="00020600040101010101" pitchFamily="18" charset="-122"/>
              </a:rPr>
              <a:t>二、巩固之策</a:t>
            </a:r>
            <a:endParaRPr lang="zh-CN" altLang="en-US" sz="3600" b="1" dirty="0">
              <a:solidFill>
                <a:srgbClr val="383838"/>
              </a:solidFill>
              <a:latin typeface="汉仪昌黎宋刻本精修版W" panose="00020600040101010101" pitchFamily="18" charset="-122"/>
              <a:ea typeface="汉仪昌黎宋刻本精修版W" panose="00020600040101010101" pitchFamily="18" charset="-122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DAE47FBA-0190-B734-8C91-D8A43902D69F}"/>
              </a:ext>
            </a:extLst>
          </p:cNvPr>
          <p:cNvGrpSpPr/>
          <p:nvPr/>
        </p:nvGrpSpPr>
        <p:grpSpPr>
          <a:xfrm>
            <a:off x="424625" y="3512357"/>
            <a:ext cx="3061523" cy="3053982"/>
            <a:chOff x="531783" y="3517630"/>
            <a:chExt cx="3061523" cy="3053982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F038E3A-CEDD-B8E7-3F7B-8FBE0F787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1783" y="3517630"/>
              <a:ext cx="3061523" cy="305398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20A3784F-82CE-05EA-35AC-270E08FAB8F1}"/>
                </a:ext>
              </a:extLst>
            </p:cNvPr>
            <p:cNvSpPr txBox="1"/>
            <p:nvPr/>
          </p:nvSpPr>
          <p:spPr>
            <a:xfrm>
              <a:off x="1699345" y="6133799"/>
              <a:ext cx="1893961" cy="43653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0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《</a:t>
              </a:r>
              <a:r>
                <a:rPr lang="zh-CN" altLang="en-US" sz="20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秦朝形势图</a:t>
              </a:r>
              <a:r>
                <a:rPr lang="en-US" altLang="zh-CN" sz="20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》</a:t>
              </a:r>
              <a:endParaRPr lang="zh-CN" altLang="en-US" sz="2000" dirty="0">
                <a:latin typeface="汉仪江南楷宋 W" panose="00020600040101010101" pitchFamily="18" charset="-122"/>
                <a:ea typeface="汉仪江南楷宋 W" panose="00020600040101010101" pitchFamily="18" charset="-122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5AFD65B5-F8AF-6198-8C13-E882CE2CE166}"/>
              </a:ext>
            </a:extLst>
          </p:cNvPr>
          <p:cNvSpPr txBox="1"/>
          <p:nvPr/>
        </p:nvSpPr>
        <p:spPr>
          <a:xfrm>
            <a:off x="3950637" y="4139031"/>
            <a:ext cx="3767122" cy="5723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800" b="1" kern="100" dirty="0">
                <a:effectLst/>
                <a:latin typeface="汉仪江南楷宋 W" panose="00020600040101010101" pitchFamily="18" charset="-122"/>
                <a:ea typeface="汉仪江南楷宋 W" panose="00020600040101010101" pitchFamily="18" charset="-122"/>
                <a:cs typeface="Times New Roman" panose="02020603050405020304" pitchFamily="18" charset="0"/>
              </a:rPr>
              <a:t>对比秦与西汉的疆域图</a:t>
            </a:r>
            <a:endParaRPr lang="zh-CN" altLang="zh-CN" sz="2800" b="1" kern="100" dirty="0">
              <a:effectLst/>
              <a:latin typeface="汉仪江南楷宋 W" panose="00020600040101010101" pitchFamily="18" charset="-122"/>
              <a:ea typeface="汉仪江南楷宋 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57AEBF1-24E9-77B5-36B7-138D159C585E}"/>
              </a:ext>
            </a:extLst>
          </p:cNvPr>
          <p:cNvSpPr txBox="1"/>
          <p:nvPr/>
        </p:nvSpPr>
        <p:spPr>
          <a:xfrm>
            <a:off x="3636721" y="4680578"/>
            <a:ext cx="4599939" cy="1391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kern="100" dirty="0">
                <a:latin typeface="汉仪江南楷宋 W" panose="00020600040101010101" pitchFamily="18" charset="-122"/>
                <a:ea typeface="汉仪江南楷宋 W" panose="00020600040101010101" pitchFamily="18" charset="-122"/>
                <a:cs typeface="Times New Roman" panose="02020603050405020304" pitchFamily="18" charset="0"/>
              </a:rPr>
              <a:t>①设置河西四郡、西域都护府</a:t>
            </a:r>
            <a:endParaRPr lang="en-US" altLang="zh-CN" sz="2400" kern="100" dirty="0">
              <a:latin typeface="汉仪江南楷宋 W" panose="00020600040101010101" pitchFamily="18" charset="-122"/>
              <a:ea typeface="汉仪江南楷宋 W" panose="00020600040101010101" pitchFamily="18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400" kern="100" dirty="0">
                <a:latin typeface="汉仪江南楷宋 W" panose="00020600040101010101" pitchFamily="18" charset="-122"/>
                <a:ea typeface="汉仪江南楷宋 W" panose="00020600040101010101" pitchFamily="18" charset="-122"/>
                <a:cs typeface="Times New Roman" panose="02020603050405020304" pitchFamily="18" charset="0"/>
              </a:rPr>
              <a:t>②加强东南和西南地区治理</a:t>
            </a:r>
            <a:endParaRPr lang="en-US" altLang="zh-CN" sz="2400" kern="100" dirty="0">
              <a:latin typeface="汉仪江南楷宋 W" panose="00020600040101010101" pitchFamily="18" charset="-122"/>
              <a:ea typeface="汉仪江南楷宋 W" panose="00020600040101010101" pitchFamily="18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400" kern="100" dirty="0">
                <a:latin typeface="汉仪江南楷宋 W" panose="00020600040101010101" pitchFamily="18" charset="-122"/>
                <a:ea typeface="汉仪江南楷宋 W" panose="00020600040101010101" pitchFamily="18" charset="-122"/>
                <a:cs typeface="Times New Roman" panose="02020603050405020304" pitchFamily="18" charset="0"/>
              </a:rPr>
              <a:t>③开辟丝绸之路，加强对外交流</a:t>
            </a:r>
            <a:endParaRPr lang="en-US" altLang="zh-CN" sz="2400" kern="100" dirty="0">
              <a:latin typeface="汉仪江南楷宋 W" panose="00020600040101010101" pitchFamily="18" charset="-122"/>
              <a:ea typeface="汉仪江南楷宋 W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111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C25A2D02-5D60-A749-5820-2D4F136D21E2}"/>
              </a:ext>
            </a:extLst>
          </p:cNvPr>
          <p:cNvSpPr/>
          <p:nvPr/>
        </p:nvSpPr>
        <p:spPr>
          <a:xfrm>
            <a:off x="165100" y="173566"/>
            <a:ext cx="11861800" cy="651086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C8F26CFA-F120-C303-B998-35C7ACF0FA87}"/>
              </a:ext>
            </a:extLst>
          </p:cNvPr>
          <p:cNvSpPr/>
          <p:nvPr/>
        </p:nvSpPr>
        <p:spPr>
          <a:xfrm>
            <a:off x="-516699" y="2236964"/>
            <a:ext cx="13273088" cy="741634"/>
          </a:xfrm>
          <a:prstGeom prst="roundRect">
            <a:avLst>
              <a:gd name="adj" fmla="val 7764"/>
            </a:avLst>
          </a:prstGeom>
          <a:solidFill>
            <a:schemeClr val="bg1">
              <a:alpha val="80000"/>
            </a:schemeClr>
          </a:solidFill>
          <a:ln w="38100">
            <a:solidFill>
              <a:srgbClr val="7E8C9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图文框 5">
            <a:extLst>
              <a:ext uri="{FF2B5EF4-FFF2-40B4-BE49-F238E27FC236}">
                <a16:creationId xmlns:a16="http://schemas.microsoft.com/office/drawing/2014/main" id="{0848E5BB-C11D-FAB9-14E3-95D7E2852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70"/>
            </a:avLst>
          </a:prstGeom>
          <a:solidFill>
            <a:srgbClr val="7E8D99"/>
          </a:solidFill>
          <a:ln>
            <a:noFill/>
          </a:ln>
          <a:effectLst>
            <a:innerShdw blurRad="63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890ED44-2286-19EC-C09B-17BC28BC59DA}"/>
              </a:ext>
            </a:extLst>
          </p:cNvPr>
          <p:cNvSpPr txBox="1"/>
          <p:nvPr/>
        </p:nvSpPr>
        <p:spPr>
          <a:xfrm>
            <a:off x="459509" y="1053832"/>
            <a:ext cx="6564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6700" algn="just"/>
            <a:r>
              <a:rPr lang="zh-CN" altLang="zh-CN" sz="3600" b="1" kern="100" dirty="0">
                <a:effectLst/>
                <a:latin typeface="方正苏新诗柳楷简繁" panose="02000000000000000000" pitchFamily="2" charset="-122"/>
                <a:ea typeface="方正苏新诗柳楷简繁" panose="02000000000000000000" pitchFamily="2" charset="-122"/>
                <a:cs typeface="Times New Roman" panose="02020603050405020304" pitchFamily="18" charset="0"/>
              </a:rPr>
              <a:t>什么是“术”什么是“道”？</a:t>
            </a:r>
            <a:endParaRPr lang="en-US" altLang="zh-CN" sz="3600" b="1" kern="100" dirty="0">
              <a:effectLst/>
              <a:latin typeface="方正苏新诗柳楷简繁" panose="02000000000000000000" pitchFamily="2" charset="-122"/>
              <a:ea typeface="方正苏新诗柳楷简繁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0865D45-FAD2-110B-724F-49C5DFE6BCA6}"/>
              </a:ext>
            </a:extLst>
          </p:cNvPr>
          <p:cNvSpPr txBox="1"/>
          <p:nvPr/>
        </p:nvSpPr>
        <p:spPr>
          <a:xfrm>
            <a:off x="717119" y="2236964"/>
            <a:ext cx="10757762" cy="707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600" b="1" kern="100" dirty="0">
                <a:solidFill>
                  <a:srgbClr val="383838"/>
                </a:solidFill>
                <a:effectLst/>
                <a:latin typeface="方正苏新诗柳楷简繁" panose="02000000000000000000" pitchFamily="2" charset="-122"/>
                <a:ea typeface="方正苏新诗柳楷简繁" panose="02000000000000000000" pitchFamily="2" charset="-122"/>
                <a:cs typeface="Times New Roman" panose="02020603050405020304" pitchFamily="18" charset="0"/>
              </a:rPr>
              <a:t>对比文景之治和光武中兴，分析王朝初创时的共同点</a:t>
            </a:r>
            <a:endParaRPr lang="zh-CN" altLang="zh-CN" sz="3600" b="1" kern="100" dirty="0">
              <a:solidFill>
                <a:srgbClr val="383838"/>
              </a:solidFill>
              <a:effectLst/>
              <a:latin typeface="方正苏新诗柳楷简繁" panose="02000000000000000000" pitchFamily="2" charset="-122"/>
              <a:ea typeface="方正苏新诗柳楷简繁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800542A-35A5-CCD7-E901-93216AC6D68D}"/>
              </a:ext>
            </a:extLst>
          </p:cNvPr>
          <p:cNvSpPr txBox="1"/>
          <p:nvPr/>
        </p:nvSpPr>
        <p:spPr>
          <a:xfrm>
            <a:off x="413493" y="5774647"/>
            <a:ext cx="43715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C00000"/>
                </a:solidFill>
                <a:latin typeface="方正苏新诗柳楷简繁" panose="02000000000000000000" pitchFamily="2" charset="-122"/>
                <a:ea typeface="方正苏新诗柳楷简繁" panose="02000000000000000000" pitchFamily="2" charset="-122"/>
              </a:rPr>
              <a:t>恢复经济，稳定秩序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21960D0-BBE3-CFD3-8798-A74F7313319D}"/>
              </a:ext>
            </a:extLst>
          </p:cNvPr>
          <p:cNvSpPr txBox="1"/>
          <p:nvPr/>
        </p:nvSpPr>
        <p:spPr>
          <a:xfrm>
            <a:off x="538762" y="1670970"/>
            <a:ext cx="111621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66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江南楷宋 W" panose="00020600040101010101" pitchFamily="18" charset="-122"/>
                <a:ea typeface="汉仪江南楷宋 W" panose="00020600040101010101" pitchFamily="18" charset="-122"/>
                <a:cs typeface="Times New Roman" panose="02020603050405020304" pitchFamily="18" charset="0"/>
              </a:rPr>
              <a:t>“术” 是统治的</a:t>
            </a:r>
            <a:r>
              <a:rPr kumimoji="0" lang="zh-CN" altLang="zh-CN" sz="28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汉仪江南楷宋 W" panose="00020600040101010101" pitchFamily="18" charset="-122"/>
                <a:ea typeface="汉仪江南楷宋 W" panose="00020600040101010101" pitchFamily="18" charset="-122"/>
                <a:cs typeface="Times New Roman" panose="02020603050405020304" pitchFamily="18" charset="0"/>
              </a:rPr>
              <a:t>方法策略</a:t>
            </a:r>
            <a:r>
              <a:rPr lang="zh-CN" altLang="en-US" sz="2800" kern="100" dirty="0">
                <a:solidFill>
                  <a:prstClr val="black"/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  <a:cs typeface="Times New Roman" panose="02020603050405020304" pitchFamily="18" charset="0"/>
              </a:rPr>
              <a:t>；</a:t>
            </a:r>
            <a:r>
              <a:rPr kumimoji="0" lang="zh-CN" altLang="zh-CN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江南楷宋 W" panose="00020600040101010101" pitchFamily="18" charset="-122"/>
                <a:ea typeface="汉仪江南楷宋 W" panose="00020600040101010101" pitchFamily="18" charset="-122"/>
                <a:cs typeface="Times New Roman" panose="02020603050405020304" pitchFamily="18" charset="0"/>
              </a:rPr>
              <a:t>“道”是</a:t>
            </a:r>
            <a:r>
              <a:rPr kumimoji="0" lang="zh-CN" alt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江南楷宋 W" panose="00020600040101010101" pitchFamily="18" charset="-122"/>
                <a:ea typeface="汉仪江南楷宋 W" panose="00020600040101010101" pitchFamily="18" charset="-122"/>
                <a:cs typeface="Times New Roman" panose="02020603050405020304" pitchFamily="18" charset="0"/>
              </a:rPr>
              <a:t>封建国家</a:t>
            </a:r>
            <a:r>
              <a:rPr kumimoji="0" lang="zh-CN" altLang="zh-CN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江南楷宋 W" panose="00020600040101010101" pitchFamily="18" charset="-122"/>
                <a:ea typeface="汉仪江南楷宋 W" panose="00020600040101010101" pitchFamily="18" charset="-122"/>
                <a:cs typeface="Times New Roman" panose="02020603050405020304" pitchFamily="18" charset="0"/>
              </a:rPr>
              <a:t>背后治乱兴衰的</a:t>
            </a:r>
            <a:r>
              <a:rPr kumimoji="0" lang="zh-CN" altLang="zh-CN" sz="28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汉仪江南楷宋 W" panose="00020600040101010101" pitchFamily="18" charset="-122"/>
                <a:ea typeface="汉仪江南楷宋 W" panose="00020600040101010101" pitchFamily="18" charset="-122"/>
                <a:cs typeface="Times New Roman" panose="02020603050405020304" pitchFamily="18" charset="0"/>
              </a:rPr>
              <a:t>规律。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82FE93DA-2028-AC9B-108D-CBC9AA3C17E4}"/>
              </a:ext>
            </a:extLst>
          </p:cNvPr>
          <p:cNvGrpSpPr/>
          <p:nvPr/>
        </p:nvGrpSpPr>
        <p:grpSpPr>
          <a:xfrm>
            <a:off x="441245" y="3231110"/>
            <a:ext cx="4024479" cy="2254036"/>
            <a:chOff x="415904" y="3241644"/>
            <a:chExt cx="4024479" cy="2254036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770719E4-67A6-7FB7-853A-F8D09CE6274D}"/>
                </a:ext>
              </a:extLst>
            </p:cNvPr>
            <p:cNvSpPr/>
            <p:nvPr/>
          </p:nvSpPr>
          <p:spPr>
            <a:xfrm>
              <a:off x="415904" y="3241644"/>
              <a:ext cx="4024479" cy="2254036"/>
            </a:xfrm>
            <a:prstGeom prst="roundRect">
              <a:avLst>
                <a:gd name="adj" fmla="val 6402"/>
              </a:avLst>
            </a:prstGeom>
            <a:solidFill>
              <a:srgbClr val="DFE6ED">
                <a:alpha val="90000"/>
              </a:srgbClr>
            </a:solidFill>
            <a:ln w="38100">
              <a:solidFill>
                <a:schemeClr val="accent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BDBBB04E-F112-1E14-105A-CBB9E6D49A2A}"/>
                </a:ext>
              </a:extLst>
            </p:cNvPr>
            <p:cNvSpPr txBox="1"/>
            <p:nvPr/>
          </p:nvSpPr>
          <p:spPr>
            <a:xfrm>
              <a:off x="513421" y="3889215"/>
              <a:ext cx="3926962" cy="16064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800" b="1" kern="100" spc="-300" dirty="0">
                  <a:solidFill>
                    <a:srgbClr val="C00000"/>
                  </a:solidFill>
                  <a:effectLst/>
                  <a:latin typeface="汉仪风骨楷体 W" panose="00020600040101010101" pitchFamily="18" charset="-122"/>
                  <a:ea typeface="汉仪风骨楷体 W" panose="00020600040101010101" pitchFamily="18" charset="-122"/>
                  <a:cs typeface="Times New Roman" panose="02020603050405020304" pitchFamily="18" charset="0"/>
                </a:rPr>
                <a:t> “黄老无为”</a:t>
              </a:r>
              <a:r>
                <a:rPr lang="zh-CN" altLang="zh-CN" sz="2800" b="1" kern="100" spc="-300" dirty="0">
                  <a:solidFill>
                    <a:srgbClr val="C00000"/>
                  </a:solidFill>
                  <a:effectLst/>
                  <a:latin typeface="汉仪风骨楷体 W" panose="00020600040101010101" pitchFamily="18" charset="-122"/>
                  <a:ea typeface="汉仪风骨楷体 W" panose="00020600040101010101" pitchFamily="18" charset="-122"/>
                  <a:cs typeface="Times New Roman" panose="02020603050405020304" pitchFamily="18" charset="0"/>
                </a:rPr>
                <a:t>“与民休息”</a:t>
              </a:r>
              <a:endParaRPr lang="en-US" altLang="zh-CN" sz="2800" b="1" kern="100" spc="-300" dirty="0">
                <a:solidFill>
                  <a:srgbClr val="C00000"/>
                </a:solidFill>
                <a:effectLst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zh-CN" sz="2800" kern="100" dirty="0">
                  <a:effectLst/>
                  <a:latin typeface="汉仪风骨楷体 W" panose="00020600040101010101" pitchFamily="18" charset="-122"/>
                  <a:ea typeface="汉仪风骨楷体 W" panose="00020600040101010101" pitchFamily="18" charset="-122"/>
                  <a:cs typeface="Times New Roman" panose="02020603050405020304" pitchFamily="18" charset="0"/>
                </a:rPr>
                <a:t> 减轻赋税、徭役</a:t>
              </a:r>
              <a:r>
                <a:rPr lang="zh-CN" altLang="en-US" sz="2800" kern="100" dirty="0">
                  <a:effectLst/>
                  <a:latin typeface="汉仪风骨楷体 W" panose="00020600040101010101" pitchFamily="18" charset="-122"/>
                  <a:ea typeface="汉仪风骨楷体 W" panose="00020600040101010101" pitchFamily="18" charset="-122"/>
                  <a:cs typeface="Times New Roman" panose="02020603050405020304" pitchFamily="18" charset="0"/>
                </a:rPr>
                <a:t>、</a:t>
              </a:r>
              <a:r>
                <a:rPr lang="zh-CN" altLang="zh-CN" sz="2800" kern="100" dirty="0">
                  <a:effectLst/>
                  <a:latin typeface="汉仪风骨楷体 W" panose="00020600040101010101" pitchFamily="18" charset="-122"/>
                  <a:ea typeface="汉仪风骨楷体 W" panose="00020600040101010101" pitchFamily="18" charset="-122"/>
                  <a:cs typeface="Times New Roman" panose="02020603050405020304" pitchFamily="18" charset="0"/>
                </a:rPr>
                <a:t>刑罚，</a:t>
              </a:r>
              <a:r>
                <a:rPr lang="en-US" altLang="zh-CN" sz="2800" kern="100" dirty="0">
                  <a:effectLst/>
                  <a:latin typeface="汉仪风骨楷体 W" panose="00020600040101010101" pitchFamily="18" charset="-122"/>
                  <a:ea typeface="汉仪风骨楷体 W" panose="00020600040101010101" pitchFamily="18" charset="-122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2800" kern="100" dirty="0">
                  <a:latin typeface="汉仪风骨楷体 W" panose="00020600040101010101" pitchFamily="18" charset="-122"/>
                  <a:ea typeface="汉仪风骨楷体 W" panose="00020600040101010101" pitchFamily="18" charset="-122"/>
                  <a:cs typeface="Times New Roman" panose="02020603050405020304" pitchFamily="18" charset="0"/>
                </a:rPr>
                <a:t>    </a:t>
              </a:r>
              <a:r>
                <a:rPr lang="zh-CN" altLang="zh-CN" sz="2800" kern="100" dirty="0">
                  <a:effectLst/>
                  <a:latin typeface="汉仪风骨楷体 W" panose="00020600040101010101" pitchFamily="18" charset="-122"/>
                  <a:ea typeface="汉仪风骨楷体 W" panose="00020600040101010101" pitchFamily="18" charset="-122"/>
                  <a:cs typeface="Times New Roman" panose="02020603050405020304" pitchFamily="18" charset="0"/>
                </a:rPr>
                <a:t>提倡节俭，减少支出。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E664DE3D-84E3-A13B-47C5-5C3C2FB742C5}"/>
                </a:ext>
              </a:extLst>
            </p:cNvPr>
            <p:cNvSpPr txBox="1"/>
            <p:nvPr/>
          </p:nvSpPr>
          <p:spPr>
            <a:xfrm>
              <a:off x="1442404" y="3302050"/>
              <a:ext cx="206899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zh-CN" altLang="en-US" sz="3600" b="1" i="0" u="none" strike="noStrike" kern="100" cap="none" spc="0" normalizeH="0" baseline="0" noProof="0" dirty="0">
                  <a:ln>
                    <a:noFill/>
                  </a:ln>
                  <a:solidFill>
                    <a:srgbClr val="383838"/>
                  </a:solidFill>
                  <a:effectLst/>
                  <a:uLnTx/>
                  <a:uFillTx/>
                  <a:latin typeface="方正苏新诗柳楷简繁" panose="02000000000000000000" pitchFamily="2" charset="-122"/>
                  <a:ea typeface="方正苏新诗柳楷简繁" panose="02000000000000000000" pitchFamily="2" charset="-122"/>
                  <a:cs typeface="Times New Roman" panose="02020603050405020304" pitchFamily="18" charset="0"/>
                </a:rPr>
                <a:t>文景之治</a:t>
              </a:r>
              <a:endParaRPr lang="zh-CN" altLang="en-US" dirty="0"/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E3547047-80E1-62E5-0989-F2B657AB0E78}"/>
              </a:ext>
            </a:extLst>
          </p:cNvPr>
          <p:cNvGrpSpPr/>
          <p:nvPr/>
        </p:nvGrpSpPr>
        <p:grpSpPr>
          <a:xfrm>
            <a:off x="4816144" y="3231109"/>
            <a:ext cx="7302116" cy="3083351"/>
            <a:chOff x="112778" y="3159119"/>
            <a:chExt cx="7302116" cy="3083351"/>
          </a:xfrm>
        </p:grpSpPr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C89EEBB6-D65C-1B1D-587E-E50BD7C76B5D}"/>
                </a:ext>
              </a:extLst>
            </p:cNvPr>
            <p:cNvSpPr/>
            <p:nvPr/>
          </p:nvSpPr>
          <p:spPr>
            <a:xfrm>
              <a:off x="112778" y="3159119"/>
              <a:ext cx="6951696" cy="3057047"/>
            </a:xfrm>
            <a:prstGeom prst="roundRect">
              <a:avLst>
                <a:gd name="adj" fmla="val 6402"/>
              </a:avLst>
            </a:prstGeom>
            <a:solidFill>
              <a:srgbClr val="DFE6ED">
                <a:alpha val="90000"/>
              </a:srgbClr>
            </a:solidFill>
            <a:ln w="38100">
              <a:solidFill>
                <a:schemeClr val="accent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CD6F9FD1-F9B9-72EB-5043-450AFF8583EA}"/>
                </a:ext>
              </a:extLst>
            </p:cNvPr>
            <p:cNvSpPr txBox="1"/>
            <p:nvPr/>
          </p:nvSpPr>
          <p:spPr>
            <a:xfrm>
              <a:off x="114574" y="3522686"/>
              <a:ext cx="7300320" cy="27197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 kern="100" dirty="0">
                  <a:effectLst/>
                  <a:latin typeface="汉仪风骨楷体 W" panose="00020600040101010101" pitchFamily="18" charset="-122"/>
                  <a:ea typeface="汉仪风骨楷体 W" panose="00020600040101010101" pitchFamily="18" charset="-122"/>
                  <a:cs typeface="Times New Roman" panose="02020603050405020304" pitchFamily="18" charset="0"/>
                </a:rPr>
                <a:t>（</a:t>
              </a:r>
              <a:r>
                <a:rPr lang="en-US" altLang="zh-CN" sz="2400" kern="100" dirty="0">
                  <a:effectLst/>
                  <a:latin typeface="汉仪风骨楷体 W" panose="00020600040101010101" pitchFamily="18" charset="-122"/>
                  <a:ea typeface="汉仪风骨楷体 W" panose="00020600040101010101" pitchFamily="18" charset="-122"/>
                  <a:cs typeface="Times New Roman" panose="02020603050405020304" pitchFamily="18" charset="0"/>
                </a:rPr>
                <a:t>1</a:t>
              </a:r>
              <a:r>
                <a:rPr lang="zh-CN" altLang="en-US" sz="2400" kern="100" dirty="0">
                  <a:effectLst/>
                  <a:latin typeface="汉仪风骨楷体 W" panose="00020600040101010101" pitchFamily="18" charset="-122"/>
                  <a:ea typeface="汉仪风骨楷体 W" panose="00020600040101010101" pitchFamily="18" charset="-122"/>
                  <a:cs typeface="Times New Roman" panose="02020603050405020304" pitchFamily="18" charset="0"/>
                </a:rPr>
                <a:t>）政治</a:t>
              </a:r>
            </a:p>
            <a:p>
              <a:pPr>
                <a:lnSpc>
                  <a:spcPct val="120000"/>
                </a:lnSpc>
              </a:pPr>
              <a:r>
                <a:rPr lang="zh-CN" altLang="en-US" sz="2400" kern="100" dirty="0">
                  <a:effectLst/>
                  <a:latin typeface="汉仪风骨楷体 W" panose="00020600040101010101" pitchFamily="18" charset="-122"/>
                  <a:ea typeface="汉仪风骨楷体 W" panose="00020600040101010101" pitchFamily="18" charset="-122"/>
                  <a:cs typeface="Times New Roman" panose="02020603050405020304" pitchFamily="18" charset="0"/>
                </a:rPr>
                <a:t>①加强皇权、增强尚书台的作用；控制外戚干政</a:t>
              </a:r>
            </a:p>
            <a:p>
              <a:pPr>
                <a:lnSpc>
                  <a:spcPct val="120000"/>
                </a:lnSpc>
              </a:pPr>
              <a:r>
                <a:rPr lang="zh-CN" altLang="en-US" sz="2400" kern="100" dirty="0">
                  <a:effectLst/>
                  <a:latin typeface="汉仪风骨楷体 W" panose="00020600040101010101" pitchFamily="18" charset="-122"/>
                  <a:ea typeface="汉仪风骨楷体 W" panose="00020600040101010101" pitchFamily="18" charset="-122"/>
                  <a:cs typeface="Times New Roman" panose="02020603050405020304" pitchFamily="18" charset="0"/>
                </a:rPr>
                <a:t>②裁并郡县，裁减官吏，节省开支</a:t>
              </a:r>
            </a:p>
            <a:p>
              <a:pPr>
                <a:lnSpc>
                  <a:spcPct val="120000"/>
                </a:lnSpc>
              </a:pPr>
              <a:r>
                <a:rPr lang="zh-CN" altLang="en-US" sz="2400" kern="100" dirty="0">
                  <a:effectLst/>
                  <a:latin typeface="汉仪风骨楷体 W" panose="00020600040101010101" pitchFamily="18" charset="-122"/>
                  <a:ea typeface="汉仪风骨楷体 W" panose="00020600040101010101" pitchFamily="18" charset="-122"/>
                  <a:cs typeface="Times New Roman" panose="02020603050405020304" pitchFamily="18" charset="0"/>
                </a:rPr>
                <a:t>③整顿吏治，惩处贪污腐败</a:t>
              </a:r>
            </a:p>
            <a:p>
              <a:pPr>
                <a:lnSpc>
                  <a:spcPct val="120000"/>
                </a:lnSpc>
              </a:pPr>
              <a:r>
                <a:rPr lang="zh-CN" altLang="en-US" sz="2400" kern="100" dirty="0">
                  <a:effectLst/>
                  <a:latin typeface="汉仪风骨楷体 W" panose="00020600040101010101" pitchFamily="18" charset="-122"/>
                  <a:ea typeface="汉仪风骨楷体 W" panose="00020600040101010101" pitchFamily="18" charset="-122"/>
                  <a:cs typeface="Times New Roman" panose="02020603050405020304" pitchFamily="18" charset="0"/>
                </a:rPr>
                <a:t>（</a:t>
              </a:r>
              <a:r>
                <a:rPr lang="en-US" altLang="zh-CN" sz="2400" kern="100" dirty="0">
                  <a:effectLst/>
                  <a:latin typeface="汉仪风骨楷体 W" panose="00020600040101010101" pitchFamily="18" charset="-122"/>
                  <a:ea typeface="汉仪风骨楷体 W" panose="00020600040101010101" pitchFamily="18" charset="-122"/>
                  <a:cs typeface="Times New Roman" panose="02020603050405020304" pitchFamily="18" charset="0"/>
                </a:rPr>
                <a:t>2</a:t>
              </a:r>
              <a:r>
                <a:rPr lang="zh-CN" altLang="en-US" sz="2400" kern="100" dirty="0">
                  <a:effectLst/>
                  <a:latin typeface="汉仪风骨楷体 W" panose="00020600040101010101" pitchFamily="18" charset="-122"/>
                  <a:ea typeface="汉仪风骨楷体 W" panose="00020600040101010101" pitchFamily="18" charset="-122"/>
                  <a:cs typeface="Times New Roman" panose="02020603050405020304" pitchFamily="18" charset="0"/>
                </a:rPr>
                <a:t>）经济：清查全国垦田，户口数量；释放奴婢</a:t>
              </a:r>
            </a:p>
            <a:p>
              <a:pPr>
                <a:lnSpc>
                  <a:spcPct val="120000"/>
                </a:lnSpc>
              </a:pPr>
              <a:r>
                <a:rPr lang="zh-CN" altLang="en-US" sz="2400" kern="100" dirty="0">
                  <a:effectLst/>
                  <a:latin typeface="汉仪风骨楷体 W" panose="00020600040101010101" pitchFamily="18" charset="-122"/>
                  <a:ea typeface="汉仪风骨楷体 W" panose="00020600040101010101" pitchFamily="18" charset="-122"/>
                  <a:cs typeface="Times New Roman" panose="02020603050405020304" pitchFamily="18" charset="0"/>
                </a:rPr>
                <a:t>（</a:t>
              </a:r>
              <a:r>
                <a:rPr lang="en-US" altLang="zh-CN" sz="2400" kern="100" dirty="0">
                  <a:effectLst/>
                  <a:latin typeface="汉仪风骨楷体 W" panose="00020600040101010101" pitchFamily="18" charset="-122"/>
                  <a:ea typeface="汉仪风骨楷体 W" panose="00020600040101010101" pitchFamily="18" charset="-122"/>
                  <a:cs typeface="Times New Roman" panose="02020603050405020304" pitchFamily="18" charset="0"/>
                </a:rPr>
                <a:t>3</a:t>
              </a:r>
              <a:r>
                <a:rPr lang="zh-CN" altLang="en-US" sz="2400" kern="100" dirty="0">
                  <a:effectLst/>
                  <a:latin typeface="汉仪风骨楷体 W" panose="00020600040101010101" pitchFamily="18" charset="-122"/>
                  <a:ea typeface="汉仪风骨楷体 W" panose="00020600040101010101" pitchFamily="18" charset="-122"/>
                  <a:cs typeface="Times New Roman" panose="02020603050405020304" pitchFamily="18" charset="0"/>
                </a:rPr>
                <a:t>）思想：重视儒学</a:t>
              </a: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4C0DEA75-08A0-178B-B32C-6A24DA1DCA75}"/>
                </a:ext>
              </a:extLst>
            </p:cNvPr>
            <p:cNvSpPr txBox="1"/>
            <p:nvPr/>
          </p:nvSpPr>
          <p:spPr>
            <a:xfrm>
              <a:off x="2554128" y="3219526"/>
              <a:ext cx="206899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3600" b="1" kern="100" dirty="0">
                  <a:solidFill>
                    <a:srgbClr val="383838"/>
                  </a:solidFill>
                  <a:latin typeface="方正苏新诗柳楷简繁" panose="02000000000000000000" pitchFamily="2" charset="-122"/>
                  <a:ea typeface="方正苏新诗柳楷简繁" panose="02000000000000000000" pitchFamily="2" charset="-122"/>
                  <a:cs typeface="Times New Roman" panose="02020603050405020304" pitchFamily="18" charset="0"/>
                </a:rPr>
                <a:t>光武中兴</a:t>
              </a:r>
              <a:endParaRPr lang="zh-CN" altLang="en-US" dirty="0"/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32A97E73-0CB0-68C5-37EE-7E9D12601B16}"/>
              </a:ext>
            </a:extLst>
          </p:cNvPr>
          <p:cNvSpPr txBox="1"/>
          <p:nvPr/>
        </p:nvSpPr>
        <p:spPr>
          <a:xfrm>
            <a:off x="237476" y="221299"/>
            <a:ext cx="384297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4800" b="1" dirty="0">
                <a:solidFill>
                  <a:srgbClr val="383838"/>
                </a:solidFill>
                <a:latin typeface="汉仪昌黎宋刻本精修版W" panose="00020600040101010101" pitchFamily="18" charset="-122"/>
                <a:ea typeface="汉仪昌黎宋刻本精修版W" panose="00020600040101010101" pitchFamily="18" charset="-122"/>
              </a:rPr>
              <a:t>三、巩固之道</a:t>
            </a:r>
            <a:endParaRPr lang="zh-CN" altLang="en-US" sz="3600" b="1" dirty="0">
              <a:solidFill>
                <a:srgbClr val="383838"/>
              </a:solidFill>
              <a:latin typeface="汉仪昌黎宋刻本精修版W" panose="00020600040101010101" pitchFamily="18" charset="-122"/>
              <a:ea typeface="汉仪昌黎宋刻本精修版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7172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C25A2D02-5D60-A749-5820-2D4F136D21E2}"/>
              </a:ext>
            </a:extLst>
          </p:cNvPr>
          <p:cNvSpPr/>
          <p:nvPr/>
        </p:nvSpPr>
        <p:spPr>
          <a:xfrm>
            <a:off x="165100" y="173566"/>
            <a:ext cx="11861800" cy="651086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D9082227-BBAC-CBA0-FD63-258D3136BBDA}"/>
              </a:ext>
            </a:extLst>
          </p:cNvPr>
          <p:cNvSpPr/>
          <p:nvPr/>
        </p:nvSpPr>
        <p:spPr>
          <a:xfrm>
            <a:off x="-540544" y="1065747"/>
            <a:ext cx="13273088" cy="786370"/>
          </a:xfrm>
          <a:prstGeom prst="roundRect">
            <a:avLst>
              <a:gd name="adj" fmla="val 7764"/>
            </a:avLst>
          </a:prstGeom>
          <a:solidFill>
            <a:schemeClr val="bg1">
              <a:alpha val="80000"/>
            </a:schemeClr>
          </a:solidFill>
          <a:ln w="38100">
            <a:solidFill>
              <a:srgbClr val="7E8C9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图文框 5">
            <a:extLst>
              <a:ext uri="{FF2B5EF4-FFF2-40B4-BE49-F238E27FC236}">
                <a16:creationId xmlns:a16="http://schemas.microsoft.com/office/drawing/2014/main" id="{0848E5BB-C11D-FAB9-14E3-95D7E2852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70"/>
            </a:avLst>
          </a:prstGeom>
          <a:solidFill>
            <a:srgbClr val="7E8D99"/>
          </a:solidFill>
          <a:ln>
            <a:noFill/>
          </a:ln>
          <a:effectLst>
            <a:innerShdw blurRad="63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972ED92E-5F1B-7CE4-CD3D-BB7996BDD9D9}"/>
              </a:ext>
            </a:extLst>
          </p:cNvPr>
          <p:cNvSpPr txBox="1"/>
          <p:nvPr/>
        </p:nvSpPr>
        <p:spPr>
          <a:xfrm>
            <a:off x="663094" y="1095139"/>
            <a:ext cx="11018972" cy="707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6700" algn="ctr">
              <a:lnSpc>
                <a:spcPct val="120000"/>
              </a:lnSpc>
            </a:pPr>
            <a:r>
              <a:rPr lang="zh-CN" altLang="en-US" sz="3600" b="1" kern="100" dirty="0">
                <a:solidFill>
                  <a:srgbClr val="383838"/>
                </a:solidFill>
                <a:effectLst/>
                <a:latin typeface="方正苏新诗柳楷简繁" panose="02000000000000000000" pitchFamily="2" charset="-122"/>
                <a:ea typeface="方正苏新诗柳楷简繁" panose="02000000000000000000" pitchFamily="2" charset="-122"/>
                <a:cs typeface="Times New Roman" panose="02020603050405020304" pitchFamily="18" charset="0"/>
              </a:rPr>
              <a:t>归纳西汉和东汉衰亡的原因，分析其根本原因</a:t>
            </a:r>
            <a:endParaRPr lang="zh-CN" altLang="zh-CN" sz="3600" b="1" kern="100" dirty="0">
              <a:solidFill>
                <a:srgbClr val="383838"/>
              </a:solidFill>
              <a:effectLst/>
              <a:latin typeface="方正苏新诗柳楷简繁" panose="02000000000000000000" pitchFamily="2" charset="-122"/>
              <a:ea typeface="方正苏新诗柳楷简繁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67DDBC9-F3DE-D065-2F69-0CA18D67E632}"/>
              </a:ext>
            </a:extLst>
          </p:cNvPr>
          <p:cNvSpPr txBox="1"/>
          <p:nvPr/>
        </p:nvSpPr>
        <p:spPr>
          <a:xfrm>
            <a:off x="237476" y="221299"/>
            <a:ext cx="384297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4800" b="1" dirty="0">
                <a:solidFill>
                  <a:srgbClr val="383838"/>
                </a:solidFill>
                <a:latin typeface="汉仪昌黎宋刻本精修版W" panose="00020600040101010101" pitchFamily="18" charset="-122"/>
                <a:ea typeface="汉仪昌黎宋刻本精修版W" panose="00020600040101010101" pitchFamily="18" charset="-122"/>
              </a:rPr>
              <a:t>三、巩固之道</a:t>
            </a:r>
            <a:endParaRPr lang="zh-CN" altLang="en-US" sz="3600" b="1" dirty="0">
              <a:solidFill>
                <a:srgbClr val="383838"/>
              </a:solidFill>
              <a:latin typeface="汉仪昌黎宋刻本精修版W" panose="00020600040101010101" pitchFamily="18" charset="-122"/>
              <a:ea typeface="汉仪昌黎宋刻本精修版W" panose="00020600040101010101" pitchFamily="18" charset="-122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9C69FF53-0BB0-F795-A727-5CC953D275A8}"/>
              </a:ext>
            </a:extLst>
          </p:cNvPr>
          <p:cNvSpPr txBox="1"/>
          <p:nvPr/>
        </p:nvSpPr>
        <p:spPr>
          <a:xfrm>
            <a:off x="5608955" y="327783"/>
            <a:ext cx="62210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6700" algn="just"/>
            <a:r>
              <a:rPr lang="zh-CN" altLang="en-US" sz="3200" b="1" kern="100" dirty="0">
                <a:solidFill>
                  <a:srgbClr val="C00000"/>
                </a:solidFill>
                <a:effectLst/>
                <a:latin typeface="方正苏新诗柳楷简繁" panose="02000000000000000000" pitchFamily="2" charset="-122"/>
                <a:ea typeface="方正苏新诗柳楷简繁" panose="02000000000000000000" pitchFamily="2" charset="-122"/>
                <a:cs typeface="Times New Roman" panose="02020603050405020304" pitchFamily="18" charset="0"/>
              </a:rPr>
              <a:t>土地兼并是封建王朝的固有问题</a:t>
            </a:r>
            <a:endParaRPr lang="zh-CN" altLang="zh-CN" sz="3200" b="1" kern="100" dirty="0">
              <a:solidFill>
                <a:srgbClr val="C00000"/>
              </a:solidFill>
              <a:effectLst/>
              <a:latin typeface="方正苏新诗柳楷简繁" panose="02000000000000000000" pitchFamily="2" charset="-122"/>
              <a:ea typeface="方正苏新诗柳楷简繁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93" name="矩形: 圆角 92">
            <a:extLst>
              <a:ext uri="{FF2B5EF4-FFF2-40B4-BE49-F238E27FC236}">
                <a16:creationId xmlns:a16="http://schemas.microsoft.com/office/drawing/2014/main" id="{08290EC8-869B-6115-08D6-6A298339299A}"/>
              </a:ext>
            </a:extLst>
          </p:cNvPr>
          <p:cNvSpPr/>
          <p:nvPr/>
        </p:nvSpPr>
        <p:spPr>
          <a:xfrm>
            <a:off x="4946482" y="2098990"/>
            <a:ext cx="6899781" cy="4361161"/>
          </a:xfrm>
          <a:prstGeom prst="roundRect">
            <a:avLst>
              <a:gd name="adj" fmla="val 3667"/>
            </a:avLst>
          </a:prstGeom>
          <a:solidFill>
            <a:srgbClr val="DFE6ED">
              <a:alpha val="90000"/>
            </a:srgbClr>
          </a:solidFill>
          <a:ln w="381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5FF035B9-51F9-2C22-F744-A687F175FCCE}"/>
              </a:ext>
            </a:extLst>
          </p:cNvPr>
          <p:cNvGrpSpPr/>
          <p:nvPr/>
        </p:nvGrpSpPr>
        <p:grpSpPr>
          <a:xfrm>
            <a:off x="10253018" y="4552506"/>
            <a:ext cx="1450255" cy="517243"/>
            <a:chOff x="9485798" y="2954741"/>
            <a:chExt cx="642068" cy="517243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AF5FB730-50E8-5FBB-A922-86EE85543849}"/>
                </a:ext>
              </a:extLst>
            </p:cNvPr>
            <p:cNvSpPr/>
            <p:nvPr/>
          </p:nvSpPr>
          <p:spPr>
            <a:xfrm>
              <a:off x="9491932" y="2968192"/>
              <a:ext cx="635934" cy="503792"/>
            </a:xfrm>
            <a:prstGeom prst="roundRect">
              <a:avLst>
                <a:gd name="adj" fmla="val 22534"/>
              </a:avLst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A7DD0D0C-62FB-55AC-92E8-4000169F22E8}"/>
                </a:ext>
              </a:extLst>
            </p:cNvPr>
            <p:cNvSpPr txBox="1"/>
            <p:nvPr/>
          </p:nvSpPr>
          <p:spPr>
            <a:xfrm>
              <a:off x="9485798" y="2954741"/>
              <a:ext cx="635934" cy="5037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外戚专权</a:t>
              </a:r>
            </a:p>
          </p:txBody>
        </p:sp>
      </p:grpSp>
      <p:sp>
        <p:nvSpPr>
          <p:cNvPr id="50" name="文本框 49">
            <a:extLst>
              <a:ext uri="{FF2B5EF4-FFF2-40B4-BE49-F238E27FC236}">
                <a16:creationId xmlns:a16="http://schemas.microsoft.com/office/drawing/2014/main" id="{D2426722-BB1E-4E47-9132-5BAEE64C5847}"/>
              </a:ext>
            </a:extLst>
          </p:cNvPr>
          <p:cNvSpPr txBox="1"/>
          <p:nvPr/>
        </p:nvSpPr>
        <p:spPr>
          <a:xfrm rot="20596658">
            <a:off x="10041965" y="3851235"/>
            <a:ext cx="16865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幼主   即位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A6250E51-EF1B-6F5D-253B-2072EB2DE941}"/>
              </a:ext>
            </a:extLst>
          </p:cNvPr>
          <p:cNvSpPr txBox="1"/>
          <p:nvPr/>
        </p:nvSpPr>
        <p:spPr>
          <a:xfrm rot="1102632">
            <a:off x="10040001" y="5305122"/>
            <a:ext cx="17248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君权    旁落</a:t>
            </a:r>
          </a:p>
        </p:txBody>
      </p:sp>
      <p:sp>
        <p:nvSpPr>
          <p:cNvPr id="71" name="矩形: 圆角 70">
            <a:extLst>
              <a:ext uri="{FF2B5EF4-FFF2-40B4-BE49-F238E27FC236}">
                <a16:creationId xmlns:a16="http://schemas.microsoft.com/office/drawing/2014/main" id="{14F86412-CB00-BE29-C10E-07570E5DF426}"/>
              </a:ext>
            </a:extLst>
          </p:cNvPr>
          <p:cNvSpPr/>
          <p:nvPr/>
        </p:nvSpPr>
        <p:spPr>
          <a:xfrm>
            <a:off x="517354" y="2098990"/>
            <a:ext cx="4024479" cy="2113680"/>
          </a:xfrm>
          <a:prstGeom prst="roundRect">
            <a:avLst>
              <a:gd name="adj" fmla="val 6402"/>
            </a:avLst>
          </a:prstGeom>
          <a:solidFill>
            <a:srgbClr val="DFE6ED">
              <a:alpha val="90000"/>
            </a:srgbClr>
          </a:solidFill>
          <a:ln w="381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72401D6B-8D3B-4721-6CC8-847BD1C91FD0}"/>
              </a:ext>
            </a:extLst>
          </p:cNvPr>
          <p:cNvSpPr txBox="1"/>
          <p:nvPr/>
        </p:nvSpPr>
        <p:spPr>
          <a:xfrm>
            <a:off x="614871" y="2773359"/>
            <a:ext cx="3926962" cy="1390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kern="100" spc="-150" dirty="0">
                <a:effectLst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政治日趋黑暗，土地兼并严重赋税徭役沉重，破产农民沦为奴婢或流亡，社会动荡不安。</a:t>
            </a:r>
            <a:endParaRPr lang="zh-CN" altLang="zh-CN" sz="2400" kern="100" spc="-150" dirty="0">
              <a:effectLst/>
              <a:latin typeface="汉仪风骨楷体 W" panose="00020600040101010101" pitchFamily="18" charset="-122"/>
              <a:ea typeface="汉仪风骨楷体 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93F551E4-FAE6-CD97-1C82-4EC868EABB9E}"/>
              </a:ext>
            </a:extLst>
          </p:cNvPr>
          <p:cNvSpPr txBox="1"/>
          <p:nvPr/>
        </p:nvSpPr>
        <p:spPr>
          <a:xfrm>
            <a:off x="1543854" y="2159396"/>
            <a:ext cx="20689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方正苏新诗柳楷简繁" panose="02000000000000000000" pitchFamily="2" charset="-122"/>
                <a:ea typeface="方正苏新诗柳楷简繁" panose="02000000000000000000" pitchFamily="2" charset="-122"/>
                <a:cs typeface="Times New Roman" panose="02020603050405020304" pitchFamily="18" charset="0"/>
              </a:rPr>
              <a:t>西汉末年</a:t>
            </a:r>
            <a:endParaRPr lang="zh-CN" altLang="en-US" dirty="0"/>
          </a:p>
        </p:txBody>
      </p: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291A3161-E5D9-B232-0B88-B1DE2748C56A}"/>
              </a:ext>
            </a:extLst>
          </p:cNvPr>
          <p:cNvGrpSpPr/>
          <p:nvPr/>
        </p:nvGrpSpPr>
        <p:grpSpPr>
          <a:xfrm>
            <a:off x="920860" y="4404105"/>
            <a:ext cx="1436400" cy="515956"/>
            <a:chOff x="9491932" y="2956028"/>
            <a:chExt cx="635934" cy="515956"/>
          </a:xfrm>
        </p:grpSpPr>
        <p:sp>
          <p:nvSpPr>
            <p:cNvPr id="76" name="矩形: 圆角 75">
              <a:extLst>
                <a:ext uri="{FF2B5EF4-FFF2-40B4-BE49-F238E27FC236}">
                  <a16:creationId xmlns:a16="http://schemas.microsoft.com/office/drawing/2014/main" id="{713229C7-A641-CBC1-2D66-58DA088A14B3}"/>
                </a:ext>
              </a:extLst>
            </p:cNvPr>
            <p:cNvSpPr/>
            <p:nvPr/>
          </p:nvSpPr>
          <p:spPr>
            <a:xfrm>
              <a:off x="9491932" y="2968192"/>
              <a:ext cx="635934" cy="503792"/>
            </a:xfrm>
            <a:prstGeom prst="roundRect">
              <a:avLst>
                <a:gd name="adj" fmla="val 22534"/>
              </a:avLst>
            </a:prstGeom>
            <a:solidFill>
              <a:schemeClr val="bg1">
                <a:lumMod val="95000"/>
              </a:schemeClr>
            </a:solidFill>
            <a:ln w="38100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CCB1D103-D1DC-CDC4-7683-FC546F114C06}"/>
                </a:ext>
              </a:extLst>
            </p:cNvPr>
            <p:cNvSpPr txBox="1"/>
            <p:nvPr/>
          </p:nvSpPr>
          <p:spPr>
            <a:xfrm>
              <a:off x="9491932" y="2956028"/>
              <a:ext cx="635934" cy="5037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政治黑暗</a:t>
              </a:r>
            </a:p>
          </p:txBody>
        </p:sp>
      </p:grp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EB2AA696-A5AD-77F4-4922-8894A95C3408}"/>
              </a:ext>
            </a:extLst>
          </p:cNvPr>
          <p:cNvGrpSpPr/>
          <p:nvPr/>
        </p:nvGrpSpPr>
        <p:grpSpPr>
          <a:xfrm>
            <a:off x="2714040" y="4404105"/>
            <a:ext cx="1445367" cy="515956"/>
            <a:chOff x="9491932" y="2956028"/>
            <a:chExt cx="639904" cy="515956"/>
          </a:xfrm>
        </p:grpSpPr>
        <p:sp>
          <p:nvSpPr>
            <p:cNvPr id="79" name="矩形: 圆角 78">
              <a:extLst>
                <a:ext uri="{FF2B5EF4-FFF2-40B4-BE49-F238E27FC236}">
                  <a16:creationId xmlns:a16="http://schemas.microsoft.com/office/drawing/2014/main" id="{5C81DECE-51F1-5306-1F53-E003F6402018}"/>
                </a:ext>
              </a:extLst>
            </p:cNvPr>
            <p:cNvSpPr/>
            <p:nvPr/>
          </p:nvSpPr>
          <p:spPr>
            <a:xfrm>
              <a:off x="9491932" y="2968192"/>
              <a:ext cx="635934" cy="503792"/>
            </a:xfrm>
            <a:prstGeom prst="roundRect">
              <a:avLst>
                <a:gd name="adj" fmla="val 22534"/>
              </a:avLst>
            </a:prstGeom>
            <a:solidFill>
              <a:schemeClr val="bg1">
                <a:lumMod val="95000"/>
              </a:schemeClr>
            </a:solidFill>
            <a:ln w="38100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4B9C8690-5BA2-EB63-7D9C-0EA822CF539D}"/>
                </a:ext>
              </a:extLst>
            </p:cNvPr>
            <p:cNvSpPr txBox="1"/>
            <p:nvPr/>
          </p:nvSpPr>
          <p:spPr>
            <a:xfrm>
              <a:off x="9495902" y="2956028"/>
              <a:ext cx="635934" cy="5037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土地兼并</a:t>
              </a:r>
            </a:p>
          </p:txBody>
        </p:sp>
      </p:grpSp>
      <p:grpSp>
        <p:nvGrpSpPr>
          <p:cNvPr id="81" name="组合 80">
            <a:extLst>
              <a:ext uri="{FF2B5EF4-FFF2-40B4-BE49-F238E27FC236}">
                <a16:creationId xmlns:a16="http://schemas.microsoft.com/office/drawing/2014/main" id="{BC7F1CA0-10CE-6BD4-0162-701CC5F29B68}"/>
              </a:ext>
            </a:extLst>
          </p:cNvPr>
          <p:cNvGrpSpPr/>
          <p:nvPr/>
        </p:nvGrpSpPr>
        <p:grpSpPr>
          <a:xfrm>
            <a:off x="2709557" y="5141682"/>
            <a:ext cx="1445367" cy="515956"/>
            <a:chOff x="9491932" y="2956028"/>
            <a:chExt cx="639904" cy="515956"/>
          </a:xfrm>
        </p:grpSpPr>
        <p:sp>
          <p:nvSpPr>
            <p:cNvPr id="82" name="矩形: 圆角 81">
              <a:extLst>
                <a:ext uri="{FF2B5EF4-FFF2-40B4-BE49-F238E27FC236}">
                  <a16:creationId xmlns:a16="http://schemas.microsoft.com/office/drawing/2014/main" id="{7FE46493-7279-6928-7E69-EC0E7B267F55}"/>
                </a:ext>
              </a:extLst>
            </p:cNvPr>
            <p:cNvSpPr/>
            <p:nvPr/>
          </p:nvSpPr>
          <p:spPr>
            <a:xfrm>
              <a:off x="9491932" y="2968192"/>
              <a:ext cx="635934" cy="503792"/>
            </a:xfrm>
            <a:prstGeom prst="roundRect">
              <a:avLst>
                <a:gd name="adj" fmla="val 22534"/>
              </a:avLst>
            </a:prstGeom>
            <a:solidFill>
              <a:schemeClr val="bg1">
                <a:lumMod val="95000"/>
              </a:schemeClr>
            </a:solidFill>
            <a:ln w="38100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文本框 82">
              <a:extLst>
                <a:ext uri="{FF2B5EF4-FFF2-40B4-BE49-F238E27FC236}">
                  <a16:creationId xmlns:a16="http://schemas.microsoft.com/office/drawing/2014/main" id="{C8BBC5F0-5812-CDBD-C8DB-5C339A73EE62}"/>
                </a:ext>
              </a:extLst>
            </p:cNvPr>
            <p:cNvSpPr txBox="1"/>
            <p:nvPr/>
          </p:nvSpPr>
          <p:spPr>
            <a:xfrm>
              <a:off x="9495902" y="2956028"/>
              <a:ext cx="635934" cy="5037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农民破产</a:t>
              </a:r>
            </a:p>
          </p:txBody>
        </p:sp>
      </p:grp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8E4F830A-3E37-F351-7D05-A6CA16B0301F}"/>
              </a:ext>
            </a:extLst>
          </p:cNvPr>
          <p:cNvGrpSpPr/>
          <p:nvPr/>
        </p:nvGrpSpPr>
        <p:grpSpPr>
          <a:xfrm>
            <a:off x="911893" y="5141682"/>
            <a:ext cx="1445367" cy="515956"/>
            <a:chOff x="9491932" y="2956028"/>
            <a:chExt cx="639904" cy="515956"/>
          </a:xfrm>
        </p:grpSpPr>
        <p:sp>
          <p:nvSpPr>
            <p:cNvPr id="85" name="矩形: 圆角 84">
              <a:extLst>
                <a:ext uri="{FF2B5EF4-FFF2-40B4-BE49-F238E27FC236}">
                  <a16:creationId xmlns:a16="http://schemas.microsoft.com/office/drawing/2014/main" id="{94E216CB-2CCF-47EE-45D3-1499FAAB105D}"/>
                </a:ext>
              </a:extLst>
            </p:cNvPr>
            <p:cNvSpPr/>
            <p:nvPr/>
          </p:nvSpPr>
          <p:spPr>
            <a:xfrm>
              <a:off x="9491932" y="2968192"/>
              <a:ext cx="635934" cy="503792"/>
            </a:xfrm>
            <a:prstGeom prst="roundRect">
              <a:avLst>
                <a:gd name="adj" fmla="val 22534"/>
              </a:avLst>
            </a:prstGeom>
            <a:solidFill>
              <a:schemeClr val="bg1">
                <a:lumMod val="95000"/>
              </a:schemeClr>
            </a:solidFill>
            <a:ln w="38100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文本框 85">
              <a:extLst>
                <a:ext uri="{FF2B5EF4-FFF2-40B4-BE49-F238E27FC236}">
                  <a16:creationId xmlns:a16="http://schemas.microsoft.com/office/drawing/2014/main" id="{F8D35267-EE5E-CCE7-A17E-B666EAF3871F}"/>
                </a:ext>
              </a:extLst>
            </p:cNvPr>
            <p:cNvSpPr txBox="1"/>
            <p:nvPr/>
          </p:nvSpPr>
          <p:spPr>
            <a:xfrm>
              <a:off x="9495902" y="2956028"/>
              <a:ext cx="635934" cy="5037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社会动荡</a:t>
              </a:r>
            </a:p>
          </p:txBody>
        </p:sp>
      </p:grpSp>
      <p:sp>
        <p:nvSpPr>
          <p:cNvPr id="89" name="箭头: 燕尾形 88">
            <a:extLst>
              <a:ext uri="{FF2B5EF4-FFF2-40B4-BE49-F238E27FC236}">
                <a16:creationId xmlns:a16="http://schemas.microsoft.com/office/drawing/2014/main" id="{662FEAE5-E074-809F-C8B7-F3DDA8B29AFC}"/>
              </a:ext>
            </a:extLst>
          </p:cNvPr>
          <p:cNvSpPr/>
          <p:nvPr/>
        </p:nvSpPr>
        <p:spPr>
          <a:xfrm rot="5400000">
            <a:off x="3252445" y="4921081"/>
            <a:ext cx="342774" cy="320764"/>
          </a:xfrm>
          <a:prstGeom prst="notched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 dirty="0"/>
          </a:p>
        </p:txBody>
      </p:sp>
      <p:sp>
        <p:nvSpPr>
          <p:cNvPr id="87" name="箭头: 燕尾形 86">
            <a:extLst>
              <a:ext uri="{FF2B5EF4-FFF2-40B4-BE49-F238E27FC236}">
                <a16:creationId xmlns:a16="http://schemas.microsoft.com/office/drawing/2014/main" id="{F23B24C3-7054-DA6A-C604-D75F66F87CCA}"/>
              </a:ext>
            </a:extLst>
          </p:cNvPr>
          <p:cNvSpPr/>
          <p:nvPr/>
        </p:nvSpPr>
        <p:spPr>
          <a:xfrm>
            <a:off x="2470573" y="4500251"/>
            <a:ext cx="342774" cy="320764"/>
          </a:xfrm>
          <a:prstGeom prst="notched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/>
          </a:p>
        </p:txBody>
      </p:sp>
      <p:sp>
        <p:nvSpPr>
          <p:cNvPr id="88" name="箭头: 燕尾形 87">
            <a:extLst>
              <a:ext uri="{FF2B5EF4-FFF2-40B4-BE49-F238E27FC236}">
                <a16:creationId xmlns:a16="http://schemas.microsoft.com/office/drawing/2014/main" id="{7DEC5220-1A03-FFC5-4F47-42C157B40473}"/>
              </a:ext>
            </a:extLst>
          </p:cNvPr>
          <p:cNvSpPr/>
          <p:nvPr/>
        </p:nvSpPr>
        <p:spPr>
          <a:xfrm rot="10800000">
            <a:off x="2287825" y="5219689"/>
            <a:ext cx="342774" cy="320764"/>
          </a:xfrm>
          <a:prstGeom prst="notched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 dirty="0"/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048E7616-F426-B174-2F0F-7687EC1E838D}"/>
              </a:ext>
            </a:extLst>
          </p:cNvPr>
          <p:cNvGrpSpPr/>
          <p:nvPr/>
        </p:nvGrpSpPr>
        <p:grpSpPr>
          <a:xfrm>
            <a:off x="8984570" y="3356771"/>
            <a:ext cx="1450255" cy="517243"/>
            <a:chOff x="9485798" y="2954741"/>
            <a:chExt cx="642068" cy="517243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C63F6C8D-473D-1C78-CCC5-1E870BA85623}"/>
                </a:ext>
              </a:extLst>
            </p:cNvPr>
            <p:cNvSpPr/>
            <p:nvPr/>
          </p:nvSpPr>
          <p:spPr>
            <a:xfrm>
              <a:off x="9491932" y="2968192"/>
              <a:ext cx="635934" cy="503792"/>
            </a:xfrm>
            <a:prstGeom prst="roundRect">
              <a:avLst>
                <a:gd name="adj" fmla="val 22534"/>
              </a:avLst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DC90FB3E-628C-97E8-7E1B-90F974CB7E8C}"/>
                </a:ext>
              </a:extLst>
            </p:cNvPr>
            <p:cNvSpPr txBox="1"/>
            <p:nvPr/>
          </p:nvSpPr>
          <p:spPr>
            <a:xfrm>
              <a:off x="9485798" y="2954741"/>
              <a:ext cx="635934" cy="5037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皇帝早逝</a:t>
              </a: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88325404-F82B-913A-E709-DA2A48E912D9}"/>
              </a:ext>
            </a:extLst>
          </p:cNvPr>
          <p:cNvGrpSpPr/>
          <p:nvPr/>
        </p:nvGrpSpPr>
        <p:grpSpPr>
          <a:xfrm>
            <a:off x="7474658" y="4552506"/>
            <a:ext cx="1450255" cy="517243"/>
            <a:chOff x="9485798" y="2954741"/>
            <a:chExt cx="642068" cy="517243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D8D2BDF4-DA74-13EB-B1C5-3C92E7BA7C39}"/>
                </a:ext>
              </a:extLst>
            </p:cNvPr>
            <p:cNvSpPr/>
            <p:nvPr/>
          </p:nvSpPr>
          <p:spPr>
            <a:xfrm>
              <a:off x="9491932" y="2968192"/>
              <a:ext cx="635934" cy="503792"/>
            </a:xfrm>
            <a:prstGeom prst="roundRect">
              <a:avLst>
                <a:gd name="adj" fmla="val 22534"/>
              </a:avLst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A757D596-EE89-203C-A3AE-F385ABFA9F00}"/>
                </a:ext>
              </a:extLst>
            </p:cNvPr>
            <p:cNvSpPr txBox="1"/>
            <p:nvPr/>
          </p:nvSpPr>
          <p:spPr>
            <a:xfrm>
              <a:off x="9485798" y="2954741"/>
              <a:ext cx="635934" cy="5037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宦官专权</a:t>
              </a: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DCBEF886-4572-6296-F35C-A8A5B3B9B8E2}"/>
              </a:ext>
            </a:extLst>
          </p:cNvPr>
          <p:cNvGrpSpPr/>
          <p:nvPr/>
        </p:nvGrpSpPr>
        <p:grpSpPr>
          <a:xfrm>
            <a:off x="9030868" y="5767451"/>
            <a:ext cx="1450255" cy="517243"/>
            <a:chOff x="9485798" y="2954741"/>
            <a:chExt cx="642068" cy="517243"/>
          </a:xfrm>
        </p:grpSpPr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7088A2EA-C929-6B34-2CF3-D51124FDD6CF}"/>
                </a:ext>
              </a:extLst>
            </p:cNvPr>
            <p:cNvSpPr/>
            <p:nvPr/>
          </p:nvSpPr>
          <p:spPr>
            <a:xfrm>
              <a:off x="9491932" y="2968192"/>
              <a:ext cx="635934" cy="503792"/>
            </a:xfrm>
            <a:prstGeom prst="roundRect">
              <a:avLst>
                <a:gd name="adj" fmla="val 22534"/>
              </a:avLst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9685059B-A1DC-DA91-627D-2109B51629E1}"/>
                </a:ext>
              </a:extLst>
            </p:cNvPr>
            <p:cNvSpPr txBox="1"/>
            <p:nvPr/>
          </p:nvSpPr>
          <p:spPr>
            <a:xfrm>
              <a:off x="9485798" y="2954741"/>
              <a:ext cx="635934" cy="5037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皇帝长大</a:t>
              </a:r>
            </a:p>
          </p:txBody>
        </p:sp>
      </p:grp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1DEA6531-395A-14C8-FC36-1D88DE3DBF04}"/>
              </a:ext>
            </a:extLst>
          </p:cNvPr>
          <p:cNvCxnSpPr>
            <a:cxnSpLocks/>
          </p:cNvCxnSpPr>
          <p:nvPr/>
        </p:nvCxnSpPr>
        <p:spPr>
          <a:xfrm>
            <a:off x="10589710" y="3779543"/>
            <a:ext cx="556163" cy="68526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40C28A0B-D8E7-7211-7761-4A32355E1552}"/>
              </a:ext>
            </a:extLst>
          </p:cNvPr>
          <p:cNvCxnSpPr>
            <a:cxnSpLocks/>
          </p:cNvCxnSpPr>
          <p:nvPr/>
        </p:nvCxnSpPr>
        <p:spPr>
          <a:xfrm flipH="1" flipV="1">
            <a:off x="8281402" y="5174275"/>
            <a:ext cx="622730" cy="67409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7182C368-D816-4216-701E-3E14BF09162F}"/>
              </a:ext>
            </a:extLst>
          </p:cNvPr>
          <p:cNvCxnSpPr>
            <a:cxnSpLocks/>
          </p:cNvCxnSpPr>
          <p:nvPr/>
        </p:nvCxnSpPr>
        <p:spPr>
          <a:xfrm flipH="1">
            <a:off x="10547018" y="5180250"/>
            <a:ext cx="622730" cy="67409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01346C1B-4A33-A837-FF6D-A4325077B815}"/>
              </a:ext>
            </a:extLst>
          </p:cNvPr>
          <p:cNvCxnSpPr>
            <a:cxnSpLocks/>
          </p:cNvCxnSpPr>
          <p:nvPr/>
        </p:nvCxnSpPr>
        <p:spPr>
          <a:xfrm flipV="1">
            <a:off x="8185757" y="3672641"/>
            <a:ext cx="716263" cy="77533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本框 51">
            <a:extLst>
              <a:ext uri="{FF2B5EF4-FFF2-40B4-BE49-F238E27FC236}">
                <a16:creationId xmlns:a16="http://schemas.microsoft.com/office/drawing/2014/main" id="{1A1853D2-881D-C098-C4F9-65177D132126}"/>
              </a:ext>
            </a:extLst>
          </p:cNvPr>
          <p:cNvSpPr txBox="1"/>
          <p:nvPr/>
        </p:nvSpPr>
        <p:spPr>
          <a:xfrm rot="20820619">
            <a:off x="7771146" y="5276359"/>
            <a:ext cx="22308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依靠     宦官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58D458B5-F736-FA16-D498-E8DAAA65E82C}"/>
              </a:ext>
            </a:extLst>
          </p:cNvPr>
          <p:cNvSpPr txBox="1"/>
          <p:nvPr/>
        </p:nvSpPr>
        <p:spPr>
          <a:xfrm rot="985843">
            <a:off x="7604066" y="3967173"/>
            <a:ext cx="22308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把持     朝政</a:t>
            </a:r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7E1C73D6-A058-D912-62F9-F3BEA5A6D135}"/>
              </a:ext>
            </a:extLst>
          </p:cNvPr>
          <p:cNvSpPr txBox="1"/>
          <p:nvPr/>
        </p:nvSpPr>
        <p:spPr>
          <a:xfrm>
            <a:off x="7551496" y="2206011"/>
            <a:ext cx="20689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方正苏新诗柳楷简繁" panose="02000000000000000000" pitchFamily="2" charset="-122"/>
                <a:ea typeface="方正苏新诗柳楷简繁" panose="02000000000000000000" pitchFamily="2" charset="-122"/>
                <a:cs typeface="Times New Roman" panose="02020603050405020304" pitchFamily="18" charset="0"/>
              </a:rPr>
              <a:t>东汉衰亡</a:t>
            </a:r>
            <a:endParaRPr lang="zh-CN" altLang="en-US" dirty="0"/>
          </a:p>
        </p:txBody>
      </p:sp>
      <p:grpSp>
        <p:nvGrpSpPr>
          <p:cNvPr id="101" name="组合 100">
            <a:extLst>
              <a:ext uri="{FF2B5EF4-FFF2-40B4-BE49-F238E27FC236}">
                <a16:creationId xmlns:a16="http://schemas.microsoft.com/office/drawing/2014/main" id="{45C570A7-18C5-6F31-0C3F-1DB5141224CF}"/>
              </a:ext>
            </a:extLst>
          </p:cNvPr>
          <p:cNvGrpSpPr/>
          <p:nvPr/>
        </p:nvGrpSpPr>
        <p:grpSpPr>
          <a:xfrm>
            <a:off x="5101072" y="2995816"/>
            <a:ext cx="2710389" cy="512093"/>
            <a:chOff x="9075256" y="2959891"/>
            <a:chExt cx="1199964" cy="512093"/>
          </a:xfrm>
        </p:grpSpPr>
        <p:sp>
          <p:nvSpPr>
            <p:cNvPr id="102" name="矩形: 圆角 101">
              <a:extLst>
                <a:ext uri="{FF2B5EF4-FFF2-40B4-BE49-F238E27FC236}">
                  <a16:creationId xmlns:a16="http://schemas.microsoft.com/office/drawing/2014/main" id="{87F52219-1DA4-0FBE-32AE-81F9487437FA}"/>
                </a:ext>
              </a:extLst>
            </p:cNvPr>
            <p:cNvSpPr/>
            <p:nvPr/>
          </p:nvSpPr>
          <p:spPr>
            <a:xfrm>
              <a:off x="9094485" y="2968192"/>
              <a:ext cx="1167910" cy="503792"/>
            </a:xfrm>
            <a:prstGeom prst="roundRect">
              <a:avLst>
                <a:gd name="adj" fmla="val 22534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文本框 102">
              <a:extLst>
                <a:ext uri="{FF2B5EF4-FFF2-40B4-BE49-F238E27FC236}">
                  <a16:creationId xmlns:a16="http://schemas.microsoft.com/office/drawing/2014/main" id="{3055E301-7F32-6BCF-6A7D-19C4A82D80C5}"/>
                </a:ext>
              </a:extLst>
            </p:cNvPr>
            <p:cNvSpPr txBox="1"/>
            <p:nvPr/>
          </p:nvSpPr>
          <p:spPr>
            <a:xfrm>
              <a:off x="9075256" y="2959891"/>
              <a:ext cx="1199964" cy="5037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宦官外戚交替专政</a:t>
              </a:r>
            </a:p>
          </p:txBody>
        </p:sp>
      </p:grpSp>
      <p:grpSp>
        <p:nvGrpSpPr>
          <p:cNvPr id="108" name="组合 107">
            <a:extLst>
              <a:ext uri="{FF2B5EF4-FFF2-40B4-BE49-F238E27FC236}">
                <a16:creationId xmlns:a16="http://schemas.microsoft.com/office/drawing/2014/main" id="{C307F7C3-23F8-31E4-880B-9740E7A477EA}"/>
              </a:ext>
            </a:extLst>
          </p:cNvPr>
          <p:cNvGrpSpPr/>
          <p:nvPr/>
        </p:nvGrpSpPr>
        <p:grpSpPr>
          <a:xfrm>
            <a:off x="911893" y="5920905"/>
            <a:ext cx="1445367" cy="515956"/>
            <a:chOff x="9491932" y="2956028"/>
            <a:chExt cx="639904" cy="515956"/>
          </a:xfrm>
        </p:grpSpPr>
        <p:sp>
          <p:nvSpPr>
            <p:cNvPr id="109" name="矩形: 圆角 108">
              <a:extLst>
                <a:ext uri="{FF2B5EF4-FFF2-40B4-BE49-F238E27FC236}">
                  <a16:creationId xmlns:a16="http://schemas.microsoft.com/office/drawing/2014/main" id="{B947E47F-465C-EE48-0D64-826B8C0B93AC}"/>
                </a:ext>
              </a:extLst>
            </p:cNvPr>
            <p:cNvSpPr/>
            <p:nvPr/>
          </p:nvSpPr>
          <p:spPr>
            <a:xfrm>
              <a:off x="9491932" y="2968192"/>
              <a:ext cx="635934" cy="503792"/>
            </a:xfrm>
            <a:prstGeom prst="roundRect">
              <a:avLst>
                <a:gd name="adj" fmla="val 22534"/>
              </a:avLst>
            </a:prstGeom>
            <a:solidFill>
              <a:schemeClr val="bg1">
                <a:lumMod val="95000"/>
              </a:schemeClr>
            </a:solidFill>
            <a:ln w="38100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文本框 109">
              <a:extLst>
                <a:ext uri="{FF2B5EF4-FFF2-40B4-BE49-F238E27FC236}">
                  <a16:creationId xmlns:a16="http://schemas.microsoft.com/office/drawing/2014/main" id="{11B1885D-0F30-A024-B85D-6A968DA3C35A}"/>
                </a:ext>
              </a:extLst>
            </p:cNvPr>
            <p:cNvSpPr txBox="1"/>
            <p:nvPr/>
          </p:nvSpPr>
          <p:spPr>
            <a:xfrm>
              <a:off x="9495902" y="2956028"/>
              <a:ext cx="635934" cy="5037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农民起义</a:t>
              </a:r>
            </a:p>
          </p:txBody>
        </p:sp>
      </p:grpSp>
      <p:sp>
        <p:nvSpPr>
          <p:cNvPr id="90" name="箭头: 燕尾形 89">
            <a:extLst>
              <a:ext uri="{FF2B5EF4-FFF2-40B4-BE49-F238E27FC236}">
                <a16:creationId xmlns:a16="http://schemas.microsoft.com/office/drawing/2014/main" id="{4B20A055-2530-0C57-D6CB-2183A3A31990}"/>
              </a:ext>
            </a:extLst>
          </p:cNvPr>
          <p:cNvSpPr/>
          <p:nvPr/>
        </p:nvSpPr>
        <p:spPr>
          <a:xfrm rot="5400000">
            <a:off x="1467673" y="5696491"/>
            <a:ext cx="342774" cy="320764"/>
          </a:xfrm>
          <a:prstGeom prst="notched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/>
          </a:p>
        </p:txBody>
      </p:sp>
      <p:grpSp>
        <p:nvGrpSpPr>
          <p:cNvPr id="117" name="组合 116">
            <a:extLst>
              <a:ext uri="{FF2B5EF4-FFF2-40B4-BE49-F238E27FC236}">
                <a16:creationId xmlns:a16="http://schemas.microsoft.com/office/drawing/2014/main" id="{DAE5C13C-AA75-D1F0-EA69-931917519389}"/>
              </a:ext>
            </a:extLst>
          </p:cNvPr>
          <p:cNvGrpSpPr/>
          <p:nvPr/>
        </p:nvGrpSpPr>
        <p:grpSpPr>
          <a:xfrm>
            <a:off x="5139438" y="3864814"/>
            <a:ext cx="2107989" cy="512093"/>
            <a:chOff x="9094485" y="2959891"/>
            <a:chExt cx="933265" cy="512093"/>
          </a:xfrm>
        </p:grpSpPr>
        <p:sp>
          <p:nvSpPr>
            <p:cNvPr id="118" name="矩形: 圆角 117">
              <a:extLst>
                <a:ext uri="{FF2B5EF4-FFF2-40B4-BE49-F238E27FC236}">
                  <a16:creationId xmlns:a16="http://schemas.microsoft.com/office/drawing/2014/main" id="{36684CF2-3A2B-0E54-E8A5-EA96F9ED3C28}"/>
                </a:ext>
              </a:extLst>
            </p:cNvPr>
            <p:cNvSpPr/>
            <p:nvPr/>
          </p:nvSpPr>
          <p:spPr>
            <a:xfrm>
              <a:off x="9094485" y="2968192"/>
              <a:ext cx="933265" cy="503792"/>
            </a:xfrm>
            <a:prstGeom prst="roundRect">
              <a:avLst>
                <a:gd name="adj" fmla="val 22534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文本框 118">
              <a:extLst>
                <a:ext uri="{FF2B5EF4-FFF2-40B4-BE49-F238E27FC236}">
                  <a16:creationId xmlns:a16="http://schemas.microsoft.com/office/drawing/2014/main" id="{8C68A39A-6599-16ED-643E-5E27C80D561E}"/>
                </a:ext>
              </a:extLst>
            </p:cNvPr>
            <p:cNvSpPr txBox="1"/>
            <p:nvPr/>
          </p:nvSpPr>
          <p:spPr>
            <a:xfrm>
              <a:off x="9098091" y="2959891"/>
              <a:ext cx="916436" cy="5037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豪强地主崛起</a:t>
              </a:r>
            </a:p>
          </p:txBody>
        </p:sp>
      </p:grp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D2B50E45-3542-A429-257C-14D34737AB4A}"/>
              </a:ext>
            </a:extLst>
          </p:cNvPr>
          <p:cNvGrpSpPr/>
          <p:nvPr/>
        </p:nvGrpSpPr>
        <p:grpSpPr>
          <a:xfrm>
            <a:off x="5139438" y="4694147"/>
            <a:ext cx="2107989" cy="512093"/>
            <a:chOff x="9094485" y="2959891"/>
            <a:chExt cx="933265" cy="512093"/>
          </a:xfrm>
        </p:grpSpPr>
        <p:sp>
          <p:nvSpPr>
            <p:cNvPr id="124" name="矩形: 圆角 123">
              <a:extLst>
                <a:ext uri="{FF2B5EF4-FFF2-40B4-BE49-F238E27FC236}">
                  <a16:creationId xmlns:a16="http://schemas.microsoft.com/office/drawing/2014/main" id="{60E5375E-FC8D-1FCF-7E68-E48060F4311D}"/>
                </a:ext>
              </a:extLst>
            </p:cNvPr>
            <p:cNvSpPr/>
            <p:nvPr/>
          </p:nvSpPr>
          <p:spPr>
            <a:xfrm>
              <a:off x="9094485" y="2968192"/>
              <a:ext cx="933265" cy="503792"/>
            </a:xfrm>
            <a:prstGeom prst="roundRect">
              <a:avLst>
                <a:gd name="adj" fmla="val 22534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5" name="文本框 124">
              <a:extLst>
                <a:ext uri="{FF2B5EF4-FFF2-40B4-BE49-F238E27FC236}">
                  <a16:creationId xmlns:a16="http://schemas.microsoft.com/office/drawing/2014/main" id="{D3A8C219-1692-B3CB-D633-6A6FC06489F9}"/>
                </a:ext>
              </a:extLst>
            </p:cNvPr>
            <p:cNvSpPr txBox="1"/>
            <p:nvPr/>
          </p:nvSpPr>
          <p:spPr>
            <a:xfrm>
              <a:off x="9098091" y="2959891"/>
              <a:ext cx="916436" cy="5037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土地兼并严重</a:t>
              </a:r>
            </a:p>
          </p:txBody>
        </p:sp>
      </p:grpSp>
      <p:grpSp>
        <p:nvGrpSpPr>
          <p:cNvPr id="126" name="组合 125">
            <a:extLst>
              <a:ext uri="{FF2B5EF4-FFF2-40B4-BE49-F238E27FC236}">
                <a16:creationId xmlns:a16="http://schemas.microsoft.com/office/drawing/2014/main" id="{D922B821-9041-4CB0-57ED-468A01CFC27A}"/>
              </a:ext>
            </a:extLst>
          </p:cNvPr>
          <p:cNvGrpSpPr/>
          <p:nvPr/>
        </p:nvGrpSpPr>
        <p:grpSpPr>
          <a:xfrm>
            <a:off x="5139438" y="5552895"/>
            <a:ext cx="2107989" cy="512093"/>
            <a:chOff x="9094485" y="2959891"/>
            <a:chExt cx="933265" cy="512093"/>
          </a:xfrm>
        </p:grpSpPr>
        <p:sp>
          <p:nvSpPr>
            <p:cNvPr id="127" name="矩形: 圆角 126">
              <a:extLst>
                <a:ext uri="{FF2B5EF4-FFF2-40B4-BE49-F238E27FC236}">
                  <a16:creationId xmlns:a16="http://schemas.microsoft.com/office/drawing/2014/main" id="{A7AC215F-D938-5953-4BFE-6075FBFC979F}"/>
                </a:ext>
              </a:extLst>
            </p:cNvPr>
            <p:cNvSpPr/>
            <p:nvPr/>
          </p:nvSpPr>
          <p:spPr>
            <a:xfrm>
              <a:off x="9094485" y="2968192"/>
              <a:ext cx="933265" cy="503792"/>
            </a:xfrm>
            <a:prstGeom prst="roundRect">
              <a:avLst>
                <a:gd name="adj" fmla="val 22534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8" name="文本框 127">
              <a:extLst>
                <a:ext uri="{FF2B5EF4-FFF2-40B4-BE49-F238E27FC236}">
                  <a16:creationId xmlns:a16="http://schemas.microsoft.com/office/drawing/2014/main" id="{68B7BE5B-6ED3-B5C6-B024-0EE99B0210C8}"/>
                </a:ext>
              </a:extLst>
            </p:cNvPr>
            <p:cNvSpPr txBox="1"/>
            <p:nvPr/>
          </p:nvSpPr>
          <p:spPr>
            <a:xfrm>
              <a:off x="9098091" y="2959891"/>
              <a:ext cx="916436" cy="5037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阶级矛盾尖锐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5824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5" grpId="0"/>
      <p:bldP spid="50" grpId="0"/>
      <p:bldP spid="51" grpId="0"/>
      <p:bldP spid="71" grpId="0" animBg="1"/>
      <p:bldP spid="72" grpId="0"/>
      <p:bldP spid="73" grpId="0"/>
      <p:bldP spid="89" grpId="0" animBg="1"/>
      <p:bldP spid="87" grpId="0" animBg="1"/>
      <p:bldP spid="88" grpId="0" animBg="1"/>
      <p:bldP spid="52" grpId="0"/>
      <p:bldP spid="53" grpId="0"/>
      <p:bldP spid="9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C25A2D02-5D60-A749-5820-2D4F136D21E2}"/>
              </a:ext>
            </a:extLst>
          </p:cNvPr>
          <p:cNvSpPr/>
          <p:nvPr/>
        </p:nvSpPr>
        <p:spPr>
          <a:xfrm>
            <a:off x="165100" y="173566"/>
            <a:ext cx="11861800" cy="651086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2" name="矩形: 圆角 71">
            <a:extLst>
              <a:ext uri="{FF2B5EF4-FFF2-40B4-BE49-F238E27FC236}">
                <a16:creationId xmlns:a16="http://schemas.microsoft.com/office/drawing/2014/main" id="{B260DEF1-D132-3D21-6013-9A6FA612865A}"/>
              </a:ext>
            </a:extLst>
          </p:cNvPr>
          <p:cNvSpPr/>
          <p:nvPr/>
        </p:nvSpPr>
        <p:spPr>
          <a:xfrm>
            <a:off x="-191395" y="1089675"/>
            <a:ext cx="12727951" cy="732014"/>
          </a:xfrm>
          <a:prstGeom prst="roundRect">
            <a:avLst>
              <a:gd name="adj" fmla="val 7764"/>
            </a:avLst>
          </a:prstGeom>
          <a:solidFill>
            <a:schemeClr val="bg1">
              <a:alpha val="80000"/>
            </a:schemeClr>
          </a:solidFill>
          <a:ln w="38100">
            <a:solidFill>
              <a:srgbClr val="7E8C9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图文框 3">
            <a:extLst>
              <a:ext uri="{FF2B5EF4-FFF2-40B4-BE49-F238E27FC236}">
                <a16:creationId xmlns:a16="http://schemas.microsoft.com/office/drawing/2014/main" id="{63745398-DFC8-48CE-8953-EB8E3FAFA93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70"/>
            </a:avLst>
          </a:prstGeom>
          <a:solidFill>
            <a:srgbClr val="7E8D99"/>
          </a:solidFill>
          <a:ln>
            <a:noFill/>
          </a:ln>
          <a:effectLst>
            <a:innerShdw blurRad="63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0557ABDC-A6DC-0E77-1952-41D085870D22}"/>
              </a:ext>
            </a:extLst>
          </p:cNvPr>
          <p:cNvSpPr txBox="1"/>
          <p:nvPr/>
        </p:nvSpPr>
        <p:spPr>
          <a:xfrm>
            <a:off x="979783" y="5702497"/>
            <a:ext cx="10385593" cy="832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667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方正苏新诗柳楷简繁" panose="02000000000000000000" pitchFamily="2" charset="-122"/>
                <a:ea typeface="方正苏新诗柳楷简繁" panose="02000000000000000000" pitchFamily="2" charset="-122"/>
                <a:cs typeface="Times New Roman" panose="02020603050405020304" pitchFamily="18" charset="0"/>
              </a:rPr>
              <a:t>封建土地私有制决定了土地兼并无法解决</a:t>
            </a:r>
            <a:endParaRPr kumimoji="0" lang="zh-CN" altLang="zh-CN" sz="3600" b="1" i="0" u="none" strike="noStrike" kern="1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方正苏新诗柳楷简繁" panose="02000000000000000000" pitchFamily="2" charset="-122"/>
              <a:ea typeface="方正苏新诗柳楷简繁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9FBBA2DE-59DD-25C9-BE07-154F90A462A5}"/>
              </a:ext>
            </a:extLst>
          </p:cNvPr>
          <p:cNvGrpSpPr/>
          <p:nvPr/>
        </p:nvGrpSpPr>
        <p:grpSpPr>
          <a:xfrm>
            <a:off x="3698735" y="2203085"/>
            <a:ext cx="1723319" cy="1089401"/>
            <a:chOff x="1954601" y="2077803"/>
            <a:chExt cx="1723319" cy="1089401"/>
          </a:xfrm>
        </p:grpSpPr>
        <p:sp>
          <p:nvSpPr>
            <p:cNvPr id="69" name="矩形: 圆角 68">
              <a:extLst>
                <a:ext uri="{FF2B5EF4-FFF2-40B4-BE49-F238E27FC236}">
                  <a16:creationId xmlns:a16="http://schemas.microsoft.com/office/drawing/2014/main" id="{445F83EC-8C0B-FCDC-70E1-6AE464EECD3C}"/>
                </a:ext>
              </a:extLst>
            </p:cNvPr>
            <p:cNvSpPr/>
            <p:nvPr/>
          </p:nvSpPr>
          <p:spPr>
            <a:xfrm>
              <a:off x="1954601" y="2077803"/>
              <a:ext cx="1723319" cy="1053732"/>
            </a:xfrm>
            <a:prstGeom prst="roundRect">
              <a:avLst>
                <a:gd name="adj" fmla="val 16749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2A052342-3607-B1D1-BBE6-315D55CA549D}"/>
                </a:ext>
              </a:extLst>
            </p:cNvPr>
            <p:cNvSpPr txBox="1"/>
            <p:nvPr/>
          </p:nvSpPr>
          <p:spPr>
            <a:xfrm>
              <a:off x="2009457" y="2077803"/>
              <a:ext cx="1628492" cy="10894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8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鼓励农耕恢复生产</a:t>
              </a:r>
            </a:p>
          </p:txBody>
        </p:sp>
      </p:grpSp>
      <p:sp>
        <p:nvSpPr>
          <p:cNvPr id="73" name="文本框 72">
            <a:extLst>
              <a:ext uri="{FF2B5EF4-FFF2-40B4-BE49-F238E27FC236}">
                <a16:creationId xmlns:a16="http://schemas.microsoft.com/office/drawing/2014/main" id="{F20C0382-6AC2-3DC2-07B4-8335BF8A689B}"/>
              </a:ext>
            </a:extLst>
          </p:cNvPr>
          <p:cNvSpPr txBox="1"/>
          <p:nvPr/>
        </p:nvSpPr>
        <p:spPr>
          <a:xfrm>
            <a:off x="663094" y="1095139"/>
            <a:ext cx="11018972" cy="707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6700" algn="ctr">
              <a:lnSpc>
                <a:spcPct val="120000"/>
              </a:lnSpc>
            </a:pPr>
            <a:r>
              <a:rPr lang="zh-CN" altLang="en-US" sz="3600" b="1" kern="100" dirty="0">
                <a:solidFill>
                  <a:srgbClr val="383838"/>
                </a:solidFill>
                <a:latin typeface="方正苏新诗柳楷简繁" panose="02000000000000000000" pitchFamily="2" charset="-122"/>
                <a:ea typeface="方正苏新诗柳楷简繁" panose="02000000000000000000" pitchFamily="2" charset="-122"/>
                <a:cs typeface="Times New Roman" panose="02020603050405020304" pitchFamily="18" charset="0"/>
              </a:rPr>
              <a:t>揭开封建社会治乱兴衰的规律，向经济因素探源</a:t>
            </a:r>
            <a:endParaRPr lang="zh-CN" altLang="zh-CN" sz="3600" b="1" kern="100" dirty="0">
              <a:solidFill>
                <a:srgbClr val="383838"/>
              </a:solidFill>
              <a:effectLst/>
              <a:latin typeface="方正苏新诗柳楷简繁" panose="02000000000000000000" pitchFamily="2" charset="-122"/>
              <a:ea typeface="方正苏新诗柳楷简繁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5CF1CCB0-52DD-D707-89B7-95554D6BE62A}"/>
              </a:ext>
            </a:extLst>
          </p:cNvPr>
          <p:cNvGrpSpPr/>
          <p:nvPr/>
        </p:nvGrpSpPr>
        <p:grpSpPr>
          <a:xfrm>
            <a:off x="6027653" y="2341349"/>
            <a:ext cx="2096785" cy="668609"/>
            <a:chOff x="2072509" y="2073931"/>
            <a:chExt cx="1628492" cy="978751"/>
          </a:xfrm>
        </p:grpSpPr>
        <p:sp>
          <p:nvSpPr>
            <p:cNvPr id="75" name="矩形: 圆角 74">
              <a:extLst>
                <a:ext uri="{FF2B5EF4-FFF2-40B4-BE49-F238E27FC236}">
                  <a16:creationId xmlns:a16="http://schemas.microsoft.com/office/drawing/2014/main" id="{32C74665-DDDA-05C0-F323-37915D3D2DC8}"/>
                </a:ext>
              </a:extLst>
            </p:cNvPr>
            <p:cNvSpPr/>
            <p:nvPr/>
          </p:nvSpPr>
          <p:spPr>
            <a:xfrm>
              <a:off x="2114336" y="2119083"/>
              <a:ext cx="1516170" cy="933599"/>
            </a:xfrm>
            <a:prstGeom prst="roundRect">
              <a:avLst>
                <a:gd name="adj" fmla="val 13535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8EF9BCDB-2F17-5338-9793-AA8AC71C3458}"/>
                </a:ext>
              </a:extLst>
            </p:cNvPr>
            <p:cNvSpPr txBox="1"/>
            <p:nvPr/>
          </p:nvSpPr>
          <p:spPr>
            <a:xfrm>
              <a:off x="2072509" y="2073931"/>
              <a:ext cx="1628492" cy="9382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32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经济繁荣</a:t>
              </a:r>
            </a:p>
          </p:txBody>
        </p: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5B5B88CA-7711-72F8-BD71-5C0136AB1CA8}"/>
              </a:ext>
            </a:extLst>
          </p:cNvPr>
          <p:cNvGrpSpPr/>
          <p:nvPr/>
        </p:nvGrpSpPr>
        <p:grpSpPr>
          <a:xfrm>
            <a:off x="1326416" y="2178493"/>
            <a:ext cx="1723319" cy="1089401"/>
            <a:chOff x="1954601" y="2077803"/>
            <a:chExt cx="1723319" cy="1089401"/>
          </a:xfrm>
        </p:grpSpPr>
        <p:sp>
          <p:nvSpPr>
            <p:cNvPr id="78" name="矩形: 圆角 77">
              <a:extLst>
                <a:ext uri="{FF2B5EF4-FFF2-40B4-BE49-F238E27FC236}">
                  <a16:creationId xmlns:a16="http://schemas.microsoft.com/office/drawing/2014/main" id="{80C5EB2B-8388-5A9F-8042-D7B0AEE67067}"/>
                </a:ext>
              </a:extLst>
            </p:cNvPr>
            <p:cNvSpPr/>
            <p:nvPr/>
          </p:nvSpPr>
          <p:spPr>
            <a:xfrm>
              <a:off x="1954601" y="2077803"/>
              <a:ext cx="1723319" cy="1053732"/>
            </a:xfrm>
            <a:prstGeom prst="roundRect">
              <a:avLst>
                <a:gd name="adj" fmla="val 16749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id="{C8AFD4DD-B668-FA47-9FD8-9A0608454176}"/>
                </a:ext>
              </a:extLst>
            </p:cNvPr>
            <p:cNvSpPr txBox="1"/>
            <p:nvPr/>
          </p:nvSpPr>
          <p:spPr>
            <a:xfrm>
              <a:off x="2010305" y="2077803"/>
              <a:ext cx="1628492" cy="10894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8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王朝初期</a:t>
              </a:r>
              <a:endParaRPr lang="en-US" altLang="zh-CN" sz="2800" dirty="0">
                <a:latin typeface="汉仪风骨楷体 W" panose="00020600040101010101" pitchFamily="18" charset="-122"/>
                <a:ea typeface="汉仪风骨楷体 W" panose="00020600040101010101" pitchFamily="18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28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人少地多</a:t>
              </a:r>
            </a:p>
          </p:txBody>
        </p:sp>
      </p:grp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10F92730-1EBD-28C0-D726-5EEC7EA31930}"/>
              </a:ext>
            </a:extLst>
          </p:cNvPr>
          <p:cNvGrpSpPr/>
          <p:nvPr/>
        </p:nvGrpSpPr>
        <p:grpSpPr>
          <a:xfrm>
            <a:off x="8713095" y="2341349"/>
            <a:ext cx="2096785" cy="668609"/>
            <a:chOff x="2072509" y="2073931"/>
            <a:chExt cx="1628492" cy="978751"/>
          </a:xfrm>
        </p:grpSpPr>
        <p:sp>
          <p:nvSpPr>
            <p:cNvPr id="81" name="矩形: 圆角 80">
              <a:extLst>
                <a:ext uri="{FF2B5EF4-FFF2-40B4-BE49-F238E27FC236}">
                  <a16:creationId xmlns:a16="http://schemas.microsoft.com/office/drawing/2014/main" id="{B3D68F9F-6583-D307-0D67-2D6C61B5C41B}"/>
                </a:ext>
              </a:extLst>
            </p:cNvPr>
            <p:cNvSpPr/>
            <p:nvPr/>
          </p:nvSpPr>
          <p:spPr>
            <a:xfrm>
              <a:off x="2114336" y="2119083"/>
              <a:ext cx="1516170" cy="933599"/>
            </a:xfrm>
            <a:prstGeom prst="roundRect">
              <a:avLst>
                <a:gd name="adj" fmla="val 13535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文本框 81">
              <a:extLst>
                <a:ext uri="{FF2B5EF4-FFF2-40B4-BE49-F238E27FC236}">
                  <a16:creationId xmlns:a16="http://schemas.microsoft.com/office/drawing/2014/main" id="{6AC36563-8784-F9A5-95A3-906D2E7B9B25}"/>
                </a:ext>
              </a:extLst>
            </p:cNvPr>
            <p:cNvSpPr txBox="1"/>
            <p:nvPr/>
          </p:nvSpPr>
          <p:spPr>
            <a:xfrm>
              <a:off x="2072509" y="2073931"/>
              <a:ext cx="1628492" cy="9382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32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土地兼并</a:t>
              </a:r>
            </a:p>
          </p:txBody>
        </p: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C5349E8A-D1ED-837F-0BF4-81F3D7E9A04F}"/>
              </a:ext>
            </a:extLst>
          </p:cNvPr>
          <p:cNvGrpSpPr/>
          <p:nvPr/>
        </p:nvGrpSpPr>
        <p:grpSpPr>
          <a:xfrm>
            <a:off x="8265006" y="4112199"/>
            <a:ext cx="1962298" cy="1254408"/>
            <a:chOff x="1572059" y="1758406"/>
            <a:chExt cx="1524041" cy="1836280"/>
          </a:xfrm>
        </p:grpSpPr>
        <p:sp>
          <p:nvSpPr>
            <p:cNvPr id="84" name="矩形: 圆角 83">
              <a:extLst>
                <a:ext uri="{FF2B5EF4-FFF2-40B4-BE49-F238E27FC236}">
                  <a16:creationId xmlns:a16="http://schemas.microsoft.com/office/drawing/2014/main" id="{1F96A174-5D24-4177-3539-EDFE8EF5AC66}"/>
                </a:ext>
              </a:extLst>
            </p:cNvPr>
            <p:cNvSpPr/>
            <p:nvPr/>
          </p:nvSpPr>
          <p:spPr>
            <a:xfrm>
              <a:off x="1572059" y="1758406"/>
              <a:ext cx="1524041" cy="1788269"/>
            </a:xfrm>
            <a:prstGeom prst="roundRect">
              <a:avLst>
                <a:gd name="adj" fmla="val 13535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文本框 84">
              <a:extLst>
                <a:ext uri="{FF2B5EF4-FFF2-40B4-BE49-F238E27FC236}">
                  <a16:creationId xmlns:a16="http://schemas.microsoft.com/office/drawing/2014/main" id="{72EFF7BE-C4BF-EB25-903B-E890D2899F4B}"/>
                </a:ext>
              </a:extLst>
            </p:cNvPr>
            <p:cNvSpPr txBox="1"/>
            <p:nvPr/>
          </p:nvSpPr>
          <p:spPr>
            <a:xfrm>
              <a:off x="1622392" y="1791390"/>
              <a:ext cx="1434893" cy="18032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32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自耕农</a:t>
              </a:r>
              <a:endParaRPr lang="en-US" altLang="zh-CN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32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土地减少</a:t>
              </a:r>
            </a:p>
          </p:txBody>
        </p:sp>
      </p:grp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518EF436-6FDB-D7AA-28F8-94830A023B5E}"/>
              </a:ext>
            </a:extLst>
          </p:cNvPr>
          <p:cNvGrpSpPr/>
          <p:nvPr/>
        </p:nvGrpSpPr>
        <p:grpSpPr>
          <a:xfrm>
            <a:off x="5422054" y="4112199"/>
            <a:ext cx="1962298" cy="1231877"/>
            <a:chOff x="1572059" y="1752731"/>
            <a:chExt cx="1524041" cy="1803296"/>
          </a:xfrm>
        </p:grpSpPr>
        <p:sp>
          <p:nvSpPr>
            <p:cNvPr id="91" name="矩形: 圆角 90">
              <a:extLst>
                <a:ext uri="{FF2B5EF4-FFF2-40B4-BE49-F238E27FC236}">
                  <a16:creationId xmlns:a16="http://schemas.microsoft.com/office/drawing/2014/main" id="{6E3D6EDD-9326-15B4-2EC4-A18A12E92B7A}"/>
                </a:ext>
              </a:extLst>
            </p:cNvPr>
            <p:cNvSpPr/>
            <p:nvPr/>
          </p:nvSpPr>
          <p:spPr>
            <a:xfrm>
              <a:off x="1572059" y="1758406"/>
              <a:ext cx="1524041" cy="1788269"/>
            </a:xfrm>
            <a:prstGeom prst="roundRect">
              <a:avLst>
                <a:gd name="adj" fmla="val 13535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id="{D82FAE93-5169-36D4-2270-6EF8134C1158}"/>
                </a:ext>
              </a:extLst>
            </p:cNvPr>
            <p:cNvSpPr txBox="1"/>
            <p:nvPr/>
          </p:nvSpPr>
          <p:spPr>
            <a:xfrm>
              <a:off x="1620978" y="1752731"/>
              <a:ext cx="1434893" cy="18032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32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农民起义</a:t>
              </a:r>
              <a:endParaRPr lang="en-US" altLang="zh-CN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32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社会动荡</a:t>
              </a:r>
            </a:p>
          </p:txBody>
        </p:sp>
      </p:grpSp>
      <p:grpSp>
        <p:nvGrpSpPr>
          <p:cNvPr id="97" name="组合 96">
            <a:extLst>
              <a:ext uri="{FF2B5EF4-FFF2-40B4-BE49-F238E27FC236}">
                <a16:creationId xmlns:a16="http://schemas.microsoft.com/office/drawing/2014/main" id="{A8F4ADB9-0D42-4AD8-ACDA-F0B244AD9F4C}"/>
              </a:ext>
            </a:extLst>
          </p:cNvPr>
          <p:cNvGrpSpPr/>
          <p:nvPr/>
        </p:nvGrpSpPr>
        <p:grpSpPr>
          <a:xfrm>
            <a:off x="2327787" y="4147869"/>
            <a:ext cx="1962298" cy="1231876"/>
            <a:chOff x="1572059" y="1752731"/>
            <a:chExt cx="1524041" cy="1803295"/>
          </a:xfrm>
        </p:grpSpPr>
        <p:sp>
          <p:nvSpPr>
            <p:cNvPr id="98" name="矩形: 圆角 97">
              <a:extLst>
                <a:ext uri="{FF2B5EF4-FFF2-40B4-BE49-F238E27FC236}">
                  <a16:creationId xmlns:a16="http://schemas.microsoft.com/office/drawing/2014/main" id="{1DB59905-C3C2-8EE8-5348-C50B5010F315}"/>
                </a:ext>
              </a:extLst>
            </p:cNvPr>
            <p:cNvSpPr/>
            <p:nvPr/>
          </p:nvSpPr>
          <p:spPr>
            <a:xfrm>
              <a:off x="1572059" y="1758406"/>
              <a:ext cx="1524041" cy="1788269"/>
            </a:xfrm>
            <a:prstGeom prst="roundRect">
              <a:avLst>
                <a:gd name="adj" fmla="val 13535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文本框 98">
              <a:extLst>
                <a:ext uri="{FF2B5EF4-FFF2-40B4-BE49-F238E27FC236}">
                  <a16:creationId xmlns:a16="http://schemas.microsoft.com/office/drawing/2014/main" id="{065FDCF6-96A2-0B14-6DB7-AD8B44C40DD4}"/>
                </a:ext>
              </a:extLst>
            </p:cNvPr>
            <p:cNvSpPr txBox="1"/>
            <p:nvPr/>
          </p:nvSpPr>
          <p:spPr>
            <a:xfrm>
              <a:off x="1620978" y="1752731"/>
              <a:ext cx="1434893" cy="18032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32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王朝覆灭</a:t>
              </a:r>
              <a:endParaRPr lang="en-US" altLang="zh-CN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32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重新分配</a:t>
              </a:r>
            </a:p>
          </p:txBody>
        </p:sp>
      </p:grpSp>
      <p:sp>
        <p:nvSpPr>
          <p:cNvPr id="100" name="箭头: 燕尾形 99">
            <a:extLst>
              <a:ext uri="{FF2B5EF4-FFF2-40B4-BE49-F238E27FC236}">
                <a16:creationId xmlns:a16="http://schemas.microsoft.com/office/drawing/2014/main" id="{307594E6-CFAB-EB20-3922-B9FCF63916AB}"/>
              </a:ext>
            </a:extLst>
          </p:cNvPr>
          <p:cNvSpPr/>
          <p:nvPr/>
        </p:nvSpPr>
        <p:spPr>
          <a:xfrm>
            <a:off x="3127666" y="2511443"/>
            <a:ext cx="495360" cy="380441"/>
          </a:xfrm>
          <a:prstGeom prst="notchedRightArrow">
            <a:avLst/>
          </a:prstGeom>
          <a:solidFill>
            <a:srgbClr val="DDDFE0"/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/>
          </a:p>
        </p:txBody>
      </p:sp>
      <p:sp>
        <p:nvSpPr>
          <p:cNvPr id="102" name="箭头: 燕尾形 101">
            <a:extLst>
              <a:ext uri="{FF2B5EF4-FFF2-40B4-BE49-F238E27FC236}">
                <a16:creationId xmlns:a16="http://schemas.microsoft.com/office/drawing/2014/main" id="{EA82C77F-816C-9C50-C7B1-3E7549B0F84F}"/>
              </a:ext>
            </a:extLst>
          </p:cNvPr>
          <p:cNvSpPr/>
          <p:nvPr/>
        </p:nvSpPr>
        <p:spPr>
          <a:xfrm>
            <a:off x="5532218" y="2511443"/>
            <a:ext cx="495360" cy="380441"/>
          </a:xfrm>
          <a:prstGeom prst="notchedRightArrow">
            <a:avLst/>
          </a:prstGeom>
          <a:solidFill>
            <a:srgbClr val="DDDFE0"/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/>
          </a:p>
        </p:txBody>
      </p:sp>
      <p:sp>
        <p:nvSpPr>
          <p:cNvPr id="103" name="箭头: 燕尾形 102">
            <a:extLst>
              <a:ext uri="{FF2B5EF4-FFF2-40B4-BE49-F238E27FC236}">
                <a16:creationId xmlns:a16="http://schemas.microsoft.com/office/drawing/2014/main" id="{56767338-E9A2-9BCF-1F07-8B50BE0F5D63}"/>
              </a:ext>
            </a:extLst>
          </p:cNvPr>
          <p:cNvSpPr/>
          <p:nvPr/>
        </p:nvSpPr>
        <p:spPr>
          <a:xfrm>
            <a:off x="8182672" y="2511443"/>
            <a:ext cx="495360" cy="380441"/>
          </a:xfrm>
          <a:prstGeom prst="notchedRightArrow">
            <a:avLst/>
          </a:prstGeom>
          <a:solidFill>
            <a:srgbClr val="DDDFE0"/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/>
          </a:p>
        </p:txBody>
      </p:sp>
      <p:sp>
        <p:nvSpPr>
          <p:cNvPr id="104" name="箭头: 燕尾形 103">
            <a:extLst>
              <a:ext uri="{FF2B5EF4-FFF2-40B4-BE49-F238E27FC236}">
                <a16:creationId xmlns:a16="http://schemas.microsoft.com/office/drawing/2014/main" id="{941D4A56-AC1B-23FD-47F6-933CD9ACFE03}"/>
              </a:ext>
            </a:extLst>
          </p:cNvPr>
          <p:cNvSpPr/>
          <p:nvPr/>
        </p:nvSpPr>
        <p:spPr>
          <a:xfrm rot="6593284">
            <a:off x="9171067" y="3374405"/>
            <a:ext cx="863096" cy="467003"/>
          </a:xfrm>
          <a:prstGeom prst="notchedRightArrow">
            <a:avLst/>
          </a:prstGeom>
          <a:solidFill>
            <a:srgbClr val="DDDFE0"/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/>
          </a:p>
        </p:txBody>
      </p:sp>
      <p:sp>
        <p:nvSpPr>
          <p:cNvPr id="105" name="箭头: 燕尾形 104">
            <a:extLst>
              <a:ext uri="{FF2B5EF4-FFF2-40B4-BE49-F238E27FC236}">
                <a16:creationId xmlns:a16="http://schemas.microsoft.com/office/drawing/2014/main" id="{A3A1532A-0465-F8E0-7CA0-0C8280C608D4}"/>
              </a:ext>
            </a:extLst>
          </p:cNvPr>
          <p:cNvSpPr/>
          <p:nvPr/>
        </p:nvSpPr>
        <p:spPr>
          <a:xfrm rot="13500000">
            <a:off x="2307905" y="3438712"/>
            <a:ext cx="863096" cy="467003"/>
          </a:xfrm>
          <a:prstGeom prst="notchedRightArrow">
            <a:avLst/>
          </a:prstGeom>
          <a:solidFill>
            <a:srgbClr val="DDDFE0"/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/>
          </a:p>
        </p:txBody>
      </p:sp>
      <p:sp>
        <p:nvSpPr>
          <p:cNvPr id="106" name="箭头: 燕尾形 105">
            <a:extLst>
              <a:ext uri="{FF2B5EF4-FFF2-40B4-BE49-F238E27FC236}">
                <a16:creationId xmlns:a16="http://schemas.microsoft.com/office/drawing/2014/main" id="{94854F7D-62CC-446F-5FA9-263AD29E12CC}"/>
              </a:ext>
            </a:extLst>
          </p:cNvPr>
          <p:cNvSpPr/>
          <p:nvPr/>
        </p:nvSpPr>
        <p:spPr>
          <a:xfrm rot="10800000">
            <a:off x="7581056" y="4514228"/>
            <a:ext cx="495360" cy="380441"/>
          </a:xfrm>
          <a:prstGeom prst="notchedRightArrow">
            <a:avLst/>
          </a:prstGeom>
          <a:solidFill>
            <a:srgbClr val="DDDFE0"/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/>
          </a:p>
        </p:txBody>
      </p:sp>
      <p:sp>
        <p:nvSpPr>
          <p:cNvPr id="107" name="箭头: 燕尾形 106">
            <a:extLst>
              <a:ext uri="{FF2B5EF4-FFF2-40B4-BE49-F238E27FC236}">
                <a16:creationId xmlns:a16="http://schemas.microsoft.com/office/drawing/2014/main" id="{F0B559B0-A282-7B70-B642-707E8E10FB4C}"/>
              </a:ext>
            </a:extLst>
          </p:cNvPr>
          <p:cNvSpPr/>
          <p:nvPr/>
        </p:nvSpPr>
        <p:spPr>
          <a:xfrm rot="10800000">
            <a:off x="4623581" y="4514228"/>
            <a:ext cx="495360" cy="380441"/>
          </a:xfrm>
          <a:prstGeom prst="notchedRightArrow">
            <a:avLst/>
          </a:prstGeom>
          <a:solidFill>
            <a:srgbClr val="DDDFE0"/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3F9EA2F-6198-2FB1-F557-598DAF573B15}"/>
              </a:ext>
            </a:extLst>
          </p:cNvPr>
          <p:cNvSpPr txBox="1"/>
          <p:nvPr/>
        </p:nvSpPr>
        <p:spPr>
          <a:xfrm>
            <a:off x="237476" y="221299"/>
            <a:ext cx="384297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4800" b="1" dirty="0">
                <a:solidFill>
                  <a:srgbClr val="383838"/>
                </a:solidFill>
                <a:latin typeface="汉仪昌黎宋刻本精修版W" panose="00020600040101010101" pitchFamily="18" charset="-122"/>
                <a:ea typeface="汉仪昌黎宋刻本精修版W" panose="00020600040101010101" pitchFamily="18" charset="-122"/>
              </a:rPr>
              <a:t>三、巩固之道</a:t>
            </a:r>
            <a:endParaRPr lang="zh-CN" altLang="en-US" sz="3600" b="1" dirty="0">
              <a:solidFill>
                <a:srgbClr val="383838"/>
              </a:solidFill>
              <a:latin typeface="汉仪昌黎宋刻本精修版W" panose="00020600040101010101" pitchFamily="18" charset="-122"/>
              <a:ea typeface="汉仪昌黎宋刻本精修版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8395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100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C25A2D02-5D60-A749-5820-2D4F136D21E2}"/>
              </a:ext>
            </a:extLst>
          </p:cNvPr>
          <p:cNvSpPr/>
          <p:nvPr/>
        </p:nvSpPr>
        <p:spPr>
          <a:xfrm>
            <a:off x="165100" y="173566"/>
            <a:ext cx="11861800" cy="651086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5164510E-F8CC-B010-3770-BB82B358D512}"/>
              </a:ext>
            </a:extLst>
          </p:cNvPr>
          <p:cNvSpPr/>
          <p:nvPr/>
        </p:nvSpPr>
        <p:spPr>
          <a:xfrm>
            <a:off x="-242887" y="4501329"/>
            <a:ext cx="12779444" cy="1908964"/>
          </a:xfrm>
          <a:prstGeom prst="roundRect">
            <a:avLst>
              <a:gd name="adj" fmla="val 7764"/>
            </a:avLst>
          </a:prstGeom>
          <a:solidFill>
            <a:schemeClr val="bg1">
              <a:alpha val="80000"/>
            </a:schemeClr>
          </a:solidFill>
          <a:ln w="38100">
            <a:solidFill>
              <a:srgbClr val="7E8C9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图文框 5">
            <a:extLst>
              <a:ext uri="{FF2B5EF4-FFF2-40B4-BE49-F238E27FC236}">
                <a16:creationId xmlns:a16="http://schemas.microsoft.com/office/drawing/2014/main" id="{0848E5BB-C11D-FAB9-14E3-95D7E2852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70"/>
            </a:avLst>
          </a:prstGeom>
          <a:solidFill>
            <a:srgbClr val="7E8D99"/>
          </a:solidFill>
          <a:ln>
            <a:noFill/>
          </a:ln>
          <a:effectLst>
            <a:innerShdw blurRad="63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44E8950-80F1-75FC-BE4B-13CB2DCE3DC1}"/>
              </a:ext>
            </a:extLst>
          </p:cNvPr>
          <p:cNvSpPr txBox="1"/>
          <p:nvPr/>
        </p:nvSpPr>
        <p:spPr>
          <a:xfrm>
            <a:off x="488948" y="4481239"/>
            <a:ext cx="11305117" cy="1929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kumimoji="0" lang="zh-CN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方正苏新诗柳楷简繁" panose="02000000000000000000" pitchFamily="2" charset="-122"/>
                <a:ea typeface="方正苏新诗柳楷简繁" panose="02000000000000000000" pitchFamily="2" charset="-122"/>
              </a:rPr>
              <a:t>       中华文化在继承中发扬，在创造中总结，是统一多民族国家精神上的反映。巩固产生出实效，推动了统一多民族国家凝聚力的增强。</a:t>
            </a:r>
            <a:endParaRPr lang="zh-CN" altLang="en-US" sz="3400" b="1" dirty="0">
              <a:solidFill>
                <a:srgbClr val="C00000"/>
              </a:solidFill>
              <a:latin typeface="方正苏新诗柳楷简繁" panose="02000000000000000000" pitchFamily="2" charset="-122"/>
              <a:ea typeface="方正苏新诗柳楷简繁" panose="02000000000000000000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CB57F9-B540-6651-B818-FBEFB05475A1}"/>
              </a:ext>
            </a:extLst>
          </p:cNvPr>
          <p:cNvSpPr txBox="1"/>
          <p:nvPr/>
        </p:nvSpPr>
        <p:spPr>
          <a:xfrm>
            <a:off x="714506" y="913133"/>
            <a:ext cx="7879162" cy="1490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1.</a:t>
            </a:r>
            <a:r>
              <a:rPr lang="zh-CN" altLang="en-US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文化的传承：</a:t>
            </a:r>
            <a:r>
              <a:rPr lang="en-US" altLang="zh-CN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《</a:t>
            </a:r>
            <a:r>
              <a:rPr lang="zh-CN" altLang="en-US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史记</a:t>
            </a:r>
            <a:r>
              <a:rPr lang="en-US" altLang="zh-CN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》</a:t>
            </a:r>
            <a:r>
              <a:rPr lang="zh-CN" altLang="en-US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、</a:t>
            </a:r>
            <a:r>
              <a:rPr lang="en-US" altLang="zh-CN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《</a:t>
            </a:r>
            <a:r>
              <a:rPr lang="zh-CN" altLang="en-US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汉书</a:t>
            </a:r>
            <a:r>
              <a:rPr lang="en-US" altLang="zh-CN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》</a:t>
            </a:r>
            <a:endParaRPr lang="zh-CN" altLang="en-US" sz="3200" dirty="0">
              <a:latin typeface="汉仪风骨楷体 W" panose="00020600040101010101" pitchFamily="18" charset="-122"/>
              <a:ea typeface="汉仪风骨楷体 W" panose="00020600040101010101" pitchFamily="18" charset="-122"/>
            </a:endParaRPr>
          </a:p>
          <a:p>
            <a:pPr>
              <a:lnSpc>
                <a:spcPct val="150000"/>
              </a:lnSpc>
              <a:spcAft>
                <a:spcPts val="30"/>
              </a:spcAft>
            </a:pPr>
            <a:r>
              <a:rPr lang="en-US" altLang="zh-CN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2.</a:t>
            </a:r>
            <a:r>
              <a:rPr lang="zh-CN" altLang="en-US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文化的发扬：</a:t>
            </a:r>
            <a:r>
              <a:rPr lang="en-US" altLang="zh-CN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《</a:t>
            </a:r>
            <a:r>
              <a:rPr lang="zh-CN" altLang="en-US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汉赋</a:t>
            </a:r>
            <a:r>
              <a:rPr lang="en-US" altLang="zh-CN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》</a:t>
            </a:r>
            <a:r>
              <a:rPr lang="zh-CN" altLang="en-US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、乐府诗、五言诗</a:t>
            </a:r>
            <a:endParaRPr lang="en-US" altLang="zh-CN" sz="3200" dirty="0">
              <a:latin typeface="汉仪风骨楷体 W" panose="00020600040101010101" pitchFamily="18" charset="-122"/>
              <a:ea typeface="汉仪风骨楷体 W" panose="00020600040101010101" pitchFamily="18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1160653-D7AA-710E-297D-9A45342F306F}"/>
              </a:ext>
            </a:extLst>
          </p:cNvPr>
          <p:cNvSpPr txBox="1"/>
          <p:nvPr/>
        </p:nvSpPr>
        <p:spPr>
          <a:xfrm>
            <a:off x="7777015" y="1177694"/>
            <a:ext cx="40170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方正苏新诗柳楷简繁" panose="02000000000000000000" pitchFamily="2" charset="-122"/>
                <a:ea typeface="方正苏新诗柳楷简繁" panose="02000000000000000000" pitchFamily="2" charset="-122"/>
              </a:rPr>
              <a:t>记载悠久的中华历史</a:t>
            </a:r>
            <a:endParaRPr lang="zh-CN" altLang="en-US" sz="3200" b="1" dirty="0">
              <a:solidFill>
                <a:srgbClr val="002060"/>
              </a:solidFill>
              <a:latin typeface="方正苏新诗柳楷简繁" panose="02000000000000000000" pitchFamily="2" charset="-122"/>
              <a:ea typeface="方正苏新诗柳楷简繁" panose="02000000000000000000" pitchFamily="2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7290FC4-0FE4-83AE-3612-67FCA68982EE}"/>
              </a:ext>
            </a:extLst>
          </p:cNvPr>
          <p:cNvSpPr txBox="1"/>
          <p:nvPr/>
        </p:nvSpPr>
        <p:spPr>
          <a:xfrm>
            <a:off x="4962229" y="2329701"/>
            <a:ext cx="68498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方正苏新诗柳楷简繁" panose="02000000000000000000" pitchFamily="2" charset="-122"/>
                <a:ea typeface="方正苏新诗柳楷简繁" panose="02000000000000000000" pitchFamily="2" charset="-122"/>
              </a:rPr>
              <a:t>强大国家和民众生活的精神文化反映</a:t>
            </a:r>
          </a:p>
        </p:txBody>
      </p:sp>
      <p:sp>
        <p:nvSpPr>
          <p:cNvPr id="15" name="箭头: 燕尾形 14">
            <a:extLst>
              <a:ext uri="{FF2B5EF4-FFF2-40B4-BE49-F238E27FC236}">
                <a16:creationId xmlns:a16="http://schemas.microsoft.com/office/drawing/2014/main" id="{9F656DBF-D1ED-FAA0-0217-4CA8CE524788}"/>
              </a:ext>
            </a:extLst>
          </p:cNvPr>
          <p:cNvSpPr/>
          <p:nvPr/>
        </p:nvSpPr>
        <p:spPr>
          <a:xfrm>
            <a:off x="7326031" y="1257861"/>
            <a:ext cx="436298" cy="338705"/>
          </a:xfrm>
          <a:prstGeom prst="notched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/>
          </a:p>
        </p:txBody>
      </p:sp>
      <p:sp>
        <p:nvSpPr>
          <p:cNvPr id="17" name="箭头: 燕尾形 16">
            <a:extLst>
              <a:ext uri="{FF2B5EF4-FFF2-40B4-BE49-F238E27FC236}">
                <a16:creationId xmlns:a16="http://schemas.microsoft.com/office/drawing/2014/main" id="{2EA0A432-06D7-3D47-67CC-DB23EE065656}"/>
              </a:ext>
            </a:extLst>
          </p:cNvPr>
          <p:cNvSpPr/>
          <p:nvPr/>
        </p:nvSpPr>
        <p:spPr>
          <a:xfrm>
            <a:off x="4484028" y="2435454"/>
            <a:ext cx="428390" cy="338705"/>
          </a:xfrm>
          <a:prstGeom prst="notched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7F7EF4B-C77F-6B3A-97B6-04B2F95B6F0A}"/>
              </a:ext>
            </a:extLst>
          </p:cNvPr>
          <p:cNvSpPr txBox="1"/>
          <p:nvPr/>
        </p:nvSpPr>
        <p:spPr>
          <a:xfrm>
            <a:off x="756838" y="2803168"/>
            <a:ext cx="10680700" cy="122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3.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文化的总结：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《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黄帝内经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》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、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《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神农本草经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》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、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风骨楷体 W" panose="00020600040101010101" pitchFamily="18" charset="-122"/>
              <a:ea typeface="汉仪风骨楷体 W" panose="00020600040101010101" pitchFamily="18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>
                <a:solidFill>
                  <a:prstClr val="black"/>
                </a:solidFill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 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《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九章算术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》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、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《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氾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胜之书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》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、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《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四民月令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》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、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《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灵宪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》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风骨楷体 W" panose="00020600040101010101" pitchFamily="18" charset="-122"/>
              <a:ea typeface="汉仪风骨楷体 W" panose="00020600040101010101" pitchFamily="18" charset="-122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D0DA02D-DB7E-DF4F-2B16-C63BF84BCE64}"/>
              </a:ext>
            </a:extLst>
          </p:cNvPr>
          <p:cNvSpPr txBox="1"/>
          <p:nvPr/>
        </p:nvSpPr>
        <p:spPr>
          <a:xfrm>
            <a:off x="6615331" y="3897150"/>
            <a:ext cx="51787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b="1" dirty="0">
                <a:solidFill>
                  <a:srgbClr val="002060"/>
                </a:solidFill>
                <a:latin typeface="方正苏新诗柳楷简繁" panose="02000000000000000000" pitchFamily="2" charset="-122"/>
                <a:ea typeface="方正苏新诗柳楷简繁" panose="02000000000000000000" pitchFamily="2" charset="-122"/>
              </a:rPr>
              <a:t>总结劳动人民所积累的智慧</a:t>
            </a:r>
          </a:p>
        </p:txBody>
      </p:sp>
      <p:sp>
        <p:nvSpPr>
          <p:cNvPr id="20" name="箭头: 燕尾形 19">
            <a:extLst>
              <a:ext uri="{FF2B5EF4-FFF2-40B4-BE49-F238E27FC236}">
                <a16:creationId xmlns:a16="http://schemas.microsoft.com/office/drawing/2014/main" id="{C11E7FF1-DBEF-20FA-6F59-11344A2BEC1B}"/>
              </a:ext>
            </a:extLst>
          </p:cNvPr>
          <p:cNvSpPr/>
          <p:nvPr/>
        </p:nvSpPr>
        <p:spPr>
          <a:xfrm>
            <a:off x="6221965" y="4024400"/>
            <a:ext cx="424522" cy="338705"/>
          </a:xfrm>
          <a:prstGeom prst="notched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E4E53A7-3E09-E917-78D8-1986E7AD8C64}"/>
              </a:ext>
            </a:extLst>
          </p:cNvPr>
          <p:cNvSpPr txBox="1"/>
          <p:nvPr/>
        </p:nvSpPr>
        <p:spPr>
          <a:xfrm>
            <a:off x="237476" y="221299"/>
            <a:ext cx="384297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4800" b="1" dirty="0">
                <a:solidFill>
                  <a:srgbClr val="383838"/>
                </a:solidFill>
                <a:latin typeface="汉仪昌黎宋刻本精修版W" panose="00020600040101010101" pitchFamily="18" charset="-122"/>
                <a:ea typeface="汉仪昌黎宋刻本精修版W" panose="00020600040101010101" pitchFamily="18" charset="-122"/>
              </a:rPr>
              <a:t>四、巩固之效</a:t>
            </a:r>
            <a:endParaRPr lang="zh-CN" altLang="en-US" sz="3600" b="1" dirty="0">
              <a:solidFill>
                <a:srgbClr val="383838"/>
              </a:solidFill>
              <a:latin typeface="汉仪昌黎宋刻本精修版W" panose="00020600040101010101" pitchFamily="18" charset="-122"/>
              <a:ea typeface="汉仪昌黎宋刻本精修版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41399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  <p:bldP spid="16" grpId="0"/>
      <p:bldP spid="15" grpId="0" animBg="1"/>
      <p:bldP spid="17" grpId="0" animBg="1"/>
      <p:bldP spid="11" grpId="0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户外, 雪, 男人, 骑&#10;&#10;描述已自动生成">
            <a:extLst>
              <a:ext uri="{FF2B5EF4-FFF2-40B4-BE49-F238E27FC236}">
                <a16:creationId xmlns:a16="http://schemas.microsoft.com/office/drawing/2014/main" id="{112D1A48-C97D-D972-4BE4-CA10CEC759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98" r="33328" b="2039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06F65DFD-CE35-0B95-BC13-2E3E5BFC0D5C}"/>
              </a:ext>
            </a:extLst>
          </p:cNvPr>
          <p:cNvSpPr/>
          <p:nvPr/>
        </p:nvSpPr>
        <p:spPr>
          <a:xfrm>
            <a:off x="-1" y="-533399"/>
            <a:ext cx="5961497" cy="7391400"/>
          </a:xfrm>
          <a:custGeom>
            <a:avLst/>
            <a:gdLst>
              <a:gd name="connsiteX0" fmla="*/ 0 w 6756400"/>
              <a:gd name="connsiteY0" fmla="*/ 0 h 6917267"/>
              <a:gd name="connsiteX1" fmla="*/ 6756400 w 6756400"/>
              <a:gd name="connsiteY1" fmla="*/ 0 h 6917267"/>
              <a:gd name="connsiteX2" fmla="*/ 6756400 w 6756400"/>
              <a:gd name="connsiteY2" fmla="*/ 11140 h 6917267"/>
              <a:gd name="connsiteX3" fmla="*/ 3797829 w 6756400"/>
              <a:gd name="connsiteY3" fmla="*/ 6917267 h 6917267"/>
              <a:gd name="connsiteX4" fmla="*/ 0 w 6756400"/>
              <a:gd name="connsiteY4" fmla="*/ 6917267 h 6917267"/>
              <a:gd name="connsiteX0" fmla="*/ 0 w 7160661"/>
              <a:gd name="connsiteY0" fmla="*/ 0 h 6917267"/>
              <a:gd name="connsiteX1" fmla="*/ 6756400 w 7160661"/>
              <a:gd name="connsiteY1" fmla="*/ 0 h 6917267"/>
              <a:gd name="connsiteX2" fmla="*/ 7160661 w 7160661"/>
              <a:gd name="connsiteY2" fmla="*/ 973667 h 6917267"/>
              <a:gd name="connsiteX3" fmla="*/ 3797829 w 7160661"/>
              <a:gd name="connsiteY3" fmla="*/ 6917267 h 6917267"/>
              <a:gd name="connsiteX4" fmla="*/ 0 w 7160661"/>
              <a:gd name="connsiteY4" fmla="*/ 6917267 h 6917267"/>
              <a:gd name="connsiteX5" fmla="*/ 0 w 7160661"/>
              <a:gd name="connsiteY5" fmla="*/ 0 h 6917267"/>
              <a:gd name="connsiteX0" fmla="*/ 0 w 7160661"/>
              <a:gd name="connsiteY0" fmla="*/ 0 h 6917267"/>
              <a:gd name="connsiteX1" fmla="*/ 6756400 w 7160661"/>
              <a:gd name="connsiteY1" fmla="*/ 0 h 6917267"/>
              <a:gd name="connsiteX2" fmla="*/ 7160661 w 7160661"/>
              <a:gd name="connsiteY2" fmla="*/ 973667 h 6917267"/>
              <a:gd name="connsiteX3" fmla="*/ 3797829 w 7160661"/>
              <a:gd name="connsiteY3" fmla="*/ 6917267 h 6917267"/>
              <a:gd name="connsiteX4" fmla="*/ 0 w 7160661"/>
              <a:gd name="connsiteY4" fmla="*/ 6917267 h 6917267"/>
              <a:gd name="connsiteX5" fmla="*/ 0 w 7160661"/>
              <a:gd name="connsiteY5" fmla="*/ 0 h 6917267"/>
              <a:gd name="connsiteX0" fmla="*/ 0 w 6929655"/>
              <a:gd name="connsiteY0" fmla="*/ 0 h 6917267"/>
              <a:gd name="connsiteX1" fmla="*/ 6756400 w 6929655"/>
              <a:gd name="connsiteY1" fmla="*/ 0 h 6917267"/>
              <a:gd name="connsiteX2" fmla="*/ 6929655 w 6929655"/>
              <a:gd name="connsiteY2" fmla="*/ 2013195 h 6917267"/>
              <a:gd name="connsiteX3" fmla="*/ 3797829 w 6929655"/>
              <a:gd name="connsiteY3" fmla="*/ 6917267 h 6917267"/>
              <a:gd name="connsiteX4" fmla="*/ 0 w 6929655"/>
              <a:gd name="connsiteY4" fmla="*/ 6917267 h 6917267"/>
              <a:gd name="connsiteX5" fmla="*/ 0 w 6929655"/>
              <a:gd name="connsiteY5" fmla="*/ 0 h 6917267"/>
              <a:gd name="connsiteX0" fmla="*/ 0 w 7153796"/>
              <a:gd name="connsiteY0" fmla="*/ 0 h 6917267"/>
              <a:gd name="connsiteX1" fmla="*/ 6756400 w 7153796"/>
              <a:gd name="connsiteY1" fmla="*/ 0 h 6917267"/>
              <a:gd name="connsiteX2" fmla="*/ 6929655 w 7153796"/>
              <a:gd name="connsiteY2" fmla="*/ 2013195 h 6917267"/>
              <a:gd name="connsiteX3" fmla="*/ 3797829 w 7153796"/>
              <a:gd name="connsiteY3" fmla="*/ 6917267 h 6917267"/>
              <a:gd name="connsiteX4" fmla="*/ 0 w 7153796"/>
              <a:gd name="connsiteY4" fmla="*/ 6917267 h 6917267"/>
              <a:gd name="connsiteX5" fmla="*/ 0 w 7153796"/>
              <a:gd name="connsiteY5" fmla="*/ 0 h 6917267"/>
              <a:gd name="connsiteX0" fmla="*/ 0 w 7153796"/>
              <a:gd name="connsiteY0" fmla="*/ 0 h 6917267"/>
              <a:gd name="connsiteX1" fmla="*/ 6756400 w 7153796"/>
              <a:gd name="connsiteY1" fmla="*/ 0 h 6917267"/>
              <a:gd name="connsiteX2" fmla="*/ 6929655 w 7153796"/>
              <a:gd name="connsiteY2" fmla="*/ 2013195 h 6917267"/>
              <a:gd name="connsiteX3" fmla="*/ 3797829 w 7153796"/>
              <a:gd name="connsiteY3" fmla="*/ 6917267 h 6917267"/>
              <a:gd name="connsiteX4" fmla="*/ 0 w 7153796"/>
              <a:gd name="connsiteY4" fmla="*/ 6917267 h 6917267"/>
              <a:gd name="connsiteX5" fmla="*/ 0 w 7153796"/>
              <a:gd name="connsiteY5" fmla="*/ 0 h 6917267"/>
              <a:gd name="connsiteX0" fmla="*/ 0 w 7057979"/>
              <a:gd name="connsiteY0" fmla="*/ 520930 h 7438197"/>
              <a:gd name="connsiteX1" fmla="*/ 5942252 w 7057979"/>
              <a:gd name="connsiteY1" fmla="*/ 0 h 7438197"/>
              <a:gd name="connsiteX2" fmla="*/ 6929655 w 7057979"/>
              <a:gd name="connsiteY2" fmla="*/ 2534125 h 7438197"/>
              <a:gd name="connsiteX3" fmla="*/ 3797829 w 7057979"/>
              <a:gd name="connsiteY3" fmla="*/ 7438197 h 7438197"/>
              <a:gd name="connsiteX4" fmla="*/ 0 w 7057979"/>
              <a:gd name="connsiteY4" fmla="*/ 7438197 h 7438197"/>
              <a:gd name="connsiteX5" fmla="*/ 0 w 7057979"/>
              <a:gd name="connsiteY5" fmla="*/ 520930 h 7438197"/>
              <a:gd name="connsiteX0" fmla="*/ 0 w 6073933"/>
              <a:gd name="connsiteY0" fmla="*/ 520930 h 7438197"/>
              <a:gd name="connsiteX1" fmla="*/ 5942252 w 6073933"/>
              <a:gd name="connsiteY1" fmla="*/ 0 h 7438197"/>
              <a:gd name="connsiteX2" fmla="*/ 5733875 w 6073933"/>
              <a:gd name="connsiteY2" fmla="*/ 2935498 h 7438197"/>
              <a:gd name="connsiteX3" fmla="*/ 3797829 w 6073933"/>
              <a:gd name="connsiteY3" fmla="*/ 7438197 h 7438197"/>
              <a:gd name="connsiteX4" fmla="*/ 0 w 6073933"/>
              <a:gd name="connsiteY4" fmla="*/ 7438197 h 7438197"/>
              <a:gd name="connsiteX5" fmla="*/ 0 w 6073933"/>
              <a:gd name="connsiteY5" fmla="*/ 520930 h 7438197"/>
              <a:gd name="connsiteX0" fmla="*/ 0 w 6333395"/>
              <a:gd name="connsiteY0" fmla="*/ 520930 h 7438197"/>
              <a:gd name="connsiteX1" fmla="*/ 5942252 w 6333395"/>
              <a:gd name="connsiteY1" fmla="*/ 0 h 7438197"/>
              <a:gd name="connsiteX2" fmla="*/ 5733875 w 6333395"/>
              <a:gd name="connsiteY2" fmla="*/ 2935498 h 7438197"/>
              <a:gd name="connsiteX3" fmla="*/ 3797829 w 6333395"/>
              <a:gd name="connsiteY3" fmla="*/ 7438197 h 7438197"/>
              <a:gd name="connsiteX4" fmla="*/ 0 w 6333395"/>
              <a:gd name="connsiteY4" fmla="*/ 7438197 h 7438197"/>
              <a:gd name="connsiteX5" fmla="*/ 0 w 6333395"/>
              <a:gd name="connsiteY5" fmla="*/ 520930 h 7438197"/>
              <a:gd name="connsiteX0" fmla="*/ 0 w 6333395"/>
              <a:gd name="connsiteY0" fmla="*/ 520930 h 7438197"/>
              <a:gd name="connsiteX1" fmla="*/ 5942252 w 6333395"/>
              <a:gd name="connsiteY1" fmla="*/ 0 h 7438197"/>
              <a:gd name="connsiteX2" fmla="*/ 5733875 w 6333395"/>
              <a:gd name="connsiteY2" fmla="*/ 2935498 h 7438197"/>
              <a:gd name="connsiteX3" fmla="*/ 3797829 w 6333395"/>
              <a:gd name="connsiteY3" fmla="*/ 7438197 h 7438197"/>
              <a:gd name="connsiteX4" fmla="*/ 0 w 6333395"/>
              <a:gd name="connsiteY4" fmla="*/ 7438197 h 7438197"/>
              <a:gd name="connsiteX5" fmla="*/ 0 w 6333395"/>
              <a:gd name="connsiteY5" fmla="*/ 520930 h 7438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33395" h="7438197">
                <a:moveTo>
                  <a:pt x="0" y="520930"/>
                </a:moveTo>
                <a:lnTo>
                  <a:pt x="5942252" y="0"/>
                </a:lnTo>
                <a:cubicBezTo>
                  <a:pt x="6000004" y="671065"/>
                  <a:pt x="6912377" y="2103693"/>
                  <a:pt x="5733875" y="2935498"/>
                </a:cubicBezTo>
                <a:cubicBezTo>
                  <a:pt x="4143901" y="4789767"/>
                  <a:pt x="4918773" y="5456997"/>
                  <a:pt x="3797829" y="7438197"/>
                </a:cubicBezTo>
                <a:lnTo>
                  <a:pt x="0" y="7438197"/>
                </a:lnTo>
                <a:lnTo>
                  <a:pt x="0" y="520930"/>
                </a:lnTo>
                <a:close/>
              </a:path>
            </a:pathLst>
          </a:custGeom>
          <a:gradFill>
            <a:gsLst>
              <a:gs pos="5000">
                <a:schemeClr val="accent3">
                  <a:lumMod val="89000"/>
                  <a:alpha val="80000"/>
                </a:schemeClr>
              </a:gs>
              <a:gs pos="52000">
                <a:schemeClr val="accent3">
                  <a:lumMod val="89000"/>
                  <a:alpha val="70000"/>
                </a:schemeClr>
              </a:gs>
              <a:gs pos="100000">
                <a:schemeClr val="accent3">
                  <a:lumMod val="70000"/>
                  <a:alpha val="60000"/>
                </a:schemeClr>
              </a:gs>
            </a:gsLst>
            <a:path path="circle">
              <a:fillToRect l="50000" t="50000" r="50000" b="50000"/>
            </a:path>
          </a:gradFill>
          <a:ln w="635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0C33D06-0AF1-10AC-EEC0-AFBBF6B04716}"/>
              </a:ext>
            </a:extLst>
          </p:cNvPr>
          <p:cNvSpPr txBox="1"/>
          <p:nvPr/>
        </p:nvSpPr>
        <p:spPr>
          <a:xfrm>
            <a:off x="168589" y="1501792"/>
            <a:ext cx="5390592" cy="28046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500" b="1" i="0" u="none" strike="noStrike" kern="1200" cap="none" spc="0" normalizeH="0" baseline="0" noProof="0" dirty="0">
                <a:ln w="12700">
                  <a:noFill/>
                </a:ln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     中</a:t>
            </a:r>
            <a:endParaRPr kumimoji="0" lang="en-US" altLang="zh-CN" sz="7500" b="1" i="0" u="none" strike="noStrike" kern="1200" cap="none" spc="0" normalizeH="0" baseline="0" noProof="0" dirty="0">
              <a:ln w="12700">
                <a:noFill/>
              </a:ln>
              <a:solidFill>
                <a:schemeClr val="bg1">
                  <a:lumMod val="8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500" b="1" dirty="0">
                <a:ln w="12700">
                  <a:noFill/>
                </a:ln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 </a:t>
            </a:r>
            <a:r>
              <a:rPr kumimoji="0" lang="zh-CN" altLang="en-US" sz="7500" b="1" i="0" u="none" strike="noStrike" kern="1200" cap="none" spc="0" normalizeH="0" baseline="0" noProof="0" dirty="0">
                <a:ln w="12700">
                  <a:noFill/>
                </a:ln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走向</a:t>
            </a:r>
            <a:endParaRPr kumimoji="0" lang="zh-CN" altLang="en-US" sz="7500" i="0" u="none" strike="noStrike" kern="1200" cap="none" spc="0" normalizeH="0" baseline="0" noProof="0" dirty="0">
              <a:ln w="9525">
                <a:noFill/>
              </a:ln>
              <a:solidFill>
                <a:schemeClr val="bg1">
                  <a:lumMod val="8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方正字迹-龙吟体 简" panose="02000500000000000000" pitchFamily="2" charset="-122"/>
              <a:ea typeface="方正字迹-龙吟体 简" panose="02000500000000000000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E603A1C-8C13-69A3-236D-FE34B41A34D4}"/>
              </a:ext>
            </a:extLst>
          </p:cNvPr>
          <p:cNvSpPr txBox="1"/>
          <p:nvPr/>
        </p:nvSpPr>
        <p:spPr>
          <a:xfrm>
            <a:off x="0" y="4355539"/>
            <a:ext cx="4265455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汉仪昌黎宋刻本精修版W" panose="00020600040101010101" pitchFamily="18" charset="-122"/>
                <a:ea typeface="汉仪昌黎宋刻本精修版W" panose="00020600040101010101" pitchFamily="18" charset="-122"/>
              </a:rPr>
              <a:t>第四课：</a:t>
            </a:r>
            <a:endParaRPr lang="en-US" altLang="zh-CN" sz="3200" b="1" dirty="0">
              <a:solidFill>
                <a:schemeClr val="bg1"/>
              </a:solidFill>
              <a:latin typeface="汉仪昌黎宋刻本精修版W" panose="00020600040101010101" pitchFamily="18" charset="-122"/>
              <a:ea typeface="汉仪昌黎宋刻本精修版W" panose="00020600040101010101" pitchFamily="18" charset="-122"/>
            </a:endParaRPr>
          </a:p>
          <a:p>
            <a:r>
              <a:rPr lang="zh-CN" altLang="en-US" sz="3200" b="1" dirty="0">
                <a:solidFill>
                  <a:schemeClr val="bg1"/>
                </a:solidFill>
                <a:latin typeface="汉仪昌黎宋刻本精修版W" panose="00020600040101010101" pitchFamily="18" charset="-122"/>
                <a:ea typeface="汉仪昌黎宋刻本精修版W" panose="00020600040101010101" pitchFamily="18" charset="-122"/>
              </a:rPr>
              <a:t>西汉与东汉</a:t>
            </a:r>
            <a:r>
              <a:rPr lang="en-US" altLang="zh-CN" sz="3200" b="1" dirty="0">
                <a:solidFill>
                  <a:schemeClr val="bg1"/>
                </a:solidFill>
                <a:latin typeface="汉仪昌黎宋刻本精修版W" panose="00020600040101010101" pitchFamily="18" charset="-122"/>
                <a:ea typeface="汉仪昌黎宋刻本精修版W" panose="00020600040101010101" pitchFamily="18" charset="-122"/>
              </a:rPr>
              <a:t>:</a:t>
            </a:r>
            <a:r>
              <a:rPr lang="zh-CN" altLang="en-US" sz="3200" b="1" dirty="0">
                <a:solidFill>
                  <a:schemeClr val="bg1"/>
                </a:solidFill>
                <a:latin typeface="汉仪昌黎宋刻本精修版W" panose="00020600040101010101" pitchFamily="18" charset="-122"/>
                <a:ea typeface="汉仪昌黎宋刻本精修版W" panose="00020600040101010101" pitchFamily="18" charset="-122"/>
              </a:rPr>
              <a:t>统一多民族封建国家的巩固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10BEADF-CB6A-7548-34FF-99207E637BE6}"/>
              </a:ext>
            </a:extLst>
          </p:cNvPr>
          <p:cNvSpPr txBox="1"/>
          <p:nvPr/>
        </p:nvSpPr>
        <p:spPr>
          <a:xfrm>
            <a:off x="-1" y="107411"/>
            <a:ext cx="5890662" cy="13849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汉仪昌黎宋刻本精修版W" panose="00020600040101010101" pitchFamily="18" charset="-122"/>
                <a:ea typeface="汉仪昌黎宋刻本精修版W" panose="00020600040101010101" pitchFamily="18" charset="-122"/>
              </a:rPr>
              <a:t>《</a:t>
            </a:r>
            <a:r>
              <a:rPr lang="zh-CN" altLang="en-US" sz="2800" b="1" dirty="0">
                <a:solidFill>
                  <a:schemeClr val="bg1"/>
                </a:solidFill>
                <a:latin typeface="汉仪昌黎宋刻本精修版W" panose="00020600040101010101" pitchFamily="18" charset="-122"/>
                <a:ea typeface="汉仪昌黎宋刻本精修版W" panose="00020600040101010101" pitchFamily="18" charset="-122"/>
              </a:rPr>
              <a:t>中外历史纲要</a:t>
            </a:r>
            <a:r>
              <a:rPr lang="en-US" altLang="zh-CN" sz="2800" b="1" dirty="0">
                <a:solidFill>
                  <a:schemeClr val="bg1"/>
                </a:solidFill>
                <a:latin typeface="汉仪昌黎宋刻本精修版W" panose="00020600040101010101" pitchFamily="18" charset="-122"/>
                <a:ea typeface="汉仪昌黎宋刻本精修版W" panose="00020600040101010101" pitchFamily="18" charset="-122"/>
              </a:rPr>
              <a:t>》</a:t>
            </a:r>
            <a:r>
              <a:rPr lang="zh-CN" altLang="en-US" sz="2800" b="1" dirty="0">
                <a:solidFill>
                  <a:schemeClr val="bg1"/>
                </a:solidFill>
                <a:latin typeface="汉仪昌黎宋刻本精修版W" panose="00020600040101010101" pitchFamily="18" charset="-122"/>
                <a:ea typeface="汉仪昌黎宋刻本精修版W" panose="00020600040101010101" pitchFamily="18" charset="-122"/>
              </a:rPr>
              <a:t>（上）</a:t>
            </a:r>
            <a:endParaRPr lang="en-US" altLang="zh-CN" sz="2800" b="1" dirty="0">
              <a:solidFill>
                <a:schemeClr val="bg1"/>
              </a:solidFill>
              <a:latin typeface="汉仪昌黎宋刻本精修版W" panose="00020600040101010101" pitchFamily="18" charset="-122"/>
              <a:ea typeface="汉仪昌黎宋刻本精修版W" panose="00020600040101010101" pitchFamily="18" charset="-122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latin typeface="汉仪昌黎宋刻本精修版W" panose="00020600040101010101" pitchFamily="18" charset="-122"/>
                <a:ea typeface="汉仪昌黎宋刻本精修版W" panose="00020600040101010101" pitchFamily="18" charset="-122"/>
              </a:rPr>
              <a:t>第一单元 从中华文明起源到秦汉统一多民族封建国家的建立与巩固</a:t>
            </a:r>
            <a:endParaRPr lang="en-US" altLang="zh-CN" sz="2800" b="1" dirty="0">
              <a:solidFill>
                <a:schemeClr val="bg1"/>
              </a:solidFill>
              <a:latin typeface="汉仪昌黎宋刻本精修版W" panose="00020600040101010101" pitchFamily="18" charset="-122"/>
              <a:ea typeface="汉仪昌黎宋刻本精修版W" panose="00020600040101010101" pitchFamily="18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538C623-FADC-C978-ADF5-1A4B23290495}"/>
              </a:ext>
            </a:extLst>
          </p:cNvPr>
          <p:cNvSpPr txBox="1"/>
          <p:nvPr/>
        </p:nvSpPr>
        <p:spPr>
          <a:xfrm>
            <a:off x="-2" y="6208147"/>
            <a:ext cx="3289941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汉仪昌黎宋刻本精修版W" panose="00020600040101010101" pitchFamily="18" charset="-122"/>
                <a:ea typeface="汉仪昌黎宋刻本精修版W" panose="00020600040101010101" pitchFamily="18" charset="-122"/>
              </a:rPr>
              <a:t>授课人：王哲文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B12783F-D80D-138E-ECE8-908DE9DECA98}"/>
              </a:ext>
            </a:extLst>
          </p:cNvPr>
          <p:cNvSpPr txBox="1"/>
          <p:nvPr/>
        </p:nvSpPr>
        <p:spPr>
          <a:xfrm>
            <a:off x="2699946" y="3016659"/>
            <a:ext cx="3565684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kumimoji="0" lang="zh-CN" altLang="en-US" sz="9600" b="0" i="0" u="none" strike="noStrike" kern="1200" cap="none" spc="0" normalizeH="0" baseline="0" noProof="0" dirty="0">
                <a:ln w="9525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方正字迹-龙吟体 简" panose="02000500000000000000" pitchFamily="2" charset="-122"/>
                <a:ea typeface="方正字迹-龙吟体 简" panose="02000500000000000000" pitchFamily="2" charset="-122"/>
                <a:cs typeface="+mn-cs"/>
              </a:rPr>
              <a:t>强大</a:t>
            </a:r>
            <a:endParaRPr lang="zh-CN" alt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1A53DB3-411A-43DC-8CE4-C5FF31BBF221}"/>
              </a:ext>
            </a:extLst>
          </p:cNvPr>
          <p:cNvSpPr txBox="1"/>
          <p:nvPr/>
        </p:nvSpPr>
        <p:spPr>
          <a:xfrm>
            <a:off x="187839" y="1395647"/>
            <a:ext cx="3102102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kumimoji="0" lang="zh-CN" altLang="en-US" sz="9600" b="0" i="0" u="none" strike="noStrike" kern="1200" cap="none" spc="0" normalizeH="0" baseline="0" noProof="0" dirty="0">
                <a:ln w="9525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方正字迹-龙吟体 简" panose="02000500000000000000" pitchFamily="2" charset="-122"/>
                <a:ea typeface="方正字迹-龙吟体 简" panose="02000500000000000000" pitchFamily="2" charset="-122"/>
                <a:cs typeface="+mn-cs"/>
              </a:rPr>
              <a:t>巩固</a:t>
            </a:r>
            <a:endParaRPr lang="zh-CN" alt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401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C25A2D02-5D60-A749-5820-2D4F136D21E2}"/>
              </a:ext>
            </a:extLst>
          </p:cNvPr>
          <p:cNvSpPr/>
          <p:nvPr/>
        </p:nvSpPr>
        <p:spPr>
          <a:xfrm>
            <a:off x="165100" y="182033"/>
            <a:ext cx="11861800" cy="6510867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图文框 5">
            <a:extLst>
              <a:ext uri="{FF2B5EF4-FFF2-40B4-BE49-F238E27FC236}">
                <a16:creationId xmlns:a16="http://schemas.microsoft.com/office/drawing/2014/main" id="{0848E5BB-C11D-FAB9-14E3-95D7E2852255}"/>
              </a:ext>
            </a:extLst>
          </p:cNvPr>
          <p:cNvSpPr/>
          <p:nvPr/>
        </p:nvSpPr>
        <p:spPr>
          <a:xfrm>
            <a:off x="0" y="-1537"/>
            <a:ext cx="12192000" cy="6858000"/>
          </a:xfrm>
          <a:prstGeom prst="frame">
            <a:avLst>
              <a:gd name="adj1" fmla="val 2870"/>
            </a:avLst>
          </a:prstGeom>
          <a:solidFill>
            <a:srgbClr val="7E8D99"/>
          </a:solidFill>
          <a:ln>
            <a:noFill/>
          </a:ln>
          <a:effectLst>
            <a:innerShdw blurRad="63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9F7097E-68CE-FA52-D6F9-EADA807ECE09}"/>
              </a:ext>
            </a:extLst>
          </p:cNvPr>
          <p:cNvSpPr txBox="1"/>
          <p:nvPr/>
        </p:nvSpPr>
        <p:spPr>
          <a:xfrm>
            <a:off x="329297" y="4530846"/>
            <a:ext cx="10922904" cy="2052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1.</a:t>
            </a:r>
            <a:r>
              <a:rPr kumimoji="0" lang="zh-CN" altLang="zh-CN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经济基础</a:t>
            </a:r>
            <a:endParaRPr kumimoji="0" lang="en-US" altLang="zh-CN" sz="36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风骨楷体 W" panose="00020600040101010101" pitchFamily="18" charset="-122"/>
              <a:ea typeface="汉仪风骨楷体 W" panose="00020600040101010101" pitchFamily="18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（</a:t>
            </a:r>
            <a:r>
              <a:rPr kumimoji="0" lang="en-US" altLang="zh-CN" sz="2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1</a:t>
            </a:r>
            <a:r>
              <a:rPr kumimoji="0" lang="zh-CN" altLang="zh-CN" sz="2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）背景：经济凋敝、社会破败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（</a:t>
            </a:r>
            <a:r>
              <a:rPr kumimoji="0" lang="en-US" altLang="zh-CN" sz="2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2</a:t>
            </a:r>
            <a:r>
              <a:rPr kumimoji="0" lang="zh-CN" altLang="zh-CN" sz="2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）措施：</a:t>
            </a:r>
            <a:r>
              <a:rPr kumimoji="0" lang="zh-CN" altLang="en-US" sz="2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尊奉</a:t>
            </a:r>
            <a:r>
              <a:rPr kumimoji="0" lang="zh-CN" altLang="en-US" sz="2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“黄老无为”</a:t>
            </a:r>
            <a:r>
              <a:rPr kumimoji="0" lang="zh-CN" altLang="en-US" sz="2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，</a:t>
            </a: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“与民休息”</a:t>
            </a:r>
            <a:r>
              <a:rPr kumimoji="0" lang="zh-CN" altLang="zh-CN" sz="2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，减轻赋税、徭役和刑罚，</a:t>
            </a:r>
            <a:endParaRPr kumimoji="0" lang="en-US" altLang="zh-CN" sz="2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风骨楷体 W" panose="00020600040101010101" pitchFamily="18" charset="-122"/>
              <a:ea typeface="汉仪风骨楷体 W" panose="00020600040101010101" pitchFamily="18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          </a:t>
            </a:r>
            <a:r>
              <a:rPr kumimoji="0" lang="zh-CN" altLang="zh-CN" sz="2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提倡节俭，减少财政支出。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8EC5B46-8C91-3888-3EC5-5C70B9C7FB21}"/>
              </a:ext>
            </a:extLst>
          </p:cNvPr>
          <p:cNvSpPr txBox="1"/>
          <p:nvPr/>
        </p:nvSpPr>
        <p:spPr>
          <a:xfrm>
            <a:off x="430284" y="1052296"/>
            <a:ext cx="5406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600" b="1" kern="100" dirty="0">
                <a:solidFill>
                  <a:srgbClr val="0D1729"/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Times New Roman" panose="02020603050405020304" pitchFamily="18" charset="0"/>
              </a:rPr>
              <a:t>在历史脉络中寻找背景</a:t>
            </a:r>
            <a:endParaRPr kumimoji="0" lang="zh-CN" altLang="zh-CN" sz="3600" b="1" i="0" u="none" strike="noStrike" kern="100" cap="none" spc="0" normalizeH="0" baseline="0" noProof="0" dirty="0">
              <a:ln>
                <a:noFill/>
              </a:ln>
              <a:solidFill>
                <a:srgbClr val="0D1729"/>
              </a:solidFill>
              <a:effectLst/>
              <a:uLnTx/>
              <a:uFillTx/>
              <a:latin typeface="方正苏新诗柳楷简体" panose="02000000000000000000" pitchFamily="2" charset="-122"/>
              <a:ea typeface="方正苏新诗柳楷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919DB41-B7D6-FF26-8C02-ADF8A6A71050}"/>
              </a:ext>
            </a:extLst>
          </p:cNvPr>
          <p:cNvSpPr txBox="1"/>
          <p:nvPr/>
        </p:nvSpPr>
        <p:spPr>
          <a:xfrm>
            <a:off x="7533216" y="333001"/>
            <a:ext cx="43162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汉仪昌黎宋刻本精修版W" panose="00020600040101010101" pitchFamily="18" charset="-122"/>
                <a:ea typeface="汉仪昌黎宋刻本精修版W" panose="00020600040101010101" pitchFamily="18" charset="-122"/>
                <a:cs typeface="Times New Roman" panose="02020603050405020304" pitchFamily="18" charset="0"/>
              </a:rPr>
              <a:t>修养生息，黄老无为</a:t>
            </a:r>
            <a:endParaRPr kumimoji="0" lang="zh-CN" altLang="zh-CN" sz="3600" b="1" i="0" u="none" strike="noStrike" kern="1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汉仪昌黎宋刻本精修版W" panose="00020600040101010101" pitchFamily="18" charset="-122"/>
              <a:ea typeface="汉仪昌黎宋刻本精修版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5FDDD03-F17E-E5FC-5890-0608B613034A}"/>
              </a:ext>
            </a:extLst>
          </p:cNvPr>
          <p:cNvSpPr txBox="1"/>
          <p:nvPr/>
        </p:nvSpPr>
        <p:spPr>
          <a:xfrm>
            <a:off x="4001678" y="3476404"/>
            <a:ext cx="23110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经济凋敝</a:t>
            </a:r>
            <a:endParaRPr kumimoji="0" lang="zh-CN" altLang="zh-CN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风骨楷体 W" panose="00020600040101010101" pitchFamily="18" charset="-122"/>
              <a:ea typeface="汉仪风骨楷体 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D5B1FD7-B83B-70E3-40F3-25F412C37530}"/>
              </a:ext>
            </a:extLst>
          </p:cNvPr>
          <p:cNvSpPr txBox="1"/>
          <p:nvPr/>
        </p:nvSpPr>
        <p:spPr>
          <a:xfrm>
            <a:off x="4001678" y="4093018"/>
            <a:ext cx="19108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社会破败</a:t>
            </a:r>
            <a:endParaRPr kumimoji="0" lang="zh-CN" altLang="zh-CN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风骨楷体 W" panose="00020600040101010101" pitchFamily="18" charset="-122"/>
              <a:ea typeface="汉仪风骨楷体 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29" name="箭头: 燕尾形 28">
            <a:extLst>
              <a:ext uri="{FF2B5EF4-FFF2-40B4-BE49-F238E27FC236}">
                <a16:creationId xmlns:a16="http://schemas.microsoft.com/office/drawing/2014/main" id="{09DFD697-C709-3FEE-57D9-A9C99FF28BEC}"/>
              </a:ext>
            </a:extLst>
          </p:cNvPr>
          <p:cNvSpPr/>
          <p:nvPr/>
        </p:nvSpPr>
        <p:spPr>
          <a:xfrm>
            <a:off x="5848506" y="3814355"/>
            <a:ext cx="448095" cy="391038"/>
          </a:xfrm>
          <a:prstGeom prst="notchedRightArrow">
            <a:avLst/>
          </a:prstGeom>
          <a:solidFill>
            <a:srgbClr val="7E8D99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0A83EC91-87B4-FA9E-933D-BF4F3E08AB0D}"/>
              </a:ext>
            </a:extLst>
          </p:cNvPr>
          <p:cNvSpPr txBox="1"/>
          <p:nvPr/>
        </p:nvSpPr>
        <p:spPr>
          <a:xfrm>
            <a:off x="6354538" y="3483893"/>
            <a:ext cx="23110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恢复经济</a:t>
            </a:r>
            <a:endParaRPr kumimoji="0" lang="zh-CN" altLang="zh-CN" sz="3200" b="0" i="0" u="none" strike="noStrike" kern="1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汉仪风骨楷体 W" panose="00020600040101010101" pitchFamily="18" charset="-122"/>
              <a:ea typeface="汉仪风骨楷体 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0CFCB66-9F42-577B-5817-51E03F3CA0D5}"/>
              </a:ext>
            </a:extLst>
          </p:cNvPr>
          <p:cNvSpPr txBox="1"/>
          <p:nvPr/>
        </p:nvSpPr>
        <p:spPr>
          <a:xfrm>
            <a:off x="6354538" y="4089512"/>
            <a:ext cx="23110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稳定社会</a:t>
            </a:r>
            <a:endParaRPr kumimoji="0" lang="zh-CN" altLang="zh-CN" sz="3200" b="0" i="0" u="none" strike="noStrike" kern="1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汉仪风骨楷体 W" panose="00020600040101010101" pitchFamily="18" charset="-122"/>
              <a:ea typeface="汉仪风骨楷体 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467975D2-8071-A09A-49A9-929242F2DDFF}"/>
              </a:ext>
            </a:extLst>
          </p:cNvPr>
          <p:cNvSpPr txBox="1"/>
          <p:nvPr/>
        </p:nvSpPr>
        <p:spPr>
          <a:xfrm>
            <a:off x="8583167" y="3550285"/>
            <a:ext cx="21273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基于现实的应对</a:t>
            </a:r>
            <a:endParaRPr kumimoji="0" lang="zh-CN" altLang="zh-CN" sz="36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风骨楷体 W" panose="00020600040101010101" pitchFamily="18" charset="-122"/>
              <a:ea typeface="汉仪风骨楷体 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33" name="箭头: 燕尾形 32">
            <a:extLst>
              <a:ext uri="{FF2B5EF4-FFF2-40B4-BE49-F238E27FC236}">
                <a16:creationId xmlns:a16="http://schemas.microsoft.com/office/drawing/2014/main" id="{24BA7376-B2C4-0F28-DABC-E947A427741B}"/>
              </a:ext>
            </a:extLst>
          </p:cNvPr>
          <p:cNvSpPr/>
          <p:nvPr/>
        </p:nvSpPr>
        <p:spPr>
          <a:xfrm>
            <a:off x="8143086" y="3814355"/>
            <a:ext cx="448095" cy="391038"/>
          </a:xfrm>
          <a:prstGeom prst="notchedRightArrow">
            <a:avLst/>
          </a:prstGeom>
          <a:solidFill>
            <a:srgbClr val="7E8D99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1ED7180-7BE2-9341-ADF4-671FCBAC9CE3}"/>
              </a:ext>
            </a:extLst>
          </p:cNvPr>
          <p:cNvSpPr txBox="1"/>
          <p:nvPr/>
        </p:nvSpPr>
        <p:spPr>
          <a:xfrm>
            <a:off x="237476" y="221299"/>
            <a:ext cx="384297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汉仪昌黎宋刻本精修版W" panose="00020600040101010101" pitchFamily="18" charset="-122"/>
                <a:ea typeface="汉仪昌黎宋刻本精修版W" panose="00020600040101010101" pitchFamily="18" charset="-122"/>
                <a:cs typeface="+mn-cs"/>
              </a:rPr>
              <a:t>一、巩固之基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汉仪昌黎宋刻本精修版W" panose="00020600040101010101" pitchFamily="18" charset="-122"/>
              <a:ea typeface="汉仪昌黎宋刻本精修版W" panose="00020600040101010101" pitchFamily="18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F07F941-FD38-F7D3-06B9-8416CCA2D8CF}"/>
              </a:ext>
            </a:extLst>
          </p:cNvPr>
          <p:cNvSpPr txBox="1"/>
          <p:nvPr/>
        </p:nvSpPr>
        <p:spPr>
          <a:xfrm>
            <a:off x="1652822" y="1657717"/>
            <a:ext cx="18081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秦发动</a:t>
            </a:r>
            <a:endParaRPr lang="en-US" altLang="zh-CN" sz="2800" b="1" dirty="0">
              <a:solidFill>
                <a:schemeClr val="accent5">
                  <a:lumMod val="50000"/>
                </a:schemeClr>
              </a:solidFill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  <a:p>
            <a:pPr algn="ctr"/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统一战争</a:t>
            </a: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9B89384E-169D-3457-5254-95B2B57E7B0E}"/>
              </a:ext>
            </a:extLst>
          </p:cNvPr>
          <p:cNvCxnSpPr>
            <a:cxnSpLocks/>
          </p:cNvCxnSpPr>
          <p:nvPr/>
        </p:nvCxnSpPr>
        <p:spPr>
          <a:xfrm>
            <a:off x="1885055" y="2757109"/>
            <a:ext cx="8689999" cy="0"/>
          </a:xfrm>
          <a:prstGeom prst="straightConnector1">
            <a:avLst/>
          </a:prstGeom>
          <a:ln w="88900">
            <a:solidFill>
              <a:srgbClr val="7E8D99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>
            <a:extLst>
              <a:ext uri="{FF2B5EF4-FFF2-40B4-BE49-F238E27FC236}">
                <a16:creationId xmlns:a16="http://schemas.microsoft.com/office/drawing/2014/main" id="{6619BCB0-DE4B-3659-1F49-1EAA8223A235}"/>
              </a:ext>
            </a:extLst>
          </p:cNvPr>
          <p:cNvSpPr/>
          <p:nvPr/>
        </p:nvSpPr>
        <p:spPr>
          <a:xfrm>
            <a:off x="2493286" y="2643662"/>
            <a:ext cx="224227" cy="226894"/>
          </a:xfrm>
          <a:prstGeom prst="ellipse">
            <a:avLst/>
          </a:prstGeom>
          <a:solidFill>
            <a:srgbClr val="7E8D99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EFAE3637-36F3-DD53-DD9E-47318F3E20CA}"/>
              </a:ext>
            </a:extLst>
          </p:cNvPr>
          <p:cNvSpPr/>
          <p:nvPr/>
        </p:nvSpPr>
        <p:spPr>
          <a:xfrm>
            <a:off x="4182228" y="2643662"/>
            <a:ext cx="224227" cy="226894"/>
          </a:xfrm>
          <a:prstGeom prst="ellipse">
            <a:avLst/>
          </a:prstGeom>
          <a:solidFill>
            <a:srgbClr val="7E8D99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42D8F69-5BE6-EA29-B61E-AF85CA3343E8}"/>
              </a:ext>
            </a:extLst>
          </p:cNvPr>
          <p:cNvSpPr txBox="1"/>
          <p:nvPr/>
        </p:nvSpPr>
        <p:spPr>
          <a:xfrm>
            <a:off x="1935367" y="2902395"/>
            <a:ext cx="144303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600" b="1" dirty="0">
                <a:solidFill>
                  <a:srgbClr val="67686B"/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前</a:t>
            </a:r>
            <a:r>
              <a:rPr lang="en-US" altLang="zh-CN" sz="2600" b="1" dirty="0">
                <a:solidFill>
                  <a:srgbClr val="67686B"/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230</a:t>
            </a:r>
            <a:r>
              <a:rPr lang="zh-CN" altLang="en-US" sz="2600" b="1" dirty="0">
                <a:solidFill>
                  <a:srgbClr val="67686B"/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年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F461F75-4813-38FC-EF3F-C21A3E754CB3}"/>
              </a:ext>
            </a:extLst>
          </p:cNvPr>
          <p:cNvSpPr txBox="1"/>
          <p:nvPr/>
        </p:nvSpPr>
        <p:spPr>
          <a:xfrm>
            <a:off x="3620674" y="2902395"/>
            <a:ext cx="144303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600" b="1" dirty="0">
                <a:solidFill>
                  <a:srgbClr val="67686B"/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前</a:t>
            </a:r>
            <a:r>
              <a:rPr lang="en-US" altLang="zh-CN" sz="2600" b="1" dirty="0">
                <a:solidFill>
                  <a:srgbClr val="67686B"/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221</a:t>
            </a:r>
            <a:r>
              <a:rPr lang="zh-CN" altLang="en-US" sz="2600" b="1" dirty="0">
                <a:solidFill>
                  <a:srgbClr val="67686B"/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年</a:t>
            </a: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4946C39A-66C5-25B7-8CCB-CB05494DFF88}"/>
              </a:ext>
            </a:extLst>
          </p:cNvPr>
          <p:cNvSpPr/>
          <p:nvPr/>
        </p:nvSpPr>
        <p:spPr>
          <a:xfrm>
            <a:off x="5984532" y="2643662"/>
            <a:ext cx="224227" cy="226894"/>
          </a:xfrm>
          <a:prstGeom prst="ellipse">
            <a:avLst/>
          </a:prstGeom>
          <a:solidFill>
            <a:srgbClr val="7E8D99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7AFF4E0-13C4-B521-6132-FFFB6ABE5092}"/>
              </a:ext>
            </a:extLst>
          </p:cNvPr>
          <p:cNvSpPr txBox="1"/>
          <p:nvPr/>
        </p:nvSpPr>
        <p:spPr>
          <a:xfrm>
            <a:off x="5513118" y="2902395"/>
            <a:ext cx="144303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600" b="1" dirty="0">
                <a:solidFill>
                  <a:srgbClr val="67686B"/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前</a:t>
            </a:r>
            <a:r>
              <a:rPr lang="en-US" altLang="zh-CN" sz="2600" b="1" dirty="0">
                <a:solidFill>
                  <a:srgbClr val="67686B"/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209</a:t>
            </a:r>
            <a:r>
              <a:rPr lang="zh-CN" altLang="en-US" sz="2600" b="1" dirty="0">
                <a:solidFill>
                  <a:srgbClr val="67686B"/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年</a:t>
            </a: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10EE2584-2284-0697-DDB3-30372BE45F36}"/>
              </a:ext>
            </a:extLst>
          </p:cNvPr>
          <p:cNvSpPr/>
          <p:nvPr/>
        </p:nvSpPr>
        <p:spPr>
          <a:xfrm>
            <a:off x="7580967" y="2643662"/>
            <a:ext cx="224227" cy="226894"/>
          </a:xfrm>
          <a:prstGeom prst="ellipse">
            <a:avLst/>
          </a:prstGeom>
          <a:solidFill>
            <a:srgbClr val="7E8D99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CEDEC37-15AF-FB32-C571-23DBD9961F45}"/>
              </a:ext>
            </a:extLst>
          </p:cNvPr>
          <p:cNvSpPr txBox="1"/>
          <p:nvPr/>
        </p:nvSpPr>
        <p:spPr>
          <a:xfrm>
            <a:off x="7130169" y="2902395"/>
            <a:ext cx="144303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600" b="1" dirty="0">
                <a:solidFill>
                  <a:srgbClr val="67686B"/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前</a:t>
            </a:r>
            <a:r>
              <a:rPr lang="en-US" altLang="zh-CN" sz="2600" b="1" dirty="0">
                <a:solidFill>
                  <a:srgbClr val="67686B"/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207</a:t>
            </a:r>
            <a:r>
              <a:rPr lang="zh-CN" altLang="en-US" sz="2600" b="1" dirty="0">
                <a:solidFill>
                  <a:srgbClr val="67686B"/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年</a:t>
            </a: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DCC5E7B1-960A-6EA0-610C-7F2DF274C974}"/>
              </a:ext>
            </a:extLst>
          </p:cNvPr>
          <p:cNvSpPr/>
          <p:nvPr/>
        </p:nvSpPr>
        <p:spPr>
          <a:xfrm>
            <a:off x="9549451" y="2643662"/>
            <a:ext cx="224227" cy="226894"/>
          </a:xfrm>
          <a:prstGeom prst="ellipse">
            <a:avLst/>
          </a:prstGeom>
          <a:solidFill>
            <a:srgbClr val="7E8D99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FD48ADB-1CF4-4A40-EC34-8E72C6740599}"/>
              </a:ext>
            </a:extLst>
          </p:cNvPr>
          <p:cNvSpPr txBox="1"/>
          <p:nvPr/>
        </p:nvSpPr>
        <p:spPr>
          <a:xfrm>
            <a:off x="9024860" y="2902395"/>
            <a:ext cx="144303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600" b="1" dirty="0">
                <a:solidFill>
                  <a:srgbClr val="67686B"/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前</a:t>
            </a:r>
            <a:r>
              <a:rPr lang="en-US" altLang="zh-CN" sz="2600" b="1" dirty="0">
                <a:solidFill>
                  <a:srgbClr val="67686B"/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202</a:t>
            </a:r>
            <a:r>
              <a:rPr lang="zh-CN" altLang="en-US" sz="2600" b="1" dirty="0">
                <a:solidFill>
                  <a:srgbClr val="67686B"/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年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73E38298-E092-ABFF-0AE7-F8B3A44E679E}"/>
              </a:ext>
            </a:extLst>
          </p:cNvPr>
          <p:cNvSpPr txBox="1"/>
          <p:nvPr/>
        </p:nvSpPr>
        <p:spPr>
          <a:xfrm>
            <a:off x="3389616" y="1657716"/>
            <a:ext cx="18081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秦统一</a:t>
            </a:r>
            <a:endParaRPr lang="en-US" altLang="zh-CN" sz="2800" b="1" dirty="0">
              <a:solidFill>
                <a:schemeClr val="accent5">
                  <a:lumMod val="50000"/>
                </a:schemeClr>
              </a:solidFill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  <a:p>
            <a:pPr algn="ctr"/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六国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6D3FAED3-CCE6-34C7-4800-C6F60FDCD8E7}"/>
              </a:ext>
            </a:extLst>
          </p:cNvPr>
          <p:cNvSpPr txBox="1"/>
          <p:nvPr/>
        </p:nvSpPr>
        <p:spPr>
          <a:xfrm>
            <a:off x="5121737" y="1657716"/>
            <a:ext cx="18081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大泽乡</a:t>
            </a:r>
            <a:endParaRPr lang="en-US" altLang="zh-CN" sz="2800" b="1" dirty="0">
              <a:solidFill>
                <a:schemeClr val="accent5">
                  <a:lumMod val="50000"/>
                </a:schemeClr>
              </a:solidFill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  <a:p>
            <a:pPr algn="ctr"/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起义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A29D42F1-E5BC-6C30-C30F-95CA28CB40BF}"/>
              </a:ext>
            </a:extLst>
          </p:cNvPr>
          <p:cNvSpPr txBox="1"/>
          <p:nvPr/>
        </p:nvSpPr>
        <p:spPr>
          <a:xfrm>
            <a:off x="6676917" y="1858106"/>
            <a:ext cx="18081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秦朝灭亡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448F03CF-6735-3713-4AE6-7581185E66C9}"/>
              </a:ext>
            </a:extLst>
          </p:cNvPr>
          <p:cNvSpPr txBox="1"/>
          <p:nvPr/>
        </p:nvSpPr>
        <p:spPr>
          <a:xfrm>
            <a:off x="8749111" y="1851708"/>
            <a:ext cx="18081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西汉建立</a:t>
            </a:r>
          </a:p>
        </p:txBody>
      </p:sp>
      <p:sp>
        <p:nvSpPr>
          <p:cNvPr id="51" name="箭头: 燕尾形 50">
            <a:extLst>
              <a:ext uri="{FF2B5EF4-FFF2-40B4-BE49-F238E27FC236}">
                <a16:creationId xmlns:a16="http://schemas.microsoft.com/office/drawing/2014/main" id="{A401D0EE-8E49-DD5E-2B3E-A12C2CCE96E8}"/>
              </a:ext>
            </a:extLst>
          </p:cNvPr>
          <p:cNvSpPr/>
          <p:nvPr/>
        </p:nvSpPr>
        <p:spPr>
          <a:xfrm>
            <a:off x="3553583" y="3814355"/>
            <a:ext cx="448095" cy="391038"/>
          </a:xfrm>
          <a:prstGeom prst="notchedRightArrow">
            <a:avLst/>
          </a:prstGeom>
          <a:solidFill>
            <a:srgbClr val="7E8D99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D16BBCFC-62B6-189E-5DE2-31E9A53220EA}"/>
              </a:ext>
            </a:extLst>
          </p:cNvPr>
          <p:cNvSpPr txBox="1"/>
          <p:nvPr/>
        </p:nvSpPr>
        <p:spPr>
          <a:xfrm>
            <a:off x="1242550" y="3404497"/>
            <a:ext cx="2311033" cy="1231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短短</a:t>
            </a:r>
            <a:r>
              <a:rPr kumimoji="0" lang="en-US" altLang="zh-CN" sz="320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28</a:t>
            </a:r>
            <a:r>
              <a:rPr kumimoji="0" lang="zh-CN" altLang="en-US" sz="320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年间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战争不断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C06F9F16-5ACF-7374-81F1-A416A62CE929}"/>
              </a:ext>
            </a:extLst>
          </p:cNvPr>
          <p:cNvSpPr txBox="1"/>
          <p:nvPr/>
        </p:nvSpPr>
        <p:spPr>
          <a:xfrm>
            <a:off x="8272986" y="4678922"/>
            <a:ext cx="3589717" cy="8466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Times New Roman" panose="02020603050405020304" pitchFamily="18" charset="0"/>
              </a:rPr>
              <a:t>“文景之治”</a:t>
            </a:r>
            <a:endParaRPr kumimoji="0" lang="zh-CN" altLang="zh-CN" sz="4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苏新诗柳楷简体" panose="02000000000000000000" pitchFamily="2" charset="-122"/>
              <a:ea typeface="方正苏新诗柳楷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C603745-6AB0-B9E7-D17B-6D58EDACE1A2}"/>
              </a:ext>
            </a:extLst>
          </p:cNvPr>
          <p:cNvSpPr txBox="1"/>
          <p:nvPr/>
        </p:nvSpPr>
        <p:spPr>
          <a:xfrm>
            <a:off x="5713133" y="6139440"/>
            <a:ext cx="60719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zh-CN" altLang="en-US" sz="2400" b="1" kern="100" dirty="0">
                <a:solidFill>
                  <a:prstClr val="black"/>
                </a:solidFill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无为而治：不妄为”</a:t>
            </a:r>
            <a:r>
              <a:rPr lang="en-US" altLang="zh-CN" sz="2400" b="1" kern="100" dirty="0">
                <a:solidFill>
                  <a:prstClr val="black"/>
                </a:solidFill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,</a:t>
            </a:r>
            <a:r>
              <a:rPr lang="zh-CN" altLang="en-US" sz="2400" b="1" kern="100" dirty="0">
                <a:solidFill>
                  <a:prstClr val="black"/>
                </a:solidFill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 百姓自然而然地发展</a:t>
            </a:r>
            <a:endParaRPr kumimoji="0" lang="zh-CN" altLang="zh-CN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风骨楷体 W" panose="00020600040101010101" pitchFamily="18" charset="-122"/>
              <a:ea typeface="汉仪风骨楷体 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0" name="箭头: 下 9">
            <a:extLst>
              <a:ext uri="{FF2B5EF4-FFF2-40B4-BE49-F238E27FC236}">
                <a16:creationId xmlns:a16="http://schemas.microsoft.com/office/drawing/2014/main" id="{D17FEAF7-77FD-E1FB-9B70-89B93FDC3CC8}"/>
              </a:ext>
            </a:extLst>
          </p:cNvPr>
          <p:cNvSpPr/>
          <p:nvPr/>
        </p:nvSpPr>
        <p:spPr>
          <a:xfrm rot="17235735">
            <a:off x="5249200" y="5914385"/>
            <a:ext cx="341555" cy="670385"/>
          </a:xfrm>
          <a:prstGeom prst="downArrow">
            <a:avLst>
              <a:gd name="adj1" fmla="val 26910"/>
              <a:gd name="adj2" fmla="val 37589"/>
            </a:avLst>
          </a:prstGeom>
          <a:solidFill>
            <a:srgbClr val="7E8D99"/>
          </a:solidFill>
          <a:ln>
            <a:solidFill>
              <a:srgbClr val="7E8D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56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/>
      <p:bldP spid="27" grpId="0"/>
      <p:bldP spid="29" grpId="0" animBg="1"/>
      <p:bldP spid="30" grpId="0"/>
      <p:bldP spid="31" grpId="0"/>
      <p:bldP spid="32" grpId="0"/>
      <p:bldP spid="33" grpId="0" animBg="1"/>
      <p:bldP spid="8" grpId="0"/>
      <p:bldP spid="38" grpId="0"/>
      <p:bldP spid="39" grpId="0"/>
      <p:bldP spid="40" grpId="0"/>
      <p:bldP spid="41" grpId="0"/>
      <p:bldP spid="51" grpId="0" animBg="1"/>
      <p:bldP spid="52" grpId="0"/>
      <p:bldP spid="54" grpId="0"/>
      <p:bldP spid="9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C25A2D02-5D60-A749-5820-2D4F136D21E2}"/>
              </a:ext>
            </a:extLst>
          </p:cNvPr>
          <p:cNvSpPr/>
          <p:nvPr/>
        </p:nvSpPr>
        <p:spPr>
          <a:xfrm>
            <a:off x="165100" y="173566"/>
            <a:ext cx="11861800" cy="6510867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A77B9CD-45F9-2060-432D-E36C3B902ED3}"/>
              </a:ext>
            </a:extLst>
          </p:cNvPr>
          <p:cNvSpPr txBox="1"/>
          <p:nvPr/>
        </p:nvSpPr>
        <p:spPr>
          <a:xfrm>
            <a:off x="7533216" y="333001"/>
            <a:ext cx="43678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600" b="1" kern="100" dirty="0">
                <a:solidFill>
                  <a:schemeClr val="accent5">
                    <a:lumMod val="50000"/>
                  </a:schemeClr>
                </a:solidFill>
                <a:effectLst/>
                <a:latin typeface="汉仪昌黎宋刻本精修版W" panose="00020600040101010101" pitchFamily="18" charset="-122"/>
                <a:ea typeface="汉仪昌黎宋刻本精修版W" panose="00020600040101010101" pitchFamily="18" charset="-122"/>
                <a:cs typeface="Times New Roman" panose="02020603050405020304" pitchFamily="18" charset="0"/>
              </a:rPr>
              <a:t>汉承秦制，有所损益</a:t>
            </a:r>
            <a:endParaRPr lang="zh-CN" altLang="zh-CN" sz="3600" b="1" kern="100" dirty="0">
              <a:solidFill>
                <a:schemeClr val="accent5">
                  <a:lumMod val="50000"/>
                </a:schemeClr>
              </a:solidFill>
              <a:effectLst/>
              <a:latin typeface="汉仪昌黎宋刻本精修版W" panose="00020600040101010101" pitchFamily="18" charset="-122"/>
              <a:ea typeface="汉仪昌黎宋刻本精修版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图文框 7">
            <a:extLst>
              <a:ext uri="{FF2B5EF4-FFF2-40B4-BE49-F238E27FC236}">
                <a16:creationId xmlns:a16="http://schemas.microsoft.com/office/drawing/2014/main" id="{42B9D0FE-AE06-B925-CA2C-BD343C7136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70"/>
            </a:avLst>
          </a:prstGeom>
          <a:solidFill>
            <a:srgbClr val="7E8D99"/>
          </a:solidFill>
          <a:ln>
            <a:noFill/>
          </a:ln>
          <a:effectLst>
            <a:innerShdw blurRad="63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68E7AC7-4FE4-CA49-B218-3754D2E9E628}"/>
              </a:ext>
            </a:extLst>
          </p:cNvPr>
          <p:cNvSpPr txBox="1"/>
          <p:nvPr/>
        </p:nvSpPr>
        <p:spPr>
          <a:xfrm>
            <a:off x="456060" y="1077279"/>
            <a:ext cx="92559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200" b="1" kern="100" dirty="0">
                <a:solidFill>
                  <a:srgbClr val="0D1729"/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Times New Roman" panose="02020603050405020304" pitchFamily="18" charset="0"/>
              </a:rPr>
              <a:t>秦亡的教训摆在眼前，为什么要实行郡国并行制？</a:t>
            </a:r>
            <a:endParaRPr lang="zh-CN" altLang="zh-CN" sz="3200" b="1" kern="100" dirty="0">
              <a:solidFill>
                <a:srgbClr val="0D1729"/>
              </a:solidFill>
              <a:effectLst/>
              <a:latin typeface="方正苏新诗柳楷简体" panose="02000000000000000000" pitchFamily="2" charset="-122"/>
              <a:ea typeface="方正苏新诗柳楷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5B069FC-44BD-D0C5-2811-DC7DA4441384}"/>
              </a:ext>
            </a:extLst>
          </p:cNvPr>
          <p:cNvSpPr txBox="1"/>
          <p:nvPr/>
        </p:nvSpPr>
        <p:spPr>
          <a:xfrm>
            <a:off x="5187274" y="1841135"/>
            <a:ext cx="2541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3600" b="1" kern="100" dirty="0">
                <a:effectLst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2.</a:t>
            </a:r>
            <a:r>
              <a:rPr lang="zh-CN" altLang="en-US" sz="3600" b="1" kern="100" dirty="0">
                <a:effectLst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 政治继承</a:t>
            </a:r>
            <a:endParaRPr lang="zh-CN" altLang="zh-CN" sz="3600" b="1" kern="100" dirty="0">
              <a:effectLst/>
              <a:latin typeface="汉仪风骨楷体 W" panose="00020600040101010101" pitchFamily="18" charset="-122"/>
              <a:ea typeface="汉仪风骨楷体 W" panose="00020600040101010101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93932ED2-3F97-0850-F0EB-764EBB25A936}"/>
              </a:ext>
            </a:extLst>
          </p:cNvPr>
          <p:cNvGrpSpPr/>
          <p:nvPr/>
        </p:nvGrpSpPr>
        <p:grpSpPr>
          <a:xfrm>
            <a:off x="545964" y="1897176"/>
            <a:ext cx="4362586" cy="3244112"/>
            <a:chOff x="545964" y="4630470"/>
            <a:chExt cx="4362586" cy="1602923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F9028AD6-C519-EABB-B045-B5C8EB63A565}"/>
                </a:ext>
              </a:extLst>
            </p:cNvPr>
            <p:cNvSpPr/>
            <p:nvPr/>
          </p:nvSpPr>
          <p:spPr>
            <a:xfrm>
              <a:off x="545964" y="4630470"/>
              <a:ext cx="4362586" cy="1602923"/>
            </a:xfrm>
            <a:prstGeom prst="roundRect">
              <a:avLst>
                <a:gd name="adj" fmla="val 7764"/>
              </a:avLst>
            </a:prstGeom>
            <a:solidFill>
              <a:srgbClr val="D8E0E8">
                <a:alpha val="80000"/>
              </a:srgbClr>
            </a:solidFill>
            <a:ln w="38100">
              <a:solidFill>
                <a:schemeClr val="accent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5FE8BB46-3F57-64DC-4168-C75CABAF54FF}"/>
                </a:ext>
              </a:extLst>
            </p:cNvPr>
            <p:cNvSpPr txBox="1"/>
            <p:nvPr/>
          </p:nvSpPr>
          <p:spPr>
            <a:xfrm>
              <a:off x="604498" y="4659540"/>
              <a:ext cx="4263505" cy="1563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        贤人已与我共平之矣，而不与吾</a:t>
              </a:r>
              <a:r>
                <a:rPr lang="zh-CN" altLang="en-US" sz="2400" dirty="0">
                  <a:solidFill>
                    <a:srgbClr val="C00000"/>
                  </a:solidFill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共安利</a:t>
              </a:r>
              <a:r>
                <a:rPr lang="zh-CN" altLang="en-US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之，可乎？</a:t>
              </a:r>
              <a:endParaRPr lang="en-US" altLang="zh-CN" sz="2400" dirty="0">
                <a:latin typeface="汉仪江南楷宋 W" panose="00020600040101010101" pitchFamily="18" charset="-122"/>
                <a:ea typeface="汉仪江南楷宋 W" panose="00020600040101010101" pitchFamily="18" charset="-122"/>
              </a:endParaRPr>
            </a:p>
            <a:p>
              <a:pPr algn="r">
                <a:lnSpc>
                  <a:spcPct val="120000"/>
                </a:lnSpc>
              </a:pPr>
              <a:r>
                <a:rPr lang="en-US" altLang="zh-CN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——《</a:t>
              </a:r>
              <a:r>
                <a:rPr lang="zh-CN" altLang="en-US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汉书</a:t>
              </a:r>
              <a:r>
                <a:rPr lang="en-US" altLang="zh-CN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·</a:t>
              </a:r>
              <a:r>
                <a:rPr lang="zh-CN" altLang="en-US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高帝本纪</a:t>
              </a:r>
              <a:r>
                <a:rPr lang="en-US" altLang="zh-CN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》</a:t>
              </a:r>
              <a:r>
                <a:rPr lang="zh-CN" altLang="en-US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 </a:t>
              </a:r>
              <a:endParaRPr lang="en-US" altLang="zh-CN" sz="2400" dirty="0">
                <a:latin typeface="汉仪江南楷宋 W" panose="00020600040101010101" pitchFamily="18" charset="-122"/>
                <a:ea typeface="汉仪江南楷宋 W" panose="00020600040101010101" pitchFamily="18" charset="-122"/>
              </a:endParaRPr>
            </a:p>
            <a:p>
              <a:pPr algn="just">
                <a:lnSpc>
                  <a:spcPct val="120000"/>
                </a:lnSpc>
              </a:pPr>
              <a:r>
                <a:rPr lang="zh-CN" altLang="en-US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    “汉廷君臣，多起草野，于</a:t>
              </a:r>
            </a:p>
            <a:p>
              <a:pPr algn="just">
                <a:lnSpc>
                  <a:spcPct val="120000"/>
                </a:lnSpc>
              </a:pPr>
              <a:r>
                <a:rPr lang="zh-CN" altLang="en-US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贵族生活，初无染习，遂亦</a:t>
              </a:r>
              <a:r>
                <a:rPr lang="zh-CN" altLang="en-US" sz="2400" dirty="0">
                  <a:solidFill>
                    <a:srgbClr val="C00000"/>
                  </a:solidFill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不识朝廷政治体制</a:t>
              </a:r>
              <a:r>
                <a:rPr lang="zh-CN" altLang="en-US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。</a:t>
              </a:r>
              <a:endParaRPr lang="en-US" altLang="zh-CN" sz="2400" dirty="0">
                <a:latin typeface="汉仪江南楷宋 W" panose="00020600040101010101" pitchFamily="18" charset="-122"/>
                <a:ea typeface="汉仪江南楷宋 W" panose="00020600040101010101" pitchFamily="18" charset="-122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                                    ——</a:t>
              </a:r>
              <a:r>
                <a:rPr lang="zh-CN" altLang="en-US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钱穆  </a:t>
              </a:r>
              <a:endParaRPr lang="en-US" altLang="zh-CN" sz="2400" dirty="0">
                <a:latin typeface="汉仪江南楷宋 W" panose="00020600040101010101" pitchFamily="18" charset="-122"/>
                <a:ea typeface="汉仪江南楷宋 W" panose="00020600040101010101" pitchFamily="18" charset="-122"/>
              </a:endParaRP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83087479-5557-D366-CA7C-973E0E57C8DA}"/>
              </a:ext>
            </a:extLst>
          </p:cNvPr>
          <p:cNvSpPr txBox="1"/>
          <p:nvPr/>
        </p:nvSpPr>
        <p:spPr>
          <a:xfrm>
            <a:off x="5187274" y="2401120"/>
            <a:ext cx="5299033" cy="1089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（</a:t>
            </a:r>
            <a:r>
              <a:rPr kumimoji="0" lang="en-US" altLang="zh-CN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1</a:t>
            </a:r>
            <a:r>
              <a:rPr kumimoji="0" lang="zh-CN" altLang="zh-CN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）基本沿袭秦制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（</a:t>
            </a:r>
            <a:r>
              <a:rPr kumimoji="0" lang="en-US" altLang="zh-CN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2</a:t>
            </a:r>
            <a:r>
              <a:rPr kumimoji="0" lang="zh-CN" altLang="zh-CN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）地方：郡国并行制</a:t>
            </a:r>
          </a:p>
        </p:txBody>
      </p:sp>
      <p:pic>
        <p:nvPicPr>
          <p:cNvPr id="13" name="Picture 2" descr="西汉前期形势图 七国之乱分布地图-历史地图网">
            <a:extLst>
              <a:ext uri="{FF2B5EF4-FFF2-40B4-BE49-F238E27FC236}">
                <a16:creationId xmlns:a16="http://schemas.microsoft.com/office/drawing/2014/main" id="{E8522AE3-11D8-6D61-D59E-DB3323921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566" y="3548708"/>
            <a:ext cx="2953115" cy="298158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3983B0B7-B099-EE6F-C4A6-C47E78D19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259" y="3548708"/>
            <a:ext cx="3018686" cy="295949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AC6F557-2E13-4D56-263E-C6FE7D9738AB}"/>
              </a:ext>
            </a:extLst>
          </p:cNvPr>
          <p:cNvSpPr txBox="1"/>
          <p:nvPr/>
        </p:nvSpPr>
        <p:spPr>
          <a:xfrm>
            <a:off x="8725413" y="3548708"/>
            <a:ext cx="3018686" cy="40216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七国之乱形势图（前</a:t>
            </a:r>
            <a:r>
              <a:rPr lang="en-US" altLang="zh-CN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154</a:t>
            </a:r>
            <a:r>
              <a:rPr lang="zh-CN" altLang="en-US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年）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B8C7CF0-6C96-DC73-F6B6-D273AB7F146A}"/>
              </a:ext>
            </a:extLst>
          </p:cNvPr>
          <p:cNvSpPr txBox="1"/>
          <p:nvPr/>
        </p:nvSpPr>
        <p:spPr>
          <a:xfrm>
            <a:off x="539192" y="5589341"/>
            <a:ext cx="45597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600" kern="1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Times New Roman" panose="02020603050405020304" pitchFamily="18" charset="0"/>
              </a:rPr>
              <a:t>建国承诺、布衣将相</a:t>
            </a:r>
            <a:endParaRPr lang="zh-CN" altLang="zh-CN" sz="3600" kern="100" dirty="0">
              <a:effectLst/>
              <a:latin typeface="方正苏新诗柳楷简体" panose="02000000000000000000" pitchFamily="2" charset="-122"/>
              <a:ea typeface="方正苏新诗柳楷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箭头: 燕尾形 11">
            <a:extLst>
              <a:ext uri="{FF2B5EF4-FFF2-40B4-BE49-F238E27FC236}">
                <a16:creationId xmlns:a16="http://schemas.microsoft.com/office/drawing/2014/main" id="{7A86FA91-271E-F41D-7A57-7F4E9296CC59}"/>
              </a:ext>
            </a:extLst>
          </p:cNvPr>
          <p:cNvSpPr/>
          <p:nvPr/>
        </p:nvSpPr>
        <p:spPr>
          <a:xfrm>
            <a:off x="8225333" y="5257602"/>
            <a:ext cx="500080" cy="402161"/>
          </a:xfrm>
          <a:prstGeom prst="notched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41DA6DB-FF10-8146-99CB-6B9DEB5D5CE9}"/>
              </a:ext>
            </a:extLst>
          </p:cNvPr>
          <p:cNvSpPr txBox="1"/>
          <p:nvPr/>
        </p:nvSpPr>
        <p:spPr>
          <a:xfrm>
            <a:off x="237476" y="221299"/>
            <a:ext cx="384297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4800" b="1" dirty="0">
                <a:solidFill>
                  <a:srgbClr val="383838"/>
                </a:solidFill>
                <a:latin typeface="汉仪昌黎宋刻本精修版W" panose="00020600040101010101" pitchFamily="18" charset="-122"/>
                <a:ea typeface="汉仪昌黎宋刻本精修版W" panose="00020600040101010101" pitchFamily="18" charset="-122"/>
              </a:rPr>
              <a:t>一、巩固之基</a:t>
            </a:r>
            <a:endParaRPr lang="zh-CN" altLang="en-US" sz="3600" b="1" dirty="0">
              <a:solidFill>
                <a:srgbClr val="383838"/>
              </a:solidFill>
              <a:latin typeface="汉仪昌黎宋刻本精修版W" panose="00020600040101010101" pitchFamily="18" charset="-122"/>
              <a:ea typeface="汉仪昌黎宋刻本精修版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0865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6" grpId="0" animBg="1"/>
      <p:bldP spid="4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C25A2D02-5D60-A749-5820-2D4F136D21E2}"/>
              </a:ext>
            </a:extLst>
          </p:cNvPr>
          <p:cNvSpPr/>
          <p:nvPr/>
        </p:nvSpPr>
        <p:spPr>
          <a:xfrm>
            <a:off x="165100" y="173566"/>
            <a:ext cx="11861800" cy="6510867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图文框 5">
            <a:extLst>
              <a:ext uri="{FF2B5EF4-FFF2-40B4-BE49-F238E27FC236}">
                <a16:creationId xmlns:a16="http://schemas.microsoft.com/office/drawing/2014/main" id="{0848E5BB-C11D-FAB9-14E3-95D7E2852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70"/>
            </a:avLst>
          </a:prstGeom>
          <a:solidFill>
            <a:srgbClr val="7E8D99"/>
          </a:solidFill>
          <a:ln>
            <a:noFill/>
          </a:ln>
          <a:effectLst>
            <a:innerShdw blurRad="63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5A94A56-4CB1-1188-F97F-65CAF8B0C6FE}"/>
              </a:ext>
            </a:extLst>
          </p:cNvPr>
          <p:cNvSpPr txBox="1"/>
          <p:nvPr/>
        </p:nvSpPr>
        <p:spPr>
          <a:xfrm>
            <a:off x="6172201" y="1251322"/>
            <a:ext cx="5854700" cy="570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kern="100" dirty="0">
                <a:solidFill>
                  <a:prstClr val="black"/>
                </a:solidFill>
                <a:latin typeface="方正苏新诗柳楷简繁" panose="02000000000000000000" pitchFamily="2" charset="-122"/>
                <a:ea typeface="方正苏新诗柳楷简繁" panose="02000000000000000000" pitchFamily="2" charset="-122"/>
                <a:cs typeface="Times New Roman" panose="02020603050405020304" pitchFamily="18" charset="0"/>
              </a:rPr>
              <a:t>经济恢复之后，留下了哪些隐患？</a:t>
            </a:r>
            <a:endParaRPr kumimoji="0" lang="zh-CN" altLang="zh-CN" sz="28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苏新诗柳楷简繁" panose="02000000000000000000" pitchFamily="2" charset="-122"/>
              <a:ea typeface="方正苏新诗柳楷简繁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D096866-3AFF-CA37-D26C-D0D4BE9DD657}"/>
              </a:ext>
            </a:extLst>
          </p:cNvPr>
          <p:cNvSpPr txBox="1"/>
          <p:nvPr/>
        </p:nvSpPr>
        <p:spPr>
          <a:xfrm>
            <a:off x="7266755" y="353326"/>
            <a:ext cx="44951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3600" b="1" kern="100" dirty="0">
                <a:effectLst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3.</a:t>
            </a:r>
            <a:r>
              <a:rPr lang="zh-CN" altLang="en-US" sz="3600" b="1" kern="100" dirty="0"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 对国家巩固的威胁</a:t>
            </a:r>
            <a:endParaRPr lang="zh-CN" altLang="zh-CN" sz="3600" b="1" kern="100" dirty="0">
              <a:effectLst/>
              <a:latin typeface="汉仪风骨楷体 W" panose="00020600040101010101" pitchFamily="18" charset="-122"/>
              <a:ea typeface="汉仪风骨楷体 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D83607E-48FA-96B8-B174-9CB0AA16C128}"/>
              </a:ext>
            </a:extLst>
          </p:cNvPr>
          <p:cNvSpPr txBox="1"/>
          <p:nvPr/>
        </p:nvSpPr>
        <p:spPr>
          <a:xfrm>
            <a:off x="7203096" y="1874964"/>
            <a:ext cx="39234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  <a:cs typeface="Times New Roman" panose="02020603050405020304" pitchFamily="18" charset="0"/>
              </a:rPr>
              <a:t>王国问题、豪强地主</a:t>
            </a:r>
            <a:r>
              <a:rPr lang="en-US" altLang="zh-CN" sz="2800" b="1" dirty="0">
                <a:solidFill>
                  <a:srgbClr val="C00000"/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074054C-EE6B-1855-2956-6A0DAEA8D1EE}"/>
              </a:ext>
            </a:extLst>
          </p:cNvPr>
          <p:cNvSpPr txBox="1"/>
          <p:nvPr/>
        </p:nvSpPr>
        <p:spPr>
          <a:xfrm>
            <a:off x="361019" y="5291395"/>
            <a:ext cx="6143481" cy="643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3200" b="1" dirty="0">
                <a:solidFill>
                  <a:srgbClr val="C00000"/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为了抗击匈奴，需要做哪些准备？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66423D8-7638-7F4B-8CA8-44788BBAB8FD}"/>
              </a:ext>
            </a:extLst>
          </p:cNvPr>
          <p:cNvSpPr txBox="1"/>
          <p:nvPr/>
        </p:nvSpPr>
        <p:spPr>
          <a:xfrm>
            <a:off x="427751" y="6055522"/>
            <a:ext cx="90188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Times New Roman" panose="02020603050405020304" pitchFamily="18" charset="0"/>
              </a:rPr>
              <a:t>强大的政治动员、充沛的经济实力、坚定的抗击决心</a:t>
            </a:r>
            <a:r>
              <a:rPr lang="en-US" altLang="zh-CN" sz="2800" b="1" dirty="0"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Times New Roman" panose="02020603050405020304" pitchFamily="18" charset="0"/>
              </a:rPr>
              <a:t>…</a:t>
            </a:r>
            <a:endParaRPr lang="zh-CN" altLang="en-US" sz="2800" b="1" dirty="0"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C77DE22-DAE8-2CAA-5FF2-DB843B8D69E1}"/>
              </a:ext>
            </a:extLst>
          </p:cNvPr>
          <p:cNvSpPr txBox="1"/>
          <p:nvPr/>
        </p:nvSpPr>
        <p:spPr>
          <a:xfrm>
            <a:off x="237476" y="221299"/>
            <a:ext cx="384297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4800" b="1" dirty="0">
                <a:solidFill>
                  <a:srgbClr val="383838"/>
                </a:solidFill>
                <a:latin typeface="汉仪昌黎宋刻本精修版W" panose="00020600040101010101" pitchFamily="18" charset="-122"/>
                <a:ea typeface="汉仪昌黎宋刻本精修版W" panose="00020600040101010101" pitchFamily="18" charset="-122"/>
              </a:rPr>
              <a:t>一、巩固之基</a:t>
            </a:r>
            <a:endParaRPr lang="zh-CN" altLang="en-US" sz="3600" b="1" dirty="0">
              <a:solidFill>
                <a:srgbClr val="383838"/>
              </a:solidFill>
              <a:latin typeface="汉仪昌黎宋刻本精修版W" panose="00020600040101010101" pitchFamily="18" charset="-122"/>
              <a:ea typeface="汉仪昌黎宋刻本精修版W" panose="00020600040101010101" pitchFamily="18" charset="-122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932EF440-581F-EA1C-2A94-3AD6BC9A4493}"/>
              </a:ext>
            </a:extLst>
          </p:cNvPr>
          <p:cNvGrpSpPr/>
          <p:nvPr/>
        </p:nvGrpSpPr>
        <p:grpSpPr>
          <a:xfrm>
            <a:off x="6172201" y="2532492"/>
            <a:ext cx="5470861" cy="1902449"/>
            <a:chOff x="7716141" y="2910333"/>
            <a:chExt cx="4163987" cy="2296196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0370829A-A23B-C9ED-7BD2-B09318BC2E27}"/>
                </a:ext>
              </a:extLst>
            </p:cNvPr>
            <p:cNvSpPr/>
            <p:nvPr/>
          </p:nvSpPr>
          <p:spPr>
            <a:xfrm>
              <a:off x="7716141" y="2910333"/>
              <a:ext cx="4163987" cy="2261613"/>
            </a:xfrm>
            <a:prstGeom prst="roundRect">
              <a:avLst>
                <a:gd name="adj" fmla="val 7764"/>
              </a:avLst>
            </a:prstGeom>
            <a:solidFill>
              <a:schemeClr val="bg1">
                <a:alpha val="80000"/>
              </a:schemeClr>
            </a:solidFill>
            <a:ln w="38100">
              <a:solidFill>
                <a:srgbClr val="7E8C98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27E88827-573A-457D-99D6-7CA843F3983B}"/>
                </a:ext>
              </a:extLst>
            </p:cNvPr>
            <p:cNvSpPr txBox="1"/>
            <p:nvPr/>
          </p:nvSpPr>
          <p:spPr>
            <a:xfrm>
              <a:off x="7791496" y="2928277"/>
              <a:ext cx="4013276" cy="22782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       《</a:t>
              </a:r>
              <a:r>
                <a:rPr lang="zh-CN" altLang="en-US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史记</a:t>
              </a:r>
              <a:r>
                <a:rPr lang="en-US" altLang="zh-CN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•</a:t>
              </a:r>
              <a:r>
                <a:rPr lang="zh-CN" altLang="en-US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匈奴列传</a:t>
              </a:r>
              <a:r>
                <a:rPr lang="en-US" altLang="zh-CN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》</a:t>
              </a:r>
              <a:r>
                <a:rPr lang="zh-CN" altLang="en-US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记载，匈奴侵入地点从辽西到甘肃，多则数万骑，小规模侵扰“不可胜数”，每次杀伤掳掠一两千人。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EF0FA605-20CA-B5A3-A55A-D4FD03AA25B9}"/>
              </a:ext>
            </a:extLst>
          </p:cNvPr>
          <p:cNvGrpSpPr/>
          <p:nvPr/>
        </p:nvGrpSpPr>
        <p:grpSpPr>
          <a:xfrm>
            <a:off x="6725556" y="4767322"/>
            <a:ext cx="5105425" cy="777052"/>
            <a:chOff x="-2501439" y="4503714"/>
            <a:chExt cx="5105425" cy="77705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55187E9A-5DF7-798A-DBD6-711446EE78ED}"/>
                </a:ext>
              </a:extLst>
            </p:cNvPr>
            <p:cNvSpPr/>
            <p:nvPr/>
          </p:nvSpPr>
          <p:spPr>
            <a:xfrm>
              <a:off x="-2501439" y="4503714"/>
              <a:ext cx="5105424" cy="777052"/>
            </a:xfrm>
            <a:prstGeom prst="roundRect">
              <a:avLst>
                <a:gd name="adj" fmla="val 21663"/>
              </a:avLst>
            </a:prstGeom>
            <a:solidFill>
              <a:schemeClr val="bg1">
                <a:alpha val="80000"/>
              </a:schemeClr>
            </a:solidFill>
            <a:ln w="38100">
              <a:solidFill>
                <a:srgbClr val="7E8C98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FEDD8ABE-4910-1D96-5F37-6F91CBDA92AF}"/>
                </a:ext>
              </a:extLst>
            </p:cNvPr>
            <p:cNvSpPr txBox="1"/>
            <p:nvPr/>
          </p:nvSpPr>
          <p:spPr>
            <a:xfrm>
              <a:off x="-2501439" y="4538297"/>
              <a:ext cx="510542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4000" b="1" dirty="0">
                  <a:solidFill>
                    <a:srgbClr val="C00000"/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  <a:cs typeface="Times New Roman" panose="02020603050405020304" pitchFamily="18" charset="0"/>
                </a:rPr>
                <a:t>需要一个强大的汉朝！</a:t>
              </a:r>
              <a:endParaRPr lang="zh-CN" altLang="en-US" sz="4000" b="1" dirty="0">
                <a:solidFill>
                  <a:srgbClr val="C00000"/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65E941C8-F0AA-B1F0-8EAA-2A0F67F6473B}"/>
              </a:ext>
            </a:extLst>
          </p:cNvPr>
          <p:cNvGrpSpPr/>
          <p:nvPr/>
        </p:nvGrpSpPr>
        <p:grpSpPr>
          <a:xfrm>
            <a:off x="719826" y="1190704"/>
            <a:ext cx="5105425" cy="3962282"/>
            <a:chOff x="719826" y="1190704"/>
            <a:chExt cx="5105425" cy="3962282"/>
          </a:xfrm>
        </p:grpSpPr>
        <p:pic>
          <p:nvPicPr>
            <p:cNvPr id="1026" name="Picture 2" descr="汉匈战争地图说：白登之围 - 知乎">
              <a:extLst>
                <a:ext uri="{FF2B5EF4-FFF2-40B4-BE49-F238E27FC236}">
                  <a16:creationId xmlns:a16="http://schemas.microsoft.com/office/drawing/2014/main" id="{F86886CB-694D-6CB5-337E-DDFDC023C6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66" r="19136"/>
            <a:stretch/>
          </p:blipFill>
          <p:spPr bwMode="auto">
            <a:xfrm>
              <a:off x="719826" y="1190704"/>
              <a:ext cx="5105425" cy="396228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74F9D824-DEB7-9BF8-BAB8-B25D446038C5}"/>
                </a:ext>
              </a:extLst>
            </p:cNvPr>
            <p:cNvSpPr txBox="1"/>
            <p:nvPr/>
          </p:nvSpPr>
          <p:spPr>
            <a:xfrm>
              <a:off x="2956570" y="1190704"/>
              <a:ext cx="2868681" cy="4616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《</a:t>
              </a:r>
              <a:r>
                <a:rPr lang="zh-CN" altLang="en-US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白登之围示意图</a:t>
              </a:r>
              <a:r>
                <a:rPr lang="en-US" altLang="zh-CN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898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C25A2D02-5D60-A749-5820-2D4F136D21E2}"/>
              </a:ext>
            </a:extLst>
          </p:cNvPr>
          <p:cNvSpPr/>
          <p:nvPr/>
        </p:nvSpPr>
        <p:spPr>
          <a:xfrm>
            <a:off x="165100" y="173566"/>
            <a:ext cx="11861800" cy="651086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图文框 1">
            <a:extLst>
              <a:ext uri="{FF2B5EF4-FFF2-40B4-BE49-F238E27FC236}">
                <a16:creationId xmlns:a16="http://schemas.microsoft.com/office/drawing/2014/main" id="{FFD02987-37D2-DA99-C1B9-20BEDC143D7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70"/>
            </a:avLst>
          </a:prstGeom>
          <a:solidFill>
            <a:srgbClr val="7E8D99"/>
          </a:solidFill>
          <a:ln>
            <a:noFill/>
          </a:ln>
          <a:effectLst>
            <a:innerShdw blurRad="63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04AD5F7-2324-92DE-7602-CAEB25A715A1}"/>
              </a:ext>
            </a:extLst>
          </p:cNvPr>
          <p:cNvSpPr txBox="1"/>
          <p:nvPr/>
        </p:nvSpPr>
        <p:spPr>
          <a:xfrm>
            <a:off x="272458" y="1079339"/>
            <a:ext cx="6159817" cy="709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1.</a:t>
            </a:r>
            <a:r>
              <a:rPr lang="zh-CN" altLang="en-US" sz="36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政治：</a:t>
            </a:r>
            <a:endParaRPr lang="en-US" altLang="zh-CN" sz="3600" dirty="0">
              <a:latin typeface="汉仪风骨楷体 W" panose="00020600040101010101" pitchFamily="18" charset="-122"/>
              <a:ea typeface="汉仪风骨楷体 W" panose="00020600040101010101" pitchFamily="18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D0E01CA4-A86E-EDE0-DA85-932DA043E436}"/>
              </a:ext>
            </a:extLst>
          </p:cNvPr>
          <p:cNvGrpSpPr/>
          <p:nvPr/>
        </p:nvGrpSpPr>
        <p:grpSpPr>
          <a:xfrm>
            <a:off x="8507693" y="215847"/>
            <a:ext cx="3411849" cy="3024866"/>
            <a:chOff x="5287307" y="3236177"/>
            <a:chExt cx="3411849" cy="302486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1F38ED3-D443-44FF-75D7-788672360F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6308" b="95119" l="58649" r="87568">
                          <a14:foregroundMark x1="61261" y1="50814" x2="64595" y2="57822"/>
                          <a14:foregroundMark x1="62703" y1="49812" x2="64775" y2="51815"/>
                          <a14:foregroundMark x1="65315" y1="57822" x2="67477" y2="62829"/>
                          <a14:foregroundMark x1="67477" y1="62829" x2="68378" y2="63705"/>
                          <a14:foregroundMark x1="66396" y1="57572" x2="70631" y2="63705"/>
                          <a14:foregroundMark x1="70360" y1="63830" x2="70450" y2="67835"/>
                          <a14:foregroundMark x1="59730" y1="72340" x2="58649" y2="72466"/>
                          <a14:foregroundMark x1="80631" y1="62203" x2="81261" y2="66959"/>
                          <a14:foregroundMark x1="81261" y1="66959" x2="81622" y2="64205"/>
                          <a14:foregroundMark x1="84775" y1="48185" x2="85315" y2="48561"/>
                          <a14:foregroundMark x1="85495" y1="47184" x2="85495" y2="47184"/>
                          <a14:foregroundMark x1="85135" y1="46433" x2="85135" y2="47935"/>
                          <a14:foregroundMark x1="81622" y1="65832" x2="84865" y2="69587"/>
                          <a14:foregroundMark x1="84865" y1="69587" x2="84865" y2="69587"/>
                          <a14:foregroundMark x1="87568" y1="72716" x2="87387" y2="72966"/>
                          <a14:foregroundMark x1="84775" y1="49437" x2="84054" y2="53942"/>
                          <a14:foregroundMark x1="60631" y1="80726" x2="62342" y2="86358"/>
                          <a14:foregroundMark x1="62342" y1="86358" x2="61802" y2="93992"/>
                          <a14:foregroundMark x1="61802" y1="93992" x2="64144" y2="85482"/>
                          <a14:foregroundMark x1="64144" y1="85482" x2="68649" y2="90363"/>
                          <a14:foregroundMark x1="68649" y1="90363" x2="70631" y2="79975"/>
                          <a14:foregroundMark x1="74775" y1="78223" x2="81982" y2="78598"/>
                          <a14:foregroundMark x1="81982" y1="78598" x2="85045" y2="82228"/>
                          <a14:foregroundMark x1="85045" y1="82228" x2="82072" y2="95119"/>
                          <a14:foregroundMark x1="82072" y1="95119" x2="77928" y2="93242"/>
                          <a14:foregroundMark x1="77928" y1="93242" x2="75225" y2="87109"/>
                          <a14:foregroundMark x1="75225" y1="87109" x2="74955" y2="79099"/>
                          <a14:foregroundMark x1="66126" y1="65582" x2="66757" y2="69086"/>
                          <a14:foregroundMark x1="67207" y1="64205" x2="64324" y2="66708"/>
                          <a14:foregroundMark x1="64324" y1="66708" x2="63333" y2="69462"/>
                          <a14:foregroundMark x1="65135" y1="65582" x2="64955" y2="66083"/>
                        </a14:backgroundRemoval>
                      </a14:imgEffect>
                    </a14:imgLayer>
                  </a14:imgProps>
                </a:ext>
              </a:extLst>
            </a:blip>
            <a:srcRect l="56595" t="44136" r="10258" b="1173"/>
            <a:stretch/>
          </p:blipFill>
          <p:spPr>
            <a:xfrm>
              <a:off x="7117935" y="4383079"/>
              <a:ext cx="1581221" cy="187796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3493DF6-B392-E3E2-4CF4-8B7D51A848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397" b="63955" l="17748" r="39640">
                          <a14:foregroundMark x1="38739" y1="46433" x2="36847" y2="52816"/>
                          <a14:foregroundMark x1="38739" y1="47184" x2="38739" y2="52816"/>
                          <a14:foregroundMark x1="39640" y1="48060" x2="39640" y2="49937"/>
                          <a14:foregroundMark x1="28288" y1="59199" x2="31622" y2="63955"/>
                          <a14:foregroundMark x1="28739" y1="17647" x2="28829" y2="19524"/>
                          <a14:foregroundMark x1="28378" y1="17397" x2="29189" y2="17772"/>
                        </a14:backgroundRemoval>
                      </a14:imgEffect>
                    </a14:imgLayer>
                  </a14:imgProps>
                </a:ext>
              </a:extLst>
            </a:blip>
            <a:srcRect l="15262" t="13862" r="59104" b="33051"/>
            <a:stretch/>
          </p:blipFill>
          <p:spPr>
            <a:xfrm>
              <a:off x="5287307" y="3236177"/>
              <a:ext cx="1259812" cy="1877964"/>
            </a:xfrm>
            <a:prstGeom prst="rect">
              <a:avLst/>
            </a:prstGeom>
          </p:spPr>
        </p:pic>
        <p:sp>
          <p:nvSpPr>
            <p:cNvPr id="9" name="箭头: 燕尾形 8">
              <a:extLst>
                <a:ext uri="{FF2B5EF4-FFF2-40B4-BE49-F238E27FC236}">
                  <a16:creationId xmlns:a16="http://schemas.microsoft.com/office/drawing/2014/main" id="{433EEB46-6D7F-D9B8-4950-F5A8D4F15A14}"/>
                </a:ext>
              </a:extLst>
            </p:cNvPr>
            <p:cNvSpPr/>
            <p:nvPr/>
          </p:nvSpPr>
          <p:spPr>
            <a:xfrm rot="1443291">
              <a:off x="6539676" y="4684469"/>
              <a:ext cx="512755" cy="430652"/>
            </a:xfrm>
            <a:prstGeom prst="notched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/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54747994-73F0-CC02-54D2-D8FDA0A04533}"/>
              </a:ext>
            </a:extLst>
          </p:cNvPr>
          <p:cNvSpPr txBox="1"/>
          <p:nvPr/>
        </p:nvSpPr>
        <p:spPr>
          <a:xfrm>
            <a:off x="237476" y="221299"/>
            <a:ext cx="384297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4800" b="1" dirty="0">
                <a:solidFill>
                  <a:srgbClr val="383838"/>
                </a:solidFill>
                <a:latin typeface="汉仪昌黎宋刻本精修版W" panose="00020600040101010101" pitchFamily="18" charset="-122"/>
                <a:ea typeface="汉仪昌黎宋刻本精修版W" panose="00020600040101010101" pitchFamily="18" charset="-122"/>
              </a:rPr>
              <a:t>二、巩固之策</a:t>
            </a:r>
            <a:endParaRPr lang="zh-CN" altLang="en-US" sz="3600" b="1" dirty="0">
              <a:solidFill>
                <a:srgbClr val="383838"/>
              </a:solidFill>
              <a:latin typeface="汉仪昌黎宋刻本精修版W" panose="00020600040101010101" pitchFamily="18" charset="-122"/>
              <a:ea typeface="汉仪昌黎宋刻本精修版W" panose="00020600040101010101" pitchFamily="18" charset="-122"/>
            </a:endParaRPr>
          </a:p>
        </p:txBody>
      </p:sp>
      <p:pic>
        <p:nvPicPr>
          <p:cNvPr id="1105" name="图片 1104">
            <a:extLst>
              <a:ext uri="{FF2B5EF4-FFF2-40B4-BE49-F238E27FC236}">
                <a16:creationId xmlns:a16="http://schemas.microsoft.com/office/drawing/2014/main" id="{2B189926-8347-A516-51BE-1F6B3996DB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7078" t="30628" r="5434" b="6881"/>
          <a:stretch/>
        </p:blipFill>
        <p:spPr>
          <a:xfrm>
            <a:off x="9034412" y="3327496"/>
            <a:ext cx="2771120" cy="259938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11" name="文本框 1110">
            <a:extLst>
              <a:ext uri="{FF2B5EF4-FFF2-40B4-BE49-F238E27FC236}">
                <a16:creationId xmlns:a16="http://schemas.microsoft.com/office/drawing/2014/main" id="{3C386411-D55D-C6E1-5701-A2D7D87CA959}"/>
              </a:ext>
            </a:extLst>
          </p:cNvPr>
          <p:cNvSpPr txBox="1"/>
          <p:nvPr/>
        </p:nvSpPr>
        <p:spPr>
          <a:xfrm>
            <a:off x="5986191" y="249547"/>
            <a:ext cx="2438952" cy="856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4400" b="1" dirty="0">
                <a:solidFill>
                  <a:srgbClr val="C00000"/>
                </a:solidFill>
                <a:latin typeface="汉仪昌黎宋刻本精修版W" panose="00020600040101010101" pitchFamily="18" charset="-122"/>
                <a:ea typeface="汉仪昌黎宋刻本精修版W" panose="00020600040101010101" pitchFamily="18" charset="-122"/>
              </a:rPr>
              <a:t>制度保障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8EDFDDC-CAC2-8D74-7885-1506528C0C77}"/>
              </a:ext>
            </a:extLst>
          </p:cNvPr>
          <p:cNvSpPr txBox="1"/>
          <p:nvPr/>
        </p:nvSpPr>
        <p:spPr>
          <a:xfrm>
            <a:off x="9116962" y="5526773"/>
            <a:ext cx="2688570" cy="40011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《</a:t>
            </a:r>
            <a:r>
              <a:rPr lang="zh-CN" altLang="en-US" sz="20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汉十三州示意图</a:t>
            </a:r>
            <a:r>
              <a:rPr lang="en-US" altLang="zh-CN" sz="20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》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9A19D41-211F-9898-17FC-DD9050BEE8F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80000"/>
          </a:blip>
          <a:srcRect t="22157" r="18645"/>
          <a:stretch/>
        </p:blipFill>
        <p:spPr>
          <a:xfrm>
            <a:off x="579139" y="1842576"/>
            <a:ext cx="5282320" cy="3540993"/>
          </a:xfrm>
          <a:prstGeom prst="rect">
            <a:avLst/>
          </a:prstGeom>
          <a:ln w="38100">
            <a:solidFill>
              <a:srgbClr val="7E8D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EA7A389A-8006-6553-4D03-168926E272C6}"/>
              </a:ext>
            </a:extLst>
          </p:cNvPr>
          <p:cNvSpPr txBox="1"/>
          <p:nvPr/>
        </p:nvSpPr>
        <p:spPr>
          <a:xfrm>
            <a:off x="3757752" y="4921904"/>
            <a:ext cx="2103707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altLang="zh-CN" sz="24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2021</a:t>
            </a:r>
            <a:r>
              <a:rPr lang="zh-CN" altLang="en-US" sz="24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年河北卷</a:t>
            </a:r>
            <a:endParaRPr lang="en-US" altLang="zh-CN" sz="2400" dirty="0">
              <a:latin typeface="汉仪风骨楷体 W" panose="00020600040101010101" pitchFamily="18" charset="-122"/>
              <a:ea typeface="汉仪风骨楷体 W" panose="00020600040101010101" pitchFamily="18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F738AA9-62CF-DA06-90CA-BB44886EA45A}"/>
              </a:ext>
            </a:extLst>
          </p:cNvPr>
          <p:cNvSpPr txBox="1"/>
          <p:nvPr/>
        </p:nvSpPr>
        <p:spPr>
          <a:xfrm>
            <a:off x="1622536" y="1132019"/>
            <a:ext cx="7095853" cy="640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200" b="1" dirty="0">
                <a:solidFill>
                  <a:srgbClr val="C00000"/>
                </a:solidFill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处理皇帝和宰相、中央和地方的关系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556ABAC9-C9A0-D540-85BC-30DC7C4E5063}"/>
              </a:ext>
            </a:extLst>
          </p:cNvPr>
          <p:cNvSpPr/>
          <p:nvPr/>
        </p:nvSpPr>
        <p:spPr>
          <a:xfrm>
            <a:off x="2072451" y="3556625"/>
            <a:ext cx="1267649" cy="469275"/>
          </a:xfrm>
          <a:prstGeom prst="roundRect">
            <a:avLst>
              <a:gd name="adj" fmla="val 17346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F13B32F-079A-4F71-B31B-3F0C939519FE}"/>
              </a:ext>
            </a:extLst>
          </p:cNvPr>
          <p:cNvSpPr txBox="1"/>
          <p:nvPr/>
        </p:nvSpPr>
        <p:spPr>
          <a:xfrm>
            <a:off x="844439" y="3534571"/>
            <a:ext cx="940959" cy="5723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宰相</a:t>
            </a: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0B866A7A-D7F1-0701-822D-3A3F326C2DCF}"/>
              </a:ext>
            </a:extLst>
          </p:cNvPr>
          <p:cNvSpPr/>
          <p:nvPr/>
        </p:nvSpPr>
        <p:spPr>
          <a:xfrm>
            <a:off x="2325003" y="4863082"/>
            <a:ext cx="1015097" cy="360851"/>
          </a:xfrm>
          <a:prstGeom prst="roundRect">
            <a:avLst>
              <a:gd name="adj" fmla="val 17346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D68A9F6-B155-C8AE-7D7A-6EBF42469545}"/>
              </a:ext>
            </a:extLst>
          </p:cNvPr>
          <p:cNvSpPr txBox="1"/>
          <p:nvPr/>
        </p:nvSpPr>
        <p:spPr>
          <a:xfrm>
            <a:off x="2480790" y="5403091"/>
            <a:ext cx="1779593" cy="574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豪强势力</a:t>
            </a:r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1EA8F36B-2F11-C952-8E79-59E9F0140D68}"/>
              </a:ext>
            </a:extLst>
          </p:cNvPr>
          <p:cNvCxnSpPr>
            <a:cxnSpLocks/>
          </p:cNvCxnSpPr>
          <p:nvPr/>
        </p:nvCxnSpPr>
        <p:spPr>
          <a:xfrm>
            <a:off x="3371191" y="3845965"/>
            <a:ext cx="743197" cy="12356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1C68DB2C-8402-213E-E8A2-0248C7097FC9}"/>
              </a:ext>
            </a:extLst>
          </p:cNvPr>
          <p:cNvSpPr txBox="1"/>
          <p:nvPr/>
        </p:nvSpPr>
        <p:spPr>
          <a:xfrm>
            <a:off x="3866456" y="3686433"/>
            <a:ext cx="5131637" cy="539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600" b="1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（</a:t>
            </a:r>
            <a:r>
              <a:rPr lang="en-US" altLang="zh-CN" sz="2600" b="1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1</a:t>
            </a:r>
            <a:r>
              <a:rPr lang="zh-CN" altLang="en-US" sz="2600" b="1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）设中朝：行政和决策分离</a:t>
            </a:r>
          </a:p>
        </p:txBody>
      </p: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2DF831F6-30C2-CC6E-BF97-4BF4606CD20D}"/>
              </a:ext>
            </a:extLst>
          </p:cNvPr>
          <p:cNvCxnSpPr>
            <a:cxnSpLocks/>
          </p:cNvCxnSpPr>
          <p:nvPr/>
        </p:nvCxnSpPr>
        <p:spPr>
          <a:xfrm flipV="1">
            <a:off x="3370587" y="4512132"/>
            <a:ext cx="791779" cy="48792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DB36EC71-24CF-79FF-DCC3-D3267E8C6AED}"/>
              </a:ext>
            </a:extLst>
          </p:cNvPr>
          <p:cNvSpPr txBox="1"/>
          <p:nvPr/>
        </p:nvSpPr>
        <p:spPr>
          <a:xfrm>
            <a:off x="3766477" y="4160038"/>
            <a:ext cx="4326617" cy="539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600" b="1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（</a:t>
            </a:r>
            <a:r>
              <a:rPr lang="en-US" altLang="zh-CN" sz="2600" b="1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2</a:t>
            </a:r>
            <a:r>
              <a:rPr lang="zh-CN" altLang="en-US" sz="2600" b="1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）推恩令：削弱诸侯国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E7D864E0-DCBE-BA85-3D59-A6CBA762FB49}"/>
              </a:ext>
            </a:extLst>
          </p:cNvPr>
          <p:cNvSpPr txBox="1"/>
          <p:nvPr/>
        </p:nvSpPr>
        <p:spPr>
          <a:xfrm>
            <a:off x="4191860" y="5423761"/>
            <a:ext cx="4326617" cy="574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（</a:t>
            </a:r>
            <a:r>
              <a:rPr lang="en-US" altLang="zh-CN" sz="2800" b="1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4</a:t>
            </a:r>
            <a:r>
              <a:rPr lang="zh-CN" altLang="en-US" sz="2800" b="1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）设刺史：巡查监督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497AC449-4FFE-F374-1E53-D9E5ABD527CE}"/>
              </a:ext>
            </a:extLst>
          </p:cNvPr>
          <p:cNvSpPr txBox="1"/>
          <p:nvPr/>
        </p:nvSpPr>
        <p:spPr>
          <a:xfrm>
            <a:off x="331303" y="5487328"/>
            <a:ext cx="2516456" cy="1091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（</a:t>
            </a:r>
            <a:r>
              <a:rPr lang="en-US" altLang="zh-CN" sz="2800" b="1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3</a:t>
            </a:r>
            <a:r>
              <a:rPr lang="zh-CN" altLang="en-US" sz="2800" b="1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）察举制</a:t>
            </a:r>
            <a:endParaRPr lang="en-US" altLang="zh-CN" sz="2800" b="1" dirty="0">
              <a:latin typeface="汉仪风骨楷体 W" panose="00020600040101010101" pitchFamily="18" charset="-122"/>
              <a:ea typeface="汉仪风骨楷体 W" panose="00020600040101010101" pitchFamily="18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地方推举人才</a:t>
            </a:r>
          </a:p>
        </p:txBody>
      </p: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430AFBB1-7356-5EC8-D8D4-F58685B8FB26}"/>
              </a:ext>
            </a:extLst>
          </p:cNvPr>
          <p:cNvCxnSpPr>
            <a:cxnSpLocks/>
          </p:cNvCxnSpPr>
          <p:nvPr/>
        </p:nvCxnSpPr>
        <p:spPr>
          <a:xfrm flipV="1">
            <a:off x="347894" y="5360674"/>
            <a:ext cx="12814" cy="110066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>
            <a:extLst>
              <a:ext uri="{FF2B5EF4-FFF2-40B4-BE49-F238E27FC236}">
                <a16:creationId xmlns:a16="http://schemas.microsoft.com/office/drawing/2014/main" id="{947131F6-CBB7-BA5F-B241-8AC20CA2515C}"/>
              </a:ext>
            </a:extLst>
          </p:cNvPr>
          <p:cNvSpPr txBox="1"/>
          <p:nvPr/>
        </p:nvSpPr>
        <p:spPr>
          <a:xfrm>
            <a:off x="4191860" y="6013666"/>
            <a:ext cx="5633706" cy="574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（</a:t>
            </a:r>
            <a:r>
              <a:rPr lang="en-US" altLang="zh-CN" sz="2800" b="1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5</a:t>
            </a:r>
            <a:r>
              <a:rPr lang="zh-CN" altLang="en-US" sz="2800" b="1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）任酷吏：严厉打击不法行为</a:t>
            </a:r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3E6E66F0-E69A-DE6D-B427-CE0AA99C2898}"/>
              </a:ext>
            </a:extLst>
          </p:cNvPr>
          <p:cNvSpPr/>
          <p:nvPr/>
        </p:nvSpPr>
        <p:spPr>
          <a:xfrm>
            <a:off x="2560353" y="5471381"/>
            <a:ext cx="1631507" cy="454794"/>
          </a:xfrm>
          <a:prstGeom prst="roundRect">
            <a:avLst>
              <a:gd name="adj" fmla="val 17346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F3E8833D-430B-E933-BA28-7D31C8352719}"/>
              </a:ext>
            </a:extLst>
          </p:cNvPr>
          <p:cNvCxnSpPr>
            <a:cxnSpLocks/>
          </p:cNvCxnSpPr>
          <p:nvPr/>
        </p:nvCxnSpPr>
        <p:spPr>
          <a:xfrm>
            <a:off x="3866456" y="5937285"/>
            <a:ext cx="773277" cy="36351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49">
            <a:extLst>
              <a:ext uri="{FF2B5EF4-FFF2-40B4-BE49-F238E27FC236}">
                <a16:creationId xmlns:a16="http://schemas.microsoft.com/office/drawing/2014/main" id="{17860C79-ED48-16ED-8771-776C157C3AC3}"/>
              </a:ext>
            </a:extLst>
          </p:cNvPr>
          <p:cNvCxnSpPr>
            <a:cxnSpLocks/>
          </p:cNvCxnSpPr>
          <p:nvPr/>
        </p:nvCxnSpPr>
        <p:spPr>
          <a:xfrm>
            <a:off x="4253094" y="5726828"/>
            <a:ext cx="393927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5FF76352-89A3-DA43-E5D8-EE55F9396A2D}"/>
              </a:ext>
            </a:extLst>
          </p:cNvPr>
          <p:cNvSpPr txBox="1"/>
          <p:nvPr/>
        </p:nvSpPr>
        <p:spPr>
          <a:xfrm>
            <a:off x="5287333" y="4715511"/>
            <a:ext cx="4244772" cy="539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600" spc="-150" dirty="0">
                <a:solidFill>
                  <a:srgbClr val="0070C0"/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“</a:t>
            </a:r>
            <a:r>
              <a:rPr lang="zh-CN" altLang="en-US" sz="2600" spc="-150" dirty="0">
                <a:solidFill>
                  <a:srgbClr val="0070C0"/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众建诸侯而少其力</a:t>
            </a:r>
            <a:r>
              <a:rPr lang="en-US" altLang="zh-CN" sz="2600" spc="-150" dirty="0">
                <a:solidFill>
                  <a:srgbClr val="0070C0"/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“</a:t>
            </a:r>
            <a:endParaRPr lang="zh-CN" altLang="en-US" sz="2600" spc="-150" dirty="0">
              <a:solidFill>
                <a:srgbClr val="0070C0"/>
              </a:solidFill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308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1" grpId="0"/>
      <p:bldP spid="12" grpId="0" animBg="1"/>
      <p:bldP spid="15" grpId="0"/>
      <p:bldP spid="16" grpId="0" animBg="1"/>
      <p:bldP spid="19" grpId="0"/>
      <p:bldP spid="20" grpId="0" animBg="1"/>
      <p:bldP spid="22" grpId="0"/>
      <p:bldP spid="28" grpId="0"/>
      <p:bldP spid="31" grpId="0"/>
      <p:bldP spid="33" grpId="0"/>
      <p:bldP spid="34" grpId="0"/>
      <p:bldP spid="43" grpId="0"/>
      <p:bldP spid="44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C25A2D02-5D60-A749-5820-2D4F136D21E2}"/>
              </a:ext>
            </a:extLst>
          </p:cNvPr>
          <p:cNvSpPr/>
          <p:nvPr/>
        </p:nvSpPr>
        <p:spPr>
          <a:xfrm>
            <a:off x="165100" y="173566"/>
            <a:ext cx="11861800" cy="651086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图文框 5">
            <a:extLst>
              <a:ext uri="{FF2B5EF4-FFF2-40B4-BE49-F238E27FC236}">
                <a16:creationId xmlns:a16="http://schemas.microsoft.com/office/drawing/2014/main" id="{0848E5BB-C11D-FAB9-14E3-95D7E2852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70"/>
            </a:avLst>
          </a:prstGeom>
          <a:solidFill>
            <a:srgbClr val="7E8D99"/>
          </a:solidFill>
          <a:ln>
            <a:noFill/>
          </a:ln>
          <a:effectLst>
            <a:innerShdw blurRad="63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67D0934-D554-DC40-25C8-4F60BAE3864A}"/>
              </a:ext>
            </a:extLst>
          </p:cNvPr>
          <p:cNvSpPr txBox="1"/>
          <p:nvPr/>
        </p:nvSpPr>
        <p:spPr>
          <a:xfrm>
            <a:off x="500775" y="999546"/>
            <a:ext cx="2512589" cy="709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3600" kern="100" dirty="0">
                <a:effectLst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2.</a:t>
            </a:r>
            <a:r>
              <a:rPr lang="zh-CN" altLang="zh-CN" sz="3600" kern="100" dirty="0">
                <a:effectLst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经济</a:t>
            </a:r>
          </a:p>
        </p:txBody>
      </p:sp>
      <p:graphicFrame>
        <p:nvGraphicFramePr>
          <p:cNvPr id="2" name="表格 3">
            <a:extLst>
              <a:ext uri="{FF2B5EF4-FFF2-40B4-BE49-F238E27FC236}">
                <a16:creationId xmlns:a16="http://schemas.microsoft.com/office/drawing/2014/main" id="{189DAA5A-8E8B-E0A1-1B5E-01E8550EC0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418901"/>
              </p:ext>
            </p:extLst>
          </p:nvPr>
        </p:nvGraphicFramePr>
        <p:xfrm>
          <a:off x="500775" y="1722294"/>
          <a:ext cx="5676293" cy="31718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473236">
                  <a:extLst>
                    <a:ext uri="{9D8B030D-6E8A-4147-A177-3AD203B41FA5}">
                      <a16:colId xmlns:a16="http://schemas.microsoft.com/office/drawing/2014/main" val="4160901631"/>
                    </a:ext>
                  </a:extLst>
                </a:gridCol>
                <a:gridCol w="4203057">
                  <a:extLst>
                    <a:ext uri="{9D8B030D-6E8A-4147-A177-3AD203B41FA5}">
                      <a16:colId xmlns:a16="http://schemas.microsoft.com/office/drawing/2014/main" val="231767805"/>
                    </a:ext>
                  </a:extLst>
                </a:gridCol>
              </a:tblGrid>
              <a:tr h="69778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9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汉仪风骨楷体 W" panose="00020600040101010101" pitchFamily="18" charset="-122"/>
                          <a:ea typeface="汉仪风骨楷体 W" panose="00020600040101010101" pitchFamily="18" charset="-122"/>
                        </a:rPr>
                        <a:t>措施</a:t>
                      </a:r>
                    </a:p>
                  </a:txBody>
                  <a:tcPr marL="94616" marR="94616" marT="47308" marB="47308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9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汉仪风骨楷体 W" panose="00020600040101010101" pitchFamily="18" charset="-122"/>
                          <a:ea typeface="汉仪风骨楷体 W" panose="00020600040101010101" pitchFamily="18" charset="-122"/>
                        </a:rPr>
                        <a:t>内容</a:t>
                      </a:r>
                    </a:p>
                  </a:txBody>
                  <a:tcPr marL="94616" marR="94616" marT="47308" marB="47308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59685"/>
                  </a:ext>
                </a:extLst>
              </a:tr>
              <a:tr h="61850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dirty="0">
                          <a:solidFill>
                            <a:schemeClr val="tx1"/>
                          </a:solidFill>
                          <a:latin typeface="汉仪风骨楷体 W" panose="00020600040101010101" pitchFamily="18" charset="-122"/>
                          <a:ea typeface="汉仪风骨楷体 W" panose="00020600040101010101" pitchFamily="18" charset="-122"/>
                        </a:rPr>
                        <a:t>改革币制</a:t>
                      </a:r>
                    </a:p>
                  </a:txBody>
                  <a:tcPr marL="94616" marR="94616" marT="47308" marB="47308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dirty="0">
                          <a:solidFill>
                            <a:schemeClr val="tx1"/>
                          </a:solidFill>
                          <a:latin typeface="汉仪风骨楷体 W" panose="00020600040101010101" pitchFamily="18" charset="-122"/>
                          <a:ea typeface="汉仪风骨楷体 W" panose="00020600040101010101" pitchFamily="18" charset="-122"/>
                        </a:rPr>
                        <a:t>将铸币权收归中央</a:t>
                      </a:r>
                    </a:p>
                  </a:txBody>
                  <a:tcPr marL="94616" marR="94616" marT="47308" marB="47308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833213"/>
                  </a:ext>
                </a:extLst>
              </a:tr>
              <a:tr h="618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500" dirty="0">
                          <a:solidFill>
                            <a:schemeClr val="tx1"/>
                          </a:solidFill>
                          <a:latin typeface="汉仪风骨楷体 W" panose="00020600040101010101" pitchFamily="18" charset="-122"/>
                          <a:ea typeface="汉仪风骨楷体 W" panose="00020600040101010101" pitchFamily="18" charset="-122"/>
                        </a:rPr>
                        <a:t>盐铁官营</a:t>
                      </a:r>
                    </a:p>
                  </a:txBody>
                  <a:tcPr marL="94616" marR="94616" marT="47308" marB="47308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dirty="0">
                          <a:solidFill>
                            <a:schemeClr val="tx1"/>
                          </a:solidFill>
                          <a:latin typeface="汉仪风骨楷体 W" panose="00020600040101010101" pitchFamily="18" charset="-122"/>
                          <a:ea typeface="汉仪风骨楷体 W" panose="00020600040101010101" pitchFamily="18" charset="-122"/>
                        </a:rPr>
                        <a:t>政府垄断盐铁生产和销售</a:t>
                      </a:r>
                    </a:p>
                  </a:txBody>
                  <a:tcPr marL="94616" marR="94616" marT="47308" marB="47308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369477"/>
                  </a:ext>
                </a:extLst>
              </a:tr>
              <a:tr h="61850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dirty="0">
                          <a:solidFill>
                            <a:schemeClr val="tx1"/>
                          </a:solidFill>
                          <a:latin typeface="汉仪风骨楷体 W" panose="00020600040101010101" pitchFamily="18" charset="-122"/>
                          <a:ea typeface="汉仪风骨楷体 W" panose="00020600040101010101" pitchFamily="18" charset="-122"/>
                        </a:rPr>
                        <a:t>均输平准</a:t>
                      </a:r>
                    </a:p>
                  </a:txBody>
                  <a:tcPr marL="94616" marR="94616" marT="47308" marB="47308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dirty="0">
                          <a:solidFill>
                            <a:schemeClr val="tx1"/>
                          </a:solidFill>
                          <a:latin typeface="汉仪风骨楷体 W" panose="00020600040101010101" pitchFamily="18" charset="-122"/>
                          <a:ea typeface="汉仪风骨楷体 W" panose="00020600040101010101" pitchFamily="18" charset="-122"/>
                        </a:rPr>
                        <a:t>国家经营商业，平抑物价</a:t>
                      </a:r>
                    </a:p>
                  </a:txBody>
                  <a:tcPr marL="94616" marR="94616" marT="47308" marB="47308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689913"/>
                  </a:ext>
                </a:extLst>
              </a:tr>
              <a:tr h="61850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dirty="0">
                          <a:solidFill>
                            <a:schemeClr val="tx1"/>
                          </a:solidFill>
                          <a:latin typeface="汉仪风骨楷体 W" panose="00020600040101010101" pitchFamily="18" charset="-122"/>
                          <a:ea typeface="汉仪风骨楷体 W" panose="00020600040101010101" pitchFamily="18" charset="-122"/>
                        </a:rPr>
                        <a:t>抑制工商</a:t>
                      </a:r>
                    </a:p>
                  </a:txBody>
                  <a:tcPr marL="94616" marR="94616" marT="47308" marB="47308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500" dirty="0">
                          <a:solidFill>
                            <a:schemeClr val="tx1"/>
                          </a:solidFill>
                          <a:latin typeface="汉仪风骨楷体 W" panose="00020600040101010101" pitchFamily="18" charset="-122"/>
                          <a:ea typeface="汉仪风骨楷体 W" panose="00020600040101010101" pitchFamily="18" charset="-122"/>
                        </a:rPr>
                        <a:t>征收财产税</a:t>
                      </a:r>
                    </a:p>
                  </a:txBody>
                  <a:tcPr marL="94616" marR="94616" marT="47308" marB="47308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232075"/>
                  </a:ext>
                </a:extLst>
              </a:tr>
            </a:tbl>
          </a:graphicData>
        </a:graphic>
      </p:graphicFrame>
      <p:pic>
        <p:nvPicPr>
          <p:cNvPr id="4" name="图片 3">
            <a:extLst>
              <a:ext uri="{FF2B5EF4-FFF2-40B4-BE49-F238E27FC236}">
                <a16:creationId xmlns:a16="http://schemas.microsoft.com/office/drawing/2014/main" id="{6CA0BBC0-2B00-77E7-45C9-DF27D212A5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583" b="92709" l="11473" r="35969">
                        <a14:foregroundMark x1="19457" y1="58542" x2="30000" y2="61262"/>
                        <a14:foregroundMark x1="14031" y1="69967" x2="12481" y2="74320"/>
                        <a14:foregroundMark x1="12248" y1="72252" x2="11783" y2="75952"/>
                        <a14:foregroundMark x1="12093" y1="73341" x2="12016" y2="77149"/>
                        <a14:foregroundMark x1="11473" y1="74864" x2="11550" y2="77258"/>
                        <a14:foregroundMark x1="15736" y1="62786" x2="17132" y2="61589"/>
                        <a14:foregroundMark x1="23643" y1="57454" x2="21938" y2="57454"/>
                        <a14:foregroundMark x1="25504" y1="57018" x2="27076" y2="58490"/>
                        <a14:foregroundMark x1="35969" y1="71491" x2="35891" y2="77367"/>
                        <a14:foregroundMark x1="30698" y1="88901" x2="21318" y2="92818"/>
                        <a14:foregroundMark x1="35116" y1="66159" x2="32713" y2="62568"/>
                        <a14:foregroundMark x1="34574" y1="64853" x2="32636" y2="62786"/>
                        <a14:foregroundMark x1="34419" y1="64853" x2="31628" y2="61480"/>
                        <a14:foregroundMark x1="34264" y1="63439" x2="34264" y2="63439"/>
                        <a14:foregroundMark x1="33721" y1="64091" x2="29832" y2="60627"/>
                        <a14:foregroundMark x1="33953" y1="63221" x2="30505" y2="58813"/>
                        <a14:foregroundMark x1="25969" y1="58107" x2="21938" y2="57236"/>
                        <a14:foregroundMark x1="25271" y1="57780" x2="27597" y2="58651"/>
                        <a14:foregroundMark x1="24884" y1="57889" x2="23256" y2="57889"/>
                        <a14:foregroundMark x1="24109" y1="57018" x2="25271" y2="57018"/>
                        <a14:foregroundMark x1="24496" y1="56801" x2="24031" y2="56910"/>
                        <a14:foregroundMark x1="30078" y1="58433" x2="29845" y2="58542"/>
                        <a14:foregroundMark x1="28605" y1="58433" x2="27907" y2="57671"/>
                        <a14:foregroundMark x1="29380" y1="59630" x2="27907" y2="58107"/>
                        <a14:foregroundMark x1="28837" y1="58107" x2="30000" y2="58868"/>
                        <a14:backgroundMark x1="30430" y1="58184" x2="30775" y2="58324"/>
                        <a14:backgroundMark x1="28683" y1="57474" x2="29122" y2="57653"/>
                        <a14:backgroundMark x1="28914" y1="56909" x2="28460" y2="56782"/>
                      </a14:backgroundRemoval>
                    </a14:imgEffect>
                  </a14:imgLayer>
                </a14:imgProps>
              </a:ext>
            </a:extLst>
          </a:blip>
          <a:srcRect l="9692" t="54815" r="61459" b="5555"/>
          <a:stretch/>
        </p:blipFill>
        <p:spPr>
          <a:xfrm>
            <a:off x="462225" y="5008386"/>
            <a:ext cx="1616801" cy="158229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D776C04F-D888-6CEA-E941-EE7A92416BC8}"/>
              </a:ext>
            </a:extLst>
          </p:cNvPr>
          <p:cNvSpPr txBox="1"/>
          <p:nvPr/>
        </p:nvSpPr>
        <p:spPr>
          <a:xfrm>
            <a:off x="2497251" y="5059399"/>
            <a:ext cx="94449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从材料中思考，儒家思想对于封建统治的有利影响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895E46D-DF92-A273-4A14-B1B76DCF0C4E}"/>
              </a:ext>
            </a:extLst>
          </p:cNvPr>
          <p:cNvSpPr txBox="1"/>
          <p:nvPr/>
        </p:nvSpPr>
        <p:spPr>
          <a:xfrm>
            <a:off x="5474758" y="5695062"/>
            <a:ext cx="5284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C00000"/>
                </a:solidFill>
                <a:latin typeface="方正苏新诗柳楷简繁" panose="02000000000000000000" pitchFamily="2" charset="-122"/>
                <a:ea typeface="方正苏新诗柳楷简繁" panose="02000000000000000000" pitchFamily="2" charset="-122"/>
              </a:rPr>
              <a:t>制定礼仪规范，维护统治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DC36563-8661-A308-C8D3-6169B9EEE096}"/>
              </a:ext>
            </a:extLst>
          </p:cNvPr>
          <p:cNvSpPr txBox="1"/>
          <p:nvPr/>
        </p:nvSpPr>
        <p:spPr>
          <a:xfrm>
            <a:off x="3771624" y="839772"/>
            <a:ext cx="2438952" cy="856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4400" b="1" dirty="0">
                <a:solidFill>
                  <a:srgbClr val="C00000"/>
                </a:solidFill>
                <a:latin typeface="汉仪昌黎宋刻本精修版W" panose="00020600040101010101" pitchFamily="18" charset="-122"/>
                <a:ea typeface="汉仪昌黎宋刻本精修版W" panose="00020600040101010101" pitchFamily="18" charset="-122"/>
              </a:rPr>
              <a:t>物质基础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9FFD670-0D50-54E6-B97B-C7FDA1B00070}"/>
              </a:ext>
            </a:extLst>
          </p:cNvPr>
          <p:cNvSpPr txBox="1"/>
          <p:nvPr/>
        </p:nvSpPr>
        <p:spPr>
          <a:xfrm>
            <a:off x="237476" y="221299"/>
            <a:ext cx="384297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4800" b="1" dirty="0">
                <a:solidFill>
                  <a:srgbClr val="383838"/>
                </a:solidFill>
                <a:latin typeface="汉仪昌黎宋刻本精修版W" panose="00020600040101010101" pitchFamily="18" charset="-122"/>
                <a:ea typeface="汉仪昌黎宋刻本精修版W" panose="00020600040101010101" pitchFamily="18" charset="-122"/>
              </a:rPr>
              <a:t>二、巩固之策</a:t>
            </a:r>
            <a:endParaRPr lang="zh-CN" altLang="en-US" sz="3600" b="1" dirty="0">
              <a:solidFill>
                <a:srgbClr val="383838"/>
              </a:solidFill>
              <a:latin typeface="汉仪昌黎宋刻本精修版W" panose="00020600040101010101" pitchFamily="18" charset="-122"/>
              <a:ea typeface="汉仪昌黎宋刻本精修版W" panose="00020600040101010101" pitchFamily="18" charset="-122"/>
            </a:endParaRPr>
          </a:p>
        </p:txBody>
      </p:sp>
      <p:sp>
        <p:nvSpPr>
          <p:cNvPr id="5" name="箭头: 燕尾形 4">
            <a:extLst>
              <a:ext uri="{FF2B5EF4-FFF2-40B4-BE49-F238E27FC236}">
                <a16:creationId xmlns:a16="http://schemas.microsoft.com/office/drawing/2014/main" id="{2539DD0A-A537-A48C-FEB0-CCE0750DEB9F}"/>
              </a:ext>
            </a:extLst>
          </p:cNvPr>
          <p:cNvSpPr/>
          <p:nvPr/>
        </p:nvSpPr>
        <p:spPr>
          <a:xfrm>
            <a:off x="11108595" y="6116974"/>
            <a:ext cx="500080" cy="402161"/>
          </a:xfrm>
          <a:prstGeom prst="notched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86AD44EF-F0D0-CA4F-E834-FB182FB6B8EC}"/>
              </a:ext>
            </a:extLst>
          </p:cNvPr>
          <p:cNvSpPr/>
          <p:nvPr/>
        </p:nvSpPr>
        <p:spPr>
          <a:xfrm>
            <a:off x="6342167" y="1695904"/>
            <a:ext cx="5514157" cy="3233991"/>
          </a:xfrm>
          <a:prstGeom prst="roundRect">
            <a:avLst>
              <a:gd name="adj" fmla="val 5551"/>
            </a:avLst>
          </a:prstGeom>
          <a:solidFill>
            <a:schemeClr val="bg1">
              <a:alpha val="80000"/>
            </a:schemeClr>
          </a:solidFill>
          <a:ln w="38100">
            <a:solidFill>
              <a:srgbClr val="7E8C9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7848CD5-3AE9-7324-969D-D3BFEEAAB835}"/>
              </a:ext>
            </a:extLst>
          </p:cNvPr>
          <p:cNvSpPr txBox="1"/>
          <p:nvPr/>
        </p:nvSpPr>
        <p:spPr>
          <a:xfrm>
            <a:off x="6342168" y="2309533"/>
            <a:ext cx="5349057" cy="2642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8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        汉兴，拨乱反正，日不暇给，犹命叔孙通</a:t>
            </a:r>
            <a:r>
              <a:rPr lang="zh-CN" altLang="en-US" sz="2800" b="1" dirty="0">
                <a:solidFill>
                  <a:srgbClr val="C00000"/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制礼仪，以正君臣之位。</a:t>
            </a:r>
            <a:r>
              <a:rPr lang="zh-CN" altLang="en-US" sz="28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高祖说而叹曰：“吾乃今日知为天子之贵也！”</a:t>
            </a:r>
          </a:p>
          <a:p>
            <a:pPr algn="r">
              <a:lnSpc>
                <a:spcPct val="120000"/>
              </a:lnSpc>
            </a:pPr>
            <a:r>
              <a:rPr lang="zh-CN" altLang="en-US" sz="28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     </a:t>
            </a:r>
            <a:r>
              <a:rPr lang="en-US" altLang="zh-CN" sz="28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——</a:t>
            </a:r>
            <a:r>
              <a:rPr lang="zh-CN" altLang="en-US" sz="28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班固</a:t>
            </a:r>
            <a:r>
              <a:rPr lang="en-US" altLang="zh-CN" sz="28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《</a:t>
            </a:r>
            <a:r>
              <a:rPr lang="zh-CN" altLang="en-US" sz="28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汉书 </a:t>
            </a:r>
            <a:r>
              <a:rPr lang="en-US" altLang="zh-CN" sz="28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· </a:t>
            </a:r>
            <a:r>
              <a:rPr lang="zh-CN" altLang="en-US" sz="28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礼乐志</a:t>
            </a:r>
            <a:r>
              <a:rPr lang="en-US" altLang="zh-CN" sz="28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》</a:t>
            </a:r>
            <a:endParaRPr lang="zh-CN" altLang="en-US" sz="2800" dirty="0"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842D332-16B3-A18D-0721-AAD0BB2D2BCF}"/>
              </a:ext>
            </a:extLst>
          </p:cNvPr>
          <p:cNvSpPr txBox="1"/>
          <p:nvPr/>
        </p:nvSpPr>
        <p:spPr>
          <a:xfrm>
            <a:off x="7752435" y="1673748"/>
            <a:ext cx="2875994" cy="711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6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叔孙通制礼</a:t>
            </a:r>
          </a:p>
        </p:txBody>
      </p:sp>
    </p:spTree>
    <p:extLst>
      <p:ext uri="{BB962C8B-B14F-4D97-AF65-F5344CB8AC3E}">
        <p14:creationId xmlns:p14="http://schemas.microsoft.com/office/powerpoint/2010/main" val="137476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C25A2D02-5D60-A749-5820-2D4F136D21E2}"/>
              </a:ext>
            </a:extLst>
          </p:cNvPr>
          <p:cNvSpPr/>
          <p:nvPr/>
        </p:nvSpPr>
        <p:spPr>
          <a:xfrm>
            <a:off x="165100" y="173566"/>
            <a:ext cx="11861800" cy="651086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图文框 5">
            <a:extLst>
              <a:ext uri="{FF2B5EF4-FFF2-40B4-BE49-F238E27FC236}">
                <a16:creationId xmlns:a16="http://schemas.microsoft.com/office/drawing/2014/main" id="{0848E5BB-C11D-FAB9-14E3-95D7E2852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70"/>
            </a:avLst>
          </a:prstGeom>
          <a:solidFill>
            <a:srgbClr val="7E8D99"/>
          </a:solidFill>
          <a:ln>
            <a:noFill/>
          </a:ln>
          <a:effectLst>
            <a:innerShdw blurRad="63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4484940-F1F6-38DD-7FEA-0BF7BBAFBE51}"/>
              </a:ext>
            </a:extLst>
          </p:cNvPr>
          <p:cNvSpPr txBox="1"/>
          <p:nvPr/>
        </p:nvSpPr>
        <p:spPr>
          <a:xfrm>
            <a:off x="374039" y="3581418"/>
            <a:ext cx="2022520" cy="709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3600" b="1" kern="100" dirty="0">
                <a:effectLst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3.</a:t>
            </a:r>
            <a:r>
              <a:rPr lang="zh-CN" altLang="en-US" sz="3600" b="1" kern="100" dirty="0">
                <a:effectLst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思想</a:t>
            </a:r>
            <a:endParaRPr lang="zh-CN" altLang="zh-CN" sz="3600" b="1" kern="100" dirty="0">
              <a:effectLst/>
              <a:latin typeface="汉仪风骨楷体 W" panose="00020600040101010101" pitchFamily="18" charset="-122"/>
              <a:ea typeface="汉仪风骨楷体 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66FE873-0B27-8B7D-8039-56C6AE696E97}"/>
              </a:ext>
            </a:extLst>
          </p:cNvPr>
          <p:cNvSpPr txBox="1"/>
          <p:nvPr/>
        </p:nvSpPr>
        <p:spPr>
          <a:xfrm>
            <a:off x="853199" y="1049617"/>
            <a:ext cx="80397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董仲舒的新儒学，为什么能为汉武帝所用？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13EC8A1-7230-1AF9-03F8-F1B141E37E37}"/>
              </a:ext>
            </a:extLst>
          </p:cNvPr>
          <p:cNvSpPr txBox="1"/>
          <p:nvPr/>
        </p:nvSpPr>
        <p:spPr>
          <a:xfrm>
            <a:off x="237476" y="4290971"/>
            <a:ext cx="4918154" cy="2276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spc="-15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（</a:t>
            </a:r>
            <a:r>
              <a:rPr lang="en-US" altLang="zh-CN" sz="2400" spc="-15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1</a:t>
            </a:r>
            <a:r>
              <a:rPr lang="zh-CN" altLang="en-US" sz="2400" spc="-15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）地位：接受董仲舒建议</a:t>
            </a:r>
            <a:r>
              <a:rPr lang="zh-CN" altLang="en-US" sz="2400" b="1" spc="-150" dirty="0">
                <a:solidFill>
                  <a:srgbClr val="C00000"/>
                </a:solidFill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尊崇儒术</a:t>
            </a:r>
          </a:p>
          <a:p>
            <a:pPr>
              <a:lnSpc>
                <a:spcPct val="120000"/>
              </a:lnSpc>
            </a:pPr>
            <a:r>
              <a:rPr lang="zh-CN" altLang="en-US" sz="2400" spc="-15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（</a:t>
            </a:r>
            <a:r>
              <a:rPr lang="en-US" altLang="zh-CN" sz="2400" spc="-15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2</a:t>
            </a:r>
            <a:r>
              <a:rPr lang="zh-CN" altLang="en-US" sz="2400" spc="-15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）教育：前</a:t>
            </a:r>
            <a:r>
              <a:rPr lang="en-US" altLang="zh-CN" sz="2400" spc="-15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136</a:t>
            </a:r>
            <a:r>
              <a:rPr lang="zh-CN" altLang="en-US" sz="2400" spc="-15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年设五经博士，</a:t>
            </a:r>
            <a:endParaRPr lang="en-US" altLang="zh-CN" sz="2400" spc="-150" dirty="0">
              <a:latin typeface="汉仪风骨楷体 W" panose="00020600040101010101" pitchFamily="18" charset="-122"/>
              <a:ea typeface="汉仪风骨楷体 W" panose="00020600040101010101" pitchFamily="18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400" spc="-150" dirty="0">
                <a:solidFill>
                  <a:srgbClr val="C00000"/>
                </a:solidFill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            </a:t>
            </a:r>
            <a:r>
              <a:rPr lang="zh-CN" altLang="en-US" sz="2400" spc="-150" dirty="0">
                <a:solidFill>
                  <a:srgbClr val="C00000"/>
                </a:solidFill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儒学独尊地位确立</a:t>
            </a:r>
          </a:p>
          <a:p>
            <a:pPr>
              <a:lnSpc>
                <a:spcPct val="120000"/>
              </a:lnSpc>
            </a:pPr>
            <a:r>
              <a:rPr lang="zh-CN" altLang="en-US" sz="2400" spc="-15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（</a:t>
            </a:r>
            <a:r>
              <a:rPr lang="en-US" altLang="zh-CN" sz="2400" spc="-15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3</a:t>
            </a:r>
            <a:r>
              <a:rPr lang="zh-CN" altLang="en-US" sz="2400" spc="-15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）结果：儒学成为我国封建社会的</a:t>
            </a:r>
            <a:endParaRPr lang="en-US" altLang="zh-CN" sz="2400" spc="-150" dirty="0">
              <a:latin typeface="汉仪风骨楷体 W" panose="00020600040101010101" pitchFamily="18" charset="-122"/>
              <a:ea typeface="汉仪风骨楷体 W" panose="00020600040101010101" pitchFamily="18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400" spc="-15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           </a:t>
            </a:r>
            <a:r>
              <a:rPr lang="zh-CN" altLang="en-US" sz="2400" spc="-15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主流意识形态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BE5C3FF-3D3C-0BE7-0378-34AF97E5AF8E}"/>
              </a:ext>
            </a:extLst>
          </p:cNvPr>
          <p:cNvSpPr txBox="1"/>
          <p:nvPr/>
        </p:nvSpPr>
        <p:spPr>
          <a:xfrm>
            <a:off x="6187696" y="1730965"/>
            <a:ext cx="22167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“大一统</a:t>
            </a:r>
            <a:r>
              <a:rPr lang="en-US" altLang="zh-CN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”</a:t>
            </a:r>
            <a:endParaRPr lang="zh-CN" altLang="en-US" sz="3200" dirty="0">
              <a:latin typeface="汉仪风骨楷体 W" panose="00020600040101010101" pitchFamily="18" charset="-122"/>
              <a:ea typeface="汉仪风骨楷体 W" panose="00020600040101010101" pitchFamily="18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79891EF-24F2-CB99-E487-EE5420497DDB}"/>
              </a:ext>
            </a:extLst>
          </p:cNvPr>
          <p:cNvSpPr txBox="1"/>
          <p:nvPr/>
        </p:nvSpPr>
        <p:spPr>
          <a:xfrm>
            <a:off x="6022490" y="2371741"/>
            <a:ext cx="27904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“天人合一”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F6E49E6-EEC6-D8C1-BB1C-D8F2D0F1904C}"/>
              </a:ext>
            </a:extLst>
          </p:cNvPr>
          <p:cNvSpPr txBox="1"/>
          <p:nvPr/>
        </p:nvSpPr>
        <p:spPr>
          <a:xfrm>
            <a:off x="9065150" y="1719569"/>
            <a:ext cx="27904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加强专制集权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61F11AA-C062-3A02-5480-5DA3E5B10301}"/>
              </a:ext>
            </a:extLst>
          </p:cNvPr>
          <p:cNvSpPr txBox="1"/>
          <p:nvPr/>
        </p:nvSpPr>
        <p:spPr>
          <a:xfrm>
            <a:off x="6008381" y="3046994"/>
            <a:ext cx="27904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“三纲五常”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AC2BC9B-6D08-219E-C017-CA2DD24A8CF9}"/>
              </a:ext>
            </a:extLst>
          </p:cNvPr>
          <p:cNvSpPr txBox="1"/>
          <p:nvPr/>
        </p:nvSpPr>
        <p:spPr>
          <a:xfrm>
            <a:off x="237476" y="221299"/>
            <a:ext cx="384297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4800" b="1" dirty="0">
                <a:solidFill>
                  <a:srgbClr val="383838"/>
                </a:solidFill>
                <a:latin typeface="汉仪昌黎宋刻本精修版W" panose="00020600040101010101" pitchFamily="18" charset="-122"/>
                <a:ea typeface="汉仪昌黎宋刻本精修版W" panose="00020600040101010101" pitchFamily="18" charset="-122"/>
              </a:rPr>
              <a:t>二、巩固之策</a:t>
            </a:r>
            <a:endParaRPr lang="zh-CN" altLang="en-US" sz="3600" b="1" dirty="0">
              <a:solidFill>
                <a:srgbClr val="383838"/>
              </a:solidFill>
              <a:latin typeface="汉仪昌黎宋刻本精修版W" panose="00020600040101010101" pitchFamily="18" charset="-122"/>
              <a:ea typeface="汉仪昌黎宋刻本精修版W" panose="00020600040101010101" pitchFamily="18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F374B53-6220-E94B-6D74-539D292D472D}"/>
              </a:ext>
            </a:extLst>
          </p:cNvPr>
          <p:cNvSpPr txBox="1"/>
          <p:nvPr/>
        </p:nvSpPr>
        <p:spPr>
          <a:xfrm>
            <a:off x="9515572" y="221299"/>
            <a:ext cx="2438952" cy="856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4400" b="1" dirty="0">
                <a:solidFill>
                  <a:srgbClr val="C00000"/>
                </a:solidFill>
                <a:latin typeface="汉仪昌黎宋刻本精修版W" panose="00020600040101010101" pitchFamily="18" charset="-122"/>
                <a:ea typeface="汉仪昌黎宋刻本精修版W" panose="00020600040101010101" pitchFamily="18" charset="-122"/>
              </a:rPr>
              <a:t>思想工具</a:t>
            </a: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07169037-DE8D-1F1C-FB82-E86529CE98B9}"/>
              </a:ext>
            </a:extLst>
          </p:cNvPr>
          <p:cNvSpPr/>
          <p:nvPr/>
        </p:nvSpPr>
        <p:spPr>
          <a:xfrm>
            <a:off x="707960" y="1814318"/>
            <a:ext cx="5388040" cy="1714631"/>
          </a:xfrm>
          <a:prstGeom prst="roundRect">
            <a:avLst>
              <a:gd name="adj" fmla="val 7764"/>
            </a:avLst>
          </a:prstGeom>
          <a:solidFill>
            <a:schemeClr val="bg1">
              <a:alpha val="80000"/>
            </a:schemeClr>
          </a:solidFill>
          <a:ln w="38100">
            <a:solidFill>
              <a:srgbClr val="7E8C9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3209891-3129-A4E5-7CA0-E3EF4EAAAED3}"/>
              </a:ext>
            </a:extLst>
          </p:cNvPr>
          <p:cNvSpPr txBox="1"/>
          <p:nvPr/>
        </p:nvSpPr>
        <p:spPr>
          <a:xfrm>
            <a:off x="767363" y="1891599"/>
            <a:ext cx="5388039" cy="1608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       《</a:t>
            </a:r>
            <a:r>
              <a:rPr lang="zh-CN" altLang="en-US" sz="28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春秋</a:t>
            </a:r>
            <a:r>
              <a:rPr lang="en-US" altLang="zh-CN" sz="28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》</a:t>
            </a:r>
            <a:r>
              <a:rPr lang="zh-CN" altLang="en-US" sz="28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大一统者，天地之常经，古今之通谊也。</a:t>
            </a:r>
            <a:endParaRPr lang="en-US" altLang="zh-CN" sz="2800" dirty="0"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  <a:p>
            <a:pPr algn="r">
              <a:lnSpc>
                <a:spcPct val="120000"/>
              </a:lnSpc>
            </a:pPr>
            <a:r>
              <a:rPr lang="en-US" altLang="zh-CN" sz="28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——《</a:t>
            </a:r>
            <a:r>
              <a:rPr lang="zh-CN" altLang="en-US" sz="28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汉书</a:t>
            </a:r>
            <a:r>
              <a:rPr lang="en-US" altLang="zh-CN" sz="28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·</a:t>
            </a:r>
            <a:r>
              <a:rPr lang="zh-CN" altLang="en-US" sz="28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董仲舒传</a:t>
            </a:r>
            <a:r>
              <a:rPr lang="en-US" altLang="zh-CN" sz="28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》</a:t>
            </a:r>
            <a:endParaRPr lang="zh-CN" altLang="en-US" sz="2800" dirty="0"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0197521-477A-AC9F-DA6E-CD7AABB2DDA0}"/>
              </a:ext>
            </a:extLst>
          </p:cNvPr>
          <p:cNvSpPr txBox="1"/>
          <p:nvPr/>
        </p:nvSpPr>
        <p:spPr>
          <a:xfrm>
            <a:off x="9538959" y="2356487"/>
            <a:ext cx="18427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君权神授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61B1069-9FB2-BE47-EBB6-6605DB656A4B}"/>
              </a:ext>
            </a:extLst>
          </p:cNvPr>
          <p:cNvSpPr txBox="1"/>
          <p:nvPr/>
        </p:nvSpPr>
        <p:spPr>
          <a:xfrm>
            <a:off x="9065150" y="3046994"/>
            <a:ext cx="27160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维护统治秩序</a:t>
            </a:r>
          </a:p>
        </p:txBody>
      </p:sp>
      <p:sp>
        <p:nvSpPr>
          <p:cNvPr id="28" name="箭头: 燕尾形 27">
            <a:extLst>
              <a:ext uri="{FF2B5EF4-FFF2-40B4-BE49-F238E27FC236}">
                <a16:creationId xmlns:a16="http://schemas.microsoft.com/office/drawing/2014/main" id="{A71845B0-699A-4336-231B-2A25E39EDB97}"/>
              </a:ext>
            </a:extLst>
          </p:cNvPr>
          <p:cNvSpPr/>
          <p:nvPr/>
        </p:nvSpPr>
        <p:spPr>
          <a:xfrm>
            <a:off x="8404491" y="1862224"/>
            <a:ext cx="495559" cy="335950"/>
          </a:xfrm>
          <a:prstGeom prst="notchedRightArrow">
            <a:avLst/>
          </a:prstGeom>
          <a:solidFill>
            <a:srgbClr val="7E8D99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/>
          </a:p>
        </p:txBody>
      </p:sp>
      <p:sp>
        <p:nvSpPr>
          <p:cNvPr id="29" name="箭头: 燕尾形 28">
            <a:extLst>
              <a:ext uri="{FF2B5EF4-FFF2-40B4-BE49-F238E27FC236}">
                <a16:creationId xmlns:a16="http://schemas.microsoft.com/office/drawing/2014/main" id="{5BD1E8C4-192B-6C13-1EF8-44087AF5A1AD}"/>
              </a:ext>
            </a:extLst>
          </p:cNvPr>
          <p:cNvSpPr/>
          <p:nvPr/>
        </p:nvSpPr>
        <p:spPr>
          <a:xfrm>
            <a:off x="8404491" y="2503658"/>
            <a:ext cx="495559" cy="335950"/>
          </a:xfrm>
          <a:prstGeom prst="notchedRightArrow">
            <a:avLst/>
          </a:prstGeom>
          <a:solidFill>
            <a:srgbClr val="7E8D99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/>
          </a:p>
        </p:txBody>
      </p:sp>
      <p:sp>
        <p:nvSpPr>
          <p:cNvPr id="30" name="箭头: 燕尾形 29">
            <a:extLst>
              <a:ext uri="{FF2B5EF4-FFF2-40B4-BE49-F238E27FC236}">
                <a16:creationId xmlns:a16="http://schemas.microsoft.com/office/drawing/2014/main" id="{BCF4AC7F-2173-EC4D-F109-B919A1DE492F}"/>
              </a:ext>
            </a:extLst>
          </p:cNvPr>
          <p:cNvSpPr/>
          <p:nvPr/>
        </p:nvSpPr>
        <p:spPr>
          <a:xfrm>
            <a:off x="8404491" y="3114029"/>
            <a:ext cx="495559" cy="335950"/>
          </a:xfrm>
          <a:prstGeom prst="notchedRightArrow">
            <a:avLst/>
          </a:prstGeom>
          <a:solidFill>
            <a:srgbClr val="7E8D99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B527A6D6-926F-C787-8C4D-7664F0BBF630}"/>
              </a:ext>
            </a:extLst>
          </p:cNvPr>
          <p:cNvGrpSpPr/>
          <p:nvPr/>
        </p:nvGrpSpPr>
        <p:grpSpPr>
          <a:xfrm>
            <a:off x="5254018" y="3887655"/>
            <a:ext cx="6637143" cy="2624382"/>
            <a:chOff x="5310681" y="3774409"/>
            <a:chExt cx="6637143" cy="2624382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B59E881C-54E3-6115-4600-3C6B0A852644}"/>
                </a:ext>
              </a:extLst>
            </p:cNvPr>
            <p:cNvSpPr/>
            <p:nvPr/>
          </p:nvSpPr>
          <p:spPr>
            <a:xfrm>
              <a:off x="5310681" y="3774409"/>
              <a:ext cx="6599793" cy="2614660"/>
            </a:xfrm>
            <a:prstGeom prst="roundRect">
              <a:avLst>
                <a:gd name="adj" fmla="val 9004"/>
              </a:avLst>
            </a:prstGeom>
            <a:solidFill>
              <a:schemeClr val="bg1">
                <a:alpha val="80000"/>
              </a:schemeClr>
            </a:solidFill>
            <a:ln w="38100">
              <a:solidFill>
                <a:srgbClr val="7E8C98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8199AAFD-09CB-A569-AF67-A644C7B2C7B3}"/>
                </a:ext>
              </a:extLst>
            </p:cNvPr>
            <p:cNvSpPr txBox="1"/>
            <p:nvPr/>
          </p:nvSpPr>
          <p:spPr>
            <a:xfrm>
              <a:off x="5348031" y="3804876"/>
              <a:ext cx="6599793" cy="25939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zh-CN" altLang="en-US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        武帝</a:t>
              </a:r>
              <a:r>
                <a:rPr lang="zh-CN" altLang="en-US" sz="2400" dirty="0">
                  <a:solidFill>
                    <a:srgbClr val="C00000"/>
                  </a:solidFill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尊儒并不意味着他罢黜百家</a:t>
              </a:r>
              <a:r>
                <a:rPr lang="en-US" altLang="zh-CN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…</a:t>
              </a:r>
              <a:r>
                <a:rPr lang="zh-CN" altLang="en-US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实际上，汉武帝一方面尊儒，另外一方面则是“悉延百端之学”各种人才都予以任用</a:t>
              </a:r>
              <a:r>
                <a:rPr lang="en-US" altLang="zh-CN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…</a:t>
              </a:r>
              <a:r>
                <a:rPr lang="zh-CN" altLang="en-US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实权仍多把握于法家和黄老之士手中。他</a:t>
              </a:r>
              <a:r>
                <a:rPr lang="en-US" altLang="zh-CN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(</a:t>
              </a:r>
              <a:r>
                <a:rPr lang="zh-CN" altLang="en-US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汉武帝</a:t>
              </a:r>
              <a:r>
                <a:rPr lang="en-US" altLang="zh-CN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)</a:t>
              </a:r>
              <a:r>
                <a:rPr lang="zh-CN" altLang="en-US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实际上利用董仲舒的仁义道德去教化那些野心勃勃的地方封王。</a:t>
              </a:r>
              <a:endParaRPr lang="en-US" altLang="zh-CN" sz="2400" dirty="0">
                <a:latin typeface="汉仪江南楷宋 W" panose="00020600040101010101" pitchFamily="18" charset="-122"/>
                <a:ea typeface="汉仪江南楷宋 W" panose="00020600040101010101" pitchFamily="18" charset="-122"/>
              </a:endParaRPr>
            </a:p>
            <a:p>
              <a:pPr algn="r">
                <a:lnSpc>
                  <a:spcPct val="114000"/>
                </a:lnSpc>
              </a:pPr>
              <a:r>
                <a:rPr lang="en-US" altLang="zh-CN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——《</a:t>
              </a:r>
              <a:r>
                <a:rPr lang="zh-CN" altLang="en-US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中国儒学史</a:t>
              </a:r>
              <a:r>
                <a:rPr lang="en-US" altLang="zh-CN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·</a:t>
              </a:r>
              <a:r>
                <a:rPr lang="zh-CN" altLang="en-US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两汉卷</a:t>
              </a:r>
              <a:r>
                <a:rPr lang="en-US" altLang="zh-CN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》</a:t>
              </a:r>
              <a:endParaRPr lang="zh-CN" altLang="en-US" sz="2400" dirty="0">
                <a:latin typeface="汉仪江南楷宋 W" panose="00020600040101010101" pitchFamily="18" charset="-122"/>
                <a:ea typeface="汉仪江南楷宋 W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925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/>
      <p:bldP spid="20" grpId="0"/>
      <p:bldP spid="26" grpId="0"/>
      <p:bldP spid="27" grpId="0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C25A2D02-5D60-A749-5820-2D4F136D21E2}"/>
              </a:ext>
            </a:extLst>
          </p:cNvPr>
          <p:cNvSpPr/>
          <p:nvPr/>
        </p:nvSpPr>
        <p:spPr>
          <a:xfrm>
            <a:off x="165100" y="173566"/>
            <a:ext cx="11861800" cy="651086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图文框 5">
            <a:extLst>
              <a:ext uri="{FF2B5EF4-FFF2-40B4-BE49-F238E27FC236}">
                <a16:creationId xmlns:a16="http://schemas.microsoft.com/office/drawing/2014/main" id="{0848E5BB-C11D-FAB9-14E3-95D7E2852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70"/>
            </a:avLst>
          </a:prstGeom>
          <a:solidFill>
            <a:srgbClr val="7E8D99"/>
          </a:solidFill>
          <a:ln>
            <a:noFill/>
          </a:ln>
          <a:effectLst>
            <a:innerShdw blurRad="63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AC2BC9B-6D08-219E-C017-CA2DD24A8CF9}"/>
              </a:ext>
            </a:extLst>
          </p:cNvPr>
          <p:cNvSpPr txBox="1"/>
          <p:nvPr/>
        </p:nvSpPr>
        <p:spPr>
          <a:xfrm>
            <a:off x="237476" y="221299"/>
            <a:ext cx="384297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汉仪昌黎宋刻本精修版W" panose="00020600040101010101" pitchFamily="18" charset="-122"/>
                <a:ea typeface="汉仪昌黎宋刻本精修版W" panose="00020600040101010101" pitchFamily="18" charset="-122"/>
                <a:cs typeface="+mn-cs"/>
              </a:rPr>
              <a:t>二、巩固之策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汉仪昌黎宋刻本精修版W" panose="00020600040101010101" pitchFamily="18" charset="-122"/>
              <a:ea typeface="汉仪昌黎宋刻本精修版W" panose="00020600040101010101" pitchFamily="18" charset="-122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00B0788-A1AD-0C1A-3686-B11ADA4CB77A}"/>
              </a:ext>
            </a:extLst>
          </p:cNvPr>
          <p:cNvSpPr txBox="1"/>
          <p:nvPr/>
        </p:nvSpPr>
        <p:spPr>
          <a:xfrm>
            <a:off x="312922" y="1036775"/>
            <a:ext cx="583668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对比汉武帝加强中央集权和对匈奴用兵的时间脉络</a:t>
            </a:r>
            <a:endParaRPr kumimoji="0" lang="en-US" altLang="zh-CN" sz="2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FBEB7A83-6247-E4B0-B8D5-02C808989E05}"/>
              </a:ext>
            </a:extLst>
          </p:cNvPr>
          <p:cNvSpPr/>
          <p:nvPr/>
        </p:nvSpPr>
        <p:spPr>
          <a:xfrm>
            <a:off x="-814589" y="1982029"/>
            <a:ext cx="6565197" cy="4065806"/>
          </a:xfrm>
          <a:prstGeom prst="roundRect">
            <a:avLst>
              <a:gd name="adj" fmla="val 4585"/>
            </a:avLst>
          </a:prstGeom>
          <a:solidFill>
            <a:schemeClr val="bg1">
              <a:alpha val="80000"/>
            </a:schemeClr>
          </a:solidFill>
          <a:ln w="38100">
            <a:solidFill>
              <a:srgbClr val="7E8C9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66D2259-2D18-4C9A-0B99-62BE8CA21431}"/>
              </a:ext>
            </a:extLst>
          </p:cNvPr>
          <p:cNvSpPr txBox="1"/>
          <p:nvPr/>
        </p:nvSpPr>
        <p:spPr>
          <a:xfrm>
            <a:off x="403685" y="1982029"/>
            <a:ext cx="5346924" cy="4013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zh-CN" altLang="en-US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公元前</a:t>
            </a:r>
            <a:r>
              <a:rPr lang="en-US" altLang="zh-CN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140</a:t>
            </a:r>
            <a:r>
              <a:rPr lang="zh-CN" altLang="en-US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年，设立中朝，加强皇权</a:t>
            </a:r>
            <a:endParaRPr lang="en-US" altLang="zh-CN" sz="2500" dirty="0"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  <a:p>
            <a:pPr algn="just">
              <a:lnSpc>
                <a:spcPct val="114000"/>
              </a:lnSpc>
            </a:pPr>
            <a:r>
              <a:rPr lang="zh-CN" altLang="en-US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公元前</a:t>
            </a:r>
            <a:r>
              <a:rPr lang="en-US" altLang="zh-CN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136</a:t>
            </a:r>
            <a:r>
              <a:rPr lang="zh-CN" altLang="en-US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年，汉武帝设五经博士</a:t>
            </a:r>
            <a:endParaRPr lang="en-US" altLang="zh-CN" sz="2500" dirty="0"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  <a:p>
            <a:pPr algn="just">
              <a:lnSpc>
                <a:spcPct val="114000"/>
              </a:lnSpc>
            </a:pPr>
            <a:r>
              <a:rPr lang="zh-CN" altLang="en-US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公元前</a:t>
            </a:r>
            <a:r>
              <a:rPr lang="en-US" altLang="zh-CN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134</a:t>
            </a:r>
            <a:r>
              <a:rPr lang="zh-CN" altLang="en-US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年，推行察举制</a:t>
            </a:r>
            <a:endParaRPr lang="en-US" altLang="zh-CN" sz="2500" dirty="0"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  <a:p>
            <a:pPr algn="just">
              <a:lnSpc>
                <a:spcPct val="114000"/>
              </a:lnSpc>
            </a:pPr>
            <a:r>
              <a:rPr lang="zh-CN" altLang="en-US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公元前</a:t>
            </a:r>
            <a:r>
              <a:rPr lang="en-US" altLang="zh-CN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134</a:t>
            </a:r>
            <a:r>
              <a:rPr lang="zh-CN" altLang="en-US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年，董仲舒建议尊崇儒术</a:t>
            </a:r>
            <a:endParaRPr lang="en-US" altLang="zh-CN" sz="2500" dirty="0"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  <a:p>
            <a:pPr algn="just">
              <a:lnSpc>
                <a:spcPct val="114000"/>
              </a:lnSpc>
            </a:pPr>
            <a:r>
              <a:rPr lang="zh-CN" altLang="en-US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公元前</a:t>
            </a:r>
            <a:r>
              <a:rPr lang="en-US" altLang="zh-CN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127</a:t>
            </a:r>
            <a:r>
              <a:rPr lang="zh-CN" altLang="en-US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年，颁布“推恩令”</a:t>
            </a:r>
            <a:endParaRPr lang="en-US" altLang="zh-CN" sz="2500" dirty="0"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  <a:p>
            <a:pPr algn="just">
              <a:lnSpc>
                <a:spcPct val="114000"/>
              </a:lnSpc>
            </a:pPr>
            <a:r>
              <a:rPr lang="zh-CN" altLang="en-US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公元前</a:t>
            </a:r>
            <a:r>
              <a:rPr lang="en-US" altLang="zh-CN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119</a:t>
            </a:r>
            <a:r>
              <a:rPr lang="zh-CN" altLang="en-US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年，实行盐铁专卖</a:t>
            </a:r>
            <a:endParaRPr lang="en-US" altLang="zh-CN" sz="2500" dirty="0"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  <a:p>
            <a:pPr algn="just">
              <a:lnSpc>
                <a:spcPct val="114000"/>
              </a:lnSpc>
            </a:pPr>
            <a:r>
              <a:rPr lang="zh-CN" altLang="en-US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公元前</a:t>
            </a:r>
            <a:r>
              <a:rPr lang="en-US" altLang="zh-CN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118</a:t>
            </a:r>
            <a:r>
              <a:rPr lang="zh-CN" altLang="en-US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年，铸币权收归中央，</a:t>
            </a:r>
            <a:endParaRPr lang="en-US" altLang="zh-CN" sz="2500" dirty="0"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  <a:p>
            <a:pPr algn="just">
              <a:lnSpc>
                <a:spcPct val="114000"/>
              </a:lnSpc>
            </a:pPr>
            <a:r>
              <a:rPr lang="zh-CN" altLang="en-US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进一步削夺诸侯王的经济特权</a:t>
            </a:r>
            <a:endParaRPr lang="en-US" altLang="zh-CN" sz="2500" dirty="0"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  <a:p>
            <a:pPr algn="just">
              <a:lnSpc>
                <a:spcPct val="114000"/>
              </a:lnSpc>
            </a:pPr>
            <a:r>
              <a:rPr lang="zh-CN" altLang="en-US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公元前</a:t>
            </a:r>
            <a:r>
              <a:rPr lang="en-US" altLang="zh-CN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112</a:t>
            </a:r>
            <a:r>
              <a:rPr lang="zh-CN" altLang="en-US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年，削夺</a:t>
            </a:r>
            <a:r>
              <a:rPr lang="en-US" altLang="zh-CN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106</a:t>
            </a:r>
            <a:r>
              <a:rPr lang="zh-CN" altLang="en-US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列侯爵位</a:t>
            </a:r>
            <a:endParaRPr lang="en-US" altLang="zh-CN" sz="2500" dirty="0"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F351558D-71F2-F209-0F92-98482B214538}"/>
              </a:ext>
            </a:extLst>
          </p:cNvPr>
          <p:cNvGrpSpPr/>
          <p:nvPr/>
        </p:nvGrpSpPr>
        <p:grpSpPr>
          <a:xfrm>
            <a:off x="6425018" y="734859"/>
            <a:ext cx="5284974" cy="4934779"/>
            <a:chOff x="6363206" y="1363589"/>
            <a:chExt cx="5466778" cy="5104537"/>
          </a:xfrm>
        </p:grpSpPr>
        <p:pic>
          <p:nvPicPr>
            <p:cNvPr id="31" name="图片 30" descr="地图&#10;&#10;描述已自动生成">
              <a:extLst>
                <a:ext uri="{FF2B5EF4-FFF2-40B4-BE49-F238E27FC236}">
                  <a16:creationId xmlns:a16="http://schemas.microsoft.com/office/drawing/2014/main" id="{494B9DC2-AF03-A40D-F669-A1FC640E9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1078" y="1363589"/>
              <a:ext cx="5448906" cy="510453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7F68FE29-76E3-9221-6626-D8DBE2964881}"/>
                </a:ext>
              </a:extLst>
            </p:cNvPr>
            <p:cNvSpPr txBox="1"/>
            <p:nvPr/>
          </p:nvSpPr>
          <p:spPr>
            <a:xfrm>
              <a:off x="6363206" y="1363589"/>
              <a:ext cx="3975170" cy="477546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《</a:t>
              </a:r>
              <a:r>
                <a:rPr lang="zh-CN" altLang="en-US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汉武帝北伐匈奴示意图</a:t>
              </a:r>
              <a:r>
                <a:rPr lang="en-US" altLang="zh-CN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》</a:t>
              </a:r>
            </a:p>
          </p:txBody>
        </p:sp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4F647153-127C-092D-B8DC-26521DAF3D39}"/>
              </a:ext>
            </a:extLst>
          </p:cNvPr>
          <p:cNvSpPr txBox="1"/>
          <p:nvPr/>
        </p:nvSpPr>
        <p:spPr>
          <a:xfrm>
            <a:off x="5139070" y="6047835"/>
            <a:ext cx="7052930" cy="58477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为应对对外战争不断推行大一统政策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uLnTx/>
              <a:uFillTx/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72BAAA05-BF0E-330C-EAE9-74155F547C6F}"/>
              </a:ext>
            </a:extLst>
          </p:cNvPr>
          <p:cNvGrpSpPr/>
          <p:nvPr/>
        </p:nvGrpSpPr>
        <p:grpSpPr>
          <a:xfrm>
            <a:off x="6515955" y="5062009"/>
            <a:ext cx="4149928" cy="590550"/>
            <a:chOff x="6524422" y="5045075"/>
            <a:chExt cx="4149928" cy="590550"/>
          </a:xfrm>
        </p:grpSpPr>
        <p:sp>
          <p:nvSpPr>
            <p:cNvPr id="36" name="矩形: 圆角 35">
              <a:extLst>
                <a:ext uri="{FF2B5EF4-FFF2-40B4-BE49-F238E27FC236}">
                  <a16:creationId xmlns:a16="http://schemas.microsoft.com/office/drawing/2014/main" id="{627B3292-30FD-609A-B8F0-E0BB9A7477B2}"/>
                </a:ext>
              </a:extLst>
            </p:cNvPr>
            <p:cNvSpPr/>
            <p:nvPr/>
          </p:nvSpPr>
          <p:spPr>
            <a:xfrm>
              <a:off x="6524422" y="5226072"/>
              <a:ext cx="1187653" cy="409553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: 圆角 36">
              <a:extLst>
                <a:ext uri="{FF2B5EF4-FFF2-40B4-BE49-F238E27FC236}">
                  <a16:creationId xmlns:a16="http://schemas.microsoft.com/office/drawing/2014/main" id="{AFBDA67F-30B7-3BE7-AFF0-BE02A6C24900}"/>
                </a:ext>
              </a:extLst>
            </p:cNvPr>
            <p:cNvSpPr/>
            <p:nvPr/>
          </p:nvSpPr>
          <p:spPr>
            <a:xfrm>
              <a:off x="9204122" y="5045075"/>
              <a:ext cx="1470228" cy="217255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7905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中国风建筑历史企业商务文化PPT模板"/>
  <p:tag name="KSO_WPP_MARK_KEY" val="552adfeb-cfc1-4af0-b60a-855b82f8a713"/>
  <p:tag name="KSO_WM_SCREEN_THEME_FLAG" val="Dlrq25wU2PGuGg5bbmjbDNT6CIrqxfgPX5JT6HGDZykzkHDuRqIw82NhdEY362V3sBRfN6hOzJhjOxeG3CHOgW9rRebHxmkIM9n4tDgHhno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4213</TotalTime>
  <Words>1457</Words>
  <PresentationFormat>宽屏</PresentationFormat>
  <Paragraphs>224</Paragraphs>
  <Slides>14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8" baseType="lpstr">
      <vt:lpstr>汉仪昌黎宋刻本精修版W</vt:lpstr>
      <vt:lpstr>楷体</vt:lpstr>
      <vt:lpstr>汉仪风骨楷体 W</vt:lpstr>
      <vt:lpstr>Arial</vt:lpstr>
      <vt:lpstr>方正北魏楷书简体</vt:lpstr>
      <vt:lpstr>方正字迹-龙吟体 简</vt:lpstr>
      <vt:lpstr>等线</vt:lpstr>
      <vt:lpstr>方正苏新诗柳楷简体</vt:lpstr>
      <vt:lpstr>方正苏新诗柳楷简繁</vt:lpstr>
      <vt:lpstr>汉仪江南楷宋 W</vt:lpstr>
      <vt:lpstr>等线 Light</vt:lpstr>
      <vt:lpstr>汉仪尚巍手书W</vt:lpstr>
      <vt:lpstr>方正颜真卿楷书 简繁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2023-09-13T00:53:32Z</dcterms:created>
  <dcterms:modified xsi:type="dcterms:W3CDTF">2024-09-13T10:54:23Z</dcterms:modified>
</cp:coreProperties>
</file>