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dp" ContentType="image/vnd.ms-photo"/>
  <Default Extension="emf" ContentType="image/x-e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6"/>
  </p:handoutMasterIdLst>
  <p:sldIdLst>
    <p:sldId id="1118" r:id="rId3"/>
    <p:sldId id="257" r:id="rId5"/>
    <p:sldId id="1147" r:id="rId6"/>
    <p:sldId id="1146" r:id="rId7"/>
    <p:sldId id="256" r:id="rId8"/>
    <p:sldId id="1067" r:id="rId9"/>
    <p:sldId id="1035" r:id="rId10"/>
    <p:sldId id="1005" r:id="rId11"/>
    <p:sldId id="1006" r:id="rId12"/>
    <p:sldId id="1014" r:id="rId13"/>
    <p:sldId id="355" r:id="rId14"/>
    <p:sldId id="1007" r:id="rId15"/>
    <p:sldId id="1008" r:id="rId16"/>
    <p:sldId id="1011" r:id="rId17"/>
    <p:sldId id="1009" r:id="rId18"/>
    <p:sldId id="1010" r:id="rId19"/>
    <p:sldId id="1012" r:id="rId20"/>
    <p:sldId id="1150" r:id="rId21"/>
    <p:sldId id="1168" r:id="rId22"/>
    <p:sldId id="1016" r:id="rId23"/>
    <p:sldId id="1017" r:id="rId24"/>
    <p:sldId id="1034" r:id="rId25"/>
  </p:sldIdLst>
  <p:sldSz cx="12192000" cy="6858000"/>
  <p:notesSz cx="6858000" cy="9144000"/>
  <p:embeddedFontLst>
    <p:embeddedFont>
      <p:font typeface="华文中宋" panose="02010600040101010101" pitchFamily="2" charset="-122"/>
      <p:regular r:id="rId30"/>
    </p:embeddedFont>
    <p:embeddedFont>
      <p:font typeface="方正姚体" panose="02010601030101010101" pitchFamily="2" charset="-122"/>
      <p:regular r:id="rId31"/>
    </p:embeddedFont>
    <p:embeddedFont>
      <p:font typeface="汉仪超粗宋繁" panose="02010609000101010101" pitchFamily="49" charset="-122"/>
      <p:regular r:id="rId32"/>
    </p:embeddedFont>
    <p:embeddedFont>
      <p:font typeface="方正颜真卿楷书 简繁" panose="02000500000000000000" charset="-122"/>
      <p:regular r:id="rId33"/>
    </p:embeddedFont>
    <p:embeddedFont>
      <p:font typeface="腾祥瀛宋简-W10" panose="01010104010101010101" charset="-122"/>
      <p:regular r:id="rId34"/>
    </p:embeddedFont>
    <p:embeddedFont>
      <p:font typeface="OS小狗笨笨黑体" panose="02000503000000000000" charset="-122"/>
      <p:regular r:id="rId35"/>
    </p:embeddedFont>
    <p:embeddedFont>
      <p:font typeface="颜真卿楷书" panose="02010600010101010101" charset="-122"/>
      <p:regular r:id="rId36"/>
    </p:embeddedFont>
    <p:embeddedFont>
      <p:font typeface="方正粗黑宋简体" panose="02000000000000000000" pitchFamily="2" charset="-122"/>
      <p:regular r:id="rId37"/>
    </p:embeddedFont>
    <p:embeddedFont>
      <p:font typeface="方正宋刻本秀楷简体" panose="02000000000000000000" pitchFamily="2" charset="-122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汉仪昌黎宋刻本(原版)简" panose="00020600040101010101" pitchFamily="18" charset="-122"/>
      <p:regular r:id="rId43"/>
    </p:embeddedFont>
    <p:embeddedFont>
      <p:font typeface="微软雅黑" panose="020B0503020204020204" pitchFamily="34" charset="-122"/>
      <p:regular r:id="rId44"/>
    </p:embeddedFont>
    <p:embeddedFont>
      <p:font typeface="方正楷体_GB2312" panose="02000000000000000000" charset="-122"/>
      <p:regular r:id="rId45"/>
    </p:embeddedFont>
    <p:embeddedFont>
      <p:font typeface="方正粗金陵简体" panose="02000000000000000000" charset="-122"/>
      <p:regular r:id="rId46"/>
    </p:embeddedFont>
    <p:embeddedFont>
      <p:font typeface="三极拙楷简体" panose="00000500000000000000" charset="-122"/>
      <p:regular r:id="rId47"/>
    </p:embeddedFont>
    <p:embeddedFont>
      <p:font typeface="等线 Light" panose="02010600030101010101" charset="-122"/>
      <p:regular r:id="rId48"/>
    </p:embeddedFont>
    <p:embeddedFont>
      <p:font typeface="等线" panose="02010600030101010101" charset="-122"/>
      <p:regular r:id="rId49"/>
    </p:embeddedFont>
    <p:embeddedFont>
      <p:font typeface="楷体" panose="02010609060101010101" pitchFamily="49" charset="-122"/>
      <p:regular r:id="rId50"/>
    </p:embeddedFont>
    <p:embeddedFont>
      <p:font typeface="方正颜宋简体" panose="02000000000000000000" charset="-122"/>
      <p:regular r:id="rId51"/>
    </p:embeddedFont>
  </p:embeddedFontLst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4EE2626-E969-4938-9520-2D4051C65C41}" styleName="{8a53c94b-1209-4b4b-8461-7add0a5cce5f}">
    <a:wholeTbl>
      <a:tcTxStyle>
        <a:fontRef idx="none">
          <a:prstClr val="black"/>
        </a:fontRef>
      </a:tcTxStyle>
      <a:tcStyle>
        <a:tcBdr>
          <a:left>
            <a:ln w="12700" cmpd="sng">
              <a:solidFill>
                <a:srgbClr val="FFFFFF"/>
              </a:solidFill>
            </a:ln>
          </a:left>
          <a:right>
            <a:ln w="12700" cmpd="sng">
              <a:solidFill>
                <a:srgbClr val="FFFFFF"/>
              </a:solidFill>
            </a:ln>
          </a:right>
          <a:top>
            <a:ln w="12700" cmpd="sng">
              <a:solidFill>
                <a:srgbClr val="FFFFFF"/>
              </a:solidFill>
            </a:ln>
          </a:top>
          <a:bottom>
            <a:ln w="12700" cmpd="sng">
              <a:solidFill>
                <a:srgbClr val="FFFFFF"/>
              </a:solidFill>
            </a:ln>
          </a:bottom>
          <a:insideH>
            <a:ln w="12700" cmpd="sng">
              <a:solidFill>
                <a:srgbClr val="FFFFFF"/>
              </a:solidFill>
            </a:ln>
          </a:insideH>
          <a:insideV>
            <a:ln w="12700" cmpd="sng">
              <a:solidFill>
                <a:srgbClr val="FFFFFF"/>
              </a:solidFill>
            </a:ln>
          </a:insideV>
        </a:tcBdr>
        <a:fill>
          <a:solidFill>
            <a:srgbClr val="E5E5E5"/>
          </a:solidFill>
        </a:fill>
      </a:tcStyle>
    </a:wholeTbl>
    <a:lastRow>
      <a:tcTxStyle>
        <a:fontRef idx="none">
          <a:prstClr val="black"/>
        </a:fontRef>
      </a:tcTxStyle>
      <a:tcStyle>
        <a:tcBdr/>
        <a:fill>
          <a:solidFill>
            <a:srgbClr val="B6B6B6"/>
          </a:solidFill>
        </a:fill>
      </a:tcStyle>
    </a:lastRow>
    <a:firstRow>
      <a:tcTxStyle>
        <a:fontRef idx="none">
          <a:prstClr val="black"/>
        </a:fontRef>
      </a:tcTxStyle>
      <a:tcStyle>
        <a:tcBdr/>
        <a:fill>
          <a:solidFill>
            <a:srgbClr val="B6B6B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3893" autoAdjust="0"/>
  </p:normalViewPr>
  <p:slideViewPr>
    <p:cSldViewPr snapToGrid="0">
      <p:cViewPr varScale="1">
        <p:scale>
          <a:sx n="43" d="100"/>
          <a:sy n="43" d="100"/>
        </p:scale>
        <p:origin x="155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2" Type="http://schemas.openxmlformats.org/officeDocument/2006/relationships/tags" Target="tags/tag41.xml"/><Relationship Id="rId51" Type="http://schemas.openxmlformats.org/officeDocument/2006/relationships/font" Target="fonts/font22.fntdata"/><Relationship Id="rId50" Type="http://schemas.openxmlformats.org/officeDocument/2006/relationships/font" Target="fonts/font21.fntdata"/><Relationship Id="rId5" Type="http://schemas.openxmlformats.org/officeDocument/2006/relationships/slide" Target="slides/slide2.xml"/><Relationship Id="rId49" Type="http://schemas.openxmlformats.org/officeDocument/2006/relationships/font" Target="fonts/font20.fntdata"/><Relationship Id="rId48" Type="http://schemas.openxmlformats.org/officeDocument/2006/relationships/font" Target="fonts/font19.fntdata"/><Relationship Id="rId47" Type="http://schemas.openxmlformats.org/officeDocument/2006/relationships/font" Target="fonts/font18.fntdata"/><Relationship Id="rId46" Type="http://schemas.openxmlformats.org/officeDocument/2006/relationships/font" Target="fonts/font17.fntdata"/><Relationship Id="rId45" Type="http://schemas.openxmlformats.org/officeDocument/2006/relationships/font" Target="fonts/font16.fntdata"/><Relationship Id="rId44" Type="http://schemas.openxmlformats.org/officeDocument/2006/relationships/font" Target="fonts/font15.fntdata"/><Relationship Id="rId43" Type="http://schemas.openxmlformats.org/officeDocument/2006/relationships/font" Target="fonts/font14.fntdata"/><Relationship Id="rId42" Type="http://schemas.openxmlformats.org/officeDocument/2006/relationships/font" Target="fonts/font13.fntdata"/><Relationship Id="rId41" Type="http://schemas.openxmlformats.org/officeDocument/2006/relationships/font" Target="fonts/font12.fntdata"/><Relationship Id="rId40" Type="http://schemas.openxmlformats.org/officeDocument/2006/relationships/font" Target="fonts/font11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10.fntdata"/><Relationship Id="rId38" Type="http://schemas.openxmlformats.org/officeDocument/2006/relationships/font" Target="fonts/font9.fntdata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AD81C-173B-439B-A331-6BC9296711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1A968C-55CC-465E-AD90-38DC116A1BC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幻灯片图像占位符 1"/>
          <p:cNvSpPr>
            <a:spLocks noRot="1" noTextEdit="1"/>
          </p:cNvSpPr>
          <p:nvPr>
            <p:ph type="sldImg"/>
          </p:nvPr>
        </p:nvSpPr>
        <p:spPr/>
      </p:sp>
      <p:sp>
        <p:nvSpPr>
          <p:cNvPr id="5122" name="文本占位符 2"/>
          <p:cNvSpPr/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A968C-55CC-465E-AD90-38DC116A1B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>
              <a:buClrTx/>
              <a:buSzTx/>
              <a:buFontTx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A968C-55CC-465E-AD90-38DC116A1B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A968C-55CC-465E-AD90-38DC116A1B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A968C-55CC-465E-AD90-38DC116A1B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A968C-55CC-465E-AD90-38DC116A1B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A968C-55CC-465E-AD90-38DC116A1B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A968C-55CC-465E-AD90-38DC116A1B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A968C-55CC-465E-AD90-38DC116A1B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A968C-55CC-465E-AD90-38DC116A1B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fontAlgn="auto">
              <a:lnSpc>
                <a:spcPct val="150000"/>
              </a:lnSpc>
            </a:pP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A968C-55CC-465E-AD90-38DC116A1B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A968C-55CC-465E-AD90-38DC116A1B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A968C-55CC-465E-AD90-38DC116A1B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2B9B-5492-45E7-BC79-35B65DBDE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3117-0A01-4B05-9B44-04BB0831E3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2B9B-5492-45E7-BC79-35B65DBDE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3117-0A01-4B05-9B44-04BB0831E3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2B9B-5492-45E7-BC79-35B65DBDE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3117-0A01-4B05-9B44-04BB0831E3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2B9B-5492-45E7-BC79-35B65DBDE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3117-0A01-4B05-9B44-04BB0831E3D8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2B9B-5492-45E7-BC79-35B65DBDE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3117-0A01-4B05-9B44-04BB0831E3D8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2B9B-5492-45E7-BC79-35B65DBDE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3117-0A01-4B05-9B44-04BB0831E3D8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2B9B-5492-45E7-BC79-35B65DBDE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3117-0A01-4B05-9B44-04BB0831E3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2B9B-5492-45E7-BC79-35B65DBDE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3117-0A01-4B05-9B44-04BB0831E3D8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2B9B-5492-45E7-BC79-35B65DBDE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3117-0A01-4B05-9B44-04BB0831E3D8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2B9B-5492-45E7-BC79-35B65DBDE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3117-0A01-4B05-9B44-04BB0831E3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2B9B-5492-45E7-BC79-35B65DBDE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3117-0A01-4B05-9B44-04BB0831E3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E2B9B-5492-45E7-BC79-35B65DBDE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83117-0A01-4B05-9B44-04BB0831E3D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8.xml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hyperlink" Target="&#25991;&#26126;&#24320;&#21270;.MPG" TargetMode="Externa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9.xml"/><Relationship Id="rId1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2.png"/><Relationship Id="rId3" Type="http://schemas.openxmlformats.org/officeDocument/2006/relationships/tags" Target="../tags/tag30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2.xml"/><Relationship Id="rId2" Type="http://schemas.openxmlformats.org/officeDocument/2006/relationships/image" Target="../media/image43.jpeg"/><Relationship Id="rId1" Type="http://schemas.openxmlformats.org/officeDocument/2006/relationships/tags" Target="../tags/tag31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3.xml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image" Target="../media/image14.jpe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4" Type="http://schemas.openxmlformats.org/officeDocument/2006/relationships/notesSlide" Target="../notesSlides/notesSlide3.xml"/><Relationship Id="rId23" Type="http://schemas.openxmlformats.org/officeDocument/2006/relationships/vmlDrawing" Target="../drawings/vmlDrawing1.vml"/><Relationship Id="rId22" Type="http://schemas.openxmlformats.org/officeDocument/2006/relationships/slideLayout" Target="../slideLayouts/slideLayout1.xml"/><Relationship Id="rId21" Type="http://schemas.openxmlformats.org/officeDocument/2006/relationships/image" Target="../media/image16.jpeg"/><Relationship Id="rId20" Type="http://schemas.openxmlformats.org/officeDocument/2006/relationships/tags" Target="../tags/tag16.xml"/><Relationship Id="rId2" Type="http://schemas.microsoft.com/office/2007/relationships/hdphoto" Target="../media/image13.wdp"/><Relationship Id="rId19" Type="http://schemas.openxmlformats.org/officeDocument/2006/relationships/image" Target="../media/image15.emf"/><Relationship Id="rId18" Type="http://schemas.openxmlformats.org/officeDocument/2006/relationships/oleObject" Target="../embeddings/oleObject1.bin"/><Relationship Id="rId17" Type="http://schemas.openxmlformats.org/officeDocument/2006/relationships/tags" Target="../tags/tag15.xml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7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8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7" name="图片 8" descr="千库网_黑色世界地图_元素编号12598869 (1)"/>
          <p:cNvPicPr>
            <a:picLocks noChangeAspect="1"/>
          </p:cNvPicPr>
          <p:nvPr/>
        </p:nvPicPr>
        <p:blipFill>
          <a:blip r:embed="rId1"/>
          <a:srcRect l="5815" t="31227" r="6917" b="26250"/>
          <a:stretch>
            <a:fillRect/>
          </a:stretch>
        </p:blipFill>
        <p:spPr>
          <a:xfrm>
            <a:off x="207433" y="797984"/>
            <a:ext cx="11749617" cy="57255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" name="图片 9" descr="千库网_重点标注地图位置定位_元素编号12084043 (1)"/>
          <p:cNvPicPr>
            <a:picLocks noChangeAspect="1"/>
          </p:cNvPicPr>
          <p:nvPr/>
        </p:nvPicPr>
        <p:blipFill>
          <a:blip r:embed="rId2"/>
          <a:srcRect l="52185" t="36472" r="35529" b="45908"/>
          <a:stretch>
            <a:fillRect/>
          </a:stretch>
        </p:blipFill>
        <p:spPr>
          <a:xfrm>
            <a:off x="4624917" y="2607733"/>
            <a:ext cx="503767" cy="723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 descr="千库网_蓝色科技定位图标元素_GIF编号262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767" y="1598084"/>
            <a:ext cx="4248151" cy="23897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图片 11" descr="千库网_重点标注地图位置定位_元素编号12084043 (1)"/>
          <p:cNvPicPr>
            <a:picLocks noChangeAspect="1"/>
          </p:cNvPicPr>
          <p:nvPr/>
        </p:nvPicPr>
        <p:blipFill>
          <a:blip r:embed="rId2"/>
          <a:srcRect l="52185" t="36472" r="35529" b="45908"/>
          <a:stretch>
            <a:fillRect/>
          </a:stretch>
        </p:blipFill>
        <p:spPr>
          <a:xfrm>
            <a:off x="9262533" y="2307167"/>
            <a:ext cx="474133" cy="6773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图片 13" descr="千库网_重点标注地图位置定位_元素编号12084043 (1)"/>
          <p:cNvPicPr>
            <a:picLocks noChangeAspect="1"/>
          </p:cNvPicPr>
          <p:nvPr/>
        </p:nvPicPr>
        <p:blipFill>
          <a:blip r:embed="rId2"/>
          <a:srcRect l="52185" t="36472" r="35529" b="45908"/>
          <a:stretch>
            <a:fillRect/>
          </a:stretch>
        </p:blipFill>
        <p:spPr>
          <a:xfrm>
            <a:off x="599017" y="1570567"/>
            <a:ext cx="457200" cy="6561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14" descr="千库网_重点标注地图位置定位_元素编号12084043 (1)"/>
          <p:cNvPicPr>
            <a:picLocks noChangeAspect="1"/>
          </p:cNvPicPr>
          <p:nvPr/>
        </p:nvPicPr>
        <p:blipFill>
          <a:blip r:embed="rId2"/>
          <a:srcRect l="52185" t="36472" r="35529" b="45908"/>
          <a:stretch>
            <a:fillRect/>
          </a:stretch>
        </p:blipFill>
        <p:spPr>
          <a:xfrm>
            <a:off x="2959100" y="1303867"/>
            <a:ext cx="488951" cy="7006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文本框 16"/>
          <p:cNvSpPr txBox="1"/>
          <p:nvPr/>
        </p:nvSpPr>
        <p:spPr>
          <a:xfrm>
            <a:off x="190500" y="1079500"/>
            <a:ext cx="182880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000" b="1">
                <a:latin typeface="仓耳今楷01简繁 W05" panose="02010600030101010101" charset="-122"/>
                <a:ea typeface="仓耳今楷01简繁 W05" panose="02010600030101010101" charset="-122"/>
              </a:rPr>
              <a:t>完成工业革命</a:t>
            </a:r>
            <a:endParaRPr lang="zh-CN" altLang="en-US" sz="2000" b="1">
              <a:latin typeface="仓耳今楷01简繁 W05" panose="02010600030101010101" charset="-122"/>
              <a:ea typeface="仓耳今楷01简繁 W05" panose="02010600030101010101" charset="-122"/>
            </a:endParaRPr>
          </a:p>
        </p:txBody>
      </p:sp>
      <p:sp>
        <p:nvSpPr>
          <p:cNvPr id="4104" name="文本框 17"/>
          <p:cNvSpPr txBox="1"/>
          <p:nvPr/>
        </p:nvSpPr>
        <p:spPr>
          <a:xfrm>
            <a:off x="3710517" y="6351"/>
            <a:ext cx="5928783" cy="7480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4265" b="1">
                <a:latin typeface="华文中宋" panose="02010600040101010101" pitchFamily="2" charset="-122"/>
                <a:ea typeface="华文中宋" panose="02010600040101010101" pitchFamily="2" charset="-122"/>
              </a:rPr>
              <a:t>19</a:t>
            </a:r>
            <a:r>
              <a:rPr lang="zh-CN" altLang="en-US" sz="4265" b="1">
                <a:latin typeface="华文中宋" panose="02010600040101010101" pitchFamily="2" charset="-122"/>
                <a:ea typeface="华文中宋" panose="02010600040101010101" pitchFamily="2" charset="-122"/>
              </a:rPr>
              <a:t>世纪中期的世界各国</a:t>
            </a:r>
            <a:endParaRPr lang="zh-CN" altLang="en-US" sz="4265" b="1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167467" y="567267"/>
            <a:ext cx="1623484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方正姚体" panose="02010601030101010101" pitchFamily="2" charset="-122"/>
                <a:ea typeface="方正姚体" panose="02010601030101010101" pitchFamily="2" charset="-122"/>
              </a:rPr>
              <a:t>1861</a:t>
            </a:r>
            <a:r>
              <a:rPr lang="zh-CN" altLang="en-US" sz="2000" b="1">
                <a:latin typeface="方正姚体" panose="02010601030101010101" pitchFamily="2" charset="-122"/>
                <a:ea typeface="方正姚体" panose="02010601030101010101" pitchFamily="2" charset="-122"/>
              </a:rPr>
              <a:t>年废除农奴制改革</a:t>
            </a:r>
            <a:endParaRPr lang="zh-CN" altLang="en-US" sz="2000" b="1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416300" y="1940984"/>
            <a:ext cx="1921933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000" b="1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两次鸦片战争</a:t>
            </a:r>
            <a:endParaRPr lang="zh-CN" altLang="en-US" sz="2000" b="1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r>
              <a:rPr lang="zh-CN" altLang="en-US" sz="2000" b="1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太平天国运动</a:t>
            </a:r>
            <a:endParaRPr lang="zh-CN" altLang="en-US" sz="2000" b="1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r>
              <a:rPr lang="zh-CN" altLang="en-US" sz="2000" b="1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洋务运动</a:t>
            </a:r>
            <a:endParaRPr lang="zh-CN" altLang="en-US" sz="2000" b="1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502015" y="1658621"/>
            <a:ext cx="16002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000" b="1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美国内战（</a:t>
            </a:r>
            <a:r>
              <a:rPr lang="en-US" altLang="zh-CN" sz="2000" b="1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1861-1865</a:t>
            </a:r>
            <a:r>
              <a:rPr lang="zh-CN" altLang="en-US" sz="2000" b="1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）</a:t>
            </a:r>
            <a:endParaRPr lang="zh-CN" altLang="en-US" sz="2000" b="1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4108" name="图片 1" descr="千库网_重点标注地图位置定位_元素编号12084043 (1)"/>
          <p:cNvPicPr>
            <a:picLocks noChangeAspect="1"/>
          </p:cNvPicPr>
          <p:nvPr/>
        </p:nvPicPr>
        <p:blipFill>
          <a:blip r:embed="rId2"/>
          <a:srcRect l="52185" t="36472" r="35529" b="45908"/>
          <a:stretch>
            <a:fillRect/>
          </a:stretch>
        </p:blipFill>
        <p:spPr>
          <a:xfrm>
            <a:off x="3511551" y="3236384"/>
            <a:ext cx="395816" cy="5693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2796117" y="3987800"/>
            <a:ext cx="1305983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方正姚体" panose="02010601030101010101" pitchFamily="2" charset="-122"/>
                <a:ea typeface="方正姚体" panose="02010601030101010101" pitchFamily="2" charset="-122"/>
              </a:rPr>
              <a:t>印度民族大起义</a:t>
            </a:r>
            <a:endParaRPr lang="en-US" altLang="zh-CN" sz="2000" b="1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3" grpId="0"/>
      <p:bldP spid="21" grpId="0"/>
      <p:bldP spid="17" grpId="1"/>
      <p:bldP spid="19" grpId="1"/>
      <p:bldP spid="20" grpId="1"/>
      <p:bldP spid="3" grpId="1"/>
      <p:bldP spid="2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672988" y="1532874"/>
          <a:ext cx="10843260" cy="3430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6660"/>
                <a:gridCol w="9626600"/>
              </a:tblGrid>
              <a:tr h="6769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政治</a:t>
                      </a:r>
                      <a:endParaRPr lang="zh-CN" altLang="en-US" sz="28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280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en-US" altLang="zh-CN" sz="280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zh-CN" altLang="en-US" sz="2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7283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军事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7226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经济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3030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社会生活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2066813" y="3070209"/>
            <a:ext cx="3791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FF0000"/>
                </a:solidFill>
                <a:effectLst/>
                <a:latin typeface="方正宋刻本秀楷简体" panose="02000000000000000000" pitchFamily="2" charset="-122"/>
                <a:ea typeface="方正宋刻本秀楷简体" panose="02000000000000000000" pitchFamily="2" charset="-122"/>
                <a:sym typeface="+mn-ea"/>
              </a:rPr>
              <a:t>征兵制</a:t>
            </a:r>
            <a:r>
              <a:rPr lang="zh-CN" altLang="en-US" sz="2800" b="1">
                <a:solidFill>
                  <a:schemeClr val="tx1"/>
                </a:solidFill>
                <a:effectLst/>
                <a:latin typeface="方正宋刻本秀楷简体" panose="02000000000000000000" pitchFamily="2" charset="-122"/>
                <a:ea typeface="方正宋刻本秀楷简体" panose="02000000000000000000" pitchFamily="2" charset="-122"/>
                <a:sym typeface="+mn-ea"/>
              </a:rPr>
              <a:t>，建立新式军队</a:t>
            </a:r>
            <a:endParaRPr lang="zh-CN" altLang="en-US" sz="2800" b="1">
              <a:solidFill>
                <a:schemeClr val="tx1"/>
              </a:solidFill>
              <a:effectLst/>
              <a:latin typeface="方正宋刻本秀楷简体" panose="02000000000000000000" pitchFamily="2" charset="-122"/>
              <a:ea typeface="方正宋刻本秀楷简体" panose="02000000000000000000" pitchFamily="2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970059" y="1609709"/>
            <a:ext cx="4152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zh-CN" altLang="en-US" sz="2800" b="1">
                <a:solidFill>
                  <a:srgbClr val="FF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  <a:sym typeface="+mn-ea"/>
              </a:rPr>
              <a:t>废藩置县</a:t>
            </a:r>
            <a:r>
              <a:rPr lang="zh-CN" altLang="en-US" sz="2800" b="1">
                <a:latin typeface="方正宋刻本秀楷简体" panose="02000000000000000000" pitchFamily="2" charset="-122"/>
                <a:ea typeface="方正宋刻本秀楷简体" panose="02000000000000000000" pitchFamily="2" charset="-122"/>
                <a:sym typeface="+mn-ea"/>
              </a:rPr>
              <a:t>，加强中央集权</a:t>
            </a:r>
            <a:endParaRPr lang="zh-CN" altLang="en-US" sz="2800" b="1">
              <a:latin typeface="方正宋刻本秀楷简体" panose="02000000000000000000" pitchFamily="2" charset="-122"/>
              <a:ea typeface="方正宋刻本秀楷简体" panose="02000000000000000000" pitchFamily="2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066813" y="3825859"/>
            <a:ext cx="6676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chemeClr val="tx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  <a:sym typeface="+mn-ea"/>
              </a:rPr>
              <a:t>地税改革，</a:t>
            </a:r>
            <a:r>
              <a:rPr lang="en-US" altLang="zh-CN" sz="2800" b="1">
                <a:solidFill>
                  <a:srgbClr val="FF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  <a:sym typeface="+mn-ea"/>
              </a:rPr>
              <a:t>“</a:t>
            </a:r>
            <a:r>
              <a:rPr lang="zh-CN" altLang="en-US" sz="2800" b="1">
                <a:solidFill>
                  <a:srgbClr val="FF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  <a:sym typeface="+mn-ea"/>
              </a:rPr>
              <a:t>殖产兴业</a:t>
            </a:r>
            <a:r>
              <a:rPr lang="en-US" altLang="zh-CN" sz="2800" b="1">
                <a:solidFill>
                  <a:srgbClr val="FF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  <a:sym typeface="+mn-ea"/>
              </a:rPr>
              <a:t>”</a:t>
            </a:r>
            <a:r>
              <a:rPr lang="zh-CN" altLang="en-US" sz="2800" b="1">
                <a:solidFill>
                  <a:schemeClr val="tx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  <a:sym typeface="+mn-ea"/>
              </a:rPr>
              <a:t>，发展近代经济</a:t>
            </a:r>
            <a:endParaRPr lang="zh-CN" altLang="en-US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宋刻本秀楷简体" panose="02000000000000000000" pitchFamily="2" charset="-122"/>
              <a:ea typeface="方正宋刻本秀楷简体" panose="02000000000000000000" pitchFamily="2" charset="-122"/>
              <a:sym typeface="+mn-ea"/>
            </a:endParaRPr>
          </a:p>
        </p:txBody>
      </p:sp>
      <p:sp>
        <p:nvSpPr>
          <p:cNvPr id="71683" name="矩形 71682"/>
          <p:cNvSpPr>
            <a:spLocks noChangeArrowheads="1"/>
          </p:cNvSpPr>
          <p:nvPr/>
        </p:nvSpPr>
        <p:spPr bwMode="auto">
          <a:xfrm>
            <a:off x="1969657" y="4759944"/>
            <a:ext cx="93368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chemeClr val="tx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提倡</a:t>
            </a:r>
            <a:r>
              <a:rPr lang="en-US" altLang="zh-CN" sz="2800" b="1" dirty="0">
                <a:solidFill>
                  <a:srgbClr val="FF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“</a:t>
            </a:r>
            <a:r>
              <a:rPr lang="zh-CN" altLang="en-US" sz="2800" b="1" dirty="0">
                <a:solidFill>
                  <a:srgbClr val="FF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文明开化</a:t>
            </a:r>
            <a:r>
              <a:rPr lang="en-US" altLang="zh-CN" sz="2800" b="1" dirty="0">
                <a:solidFill>
                  <a:srgbClr val="FF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“</a:t>
            </a:r>
            <a:r>
              <a:rPr lang="zh-CN" altLang="en-US" sz="2800" b="1" dirty="0">
                <a:solidFill>
                  <a:schemeClr val="tx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，向西方学习（教育、文化、生活方式）</a:t>
            </a:r>
            <a:endParaRPr lang="zh-CN" altLang="en-US" sz="2800" b="1" dirty="0">
              <a:solidFill>
                <a:schemeClr val="tx1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2988" y="709627"/>
            <a:ext cx="83673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三极拙楷简体" panose="00000500000000000000" charset="-122"/>
                <a:ea typeface="三极拙楷简体" panose="00000500000000000000" charset="-122"/>
                <a:cs typeface="三极拙楷简体" panose="00000500000000000000" charset="-122"/>
              </a:rPr>
              <a:t>任务三：结合课本</a:t>
            </a:r>
            <a:r>
              <a:rPr lang="en-US" altLang="zh-CN" sz="2800" b="1" dirty="0">
                <a:latin typeface="三极拙楷简体" panose="00000500000000000000" charset="-122"/>
                <a:ea typeface="三极拙楷简体" panose="00000500000000000000" charset="-122"/>
                <a:cs typeface="三极拙楷简体" panose="00000500000000000000" charset="-122"/>
              </a:rPr>
              <a:t>15</a:t>
            </a:r>
            <a:r>
              <a:rPr lang="zh-CN" altLang="en-US" sz="2800" b="1" dirty="0">
                <a:latin typeface="三极拙楷简体" panose="00000500000000000000" charset="-122"/>
                <a:ea typeface="三极拙楷简体" panose="00000500000000000000" charset="-122"/>
                <a:cs typeface="三极拙楷简体" panose="00000500000000000000" charset="-122"/>
              </a:rPr>
              <a:t>页，归纳明治维新的主要内容。</a:t>
            </a:r>
            <a:endParaRPr lang="zh-CN" altLang="en-US" sz="2800" b="1" dirty="0">
              <a:latin typeface="三极拙楷简体" panose="00000500000000000000" charset="-122"/>
              <a:ea typeface="三极拙楷简体" panose="00000500000000000000" charset="-122"/>
              <a:cs typeface="三极拙楷简体" panose="00000500000000000000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174529" y="5430874"/>
            <a:ext cx="7545705" cy="971550"/>
            <a:chOff x="270" y="5028"/>
            <a:chExt cx="11883" cy="1530"/>
          </a:xfrm>
        </p:grpSpPr>
        <p:sp>
          <p:nvSpPr>
            <p:cNvPr id="7" name="燕尾形 4"/>
            <p:cNvSpPr/>
            <p:nvPr/>
          </p:nvSpPr>
          <p:spPr>
            <a:xfrm>
              <a:off x="270" y="5028"/>
              <a:ext cx="9687" cy="1530"/>
            </a:xfrm>
            <a:prstGeom prst="chevron">
              <a:avLst/>
            </a:prstGeom>
            <a:solidFill>
              <a:srgbClr val="CF41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9" name="Text Box 9"/>
            <p:cNvSpPr txBox="1"/>
            <p:nvPr/>
          </p:nvSpPr>
          <p:spPr>
            <a:xfrm>
              <a:off x="940" y="5380"/>
              <a:ext cx="11213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自上而下的资产阶级性质的改革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503224" y="5430979"/>
            <a:ext cx="1928655" cy="71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36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性质：</a:t>
            </a:r>
            <a:endParaRPr lang="en-US" altLang="ja-JP" sz="36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24903" y="2267569"/>
            <a:ext cx="66497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buClrTx/>
              <a:buSzTx/>
              <a:buFontTx/>
              <a:buNone/>
            </a:pPr>
            <a:r>
              <a:rPr lang="en-US" altLang="zh-CN" sz="2800" b="1">
                <a:solidFill>
                  <a:srgbClr val="FF0000"/>
                </a:solidFill>
                <a:latin typeface="三极拙楷简体" panose="00000500000000000000" charset="-122"/>
                <a:ea typeface="三极拙楷简体" panose="00000500000000000000" charset="-122"/>
                <a:cs typeface="三极拙楷简体" panose="00000500000000000000" charset="-122"/>
                <a:sym typeface="+mn-ea"/>
              </a:rPr>
              <a:t>1889</a:t>
            </a:r>
            <a:r>
              <a:rPr lang="zh-CN" altLang="en-US" sz="2800" b="1">
                <a:solidFill>
                  <a:srgbClr val="FF0000"/>
                </a:solidFill>
                <a:latin typeface="三极拙楷简体" panose="00000500000000000000" charset="-122"/>
                <a:ea typeface="三极拙楷简体" panose="00000500000000000000" charset="-122"/>
                <a:cs typeface="三极拙楷简体" panose="00000500000000000000" charset="-122"/>
                <a:sym typeface="+mn-ea"/>
              </a:rPr>
              <a:t>年，日本颁布了《大日本帝国宪法》</a:t>
            </a:r>
            <a:endParaRPr lang="zh-CN" altLang="en-US" sz="2800" b="1">
              <a:solidFill>
                <a:srgbClr val="FF0000"/>
              </a:solidFill>
              <a:latin typeface="三极拙楷简体" panose="00000500000000000000" charset="-122"/>
              <a:ea typeface="三极拙楷简体" panose="00000500000000000000" charset="-122"/>
              <a:cs typeface="三极拙楷简体" panose="000005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71683" grpId="0"/>
      <p:bldP spid="10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602095" y="187325"/>
            <a:ext cx="3955415" cy="7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36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明治维新的内容</a:t>
            </a:r>
            <a:endParaRPr lang="en-US" altLang="ja-JP" sz="36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329631" y="1208181"/>
            <a:ext cx="2416563" cy="71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36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1.</a:t>
            </a:r>
            <a:r>
              <a:rPr lang="zh-CN" altLang="en-US" sz="36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政治：</a:t>
            </a:r>
            <a:endParaRPr lang="en-US" altLang="ja-JP" sz="36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255270" y="2169160"/>
            <a:ext cx="4292600" cy="43230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1301115" y="5970270"/>
            <a:ext cx="3246120" cy="52197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sym typeface="+mn-ea"/>
              </a:rPr>
              <a:t>共设三府七十二县</a:t>
            </a:r>
            <a:endParaRPr lang="zh-CN" altLang="en-US" sz="28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  <a:sym typeface="+mn-ea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680210" y="4854575"/>
            <a:ext cx="481965" cy="41529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2"/>
            </p:custDataLst>
          </p:nvPr>
        </p:nvSpPr>
        <p:spPr>
          <a:xfrm>
            <a:off x="1553210" y="5184775"/>
            <a:ext cx="481965" cy="41529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3"/>
            </p:custDataLst>
          </p:nvPr>
        </p:nvSpPr>
        <p:spPr>
          <a:xfrm>
            <a:off x="2773680" y="4769485"/>
            <a:ext cx="481965" cy="41529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553421" y="1304709"/>
            <a:ext cx="4851473" cy="5823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406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</a:rPr>
              <a:t>废藩置县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</a:rPr>
              <a:t>，</a:t>
            </a:r>
            <a:r>
              <a:rPr lang="zh-CN" altLang="en-US" sz="3200" b="1" dirty="0">
                <a:highlight>
                  <a:srgbClr val="FFFF00"/>
                </a:highlight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</a:rPr>
              <a:t>加强中央集权</a:t>
            </a:r>
            <a:endParaRPr lang="zh-CN" altLang="en-US" sz="3200" b="1" dirty="0">
              <a:highlight>
                <a:srgbClr val="FFFF00"/>
              </a:highlight>
              <a:latin typeface="方正宋刻本秀楷简体" panose="02000000000000000000" pitchFamily="2" charset="-122"/>
              <a:ea typeface="方正宋刻本秀楷简体" panose="02000000000000000000" pitchFamily="2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09185" y="3177540"/>
            <a:ext cx="665670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3200"/>
              </a:lnSpc>
            </a:pPr>
            <a:r>
              <a:rPr lang="zh-CN" altLang="en-US" sz="3200" b="1">
                <a:latin typeface="方正粗金陵简体" panose="02000000000000000000" charset="-122"/>
                <a:ea typeface="方正粗金陵简体" panose="02000000000000000000" charset="-122"/>
              </a:rPr>
              <a:t>消灭了封建割据，加强中央集权，为发展提供了稳定的政治环境和统一的市场；</a:t>
            </a:r>
            <a:endParaRPr lang="zh-CN" altLang="en-US" sz="3200" b="1">
              <a:latin typeface="方正粗金陵简体" panose="02000000000000000000" charset="-122"/>
              <a:ea typeface="方正粗金陵简体" panose="02000000000000000000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4445"/>
            <a:ext cx="10642600" cy="124523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25000"/>
              </a:lnSpc>
            </a:pPr>
            <a:r>
              <a:rPr lang="zh-CN" altLang="en-US" sz="6000" b="1" dirty="0">
                <a:solidFill>
                  <a:srgbClr val="C00000"/>
                </a:solidFill>
                <a:latin typeface="腾祥瀛宋简-W10" panose="01010104010101010101" charset="-122"/>
                <a:ea typeface="腾祥瀛宋简-W10" panose="01010104010101010101" charset="-122"/>
              </a:rPr>
              <a:t>二、近代化的应对</a:t>
            </a:r>
            <a:endParaRPr lang="zh-CN" altLang="en-US" sz="6000" b="1" dirty="0">
              <a:solidFill>
                <a:srgbClr val="C00000"/>
              </a:solidFill>
              <a:latin typeface="腾祥瀛宋简-W10" panose="01010104010101010101" charset="-122"/>
              <a:ea typeface="腾祥瀛宋简-W10" panose="0101010401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47624" y="316126"/>
            <a:ext cx="4351465" cy="7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36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明治维新的内容</a:t>
            </a:r>
            <a:endParaRPr lang="en-US" altLang="ja-JP" sz="36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77108" y="1035852"/>
            <a:ext cx="2416563" cy="71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36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2.</a:t>
            </a:r>
            <a:r>
              <a:rPr lang="zh-CN" altLang="en-US" sz="36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军事：</a:t>
            </a:r>
            <a:endParaRPr lang="en-US" altLang="ja-JP" sz="36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54140" y="1132380"/>
            <a:ext cx="6365768" cy="5823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4060"/>
              </a:lnSpc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</a:rPr>
              <a:t>实行</a:t>
            </a: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</a:rPr>
              <a:t>征兵制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</a:rPr>
              <a:t>，建立</a:t>
            </a: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</a:rPr>
              <a:t>新式军队</a:t>
            </a:r>
            <a:endParaRPr lang="zh-CN" altLang="en-US" sz="3200" b="1" dirty="0">
              <a:solidFill>
                <a:srgbClr val="C00000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 descr="QQ截图20211019153305.png"/>
          <p:cNvPicPr>
            <a:picLocks noChangeAspect="1"/>
          </p:cNvPicPr>
          <p:nvPr/>
        </p:nvPicPr>
        <p:blipFill>
          <a:blip r:embed="rId1"/>
          <a:srcRect t="7414"/>
          <a:stretch>
            <a:fillRect/>
          </a:stretch>
        </p:blipFill>
        <p:spPr>
          <a:xfrm>
            <a:off x="162661" y="1914353"/>
            <a:ext cx="6392487" cy="298466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62661" y="4560459"/>
            <a:ext cx="2441694" cy="338554"/>
          </a:xfrm>
          <a:prstGeom prst="rect">
            <a:avLst/>
          </a:prstGeom>
          <a:solidFill>
            <a:srgbClr val="F2F2F2">
              <a:alpha val="85882"/>
            </a:srgbClr>
          </a:solidFill>
        </p:spPr>
        <p:txBody>
          <a:bodyPr wrap="none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进行西式演练的日本军队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149" y="1927480"/>
            <a:ext cx="5544254" cy="2971533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555148" y="4573586"/>
            <a:ext cx="2441694" cy="338554"/>
          </a:xfrm>
          <a:prstGeom prst="rect">
            <a:avLst/>
          </a:prstGeom>
          <a:solidFill>
            <a:srgbClr val="F2F2F2">
              <a:alpha val="85882"/>
            </a:srgbClr>
          </a:solidFill>
        </p:spPr>
        <p:txBody>
          <a:bodyPr wrap="none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日本军舰上水兵操炮训练</a:t>
            </a:r>
            <a:endParaRPr kumimoji="0" lang="zh-CN" altLang="en-US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9870" y="5168265"/>
            <a:ext cx="1175194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3000"/>
              </a:lnSpc>
            </a:pPr>
            <a:r>
              <a:rPr lang="zh-CN" altLang="en-US" sz="2800" b="1">
                <a:latin typeface="三极拙楷简体" panose="00000500000000000000" charset="-122"/>
                <a:ea typeface="三极拙楷简体" panose="00000500000000000000" charset="-122"/>
              </a:rPr>
              <a:t>实行义务兵役制，建立近代常备军。增强国防力量，为摆脱民族危机实现民族自强提供了条件</a:t>
            </a:r>
            <a:r>
              <a:rPr lang="zh-CN" altLang="en-US" sz="2200" b="1">
                <a:latin typeface="方正北魏楷书_GBK" panose="02000000000000000000" charset="-122"/>
                <a:ea typeface="方正北魏楷书_GBK" panose="02000000000000000000" charset="-122"/>
              </a:rPr>
              <a:t>；</a:t>
            </a:r>
            <a:endParaRPr lang="zh-CN" altLang="en-US" sz="2200" b="1">
              <a:latin typeface="方正北魏楷书_GBK" panose="02000000000000000000" charset="-122"/>
              <a:ea typeface="方正北魏楷书_GBK" panose="02000000000000000000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4445"/>
            <a:ext cx="10642600" cy="124523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25000"/>
              </a:lnSpc>
            </a:pPr>
            <a:r>
              <a:rPr lang="zh-CN" altLang="en-US" sz="6000" b="1" dirty="0">
                <a:solidFill>
                  <a:srgbClr val="C00000"/>
                </a:solidFill>
                <a:latin typeface="腾祥瀛宋简-W10" panose="01010104010101010101" charset="-122"/>
                <a:ea typeface="腾祥瀛宋简-W10" panose="01010104010101010101" charset="-122"/>
              </a:rPr>
              <a:t>二、近代化的应对</a:t>
            </a:r>
            <a:endParaRPr lang="zh-CN" altLang="en-US" sz="6000" b="1" dirty="0">
              <a:solidFill>
                <a:srgbClr val="C00000"/>
              </a:solidFill>
              <a:latin typeface="腾祥瀛宋简-W10" panose="01010104010101010101" charset="-122"/>
              <a:ea typeface="腾祥瀛宋简-W10" panose="0101010401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756514" y="187221"/>
            <a:ext cx="4351465" cy="7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36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明治维新的内容</a:t>
            </a:r>
            <a:endParaRPr lang="en-US" altLang="ja-JP" sz="36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3959" y="1208181"/>
            <a:ext cx="2416563" cy="71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36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3.</a:t>
            </a:r>
            <a:r>
              <a:rPr lang="zh-CN" altLang="en-US" sz="36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经济：</a:t>
            </a:r>
            <a:endParaRPr lang="en-US" altLang="ja-JP" sz="36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30991" y="1304709"/>
            <a:ext cx="3665009" cy="5823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4060"/>
              </a:lnSpc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</a:rPr>
              <a:t>①推行</a:t>
            </a: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</a:rPr>
              <a:t>地税改革</a:t>
            </a:r>
            <a:endParaRPr lang="zh-CN" altLang="en-US" sz="3200" b="1" dirty="0">
              <a:solidFill>
                <a:srgbClr val="C00000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  <a:cs typeface="微软雅黑" panose="020B0503020204020204" pitchFamily="34" charset="-122"/>
            </a:endParaRPr>
          </a:p>
        </p:txBody>
      </p:sp>
      <p:pic>
        <p:nvPicPr>
          <p:cNvPr id="9" name="Picture 2" descr="明治政府颁发的地契"/>
          <p:cNvPicPr>
            <a:picLocks noChangeAspect="1" noChangeArrowheads="1"/>
          </p:cNvPicPr>
          <p:nvPr/>
        </p:nvPicPr>
        <p:blipFill>
          <a:blip r:embed="rId1" cstate="print"/>
          <a:srcRect l="3525" t="3671" r="3141" b="18809"/>
          <a:stretch>
            <a:fillRect/>
          </a:stretch>
        </p:blipFill>
        <p:spPr bwMode="auto">
          <a:xfrm>
            <a:off x="841399" y="2209464"/>
            <a:ext cx="4926321" cy="38442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841399" y="5553291"/>
            <a:ext cx="2688879" cy="5584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4060"/>
              </a:lnSpc>
            </a:pPr>
            <a:r>
              <a:rPr lang="zh-CN" altLang="en-US" sz="20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</a:rPr>
              <a:t>明治政府颁发的地契</a:t>
            </a:r>
            <a:endParaRPr lang="zh-CN" altLang="en-US" sz="20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  <a:cs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009857" y="2608201"/>
            <a:ext cx="593684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</a:rPr>
              <a:t>   </a:t>
            </a:r>
            <a:r>
              <a:rPr lang="zh-CN" altLang="en-US" sz="3200" b="1" dirty="0">
                <a:latin typeface="三极拙楷简体" panose="00000500000000000000" charset="-122"/>
                <a:ea typeface="三极拙楷简体" panose="00000500000000000000" charset="-122"/>
                <a:cs typeface="三极拙楷简体" panose="00000500000000000000" charset="-122"/>
              </a:rPr>
              <a:t>   废除土地买卖的禁令，</a:t>
            </a:r>
            <a:r>
              <a:rPr lang="zh-CN" altLang="en-US" sz="3200" b="1" dirty="0">
                <a:highlight>
                  <a:srgbClr val="FFFF00"/>
                </a:highlight>
                <a:latin typeface="三极拙楷简体" panose="00000500000000000000" charset="-122"/>
                <a:ea typeface="三极拙楷简体" panose="00000500000000000000" charset="-122"/>
                <a:cs typeface="三极拙楷简体" panose="00000500000000000000" charset="-122"/>
              </a:rPr>
              <a:t>承认土地私有和买卖自由</a:t>
            </a:r>
            <a:r>
              <a:rPr lang="zh-CN" altLang="en-US" sz="3200" b="1" dirty="0">
                <a:latin typeface="三极拙楷简体" panose="00000500000000000000" charset="-122"/>
                <a:ea typeface="三极拙楷简体" panose="00000500000000000000" charset="-122"/>
                <a:cs typeface="三极拙楷简体" panose="00000500000000000000" charset="-122"/>
              </a:rPr>
              <a:t>，</a:t>
            </a:r>
            <a:r>
              <a:rPr lang="zh-CN" altLang="en-US" sz="3200" b="1" dirty="0">
                <a:latin typeface="三极拙楷简体" panose="00000500000000000000" charset="-122"/>
                <a:ea typeface="三极拙楷简体" panose="00000500000000000000" charset="-122"/>
                <a:cs typeface="三极拙楷简体" panose="00000500000000000000" charset="-122"/>
                <a:sym typeface="+mn-ea"/>
              </a:rPr>
              <a:t>从法律上保障了新兴地主的利益，促进了农业资本主义的发展。</a:t>
            </a:r>
            <a:endParaRPr lang="zh-CN" altLang="en-US" sz="3200" b="1" dirty="0">
              <a:latin typeface="三极拙楷简体" panose="00000500000000000000" charset="-122"/>
              <a:ea typeface="三极拙楷简体" panose="00000500000000000000" charset="-122"/>
              <a:cs typeface="三极拙楷简体" panose="00000500000000000000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4445"/>
            <a:ext cx="10642600" cy="124523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25000"/>
              </a:lnSpc>
            </a:pPr>
            <a:r>
              <a:rPr lang="zh-CN" altLang="en-US" sz="6000" b="1" dirty="0">
                <a:solidFill>
                  <a:srgbClr val="C00000"/>
                </a:solidFill>
                <a:latin typeface="腾祥瀛宋简-W10" panose="01010104010101010101" charset="-122"/>
                <a:ea typeface="腾祥瀛宋简-W10" panose="01010104010101010101" charset="-122"/>
              </a:rPr>
              <a:t>二、近代化的应对</a:t>
            </a:r>
            <a:endParaRPr lang="zh-CN" altLang="en-US" sz="6000" b="1" dirty="0">
              <a:solidFill>
                <a:srgbClr val="C00000"/>
              </a:solidFill>
              <a:latin typeface="腾祥瀛宋简-W10" panose="01010104010101010101" charset="-122"/>
              <a:ea typeface="腾祥瀛宋简-W10" panose="0101010401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737464" y="236116"/>
            <a:ext cx="4351465" cy="7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36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明治维新的内容</a:t>
            </a:r>
            <a:endParaRPr lang="en-US" altLang="ja-JP" sz="36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3959" y="1208181"/>
            <a:ext cx="2416563" cy="71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36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3.</a:t>
            </a:r>
            <a:r>
              <a:rPr lang="zh-CN" altLang="en-US" sz="36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经济：</a:t>
            </a:r>
            <a:endParaRPr lang="en-US" altLang="ja-JP" sz="36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30991" y="1304709"/>
            <a:ext cx="8750153" cy="5823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4060"/>
              </a:lnSpc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</a:rPr>
              <a:t>②以</a:t>
            </a: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</a:rPr>
              <a:t>“殖产兴业”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</a:rPr>
              <a:t>为口号，大力发展近代经济。</a:t>
            </a:r>
            <a:endParaRPr lang="zh-CN" altLang="en-US" sz="3200" b="1" dirty="0">
              <a:solidFill>
                <a:srgbClr val="C00000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 descr="1.png"/>
          <p:cNvPicPr>
            <a:picLocks noChangeAspect="1"/>
          </p:cNvPicPr>
          <p:nvPr/>
        </p:nvPicPr>
        <p:blipFill>
          <a:blip r:embed="rId1" cstate="print"/>
          <a:srcRect r="32204"/>
          <a:stretch>
            <a:fillRect/>
          </a:stretch>
        </p:blipFill>
        <p:spPr>
          <a:xfrm>
            <a:off x="785816" y="2456251"/>
            <a:ext cx="2689205" cy="26443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图片 12" descr="13587457428138806.jpg"/>
          <p:cNvPicPr>
            <a:picLocks noChangeAspect="1"/>
          </p:cNvPicPr>
          <p:nvPr/>
        </p:nvPicPr>
        <p:blipFill>
          <a:blip r:embed="rId2" cstate="print"/>
          <a:srcRect l="7822"/>
          <a:stretch>
            <a:fillRect/>
          </a:stretch>
        </p:blipFill>
        <p:spPr>
          <a:xfrm>
            <a:off x="6118227" y="2464750"/>
            <a:ext cx="4797271" cy="26347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矩形 13"/>
          <p:cNvSpPr/>
          <p:nvPr/>
        </p:nvSpPr>
        <p:spPr>
          <a:xfrm>
            <a:off x="831815" y="2527689"/>
            <a:ext cx="1531188" cy="415498"/>
          </a:xfrm>
          <a:prstGeom prst="rect">
            <a:avLst/>
          </a:prstGeom>
          <a:solidFill>
            <a:srgbClr val="F2F2F2">
              <a:alpha val="81961"/>
            </a:srgbClr>
          </a:solidFill>
        </p:spPr>
        <p:txBody>
          <a:bodyPr wrap="none">
            <a:spAutoFit/>
          </a:bodyPr>
          <a:lstStyle/>
          <a:p>
            <a:r>
              <a:rPr lang="zh-CN" altLang="en-US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川崎造船厂</a:t>
            </a:r>
            <a:endParaRPr lang="zh-CN" altLang="en-US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403979" y="2527689"/>
            <a:ext cx="1539204" cy="415498"/>
          </a:xfrm>
          <a:prstGeom prst="rect">
            <a:avLst/>
          </a:prstGeom>
          <a:solidFill>
            <a:srgbClr val="F2F2F2">
              <a:alpha val="81961"/>
            </a:srgbClr>
          </a:solidFill>
        </p:spPr>
        <p:txBody>
          <a:bodyPr wrap="none">
            <a:spAutoFit/>
          </a:bodyPr>
          <a:lstStyle/>
          <a:p>
            <a:r>
              <a:rPr lang="zh-CN" altLang="en-US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日本缫丝厂</a:t>
            </a:r>
            <a:endParaRPr lang="zh-CN" altLang="en-US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Picture 14" descr="R`GUKO61W`[F2EWSOF$6SD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59" y="2457421"/>
            <a:ext cx="2438802" cy="26420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/>
          <p:cNvSpPr/>
          <p:nvPr/>
        </p:nvSpPr>
        <p:spPr>
          <a:xfrm>
            <a:off x="3617897" y="2527689"/>
            <a:ext cx="1810111" cy="415498"/>
          </a:xfrm>
          <a:prstGeom prst="rect">
            <a:avLst/>
          </a:prstGeom>
          <a:solidFill>
            <a:srgbClr val="F2F2F2">
              <a:alpha val="81961"/>
            </a:srgbClr>
          </a:solidFill>
        </p:spPr>
        <p:txBody>
          <a:bodyPr wrap="none">
            <a:spAutoFit/>
          </a:bodyPr>
          <a:lstStyle/>
          <a:p>
            <a:r>
              <a:rPr lang="zh-CN" altLang="en-US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铁路投入使用</a:t>
            </a:r>
            <a:endParaRPr lang="zh-CN" altLang="en-US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31850" y="5406390"/>
            <a:ext cx="101536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b="1">
                <a:latin typeface="三极拙楷简体" panose="00000500000000000000" charset="-122"/>
                <a:ea typeface="三极拙楷简体" panose="00000500000000000000" charset="-122"/>
              </a:rPr>
              <a:t>殖产兴业意为</a:t>
            </a:r>
            <a:r>
              <a:rPr lang="zh-CN" altLang="en-US" sz="2800" b="1">
                <a:highlight>
                  <a:srgbClr val="FFFF00"/>
                </a:highlight>
                <a:latin typeface="三极拙楷简体" panose="00000500000000000000" charset="-122"/>
                <a:ea typeface="三极拙楷简体" panose="00000500000000000000" charset="-122"/>
              </a:rPr>
              <a:t>增加财产</a:t>
            </a:r>
            <a:r>
              <a:rPr lang="zh-CN" altLang="en-US" sz="2800" b="1">
                <a:latin typeface="三极拙楷简体" panose="00000500000000000000" charset="-122"/>
                <a:ea typeface="三极拙楷简体" panose="00000500000000000000" charset="-122"/>
              </a:rPr>
              <a:t>，即发展产业经济。引进西方近代工业技术，推动工商业的发展。</a:t>
            </a:r>
            <a:endParaRPr lang="zh-CN" altLang="en-US" sz="2800" b="1">
              <a:latin typeface="三极拙楷简体" panose="00000500000000000000" charset="-122"/>
              <a:ea typeface="三极拙楷简体" panose="00000500000000000000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4445"/>
            <a:ext cx="10642600" cy="124523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25000"/>
              </a:lnSpc>
            </a:pPr>
            <a:r>
              <a:rPr lang="zh-CN" altLang="en-US" sz="6000" b="1" dirty="0">
                <a:solidFill>
                  <a:srgbClr val="C00000"/>
                </a:solidFill>
                <a:latin typeface="腾祥瀛宋简-W10" panose="01010104010101010101" charset="-122"/>
                <a:ea typeface="腾祥瀛宋简-W10" panose="01010104010101010101" charset="-122"/>
              </a:rPr>
              <a:t>二、近代化的应对</a:t>
            </a:r>
            <a:endParaRPr lang="zh-CN" altLang="en-US" sz="6000" b="1" dirty="0">
              <a:solidFill>
                <a:srgbClr val="C00000"/>
              </a:solidFill>
              <a:latin typeface="腾祥瀛宋简-W10" panose="01010104010101010101" charset="-122"/>
              <a:ea typeface="腾祥瀛宋简-W10" panose="0101010401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436243" y="751523"/>
            <a:ext cx="1446528" cy="5823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4060"/>
              </a:lnSpc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</a:rPr>
              <a:t>三菱</a:t>
            </a:r>
            <a:endParaRPr lang="zh-CN" altLang="en-US" sz="3200" b="1" dirty="0">
              <a:solidFill>
                <a:srgbClr val="C00000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146532" y="751864"/>
            <a:ext cx="1446528" cy="5823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4060"/>
              </a:lnSpc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</a:rPr>
              <a:t>三井</a:t>
            </a:r>
            <a:endParaRPr lang="zh-CN" altLang="en-US" sz="3200" b="1" dirty="0">
              <a:solidFill>
                <a:srgbClr val="C00000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9791" r="6988"/>
          <a:stretch>
            <a:fillRect/>
          </a:stretch>
        </p:blipFill>
        <p:spPr>
          <a:xfrm>
            <a:off x="3848055" y="1850144"/>
            <a:ext cx="2622550" cy="2740025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2" b="29436"/>
          <a:stretch>
            <a:fillRect/>
          </a:stretch>
        </p:blipFill>
        <p:spPr bwMode="auto">
          <a:xfrm>
            <a:off x="6758806" y="1850085"/>
            <a:ext cx="5238750" cy="113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" b="7671"/>
          <a:stretch>
            <a:fillRect/>
          </a:stretch>
        </p:blipFill>
        <p:spPr bwMode="auto">
          <a:xfrm>
            <a:off x="6758806" y="3079191"/>
            <a:ext cx="5238750" cy="301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图片 103"/>
          <p:cNvPicPr/>
          <p:nvPr/>
        </p:nvPicPr>
        <p:blipFill>
          <a:blip r:embed="rId4"/>
          <a:stretch>
            <a:fillRect/>
          </a:stretch>
        </p:blipFill>
        <p:spPr>
          <a:xfrm>
            <a:off x="585470" y="1823720"/>
            <a:ext cx="2858135" cy="27666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098683" y="913448"/>
            <a:ext cx="1446528" cy="611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4060"/>
              </a:lnSpc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</a:rPr>
              <a:t>川崎</a:t>
            </a:r>
            <a:endParaRPr lang="zh-CN" altLang="en-US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5470" y="4769485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方正粗金陵简体" panose="02000000000000000000" charset="-122"/>
                <a:ea typeface="方正粗金陵简体" panose="02000000000000000000" charset="-122"/>
                <a:cs typeface="方正粗金陵简体" panose="02000000000000000000" charset="-122"/>
                <a:sym typeface="+mn-ea"/>
              </a:rPr>
              <a:t>日本掀起工业革命的热潮，使日本较快地由农业国转变为工业国。</a:t>
            </a:r>
            <a:endParaRPr lang="zh-CN" altLang="en-US" sz="2400" b="1">
              <a:latin typeface="方正粗金陵简体" panose="02000000000000000000" charset="-122"/>
              <a:ea typeface="方正粗金陵简体" panose="02000000000000000000" charset="-122"/>
              <a:cs typeface="方正粗金陵简体" panose="02000000000000000000" charset="-122"/>
              <a:sym typeface="+mn-ea"/>
            </a:endParaRPr>
          </a:p>
          <a:p>
            <a:r>
              <a:rPr lang="zh-CN" altLang="en-US" sz="2400" b="1">
                <a:solidFill>
                  <a:srgbClr val="C00000"/>
                </a:solidFill>
                <a:latin typeface="方正粗金陵简体" panose="02000000000000000000" charset="-122"/>
                <a:ea typeface="方正粗金陵简体" panose="02000000000000000000" charset="-122"/>
                <a:cs typeface="方正粗金陵简体" panose="02000000000000000000" charset="-122"/>
                <a:sym typeface="+mn-ea"/>
              </a:rPr>
              <a:t>（特点：政府示范</a:t>
            </a:r>
            <a:r>
              <a:rPr lang="en-US" altLang="zh-CN" sz="2400" b="1">
                <a:solidFill>
                  <a:srgbClr val="C00000"/>
                </a:solidFill>
                <a:latin typeface="方正粗金陵简体" panose="02000000000000000000" charset="-122"/>
                <a:ea typeface="方正粗金陵简体" panose="02000000000000000000" charset="-122"/>
                <a:cs typeface="方正粗金陵简体" panose="02000000000000000000" charset="-122"/>
                <a:sym typeface="+mn-ea"/>
              </a:rPr>
              <a:t> </a:t>
            </a:r>
            <a:r>
              <a:rPr lang="zh-CN" altLang="en-US" sz="2400" b="1">
                <a:solidFill>
                  <a:srgbClr val="C00000"/>
                </a:solidFill>
                <a:latin typeface="方正粗金陵简体" panose="02000000000000000000" charset="-122"/>
                <a:ea typeface="方正粗金陵简体" panose="02000000000000000000" charset="-122"/>
                <a:cs typeface="方正粗金陵简体" panose="02000000000000000000" charset="-122"/>
                <a:sym typeface="+mn-ea"/>
              </a:rPr>
              <a:t>政策扶植）</a:t>
            </a:r>
            <a:endParaRPr lang="zh-CN" altLang="en-US" sz="2400" b="1">
              <a:solidFill>
                <a:srgbClr val="C00000"/>
              </a:solidFill>
              <a:latin typeface="方正粗金陵简体" panose="02000000000000000000" charset="-122"/>
              <a:ea typeface="方正粗金陵简体" panose="02000000000000000000" charset="-122"/>
              <a:cs typeface="方正粗金陵简体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668884" y="178966"/>
            <a:ext cx="4351465" cy="71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36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二、明治维新的内容</a:t>
            </a:r>
            <a:endParaRPr lang="en-US" altLang="ja-JP" sz="36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365625" y="1582420"/>
            <a:ext cx="7278370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4.</a:t>
            </a:r>
            <a:r>
              <a:rPr lang="zh-CN" altLang="en-US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提倡</a:t>
            </a:r>
            <a:r>
              <a:rPr lang="zh-CN" altLang="en-US" sz="28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“文明开化”</a:t>
            </a:r>
            <a:r>
              <a:rPr lang="zh-CN" altLang="en-US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，向西方学习，改造日本的</a:t>
            </a:r>
            <a:r>
              <a:rPr lang="zh-CN" altLang="en-US" sz="28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教育、文化和生活方式</a:t>
            </a:r>
            <a:r>
              <a:rPr lang="zh-CN" altLang="en-US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。</a:t>
            </a:r>
            <a:endParaRPr lang="zh-CN" altLang="en-US" sz="28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pic>
        <p:nvPicPr>
          <p:cNvPr id="7" name="Picture 3" descr="dd5"/>
          <p:cNvPicPr>
            <a:picLocks noChangeAspect="1" noChangeArrowheads="1"/>
          </p:cNvPicPr>
          <p:nvPr/>
        </p:nvPicPr>
        <p:blipFill>
          <a:blip r:embed="rId1"/>
          <a:srcRect b="16702"/>
          <a:stretch>
            <a:fillRect/>
          </a:stretch>
        </p:blipFill>
        <p:spPr bwMode="auto">
          <a:xfrm>
            <a:off x="4255135" y="3976370"/>
            <a:ext cx="4559300" cy="2788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文本框 9"/>
          <p:cNvSpPr txBox="1"/>
          <p:nvPr/>
        </p:nvSpPr>
        <p:spPr>
          <a:xfrm>
            <a:off x="9206865" y="3964305"/>
            <a:ext cx="2710180" cy="280098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sym typeface="+mn-ea"/>
              </a:rPr>
              <a:t>培养了资本主义发展所需要的人才，提高国民素质。</a:t>
            </a:r>
            <a:endParaRPr lang="zh-CN" altLang="en-US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  <a:sym typeface="+mn-ea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2"/>
          <a:stretch>
            <a:fillRect/>
          </a:stretch>
        </p:blipFill>
        <p:spPr>
          <a:xfrm>
            <a:off x="421640" y="1581785"/>
            <a:ext cx="3702050" cy="5183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0" y="4445"/>
            <a:ext cx="10642600" cy="124523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25000"/>
              </a:lnSpc>
            </a:pPr>
            <a:r>
              <a:rPr lang="zh-CN" altLang="en-US" sz="6000" b="1" dirty="0">
                <a:solidFill>
                  <a:srgbClr val="C00000"/>
                </a:solidFill>
                <a:latin typeface="腾祥瀛宋简-W10" panose="01010104010101010101" charset="-122"/>
                <a:ea typeface="腾祥瀛宋简-W10" panose="01010104010101010101" charset="-122"/>
              </a:rPr>
              <a:t>二、近代化的应对</a:t>
            </a:r>
            <a:endParaRPr lang="zh-CN" altLang="en-US" sz="6000" b="1" dirty="0">
              <a:solidFill>
                <a:srgbClr val="C00000"/>
              </a:solidFill>
              <a:latin typeface="腾祥瀛宋简-W10" panose="01010104010101010101" charset="-122"/>
              <a:ea typeface="腾祥瀛宋简-W10" panose="0101010401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086090" y="217170"/>
            <a:ext cx="3924935" cy="7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36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明治维新的内容</a:t>
            </a:r>
            <a:endParaRPr lang="en-US" altLang="ja-JP" sz="36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3959" y="1208181"/>
            <a:ext cx="11190173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4.</a:t>
            </a:r>
            <a:r>
              <a:rPr lang="zh-CN" altLang="en-US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提倡</a:t>
            </a:r>
            <a:r>
              <a:rPr lang="zh-CN" altLang="en-US" sz="28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“文明开化”</a:t>
            </a:r>
            <a:r>
              <a:rPr lang="zh-CN" altLang="en-US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，向西方学习，改造日本的</a:t>
            </a:r>
            <a:r>
              <a:rPr lang="zh-CN" altLang="en-US" sz="28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教育、文化和生活方式</a:t>
            </a:r>
            <a:r>
              <a:rPr lang="zh-CN" altLang="en-US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。</a:t>
            </a:r>
            <a:endParaRPr lang="zh-CN" altLang="en-US" sz="28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pic>
        <p:nvPicPr>
          <p:cNvPr id="4" name="Picture 8" descr="01300000044169120574822462558">
            <a:hlinkClick r:id="rId1" action="ppaction://hlinkfile"/>
          </p:cNvPr>
          <p:cNvPicPr>
            <a:picLocks noChangeAspect="1" noChangeArrowheads="1"/>
          </p:cNvPicPr>
          <p:nvPr/>
        </p:nvPicPr>
        <p:blipFill>
          <a:blip r:embed="rId2" cstate="print"/>
          <a:srcRect b="7582"/>
          <a:stretch>
            <a:fillRect/>
          </a:stretch>
        </p:blipFill>
        <p:spPr bwMode="auto">
          <a:xfrm>
            <a:off x="3979067" y="1973604"/>
            <a:ext cx="3238266" cy="36433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10" descr="20061101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8671" y="1995914"/>
            <a:ext cx="2714644" cy="35765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右箭头 65"/>
          <p:cNvSpPr/>
          <p:nvPr/>
        </p:nvSpPr>
        <p:spPr>
          <a:xfrm>
            <a:off x="3407563" y="3259489"/>
            <a:ext cx="1143008" cy="1071570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图片 6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07910" y="1898015"/>
            <a:ext cx="3608705" cy="18103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图片 7" descr="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07910" y="3853815"/>
            <a:ext cx="3631565" cy="17633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453958" y="5717456"/>
            <a:ext cx="11190173" cy="111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5000"/>
              </a:lnSpc>
            </a:pPr>
            <a:r>
              <a:rPr lang="zh-CN" altLang="en-US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明治政府还采取一系列具体措施，如改历法、易服、剪发等，改变中世纪的风俗习惯，倡导西方人的生活方式。 </a:t>
            </a:r>
            <a:endParaRPr lang="zh-CN" altLang="en-US" sz="28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4445"/>
            <a:ext cx="10642600" cy="124523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25000"/>
              </a:lnSpc>
            </a:pPr>
            <a:r>
              <a:rPr lang="zh-CN" altLang="en-US" sz="6000" b="1" dirty="0">
                <a:solidFill>
                  <a:srgbClr val="C00000"/>
                </a:solidFill>
                <a:latin typeface="腾祥瀛宋简-W10" panose="01010104010101010101" charset="-122"/>
                <a:ea typeface="腾祥瀛宋简-W10" panose="01010104010101010101" charset="-122"/>
              </a:rPr>
              <a:t>二、近代化的应对</a:t>
            </a:r>
            <a:endParaRPr lang="zh-CN" altLang="en-US" sz="6000" b="1" dirty="0">
              <a:solidFill>
                <a:srgbClr val="C00000"/>
              </a:solidFill>
              <a:latin typeface="腾祥瀛宋简-W10" panose="01010104010101010101" charset="-122"/>
              <a:ea typeface="腾祥瀛宋简-W10" panose="01010104010101010101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01040" y="2485390"/>
            <a:ext cx="10642600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7200" b="1" dirty="0">
                <a:solidFill>
                  <a:srgbClr val="C00000"/>
                </a:solidFill>
                <a:latin typeface="腾祥瀛宋简-W10" panose="01010104010101010101" charset="-122"/>
                <a:ea typeface="腾祥瀛宋简-W10" panose="01010104010101010101" charset="-122"/>
              </a:rPr>
              <a:t>三、近代化的</a:t>
            </a:r>
            <a:r>
              <a:rPr lang="zh-CN" altLang="en-US" sz="7200" b="1" dirty="0">
                <a:solidFill>
                  <a:srgbClr val="C00000"/>
                </a:solidFill>
                <a:latin typeface="腾祥瀛宋简-W10" panose="01010104010101010101" charset="-122"/>
                <a:ea typeface="腾祥瀛宋简-W10" panose="01010104010101010101" charset="-122"/>
              </a:rPr>
              <a:t>碰撞</a:t>
            </a:r>
            <a:endParaRPr lang="zh-CN" altLang="en-US" sz="7200" b="1" dirty="0">
              <a:solidFill>
                <a:srgbClr val="C00000"/>
              </a:solidFill>
              <a:latin typeface="腾祥瀛宋简-W10" panose="01010104010101010101" charset="-122"/>
              <a:ea typeface="腾祥瀛宋简-W10" panose="01010104010101010101" charset="-122"/>
            </a:endParaRP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5581015"/>
            <a:ext cx="12192000" cy="132207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</p:spPr>
        <p:txBody>
          <a:bodyPr wrap="square">
            <a:spAutoFit/>
          </a:bodyPr>
          <a:p>
            <a:pPr algn="l">
              <a:lnSpc>
                <a:spcPct val="125000"/>
              </a:lnSpc>
            </a:pPr>
            <a:r>
              <a:rPr lang="zh-CN" altLang="en-US" sz="3200" b="1" dirty="0">
                <a:solidFill>
                  <a:schemeClr val="tx1"/>
                </a:solidFill>
                <a:highlight>
                  <a:srgbClr val="C0C0C0"/>
                </a:highlight>
                <a:latin typeface="三极拙楷简体" panose="00000500000000000000" charset="-122"/>
                <a:ea typeface="三极拙楷简体" panose="00000500000000000000" charset="-122"/>
                <a:cs typeface="三极拙楷简体" panose="00000500000000000000" charset="-122"/>
              </a:rPr>
              <a:t>【</a:t>
            </a:r>
            <a:r>
              <a:rPr lang="zh-CN" altLang="en-US" sz="3200" dirty="0">
                <a:solidFill>
                  <a:schemeClr val="tx1"/>
                </a:solidFill>
                <a:highlight>
                  <a:srgbClr val="C0C0C0"/>
                </a:highlight>
                <a:latin typeface="三极拙楷简体" panose="00000500000000000000" charset="-122"/>
                <a:ea typeface="三极拙楷简体" panose="00000500000000000000" charset="-122"/>
                <a:cs typeface="三极拙楷简体" panose="00000500000000000000" charset="-122"/>
              </a:rPr>
              <a:t>学习目标</a:t>
            </a:r>
            <a:r>
              <a:rPr lang="en-US" altLang="zh-CN" sz="3200" dirty="0">
                <a:solidFill>
                  <a:schemeClr val="tx1"/>
                </a:solidFill>
                <a:highlight>
                  <a:srgbClr val="C0C0C0"/>
                </a:highlight>
                <a:latin typeface="三极拙楷简体" panose="00000500000000000000" charset="-122"/>
                <a:ea typeface="三极拙楷简体" panose="00000500000000000000" charset="-122"/>
                <a:cs typeface="三极拙楷简体" panose="00000500000000000000" charset="-122"/>
              </a:rPr>
              <a:t>3</a:t>
            </a:r>
            <a:r>
              <a:rPr lang="zh-CN" altLang="en-US" sz="3200" b="1" dirty="0">
                <a:solidFill>
                  <a:schemeClr val="tx1"/>
                </a:solidFill>
                <a:highlight>
                  <a:srgbClr val="C0C0C0"/>
                </a:highlight>
                <a:latin typeface="三极拙楷简体" panose="00000500000000000000" charset="-122"/>
                <a:ea typeface="三极拙楷简体" panose="00000500000000000000" charset="-122"/>
                <a:cs typeface="三极拙楷简体" panose="00000500000000000000" charset="-122"/>
              </a:rPr>
              <a:t>】观看视频，结合课本</a:t>
            </a:r>
            <a:r>
              <a:rPr lang="en-US" altLang="zh-CN" sz="3200" b="1" dirty="0">
                <a:solidFill>
                  <a:schemeClr val="tx1"/>
                </a:solidFill>
                <a:highlight>
                  <a:srgbClr val="C0C0C0"/>
                </a:highlight>
                <a:latin typeface="三极拙楷简体" panose="00000500000000000000" charset="-122"/>
                <a:ea typeface="三极拙楷简体" panose="00000500000000000000" charset="-122"/>
                <a:cs typeface="三极拙楷简体" panose="00000500000000000000" charset="-122"/>
              </a:rPr>
              <a:t>16</a:t>
            </a:r>
            <a:r>
              <a:rPr lang="zh-CN" altLang="en-US" sz="3200" b="1" dirty="0">
                <a:solidFill>
                  <a:schemeClr val="tx1"/>
                </a:solidFill>
                <a:highlight>
                  <a:srgbClr val="C0C0C0"/>
                </a:highlight>
                <a:latin typeface="三极拙楷简体" panose="00000500000000000000" charset="-122"/>
                <a:ea typeface="三极拙楷简体" panose="00000500000000000000" charset="-122"/>
                <a:cs typeface="三极拙楷简体" panose="00000500000000000000" charset="-122"/>
              </a:rPr>
              <a:t>页</a:t>
            </a:r>
            <a:r>
              <a:rPr lang="zh-CN" altLang="en-US" sz="3200" b="1" dirty="0">
                <a:solidFill>
                  <a:schemeClr val="tx1"/>
                </a:solidFill>
                <a:highlight>
                  <a:srgbClr val="C0C0C0"/>
                </a:highlight>
                <a:latin typeface="三极拙楷简体" panose="00000500000000000000" charset="-122"/>
                <a:ea typeface="三极拙楷简体" panose="00000500000000000000" charset="-122"/>
                <a:cs typeface="三极拙楷简体" panose="00000500000000000000" charset="-122"/>
              </a:rPr>
              <a:t>最后一段，分析日本明治维新的影响</a:t>
            </a:r>
            <a:r>
              <a:rPr lang="zh-CN" altLang="en-US" sz="3200" b="1" dirty="0">
                <a:solidFill>
                  <a:schemeClr val="tx1"/>
                </a:solidFill>
                <a:highlight>
                  <a:srgbClr val="C0C0C0"/>
                </a:highlight>
                <a:latin typeface="方正颜真卿楷书 简繁" panose="02000500000000000000" charset="-122"/>
                <a:ea typeface="方正颜真卿楷书 简繁" panose="02000500000000000000" charset="-122"/>
                <a:cs typeface="方正颜真卿楷书 简繁" panose="02000500000000000000" charset="-122"/>
              </a:rPr>
              <a:t>。</a:t>
            </a:r>
            <a:endParaRPr lang="zh-CN" altLang="en-US" sz="3200" b="1" dirty="0">
              <a:solidFill>
                <a:schemeClr val="tx1"/>
              </a:solidFill>
              <a:highlight>
                <a:srgbClr val="C0C0C0"/>
              </a:highlight>
              <a:latin typeface="方正颜真卿楷书 简繁" panose="02000500000000000000" charset="-122"/>
              <a:ea typeface="方正颜真卿楷书 简繁" panose="02000500000000000000" charset="-122"/>
              <a:cs typeface="方正颜真卿楷书 简繁" panose="0200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甲午海战是怎样的？北洋水师全军覆没！刘公岛、威海卫有多重要？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82905" y="1014730"/>
            <a:ext cx="9102090" cy="56305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2075" y="61595"/>
            <a:ext cx="1146492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dirty="0">
                <a:latin typeface="三极拙楷简体" panose="00000500000000000000" charset="-122"/>
                <a:ea typeface="三极拙楷简体" panose="00000500000000000000" charset="-122"/>
                <a:cs typeface="三极拙楷简体" panose="00000500000000000000" charset="-122"/>
                <a:sym typeface="+mn-ea"/>
              </a:rPr>
              <a:t>任务四：观看视频，结合课本</a:t>
            </a:r>
            <a:r>
              <a:rPr lang="en-US" altLang="zh-CN" sz="2800" b="1" dirty="0">
                <a:latin typeface="三极拙楷简体" panose="00000500000000000000" charset="-122"/>
                <a:ea typeface="三极拙楷简体" panose="00000500000000000000" charset="-122"/>
                <a:cs typeface="三极拙楷简体" panose="00000500000000000000" charset="-122"/>
                <a:sym typeface="+mn-ea"/>
              </a:rPr>
              <a:t>16</a:t>
            </a:r>
            <a:r>
              <a:rPr lang="zh-CN" altLang="en-US" sz="2800" b="1" dirty="0">
                <a:latin typeface="三极拙楷简体" panose="00000500000000000000" charset="-122"/>
                <a:ea typeface="三极拙楷简体" panose="00000500000000000000" charset="-122"/>
                <a:cs typeface="三极拙楷简体" panose="00000500000000000000" charset="-122"/>
                <a:sym typeface="+mn-ea"/>
              </a:rPr>
              <a:t>页，说出日本发动甲午中日战争的原因及取得战争胜利的</a:t>
            </a:r>
            <a:r>
              <a:rPr lang="zh-CN" altLang="en-US" sz="2800" b="1" dirty="0">
                <a:latin typeface="三极拙楷简体" panose="00000500000000000000" charset="-122"/>
                <a:ea typeface="三极拙楷简体" panose="00000500000000000000" charset="-122"/>
                <a:cs typeface="三极拙楷简体" panose="00000500000000000000" charset="-122"/>
                <a:sym typeface="+mn-ea"/>
              </a:rPr>
              <a:t>条件。</a:t>
            </a:r>
            <a:endParaRPr lang="zh-CN" altLang="en-US" sz="2800" b="1" dirty="0">
              <a:latin typeface="三极拙楷简体" panose="00000500000000000000" charset="-122"/>
              <a:ea typeface="三极拙楷简体" panose="00000500000000000000" charset="-122"/>
              <a:cs typeface="三极拙楷简体" panose="000005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1941653"/>
            <a:ext cx="12192000" cy="2974693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07010" y="2116455"/>
            <a:ext cx="11870690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9600" dirty="0">
                <a:latin typeface="汉仪超粗宋繁" panose="02010609000101010101" pitchFamily="49" charset="-122"/>
                <a:ea typeface="汉仪超粗宋繁" panose="02010609000101010101" pitchFamily="49" charset="-122"/>
              </a:rPr>
              <a:t>日本明治维新</a:t>
            </a:r>
            <a:endParaRPr lang="zh-CN" altLang="en-US" sz="9600" dirty="0">
              <a:latin typeface="汉仪超粗宋繁" panose="02010609000101010101" pitchFamily="49" charset="-122"/>
              <a:ea typeface="汉仪超粗宋繁" panose="02010609000101010101" pitchFamily="49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4800" dirty="0">
                <a:solidFill>
                  <a:srgbClr val="FF0000"/>
                </a:solidFill>
                <a:latin typeface="方正颜真卿楷书 简繁" panose="02000500000000000000" charset="-122"/>
                <a:ea typeface="方正颜真卿楷书 简繁" panose="02000500000000000000" charset="-122"/>
                <a:cs typeface="方正颜真卿楷书 简繁" panose="02000500000000000000" charset="-122"/>
              </a:rPr>
              <a:t>日本</a:t>
            </a:r>
            <a:r>
              <a:rPr lang="en-US" altLang="zh-CN" sz="4800" dirty="0">
                <a:solidFill>
                  <a:srgbClr val="FF0000"/>
                </a:solidFill>
                <a:latin typeface="方正颜真卿楷书 简繁" panose="02000500000000000000" charset="-122"/>
                <a:ea typeface="方正颜真卿楷书 简繁" panose="02000500000000000000" charset="-122"/>
                <a:cs typeface="方正颜真卿楷书 简繁" panose="02000500000000000000" charset="-122"/>
              </a:rPr>
              <a:t>VS</a:t>
            </a:r>
            <a:r>
              <a:rPr lang="zh-CN" altLang="en-US" sz="4800" dirty="0">
                <a:solidFill>
                  <a:srgbClr val="FF0000"/>
                </a:solidFill>
                <a:latin typeface="方正颜真卿楷书 简繁" panose="02000500000000000000" charset="-122"/>
                <a:ea typeface="方正颜真卿楷书 简繁" panose="02000500000000000000" charset="-122"/>
                <a:cs typeface="方正颜真卿楷书 简繁" panose="02000500000000000000" charset="-122"/>
              </a:rPr>
              <a:t>大清：</a:t>
            </a:r>
            <a:r>
              <a:rPr lang="zh-CN" altLang="en-US" sz="4800" dirty="0">
                <a:latin typeface="方正颜真卿楷书 简繁" panose="02000500000000000000" charset="-122"/>
                <a:ea typeface="方正颜真卿楷书 简繁" panose="02000500000000000000" charset="-122"/>
                <a:cs typeface="方正颜真卿楷书 简繁" panose="02000500000000000000" charset="-122"/>
              </a:rPr>
              <a:t>一样的开局，不同的结局</a:t>
            </a:r>
            <a:endParaRPr lang="zh-CN" altLang="en-US" sz="4800" dirty="0">
              <a:latin typeface="方正颜真卿楷书 简繁" panose="02000500000000000000" charset="-122"/>
              <a:ea typeface="方正颜真卿楷书 简繁" panose="02000500000000000000" charset="-122"/>
              <a:cs typeface="方正颜真卿楷书 简繁" panose="02000500000000000000" charset="-122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285115" y="5570855"/>
            <a:ext cx="1163510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方正颜真卿楷书 简繁" panose="02000500000000000000" charset="-122"/>
                <a:ea typeface="方正颜真卿楷书 简繁" panose="02000500000000000000" charset="-122"/>
              </a:rPr>
              <a:t>课标要求：通过了解日本明治维新初步认识资本主义世界体系的形成</a:t>
            </a:r>
            <a:r>
              <a:rPr lang="zh-CN" altLang="en-US" sz="3200" b="1" dirty="0">
                <a:solidFill>
                  <a:schemeClr val="bg1"/>
                </a:solidFill>
                <a:highlight>
                  <a:srgbClr val="000000"/>
                </a:highlight>
                <a:latin typeface="方正颜真卿楷书 简繁" panose="02000500000000000000" charset="-122"/>
                <a:ea typeface="方正颜真卿楷书 简繁" panose="02000500000000000000" charset="-122"/>
              </a:rPr>
              <a:t>。</a:t>
            </a:r>
            <a:r>
              <a:rPr lang="en-US" altLang="zh-CN" sz="3200" b="1" dirty="0">
                <a:solidFill>
                  <a:schemeClr val="bg1"/>
                </a:solidFill>
                <a:highlight>
                  <a:srgbClr val="000000"/>
                </a:highlight>
                <a:latin typeface="方正颜真卿楷书 简繁" panose="02000500000000000000" charset="-122"/>
                <a:ea typeface="方正颜真卿楷书 简繁" panose="02000500000000000000" charset="-122"/>
              </a:rPr>
              <a:t>   </a:t>
            </a:r>
            <a:endParaRPr lang="en-US" altLang="zh-CN" sz="3200" b="1" dirty="0">
              <a:solidFill>
                <a:schemeClr val="bg1"/>
              </a:solidFill>
              <a:highlight>
                <a:srgbClr val="000000"/>
              </a:highlight>
              <a:latin typeface="方正颜真卿楷书 简繁" panose="02000500000000000000" charset="-122"/>
              <a:ea typeface="方正颜真卿楷书 简繁" panose="0200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91" name="Group 31"/>
          <p:cNvGraphicFramePr>
            <a:graphicFrameLocks noGrp="1"/>
          </p:cNvGraphicFramePr>
          <p:nvPr>
            <p:ph idx="4294967295"/>
            <p:custDataLst>
              <p:tags r:id="rId1"/>
            </p:custDataLst>
          </p:nvPr>
        </p:nvGraphicFramePr>
        <p:xfrm>
          <a:off x="429799" y="1404807"/>
          <a:ext cx="5751195" cy="2486025"/>
        </p:xfrm>
        <a:graphic>
          <a:graphicData uri="http://schemas.openxmlformats.org/drawingml/2006/table">
            <a:tbl>
              <a:tblPr/>
              <a:tblGrid>
                <a:gridCol w="916940"/>
                <a:gridCol w="2083435"/>
                <a:gridCol w="2750820"/>
              </a:tblGrid>
              <a:tr h="52451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国家</a:t>
                      </a:r>
                      <a:endParaRPr kumimoji="0" lang="zh-CN" altLang="en-US" sz="240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时间</a:t>
                      </a:r>
                      <a:endParaRPr kumimoji="0" lang="zh-CN" altLang="en-US" sz="240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年平均增长速度</a:t>
                      </a:r>
                      <a:endParaRPr kumimoji="0" lang="zh-CN" altLang="en-US" sz="240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日</a:t>
                      </a:r>
                      <a:endParaRPr kumimoji="0" lang="zh-CN" altLang="en-US" sz="240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1868-1873</a:t>
                      </a:r>
                      <a:endParaRPr kumimoji="0" lang="en-US" altLang="zh-CN" sz="240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32.2%</a:t>
                      </a:r>
                      <a:endParaRPr kumimoji="0" lang="en-US" altLang="zh-CN" sz="240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英</a:t>
                      </a:r>
                      <a:endParaRPr kumimoji="0" lang="zh-CN" altLang="en-US" sz="240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1851-1873</a:t>
                      </a:r>
                      <a:endParaRPr kumimoji="0" lang="en-US" altLang="zh-CN" sz="240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3.3%</a:t>
                      </a:r>
                      <a:endParaRPr kumimoji="0" lang="en-US" altLang="zh-CN" sz="240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451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美</a:t>
                      </a:r>
                      <a:endParaRPr kumimoji="0" lang="zh-CN" altLang="en-US" sz="240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1861-1873</a:t>
                      </a:r>
                      <a:endParaRPr kumimoji="0" lang="en-US" altLang="zh-CN" sz="240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5%</a:t>
                      </a:r>
                      <a:endParaRPr kumimoji="0" lang="en-US" altLang="zh-CN" sz="240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15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德</a:t>
                      </a:r>
                      <a:endParaRPr kumimoji="0" lang="zh-CN" altLang="en-US" sz="240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1861-1873</a:t>
                      </a:r>
                      <a:endParaRPr kumimoji="0" lang="en-US" altLang="zh-CN" sz="240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3.8%</a:t>
                      </a:r>
                      <a:endParaRPr kumimoji="0" lang="en-US" altLang="zh-CN" sz="240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矩形 18"/>
          <p:cNvSpPr/>
          <p:nvPr/>
        </p:nvSpPr>
        <p:spPr>
          <a:xfrm>
            <a:off x="430530" y="3956685"/>
            <a:ext cx="11561445" cy="116459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eaLnBrk="1" fontAlgn="base" latinLnBrk="0" hangingPunct="1">
              <a:lnSpc>
                <a:spcPct val="130000"/>
              </a:lnSpc>
              <a:spcAft>
                <a:spcPts val="1200"/>
              </a:spcAft>
            </a:pPr>
            <a:r>
              <a:rPr lang="zh-CN" altLang="en-US" sz="2800" b="1" strike="noStrike" noProof="1">
                <a:solidFill>
                  <a:schemeClr val="tx1"/>
                </a:solidFill>
                <a:effectLst/>
                <a:latin typeface="方正粗金陵简体" panose="02000000000000000000" charset="-122"/>
                <a:ea typeface="方正粗金陵简体" panose="02000000000000000000" charset="-122"/>
                <a:cs typeface="宋体" panose="02010600030101010101" pitchFamily="2" charset="-122"/>
              </a:rPr>
              <a:t>在人类历史上，从未有过一个国家像那个时期的日本发展得那么迅速。</a:t>
            </a:r>
            <a:endParaRPr lang="zh-CN" altLang="en-US" sz="2800" b="1" strike="noStrike" noProof="1">
              <a:solidFill>
                <a:schemeClr val="tx1"/>
              </a:solidFill>
              <a:effectLst/>
              <a:latin typeface="方正粗金陵简体" panose="02000000000000000000" charset="-122"/>
              <a:ea typeface="方正粗金陵简体" panose="02000000000000000000" charset="-122"/>
              <a:cs typeface="宋体" panose="02010600030101010101" pitchFamily="2" charset="-122"/>
            </a:endParaRPr>
          </a:p>
          <a:p>
            <a:pPr lvl="0" algn="r" eaLnBrk="1" fontAlgn="base" latinLnBrk="0" hangingPunct="1">
              <a:lnSpc>
                <a:spcPct val="130000"/>
              </a:lnSpc>
              <a:spcAft>
                <a:spcPts val="1200"/>
              </a:spcAft>
            </a:pPr>
            <a:r>
              <a:rPr lang="en-US" altLang="zh-CN" b="1" strike="noStrike" noProof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——【</a:t>
            </a:r>
            <a:r>
              <a:rPr lang="zh-CN" altLang="en-US" b="1" strike="noStrike" noProof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英</a:t>
            </a:r>
            <a:r>
              <a:rPr lang="en-US" altLang="zh-CN" b="1" strike="noStrike" noProof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】H.G.</a:t>
            </a:r>
            <a:r>
              <a:rPr lang="zh-CN" altLang="en-US" b="1" strike="noStrike" noProof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韦尔斯</a:t>
            </a:r>
            <a:endParaRPr lang="zh-CN" altLang="en-US" sz="2400" b="1" strike="noStrike" noProof="1"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3677" y="5121573"/>
            <a:ext cx="11764645" cy="1621919"/>
          </a:xfrm>
          <a:prstGeom prst="rect">
            <a:avLst/>
          </a:prstGeom>
          <a:solidFill>
            <a:srgbClr val="FFC000">
              <a:alpha val="63000"/>
            </a:srgbClr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ts val="406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  <a:sym typeface="+mn-ea"/>
              </a:rPr>
              <a:t>积极：</a:t>
            </a:r>
            <a:r>
              <a:rPr lang="zh-CN" altLang="en-US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  <a:sym typeface="+mn-ea"/>
              </a:rPr>
              <a:t>①</a:t>
            </a:r>
            <a:r>
              <a:rPr lang="en-US" altLang="zh-CN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  <a:sym typeface="+mn-ea"/>
              </a:rPr>
              <a:t>明治维新成为日本历史的</a:t>
            </a:r>
            <a:r>
              <a:rPr lang="zh-CN" altLang="en-US" sz="28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  <a:sym typeface="+mn-ea"/>
              </a:rPr>
              <a:t>重大转折点</a:t>
            </a:r>
            <a:r>
              <a:rPr lang="zh-CN" altLang="en-US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28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  <a:cs typeface="微软雅黑" panose="020B0503020204020204" pitchFamily="34" charset="-122"/>
              <a:sym typeface="+mn-ea"/>
            </a:endParaRPr>
          </a:p>
          <a:p>
            <a:pPr fontAlgn="auto">
              <a:lnSpc>
                <a:spcPts val="4060"/>
              </a:lnSpc>
            </a:pPr>
            <a:r>
              <a:rPr lang="en-US" altLang="zh-CN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  <a:sym typeface="+mn-ea"/>
              </a:rPr>
              <a:t>          </a:t>
            </a:r>
            <a:r>
              <a:rPr lang="zh-CN" altLang="en-US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  <a:sym typeface="+mn-ea"/>
              </a:rPr>
              <a:t>②</a:t>
            </a:r>
            <a:r>
              <a:rPr lang="en-US" altLang="zh-CN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  <a:sym typeface="+mn-ea"/>
              </a:rPr>
              <a:t>日本迅速走上了发展</a:t>
            </a:r>
            <a:r>
              <a:rPr lang="zh-CN" altLang="en-US" sz="28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  <a:sym typeface="+mn-ea"/>
              </a:rPr>
              <a:t>资本主义</a:t>
            </a:r>
            <a:r>
              <a:rPr lang="zh-CN" altLang="en-US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  <a:sym typeface="+mn-ea"/>
              </a:rPr>
              <a:t>的道路，实现了“</a:t>
            </a:r>
            <a:r>
              <a:rPr lang="zh-CN" altLang="en-US" sz="28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  <a:sym typeface="+mn-ea"/>
              </a:rPr>
              <a:t>富国强兵</a:t>
            </a:r>
            <a:r>
              <a:rPr lang="zh-CN" altLang="en-US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  <a:sym typeface="+mn-ea"/>
              </a:rPr>
              <a:t>”，</a:t>
            </a:r>
            <a:endParaRPr lang="zh-CN" altLang="en-US" sz="28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  <a:cs typeface="微软雅黑" panose="020B0503020204020204" pitchFamily="34" charset="-122"/>
              <a:sym typeface="+mn-ea"/>
            </a:endParaRPr>
          </a:p>
          <a:p>
            <a:pPr fontAlgn="auto">
              <a:lnSpc>
                <a:spcPts val="4060"/>
              </a:lnSpc>
            </a:pPr>
            <a:r>
              <a:rPr lang="zh-CN" altLang="en-US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  <a:sym typeface="+mn-ea"/>
              </a:rPr>
              <a:t>              </a:t>
            </a:r>
            <a:r>
              <a:rPr lang="zh-CN" altLang="en-US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  <a:sym typeface="+mn-ea"/>
              </a:rPr>
              <a:t>开始跻身资本主义强国之列。</a:t>
            </a:r>
            <a:endParaRPr lang="zh-CN" altLang="en-US" sz="28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347710" y="288925"/>
            <a:ext cx="3731895" cy="7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5000"/>
              </a:lnSpc>
            </a:pPr>
            <a:r>
              <a:rPr lang="zh-CN" altLang="en-US" sz="36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明治维新的影响</a:t>
            </a:r>
            <a:endParaRPr lang="en-US" altLang="ja-JP" sz="36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pic>
        <p:nvPicPr>
          <p:cNvPr id="4" name="图片 3" descr="image02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0994" y="1326217"/>
            <a:ext cx="5500726" cy="264320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0"/>
            <a:ext cx="10642600" cy="136080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25000"/>
              </a:lnSpc>
            </a:pPr>
            <a:r>
              <a:rPr lang="zh-CN" altLang="en-US" sz="6600" b="1" dirty="0">
                <a:solidFill>
                  <a:srgbClr val="C00000"/>
                </a:solidFill>
                <a:latin typeface="腾祥瀛宋简-W10" panose="01010104010101010101" charset="-122"/>
                <a:ea typeface="腾祥瀛宋简-W10" panose="01010104010101010101" charset="-122"/>
              </a:rPr>
              <a:t>三、近代化的</a:t>
            </a:r>
            <a:r>
              <a:rPr lang="zh-CN" altLang="en-US" sz="6600" b="1" dirty="0">
                <a:solidFill>
                  <a:srgbClr val="C00000"/>
                </a:solidFill>
                <a:latin typeface="腾祥瀛宋简-W10" panose="01010104010101010101" charset="-122"/>
                <a:ea typeface="腾祥瀛宋简-W10" panose="01010104010101010101" charset="-122"/>
              </a:rPr>
              <a:t>碰撞</a:t>
            </a:r>
            <a:endParaRPr lang="zh-CN" altLang="en-US" sz="6600" b="1" dirty="0">
              <a:solidFill>
                <a:srgbClr val="C00000"/>
              </a:solidFill>
              <a:latin typeface="腾祥瀛宋简-W10" panose="01010104010101010101" charset="-122"/>
              <a:ea typeface="腾祥瀛宋简-W10" panose="0101010401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标注 5"/>
          <p:cNvSpPr/>
          <p:nvPr/>
        </p:nvSpPr>
        <p:spPr>
          <a:xfrm>
            <a:off x="1146810" y="4201160"/>
            <a:ext cx="9274175" cy="527050"/>
          </a:xfrm>
          <a:prstGeom prst="wedgeRectCallout">
            <a:avLst>
              <a:gd name="adj1" fmla="val 1769"/>
              <a:gd name="adj2" fmla="val 16433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383655" y="912495"/>
            <a:ext cx="5412105" cy="30460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24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4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宋体" panose="02010600030101010101" pitchFamily="2" charset="-122"/>
              </a:rPr>
              <a:t>早在1876年，刚刚走上资本主义道路的日本就以武力强迫</a:t>
            </a:r>
            <a:r>
              <a:rPr lang="zh-CN" altLang="en-US" sz="2400" b="1" dirty="0">
                <a:solidFill>
                  <a:srgbClr val="FF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宋体" panose="02010600030101010101" pitchFamily="2" charset="-122"/>
              </a:rPr>
              <a:t>朝鲜</a:t>
            </a:r>
            <a:r>
              <a:rPr lang="zh-CN" altLang="en-US" sz="24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宋体" panose="02010600030101010101" pitchFamily="2" charset="-122"/>
              </a:rPr>
              <a:t>签订《江华条约》；</a:t>
            </a:r>
            <a:endParaRPr lang="zh-CN" altLang="en-US" sz="24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  <a:cs typeface="宋体" panose="02010600030101010101" pitchFamily="2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24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宋体" panose="02010600030101010101" pitchFamily="2" charset="-122"/>
              </a:rPr>
              <a:t>    1894年，日本挑起</a:t>
            </a:r>
            <a:r>
              <a:rPr lang="zh-CN" altLang="en-US" sz="2400" b="1" dirty="0">
                <a:solidFill>
                  <a:srgbClr val="FF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宋体" panose="02010600030101010101" pitchFamily="2" charset="-122"/>
              </a:rPr>
              <a:t>甲午中日战争</a:t>
            </a:r>
            <a:r>
              <a:rPr lang="zh-CN" altLang="en-US" sz="24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宋体" panose="02010600030101010101" pitchFamily="2" charset="-122"/>
              </a:rPr>
              <a:t>，加紧控制朝鲜；</a:t>
            </a:r>
            <a:endParaRPr lang="zh-CN" altLang="en-US" sz="24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  <a:cs typeface="宋体" panose="02010600030101010101" pitchFamily="2" charset="-122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24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宋体" panose="02010600030101010101" pitchFamily="2" charset="-122"/>
              </a:rPr>
              <a:t>    1900</a:t>
            </a:r>
            <a:r>
              <a:rPr lang="zh-CN" altLang="en-US" sz="24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宋体" panose="02010600030101010101" pitchFamily="2" charset="-122"/>
              </a:rPr>
              <a:t>年，八国联军侵华战争中，日本军队占大多数；</a:t>
            </a:r>
            <a:endParaRPr lang="zh-CN" altLang="en-US" sz="24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  <a:cs typeface="宋体" panose="02010600030101010101" pitchFamily="2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24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宋体" panose="02010600030101010101" pitchFamily="2" charset="-122"/>
              </a:rPr>
              <a:t>    1910年，正式吞并朝鲜。</a:t>
            </a:r>
            <a:endParaRPr lang="zh-CN" altLang="en-US" sz="24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  <a:cs typeface="宋体" panose="02010600030101010101" pitchFamily="2" charset="-122"/>
            </a:endParaRPr>
          </a:p>
        </p:txBody>
      </p:sp>
      <p:pic>
        <p:nvPicPr>
          <p:cNvPr id="101381" name="Picture 5" descr="C:/Users/hu/AppData/Local/Temp/kaimatting_20191024174441/output_20191024174450..pngoutput_20191024174450."/>
          <p:cNvPicPr>
            <a:picLocks noChangeAspect="1" noChangeArrowheads="1"/>
          </p:cNvPicPr>
          <p:nvPr/>
        </p:nvPicPr>
        <p:blipFill>
          <a:blip r:embed="rId1"/>
          <a:srcRect b="39554"/>
          <a:stretch>
            <a:fillRect/>
          </a:stretch>
        </p:blipFill>
        <p:spPr bwMode="auto">
          <a:xfrm>
            <a:off x="370840" y="1046480"/>
            <a:ext cx="5922645" cy="2912110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47"/>
          <a:stretch>
            <a:fillRect/>
          </a:stretch>
        </p:blipFill>
        <p:spPr bwMode="auto">
          <a:xfrm>
            <a:off x="437515" y="1046480"/>
            <a:ext cx="5789295" cy="292608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3926205" y="2526030"/>
            <a:ext cx="709930" cy="417195"/>
            <a:chOff x="4447" y="5431"/>
            <a:chExt cx="950" cy="542"/>
          </a:xfrm>
        </p:grpSpPr>
        <p:sp>
          <p:nvSpPr>
            <p:cNvPr id="101386" name="Oval 10"/>
            <p:cNvSpPr>
              <a:spLocks noChangeArrowheads="1"/>
            </p:cNvSpPr>
            <p:nvPr/>
          </p:nvSpPr>
          <p:spPr bwMode="auto">
            <a:xfrm>
              <a:off x="4447" y="5543"/>
              <a:ext cx="882" cy="430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</a:ln>
            <a:effectLst/>
          </p:spPr>
          <p:txBody>
            <a:bodyPr wrap="none" lIns="68402" tIns="34200" rIns="68402" bIns="34200" anchor="ctr"/>
            <a:lstStyle/>
            <a:p>
              <a:pPr algn="ctr"/>
              <a:endParaRPr lang="zh-CN" altLang="zh-CN" sz="1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</a:endParaRPr>
            </a:p>
          </p:txBody>
        </p:sp>
        <p:sp>
          <p:nvSpPr>
            <p:cNvPr id="101388" name="Text Box 12"/>
            <p:cNvSpPr txBox="1">
              <a:spLocks noChangeArrowheads="1"/>
            </p:cNvSpPr>
            <p:nvPr/>
          </p:nvSpPr>
          <p:spPr bwMode="auto">
            <a:xfrm>
              <a:off x="4447" y="5431"/>
              <a:ext cx="950" cy="447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 lIns="68402" tIns="34200" rIns="68402" bIns="34200">
              <a:spAutoFit/>
            </a:bodyPr>
            <a:lstStyle/>
            <a:p>
              <a:r>
                <a:rPr lang="zh-CN" altLang="en-US" sz="1795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宋体" panose="02010600030101010101" pitchFamily="2" charset="-122"/>
                </a:rPr>
                <a:t>朝鲜</a:t>
              </a:r>
              <a:endParaRPr lang="zh-CN" altLang="en-US" sz="1795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256915" y="1875790"/>
            <a:ext cx="1351915" cy="401955"/>
            <a:chOff x="3612" y="4812"/>
            <a:chExt cx="1809" cy="522"/>
          </a:xfrm>
        </p:grpSpPr>
        <p:sp>
          <p:nvSpPr>
            <p:cNvPr id="101385" name="Oval 9"/>
            <p:cNvSpPr>
              <a:spLocks noChangeArrowheads="1"/>
            </p:cNvSpPr>
            <p:nvPr/>
          </p:nvSpPr>
          <p:spPr bwMode="auto">
            <a:xfrm rot="1013700">
              <a:off x="3612" y="4832"/>
              <a:ext cx="1809" cy="502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</a:ln>
            <a:effectLst/>
          </p:spPr>
          <p:txBody>
            <a:bodyPr wrap="none" lIns="68402" tIns="34200" rIns="68402" bIns="34200" anchor="ctr"/>
            <a:lstStyle/>
            <a:p>
              <a:pPr algn="ctr"/>
              <a:endParaRPr lang="zh-CN" altLang="zh-CN" sz="1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</a:endParaRPr>
            </a:p>
          </p:txBody>
        </p:sp>
        <p:sp>
          <p:nvSpPr>
            <p:cNvPr id="101389" name="Text Box 13"/>
            <p:cNvSpPr txBox="1">
              <a:spLocks noChangeArrowheads="1"/>
            </p:cNvSpPr>
            <p:nvPr/>
          </p:nvSpPr>
          <p:spPr bwMode="auto">
            <a:xfrm>
              <a:off x="4050" y="4812"/>
              <a:ext cx="1095" cy="447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 lIns="68402" tIns="34200" rIns="68402" bIns="34200">
              <a:spAutoFit/>
            </a:bodyPr>
            <a:lstStyle/>
            <a:p>
              <a:r>
                <a:rPr lang="zh-CN" altLang="en-US" sz="1795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宋体" panose="02010600030101010101" pitchFamily="2" charset="-122"/>
                </a:rPr>
                <a:t>满蒙</a:t>
              </a:r>
              <a:endParaRPr lang="zh-CN" altLang="en-US" sz="1795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007870" y="2070100"/>
            <a:ext cx="2072640" cy="755015"/>
            <a:chOff x="1767" y="5023"/>
            <a:chExt cx="2772" cy="1165"/>
          </a:xfrm>
        </p:grpSpPr>
        <p:sp>
          <p:nvSpPr>
            <p:cNvPr id="101382" name="Oval 6"/>
            <p:cNvSpPr>
              <a:spLocks noChangeArrowheads="1"/>
            </p:cNvSpPr>
            <p:nvPr/>
          </p:nvSpPr>
          <p:spPr bwMode="auto">
            <a:xfrm>
              <a:off x="1767" y="5023"/>
              <a:ext cx="2772" cy="1165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</a:ln>
            <a:effectLst/>
          </p:spPr>
          <p:txBody>
            <a:bodyPr wrap="none" lIns="68402" tIns="34200" rIns="68402" bIns="34200" anchor="ctr"/>
            <a:lstStyle/>
            <a:p>
              <a:pPr algn="ctr"/>
              <a:endParaRPr lang="zh-CN" altLang="zh-CN" sz="1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</a:endParaRPr>
            </a:p>
          </p:txBody>
        </p:sp>
        <p:sp>
          <p:nvSpPr>
            <p:cNvPr id="101390" name="Text Box 14"/>
            <p:cNvSpPr txBox="1">
              <a:spLocks noChangeArrowheads="1"/>
            </p:cNvSpPr>
            <p:nvPr/>
          </p:nvSpPr>
          <p:spPr bwMode="auto">
            <a:xfrm>
              <a:off x="2705" y="5335"/>
              <a:ext cx="1088" cy="53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 lIns="68402" tIns="34200" rIns="68402" bIns="34200">
              <a:spAutoFit/>
            </a:bodyPr>
            <a:lstStyle/>
            <a:p>
              <a:r>
                <a:rPr lang="zh-CN" altLang="en-US" sz="1795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宋体" panose="02010600030101010101" pitchFamily="2" charset="-122"/>
                </a:rPr>
                <a:t>中国</a:t>
              </a:r>
              <a:endParaRPr lang="zh-CN" altLang="en-US" sz="1795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</a:endParaRPr>
            </a:p>
          </p:txBody>
        </p:sp>
      </p:grp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1252855" y="3262630"/>
            <a:ext cx="4393565" cy="6191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402" tIns="34200" rIns="68402" bIns="34200">
            <a:spAutoFit/>
          </a:bodyPr>
          <a:lstStyle/>
          <a:p>
            <a:r>
              <a:rPr lang="zh-CN" altLang="en-US" sz="359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</a:rPr>
              <a:t>亚洲乃至全世界</a:t>
            </a:r>
            <a:endParaRPr lang="zh-CN" altLang="en-US" sz="359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anose="02010600030101010101" pitchFamily="2" charset="-122"/>
            </a:endParaRPr>
          </a:p>
        </p:txBody>
      </p:sp>
      <p:sp>
        <p:nvSpPr>
          <p:cNvPr id="101392" name="Text Box 16"/>
          <p:cNvSpPr txBox="1">
            <a:spLocks noChangeArrowheads="1"/>
          </p:cNvSpPr>
          <p:nvPr/>
        </p:nvSpPr>
        <p:spPr bwMode="auto">
          <a:xfrm>
            <a:off x="4636135" y="2918460"/>
            <a:ext cx="839470" cy="3441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402" tIns="34200" rIns="68402" bIns="3420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795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</a:rPr>
              <a:t>日本</a:t>
            </a:r>
            <a:endParaRPr lang="zh-CN" altLang="en-US" sz="1795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anose="02010600030101010101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146175" y="1993900"/>
            <a:ext cx="648970" cy="612775"/>
            <a:chOff x="105181" y="1750278"/>
            <a:chExt cx="1265238" cy="1208000"/>
          </a:xfrm>
        </p:grpSpPr>
        <p:pic>
          <p:nvPicPr>
            <p:cNvPr id="9" name="Picture 4" descr="https://gss2.bdstatic.com/9fo3dSag_xI4khGkpoWK1HF6hhy/baike/c0%3Dbaike80%2C5%2C5%2C80%2C26/sign=35d8e0ce942f07084b082252884dd3fc/55e736d12f2eb938295e8873df628535e5dd6f04.jpg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7" t="35584" r="49932" b="42366"/>
            <a:stretch>
              <a:fillRect/>
            </a:stretch>
          </p:blipFill>
          <p:spPr bwMode="auto">
            <a:xfrm>
              <a:off x="105181" y="1750278"/>
              <a:ext cx="1263530" cy="625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>
              <a:fillRect/>
            </a:stretch>
          </p:blipFill>
          <p:spPr bwMode="auto">
            <a:xfrm>
              <a:off x="105181" y="2329628"/>
              <a:ext cx="1265238" cy="628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6" name="Oval 10"/>
          <p:cNvSpPr>
            <a:spLocks noChangeArrowheads="1"/>
          </p:cNvSpPr>
          <p:nvPr/>
        </p:nvSpPr>
        <p:spPr bwMode="auto">
          <a:xfrm>
            <a:off x="3507105" y="2930525"/>
            <a:ext cx="644525" cy="441325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</a:ln>
          <a:effectLst/>
        </p:spPr>
        <p:txBody>
          <a:bodyPr wrap="none" lIns="68402" tIns="34200" rIns="68402" bIns="34200" anchor="ctr"/>
          <a:lstStyle/>
          <a:p>
            <a:pPr algn="ctr"/>
            <a:endParaRPr lang="zh-CN" altLang="zh-CN" sz="1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anose="02010600030101010101" pitchFamily="2" charset="-122"/>
            </a:endParaRP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3455035" y="2954655"/>
            <a:ext cx="802005" cy="3441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402" tIns="34200" rIns="68402" bIns="3420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795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</a:rPr>
              <a:t>台湾</a:t>
            </a:r>
            <a:endParaRPr lang="zh-CN" altLang="en-US" sz="1795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66165" y="4171315"/>
            <a:ext cx="106349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（指崇尚武力和军事扩张。对外奉行侵略扩张的政策。）</a:t>
            </a:r>
            <a:endParaRPr lang="zh-CN" altLang="en-US" sz="28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8469" y="5397438"/>
            <a:ext cx="11764645" cy="1096134"/>
          </a:xfrm>
          <a:prstGeom prst="rect">
            <a:avLst/>
          </a:prstGeom>
          <a:solidFill>
            <a:srgbClr val="FFC000">
              <a:alpha val="63000"/>
            </a:srgbClr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ts val="406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  <a:sym typeface="+mn-ea"/>
              </a:rPr>
              <a:t>消极：保留了大量旧制度残余</a:t>
            </a:r>
            <a:r>
              <a:rPr lang="zh-CN" altLang="en-US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sym typeface="+mn-ea"/>
              </a:rPr>
              <a:t>，军国主义色彩浓厚。</a:t>
            </a:r>
            <a:endParaRPr lang="en-US" altLang="zh-CN" sz="28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  <a:sym typeface="+mn-ea"/>
            </a:endParaRPr>
          </a:p>
          <a:p>
            <a:pPr fontAlgn="auto">
              <a:lnSpc>
                <a:spcPts val="4060"/>
              </a:lnSpc>
            </a:pPr>
            <a:r>
              <a:rPr lang="en-US" altLang="zh-CN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sym typeface="+mn-ea"/>
              </a:rPr>
              <a:t>           </a:t>
            </a:r>
            <a:r>
              <a:rPr lang="zh-CN" altLang="en-US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sym typeface="+mn-ea"/>
              </a:rPr>
              <a:t>它强大起来后，很快走上了</a:t>
            </a:r>
            <a:r>
              <a:rPr lang="zh-CN" altLang="en-US" sz="28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  <a:sym typeface="+mn-ea"/>
              </a:rPr>
              <a:t>对外侵略扩张的道路</a:t>
            </a:r>
            <a:r>
              <a:rPr lang="zh-CN" altLang="en-US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sym typeface="+mn-ea"/>
              </a:rPr>
              <a:t>。</a:t>
            </a:r>
            <a:endParaRPr lang="zh-CN" altLang="en-US" sz="28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57785" y="-165735"/>
            <a:ext cx="10642600" cy="136080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25000"/>
              </a:lnSpc>
            </a:pPr>
            <a:r>
              <a:rPr lang="zh-CN" altLang="en-US" sz="6600" b="1" dirty="0">
                <a:solidFill>
                  <a:srgbClr val="C00000"/>
                </a:solidFill>
                <a:latin typeface="腾祥瀛宋简-W10" panose="01010104010101010101" charset="-122"/>
                <a:ea typeface="腾祥瀛宋简-W10" panose="01010104010101010101" charset="-122"/>
              </a:rPr>
              <a:t>三、近代化的</a:t>
            </a:r>
            <a:r>
              <a:rPr lang="zh-CN" altLang="en-US" sz="6600" b="1" dirty="0">
                <a:solidFill>
                  <a:srgbClr val="C00000"/>
                </a:solidFill>
                <a:latin typeface="腾祥瀛宋简-W10" panose="01010104010101010101" charset="-122"/>
                <a:ea typeface="腾祥瀛宋简-W10" panose="01010104010101010101" charset="-122"/>
              </a:rPr>
              <a:t>碰撞</a:t>
            </a:r>
            <a:endParaRPr lang="zh-CN" altLang="en-US" sz="6600" b="1" dirty="0">
              <a:solidFill>
                <a:srgbClr val="C00000"/>
              </a:solidFill>
              <a:latin typeface="腾祥瀛宋简-W10" panose="01010104010101010101" charset="-122"/>
              <a:ea typeface="腾祥瀛宋简-W10" panose="01010104010101010101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bldLvl="0" animBg="1"/>
      <p:bldP spid="4" grpId="1"/>
      <p:bldP spid="4" grpId="2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255270" y="303530"/>
            <a:ext cx="11420475" cy="62992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25000"/>
              </a:lnSpc>
            </a:pPr>
            <a:r>
              <a:rPr lang="zh-CN" altLang="en-US" sz="2800" b="1" dirty="0">
                <a:latin typeface="方正颜宋简体" panose="02000000000000000000" charset="-122"/>
                <a:ea typeface="方正颜宋简体" panose="02000000000000000000" charset="-122"/>
              </a:rPr>
              <a:t>制作中日历史大事对照年表，写出在以下年代中国和日本发生的大事。</a:t>
            </a:r>
            <a:endParaRPr lang="zh-CN" altLang="en-US" sz="2800" b="1" dirty="0">
              <a:latin typeface="方正颜宋简体" panose="02000000000000000000" charset="-122"/>
              <a:ea typeface="方正颜宋简体" panose="02000000000000000000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1047750" y="1833880"/>
          <a:ext cx="9685020" cy="3792220"/>
        </p:xfrm>
        <a:graphic>
          <a:graphicData uri="http://schemas.openxmlformats.org/drawingml/2006/table">
            <a:tbl>
              <a:tblPr firstRow="1" lastRow="1">
                <a:tableStyleId>{54EE2626-E969-4938-9520-2D4051C65C41}</a:tableStyleId>
              </a:tblPr>
              <a:tblGrid>
                <a:gridCol w="3228340"/>
                <a:gridCol w="3228340"/>
                <a:gridCol w="3228340"/>
              </a:tblGrid>
              <a:tr h="948055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>
                          <a:latin typeface="方正颜真卿楷书 简繁" panose="02000500000000000000" charset="-122"/>
                          <a:ea typeface="方正颜真卿楷书 简繁" panose="02000500000000000000" charset="-122"/>
                        </a:rPr>
                        <a:t>年份</a:t>
                      </a:r>
                      <a:r>
                        <a:rPr lang="en-US" altLang="zh-CN" sz="2800">
                          <a:latin typeface="方正颜真卿楷书 简繁" panose="02000500000000000000" charset="-122"/>
                          <a:ea typeface="方正颜真卿楷书 简繁" panose="02000500000000000000" charset="-122"/>
                        </a:rPr>
                        <a:t>/</a:t>
                      </a:r>
                      <a:r>
                        <a:rPr lang="zh-CN" altLang="en-US" sz="2800">
                          <a:latin typeface="方正颜真卿楷书 简繁" panose="02000500000000000000" charset="-122"/>
                          <a:ea typeface="方正颜真卿楷书 简繁" panose="02000500000000000000" charset="-122"/>
                        </a:rPr>
                        <a:t>国家</a:t>
                      </a:r>
                      <a:endParaRPr lang="zh-CN" altLang="en-US" sz="2800">
                        <a:latin typeface="方正颜真卿楷书 简繁" panose="02000500000000000000" charset="-122"/>
                        <a:ea typeface="方正颜真卿楷书 简繁" panose="0200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>
                          <a:latin typeface="方正颜真卿楷书 简繁" panose="02000500000000000000" charset="-122"/>
                          <a:ea typeface="方正颜真卿楷书 简繁" panose="02000500000000000000" charset="-122"/>
                        </a:rPr>
                        <a:t>中国</a:t>
                      </a:r>
                      <a:endParaRPr lang="zh-CN" altLang="en-US" sz="2800">
                        <a:latin typeface="方正颜真卿楷书 简繁" panose="02000500000000000000" charset="-122"/>
                        <a:ea typeface="方正颜真卿楷书 简繁" panose="0200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>
                          <a:latin typeface="方正颜真卿楷书 简繁" panose="02000500000000000000" charset="-122"/>
                          <a:ea typeface="方正颜真卿楷书 简繁" panose="02000500000000000000" charset="-122"/>
                        </a:rPr>
                        <a:t>日本</a:t>
                      </a:r>
                      <a:endParaRPr lang="zh-CN" altLang="en-US" sz="2800">
                        <a:latin typeface="方正颜真卿楷书 简繁" panose="02000500000000000000" charset="-122"/>
                        <a:ea typeface="方正颜真卿楷书 简繁" panose="02000500000000000000" charset="-122"/>
                      </a:endParaRPr>
                    </a:p>
                  </a:txBody>
                  <a:tcPr/>
                </a:tc>
              </a:tr>
              <a:tr h="948055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800">
                          <a:latin typeface="方正颜真卿楷书 简繁" panose="02000500000000000000" charset="-122"/>
                          <a:ea typeface="方正颜真卿楷书 简繁" panose="02000500000000000000" charset="-122"/>
                          <a:cs typeface="方正颜真卿楷书 简繁" panose="02000500000000000000" charset="-122"/>
                        </a:rPr>
                        <a:t>1840—1860</a:t>
                      </a:r>
                      <a:r>
                        <a:rPr lang="zh-CN" altLang="en-US" sz="2800">
                          <a:latin typeface="方正颜真卿楷书 简繁" panose="02000500000000000000" charset="-122"/>
                          <a:ea typeface="方正颜真卿楷书 简繁" panose="02000500000000000000" charset="-122"/>
                          <a:cs typeface="方正颜真卿楷书 简繁" panose="02000500000000000000" charset="-122"/>
                        </a:rPr>
                        <a:t>年</a:t>
                      </a:r>
                      <a:endParaRPr lang="zh-CN" altLang="en-US" sz="2800">
                        <a:latin typeface="方正颜真卿楷书 简繁" panose="02000500000000000000" charset="-122"/>
                        <a:ea typeface="方正颜真卿楷书 简繁" panose="02000500000000000000" charset="-122"/>
                        <a:cs typeface="方正颜真卿楷书 简繁" panose="0200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 sz="2800">
                        <a:latin typeface="方正颜真卿楷书 简繁" panose="02000500000000000000" charset="-122"/>
                        <a:ea typeface="方正颜真卿楷书 简繁" panose="0200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 sz="2800">
                        <a:latin typeface="方正颜真卿楷书 简繁" panose="02000500000000000000" charset="-122"/>
                        <a:ea typeface="方正颜真卿楷书 简繁" panose="02000500000000000000" charset="-122"/>
                      </a:endParaRPr>
                    </a:p>
                  </a:txBody>
                  <a:tcPr/>
                </a:tc>
              </a:tr>
              <a:tr h="948055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800">
                          <a:latin typeface="方正颜真卿楷书 简繁" panose="02000500000000000000" charset="-122"/>
                          <a:ea typeface="方正颜真卿楷书 简繁" panose="02000500000000000000" charset="-122"/>
                          <a:cs typeface="方正颜真卿楷书 简繁" panose="02000500000000000000" charset="-122"/>
                        </a:rPr>
                        <a:t>1861—1880</a:t>
                      </a:r>
                      <a:r>
                        <a:rPr lang="zh-CN" altLang="en-US" sz="2800">
                          <a:latin typeface="方正颜真卿楷书 简繁" panose="02000500000000000000" charset="-122"/>
                          <a:ea typeface="方正颜真卿楷书 简繁" panose="02000500000000000000" charset="-122"/>
                          <a:cs typeface="方正颜真卿楷书 简繁" panose="02000500000000000000" charset="-122"/>
                        </a:rPr>
                        <a:t>年</a:t>
                      </a:r>
                      <a:endParaRPr lang="zh-CN" altLang="en-US" sz="2800">
                        <a:latin typeface="方正颜真卿楷书 简繁" panose="02000500000000000000" charset="-122"/>
                        <a:ea typeface="方正颜真卿楷书 简繁" panose="02000500000000000000" charset="-122"/>
                        <a:cs typeface="方正颜真卿楷书 简繁" panose="0200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 sz="2800">
                        <a:latin typeface="方正颜真卿楷书 简繁" panose="02000500000000000000" charset="-122"/>
                        <a:ea typeface="方正颜真卿楷书 简繁" panose="0200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 sz="2800">
                        <a:latin typeface="方正颜真卿楷书 简繁" panose="02000500000000000000" charset="-122"/>
                        <a:ea typeface="方正颜真卿楷书 简繁" panose="02000500000000000000" charset="-122"/>
                      </a:endParaRPr>
                    </a:p>
                  </a:txBody>
                  <a:tcPr/>
                </a:tc>
              </a:tr>
              <a:tr h="948055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800">
                          <a:latin typeface="方正颜真卿楷书 简繁" panose="02000500000000000000" charset="-122"/>
                          <a:ea typeface="方正颜真卿楷书 简繁" panose="02000500000000000000" charset="-122"/>
                          <a:cs typeface="方正颜真卿楷书 简繁" panose="02000500000000000000" charset="-122"/>
                        </a:rPr>
                        <a:t>1881—1900</a:t>
                      </a:r>
                      <a:r>
                        <a:rPr lang="zh-CN" altLang="en-US" sz="2800">
                          <a:latin typeface="方正颜真卿楷书 简繁" panose="02000500000000000000" charset="-122"/>
                          <a:ea typeface="方正颜真卿楷书 简繁" panose="02000500000000000000" charset="-122"/>
                          <a:cs typeface="方正颜真卿楷书 简繁" panose="02000500000000000000" charset="-122"/>
                        </a:rPr>
                        <a:t>年</a:t>
                      </a:r>
                      <a:endParaRPr lang="zh-CN" altLang="en-US" sz="2800">
                        <a:latin typeface="方正颜真卿楷书 简繁" panose="02000500000000000000" charset="-122"/>
                        <a:ea typeface="方正颜真卿楷书 简繁" panose="02000500000000000000" charset="-122"/>
                        <a:cs typeface="方正颜真卿楷书 简繁" panose="0200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 sz="2800">
                        <a:latin typeface="方正颜真卿楷书 简繁" panose="02000500000000000000" charset="-122"/>
                        <a:ea typeface="方正颜真卿楷书 简繁" panose="0200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 sz="2800">
                        <a:latin typeface="方正颜真卿楷书 简繁" panose="02000500000000000000" charset="-122"/>
                        <a:ea typeface="方正颜真卿楷书 简繁" panose="02000500000000000000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4331335" y="2841625"/>
            <a:ext cx="31375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C00000"/>
                </a:solidFill>
                <a:latin typeface="方正颜真卿楷书 简繁" panose="02000500000000000000" charset="-122"/>
                <a:ea typeface="方正颜真卿楷书 简繁" panose="02000500000000000000" charset="-122"/>
              </a:rPr>
              <a:t>鸦片战争、</a:t>
            </a:r>
            <a:endParaRPr lang="zh-CN" altLang="en-US" sz="2800">
              <a:solidFill>
                <a:srgbClr val="C00000"/>
              </a:solidFill>
              <a:latin typeface="方正颜真卿楷书 简繁" panose="02000500000000000000" charset="-122"/>
              <a:ea typeface="方正颜真卿楷书 简繁" panose="02000500000000000000" charset="-122"/>
            </a:endParaRPr>
          </a:p>
          <a:p>
            <a:r>
              <a:rPr lang="zh-CN" altLang="en-US" sz="2800">
                <a:solidFill>
                  <a:srgbClr val="C00000"/>
                </a:solidFill>
                <a:latin typeface="方正颜真卿楷书 简繁" panose="02000500000000000000" charset="-122"/>
                <a:ea typeface="方正颜真卿楷书 简繁" panose="02000500000000000000" charset="-122"/>
              </a:rPr>
              <a:t>第二次鸦片战争</a:t>
            </a:r>
            <a:endParaRPr lang="zh-CN" altLang="en-US" sz="2800">
              <a:solidFill>
                <a:srgbClr val="C00000"/>
              </a:solidFill>
              <a:latin typeface="方正颜真卿楷书 简繁" panose="02000500000000000000" charset="-122"/>
              <a:ea typeface="方正颜真卿楷书 简繁" panose="020005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7595870" y="2841625"/>
            <a:ext cx="3137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C00000"/>
                </a:solidFill>
                <a:latin typeface="方正颜真卿楷书 简繁" panose="02000500000000000000" charset="-122"/>
                <a:ea typeface="方正颜真卿楷书 简繁" panose="02000500000000000000" charset="-122"/>
              </a:rPr>
              <a:t>受到侵略</a:t>
            </a:r>
            <a:endParaRPr lang="zh-CN" altLang="en-US" sz="2800">
              <a:solidFill>
                <a:srgbClr val="C00000"/>
              </a:solidFill>
              <a:latin typeface="方正颜真卿楷书 简繁" panose="02000500000000000000" charset="-122"/>
              <a:ea typeface="方正颜真卿楷书 简繁" panose="02000500000000000000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4396740" y="3977005"/>
            <a:ext cx="3137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C00000"/>
                </a:solidFill>
                <a:latin typeface="方正颜真卿楷书 简繁" panose="02000500000000000000" charset="-122"/>
                <a:ea typeface="方正颜真卿楷书 简繁" panose="02000500000000000000" charset="-122"/>
              </a:rPr>
              <a:t>洋务运动</a:t>
            </a:r>
            <a:endParaRPr lang="zh-CN" altLang="en-US" sz="2800">
              <a:solidFill>
                <a:srgbClr val="C00000"/>
              </a:solidFill>
              <a:latin typeface="方正颜真卿楷书 简繁" panose="02000500000000000000" charset="-122"/>
              <a:ea typeface="方正颜真卿楷书 简繁" panose="02000500000000000000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7679055" y="3977005"/>
            <a:ext cx="29737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C00000"/>
                </a:solidFill>
                <a:latin typeface="方正颜真卿楷书 简繁" panose="02000500000000000000" charset="-122"/>
                <a:ea typeface="方正颜真卿楷书 简繁" panose="02000500000000000000" charset="-122"/>
              </a:rPr>
              <a:t>明治维新</a:t>
            </a:r>
            <a:endParaRPr lang="zh-CN" altLang="en-US" sz="2800">
              <a:solidFill>
                <a:srgbClr val="C00000"/>
              </a:solidFill>
              <a:latin typeface="方正颜真卿楷书 简繁" panose="02000500000000000000" charset="-122"/>
              <a:ea typeface="方正颜真卿楷书 简繁" panose="02000500000000000000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4396740" y="4796155"/>
            <a:ext cx="29737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C00000"/>
                </a:solidFill>
                <a:latin typeface="方正颜真卿楷书 简繁" panose="02000500000000000000" charset="-122"/>
                <a:ea typeface="方正颜真卿楷书 简繁" panose="02000500000000000000" charset="-122"/>
              </a:rPr>
              <a:t>甲午中日战争、戊戌变法、八国联军侵华</a:t>
            </a:r>
            <a:endParaRPr lang="zh-CN" altLang="en-US" sz="2400">
              <a:solidFill>
                <a:srgbClr val="C00000"/>
              </a:solidFill>
              <a:latin typeface="方正颜真卿楷书 简繁" panose="02000500000000000000" charset="-122"/>
              <a:ea typeface="方正颜真卿楷书 简繁" panose="02000500000000000000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7679055" y="4949825"/>
            <a:ext cx="29737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C00000"/>
                </a:solidFill>
                <a:latin typeface="方正颜真卿楷书 简繁" panose="02000500000000000000" charset="-122"/>
                <a:ea typeface="方正颜真卿楷书 简繁" panose="02000500000000000000" charset="-122"/>
              </a:rPr>
              <a:t>对外侵略扩张</a:t>
            </a:r>
            <a:endParaRPr lang="zh-CN" altLang="en-US" sz="2800">
              <a:solidFill>
                <a:srgbClr val="C00000"/>
              </a:solidFill>
              <a:latin typeface="方正颜真卿楷书 简繁" panose="02000500000000000000" charset="-122"/>
              <a:ea typeface="方正颜真卿楷书 简繁" panose="0200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28575" y="0"/>
            <a:ext cx="12220575" cy="6861810"/>
          </a:xfrm>
          <a:prstGeom prst="rect">
            <a:avLst/>
          </a:prstGeom>
          <a:solidFill>
            <a:schemeClr val="tx1">
              <a:lumMod val="85000"/>
              <a:lumOff val="15000"/>
              <a:alpha val="63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01040" y="2485390"/>
            <a:ext cx="10642600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7200" b="1" dirty="0">
                <a:solidFill>
                  <a:srgbClr val="FFC000"/>
                </a:solidFill>
                <a:latin typeface="腾祥瀛宋简-W10" panose="01010104010101010101" charset="-122"/>
                <a:ea typeface="腾祥瀛宋简-W10" panose="01010104010101010101" charset="-122"/>
              </a:rPr>
              <a:t>一、近代化的挑战</a:t>
            </a:r>
            <a:endParaRPr lang="zh-CN" altLang="en-US" sz="7200" b="1" dirty="0">
              <a:solidFill>
                <a:srgbClr val="FFC000"/>
              </a:solidFill>
              <a:latin typeface="腾祥瀛宋简-W10" panose="01010104010101010101" charset="-122"/>
              <a:ea typeface="腾祥瀛宋简-W10" panose="01010104010101010101" charset="-122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550545" y="4871720"/>
            <a:ext cx="11337925" cy="132207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25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OS小狗笨笨黑体" panose="02000503000000000000" charset="-122"/>
                <a:ea typeface="OS小狗笨笨黑体" panose="02000503000000000000" charset="-122"/>
                <a:cs typeface="OS小狗笨笨黑体" panose="02000503000000000000" charset="-122"/>
                <a:sym typeface="OS小狗笨笨黑体" panose="02000503000000000000" charset="-122"/>
              </a:rPr>
              <a:t>【</a:t>
            </a:r>
            <a:r>
              <a:rPr lang="zh-CN" altLang="en-US" sz="3200" dirty="0">
                <a:solidFill>
                  <a:schemeClr val="bg1"/>
                </a:solidFill>
                <a:latin typeface="OS小狗笨笨黑体" panose="02000503000000000000" charset="-122"/>
                <a:ea typeface="OS小狗笨笨黑体" panose="02000503000000000000" charset="-122"/>
                <a:cs typeface="OS小狗笨笨黑体" panose="02000503000000000000" charset="-122"/>
                <a:sym typeface="OS小狗笨笨黑体" panose="02000503000000000000" charset="-122"/>
              </a:rPr>
              <a:t>学习目标</a:t>
            </a:r>
            <a:r>
              <a:rPr lang="en-US" altLang="zh-CN" sz="3200" dirty="0">
                <a:solidFill>
                  <a:schemeClr val="bg1"/>
                </a:solidFill>
                <a:latin typeface="OS小狗笨笨黑体" panose="02000503000000000000" charset="-122"/>
                <a:ea typeface="OS小狗笨笨黑体" panose="02000503000000000000" charset="-122"/>
                <a:cs typeface="OS小狗笨笨黑体" panose="02000503000000000000" charset="-122"/>
                <a:sym typeface="OS小狗笨笨黑体" panose="02000503000000000000" charset="-122"/>
              </a:rPr>
              <a:t>1</a:t>
            </a:r>
            <a:r>
              <a:rPr lang="zh-CN" altLang="en-US" sz="3200" b="1" dirty="0">
                <a:solidFill>
                  <a:schemeClr val="bg1"/>
                </a:solidFill>
                <a:latin typeface="OS小狗笨笨黑体" panose="02000503000000000000" charset="-122"/>
                <a:ea typeface="OS小狗笨笨黑体" panose="02000503000000000000" charset="-122"/>
                <a:cs typeface="OS小狗笨笨黑体" panose="02000503000000000000" charset="-122"/>
                <a:sym typeface="OS小狗笨笨黑体" panose="02000503000000000000" charset="-122"/>
              </a:rPr>
              <a:t>】阅读课本</a:t>
            </a:r>
            <a:r>
              <a:rPr lang="en-US" altLang="zh-CN" sz="3200" b="1" dirty="0">
                <a:solidFill>
                  <a:schemeClr val="bg1"/>
                </a:solidFill>
                <a:latin typeface="OS小狗笨笨黑体" panose="02000503000000000000" charset="-122"/>
                <a:ea typeface="OS小狗笨笨黑体" panose="02000503000000000000" charset="-122"/>
                <a:cs typeface="OS小狗笨笨黑体" panose="02000503000000000000" charset="-122"/>
                <a:sym typeface="OS小狗笨笨黑体" panose="02000503000000000000" charset="-122"/>
              </a:rPr>
              <a:t>14</a:t>
            </a:r>
            <a:r>
              <a:rPr lang="zh-CN" altLang="en-US" sz="3200" b="1" dirty="0">
                <a:solidFill>
                  <a:schemeClr val="bg1"/>
                </a:solidFill>
                <a:latin typeface="OS小狗笨笨黑体" panose="02000503000000000000" charset="-122"/>
                <a:ea typeface="OS小狗笨笨黑体" panose="02000503000000000000" charset="-122"/>
                <a:cs typeface="OS小狗笨笨黑体" panose="02000503000000000000" charset="-122"/>
                <a:sym typeface="OS小狗笨笨黑体" panose="02000503000000000000" charset="-122"/>
              </a:rPr>
              <a:t>页和</a:t>
            </a:r>
            <a:r>
              <a:rPr lang="en-US" altLang="zh-CN" sz="3200" b="1" dirty="0">
                <a:solidFill>
                  <a:schemeClr val="bg1"/>
                </a:solidFill>
                <a:latin typeface="OS小狗笨笨黑体" panose="02000503000000000000" charset="-122"/>
                <a:ea typeface="OS小狗笨笨黑体" panose="02000503000000000000" charset="-122"/>
                <a:cs typeface="OS小狗笨笨黑体" panose="02000503000000000000" charset="-122"/>
                <a:sym typeface="OS小狗笨笨黑体" panose="02000503000000000000" charset="-122"/>
              </a:rPr>
              <a:t>15</a:t>
            </a:r>
            <a:r>
              <a:rPr lang="zh-CN" altLang="en-US" sz="3200" b="1" dirty="0">
                <a:solidFill>
                  <a:schemeClr val="bg1"/>
                </a:solidFill>
                <a:latin typeface="OS小狗笨笨黑体" panose="02000503000000000000" charset="-122"/>
                <a:ea typeface="OS小狗笨笨黑体" panose="02000503000000000000" charset="-122"/>
                <a:cs typeface="OS小狗笨笨黑体" panose="02000503000000000000" charset="-122"/>
                <a:sym typeface="OS小狗笨笨黑体" panose="02000503000000000000" charset="-122"/>
              </a:rPr>
              <a:t>页前</a:t>
            </a:r>
            <a:r>
              <a:rPr lang="en-US" altLang="zh-CN" sz="3200" b="1" dirty="0">
                <a:solidFill>
                  <a:schemeClr val="bg1"/>
                </a:solidFill>
                <a:latin typeface="OS小狗笨笨黑体" panose="02000503000000000000" charset="-122"/>
                <a:ea typeface="OS小狗笨笨黑体" panose="02000503000000000000" charset="-122"/>
                <a:cs typeface="OS小狗笨笨黑体" panose="02000503000000000000" charset="-122"/>
                <a:sym typeface="OS小狗笨笨黑体" panose="02000503000000000000" charset="-122"/>
              </a:rPr>
              <a:t>3</a:t>
            </a:r>
            <a:r>
              <a:rPr lang="zh-CN" altLang="en-US" sz="3200" b="1" dirty="0">
                <a:solidFill>
                  <a:schemeClr val="bg1"/>
                </a:solidFill>
                <a:latin typeface="OS小狗笨笨黑体" panose="02000503000000000000" charset="-122"/>
                <a:ea typeface="OS小狗笨笨黑体" panose="02000503000000000000" charset="-122"/>
                <a:cs typeface="OS小狗笨笨黑体" panose="02000503000000000000" charset="-122"/>
                <a:sym typeface="OS小狗笨笨黑体" panose="02000503000000000000" charset="-122"/>
              </a:rPr>
              <a:t>段，对照洋务运动的背景，小组合作，概括日本明治维新的背景。</a:t>
            </a:r>
            <a:endParaRPr lang="zh-CN" altLang="en-US" sz="3200" b="1" dirty="0">
              <a:solidFill>
                <a:schemeClr val="bg1"/>
              </a:solidFill>
              <a:latin typeface="OS小狗笨笨黑体" panose="02000503000000000000" charset="-122"/>
              <a:ea typeface="OS小狗笨笨黑体" panose="02000503000000000000" charset="-122"/>
              <a:cs typeface="OS小狗笨笨黑体" panose="02000503000000000000" charset="-122"/>
              <a:sym typeface="OS小狗笨笨黑体" panose="02000503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0" y="73025"/>
            <a:ext cx="10642600" cy="101473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25000"/>
              </a:lnSpc>
            </a:pPr>
            <a:r>
              <a:rPr lang="zh-CN" altLang="en-US" sz="4800" b="1" dirty="0">
                <a:solidFill>
                  <a:srgbClr val="C00000"/>
                </a:solidFill>
                <a:latin typeface="腾祥瀛宋简-W10" panose="01010104010101010101" charset="-122"/>
                <a:ea typeface="腾祥瀛宋简-W10" panose="01010104010101010101" charset="-122"/>
              </a:rPr>
              <a:t>一、近代化的挑战</a:t>
            </a:r>
            <a:endParaRPr lang="zh-CN" altLang="en-US" sz="4800" b="1" dirty="0">
              <a:solidFill>
                <a:srgbClr val="C00000"/>
              </a:solidFill>
              <a:latin typeface="腾祥瀛宋简-W10" panose="01010104010101010101" charset="-122"/>
              <a:ea typeface="腾祥瀛宋简-W10" panose="0101010401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0" y="971550"/>
            <a:ext cx="12298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颜真卿楷书" panose="02010600010101010101" charset="-122"/>
                <a:ea typeface="颜真卿楷书" panose="02010600010101010101" charset="-122"/>
                <a:cs typeface="颜真卿楷书" panose="02010600010101010101" charset="-122"/>
              </a:rPr>
              <a:t>任务一：结合课本</a:t>
            </a:r>
            <a:r>
              <a:rPr lang="en-US" altLang="zh-CN" sz="2800">
                <a:latin typeface="颜真卿楷书" panose="02010600010101010101" charset="-122"/>
                <a:ea typeface="颜真卿楷书" panose="02010600010101010101" charset="-122"/>
                <a:cs typeface="颜真卿楷书" panose="02010600010101010101" charset="-122"/>
              </a:rPr>
              <a:t>14—15</a:t>
            </a:r>
            <a:r>
              <a:rPr lang="zh-CN" altLang="en-US" sz="2800">
                <a:latin typeface="颜真卿楷书" panose="02010600010101010101" charset="-122"/>
                <a:ea typeface="颜真卿楷书" panose="02010600010101010101" charset="-122"/>
                <a:cs typeface="颜真卿楷书" panose="02010600010101010101" charset="-122"/>
              </a:rPr>
              <a:t>页，对照</a:t>
            </a:r>
            <a:r>
              <a:rPr lang="en-US" altLang="zh-CN" sz="2800">
                <a:latin typeface="颜真卿楷书" panose="02010600010101010101" charset="-122"/>
                <a:ea typeface="颜真卿楷书" panose="02010600010101010101" charset="-122"/>
                <a:cs typeface="颜真卿楷书" panose="02010600010101010101" charset="-122"/>
              </a:rPr>
              <a:t>19</a:t>
            </a:r>
            <a:r>
              <a:rPr lang="zh-CN" altLang="en-US" sz="2800">
                <a:latin typeface="颜真卿楷书" panose="02010600010101010101" charset="-122"/>
                <a:ea typeface="颜真卿楷书" panose="02010600010101010101" charset="-122"/>
                <a:cs typeface="颜真卿楷书" panose="02010600010101010101" charset="-122"/>
              </a:rPr>
              <a:t>世纪</a:t>
            </a:r>
            <a:r>
              <a:rPr lang="zh-CN" altLang="en-US" sz="2800">
                <a:latin typeface="颜真卿楷书" panose="02010600010101010101" charset="-122"/>
                <a:ea typeface="颜真卿楷书" panose="02010600010101010101" charset="-122"/>
                <a:cs typeface="颜真卿楷书" panose="02010600010101010101" charset="-122"/>
              </a:rPr>
              <a:t>中期清朝，梳理日本明治维新的背景</a:t>
            </a:r>
            <a:endParaRPr lang="zh-CN" altLang="en-US" sz="2800">
              <a:latin typeface="颜真卿楷书" panose="02010600010101010101" charset="-122"/>
              <a:ea typeface="颜真卿楷书" panose="02010600010101010101" charset="-122"/>
              <a:cs typeface="颜真卿楷书" panose="0201060001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5" y="1639570"/>
            <a:ext cx="6115050" cy="479107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94615" y="6297295"/>
            <a:ext cx="6114415" cy="560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 fontAlgn="auto">
              <a:lnSpc>
                <a:spcPts val="3660"/>
              </a:lnSpc>
            </a:pPr>
            <a:r>
              <a:rPr lang="zh-CN" altLang="en-US" sz="2000" u="sng">
                <a:solidFill>
                  <a:schemeClr val="tx1"/>
                </a:solidFill>
                <a:latin typeface="颜真卿楷书" panose="02010600010101010101" charset="-122"/>
                <a:ea typeface="颜真卿楷书" panose="02010600010101010101" charset="-122"/>
                <a:cs typeface="颜真卿楷书" panose="02010600010101010101" charset="-122"/>
              </a:rPr>
              <a:t>鸦片战争</a:t>
            </a:r>
            <a:r>
              <a:rPr lang="en-US" altLang="zh-CN" sz="2000" u="sng">
                <a:solidFill>
                  <a:schemeClr val="tx1"/>
                </a:solidFill>
                <a:latin typeface="颜真卿楷书" panose="02010600010101010101" charset="-122"/>
                <a:ea typeface="颜真卿楷书" panose="02010600010101010101" charset="-122"/>
                <a:cs typeface="颜真卿楷书" panose="02010600010101010101" charset="-122"/>
              </a:rPr>
              <a:t> </a:t>
            </a:r>
            <a:r>
              <a:rPr lang="zh-CN" altLang="en-US" sz="2000" u="sng">
                <a:solidFill>
                  <a:schemeClr val="tx1"/>
                </a:solidFill>
                <a:latin typeface="颜真卿楷书" panose="02010600010101010101" charset="-122"/>
                <a:ea typeface="颜真卿楷书" panose="02010600010101010101" charset="-122"/>
                <a:cs typeface="颜真卿楷书" panose="02010600010101010101" charset="-122"/>
              </a:rPr>
              <a:t>、第二次鸦片战争形势图</a:t>
            </a:r>
            <a:endParaRPr lang="zh-CN" altLang="en-US" sz="2000" u="sng">
              <a:solidFill>
                <a:schemeClr val="tx1"/>
              </a:solidFill>
              <a:latin typeface="颜真卿楷书" panose="02010600010101010101" charset="-122"/>
              <a:ea typeface="颜真卿楷书" panose="02010600010101010101" charset="-122"/>
              <a:cs typeface="颜真卿楷书" panose="02010600010101010101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6801485" y="1689735"/>
            <a:ext cx="4751070" cy="3131820"/>
          </a:xfrm>
          <a:prstGeom prst="rect">
            <a:avLst/>
          </a:prstGeom>
        </p:spPr>
      </p:pic>
      <p:sp>
        <p:nvSpPr>
          <p:cNvPr id="5" name="圆: 空心 4"/>
          <p:cNvSpPr/>
          <p:nvPr/>
        </p:nvSpPr>
        <p:spPr>
          <a:xfrm>
            <a:off x="5168032" y="2951752"/>
            <a:ext cx="2030419" cy="2031615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 dirty="0">
                <a:solidFill>
                  <a:srgbClr val="C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内忧外患</a:t>
            </a:r>
            <a:endParaRPr lang="zh-CN" altLang="en-US" sz="4800" dirty="0">
              <a:solidFill>
                <a:srgbClr val="C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833110" y="4862830"/>
            <a:ext cx="6114415" cy="5105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ctr" fontAlgn="auto">
              <a:lnSpc>
                <a:spcPts val="3660"/>
              </a:lnSpc>
            </a:pPr>
            <a:r>
              <a:rPr lang="zh-CN" altLang="en-US" sz="2000" u="sng">
                <a:solidFill>
                  <a:schemeClr val="tx1"/>
                </a:solidFill>
                <a:latin typeface="颜真卿楷书" panose="02010600010101010101" charset="-122"/>
                <a:ea typeface="颜真卿楷书" panose="02010600010101010101" charset="-122"/>
                <a:cs typeface="颜真卿楷书" panose="02010600010101010101" charset="-122"/>
              </a:rPr>
              <a:t>金田起义</a:t>
            </a:r>
            <a:endParaRPr lang="zh-CN" altLang="en-US" sz="2000" u="sng">
              <a:solidFill>
                <a:schemeClr val="tx1"/>
              </a:solidFill>
              <a:latin typeface="颜真卿楷书" panose="02010600010101010101" charset="-122"/>
              <a:ea typeface="颜真卿楷书" panose="02010600010101010101" charset="-122"/>
              <a:cs typeface="颜真卿楷书" panose="0201060001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281420" y="5423535"/>
            <a:ext cx="5829935" cy="1322070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rgbClr val="C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19</a:t>
            </a:r>
            <a:r>
              <a:rPr lang="zh-CN" altLang="en-US" sz="2000">
                <a:solidFill>
                  <a:srgbClr val="C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世纪中期，中国处于清朝统治时期，实行闭关锁国政策，列强发动两次鸦片战争打开中国国门，中国国内爆发了太平天国运动。内忧外患之下，清政府开始思考应变之路。</a:t>
            </a:r>
            <a:endParaRPr lang="zh-CN" altLang="en-US" sz="2000">
              <a:solidFill>
                <a:srgbClr val="C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cs typeface="方正粗黑宋简体" panose="020000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Blur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48"/>
            <a:ext cx="12192000" cy="691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"/>
          <p:cNvSpPr txBox="1"/>
          <p:nvPr/>
        </p:nvSpPr>
        <p:spPr>
          <a:xfrm>
            <a:off x="3865880" y="6268085"/>
            <a:ext cx="82130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经历</a:t>
            </a:r>
            <a:r>
              <a:rPr lang="zh-CN" altLang="en-US" sz="2400" b="1" dirty="0">
                <a:solidFill>
                  <a:schemeClr val="tx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时期</a:t>
            </a:r>
            <a:r>
              <a:rPr lang="zh-CN" altLang="en-US" sz="24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：</a:t>
            </a:r>
            <a:r>
              <a:rPr lang="zh-CN" altLang="en-US" sz="24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镰仓</a:t>
            </a:r>
            <a:r>
              <a:rPr lang="zh-CN" altLang="en-US" sz="24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幕府</a:t>
            </a:r>
            <a:r>
              <a:rPr lang="zh-CN" altLang="en-US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→ </a:t>
            </a:r>
            <a:r>
              <a:rPr lang="zh-CN" altLang="en-US" sz="24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室町</a:t>
            </a:r>
            <a:r>
              <a:rPr lang="zh-CN" altLang="en-US" sz="24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幕府</a:t>
            </a:r>
            <a:r>
              <a:rPr lang="zh-CN" altLang="en-US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→ </a:t>
            </a:r>
            <a:r>
              <a:rPr lang="zh-CN" altLang="en-US" sz="24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德川</a:t>
            </a:r>
            <a:r>
              <a:rPr lang="zh-CN" altLang="en-US" sz="24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幕府</a:t>
            </a:r>
            <a:r>
              <a:rPr lang="zh-CN" altLang="en-US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（ </a:t>
            </a:r>
            <a:r>
              <a:rPr lang="en-US" altLang="zh-CN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1603-1868</a:t>
            </a:r>
            <a:r>
              <a:rPr lang="zh-CN" altLang="en-US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）</a:t>
            </a:r>
            <a:endParaRPr lang="zh-CN" altLang="en-US" b="1" dirty="0">
              <a:solidFill>
                <a:schemeClr val="bg1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108336" y="6033565"/>
            <a:ext cx="2810963" cy="694481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 Box 1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08345" y="164465"/>
            <a:ext cx="6256655" cy="13836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en-US" altLang="zh-CN" sz="28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1.</a:t>
            </a:r>
            <a:r>
              <a:rPr lang="zh-CN" altLang="en-US" sz="28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德川幕府统治下的日本实行锁国政策，造成日本与外界隔绝，阻碍了日本经济与社会的</a:t>
            </a:r>
            <a:r>
              <a:rPr lang="zh-CN" altLang="en-US" sz="28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发展。</a:t>
            </a:r>
            <a:endParaRPr lang="zh-CN" altLang="en-US" sz="2800" b="1" dirty="0">
              <a:solidFill>
                <a:schemeClr val="bg1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pic>
        <p:nvPicPr>
          <p:cNvPr id="48" name="Picture 2" descr="等级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1115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Line 6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343343" y="842328"/>
            <a:ext cx="209311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p>
            <a:pPr algn="ctr"/>
            <a:endParaRPr lang="zh-CN" altLang="en-US">
              <a:latin typeface="宋体" panose="02010600030101010101" pitchFamily="2" charset="-122"/>
            </a:endParaRPr>
          </a:p>
        </p:txBody>
      </p:sp>
      <p:sp>
        <p:nvSpPr>
          <p:cNvPr id="3" name="Line 6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1343343" y="1881188"/>
            <a:ext cx="209311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zh-CN" altLang="en-US">
              <a:latin typeface="宋体" panose="02010600030101010101" pitchFamily="2" charset="-122"/>
            </a:endParaRPr>
          </a:p>
        </p:txBody>
      </p:sp>
      <p:sp>
        <p:nvSpPr>
          <p:cNvPr id="5" name="Line 6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399858" y="3128328"/>
            <a:ext cx="209311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zh-CN" altLang="en-US">
              <a:latin typeface="宋体" panose="02010600030101010101" pitchFamily="2" charset="-122"/>
            </a:endParaRPr>
          </a:p>
        </p:txBody>
      </p:sp>
      <p:sp>
        <p:nvSpPr>
          <p:cNvPr id="9" name="Line 6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1399858" y="3959543"/>
            <a:ext cx="209311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zh-CN" altLang="en-US">
              <a:latin typeface="宋体" panose="02010600030101010101" pitchFamily="2" charset="-122"/>
            </a:endParaRPr>
          </a:p>
        </p:txBody>
      </p:sp>
      <p:sp>
        <p:nvSpPr>
          <p:cNvPr id="10" name="TextBox 10"/>
          <p:cNvSpPr txBox="1"/>
          <p:nvPr>
            <p:custDataLst>
              <p:tags r:id="rId10"/>
            </p:custDataLst>
          </p:nvPr>
        </p:nvSpPr>
        <p:spPr>
          <a:xfrm>
            <a:off x="3606619" y="550575"/>
            <a:ext cx="1981539" cy="5847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大权旁落</a:t>
            </a:r>
            <a:endParaRPr lang="zh-CN" altLang="en-US" sz="32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3" name="TextBox 72"/>
          <p:cNvSpPr txBox="1"/>
          <p:nvPr>
            <p:custDataLst>
              <p:tags r:id="rId11"/>
            </p:custDataLst>
          </p:nvPr>
        </p:nvSpPr>
        <p:spPr>
          <a:xfrm>
            <a:off x="3606797" y="1588958"/>
            <a:ext cx="1981539" cy="584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掌握实权</a:t>
            </a:r>
            <a:endParaRPr lang="zh-CN" altLang="en-US" sz="32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4" name="TextBox 73"/>
          <p:cNvSpPr txBox="1"/>
          <p:nvPr>
            <p:custDataLst>
              <p:tags r:id="rId12"/>
            </p:custDataLst>
          </p:nvPr>
        </p:nvSpPr>
        <p:spPr>
          <a:xfrm>
            <a:off x="3606796" y="2844225"/>
            <a:ext cx="1981539" cy="5847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效忠将军</a:t>
            </a:r>
            <a:endParaRPr lang="zh-CN" altLang="en-US" sz="32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61" name="Text Box 1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343660" y="474345"/>
            <a:ext cx="671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p>
            <a:pPr algn="ctr" eaLnBrk="0" hangingPunct="0">
              <a:spcBef>
                <a:spcPct val="50000"/>
              </a:spcBef>
            </a:pPr>
            <a:r>
              <a:rPr lang="zh-CN" altLang="en-US" b="1">
                <a:latin typeface="宋体" panose="02010600030101010101" pitchFamily="2" charset="-122"/>
              </a:rPr>
              <a:t>天皇</a:t>
            </a: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343660" y="1465580"/>
            <a:ext cx="671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CN" altLang="en-US" b="1">
                <a:latin typeface="宋体" panose="02010600030101010101" pitchFamily="2" charset="-122"/>
              </a:rPr>
              <a:t>将军</a:t>
            </a: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281430" y="2644140"/>
            <a:ext cx="671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CN" altLang="en-US" b="1">
                <a:latin typeface="宋体" panose="02010600030101010101" pitchFamily="2" charset="-122"/>
              </a:rPr>
              <a:t>大名</a:t>
            </a: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343660" y="3522345"/>
            <a:ext cx="671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CN" altLang="en-US" b="1">
                <a:latin typeface="宋体" panose="02010600030101010101" pitchFamily="2" charset="-122"/>
              </a:rPr>
              <a:t>武士</a:t>
            </a:r>
            <a:endParaRPr lang="zh-CN" altLang="en-US" b="1">
              <a:latin typeface="宋体" panose="02010600030101010101" pitchFamily="2" charset="-122"/>
            </a:endParaRPr>
          </a:p>
        </p:txBody>
      </p:sp>
      <p:sp>
        <p:nvSpPr>
          <p:cNvPr id="75" name="TextBox 74"/>
          <p:cNvSpPr txBox="1"/>
          <p:nvPr>
            <p:custDataLst>
              <p:tags r:id="rId17"/>
            </p:custDataLst>
          </p:nvPr>
        </p:nvSpPr>
        <p:spPr>
          <a:xfrm>
            <a:off x="3616323" y="3667757"/>
            <a:ext cx="1981539" cy="5847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统治基础</a:t>
            </a:r>
            <a:endParaRPr lang="zh-CN" altLang="en-US" sz="32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5721985" y="2988310"/>
          <a:ext cx="3338195" cy="3630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" name="" r:id="rId18" imgW="9610725" imgH="10467975" progId="">
                  <p:embed/>
                </p:oleObj>
              </mc:Choice>
              <mc:Fallback>
                <p:oleObj name="" r:id="rId18" imgW="9610725" imgH="10467975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1985" y="2988310"/>
                        <a:ext cx="3338195" cy="36302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11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807710" y="1617345"/>
            <a:ext cx="6241415" cy="139509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en-US" altLang="zh-CN" sz="2800" b="1" dirty="0">
                <a:solidFill>
                  <a:schemeClr val="bg1"/>
                </a:solidFill>
                <a:latin typeface="方正颜真卿楷书 简繁" panose="02000500000000000000" charset="-122"/>
                <a:ea typeface="方正颜真卿楷书 简繁" panose="02000500000000000000" charset="-122"/>
                <a:cs typeface="方正颜真卿楷书 简繁" panose="02000500000000000000" charset="-122"/>
              </a:rPr>
              <a:t>2.</a:t>
            </a:r>
            <a:r>
              <a:rPr lang="en-US" altLang="zh-CN" sz="2800">
                <a:solidFill>
                  <a:schemeClr val="bg1"/>
                </a:solidFill>
                <a:latin typeface="方正颜真卿楷书 简繁" panose="02000500000000000000" charset="-122"/>
                <a:ea typeface="方正颜真卿楷书 简繁" panose="02000500000000000000" charset="-122"/>
                <a:cs typeface="方正颜真卿楷书 简繁" panose="02000500000000000000" charset="-122"/>
                <a:sym typeface="+mn-ea"/>
              </a:rPr>
              <a:t>1853——1854</a:t>
            </a:r>
            <a:r>
              <a:rPr lang="zh-CN" altLang="en-US" sz="2800">
                <a:solidFill>
                  <a:schemeClr val="bg1"/>
                </a:solidFill>
                <a:latin typeface="方正颜真卿楷书 简繁" panose="02000500000000000000" charset="-122"/>
                <a:ea typeface="方正颜真卿楷书 简繁" panose="02000500000000000000" charset="-122"/>
                <a:cs typeface="方正颜真卿楷书 简繁" panose="02000500000000000000" charset="-122"/>
                <a:sym typeface="+mn-ea"/>
              </a:rPr>
              <a:t>年，美国海军培里舰队两次强行进入日本港口，日本被迫签订不平等条约，开放港口，幕府统治动摇。</a:t>
            </a:r>
            <a:endParaRPr lang="en-US" altLang="zh-CN" sz="2800">
              <a:solidFill>
                <a:schemeClr val="bg1"/>
              </a:solidFill>
              <a:latin typeface="方正颜真卿楷书 简繁" panose="02000500000000000000" charset="-122"/>
              <a:ea typeface="方正颜真卿楷书 简繁" panose="02000500000000000000" charset="-122"/>
              <a:cs typeface="方正颜真卿楷书 简繁" panose="02000500000000000000" charset="-122"/>
            </a:endParaRPr>
          </a:p>
          <a:p>
            <a:pPr algn="l" eaLnBrk="1" hangingPunct="1"/>
            <a:endParaRPr lang="en-US" altLang="zh-CN" sz="2800" b="1" dirty="0">
              <a:solidFill>
                <a:schemeClr val="bg1"/>
              </a:solidFill>
              <a:latin typeface="方正颜真卿楷书 简繁" panose="02000500000000000000" charset="-122"/>
              <a:ea typeface="方正颜真卿楷书 简繁" panose="02000500000000000000" charset="-122"/>
              <a:cs typeface="方正颜真卿楷书 简繁" panose="02000500000000000000" charset="-122"/>
            </a:endParaRPr>
          </a:p>
        </p:txBody>
      </p:sp>
      <p:pic>
        <p:nvPicPr>
          <p:cNvPr id="17" name="图片 16" descr="黑船驶抵浦贺港（绘画）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"/>
          <a:stretch>
            <a:fillRect/>
          </a:stretch>
        </p:blipFill>
        <p:spPr bwMode="auto">
          <a:xfrm>
            <a:off x="9193530" y="3959860"/>
            <a:ext cx="2346960" cy="184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659860" y="4255894"/>
            <a:ext cx="2359025" cy="76835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p>
            <a:pPr>
              <a:defRPr/>
            </a:pPr>
            <a:r>
              <a:rPr lang="zh-CN" altLang="en-US" sz="4400" b="1" dirty="0">
                <a:solidFill>
                  <a:srgbClr val="FF0000"/>
                </a:solidFill>
                <a:latin typeface="汉仪昌黎宋刻本(原版)简" panose="00020600040101010101" pitchFamily="18" charset="-122"/>
                <a:ea typeface="汉仪昌黎宋刻本(原版)简" panose="00020600040101010101" pitchFamily="18" charset="-122"/>
              </a:rPr>
              <a:t>浦贺港</a:t>
            </a:r>
            <a:endParaRPr lang="zh-CN" altLang="en-US" sz="4400" b="1" dirty="0">
              <a:solidFill>
                <a:srgbClr val="FF0000"/>
              </a:solidFill>
              <a:latin typeface="汉仪昌黎宋刻本(原版)简" panose="00020600040101010101" pitchFamily="18" charset="-122"/>
              <a:ea typeface="汉仪昌黎宋刻本(原版)简" panose="00020600040101010101" pitchFamily="18" charset="-122"/>
            </a:endParaRPr>
          </a:p>
        </p:txBody>
      </p:sp>
      <p:sp>
        <p:nvSpPr>
          <p:cNvPr id="23" name="AutoShape 3"/>
          <p:cNvSpPr>
            <a:spLocks noChangeArrowheads="1"/>
          </p:cNvSpPr>
          <p:nvPr/>
        </p:nvSpPr>
        <p:spPr bwMode="auto">
          <a:xfrm>
            <a:off x="8222615" y="4648835"/>
            <a:ext cx="653415" cy="298450"/>
          </a:xfrm>
          <a:prstGeom prst="leftArrow">
            <a:avLst>
              <a:gd name="adj1" fmla="val 50000"/>
              <a:gd name="adj2" fmla="val 789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ldLvl="0" animBg="1"/>
      <p:bldP spid="18" grpId="0" bldLvl="0" animBg="1"/>
      <p:bldP spid="16" grpId="0" bldLvl="0" animBg="1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379730" y="1661160"/>
            <a:ext cx="631952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fontAlgn="auto"/>
            <a:r>
              <a:rPr lang="en-US" altLang="zh-CN" sz="3200">
                <a:latin typeface="方正颜真卿楷书 简繁" panose="02000500000000000000" charset="-122"/>
                <a:ea typeface="方正颜真卿楷书 简繁" panose="02000500000000000000" charset="-122"/>
                <a:cs typeface="方正颜真卿楷书 简繁" panose="02000500000000000000" charset="-122"/>
              </a:rPr>
              <a:t>3.</a:t>
            </a:r>
            <a:r>
              <a:rPr lang="zh-CN" altLang="en-US" sz="3200">
                <a:latin typeface="方正颜真卿楷书 简繁" panose="02000500000000000000" charset="-122"/>
                <a:ea typeface="方正颜真卿楷书 简繁" panose="02000500000000000000" charset="-122"/>
                <a:cs typeface="方正颜真卿楷书 简繁" panose="02000500000000000000" charset="-122"/>
              </a:rPr>
              <a:t>开港通商后，日本遭受</a:t>
            </a:r>
            <a:r>
              <a:rPr lang="zh-CN" altLang="en-US" sz="3200">
                <a:solidFill>
                  <a:srgbClr val="00B050"/>
                </a:solidFill>
                <a:latin typeface="方正颜真卿楷书 简繁" panose="02000500000000000000" charset="-122"/>
                <a:ea typeface="方正颜真卿楷书 简繁" panose="02000500000000000000" charset="-122"/>
                <a:cs typeface="方正颜真卿楷书 简繁" panose="02000500000000000000" charset="-122"/>
              </a:rPr>
              <a:t>民族危机</a:t>
            </a:r>
            <a:r>
              <a:rPr lang="zh-CN" altLang="en-US" sz="3200">
                <a:latin typeface="方正颜真卿楷书 简繁" panose="02000500000000000000" charset="-122"/>
                <a:ea typeface="方正颜真卿楷书 简繁" panose="02000500000000000000" charset="-122"/>
                <a:cs typeface="方正颜真卿楷书 简繁" panose="02000500000000000000" charset="-122"/>
              </a:rPr>
              <a:t>与</a:t>
            </a:r>
            <a:r>
              <a:rPr lang="zh-CN" altLang="en-US" sz="3200">
                <a:solidFill>
                  <a:srgbClr val="00B050"/>
                </a:solidFill>
                <a:latin typeface="方正颜真卿楷书 简繁" panose="02000500000000000000" charset="-122"/>
                <a:ea typeface="方正颜真卿楷书 简繁" panose="02000500000000000000" charset="-122"/>
                <a:cs typeface="方正颜真卿楷书 简繁" panose="02000500000000000000" charset="-122"/>
              </a:rPr>
              <a:t>社会危机</a:t>
            </a:r>
            <a:r>
              <a:rPr lang="zh-CN" altLang="en-US" sz="3200">
                <a:latin typeface="方正颜真卿楷书 简繁" panose="02000500000000000000" charset="-122"/>
                <a:ea typeface="方正颜真卿楷书 简繁" panose="02000500000000000000" charset="-122"/>
                <a:cs typeface="方正颜真卿楷书 简繁" panose="02000500000000000000" charset="-122"/>
              </a:rPr>
              <a:t>，部分中下级武士联合西南强藩和朝廷公卿，发动</a:t>
            </a:r>
            <a:r>
              <a:rPr lang="zh-CN" altLang="en-US" sz="3200">
                <a:solidFill>
                  <a:srgbClr val="FF0000"/>
                </a:solidFill>
                <a:latin typeface="方正颜真卿楷书 简繁" panose="02000500000000000000" charset="-122"/>
                <a:ea typeface="方正颜真卿楷书 简繁" panose="02000500000000000000" charset="-122"/>
                <a:cs typeface="方正颜真卿楷书 简繁" panose="02000500000000000000" charset="-122"/>
              </a:rPr>
              <a:t>倒幕运动</a:t>
            </a:r>
            <a:r>
              <a:rPr lang="zh-CN" altLang="en-US" sz="3200">
                <a:latin typeface="方正颜真卿楷书 简繁" panose="02000500000000000000" charset="-122"/>
                <a:ea typeface="方正颜真卿楷书 简繁" panose="02000500000000000000" charset="-122"/>
                <a:cs typeface="方正颜真卿楷书 简繁" panose="02000500000000000000" charset="-122"/>
              </a:rPr>
              <a:t>。</a:t>
            </a:r>
            <a:endParaRPr lang="zh-CN" altLang="en-US" sz="3200">
              <a:latin typeface="方正颜真卿楷书 简繁" panose="02000500000000000000" charset="-122"/>
              <a:ea typeface="方正颜真卿楷书 简繁" panose="02000500000000000000" charset="-122"/>
              <a:cs typeface="方正颜真卿楷书 简繁" panose="020005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92110" y="410210"/>
            <a:ext cx="3452495" cy="27730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08305" y="3801110"/>
            <a:ext cx="62909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fontAlgn="auto"/>
            <a:r>
              <a:rPr lang="en-US" altLang="zh-CN" sz="3200">
                <a:latin typeface="方正颜真卿楷书 简繁" panose="02000500000000000000" charset="-122"/>
                <a:ea typeface="方正颜真卿楷书 简繁" panose="02000500000000000000" charset="-122"/>
                <a:cs typeface="方正颜真卿楷书 简繁" panose="02000500000000000000" charset="-122"/>
              </a:rPr>
              <a:t>4.1868</a:t>
            </a:r>
            <a:r>
              <a:rPr lang="zh-CN" altLang="en-US" sz="3200">
                <a:latin typeface="方正颜真卿楷书 简繁" panose="02000500000000000000" charset="-122"/>
                <a:ea typeface="方正颜真卿楷书 简繁" panose="02000500000000000000" charset="-122"/>
                <a:cs typeface="方正颜真卿楷书 简繁" panose="02000500000000000000" charset="-122"/>
              </a:rPr>
              <a:t>年，倒幕派发动</a:t>
            </a:r>
            <a:r>
              <a:rPr lang="en-US" altLang="zh-CN" sz="3200">
                <a:latin typeface="方正颜真卿楷书 简繁" panose="02000500000000000000" charset="-122"/>
                <a:ea typeface="方正颜真卿楷书 简繁" panose="02000500000000000000" charset="-122"/>
                <a:cs typeface="方正颜真卿楷书 简繁" panose="02000500000000000000" charset="-122"/>
              </a:rPr>
              <a:t>“</a:t>
            </a:r>
            <a:r>
              <a:rPr lang="zh-CN" altLang="en-US" sz="3200">
                <a:solidFill>
                  <a:srgbClr val="FF0000"/>
                </a:solidFill>
                <a:latin typeface="方正颜真卿楷书 简繁" panose="02000500000000000000" charset="-122"/>
                <a:ea typeface="方正颜真卿楷书 简繁" panose="02000500000000000000" charset="-122"/>
                <a:cs typeface="方正颜真卿楷书 简繁" panose="02000500000000000000" charset="-122"/>
              </a:rPr>
              <a:t>王政复古</a:t>
            </a:r>
            <a:r>
              <a:rPr lang="en-US" altLang="zh-CN" sz="3200">
                <a:latin typeface="方正颜真卿楷书 简繁" panose="02000500000000000000" charset="-122"/>
                <a:ea typeface="方正颜真卿楷书 简繁" panose="02000500000000000000" charset="-122"/>
                <a:cs typeface="方正颜真卿楷书 简繁" panose="02000500000000000000" charset="-122"/>
              </a:rPr>
              <a:t>”</a:t>
            </a:r>
            <a:r>
              <a:rPr lang="zh-CN" altLang="en-US" sz="3200">
                <a:latin typeface="方正颜真卿楷书 简繁" panose="02000500000000000000" charset="-122"/>
                <a:ea typeface="方正颜真卿楷书 简繁" panose="02000500000000000000" charset="-122"/>
                <a:cs typeface="方正颜真卿楷书 简繁" panose="02000500000000000000" charset="-122"/>
              </a:rPr>
              <a:t>政变，天皇亲政，结束了幕府统治，改年号为</a:t>
            </a:r>
            <a:r>
              <a:rPr lang="en-US" altLang="zh-CN" sz="3200">
                <a:latin typeface="方正颜真卿楷书 简繁" panose="02000500000000000000" charset="-122"/>
                <a:ea typeface="方正颜真卿楷书 简繁" panose="02000500000000000000" charset="-122"/>
                <a:cs typeface="方正颜真卿楷书 简繁" panose="02000500000000000000" charset="-122"/>
              </a:rPr>
              <a:t>“</a:t>
            </a:r>
            <a:r>
              <a:rPr lang="zh-CN" altLang="en-US" sz="3200">
                <a:solidFill>
                  <a:srgbClr val="00B050"/>
                </a:solidFill>
                <a:latin typeface="方正颜真卿楷书 简繁" panose="02000500000000000000" charset="-122"/>
                <a:ea typeface="方正颜真卿楷书 简繁" panose="02000500000000000000" charset="-122"/>
                <a:cs typeface="方正颜真卿楷书 简繁" panose="02000500000000000000" charset="-122"/>
              </a:rPr>
              <a:t>明治</a:t>
            </a:r>
            <a:r>
              <a:rPr lang="en-US" altLang="zh-CN" sz="3200">
                <a:latin typeface="方正颜真卿楷书 简繁" panose="02000500000000000000" charset="-122"/>
                <a:ea typeface="方正颜真卿楷书 简繁" panose="02000500000000000000" charset="-122"/>
                <a:cs typeface="方正颜真卿楷书 简繁" panose="02000500000000000000" charset="-122"/>
              </a:rPr>
              <a:t>”</a:t>
            </a:r>
            <a:r>
              <a:rPr lang="zh-CN" altLang="en-US" sz="3200">
                <a:latin typeface="方正颜真卿楷书 简繁" panose="02000500000000000000" charset="-122"/>
                <a:ea typeface="方正颜真卿楷书 简繁" panose="02000500000000000000" charset="-122"/>
                <a:cs typeface="方正颜真卿楷书 简繁" panose="02000500000000000000" charset="-122"/>
              </a:rPr>
              <a:t>。</a:t>
            </a:r>
            <a:endParaRPr lang="zh-CN" altLang="en-US" sz="3200">
              <a:latin typeface="方正颜真卿楷书 简繁" panose="02000500000000000000" charset="-122"/>
              <a:ea typeface="方正颜真卿楷书 简繁" panose="02000500000000000000" charset="-122"/>
              <a:cs typeface="方正颜真卿楷书 简繁" panose="02000500000000000000" charset="-122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92110" y="3429000"/>
            <a:ext cx="3452495" cy="3001010"/>
          </a:xfrm>
          <a:prstGeom prst="rect">
            <a:avLst/>
          </a:prstGeom>
        </p:spPr>
      </p:pic>
      <p:sp>
        <p:nvSpPr>
          <p:cNvPr id="45" name="TextBox 4"/>
          <p:cNvSpPr txBox="1"/>
          <p:nvPr>
            <p:custDataLst>
              <p:tags r:id="rId3"/>
            </p:custDataLst>
          </p:nvPr>
        </p:nvSpPr>
        <p:spPr>
          <a:xfrm>
            <a:off x="533400" y="5311775"/>
            <a:ext cx="6165215" cy="5835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p>
            <a:r>
              <a:rPr lang="zh-CN" altLang="en-US" sz="32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倒幕运动是明治维新的</a:t>
            </a:r>
            <a:r>
              <a:rPr lang="zh-CN" altLang="en-US" sz="3200" b="1" dirty="0">
                <a:solidFill>
                  <a:srgbClr val="FFC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前提</a:t>
            </a:r>
            <a:endParaRPr lang="zh-CN" altLang="en-US" sz="3200" b="1" dirty="0">
              <a:solidFill>
                <a:srgbClr val="FFC000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73025"/>
            <a:ext cx="10642600" cy="101473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25000"/>
              </a:lnSpc>
            </a:pPr>
            <a:r>
              <a:rPr lang="zh-CN" altLang="en-US" sz="4800" b="1" dirty="0">
                <a:solidFill>
                  <a:srgbClr val="C00000"/>
                </a:solidFill>
                <a:latin typeface="腾祥瀛宋简-W10" panose="01010104010101010101" charset="-122"/>
                <a:ea typeface="腾祥瀛宋简-W10" panose="01010104010101010101" charset="-122"/>
              </a:rPr>
              <a:t>一、近代化的挑战</a:t>
            </a:r>
            <a:endParaRPr lang="zh-CN" altLang="en-US" sz="4800" b="1" dirty="0">
              <a:solidFill>
                <a:srgbClr val="C00000"/>
              </a:solidFill>
              <a:latin typeface="腾祥瀛宋简-W10" panose="01010104010101010101" charset="-122"/>
              <a:ea typeface="腾祥瀛宋简-W10" panose="0101010401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/>
      <p:bldP spid="2" grpId="1"/>
      <p:bldP spid="4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265" y="0"/>
            <a:ext cx="62604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302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0"/>
            <a:ext cx="12220575" cy="6861810"/>
          </a:xfrm>
          <a:prstGeom prst="rect">
            <a:avLst/>
          </a:prstGeom>
          <a:solidFill>
            <a:schemeClr val="tx1">
              <a:lumMod val="85000"/>
              <a:lumOff val="15000"/>
              <a:alpha val="63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01040" y="2485390"/>
            <a:ext cx="10642600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7200" b="1" dirty="0">
                <a:solidFill>
                  <a:srgbClr val="FFC000"/>
                </a:solidFill>
                <a:latin typeface="腾祥瀛宋简-W10" panose="01010104010101010101" charset="-122"/>
                <a:ea typeface="腾祥瀛宋简-W10" panose="01010104010101010101" charset="-122"/>
              </a:rPr>
              <a:t>二、近代化的应对</a:t>
            </a:r>
            <a:endParaRPr lang="zh-CN" altLang="en-US" sz="7200" b="1" dirty="0">
              <a:solidFill>
                <a:srgbClr val="FFC000"/>
              </a:solidFill>
              <a:latin typeface="腾祥瀛宋简-W10" panose="01010104010101010101" charset="-122"/>
              <a:ea typeface="腾祥瀛宋简-W10" panose="01010104010101010101" charset="-122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550545" y="4871720"/>
            <a:ext cx="11337925" cy="132207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25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OS小狗笨笨黑体" panose="02000503000000000000" charset="-122"/>
                <a:ea typeface="OS小狗笨笨黑体" panose="02000503000000000000" charset="-122"/>
                <a:cs typeface="OS小狗笨笨黑体" panose="02000503000000000000" charset="-122"/>
                <a:sym typeface="OS小狗笨笨黑体" panose="02000503000000000000" charset="-122"/>
              </a:rPr>
              <a:t>【</a:t>
            </a:r>
            <a:r>
              <a:rPr lang="zh-CN" altLang="en-US" sz="3200" dirty="0">
                <a:solidFill>
                  <a:schemeClr val="bg1"/>
                </a:solidFill>
                <a:latin typeface="OS小狗笨笨黑体" panose="02000503000000000000" charset="-122"/>
                <a:ea typeface="OS小狗笨笨黑体" panose="02000503000000000000" charset="-122"/>
                <a:cs typeface="OS小狗笨笨黑体" panose="02000503000000000000" charset="-122"/>
                <a:sym typeface="OS小狗笨笨黑体" panose="02000503000000000000" charset="-122"/>
              </a:rPr>
              <a:t>学习目标</a:t>
            </a:r>
            <a:r>
              <a:rPr lang="en-US" altLang="zh-CN" sz="3200" dirty="0">
                <a:solidFill>
                  <a:schemeClr val="bg1"/>
                </a:solidFill>
                <a:latin typeface="OS小狗笨笨黑体" panose="02000503000000000000" charset="-122"/>
                <a:ea typeface="OS小狗笨笨黑体" panose="02000503000000000000" charset="-122"/>
                <a:cs typeface="OS小狗笨笨黑体" panose="02000503000000000000" charset="-122"/>
                <a:sym typeface="OS小狗笨笨黑体" panose="02000503000000000000" charset="-122"/>
              </a:rPr>
              <a:t>2</a:t>
            </a:r>
            <a:r>
              <a:rPr lang="zh-CN" altLang="en-US" sz="3200" b="1" dirty="0">
                <a:solidFill>
                  <a:schemeClr val="bg1"/>
                </a:solidFill>
                <a:latin typeface="OS小狗笨笨黑体" panose="02000503000000000000" charset="-122"/>
                <a:ea typeface="OS小狗笨笨黑体" panose="02000503000000000000" charset="-122"/>
                <a:cs typeface="OS小狗笨笨黑体" panose="02000503000000000000" charset="-122"/>
                <a:sym typeface="OS小狗笨笨黑体" panose="02000503000000000000" charset="-122"/>
              </a:rPr>
              <a:t>】阅读课本</a:t>
            </a:r>
            <a:r>
              <a:rPr lang="en-US" altLang="zh-CN" sz="3200" b="1" dirty="0">
                <a:solidFill>
                  <a:schemeClr val="bg1"/>
                </a:solidFill>
                <a:latin typeface="OS小狗笨笨黑体" panose="02000503000000000000" charset="-122"/>
                <a:ea typeface="OS小狗笨笨黑体" panose="02000503000000000000" charset="-122"/>
                <a:cs typeface="OS小狗笨笨黑体" panose="02000503000000000000" charset="-122"/>
                <a:sym typeface="OS小狗笨笨黑体" panose="02000503000000000000" charset="-122"/>
              </a:rPr>
              <a:t>15</a:t>
            </a:r>
            <a:r>
              <a:rPr lang="zh-CN" altLang="en-US" sz="3200" b="1" dirty="0">
                <a:solidFill>
                  <a:schemeClr val="bg1"/>
                </a:solidFill>
                <a:latin typeface="OS小狗笨笨黑体" panose="02000503000000000000" charset="-122"/>
                <a:ea typeface="OS小狗笨笨黑体" panose="02000503000000000000" charset="-122"/>
                <a:cs typeface="OS小狗笨笨黑体" panose="02000503000000000000" charset="-122"/>
                <a:sym typeface="OS小狗笨笨黑体" panose="02000503000000000000" charset="-122"/>
              </a:rPr>
              <a:t>页</a:t>
            </a:r>
            <a:r>
              <a:rPr lang="en-US" sz="3200" b="1" dirty="0">
                <a:solidFill>
                  <a:schemeClr val="bg1"/>
                </a:solidFill>
                <a:latin typeface="OS小狗笨笨黑体" panose="02000503000000000000" charset="-122"/>
                <a:ea typeface="OS小狗笨笨黑体" panose="02000503000000000000" charset="-122"/>
                <a:cs typeface="OS小狗笨笨黑体" panose="02000503000000000000" charset="-122"/>
                <a:sym typeface="OS小狗笨笨黑体" panose="02000503000000000000" charset="-122"/>
              </a:rPr>
              <a:t>——16</a:t>
            </a:r>
            <a:r>
              <a:rPr lang="zh-CN" altLang="en-US" sz="3200" b="1" dirty="0">
                <a:solidFill>
                  <a:schemeClr val="bg1"/>
                </a:solidFill>
                <a:latin typeface="OS小狗笨笨黑体" panose="02000503000000000000" charset="-122"/>
                <a:ea typeface="OS小狗笨笨黑体" panose="02000503000000000000" charset="-122"/>
                <a:cs typeface="OS小狗笨笨黑体" panose="02000503000000000000" charset="-122"/>
                <a:sym typeface="OS小狗笨笨黑体" panose="02000503000000000000" charset="-122"/>
              </a:rPr>
              <a:t>页，对照洋务运动的目的和内容，分析日本明治维新的目的</a:t>
            </a:r>
            <a:r>
              <a:rPr lang="zh-CN" altLang="en-US" sz="3200" b="1" dirty="0">
                <a:solidFill>
                  <a:schemeClr val="bg1"/>
                </a:solidFill>
                <a:latin typeface="OS小狗笨笨黑体" panose="02000503000000000000" charset="-122"/>
                <a:ea typeface="OS小狗笨笨黑体" panose="02000503000000000000" charset="-122"/>
                <a:cs typeface="OS小狗笨笨黑体" panose="02000503000000000000" charset="-122"/>
                <a:sym typeface="OS小狗笨笨黑体" panose="02000503000000000000" charset="-122"/>
              </a:rPr>
              <a:t>和内容。</a:t>
            </a:r>
            <a:endParaRPr lang="zh-CN" altLang="en-US" sz="3200" b="1" dirty="0">
              <a:solidFill>
                <a:schemeClr val="bg1"/>
              </a:solidFill>
              <a:latin typeface="OS小狗笨笨黑体" panose="02000503000000000000" charset="-122"/>
              <a:ea typeface="OS小狗笨笨黑体" panose="02000503000000000000" charset="-122"/>
              <a:cs typeface="OS小狗笨笨黑体" panose="02000503000000000000" charset="-122"/>
              <a:sym typeface="OS小狗笨笨黑体" panose="02000503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6535" y="1804035"/>
            <a:ext cx="11562715" cy="11322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fontAlgn="auto">
              <a:lnSpc>
                <a:spcPts val="4060"/>
              </a:lnSpc>
            </a:pPr>
            <a:r>
              <a:rPr lang="en-US" altLang="zh-CN" sz="28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</a:rPr>
              <a:t>     </a:t>
            </a:r>
            <a:r>
              <a:rPr lang="en-US" sz="2800" b="1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方正楷体_GB2312" panose="02000000000000000000" charset="-122"/>
              </a:rPr>
              <a:t>19</a:t>
            </a:r>
            <a:r>
              <a:rPr lang="zh-CN" altLang="en-US" sz="2800" b="1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方正楷体_GB2312" panose="02000000000000000000" charset="-122"/>
              </a:rPr>
              <a:t>世纪</a:t>
            </a:r>
            <a:r>
              <a:rPr lang="en-US" altLang="zh-CN" sz="2800" b="1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方正楷体_GB2312" panose="02000000000000000000" charset="-122"/>
              </a:rPr>
              <a:t>60—90</a:t>
            </a:r>
            <a:r>
              <a:rPr lang="zh-CN" altLang="en-US" sz="2800" b="1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方正楷体_GB2312" panose="02000000000000000000" charset="-122"/>
              </a:rPr>
              <a:t>年代，清政府一些开明官员主张学习西方先进技术，强兵富国，史称洋务运动。</a:t>
            </a:r>
            <a:r>
              <a:rPr lang="en-US" altLang="zh-CN" sz="2800" b="1" dirty="0">
                <a:solidFill>
                  <a:srgbClr val="C00000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方正楷体_GB2312" panose="02000000000000000000" charset="-122"/>
              </a:rPr>
              <a:t>                                   </a:t>
            </a:r>
            <a:r>
              <a:rPr lang="en-US" altLang="zh-CN" sz="2400" b="1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方正楷体_GB2312" panose="02000000000000000000" charset="-122"/>
              </a:rPr>
              <a:t>——</a:t>
            </a:r>
            <a:r>
              <a:rPr lang="zh-CN" altLang="en-US" sz="2400" b="1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方正楷体_GB2312" panose="02000000000000000000" charset="-122"/>
              </a:rPr>
              <a:t>部编八上历史教材第</a:t>
            </a:r>
            <a:r>
              <a:rPr lang="en-US" altLang="zh-CN" sz="2400" b="1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方正楷体_GB2312" panose="02000000000000000000" charset="-122"/>
              </a:rPr>
              <a:t>4</a:t>
            </a:r>
            <a:r>
              <a:rPr lang="zh-CN" altLang="en-US" sz="2400" b="1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方正楷体_GB2312" panose="02000000000000000000" charset="-122"/>
              </a:rPr>
              <a:t>课</a:t>
            </a:r>
            <a:endParaRPr lang="zh-CN" altLang="en-US" sz="2400" b="1" dirty="0">
              <a:solidFill>
                <a:schemeClr val="tx1"/>
              </a:solidFill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  <a:sym typeface="方正楷体_GB2312" panose="02000000000000000000" charset="-122"/>
            </a:endParaRPr>
          </a:p>
        </p:txBody>
      </p:sp>
      <p:pic>
        <p:nvPicPr>
          <p:cNvPr id="102" name="图片 101"/>
          <p:cNvPicPr/>
          <p:nvPr/>
        </p:nvPicPr>
        <p:blipFill>
          <a:blip r:embed="rId1"/>
          <a:srcRect l="50521" b="5040"/>
          <a:stretch>
            <a:fillRect/>
          </a:stretch>
        </p:blipFill>
        <p:spPr>
          <a:xfrm>
            <a:off x="8902700" y="3257550"/>
            <a:ext cx="2877185" cy="34391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-106680" y="1099185"/>
            <a:ext cx="12298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颜真卿楷书" panose="02010600010101010101" charset="-122"/>
                <a:ea typeface="颜真卿楷书" panose="02010600010101010101" charset="-122"/>
                <a:cs typeface="颜真卿楷书" panose="02010600010101010101" charset="-122"/>
              </a:rPr>
              <a:t>任务二：结合课本</a:t>
            </a:r>
            <a:r>
              <a:rPr lang="en-US" altLang="zh-CN" sz="2800">
                <a:latin typeface="颜真卿楷书" panose="02010600010101010101" charset="-122"/>
                <a:ea typeface="颜真卿楷书" panose="02010600010101010101" charset="-122"/>
                <a:cs typeface="颜真卿楷书" panose="02010600010101010101" charset="-122"/>
              </a:rPr>
              <a:t>15</a:t>
            </a:r>
            <a:r>
              <a:rPr lang="zh-CN" altLang="en-US" sz="2800">
                <a:latin typeface="颜真卿楷书" panose="02010600010101010101" charset="-122"/>
                <a:ea typeface="颜真卿楷书" panose="02010600010101010101" charset="-122"/>
                <a:cs typeface="颜真卿楷书" panose="02010600010101010101" charset="-122"/>
              </a:rPr>
              <a:t>页，面对内忧外患，中国开始了</a:t>
            </a:r>
            <a:r>
              <a:rPr lang="zh-CN" altLang="en-US" sz="2800">
                <a:latin typeface="颜真卿楷书" panose="02010600010101010101" charset="-122"/>
                <a:ea typeface="颜真卿楷书" panose="02010600010101010101" charset="-122"/>
                <a:cs typeface="颜真卿楷书" panose="02010600010101010101" charset="-122"/>
              </a:rPr>
              <a:t>洋务运动，日本</a:t>
            </a:r>
            <a:r>
              <a:rPr lang="zh-CN" altLang="en-US" sz="2800">
                <a:latin typeface="颜真卿楷书" panose="02010600010101010101" charset="-122"/>
                <a:ea typeface="颜真卿楷书" panose="02010600010101010101" charset="-122"/>
                <a:cs typeface="颜真卿楷书" panose="02010600010101010101" charset="-122"/>
              </a:rPr>
              <a:t>如何应对？</a:t>
            </a:r>
            <a:endParaRPr lang="zh-CN" altLang="en-US" sz="2800">
              <a:latin typeface="颜真卿楷书" panose="02010600010101010101" charset="-122"/>
              <a:ea typeface="颜真卿楷书" panose="02010600010101010101" charset="-122"/>
              <a:cs typeface="颜真卿楷书" panose="0201060001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4445"/>
            <a:ext cx="10642600" cy="124523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25000"/>
              </a:lnSpc>
            </a:pPr>
            <a:r>
              <a:rPr lang="zh-CN" altLang="en-US" sz="6000" b="1" dirty="0">
                <a:solidFill>
                  <a:srgbClr val="C00000"/>
                </a:solidFill>
                <a:latin typeface="腾祥瀛宋简-W10" panose="01010104010101010101" charset="-122"/>
                <a:ea typeface="腾祥瀛宋简-W10" panose="01010104010101010101" charset="-122"/>
              </a:rPr>
              <a:t>二、近代化的应对</a:t>
            </a:r>
            <a:endParaRPr lang="zh-CN" altLang="en-US" sz="6000" b="1" dirty="0">
              <a:solidFill>
                <a:srgbClr val="C00000"/>
              </a:solidFill>
              <a:latin typeface="腾祥瀛宋简-W10" panose="01010104010101010101" charset="-122"/>
              <a:ea typeface="腾祥瀛宋简-W10" panose="0101010401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6535" y="3257550"/>
            <a:ext cx="8376920" cy="11322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 fontAlgn="auto">
              <a:lnSpc>
                <a:spcPts val="4060"/>
              </a:lnSpc>
            </a:pPr>
            <a:r>
              <a:rPr lang="en-US" altLang="zh-CN" sz="28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</a:rPr>
              <a:t>      </a:t>
            </a:r>
            <a:r>
              <a:rPr lang="zh-CN" altLang="en-US" sz="28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</a:rPr>
              <a:t>1868年</a:t>
            </a:r>
            <a:r>
              <a:rPr lang="zh-CN" altLang="en-US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</a:rPr>
              <a:t>，明治政府开始实行一系列改革，</a:t>
            </a:r>
            <a:r>
              <a:rPr lang="zh-CN" altLang="en-US" sz="2800" b="1" dirty="0">
                <a:solidFill>
                  <a:srgbClr val="FF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</a:rPr>
              <a:t>以西方为榜样，全面改造日本</a:t>
            </a:r>
            <a:r>
              <a:rPr lang="zh-CN" altLang="en-US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</a:rPr>
              <a:t>，史称</a:t>
            </a:r>
            <a:r>
              <a:rPr lang="zh-CN" altLang="en-US" sz="2800" b="1" dirty="0">
                <a:highlight>
                  <a:srgbClr val="FFFF00"/>
                </a:highlight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</a:rPr>
              <a:t>“明治维新”</a:t>
            </a:r>
            <a:r>
              <a:rPr lang="zh-CN" altLang="en-US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  <a:cs typeface="微软雅黑" panose="020B0503020204020204" pitchFamily="34" charset="-122"/>
              </a:rPr>
              <a:t>。</a:t>
            </a:r>
            <a:endParaRPr lang="zh-CN" altLang="en-US" sz="28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  <a:cs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7248525" y="2347595"/>
            <a:ext cx="3683000" cy="2921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1677035" y="4305300"/>
            <a:ext cx="2160270" cy="127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216535" y="4780280"/>
            <a:ext cx="83769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方正粗金陵简体" panose="02000000000000000000" charset="-122"/>
                <a:ea typeface="方正粗金陵简体" panose="02000000000000000000" charset="-122"/>
              </a:rPr>
              <a:t>日本和中国都决定学习西方，他们学习西方的方式有何不同？</a:t>
            </a:r>
            <a:endParaRPr lang="zh-CN" altLang="en-US" sz="2800">
              <a:latin typeface="方正粗金陵简体" panose="02000000000000000000" charset="-122"/>
              <a:ea typeface="方正粗金陵简体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8" grpId="0" bldLvl="0" animBg="1"/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04897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943096" y="6334780"/>
            <a:ext cx="3105873" cy="523220"/>
          </a:xfrm>
          <a:prstGeom prst="rect">
            <a:avLst/>
          </a:prstGeom>
          <a:solidFill>
            <a:srgbClr val="F2F2F2">
              <a:alpha val="70980"/>
            </a:srgbClr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>
                <a:effectLst/>
                <a:latin typeface="汉仪昌黎宋刻本(原版)简" panose="00020600040101010101" pitchFamily="18" charset="-122"/>
                <a:ea typeface="汉仪昌黎宋刻本(原版)简" panose="00020600040101010101" pitchFamily="18" charset="-122"/>
              </a:rPr>
              <a:t>岩仓使节团的出访</a:t>
            </a:r>
            <a:endParaRPr lang="zh-CN" altLang="en-US" b="1" dirty="0">
              <a:effectLst/>
              <a:latin typeface="汉仪昌黎宋刻本(原版)简" panose="00020600040101010101" pitchFamily="18" charset="-122"/>
              <a:ea typeface="汉仪昌黎宋刻本(原版)简" panose="00020600040101010101" pitchFamily="18" charset="-122"/>
            </a:endParaRPr>
          </a:p>
        </p:txBody>
      </p:sp>
      <p:sp>
        <p:nvSpPr>
          <p:cNvPr id="7" name="AutoShape 2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142990" y="133809"/>
            <a:ext cx="6048970" cy="2784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　　</a:t>
            </a:r>
            <a:r>
              <a:rPr lang="en-US" altLang="zh-CN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1871</a:t>
            </a:r>
            <a:r>
              <a:rPr lang="zh-CN" altLang="en-US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年，一支近百人的政府使节团从横滨港出发前往欧美各国。 在</a:t>
            </a:r>
            <a:r>
              <a:rPr lang="zh-CN" altLang="en-US" sz="28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一年零十个月</a:t>
            </a:r>
            <a:r>
              <a:rPr lang="zh-CN" altLang="en-US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的时间里，他们</a:t>
            </a:r>
            <a:r>
              <a:rPr lang="zh-CN" altLang="en-US" sz="28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考察了欧美</a:t>
            </a:r>
            <a:r>
              <a:rPr lang="en-US" altLang="zh-CN" sz="28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12</a:t>
            </a:r>
            <a:r>
              <a:rPr lang="zh-CN" altLang="en-US" sz="28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个国家</a:t>
            </a:r>
            <a:r>
              <a:rPr lang="zh-CN" altLang="en-US" sz="28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。写下了长达百卷的考察实录。</a:t>
            </a:r>
            <a:endParaRPr lang="zh-CN" altLang="en-US" sz="28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6142990" y="3030855"/>
            <a:ext cx="5981065" cy="36950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6683375" y="4616450"/>
            <a:ext cx="406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  <a:latin typeface="方正粗金陵简体" panose="02000000000000000000" charset="-122"/>
                <a:ea typeface="方正粗金陵简体" panose="02000000000000000000" charset="-122"/>
              </a:rPr>
              <a:t>木户孝允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  <a:latin typeface="方正粗金陵简体" panose="02000000000000000000" charset="-122"/>
              <a:ea typeface="方正粗金陵简体" panose="020000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7660640" y="3883660"/>
            <a:ext cx="406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  <a:latin typeface="方正粗金陵简体" panose="02000000000000000000" charset="-122"/>
                <a:ea typeface="方正粗金陵简体" panose="02000000000000000000" charset="-122"/>
              </a:rPr>
              <a:t>山口尚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  <a:latin typeface="方正粗金陵简体" panose="02000000000000000000" charset="-122"/>
                <a:ea typeface="方正粗金陵简体" panose="02000000000000000000" charset="-122"/>
              </a:rPr>
              <a:t>芳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  <a:latin typeface="方正粗金陵简体" panose="02000000000000000000" charset="-122"/>
              <a:ea typeface="方正粗金陵简体" panose="020000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8775065" y="4819015"/>
            <a:ext cx="406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  <a:latin typeface="方正粗金陵简体" panose="02000000000000000000" charset="-122"/>
                <a:ea typeface="方正粗金陵简体" panose="02000000000000000000" charset="-122"/>
              </a:rPr>
              <a:t>岩仓具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  <a:latin typeface="方正粗金陵简体" panose="02000000000000000000" charset="-122"/>
                <a:ea typeface="方正粗金陵简体" panose="02000000000000000000" charset="-122"/>
              </a:rPr>
              <a:t>视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  <a:latin typeface="方正粗金陵简体" panose="02000000000000000000" charset="-122"/>
              <a:ea typeface="方正粗金陵简体" panose="020000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0116185" y="3883660"/>
            <a:ext cx="406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  <a:latin typeface="方正粗金陵简体" panose="02000000000000000000" charset="-122"/>
                <a:ea typeface="方正粗金陵简体" panose="02000000000000000000" charset="-122"/>
              </a:rPr>
              <a:t>伊藤博文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  <a:latin typeface="方正粗金陵简体" panose="02000000000000000000" charset="-122"/>
              <a:ea typeface="方正粗金陵简体" panose="02000000000000000000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11174730" y="4545330"/>
            <a:ext cx="4064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  <a:latin typeface="方正粗金陵简体" panose="02000000000000000000" charset="-122"/>
                <a:ea typeface="方正粗金陵简体" panose="02000000000000000000" charset="-122"/>
              </a:rPr>
              <a:t>大久保利通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  <a:latin typeface="方正粗金陵简体" panose="02000000000000000000" charset="-122"/>
              <a:ea typeface="方正粗金陵简体" panose="02000000000000000000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  <p:tag name="KSO_WM_SCREEN_THEME_FLAG" val="Dlrq25wU2PGuGg5bbmjbDCgQs0YKy0QJ3WCpRJTLwjtN+IQuxy9D4XhLjv+ShNLBlcXIqS5c8v3rchfiYDhgPuWN/7xKa2QE1njgfxcFwCw="/>
</p:tagLst>
</file>

<file path=ppt/tags/tag10.xml><?xml version="1.0" encoding="utf-8"?>
<p:tagLst xmlns:p="http://schemas.openxmlformats.org/presentationml/2006/main">
  <p:tag name="KSO_WM_BEAUTIFY_FLAG" val=""/>
  <p:tag name="KSO_WM_SCREEN_THEME_FLAG" val="Dlrq25wU2PGuGg5bbmjbDCgQs0YKy0QJ3WCpRJTLwjtN+IQuxy9D4XhLjv+ShNLBlcXIqS5c8v3rchfiYDhgPuWN/7xKa2QE1njgfxcFwCw="/>
</p:tagLst>
</file>

<file path=ppt/tags/tag11.xml><?xml version="1.0" encoding="utf-8"?>
<p:tagLst xmlns:p="http://schemas.openxmlformats.org/presentationml/2006/main">
  <p:tag name="KSO_WM_BEAUTIFY_FLAG" val=""/>
  <p:tag name="KSO_WM_SCREEN_THEME_FLAG" val="Dlrq25wU2PGuGg5bbmjbDCgQs0YKy0QJ3WCpRJTLwjtN+IQuxy9D4XhLjv+ShNLBlcXIqS5c8v3rchfiYDhgPuWN/7xKa2QE1njgfxcFwCw="/>
</p:tagLst>
</file>

<file path=ppt/tags/tag12.xml><?xml version="1.0" encoding="utf-8"?>
<p:tagLst xmlns:p="http://schemas.openxmlformats.org/presentationml/2006/main">
  <p:tag name="KSO_WM_BEAUTIFY_FLAG" val=""/>
  <p:tag name="KSO_WM_SCREEN_THEME_FLAG" val="Dlrq25wU2PGuGg5bbmjbDCgQs0YKy0QJ3WCpRJTLwjtN+IQuxy9D4XhLjv+ShNLBlcXIqS5c8v3rchfiYDhgPuWN/7xKa2QE1njgfxcFwCw="/>
</p:tagLst>
</file>

<file path=ppt/tags/tag13.xml><?xml version="1.0" encoding="utf-8"?>
<p:tagLst xmlns:p="http://schemas.openxmlformats.org/presentationml/2006/main">
  <p:tag name="KSO_WM_BEAUTIFY_FLAG" val=""/>
  <p:tag name="KSO_WM_SCREEN_THEME_FLAG" val="Dlrq25wU2PGuGg5bbmjbDCgQs0YKy0QJ3WCpRJTLwjtN+IQuxy9D4XhLjv+ShNLBlcXIqS5c8v3rchfiYDhgPuWN/7xKa2QE1njgfxcFwCw="/>
</p:tagLst>
</file>

<file path=ppt/tags/tag14.xml><?xml version="1.0" encoding="utf-8"?>
<p:tagLst xmlns:p="http://schemas.openxmlformats.org/presentationml/2006/main">
  <p:tag name="KSO_WM_BEAUTIFY_FLAG" val=""/>
  <p:tag name="KSO_WM_SCREEN_THEME_FLAG" val="Dlrq25wU2PGuGg5bbmjbDCgQs0YKy0QJ3WCpRJTLwjtN+IQuxy9D4XhLjv+ShNLBlcXIqS5c8v3rchfiYDhgPuWN/7xKa2QE1njgfxcFwCw="/>
</p:tagLst>
</file>

<file path=ppt/tags/tag15.xml><?xml version="1.0" encoding="utf-8"?>
<p:tagLst xmlns:p="http://schemas.openxmlformats.org/presentationml/2006/main">
  <p:tag name="KSO_WM_BEAUTIFY_FLAG" val=""/>
  <p:tag name="KSO_WM_SCREEN_THEME_FLAG" val="Dlrq25wU2PGuGg5bbmjbDCgQs0YKy0QJ3WCpRJTLwjtN+IQuxy9D4XhLjv+ShNLBlcXIqS5c8v3rchfiYDhgPuWN/7xKa2QE1njgfxcFwCw="/>
</p:tagLst>
</file>

<file path=ppt/tags/tag16.xml><?xml version="1.0" encoding="utf-8"?>
<p:tagLst xmlns:p="http://schemas.openxmlformats.org/presentationml/2006/main">
  <p:tag name="KSO_WM_BEAUTIFY_FLAG" val=""/>
  <p:tag name="KSO_WM_SCREEN_THEME_FLAG" val="Dlrq25wU2PGuGg5bbmjbDCgQs0YKy0QJ3WCpRJTLwjtN+IQuxy9D4XhLjv+ShNLBlcXIqS5c8v3rchfiYDhgPuWN/7xKa2QE1njgfxcFwCw="/>
</p:tagLst>
</file>

<file path=ppt/tags/tag17.xml><?xml version="1.0" encoding="utf-8"?>
<p:tagLst xmlns:p="http://schemas.openxmlformats.org/presentationml/2006/main">
  <p:tag name="KSO_WM_BEAUTIFY_FLAG" val=""/>
  <p:tag name="KSO_WM_SCREEN_THEME_FLAG" val="Dlrq25wU2PGuGg5bbmjbDCgQs0YKy0QJ3WCpRJTLwjtN+IQuxy9D4XhLjv+ShNLBlcXIqS5c8v3rchfiYDhgPuWN/7xKa2QE1njgfxcFwCw="/>
</p:tagLst>
</file>

<file path=ppt/tags/tag18.xml><?xml version="1.0" encoding="utf-8"?>
<p:tagLst xmlns:p="http://schemas.openxmlformats.org/presentationml/2006/main">
  <p:tag name="KSO_WM_BEAUTIFY_FLAG" val=""/>
  <p:tag name="KSO_WM_SCREEN_THEME_FLAG" val="Dlrq25wU2PGuGg5bbmjbDCgQs0YKy0QJ3WCpRJTLwjtN+IQuxy9D4XhLjv+ShNLBlcXIqS5c8v3rchfiYDhgPuWN/7xKa2QE1njgfxcFwCw=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CgQs0YKy0QJ3WCpRJTLwjtN+IQuxy9D4XhLjv+ShNLBlcXIqS5c8v3rchfiYDhgPuWN/7xKa2QE1njgfxcFwCw="/>
</p:tagLst>
</file>

<file path=ppt/tags/tag2.xml><?xml version="1.0" encoding="utf-8"?>
<p:tagLst xmlns:p="http://schemas.openxmlformats.org/presentationml/2006/main">
  <p:tag name="KSO_WM_BEAUTIFY_FLAG" val=""/>
  <p:tag name="KSO_WM_SCREEN_THEME_FLAG" val="Dlrq25wU2PGuGg5bbmjbDCgQs0YKy0QJ3WCpRJTLwjtN+IQuxy9D4XhLjv+ShNLBlcXIqS5c8v3rchfiYDhgPuWN/7xKa2QE1njgfxcFwCw="/>
</p:tagLst>
</file>

<file path=ppt/tags/tag20.xml><?xml version="1.0" encoding="utf-8"?>
<p:tagLst xmlns:p="http://schemas.openxmlformats.org/presentationml/2006/main">
  <p:tag name="KSO_WM_BEAUTIFY_FLAG" val=""/>
  <p:tag name="KSO_WM_SCREEN_THEME_FLAG" val="Dlrq25wU2PGuGg5bbmjbDCgQs0YKy0QJ3WCpRJTLwjtN+IQuxy9D4XhLjv+ShNLBlcXIqS5c8v3rchfiYDhgPuWN/7xKa2QE1njgfxcFwCw="/>
</p:tagLst>
</file>

<file path=ppt/tags/tag21.xml><?xml version="1.0" encoding="utf-8"?>
<p:tagLst xmlns:p="http://schemas.openxmlformats.org/presentationml/2006/main">
  <p:tag name="KSO_WM_BEAUTIFY_FLAG" val=""/>
  <p:tag name="KSO_WM_SCREEN_THEME_FLAG" val="Dlrq25wU2PGuGg5bbmjbDCgQs0YKy0QJ3WCpRJTLwjtN+IQuxy9D4XhLjv+ShNLBlcXIqS5c8v3rchfiYDhgPuWN/7xKa2QE1njgfxcFwCw="/>
</p:tagLst>
</file>

<file path=ppt/tags/tag22.xml><?xml version="1.0" encoding="utf-8"?>
<p:tagLst xmlns:p="http://schemas.openxmlformats.org/presentationml/2006/main">
  <p:tag name="KSO_WM_BEAUTIFY_FLAG" val=""/>
  <p:tag name="KSO_WM_SCREEN_THEME_FLAG" val="Dlrq25wU2PGuGg5bbmjbDCgQs0YKy0QJ3WCpRJTLwjtN+IQuxy9D4XhLjv+ShNLBlcXIqS5c8v3rchfiYDhgPuWN/7xKa2QE1njgfxcFwCw="/>
</p:tagLst>
</file>

<file path=ppt/tags/tag23.xml><?xml version="1.0" encoding="utf-8"?>
<p:tagLst xmlns:p="http://schemas.openxmlformats.org/presentationml/2006/main">
  <p:tag name="KSO_WM_BEAUTIFY_FLAG" val=""/>
  <p:tag name="KSO_WM_SCREEN_THEME_FLAG" val="Dlrq25wU2PGuGg5bbmjbDCgQs0YKy0QJ3WCpRJTLwjtN+IQuxy9D4XhLjv+ShNLBlcXIqS5c8v3rchfiYDhgPuWN/7xKa2QE1njgfxcFwCw="/>
</p:tagLst>
</file>

<file path=ppt/tags/tag24.xml><?xml version="1.0" encoding="utf-8"?>
<p:tagLst xmlns:p="http://schemas.openxmlformats.org/presentationml/2006/main">
  <p:tag name="KSO_WM_UNIT_TABLE_BEAUTIFY" val="smartTable{10fb60a1-23a9-4fe3-9446-369d4ebf6d5f}"/>
  <p:tag name="TABLE_ENDDRAG_ORIGIN_RECT" val="853*323"/>
  <p:tag name="TABLE_ENDDRAG_RECT" val="45*88*853*323"/>
  <p:tag name="KSO_WM_SCREEN_THEME_FLAG" val="Dlrq25wU2PGuGg5bbmjbDCgQs0YKy0QJ3WCpRJTLwjtN+IQuxy9D4XhLjv+ShNLBlcXIqS5c8v3rchfiYDhgPuWN/7xKa2QE1njgfxcFwCw=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CgQs0YKy0QJ3WCpRJTLwjtN+IQuxy9D4XhLjv+ShNLBlcXIqS5c8v3rchfiYDhgPuWN/7xKa2QE1njgfxcFwCw="/>
</p:tagLst>
</file>

<file path=ppt/tags/tag26.xml><?xml version="1.0" encoding="utf-8"?>
<p:tagLst xmlns:p="http://schemas.openxmlformats.org/presentationml/2006/main">
  <p:tag name="KSO_WM_BEAUTIFY_FLAG" val=""/>
  <p:tag name="KSO_WM_SCREEN_THEME_FLAG" val="Dlrq25wU2PGuGg5bbmjbDCgQs0YKy0QJ3WCpRJTLwjtN+IQuxy9D4XhLjv+ShNLBlcXIqS5c8v3rchfiYDhgPuWN/7xKa2QE1njgfxcFwCw="/>
</p:tagLst>
</file>

<file path=ppt/tags/tag27.xml><?xml version="1.0" encoding="utf-8"?>
<p:tagLst xmlns:p="http://schemas.openxmlformats.org/presentationml/2006/main">
  <p:tag name="KSO_WM_BEAUTIFY_FLAG" val=""/>
  <p:tag name="KSO_WM_SCREEN_THEME_FLAG" val="Dlrq25wU2PGuGg5bbmjbDCgQs0YKy0QJ3WCpRJTLwjtN+IQuxy9D4XhLjv+ShNLBlcXIqS5c8v3rchfiYDhgPuWN/7xKa2QE1njgfxcFwCw="/>
</p:tagLst>
</file>

<file path=ppt/tags/tag28.xml><?xml version="1.0" encoding="utf-8"?>
<p:tagLst xmlns:p="http://schemas.openxmlformats.org/presentationml/2006/main">
  <p:tag name="KSO_WM_BEAUTIFY_FLAG" val=""/>
  <p:tag name="KSO_WM_SCREEN_THEME_FLAG" val="Dlrq25wU2PGuGg5bbmjbDCgQs0YKy0QJ3WCpRJTLwjtN+IQuxy9D4XhLjv+ShNLBlcXIqS5c8v3rchfiYDhgPuWN/7xKa2QE1njgfxcFwCw="/>
</p:tagLst>
</file>

<file path=ppt/tags/tag29.xml><?xml version="1.0" encoding="utf-8"?>
<p:tagLst xmlns:p="http://schemas.openxmlformats.org/presentationml/2006/main">
  <p:tag name="KSO_WM_BEAUTIFY_FLAG" val=""/>
  <p:tag name="KSO_WM_SCREEN_THEME_FLAG" val="Dlrq25wU2PGuGg5bbmjbDCgQs0YKy0QJ3WCpRJTLwjtN+IQuxy9D4XhLjv+ShNLBlcXIqS5c8v3rchfiYDhgPuWN/7xKa2QE1njgfxcFwCw="/>
</p:tagLst>
</file>

<file path=ppt/tags/tag3.xml><?xml version="1.0" encoding="utf-8"?>
<p:tagLst xmlns:p="http://schemas.openxmlformats.org/presentationml/2006/main">
  <p:tag name="KSO_WM_BEAUTIFY_FLAG" val=""/>
  <p:tag name="KSO_WM_SCREEN_THEME_FLAG" val="Dlrq25wU2PGuGg5bbmjbDCgQs0YKy0QJ3WCpRJTLwjtN+IQuxy9D4XhLjv+ShNLBlcXIqS5c8v3rchfiYDhgPuWN/7xKa2QE1njgfxcFwCw="/>
</p:tagLst>
</file>

<file path=ppt/tags/tag3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  <p:tag name="KSO_WM_SCREEN_THEME_FLAG" val="Dlrq25wU2PGuGg5bbmjbDCgQs0YKy0QJ3WCpRJTLwjtN+IQuxy9D4XhLjv+ShNLBlcXIqS5c8v3rchfiYDhgPuWN/7xKa2QE1njgfxcFwCw="/>
</p:tagLst>
</file>

<file path=ppt/tags/tag31.xml><?xml version="1.0" encoding="utf-8"?>
<p:tagLst xmlns:p="http://schemas.openxmlformats.org/presentationml/2006/main">
  <p:tag name="KSO_WM_UNIT_TABLE_BEAUTIFY" val="smartTable{8e69b84d-8551-4bad-b9c3-96b71a6446e5}"/>
  <p:tag name="TABLE_ENDDRAG_ORIGIN_RECT" val="493*195"/>
  <p:tag name="TABLE_ENDDRAG_RECT" val="84*156*493*195"/>
  <p:tag name="KSO_WM_SCREEN_THEME_FLAG" val="Dlrq25wU2PGuGg5bbmjbDCgQs0YKy0QJ3WCpRJTLwjtN+IQuxy9D4XhLjv+ShNLBlcXIqS5c8v3rchfiYDhgPuWN/7xKa2QE1njgfxcFwCw=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CgQs0YKy0QJ3WCpRJTLwjtN+IQuxy9D4XhLjv+ShNLBlcXIqS5c8v3rchfiYDhgPuWN/7xKa2QE1njgfxcFwCw=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CgQs0YKy0QJ3WCpRJTLwjtN+IQuxy9D4XhLjv+ShNLBlcXIqS5c8v3rchfiYDhgPuWN/7xKa2QE1njgfxcFwCw="/>
</p:tagLst>
</file>

<file path=ppt/tags/tag34.xml><?xml version="1.0" encoding="utf-8"?>
<p:tagLst xmlns:p="http://schemas.openxmlformats.org/presentationml/2006/main">
  <p:tag name="KSO_WM_BEAUTIFY_FLAG" val=""/>
  <p:tag name="KSO_WM_SCREEN_THEME_FLAG" val="Dlrq25wU2PGuGg5bbmjbDCgQs0YKy0QJ3WCpRJTLwjtN+IQuxy9D4XhLjv+ShNLBlcXIqS5c8v3rchfiYDhgPuWN/7xKa2QE1njgfxcFwCw="/>
</p:tagLst>
</file>

<file path=ppt/tags/tag35.xml><?xml version="1.0" encoding="utf-8"?>
<p:tagLst xmlns:p="http://schemas.openxmlformats.org/presentationml/2006/main">
  <p:tag name="TABLE_EMPHASIZE_COLOR" val="11974326"/>
  <p:tag name="TABLE_ENDDRAG_ORIGIN_RECT" val="762*298"/>
  <p:tag name="TABLE_ENDDRAG_RECT" val="144*210*762*298"/>
  <p:tag name="KSO_WM_SCREEN_THEME_FLAG" val="Dlrq25wU2PGuGg5bbmjbDCgQs0YKy0QJ3WCpRJTLwjtN+IQuxy9D4XhLjv+ShNLBlcXIqS5c8v3rchfiYDhgPuWN/7xKa2QE1njgfxcFwCw="/>
</p:tagLst>
</file>

<file path=ppt/tags/tag36.xml><?xml version="1.0" encoding="utf-8"?>
<p:tagLst xmlns:p="http://schemas.openxmlformats.org/presentationml/2006/main">
  <p:tag name="KSO_WM_BEAUTIFY_FLAG" val=""/>
  <p:tag name="KSO_WM_SCREEN_THEME_FLAG" val="Dlrq25wU2PGuGg5bbmjbDCgQs0YKy0QJ3WCpRJTLwjtN+IQuxy9D4XhLjv+ShNLBlcXIqS5c8v3rchfiYDhgPuWN/7xKa2QE1njgfxcFwCw="/>
</p:tagLst>
</file>

<file path=ppt/tags/tag37.xml><?xml version="1.0" encoding="utf-8"?>
<p:tagLst xmlns:p="http://schemas.openxmlformats.org/presentationml/2006/main">
  <p:tag name="KSO_WM_BEAUTIFY_FLAG" val=""/>
  <p:tag name="KSO_WM_SCREEN_THEME_FLAG" val="Dlrq25wU2PGuGg5bbmjbDCgQs0YKy0QJ3WCpRJTLwjtN+IQuxy9D4XhLjv+ShNLBlcXIqS5c8v3rchfiYDhgPuWN/7xKa2QE1njgfxcFwCw="/>
</p:tagLst>
</file>

<file path=ppt/tags/tag38.xml><?xml version="1.0" encoding="utf-8"?>
<p:tagLst xmlns:p="http://schemas.openxmlformats.org/presentationml/2006/main">
  <p:tag name="KSO_WM_BEAUTIFY_FLAG" val=""/>
  <p:tag name="KSO_WM_SCREEN_THEME_FLAG" val="Dlrq25wU2PGuGg5bbmjbDCgQs0YKy0QJ3WCpRJTLwjtN+IQuxy9D4XhLjv+ShNLBlcXIqS5c8v3rchfiYDhgPuWN/7xKa2QE1njgfxcFwCw="/>
</p:tagLst>
</file>

<file path=ppt/tags/tag39.xml><?xml version="1.0" encoding="utf-8"?>
<p:tagLst xmlns:p="http://schemas.openxmlformats.org/presentationml/2006/main">
  <p:tag name="KSO_WM_BEAUTIFY_FLAG" val=""/>
  <p:tag name="KSO_WM_SCREEN_THEME_FLAG" val="Dlrq25wU2PGuGg5bbmjbDCgQs0YKy0QJ3WCpRJTLwjtN+IQuxy9D4XhLjv+ShNLBlcXIqS5c8v3rchfiYDhgPuWN/7xKa2QE1njgfxcFwCw="/>
</p:tagLst>
</file>

<file path=ppt/tags/tag4.xml><?xml version="1.0" encoding="utf-8"?>
<p:tagLst xmlns:p="http://schemas.openxmlformats.org/presentationml/2006/main">
  <p:tag name="KSO_WM_BEAUTIFY_FLAG" val=""/>
  <p:tag name="KSO_WM_SCREEN_THEME_FLAG" val="Dlrq25wU2PGuGg5bbmjbDCgQs0YKy0QJ3WCpRJTLwjtN+IQuxy9D4XhLjv+ShNLBlcXIqS5c8v3rchfiYDhgPuWN/7xKa2QE1njgfxcFwCw="/>
</p:tagLst>
</file>

<file path=ppt/tags/tag40.xml><?xml version="1.0" encoding="utf-8"?>
<p:tagLst xmlns:p="http://schemas.openxmlformats.org/presentationml/2006/main">
  <p:tag name="KSO_WM_BEAUTIFY_FLAG" val=""/>
  <p:tag name="KSO_WM_SCREEN_THEME_FLAG" val="Dlrq25wU2PGuGg5bbmjbDCgQs0YKy0QJ3WCpRJTLwjtN+IQuxy9D4XhLjv+ShNLBlcXIqS5c8v3rchfiYDhgPuWN/7xKa2QE1njgfxcFwCw="/>
</p:tagLst>
</file>

<file path=ppt/tags/tag41.xml><?xml version="1.0" encoding="utf-8"?>
<p:tagLst xmlns:p="http://schemas.openxmlformats.org/presentationml/2006/main">
  <p:tag name="COMMONDATA" val="eyJoZGlkIjoiZDllYThkMTkyZTZmYTc2NzFkYWUxMjc2Yzg2MmVjODEifQ=="/>
  <p:tag name="commondata" val="eyJoZGlkIjoiYmU2MjBmZmVmMzlkMThmMmQ1NDkyMTRmNjY0MDQyNmQifQ=="/>
  <p:tag name="KSO_WM_SCREEN_THEME_FLAG" val="Dlrq25wU2PGuGg5bbmjbDCgQs0YKy0QJ3WCpRJTLwjtN+IQuxy9D4XhLjv+ShNLBlcXIqS5c8v3rchfiYDhgPuWN/7xKa2QE1njgfxcFwCw="/>
</p:tagLst>
</file>

<file path=ppt/tags/tag5.xml><?xml version="1.0" encoding="utf-8"?>
<p:tagLst xmlns:p="http://schemas.openxmlformats.org/presentationml/2006/main">
  <p:tag name="KSO_WM_BEAUTIFY_FLAG" val=""/>
  <p:tag name="KSO_WM_SCREEN_THEME_FLAG" val="Dlrq25wU2PGuGg5bbmjbDCgQs0YKy0QJ3WCpRJTLwjtN+IQuxy9D4XhLjv+ShNLBlcXIqS5c8v3rchfiYDhgPuWN/7xKa2QE1njgfxcFwCw="/>
</p:tagLst>
</file>

<file path=ppt/tags/tag6.xml><?xml version="1.0" encoding="utf-8"?>
<p:tagLst xmlns:p="http://schemas.openxmlformats.org/presentationml/2006/main">
  <p:tag name="KSO_WM_BEAUTIFY_FLAG" val=""/>
  <p:tag name="KSO_WM_SCREEN_THEME_FLAG" val="Dlrq25wU2PGuGg5bbmjbDCgQs0YKy0QJ3WCpRJTLwjtN+IQuxy9D4XhLjv+ShNLBlcXIqS5c8v3rchfiYDhgPuWN/7xKa2QE1njgfxcFwCw="/>
</p:tagLst>
</file>

<file path=ppt/tags/tag7.xml><?xml version="1.0" encoding="utf-8"?>
<p:tagLst xmlns:p="http://schemas.openxmlformats.org/presentationml/2006/main">
  <p:tag name="KSO_WM_BEAUTIFY_FLAG" val=""/>
  <p:tag name="KSO_WM_SCREEN_THEME_FLAG" val="Dlrq25wU2PGuGg5bbmjbDCgQs0YKy0QJ3WCpRJTLwjtN+IQuxy9D4XhLjv+ShNLBlcXIqS5c8v3rchfiYDhgPuWN/7xKa2QE1njgfxcFwCw="/>
</p:tagLst>
</file>

<file path=ppt/tags/tag8.xml><?xml version="1.0" encoding="utf-8"?>
<p:tagLst xmlns:p="http://schemas.openxmlformats.org/presentationml/2006/main">
  <p:tag name="KSO_WM_BEAUTIFY_FLAG" val=""/>
  <p:tag name="KSO_WM_SCREEN_THEME_FLAG" val="Dlrq25wU2PGuGg5bbmjbDCgQs0YKy0QJ3WCpRJTLwjtN+IQuxy9D4XhLjv+ShNLBlcXIqS5c8v3rchfiYDhgPuWN/7xKa2QE1njgfxcFwCw="/>
</p:tagLst>
</file>

<file path=ppt/tags/tag9.xml><?xml version="1.0" encoding="utf-8"?>
<p:tagLst xmlns:p="http://schemas.openxmlformats.org/presentationml/2006/main">
  <p:tag name="KSO_WM_BEAUTIFY_FLAG" val=""/>
  <p:tag name="KSO_WM_SCREEN_THEME_FLAG" val="Dlrq25wU2PGuGg5bbmjbDCgQs0YKy0QJ3WCpRJTLwjtN+IQuxy9D4XhLjv+ShNLBlcXIqS5c8v3rchfiYDhgPuWN/7xKa2QE1njgfxcFwCw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2330</Words>
  <PresentationFormat>宽屏</PresentationFormat>
  <Paragraphs>300</Paragraphs>
  <Slides>22</Slides>
  <Notes>16</Notes>
  <HiddenSlides>0</HiddenSlides>
  <MMClips>0</MMClips>
  <ScaleCrop>false</ScaleCrop>
  <HeadingPairs>
    <vt:vector size="8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22</vt:i4>
      </vt:variant>
    </vt:vector>
  </HeadingPairs>
  <TitlesOfParts>
    <vt:vector size="49" baseType="lpstr">
      <vt:lpstr>Arial</vt:lpstr>
      <vt:lpstr>宋体</vt:lpstr>
      <vt:lpstr>Wingdings</vt:lpstr>
      <vt:lpstr>仓耳今楷01简繁 W05</vt:lpstr>
      <vt:lpstr>华文中宋</vt:lpstr>
      <vt:lpstr>方正姚体</vt:lpstr>
      <vt:lpstr>汉仪超粗宋繁</vt:lpstr>
      <vt:lpstr>方正颜真卿楷书 简繁</vt:lpstr>
      <vt:lpstr>腾祥瀛宋简-W10</vt:lpstr>
      <vt:lpstr>OS小狗笨笨黑体</vt:lpstr>
      <vt:lpstr>颜真卿楷书</vt:lpstr>
      <vt:lpstr>方正粗黑宋简体</vt:lpstr>
      <vt:lpstr>方正宋刻本秀楷简体</vt:lpstr>
      <vt:lpstr>Calibri</vt:lpstr>
      <vt:lpstr>汉仪昌黎宋刻本(原版)简</vt:lpstr>
      <vt:lpstr>微软雅黑</vt:lpstr>
      <vt:lpstr>方正楷体_GB2312</vt:lpstr>
      <vt:lpstr>方正粗金陵简体</vt:lpstr>
      <vt:lpstr>三极拙楷简体</vt:lpstr>
      <vt:lpstr>Arial Unicode MS</vt:lpstr>
      <vt:lpstr>等线 Light</vt:lpstr>
      <vt:lpstr>等线</vt:lpstr>
      <vt:lpstr>Arial</vt:lpstr>
      <vt:lpstr>方正北魏楷书_GBK</vt:lpstr>
      <vt:lpstr>楷体</vt:lpstr>
      <vt:lpstr>方正颜宋简体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2023-09-20T14:38:00Z</dcterms:created>
  <dcterms:modified xsi:type="dcterms:W3CDTF">2024-10-18T00:34:40Z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A705E19F1EA04772AF85387F95E989E4_13</vt:lpwstr>
  </property>
  <property fmtid="{D5CDD505-2E9C-101B-9397-08002B2CF9AE}" pid="3" name="KSOProductBuildVer">
    <vt:lpwstr>2052-12.1.0.18608</vt:lpwstr>
  </property>
</Properties>
</file>