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7.xml" ContentType="application/vnd.openxmlformats-officedocument.presentationml.notesSlide+xml"/>
  <Override PartName="/ppt/tags/tag14.xml" ContentType="application/vnd.openxmlformats-officedocument.presentationml.tags+xml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notesSlides/notesSlide9.xml" ContentType="application/vnd.openxmlformats-officedocument.presentationml.notesSlide+xml"/>
  <Override PartName="/ppt/tags/tag16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tags/tag1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5" r:id="rId1"/>
    <p:sldMasterId id="2147483917" r:id="rId2"/>
  </p:sldMasterIdLst>
  <p:notesMasterIdLst>
    <p:notesMasterId r:id="rId17"/>
  </p:notesMasterIdLst>
  <p:sldIdLst>
    <p:sldId id="420" r:id="rId3"/>
    <p:sldId id="458" r:id="rId4"/>
    <p:sldId id="429" r:id="rId5"/>
    <p:sldId id="590" r:id="rId6"/>
    <p:sldId id="591" r:id="rId7"/>
    <p:sldId id="434" r:id="rId8"/>
    <p:sldId id="263" r:id="rId9"/>
    <p:sldId id="442" r:id="rId10"/>
    <p:sldId id="448" r:id="rId11"/>
    <p:sldId id="443" r:id="rId12"/>
    <p:sldId id="444" r:id="rId13"/>
    <p:sldId id="445" r:id="rId14"/>
    <p:sldId id="446" r:id="rId15"/>
    <p:sldId id="447" r:id="rId16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1" userDrawn="1">
          <p15:clr>
            <a:srgbClr val="A4A3A4"/>
          </p15:clr>
        </p15:guide>
        <p15:guide id="2" pos="383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特别工作室" initials="" lastIdx="0" clrIdx="0"/>
  <p:cmAuthor id="2" name="apple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BE12A5"/>
    <a:srgbClr val="34919C"/>
    <a:srgbClr val="F6F5C5"/>
    <a:srgbClr val="E3D4ED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103" d="100"/>
          <a:sy n="103" d="100"/>
        </p:scale>
        <p:origin x="318" y="84"/>
      </p:cViewPr>
      <p:guideLst>
        <p:guide orient="horz" pos="2151"/>
        <p:guide pos="38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6.xml" Id="rId8" /><Relationship Type="http://schemas.openxmlformats.org/officeDocument/2006/relationships/slide" Target="slides/slide11.xml" Id="rId13" /><Relationship Type="http://schemas.openxmlformats.org/officeDocument/2006/relationships/commentAuthors" Target="commentAuthors.xml" Id="rId18" /><Relationship Type="http://schemas.openxmlformats.org/officeDocument/2006/relationships/slide" Target="slides/slide1.xml" Id="rId3" /><Relationship Type="http://schemas.openxmlformats.org/officeDocument/2006/relationships/theme" Target="theme/theme1.xml" Id="rId21" /><Relationship Type="http://schemas.openxmlformats.org/officeDocument/2006/relationships/slide" Target="slides/slide5.xml" Id="rId7" /><Relationship Type="http://schemas.openxmlformats.org/officeDocument/2006/relationships/slide" Target="slides/slide10.xml" Id="rId12" /><Relationship Type="http://schemas.openxmlformats.org/officeDocument/2006/relationships/notesMaster" Target="notesMasters/notesMaster1.xml" Id="rId17" /><Relationship Type="http://schemas.openxmlformats.org/officeDocument/2006/relationships/slideMaster" Target="slideMasters/slideMaster2.xml" Id="rId2" /><Relationship Type="http://schemas.openxmlformats.org/officeDocument/2006/relationships/slide" Target="slides/slide14.xml" Id="rId16" /><Relationship Type="http://schemas.openxmlformats.org/officeDocument/2006/relationships/viewProps" Target="viewProps.xml" Id="rId20" /><Relationship Type="http://schemas.openxmlformats.org/officeDocument/2006/relationships/slideMaster" Target="slideMasters/slideMaster1.xml" Id="rId1" /><Relationship Type="http://schemas.openxmlformats.org/officeDocument/2006/relationships/slide" Target="slides/slide4.xml" Id="rId6" /><Relationship Type="http://schemas.openxmlformats.org/officeDocument/2006/relationships/slide" Target="slides/slide9.xml" Id="rId11" /><Relationship Type="http://schemas.openxmlformats.org/officeDocument/2006/relationships/slide" Target="slides/slide3.xml" Id="rId5" /><Relationship Type="http://schemas.openxmlformats.org/officeDocument/2006/relationships/slide" Target="slides/slide13.xml" Id="rId15" /><Relationship Type="http://schemas.openxmlformats.org/officeDocument/2006/relationships/slide" Target="slides/slide8.xml" Id="rId10" /><Relationship Type="http://schemas.openxmlformats.org/officeDocument/2006/relationships/presProps" Target="presProps.xml" Id="rId19" /><Relationship Type="http://schemas.openxmlformats.org/officeDocument/2006/relationships/slide" Target="slides/slide2.xml" Id="rId4" /><Relationship Type="http://schemas.openxmlformats.org/officeDocument/2006/relationships/slide" Target="slides/slide7.xml" Id="rId9" /><Relationship Type="http://schemas.openxmlformats.org/officeDocument/2006/relationships/slide" Target="slides/slide12.xml" Id="rId14" /><Relationship Type="http://schemas.openxmlformats.org/officeDocument/2006/relationships/tableStyles" Target="tableStyles.xml" Id="rId22" /><Relationship Type="http://schemas.openxmlformats.org/officeDocument/2006/relationships/tags" Target="/ppt/tags/tag17.xml" Id="R5457e07045244c5a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84EC30E-EADC-4283-A250-FE70C26246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9BE4E02-C904-4017-8B16-CEA5BD32E01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noProof="1" smtClean="0"/>
            </a:lvl1pPr>
          </a:lstStyle>
          <a:p>
            <a:fld id="{D2A48B96-639E-45A3-A0BA-2464DFDB1FAA}" type="datetimeFigureOut">
              <a:rPr lang="zh-CN" altLang="en-US"/>
              <a:pPr/>
              <a:t>2022/2/7</a:t>
            </a:fld>
            <a:endParaRPr lang="zh-CN" altLang="en-US"/>
          </a:p>
        </p:txBody>
      </p:sp>
      <p:sp>
        <p:nvSpPr>
          <p:cNvPr id="30724" name="幻灯片图像占位符 3">
            <a:extLst>
              <a:ext uri="{FF2B5EF4-FFF2-40B4-BE49-F238E27FC236}">
                <a16:creationId xmlns:a16="http://schemas.microsoft.com/office/drawing/2014/main" id="{6491E3D1-9D95-494A-9C4E-0763F0B736B5}"/>
              </a:ext>
            </a:extLst>
          </p:cNvPr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备注占位符 4">
            <a:extLst>
              <a:ext uri="{FF2B5EF4-FFF2-40B4-BE49-F238E27FC236}">
                <a16:creationId xmlns:a16="http://schemas.microsoft.com/office/drawing/2014/main" id="{3A0B59E5-1FB9-4A4C-AF77-C87F541FCCF1}"/>
              </a:ext>
            </a:extLst>
          </p:cNvPr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C93F67C-F284-4F6C-8A4C-F1674DD5537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noProof="1"/>
            </a:lvl1pPr>
          </a:lstStyle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9A9F8AA-06C5-4695-B7EE-F13719F946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A915C28-5D85-498B-A7D9-C37C19267161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2796A7B1-1937-4196-85FB-5C84B47F2C3D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5350614A-2777-4291-B07B-C9159CBE06B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幻灯片图像占位符 1">
            <a:extLst>
              <a:ext uri="{FF2B5EF4-FFF2-40B4-BE49-F238E27FC236}">
                <a16:creationId xmlns:a16="http://schemas.microsoft.com/office/drawing/2014/main" id="{F3A2E60C-91B9-4C6B-90E8-07E530F8CDC8}"/>
              </a:ext>
            </a:extLst>
          </p:cNvPr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83970" name="文本占位符 2">
            <a:extLst>
              <a:ext uri="{FF2B5EF4-FFF2-40B4-BE49-F238E27FC236}">
                <a16:creationId xmlns:a16="http://schemas.microsoft.com/office/drawing/2014/main" id="{23AB426D-0624-4BC0-91CC-7BB82B78291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幻灯片图像占位符 1">
            <a:extLst>
              <a:ext uri="{FF2B5EF4-FFF2-40B4-BE49-F238E27FC236}">
                <a16:creationId xmlns:a16="http://schemas.microsoft.com/office/drawing/2014/main" id="{CDBECC9C-000D-4659-8F15-90B68A7AFEA7}"/>
              </a:ext>
            </a:extLst>
          </p:cNvPr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6866" name="文本占位符 2">
            <a:extLst>
              <a:ext uri="{FF2B5EF4-FFF2-40B4-BE49-F238E27FC236}">
                <a16:creationId xmlns:a16="http://schemas.microsoft.com/office/drawing/2014/main" id="{09618FE6-8F8E-484B-9168-E6365BDF98B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幻灯片图像占位符 1">
            <a:extLst>
              <a:ext uri="{FF2B5EF4-FFF2-40B4-BE49-F238E27FC236}">
                <a16:creationId xmlns:a16="http://schemas.microsoft.com/office/drawing/2014/main" id="{206D3F84-AE36-400F-9DD8-948D30131D7B}"/>
              </a:ext>
            </a:extLst>
          </p:cNvPr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55298" name="文本占位符 2">
            <a:extLst>
              <a:ext uri="{FF2B5EF4-FFF2-40B4-BE49-F238E27FC236}">
                <a16:creationId xmlns:a16="http://schemas.microsoft.com/office/drawing/2014/main" id="{413BF3C9-BED3-460E-9B49-12996B1B3B1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幻灯片图像占位符 1">
            <a:extLst>
              <a:ext uri="{FF2B5EF4-FFF2-40B4-BE49-F238E27FC236}">
                <a16:creationId xmlns:a16="http://schemas.microsoft.com/office/drawing/2014/main" id="{3EBCAC68-319B-4A7D-AE8B-38A68B01BE88}"/>
              </a:ext>
            </a:extLst>
          </p:cNvPr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71682" name="文本占位符 2">
            <a:extLst>
              <a:ext uri="{FF2B5EF4-FFF2-40B4-BE49-F238E27FC236}">
                <a16:creationId xmlns:a16="http://schemas.microsoft.com/office/drawing/2014/main" id="{AD4F8111-CEB0-4F2B-A5F2-18A20E2DD01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幻灯片图像占位符 1">
            <a:extLst>
              <a:ext uri="{FF2B5EF4-FFF2-40B4-BE49-F238E27FC236}">
                <a16:creationId xmlns:a16="http://schemas.microsoft.com/office/drawing/2014/main" id="{D26B34AA-60DF-4046-803D-192E67A499B2}"/>
              </a:ext>
            </a:extLst>
          </p:cNvPr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73730" name="文本占位符 2">
            <a:extLst>
              <a:ext uri="{FF2B5EF4-FFF2-40B4-BE49-F238E27FC236}">
                <a16:creationId xmlns:a16="http://schemas.microsoft.com/office/drawing/2014/main" id="{24CFCBA8-5816-4921-9993-59DD1BBB695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幻灯片图像占位符 1">
            <a:extLst>
              <a:ext uri="{FF2B5EF4-FFF2-40B4-BE49-F238E27FC236}">
                <a16:creationId xmlns:a16="http://schemas.microsoft.com/office/drawing/2014/main" id="{56EAC01B-A876-40E4-B199-0FC33FD757ED}"/>
              </a:ext>
            </a:extLst>
          </p:cNvPr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75778" name="文本占位符 2">
            <a:extLst>
              <a:ext uri="{FF2B5EF4-FFF2-40B4-BE49-F238E27FC236}">
                <a16:creationId xmlns:a16="http://schemas.microsoft.com/office/drawing/2014/main" id="{C10DDC59-D3D7-4E88-97AF-C29D99C3B46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幻灯片图像占位符 1">
            <a:extLst>
              <a:ext uri="{FF2B5EF4-FFF2-40B4-BE49-F238E27FC236}">
                <a16:creationId xmlns:a16="http://schemas.microsoft.com/office/drawing/2014/main" id="{DEEB8B68-4384-4F27-88A2-8BCECE9D7A98}"/>
              </a:ext>
            </a:extLst>
          </p:cNvPr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77826" name="文本占位符 2">
            <a:extLst>
              <a:ext uri="{FF2B5EF4-FFF2-40B4-BE49-F238E27FC236}">
                <a16:creationId xmlns:a16="http://schemas.microsoft.com/office/drawing/2014/main" id="{EAD2C698-8277-4BAE-A8E7-0723D4CEBA6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幻灯片图像占位符 1">
            <a:extLst>
              <a:ext uri="{FF2B5EF4-FFF2-40B4-BE49-F238E27FC236}">
                <a16:creationId xmlns:a16="http://schemas.microsoft.com/office/drawing/2014/main" id="{C5BF400E-A968-493F-96A0-DAFC8400BEF1}"/>
              </a:ext>
            </a:extLst>
          </p:cNvPr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79874" name="文本占位符 2">
            <a:extLst>
              <a:ext uri="{FF2B5EF4-FFF2-40B4-BE49-F238E27FC236}">
                <a16:creationId xmlns:a16="http://schemas.microsoft.com/office/drawing/2014/main" id="{7D1C2B4B-2EC3-41B2-A26B-6602CE84265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幻灯片图像占位符 1">
            <a:extLst>
              <a:ext uri="{FF2B5EF4-FFF2-40B4-BE49-F238E27FC236}">
                <a16:creationId xmlns:a16="http://schemas.microsoft.com/office/drawing/2014/main" id="{E79644E5-45FC-4E15-A413-21086A7CEA21}"/>
              </a:ext>
            </a:extLst>
          </p:cNvPr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81922" name="文本占位符 2">
            <a:extLst>
              <a:ext uri="{FF2B5EF4-FFF2-40B4-BE49-F238E27FC236}">
                <a16:creationId xmlns:a16="http://schemas.microsoft.com/office/drawing/2014/main" id="{C6882A0B-BF0D-4303-B0D2-94532A87DF9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701A5-D811-4250-9E21-1D53D4B4098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1409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F6215-4369-47A9-AD83-686C21BBB17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5794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0C074-4484-450E-B98E-4961D7E9494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7793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9DCA2C3-9982-4AA9-9EB3-6943776A9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82F288E0-7875-42C4-84C8-98DBBD3BF4D2}" type="datetimeFigureOut">
              <a:rPr lang="zh-CN" altLang="en-US"/>
              <a:pPr/>
              <a:t>2022/2/7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F9976A9-D4E4-4C42-B48C-BAF6A4765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2C13144-384F-4121-BD4A-393F283D9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F81FA9-A6F4-416D-9A1A-B73E27748FA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55572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10563AD-D3D2-422E-ABC6-64A77CEE6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82F288E0-7875-42C4-84C8-98DBBD3BF4D2}" type="datetimeFigureOut">
              <a:rPr lang="zh-CN" altLang="en-US"/>
              <a:pPr/>
              <a:t>2022/2/7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298927D-2CC9-4FF8-8549-FB69E1012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45DCA1B-E43C-4AE8-B5FA-BD312E8F7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74E374-D1B4-4139-B668-48E229223B6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8704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4B3066F-54BF-45B2-915E-318DBBDF0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82F288E0-7875-42C4-84C8-98DBBD3BF4D2}" type="datetimeFigureOut">
              <a:rPr lang="zh-CN" altLang="en-US"/>
              <a:pPr/>
              <a:t>2022/2/7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CD218FB-2203-4351-87AF-A965F503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D726481-AF1D-4BF5-8EB6-A09C9E202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7800A8-8368-449A-A242-386C7E0919D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98841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449D94F-8BBD-40F1-923F-94A4801BF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82F288E0-7875-42C4-84C8-98DBBD3BF4D2}" type="datetimeFigureOut">
              <a:rPr lang="zh-CN" altLang="en-US"/>
              <a:pPr/>
              <a:t>2022/2/7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F4F7D36-D5F0-4C8C-826B-4FCD146E7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B331936-225D-4CCC-AAC5-68229A431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438922-0A57-4A25-ABCC-A45F25C68B9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945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B19E148-0F81-4EB6-95E5-4D16650C9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82F288E0-7875-42C4-84C8-98DBBD3BF4D2}" type="datetimeFigureOut">
              <a:rPr lang="zh-CN" altLang="en-US"/>
              <a:pPr/>
              <a:t>2022/2/7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4499B1A-E734-4849-9CFC-1BDCC1966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06EB790-E419-4F77-9CF3-B9157A0E7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DCB0D-16AE-4BBF-9F13-0836E3A9B8D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88934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7DFA26D-62AD-4766-9B16-DDDFECF08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82F288E0-7875-42C4-84C8-98DBBD3BF4D2}" type="datetimeFigureOut">
              <a:rPr lang="zh-CN" altLang="en-US"/>
              <a:pPr/>
              <a:t>2022/2/7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3C95D39-7D9B-430C-9DC3-6817BDA60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1EAEBCF-A3D2-4E2F-BCCB-886EED4A6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5724DE-F885-40BC-9D91-89798A3F652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43617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2A5DA76-D4CF-4CF7-9ADA-51D43901D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82F288E0-7875-42C4-84C8-98DBBD3BF4D2}" type="datetimeFigureOut">
              <a:rPr lang="zh-CN" altLang="en-US"/>
              <a:pPr/>
              <a:t>2022/2/7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66ADEF6-2336-4AAB-BC97-4E1630D12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F36C7AB-4AF0-4A8B-8EFE-33595DDDA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290B51-1E45-4814-B5C9-0DBB3F29F29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2329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69E57C4-5FB5-4CA5-ADBE-66EC2EF8A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82F288E0-7875-42C4-84C8-98DBBD3BF4D2}" type="datetimeFigureOut">
              <a:rPr lang="zh-CN" altLang="en-US"/>
              <a:pPr/>
              <a:t>2022/2/7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4C2D9DF-5B7B-457D-BC99-4A728346D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95470B6-1C5E-4623-B62F-C68B80B5B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473565-9A4C-4C49-908C-BBE1CD08075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3825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D33E0-5532-4722-969C-5ED8437D529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76271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EFD8401-527D-48FE-B57A-C8AFCC250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82F288E0-7875-42C4-84C8-98DBBD3BF4D2}" type="datetimeFigureOut">
              <a:rPr lang="zh-CN" altLang="en-US"/>
              <a:pPr/>
              <a:t>2022/2/7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538DE3A-A0A3-466A-911C-5AA7ACDF1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0009D96-7AB5-4668-BB45-9FE710245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95459E-0F80-4083-8D32-2D67CABD434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71973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6772E9D-0616-4616-AE60-E81BE460A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82F288E0-7875-42C4-84C8-98DBBD3BF4D2}" type="datetimeFigureOut">
              <a:rPr lang="zh-CN" altLang="en-US"/>
              <a:pPr/>
              <a:t>2022/2/7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DDB2C15-2395-4F23-B5C3-09E9A47DC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7544825-ED03-4D02-A7F8-71612EF8B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4D1964-B382-4E36-954B-5AD3829A19A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54362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20EF715-5400-427A-A688-E2A6D00F0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82F288E0-7875-42C4-84C8-98DBBD3BF4D2}" type="datetimeFigureOut">
              <a:rPr lang="zh-CN" altLang="en-US"/>
              <a:pPr/>
              <a:t>2022/2/7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2E3E513-A98B-4F05-BB59-59659C8BF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C6A464A-D979-4C53-8A08-63BD4F90C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11FFFC-6FCA-4942-B35A-2E87292C076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17638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BB1E158-79EE-416B-9D95-A738CF5F6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82F288E0-7875-42C4-84C8-98DBBD3BF4D2}" type="datetimeFigureOut">
              <a:rPr lang="zh-CN" altLang="en-US"/>
              <a:pPr/>
              <a:t>2022/2/7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85784A1-289C-41E4-B780-B70D22655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EBAB26E-B8B0-4BE1-A620-F3FCDE3A3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92E907-2A53-4C4A-8EDC-A92876CB4A8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37584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542C817-FB2B-4A8D-AFE9-BEB516333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82F288E0-7875-42C4-84C8-98DBBD3BF4D2}" type="datetimeFigureOut">
              <a:rPr lang="zh-CN" altLang="en-US"/>
              <a:pPr/>
              <a:t>2022/2/7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AD3157C-A496-42A7-96D8-35B1ED34B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1877760-24E9-499B-ABEB-82C7D9129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431BF3-E55A-479B-8158-41D65EBA038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7889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2022/2/7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19420-48DC-4233-922F-CB20F9AA72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5132735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2022/2/7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9BF7D-3DEE-4093-B2D4-770D94DD4A7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8665333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2022/2/7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95F2A-AAF2-4905-837A-37C9C3287C6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7335594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2022/2/7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80EBD-ED0E-4F79-B810-C599790E441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0625666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2022/2/7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A0D3C-ACCC-4293-B4C2-4A7AEB79324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867527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CE739-B5ED-429F-A6A8-7E5C4ED6B37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02648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3BD88-8DC2-422B-9BEB-D7AFD2C23F3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0105307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2022/2/7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A6F79-5852-47B6-95D0-B31F782C47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6747641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C571E-D77E-40FF-B4EF-C06D4CBA5F1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5113942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2022/2/7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3239-CAEE-4EBE-B8FA-405887A483C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4598748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E100-5F16-4636-992F-324EAE09534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6123025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2022/2/7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7DD7F-A541-4AA1-AF55-BDB2917A400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45963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BB9BC57-FAF8-4416-AFA0-5F890523B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pPr/>
              <a:t>2022/2/7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B612DE7-0314-4ACB-BA7B-7C73EBC79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94D267-AF03-49DF-9B78-5CE9BEA22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D0A4CD-A79E-4DEA-A449-B6EB5895100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1529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64FEF-5552-4D8C-AEB2-E79CA16CF7C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9307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D7D56-E2DD-446C-B6B9-2C1C6B12AC9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0276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A49F4-793A-476E-A180-059873C9D9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5375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7C057-D8E5-4094-A582-A577C449C66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8898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319FF-E000-4F8A-94AF-C8339ED69B0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3692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54123-E8C9-4D51-BB71-18923C7B83D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6429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6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0C074-4484-450E-B98E-4961D7E9494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5175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  <p:sldLayoutId id="2147483879" r:id="rId12"/>
    <p:sldLayoutId id="2147483880" r:id="rId13"/>
    <p:sldLayoutId id="2147483881" r:id="rId14"/>
    <p:sldLayoutId id="2147483882" r:id="rId15"/>
    <p:sldLayoutId id="2147483883" r:id="rId16"/>
    <p:sldLayoutId id="2147483884" r:id="rId17"/>
    <p:sldLayoutId id="2147483885" r:id="rId18"/>
    <p:sldLayoutId id="2147483886" r:id="rId19"/>
    <p:sldLayoutId id="2147483887" r:id="rId20"/>
    <p:sldLayoutId id="2147483888" r:id="rId21"/>
    <p:sldLayoutId id="2147483889" r:id="rId22"/>
    <p:sldLayoutId id="2147483890" r:id="rId23"/>
    <p:sldLayoutId id="2147483891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2022/2/7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7DD7F-A541-4AA1-AF55-BDB2917A400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4997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  <p:sldLayoutId id="214748389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5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image" Target="../media/image24.png"/><Relationship Id="rId5" Type="http://schemas.openxmlformats.org/officeDocument/2006/relationships/tags" Target="../tags/tag10.xml"/><Relationship Id="rId10" Type="http://schemas.openxmlformats.org/officeDocument/2006/relationships/notesSlide" Target="../notesSlides/notesSlide7.xml"/><Relationship Id="rId4" Type="http://schemas.openxmlformats.org/officeDocument/2006/relationships/tags" Target="../tags/tag9.xml"/><Relationship Id="rId9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4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1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3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4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5" descr="C:\Documents and Settings\Administrator\桌面\05.png">
            <a:extLst>
              <a:ext uri="{FF2B5EF4-FFF2-40B4-BE49-F238E27FC236}">
                <a16:creationId xmlns:a16="http://schemas.microsoft.com/office/drawing/2014/main" id="{847F6558-F173-415F-AF7C-3BEF0517D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472" y="6490"/>
            <a:ext cx="1663700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6" name="Picture 5" descr="C:\Users\PC\Desktop\zqq\26_0013_p------3.png">
            <a:extLst>
              <a:ext uri="{FF2B5EF4-FFF2-40B4-BE49-F238E27FC236}">
                <a16:creationId xmlns:a16="http://schemas.microsoft.com/office/drawing/2014/main" id="{58A3534B-280B-4EC5-AA85-765800CD5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20"/>
          <a:stretch>
            <a:fillRect/>
          </a:stretch>
        </p:blipFill>
        <p:spPr bwMode="auto">
          <a:xfrm>
            <a:off x="0" y="5546725"/>
            <a:ext cx="121920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5" descr="C:\Documents and Settings\Administrator\桌面\05.png">
            <a:extLst>
              <a:ext uri="{FF2B5EF4-FFF2-40B4-BE49-F238E27FC236}">
                <a16:creationId xmlns:a16="http://schemas.microsoft.com/office/drawing/2014/main" id="{4B8DAB93-68E7-4276-945A-59C1A7434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47" y="5254990"/>
            <a:ext cx="1665288" cy="151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1D67DC95-F32C-4621-89A3-4C6859ACBBE6}"/>
              </a:ext>
            </a:extLst>
          </p:cNvPr>
          <p:cNvGrpSpPr/>
          <p:nvPr/>
        </p:nvGrpSpPr>
        <p:grpSpPr>
          <a:xfrm>
            <a:off x="2001825" y="3387012"/>
            <a:ext cx="9145761" cy="2316867"/>
            <a:chOff x="2782887" y="3568804"/>
            <a:chExt cx="6626225" cy="1531938"/>
          </a:xfrm>
        </p:grpSpPr>
        <p:pic>
          <p:nvPicPr>
            <p:cNvPr id="31748" name="Picture 18" descr="psd36">
              <a:extLst>
                <a:ext uri="{FF2B5EF4-FFF2-40B4-BE49-F238E27FC236}">
                  <a16:creationId xmlns:a16="http://schemas.microsoft.com/office/drawing/2014/main" id="{CD7EC677-94EF-42E8-A7C9-15DD0DA90D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599" b="18141"/>
            <a:stretch>
              <a:fillRect/>
            </a:stretch>
          </p:blipFill>
          <p:spPr bwMode="auto">
            <a:xfrm>
              <a:off x="2782887" y="3568804"/>
              <a:ext cx="6626225" cy="1531938"/>
            </a:xfrm>
            <a:prstGeom prst="rect">
              <a:avLst/>
            </a:prstGeom>
            <a:noFill/>
            <a:ln w="317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749" name="图片 1">
              <a:extLst>
                <a:ext uri="{FF2B5EF4-FFF2-40B4-BE49-F238E27FC236}">
                  <a16:creationId xmlns:a16="http://schemas.microsoft.com/office/drawing/2014/main" id="{EA904793-3BC3-4116-863A-7B6959EAAB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8613" y="3751263"/>
              <a:ext cx="1714500" cy="1236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50" name="图片 2">
              <a:extLst>
                <a:ext uri="{FF2B5EF4-FFF2-40B4-BE49-F238E27FC236}">
                  <a16:creationId xmlns:a16="http://schemas.microsoft.com/office/drawing/2014/main" id="{43BE1362-21F6-41F5-A9AF-69E6951562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2045" y="3754438"/>
              <a:ext cx="1763712" cy="1233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51" name="图片 3">
              <a:extLst>
                <a:ext uri="{FF2B5EF4-FFF2-40B4-BE49-F238E27FC236}">
                  <a16:creationId xmlns:a16="http://schemas.microsoft.com/office/drawing/2014/main" id="{BF1C43C8-DEEC-47D9-AAA9-E4EC67DD19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6825" y="3754439"/>
              <a:ext cx="966788" cy="1227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52" name="图片 4">
              <a:extLst>
                <a:ext uri="{FF2B5EF4-FFF2-40B4-BE49-F238E27FC236}">
                  <a16:creationId xmlns:a16="http://schemas.microsoft.com/office/drawing/2014/main" id="{7CB8E33E-F2A2-4254-95E2-549F9987FF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3614" y="3751263"/>
              <a:ext cx="2003425" cy="1230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753" name="文本框 2">
            <a:extLst>
              <a:ext uri="{FF2B5EF4-FFF2-40B4-BE49-F238E27FC236}">
                <a16:creationId xmlns:a16="http://schemas.microsoft.com/office/drawing/2014/main" id="{F988BCC3-9A91-4AB3-99B9-D7D7BE8F9C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6289" y="301626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：</a:t>
            </a:r>
            <a:endParaRPr lang="zh-CN" altLang="en-US"/>
          </a:p>
        </p:txBody>
      </p:sp>
      <p:sp>
        <p:nvSpPr>
          <p:cNvPr id="31754" name="文本框 3">
            <a:extLst>
              <a:ext uri="{FF2B5EF4-FFF2-40B4-BE49-F238E27FC236}">
                <a16:creationId xmlns:a16="http://schemas.microsoft.com/office/drawing/2014/main" id="{47388755-0E69-4AF8-B40F-99B444753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828" y="83772"/>
            <a:ext cx="7424679" cy="584775"/>
          </a:xfrm>
          <a:prstGeom prst="rect">
            <a:avLst/>
          </a:prstGeom>
          <a:noFill/>
          <a:ln w="127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>
                <a:latin typeface="华文彩云" panose="02010800040101010101" pitchFamily="2" charset="-122"/>
                <a:ea typeface="华文彩云" panose="02010800040101010101" pitchFamily="2" charset="-122"/>
              </a:rPr>
              <a:t>第一单元 中华人民共和国的成立和巩固</a:t>
            </a:r>
          </a:p>
        </p:txBody>
      </p:sp>
      <p:sp>
        <p:nvSpPr>
          <p:cNvPr id="31755" name="文本框 4">
            <a:extLst>
              <a:ext uri="{FF2B5EF4-FFF2-40B4-BE49-F238E27FC236}">
                <a16:creationId xmlns:a16="http://schemas.microsoft.com/office/drawing/2014/main" id="{1A1B327E-4548-41C7-B1C4-A1AD227AFA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6943" y="1181310"/>
            <a:ext cx="5775523" cy="2031325"/>
          </a:xfrm>
          <a:prstGeom prst="rect">
            <a:avLst/>
          </a:prstGeom>
          <a:noFill/>
          <a:ln w="9525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5400" b="1">
                <a:latin typeface="黑体" panose="02010609060101010101" pitchFamily="49" charset="-122"/>
                <a:ea typeface="黑体" panose="02010609060101010101" pitchFamily="49" charset="-122"/>
              </a:rPr>
              <a:t> 第</a:t>
            </a:r>
            <a:r>
              <a:rPr lang="en-US" altLang="zh-CN" sz="5400" b="1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5400" b="1">
                <a:latin typeface="黑体" panose="02010609060101010101" pitchFamily="49" charset="-122"/>
                <a:ea typeface="黑体" panose="02010609060101010101" pitchFamily="49" charset="-122"/>
              </a:rPr>
              <a:t>课</a:t>
            </a:r>
            <a:endParaRPr lang="en-US" altLang="zh-CN" sz="54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7200" b="1">
                <a:latin typeface="黑体" panose="02010609060101010101" pitchFamily="49" charset="-122"/>
                <a:ea typeface="黑体" panose="02010609060101010101" pitchFamily="49" charset="-122"/>
              </a:rPr>
              <a:t>土地改革</a:t>
            </a:r>
          </a:p>
        </p:txBody>
      </p:sp>
    </p:spTree>
  </p:cSld>
  <p:clrMapOvr>
    <a:masterClrMapping/>
  </p:clrMapOvr>
  <p:transition>
    <p:spli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10">
            <a:extLst>
              <a:ext uri="{FF2B5EF4-FFF2-40B4-BE49-F238E27FC236}">
                <a16:creationId xmlns:a16="http://schemas.microsoft.com/office/drawing/2014/main" id="{0D01F94F-2956-4F86-A96A-EEEB25E9C1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8133771"/>
              </p:ext>
            </p:extLst>
          </p:nvPr>
        </p:nvGraphicFramePr>
        <p:xfrm>
          <a:off x="155340" y="1394660"/>
          <a:ext cx="11881320" cy="5055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val="2117685829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901279850"/>
                    </a:ext>
                  </a:extLst>
                </a:gridCol>
                <a:gridCol w="3798422">
                  <a:extLst>
                    <a:ext uri="{9D8B030D-6E8A-4147-A177-3AD203B41FA5}">
                      <a16:colId xmlns:a16="http://schemas.microsoft.com/office/drawing/2014/main" val="4219542923"/>
                    </a:ext>
                  </a:extLst>
                </a:gridCol>
                <a:gridCol w="2970330">
                  <a:extLst>
                    <a:ext uri="{9D8B030D-6E8A-4147-A177-3AD203B41FA5}">
                      <a16:colId xmlns:a16="http://schemas.microsoft.com/office/drawing/2014/main" val="1558480263"/>
                    </a:ext>
                  </a:extLst>
                </a:gridCol>
              </a:tblGrid>
              <a:tr h="48845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00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时间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00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任  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00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事  件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00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意  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4538943"/>
                  </a:ext>
                </a:extLst>
              </a:tr>
              <a:tr h="988410">
                <a:tc>
                  <a:txBody>
                    <a:bodyPr/>
                    <a:lstStyle/>
                    <a:p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新魏" pitchFamily="2" charset="-122"/>
                          <a:ea typeface="华文新魏" pitchFamily="2" charset="-122"/>
                          <a:cs typeface="Times New Roman" panose="02020603050405020304" pitchFamily="18" charset="0"/>
                        </a:rPr>
                        <a:t>1949</a:t>
                      </a:r>
                      <a:endParaRPr lang="zh-CN" altLang="en-US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新魏" pitchFamily="2" charset="-122"/>
                          <a:ea typeface="华文新魏" pitchFamily="2" charset="-122"/>
                          <a:cs typeface="Times New Roman" panose="02020603050405020304" pitchFamily="18" charset="0"/>
                        </a:rPr>
                        <a:t>建立人民政府</a:t>
                      </a:r>
                      <a:endParaRPr lang="zh-CN" altLang="en-US" sz="3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2620553"/>
                  </a:ext>
                </a:extLst>
              </a:tr>
              <a:tr h="988410">
                <a:tc>
                  <a:txBody>
                    <a:bodyPr/>
                    <a:lstStyle/>
                    <a:p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新魏" pitchFamily="2" charset="-122"/>
                          <a:ea typeface="华文新魏" pitchFamily="2" charset="-122"/>
                          <a:cs typeface="Times New Roman" panose="02020603050405020304" pitchFamily="18" charset="0"/>
                        </a:rPr>
                        <a:t>1951</a:t>
                      </a:r>
                      <a:endParaRPr lang="zh-CN" altLang="en-US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新魏" pitchFamily="2" charset="-122"/>
                          <a:ea typeface="华文新魏" pitchFamily="2" charset="-122"/>
                          <a:cs typeface="Times New Roman" panose="02020603050405020304" pitchFamily="18" charset="0"/>
                        </a:rPr>
                        <a:t>统一大陆</a:t>
                      </a:r>
                      <a:r>
                        <a:rPr kumimoji="0" lang="en-US" altLang="zh-CN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新魏" pitchFamily="2" charset="-122"/>
                          <a:ea typeface="华文新魏" pitchFamily="2" charset="-122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新魏" pitchFamily="2" charset="-122"/>
                          <a:ea typeface="华文新魏" pitchFamily="2" charset="-122"/>
                          <a:cs typeface="Times New Roman" panose="02020603050405020304" pitchFamily="18" charset="0"/>
                        </a:rPr>
                        <a:t>民族团结</a:t>
                      </a:r>
                      <a:endParaRPr lang="zh-CN" altLang="en-US" sz="3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2872774"/>
                  </a:ext>
                </a:extLst>
              </a:tr>
              <a:tr h="988410">
                <a:tc>
                  <a:txBody>
                    <a:bodyPr/>
                    <a:lstStyle/>
                    <a:p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新魏" pitchFamily="2" charset="-122"/>
                          <a:ea typeface="华文新魏" pitchFamily="2" charset="-122"/>
                          <a:cs typeface="Times New Roman" panose="02020603050405020304" pitchFamily="18" charset="0"/>
                        </a:rPr>
                        <a:t>1950-1953</a:t>
                      </a:r>
                      <a:endParaRPr lang="zh-CN" altLang="en-US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新魏" pitchFamily="2" charset="-122"/>
                          <a:ea typeface="华文新魏" pitchFamily="2" charset="-122"/>
                          <a:cs typeface="Times New Roman" panose="02020603050405020304" pitchFamily="18" charset="0"/>
                        </a:rPr>
                        <a:t>保家卫国</a:t>
                      </a:r>
                      <a:endParaRPr lang="zh-CN" altLang="en-US" sz="3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4236065"/>
                  </a:ext>
                </a:extLst>
              </a:tr>
              <a:tr h="988410">
                <a:tc>
                  <a:txBody>
                    <a:bodyPr/>
                    <a:lstStyle/>
                    <a:p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新魏" pitchFamily="2" charset="-122"/>
                          <a:ea typeface="华文新魏" pitchFamily="2" charset="-122"/>
                          <a:cs typeface="Times New Roman" panose="02020603050405020304" pitchFamily="18" charset="0"/>
                        </a:rPr>
                        <a:t>1950-1952</a:t>
                      </a:r>
                      <a:endParaRPr lang="zh-CN" altLang="en-US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新魏" pitchFamily="2" charset="-122"/>
                          <a:ea typeface="华文新魏" pitchFamily="2" charset="-122"/>
                          <a:cs typeface="Times New Roman" panose="02020603050405020304" pitchFamily="18" charset="0"/>
                        </a:rPr>
                        <a:t>满足农民对土地的愿望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1127901"/>
                  </a:ext>
                </a:extLst>
              </a:tr>
            </a:tbl>
          </a:graphicData>
        </a:graphic>
      </p:graphicFrame>
      <p:sp>
        <p:nvSpPr>
          <p:cNvPr id="3" name="Rectangle 20">
            <a:extLst>
              <a:ext uri="{FF2B5EF4-FFF2-40B4-BE49-F238E27FC236}">
                <a16:creationId xmlns:a16="http://schemas.microsoft.com/office/drawing/2014/main" id="{873B77EB-06A7-43B1-9770-9BA526A99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5920" y="2186693"/>
            <a:ext cx="36399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召开第一届中国人民政治协商会议</a:t>
            </a:r>
            <a:r>
              <a:rPr lang="en-US" altLang="zh-CN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成立新中国</a:t>
            </a:r>
          </a:p>
        </p:txBody>
      </p:sp>
      <p:sp>
        <p:nvSpPr>
          <p:cNvPr id="5" name="Rectangle 21">
            <a:extLst>
              <a:ext uri="{FF2B5EF4-FFF2-40B4-BE49-F238E27FC236}">
                <a16:creationId xmlns:a16="http://schemas.microsoft.com/office/drawing/2014/main" id="{FAF0042B-4E93-47F0-9FD1-17FAED5057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7968" y="3465746"/>
            <a:ext cx="300902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西藏和平解放</a:t>
            </a:r>
          </a:p>
        </p:txBody>
      </p:sp>
      <p:sp>
        <p:nvSpPr>
          <p:cNvPr id="6" name="Rectangle 22">
            <a:extLst>
              <a:ext uri="{FF2B5EF4-FFF2-40B4-BE49-F238E27FC236}">
                <a16:creationId xmlns:a16="http://schemas.microsoft.com/office/drawing/2014/main" id="{7C1A3921-F48B-428F-97ED-2684783345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4075" y="4498577"/>
            <a:ext cx="2362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抗美援朝</a:t>
            </a:r>
          </a:p>
        </p:txBody>
      </p:sp>
      <p:sp>
        <p:nvSpPr>
          <p:cNvPr id="7" name="Rectangle 25">
            <a:extLst>
              <a:ext uri="{FF2B5EF4-FFF2-40B4-BE49-F238E27FC236}">
                <a16:creationId xmlns:a16="http://schemas.microsoft.com/office/drawing/2014/main" id="{CFCFAD2B-355C-424D-B172-F8EF3D5A00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4738" y="5630215"/>
            <a:ext cx="2362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土地改革</a:t>
            </a:r>
          </a:p>
        </p:txBody>
      </p:sp>
      <p:sp>
        <p:nvSpPr>
          <p:cNvPr id="74774" name="Text Box 19">
            <a:extLst>
              <a:ext uri="{FF2B5EF4-FFF2-40B4-BE49-F238E27FC236}">
                <a16:creationId xmlns:a16="http://schemas.microsoft.com/office/drawing/2014/main" id="{DBBDF895-B347-41A5-9911-0BB578F17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7728" y="662357"/>
            <a:ext cx="374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ea typeface="华文新魏" panose="02010800040101010101" pitchFamily="2" charset="-122"/>
              </a:rPr>
              <a:t>建国初期的任务</a:t>
            </a:r>
          </a:p>
        </p:txBody>
      </p:sp>
      <p:sp>
        <p:nvSpPr>
          <p:cNvPr id="9" name="文本框 3">
            <a:extLst>
              <a:ext uri="{FF2B5EF4-FFF2-40B4-BE49-F238E27FC236}">
                <a16:creationId xmlns:a16="http://schemas.microsoft.com/office/drawing/2014/main" id="{51A37AE9-C58C-4B75-B6BB-174C46EA82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070" y="119484"/>
            <a:ext cx="2016918" cy="584775"/>
          </a:xfrm>
          <a:prstGeom prst="rect">
            <a:avLst/>
          </a:prstGeom>
          <a:solidFill>
            <a:srgbClr val="BE12A5"/>
          </a:solidFill>
          <a:ln w="38100">
            <a:solidFill>
              <a:srgbClr val="FFFF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>
            <a:defPPr>
              <a:defRPr lang="zh-CN"/>
            </a:defPPr>
            <a:lvl1pPr algn="ctr" eaLnBrk="1" hangingPunct="1">
              <a:buFont typeface="Arial" panose="020B0604020202020204" pitchFamily="34" charset="0"/>
              <a:buNone/>
              <a:defRPr sz="3200" b="1" spc="5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3200" b="1" spc="5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知识归纳</a:t>
            </a:r>
          </a:p>
        </p:txBody>
      </p:sp>
      <p:pic>
        <p:nvPicPr>
          <p:cNvPr id="10" name="图形 9" descr="教室">
            <a:extLst>
              <a:ext uri="{FF2B5EF4-FFF2-40B4-BE49-F238E27FC236}">
                <a16:creationId xmlns:a16="http://schemas.microsoft.com/office/drawing/2014/main" id="{205171AB-61F8-4024-8B75-0C95774354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312" y="-20176"/>
            <a:ext cx="864096" cy="864096"/>
          </a:xfrm>
          <a:prstGeom prst="rect">
            <a:avLst/>
          </a:prstGeom>
        </p:spPr>
      </p:pic>
      <p:sp>
        <p:nvSpPr>
          <p:cNvPr id="12" name="Rectangle 25">
            <a:extLst>
              <a:ext uri="{FF2B5EF4-FFF2-40B4-BE49-F238E27FC236}">
                <a16:creationId xmlns:a16="http://schemas.microsoft.com/office/drawing/2014/main" id="{4E3BD6DE-7A31-45C3-B157-95862711CC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63142" y="2269581"/>
            <a:ext cx="2362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代行职权</a:t>
            </a:r>
          </a:p>
        </p:txBody>
      </p:sp>
      <p:sp>
        <p:nvSpPr>
          <p:cNvPr id="13" name="Rectangle 25">
            <a:extLst>
              <a:ext uri="{FF2B5EF4-FFF2-40B4-BE49-F238E27FC236}">
                <a16:creationId xmlns:a16="http://schemas.microsoft.com/office/drawing/2014/main" id="{E19B5277-A1EC-4915-A4DE-3E95845897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2588" y="3486320"/>
            <a:ext cx="115212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政治</a:t>
            </a:r>
          </a:p>
        </p:txBody>
      </p:sp>
      <p:sp>
        <p:nvSpPr>
          <p:cNvPr id="14" name="Rectangle 25">
            <a:extLst>
              <a:ext uri="{FF2B5EF4-FFF2-40B4-BE49-F238E27FC236}">
                <a16:creationId xmlns:a16="http://schemas.microsoft.com/office/drawing/2014/main" id="{7434085E-4D88-4283-938F-3CC777C62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5821" y="4476705"/>
            <a:ext cx="136115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军事</a:t>
            </a:r>
          </a:p>
        </p:txBody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B023E017-76B6-4962-8C2F-66ED07154E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5850" y="5535504"/>
            <a:ext cx="11811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经济</a:t>
            </a:r>
          </a:p>
        </p:txBody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2F5E7A38-E40C-4932-BC71-1B3F9C9E7E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36410" y="3168750"/>
            <a:ext cx="618555" cy="3046988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巩固政权</a:t>
            </a:r>
          </a:p>
        </p:txBody>
      </p:sp>
    </p:spTree>
    <p:custDataLst>
      <p:tags r:id="rId1"/>
    </p:custData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2" grpId="0"/>
      <p:bldP spid="13" grpId="0"/>
      <p:bldP spid="14" grpId="0"/>
      <p:bldP spid="15" grpId="0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DA0B9F40-E160-48C9-ADE5-C1709CF900D0}"/>
              </a:ext>
            </a:extLst>
          </p:cNvPr>
          <p:cNvSpPr/>
          <p:nvPr/>
        </p:nvSpPr>
        <p:spPr bwMode="auto">
          <a:xfrm>
            <a:off x="5717590" y="6126710"/>
            <a:ext cx="5709774" cy="45719"/>
          </a:xfrm>
          <a:prstGeom prst="rect">
            <a:avLst/>
          </a:prstGeom>
          <a:solidFill>
            <a:srgbClr val="66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2">
                <a:lumMod val="60000"/>
                <a:lumOff val="40000"/>
                <a:alpha val="40000"/>
              </a:schemeClr>
            </a:glow>
          </a:effectLst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endParaRPr lang="zh-CN" altLang="en-US" sz="1285" noProof="1">
              <a:ln>
                <a:solidFill>
                  <a:srgbClr val="660033"/>
                </a:solidFill>
              </a:ln>
            </a:endParaRPr>
          </a:p>
        </p:txBody>
      </p:sp>
      <p:cxnSp>
        <p:nvCxnSpPr>
          <p:cNvPr id="72" name="直接连接符 71">
            <a:extLst>
              <a:ext uri="{FF2B5EF4-FFF2-40B4-BE49-F238E27FC236}">
                <a16:creationId xmlns:a16="http://schemas.microsoft.com/office/drawing/2014/main" id="{17244DCE-E3A6-4352-9D57-D53895598DA9}"/>
              </a:ext>
            </a:extLst>
          </p:cNvPr>
          <p:cNvCxnSpPr/>
          <p:nvPr/>
        </p:nvCxnSpPr>
        <p:spPr>
          <a:xfrm>
            <a:off x="2662238" y="1042989"/>
            <a:ext cx="0" cy="187325"/>
          </a:xfrm>
          <a:prstGeom prst="line">
            <a:avLst/>
          </a:prstGeom>
          <a:ln w="28575" cmpd="sng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4">
            <a:extLst>
              <a:ext uri="{FF2B5EF4-FFF2-40B4-BE49-F238E27FC236}">
                <a16:creationId xmlns:a16="http://schemas.microsoft.com/office/drawing/2014/main" id="{E3211BB2-6AC2-4F11-9AC2-F23FCA931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66" y="49740"/>
            <a:ext cx="1944216" cy="584775"/>
          </a:xfrm>
          <a:prstGeom prst="rect">
            <a:avLst/>
          </a:prstGeom>
          <a:solidFill>
            <a:srgbClr val="34919C"/>
          </a:solidFill>
          <a:ln w="38100">
            <a:solidFill>
              <a:srgbClr val="C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3200" b="1" spc="5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课堂小结</a:t>
            </a:r>
          </a:p>
        </p:txBody>
      </p:sp>
      <p:sp>
        <p:nvSpPr>
          <p:cNvPr id="14" name="左大括号 13">
            <a:extLst>
              <a:ext uri="{FF2B5EF4-FFF2-40B4-BE49-F238E27FC236}">
                <a16:creationId xmlns:a16="http://schemas.microsoft.com/office/drawing/2014/main" id="{FABC9620-D228-46A4-8D8E-27241918736D}"/>
              </a:ext>
            </a:extLst>
          </p:cNvPr>
          <p:cNvSpPr/>
          <p:nvPr/>
        </p:nvSpPr>
        <p:spPr>
          <a:xfrm>
            <a:off x="922586" y="1514740"/>
            <a:ext cx="299492" cy="3809358"/>
          </a:xfrm>
          <a:prstGeom prst="leftBrace">
            <a:avLst>
              <a:gd name="adj1" fmla="val 42603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55175D94-9EA2-4FF6-AD2A-941A9E0D4240}"/>
              </a:ext>
            </a:extLst>
          </p:cNvPr>
          <p:cNvSpPr txBox="1"/>
          <p:nvPr/>
        </p:nvSpPr>
        <p:spPr>
          <a:xfrm>
            <a:off x="150100" y="2216482"/>
            <a:ext cx="861774" cy="247972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4400" b="1">
                <a:latin typeface="黑体" panose="02010609060101010101" pitchFamily="49" charset="-122"/>
                <a:ea typeface="黑体" panose="02010609060101010101" pitchFamily="49" charset="-122"/>
              </a:rPr>
              <a:t>土地改革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24075BBF-E99E-482A-A232-91C5335B5F78}"/>
              </a:ext>
            </a:extLst>
          </p:cNvPr>
          <p:cNvSpPr txBox="1"/>
          <p:nvPr/>
        </p:nvSpPr>
        <p:spPr>
          <a:xfrm>
            <a:off x="1199004" y="1918981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>
                <a:latin typeface="黑体" panose="02010609060101010101" pitchFamily="49" charset="-122"/>
                <a:ea typeface="黑体" panose="02010609060101010101" pitchFamily="49" charset="-122"/>
              </a:rPr>
              <a:t>原因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9FA7F2E3-C110-4387-9907-0C7319016703}"/>
              </a:ext>
            </a:extLst>
          </p:cNvPr>
          <p:cNvSpPr txBox="1"/>
          <p:nvPr/>
        </p:nvSpPr>
        <p:spPr>
          <a:xfrm>
            <a:off x="1199004" y="2645753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>
                <a:latin typeface="黑体" panose="02010609060101010101" pitchFamily="49" charset="-122"/>
                <a:ea typeface="黑体" panose="02010609060101010101" pitchFamily="49" charset="-122"/>
              </a:rPr>
              <a:t>时间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4BE1DF4D-6D3C-4FA6-B178-0232865961D6}"/>
              </a:ext>
            </a:extLst>
          </p:cNvPr>
          <p:cNvSpPr txBox="1"/>
          <p:nvPr/>
        </p:nvSpPr>
        <p:spPr>
          <a:xfrm>
            <a:off x="1173919" y="3372525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>
                <a:latin typeface="黑体" panose="02010609060101010101" pitchFamily="49" charset="-122"/>
                <a:ea typeface="黑体" panose="02010609060101010101" pitchFamily="49" charset="-122"/>
              </a:rPr>
              <a:t>法律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5F1A8F27-F9E2-4028-8C98-ECA55C0AD90B}"/>
              </a:ext>
            </a:extLst>
          </p:cNvPr>
          <p:cNvSpPr txBox="1"/>
          <p:nvPr/>
        </p:nvSpPr>
        <p:spPr>
          <a:xfrm>
            <a:off x="1173919" y="4142319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>
                <a:latin typeface="黑体" panose="02010609060101010101" pitchFamily="49" charset="-122"/>
                <a:ea typeface="黑体" panose="02010609060101010101" pitchFamily="49" charset="-122"/>
              </a:rPr>
              <a:t>内容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3407E846-AF06-4728-9E8C-0205CD4C7591}"/>
              </a:ext>
            </a:extLst>
          </p:cNvPr>
          <p:cNvSpPr txBox="1"/>
          <p:nvPr/>
        </p:nvSpPr>
        <p:spPr>
          <a:xfrm>
            <a:off x="1222078" y="4850205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>
                <a:latin typeface="黑体" panose="02010609060101010101" pitchFamily="49" charset="-122"/>
                <a:ea typeface="黑体" panose="02010609060101010101" pitchFamily="49" charset="-122"/>
              </a:rPr>
              <a:t>意义</a:t>
            </a:r>
          </a:p>
        </p:txBody>
      </p:sp>
      <p:sp>
        <p:nvSpPr>
          <p:cNvPr id="25" name="文本框 19">
            <a:extLst>
              <a:ext uri="{FF2B5EF4-FFF2-40B4-BE49-F238E27FC236}">
                <a16:creationId xmlns:a16="http://schemas.microsoft.com/office/drawing/2014/main" id="{ECDFCE0C-6DED-40B5-A1F9-701B9EDD5999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662238" y="1991559"/>
            <a:ext cx="9266410" cy="562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da-DK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封建土地制度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严重</a:t>
            </a:r>
            <a:r>
              <a:rPr lang="zh-CN" altLang="da-DK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阻碍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农村</a:t>
            </a:r>
            <a:r>
              <a:rPr lang="zh-CN" altLang="da-DK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经济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和中国社会的</a:t>
            </a:r>
            <a:r>
              <a:rPr lang="zh-CN" altLang="da-DK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发展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0B34714C-5968-4EC0-A1E4-11A755A75FE0}"/>
              </a:ext>
            </a:extLst>
          </p:cNvPr>
          <p:cNvSpPr txBox="1"/>
          <p:nvPr/>
        </p:nvSpPr>
        <p:spPr>
          <a:xfrm>
            <a:off x="1176933" y="1162510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>
                <a:latin typeface="黑体" panose="02010609060101010101" pitchFamily="49" charset="-122"/>
                <a:ea typeface="黑体" panose="02010609060101010101" pitchFamily="49" charset="-122"/>
              </a:rPr>
              <a:t>背景</a:t>
            </a:r>
          </a:p>
        </p:txBody>
      </p:sp>
      <p:sp>
        <p:nvSpPr>
          <p:cNvPr id="27" name="文本框 17">
            <a:extLst>
              <a:ext uri="{FF2B5EF4-FFF2-40B4-BE49-F238E27FC236}">
                <a16:creationId xmlns:a16="http://schemas.microsoft.com/office/drawing/2014/main" id="{CC28AAE9-1AAD-4164-83FA-587A78387529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662238" y="2786173"/>
            <a:ext cx="3433745" cy="562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da-DK" sz="3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1950-1952</a:t>
            </a:r>
            <a:r>
              <a:rPr lang="zh-CN" altLang="en-US" sz="3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年底</a:t>
            </a:r>
          </a:p>
        </p:txBody>
      </p:sp>
      <p:sp>
        <p:nvSpPr>
          <p:cNvPr id="28" name="文本框 16">
            <a:extLst>
              <a:ext uri="{FF2B5EF4-FFF2-40B4-BE49-F238E27FC236}">
                <a16:creationId xmlns:a16="http://schemas.microsoft.com/office/drawing/2014/main" id="{30CF8E06-3393-441E-88EE-077C29A78B29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628751" y="3559116"/>
            <a:ext cx="5688623" cy="447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da-DK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《中华人民共和国土地改革法》</a:t>
            </a:r>
          </a:p>
        </p:txBody>
      </p:sp>
      <p:sp>
        <p:nvSpPr>
          <p:cNvPr id="29" name="文本框 15">
            <a:extLst>
              <a:ext uri="{FF2B5EF4-FFF2-40B4-BE49-F238E27FC236}">
                <a16:creationId xmlns:a16="http://schemas.microsoft.com/office/drawing/2014/main" id="{E7743775-A010-43F2-9C93-A1408551EB00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499192" y="4217049"/>
            <a:ext cx="7701264" cy="577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地主的土地所有制→</a:t>
            </a:r>
            <a:r>
              <a:rPr lang="zh-CN" altLang="da-DK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农民的土地所有制</a:t>
            </a:r>
          </a:p>
        </p:txBody>
      </p:sp>
      <p:sp>
        <p:nvSpPr>
          <p:cNvPr id="30" name="文本框 13">
            <a:extLst>
              <a:ext uri="{FF2B5EF4-FFF2-40B4-BE49-F238E27FC236}">
                <a16:creationId xmlns:a16="http://schemas.microsoft.com/office/drawing/2014/main" id="{7B9DB88C-1389-4268-96E0-D62AF383CAE4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660886" y="5005276"/>
            <a:ext cx="8762354" cy="49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彻底摧毁了封建土地制度，解放了农村生产力</a:t>
            </a:r>
          </a:p>
        </p:txBody>
      </p:sp>
      <p:sp>
        <p:nvSpPr>
          <p:cNvPr id="31" name="文本框 13">
            <a:extLst>
              <a:ext uri="{FF2B5EF4-FFF2-40B4-BE49-F238E27FC236}">
                <a16:creationId xmlns:a16="http://schemas.microsoft.com/office/drawing/2014/main" id="{A54AEA91-2ECA-4032-A472-867A7BD11BFA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614079" y="1189684"/>
            <a:ext cx="6218225" cy="49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新中国成立时，新解放区未土改</a:t>
            </a:r>
          </a:p>
        </p:txBody>
      </p:sp>
      <p:sp>
        <p:nvSpPr>
          <p:cNvPr id="32" name="文本框 13">
            <a:extLst>
              <a:ext uri="{FF2B5EF4-FFF2-40B4-BE49-F238E27FC236}">
                <a16:creationId xmlns:a16="http://schemas.microsoft.com/office/drawing/2014/main" id="{8CAEEE44-25EC-4C22-803F-69FE7EB574AB}"/>
              </a:ext>
            </a:extLst>
          </p:cNvPr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635308" y="5519945"/>
            <a:ext cx="8933299" cy="49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巩固了人民政权，为国家工业化建设准备了条件</a:t>
            </a:r>
          </a:p>
        </p:txBody>
      </p:sp>
      <p:pic>
        <p:nvPicPr>
          <p:cNvPr id="33" name="图片 84">
            <a:extLst>
              <a:ext uri="{FF2B5EF4-FFF2-40B4-BE49-F238E27FC236}">
                <a16:creationId xmlns:a16="http://schemas.microsoft.com/office/drawing/2014/main" id="{623005BA-9656-460C-A815-16FC8AE0F08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24191" y="137949"/>
            <a:ext cx="4260509" cy="1217362"/>
          </a:xfrm>
        </p:spPr>
      </p:pic>
    </p:spTree>
    <p:custDataLst>
      <p:tags r:id="rId1"/>
    </p:custData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/>
      <p:bldP spid="16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0" grpId="0"/>
      <p:bldP spid="31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文本框 1">
            <a:extLst>
              <a:ext uri="{FF2B5EF4-FFF2-40B4-BE49-F238E27FC236}">
                <a16:creationId xmlns:a16="http://schemas.microsoft.com/office/drawing/2014/main" id="{FB506491-CF47-4714-AE05-4401D74B11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6712"/>
            <a:ext cx="121920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3600" b="1">
                <a:latin typeface="宋体" panose="02010600030101010101" pitchFamily="2" charset="-122"/>
              </a:rPr>
              <a:t>1.</a:t>
            </a:r>
            <a:r>
              <a:rPr lang="zh-CN" altLang="en-US" sz="3600" b="1">
                <a:latin typeface="宋体" panose="02010600030101010101" pitchFamily="2" charset="-122"/>
              </a:rPr>
              <a:t>下列各项，规定废除地主阶级封建剥削土地所有制的是（  ）</a:t>
            </a:r>
          </a:p>
          <a:p>
            <a:r>
              <a:rPr lang="en-US" altLang="zh-CN" sz="3600" b="1">
                <a:latin typeface="宋体" panose="02010600030101010101" pitchFamily="2" charset="-122"/>
              </a:rPr>
              <a:t>A.《</a:t>
            </a:r>
            <a:r>
              <a:rPr lang="zh-CN" altLang="en-US" sz="3600" b="1">
                <a:latin typeface="宋体" panose="02010600030101010101" pitchFamily="2" charset="-122"/>
              </a:rPr>
              <a:t>中国土地法</a:t>
            </a:r>
            <a:r>
              <a:rPr lang="en-US" altLang="zh-CN" sz="3600" b="1">
                <a:latin typeface="宋体" panose="02010600030101010101" pitchFamily="2" charset="-122"/>
              </a:rPr>
              <a:t>》        </a:t>
            </a:r>
          </a:p>
          <a:p>
            <a:r>
              <a:rPr lang="en-US" altLang="zh-CN" sz="3600" b="1">
                <a:latin typeface="宋体" panose="02010600030101010101" pitchFamily="2" charset="-122"/>
              </a:rPr>
              <a:t>B.《</a:t>
            </a:r>
            <a:r>
              <a:rPr lang="zh-CN" altLang="en-US" sz="3600" b="1">
                <a:latin typeface="宋体" panose="02010600030101010101" pitchFamily="2" charset="-122"/>
              </a:rPr>
              <a:t>中国土地法大纲</a:t>
            </a:r>
            <a:r>
              <a:rPr lang="en-US" altLang="zh-CN" sz="3600" b="1">
                <a:latin typeface="宋体" panose="02010600030101010101" pitchFamily="2" charset="-122"/>
              </a:rPr>
              <a:t>》</a:t>
            </a:r>
          </a:p>
          <a:p>
            <a:r>
              <a:rPr lang="en-US" altLang="zh-CN" sz="3600" b="1">
                <a:latin typeface="宋体" panose="02010600030101010101" pitchFamily="2" charset="-122"/>
              </a:rPr>
              <a:t>C.《</a:t>
            </a:r>
            <a:r>
              <a:rPr lang="zh-CN" altLang="en-US" sz="3600" b="1">
                <a:latin typeface="宋体" panose="02010600030101010101" pitchFamily="2" charset="-122"/>
              </a:rPr>
              <a:t>中华人民共和国土地改革法</a:t>
            </a:r>
            <a:r>
              <a:rPr lang="en-US" altLang="zh-CN" sz="3600" b="1">
                <a:latin typeface="宋体" panose="02010600030101010101" pitchFamily="2" charset="-122"/>
              </a:rPr>
              <a:t>》    </a:t>
            </a:r>
          </a:p>
          <a:p>
            <a:r>
              <a:rPr lang="en-US" altLang="zh-CN" sz="3600" b="1">
                <a:latin typeface="宋体" panose="02010600030101010101" pitchFamily="2" charset="-122"/>
              </a:rPr>
              <a:t>D.《</a:t>
            </a:r>
            <a:r>
              <a:rPr lang="zh-CN" altLang="en-US" sz="3600" b="1">
                <a:latin typeface="宋体" panose="02010600030101010101" pitchFamily="2" charset="-122"/>
              </a:rPr>
              <a:t>中华人民共和国土地法 </a:t>
            </a:r>
            <a:r>
              <a:rPr lang="en-US" altLang="zh-CN" sz="3600" b="1">
                <a:latin typeface="宋体" panose="02010600030101010101" pitchFamily="2" charset="-122"/>
              </a:rPr>
              <a:t>》</a:t>
            </a:r>
          </a:p>
          <a:p>
            <a:endParaRPr lang="en-US" altLang="zh-CN" sz="3600" b="1">
              <a:latin typeface="宋体" panose="02010600030101010101" pitchFamily="2" charset="-122"/>
            </a:endParaRPr>
          </a:p>
          <a:p>
            <a:r>
              <a:rPr lang="en-US" altLang="zh-CN" sz="3600" b="1">
                <a:latin typeface="宋体" panose="02010600030101010101" pitchFamily="2" charset="-122"/>
              </a:rPr>
              <a:t>2.1950</a:t>
            </a:r>
            <a:r>
              <a:rPr lang="zh-CN" altLang="en-US" sz="3600" b="1">
                <a:latin typeface="宋体" panose="02010600030101010101" pitchFamily="2" charset="-122"/>
              </a:rPr>
              <a:t>年，土地改革在全国轰轰烈烈地展开，当时尚未进行土地改革的省份是（   ）</a:t>
            </a:r>
          </a:p>
          <a:p>
            <a:r>
              <a:rPr lang="en-US" altLang="zh-CN" sz="3600" b="1">
                <a:latin typeface="宋体" panose="02010600030101010101" pitchFamily="2" charset="-122"/>
              </a:rPr>
              <a:t>A.</a:t>
            </a:r>
            <a:r>
              <a:rPr lang="zh-CN" altLang="en-US" sz="3600" b="1">
                <a:latin typeface="宋体" panose="02010600030101010101" pitchFamily="2" charset="-122"/>
              </a:rPr>
              <a:t>安徽      </a:t>
            </a:r>
            <a:r>
              <a:rPr lang="en-US" altLang="zh-CN" sz="3600" b="1">
                <a:latin typeface="宋体" panose="02010600030101010101" pitchFamily="2" charset="-122"/>
              </a:rPr>
              <a:t>B.</a:t>
            </a:r>
            <a:r>
              <a:rPr lang="zh-CN" altLang="en-US" sz="3600" b="1">
                <a:latin typeface="宋体" panose="02010600030101010101" pitchFamily="2" charset="-122"/>
              </a:rPr>
              <a:t>浙江      </a:t>
            </a:r>
            <a:r>
              <a:rPr lang="en-US" altLang="zh-CN" sz="3600" b="1">
                <a:latin typeface="宋体" panose="02010600030101010101" pitchFamily="2" charset="-122"/>
              </a:rPr>
              <a:t>C.</a:t>
            </a:r>
            <a:r>
              <a:rPr lang="zh-CN" altLang="en-US" sz="3600" b="1">
                <a:latin typeface="宋体" panose="02010600030101010101" pitchFamily="2" charset="-122"/>
              </a:rPr>
              <a:t>甘肃        </a:t>
            </a:r>
            <a:r>
              <a:rPr lang="en-US" altLang="zh-CN" sz="3600" b="1">
                <a:latin typeface="宋体" panose="02010600030101010101" pitchFamily="2" charset="-122"/>
              </a:rPr>
              <a:t>D.</a:t>
            </a:r>
            <a:r>
              <a:rPr lang="zh-CN" altLang="en-US" sz="3600" b="1">
                <a:latin typeface="宋体" panose="02010600030101010101" pitchFamily="2" charset="-122"/>
              </a:rPr>
              <a:t>西藏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3785" name="Text Box 9">
            <a:extLst>
              <a:ext uri="{FF2B5EF4-FFF2-40B4-BE49-F238E27FC236}">
                <a16:creationId xmlns:a16="http://schemas.microsoft.com/office/drawing/2014/main" id="{E6381534-6F57-41BB-B473-337AAF5C85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04512" y="5441370"/>
            <a:ext cx="89636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Bef>
                <a:spcPct val="50000"/>
              </a:spcBef>
              <a:defRPr sz="7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en-US" altLang="en-US"/>
              <a:t>D </a:t>
            </a:r>
            <a:endParaRPr lang="en-US" altLang="zh-CN"/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id="{B46938F0-EB2D-48F5-BA09-46009E48E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4643" y="1628800"/>
            <a:ext cx="93610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7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C</a:t>
            </a:r>
            <a:endParaRPr lang="en-US" altLang="zh-CN" sz="72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9399E5DE-5D4A-4EB6-9EEC-A25AD034C6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00" y="38649"/>
            <a:ext cx="1944216" cy="584775"/>
          </a:xfrm>
          <a:prstGeom prst="rect">
            <a:avLst/>
          </a:prstGeom>
          <a:solidFill>
            <a:srgbClr val="34919C"/>
          </a:solidFill>
          <a:ln w="38100">
            <a:solidFill>
              <a:srgbClr val="C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3200" b="1" spc="5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课堂检测</a:t>
            </a:r>
          </a:p>
        </p:txBody>
      </p:sp>
      <p:pic>
        <p:nvPicPr>
          <p:cNvPr id="7" name="图片 84">
            <a:extLst>
              <a:ext uri="{FF2B5EF4-FFF2-40B4-BE49-F238E27FC236}">
                <a16:creationId xmlns:a16="http://schemas.microsoft.com/office/drawing/2014/main" id="{CFC7274B-6887-416F-A65A-B657493EAC6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4727848" y="1490776"/>
            <a:ext cx="6140597" cy="1476375"/>
          </a:xfrm>
        </p:spPr>
      </p:pic>
    </p:spTree>
    <p:custDataLst>
      <p:tags r:id="rId1"/>
    </p:custData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3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3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85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文本框 1">
            <a:extLst>
              <a:ext uri="{FF2B5EF4-FFF2-40B4-BE49-F238E27FC236}">
                <a16:creationId xmlns:a16="http://schemas.microsoft.com/office/drawing/2014/main" id="{8B1AA5DA-C8DC-45FD-9A91-0362E2375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2" y="13995"/>
            <a:ext cx="12181698" cy="674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3600" b="1">
                <a:latin typeface="宋体" panose="02010600030101010101" pitchFamily="2" charset="-122"/>
              </a:defRPr>
            </a:lvl1pPr>
          </a:lstStyle>
          <a:p>
            <a:r>
              <a:rPr lang="en-US" altLang="zh-CN"/>
              <a:t>3.</a:t>
            </a:r>
            <a:r>
              <a:rPr lang="zh-CN" altLang="en-US"/>
              <a:t>我国存在</a:t>
            </a:r>
            <a:r>
              <a:rPr lang="en-US" altLang="zh-CN"/>
              <a:t>2000</a:t>
            </a:r>
            <a:r>
              <a:rPr lang="zh-CN" altLang="en-US"/>
              <a:t>多年的封建土地制度被彻底废除的标志是（   ）</a:t>
            </a:r>
          </a:p>
          <a:p>
            <a:r>
              <a:rPr lang="en-US" altLang="zh-CN"/>
              <a:t>A.1947</a:t>
            </a:r>
            <a:r>
              <a:rPr lang="zh-CN" altLang="en-US"/>
              <a:t>年，</a:t>
            </a:r>
            <a:r>
              <a:rPr lang="en-US" altLang="zh-CN"/>
              <a:t>《</a:t>
            </a:r>
            <a:r>
              <a:rPr lang="zh-CN" altLang="en-US"/>
              <a:t>中国土地法大纲</a:t>
            </a:r>
            <a:r>
              <a:rPr lang="en-US" altLang="zh-CN"/>
              <a:t>》</a:t>
            </a:r>
            <a:r>
              <a:rPr lang="zh-CN" altLang="en-US"/>
              <a:t>颁布      </a:t>
            </a:r>
          </a:p>
          <a:p>
            <a:r>
              <a:rPr lang="en-US" altLang="zh-CN"/>
              <a:t>B.1949</a:t>
            </a:r>
            <a:r>
              <a:rPr lang="zh-CN" altLang="en-US"/>
              <a:t>年</a:t>
            </a:r>
            <a:r>
              <a:rPr lang="en-US" altLang="zh-CN"/>
              <a:t>10</a:t>
            </a:r>
            <a:r>
              <a:rPr lang="zh-CN" altLang="en-US"/>
              <a:t>月，中华人民共和国成立</a:t>
            </a:r>
          </a:p>
          <a:p>
            <a:r>
              <a:rPr lang="en-US" altLang="zh-CN"/>
              <a:t>C.1950</a:t>
            </a:r>
            <a:r>
              <a:rPr lang="zh-CN" altLang="en-US"/>
              <a:t>年，</a:t>
            </a:r>
            <a:r>
              <a:rPr lang="en-US" altLang="zh-CN"/>
              <a:t>《</a:t>
            </a:r>
            <a:r>
              <a:rPr lang="zh-CN" altLang="en-US"/>
              <a:t>中华人民共和国土地改革法</a:t>
            </a:r>
            <a:r>
              <a:rPr lang="en-US" altLang="zh-CN"/>
              <a:t>》</a:t>
            </a:r>
          </a:p>
          <a:p>
            <a:r>
              <a:rPr lang="en-US" altLang="zh-CN"/>
              <a:t>D.1952</a:t>
            </a:r>
            <a:r>
              <a:rPr lang="zh-CN" altLang="en-US"/>
              <a:t>年，全国基本完成土地改革</a:t>
            </a:r>
          </a:p>
          <a:p>
            <a:endParaRPr lang="en-US" altLang="zh-CN"/>
          </a:p>
          <a:p>
            <a:r>
              <a:rPr lang="en-US" altLang="zh-CN"/>
              <a:t>4.</a:t>
            </a:r>
            <a:r>
              <a:rPr lang="zh-CN" altLang="en-US"/>
              <a:t>从太平天国的</a:t>
            </a:r>
            <a:r>
              <a:rPr lang="en-US" altLang="zh-CN"/>
              <a:t>《</a:t>
            </a:r>
            <a:r>
              <a:rPr lang="zh-CN" altLang="en-US"/>
              <a:t>天朝田亩制度</a:t>
            </a:r>
            <a:r>
              <a:rPr lang="en-US" altLang="zh-CN"/>
              <a:t>》</a:t>
            </a:r>
            <a:r>
              <a:rPr lang="zh-CN" altLang="en-US"/>
              <a:t>到孙中山先生的“耕者有其田”，中国农民拥有土地的千年梦想都没有实现，真正的“耕者有其田”是在</a:t>
            </a:r>
            <a:r>
              <a:rPr lang="en-US" altLang="zh-CN"/>
              <a:t>(       )</a:t>
            </a:r>
            <a:r>
              <a:rPr lang="zh-CN" altLang="en-US"/>
              <a:t>后普遍实现的。</a:t>
            </a:r>
          </a:p>
          <a:p>
            <a:r>
              <a:rPr lang="en-US" altLang="zh-CN"/>
              <a:t>A.</a:t>
            </a:r>
            <a:r>
              <a:rPr lang="zh-CN" altLang="en-US"/>
              <a:t>新中国成立    </a:t>
            </a:r>
            <a:r>
              <a:rPr lang="en-US" altLang="zh-CN"/>
              <a:t>B.《</a:t>
            </a:r>
            <a:r>
              <a:rPr lang="zh-CN" altLang="en-US"/>
              <a:t>中华人民共和国土地改革法</a:t>
            </a:r>
            <a:r>
              <a:rPr lang="en-US" altLang="zh-CN"/>
              <a:t>》</a:t>
            </a:r>
            <a:r>
              <a:rPr lang="zh-CN" altLang="en-US"/>
              <a:t>颁布</a:t>
            </a:r>
          </a:p>
          <a:p>
            <a:r>
              <a:rPr lang="en-US" altLang="zh-CN"/>
              <a:t>C.</a:t>
            </a:r>
            <a:r>
              <a:rPr lang="zh-CN" altLang="en-US"/>
              <a:t>辛亥革命     </a:t>
            </a:r>
            <a:r>
              <a:rPr lang="en-US" altLang="zh-CN"/>
              <a:t> D.《</a:t>
            </a:r>
            <a:r>
              <a:rPr lang="zh-CN" altLang="en-US"/>
              <a:t>中华人民共和国土地法</a:t>
            </a:r>
            <a:r>
              <a:rPr lang="en-US" altLang="zh-CN"/>
              <a:t>》</a:t>
            </a:r>
            <a:r>
              <a:rPr lang="zh-CN" altLang="en-US"/>
              <a:t>颁布</a:t>
            </a:r>
          </a:p>
        </p:txBody>
      </p:sp>
      <p:sp>
        <p:nvSpPr>
          <p:cNvPr id="204808" name="Text Box 8">
            <a:extLst>
              <a:ext uri="{FF2B5EF4-FFF2-40B4-BE49-F238E27FC236}">
                <a16:creationId xmlns:a16="http://schemas.microsoft.com/office/drawing/2014/main" id="{374CC867-F3F4-4D51-A04A-8677C3E44F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76519" y="821251"/>
            <a:ext cx="7191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Bef>
                <a:spcPct val="50000"/>
              </a:spcBef>
              <a:defRPr sz="7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en-US" altLang="en-US"/>
              <a:t>D </a:t>
            </a:r>
            <a:endParaRPr lang="en-US" altLang="zh-CN"/>
          </a:p>
        </p:txBody>
      </p:sp>
      <p:sp>
        <p:nvSpPr>
          <p:cNvPr id="205830" name="Text Box 6">
            <a:extLst>
              <a:ext uri="{FF2B5EF4-FFF2-40B4-BE49-F238E27FC236}">
                <a16:creationId xmlns:a16="http://schemas.microsoft.com/office/drawing/2014/main" id="{0EEF4117-E4D2-4A55-960C-BFCC7B159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76520" y="2828835"/>
            <a:ext cx="7191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Bef>
                <a:spcPct val="50000"/>
              </a:spcBef>
              <a:defRPr sz="7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en-US" altLang="zh-CN"/>
              <a:t>B</a:t>
            </a:r>
          </a:p>
        </p:txBody>
      </p:sp>
    </p:spTree>
    <p:custDataLst>
      <p:tags r:id="rId1"/>
    </p:custData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8" grpId="0" bldLvl="0" animBg="1"/>
      <p:bldP spid="205830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AC7AB751-E834-4E13-BABA-C4E1774F30B3}"/>
              </a:ext>
            </a:extLst>
          </p:cNvPr>
          <p:cNvSpPr txBox="1"/>
          <p:nvPr/>
        </p:nvSpPr>
        <p:spPr>
          <a:xfrm>
            <a:off x="32116" y="0"/>
            <a:ext cx="12159884" cy="674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3600" b="1">
                <a:latin typeface="宋体" panose="02010600030101010101" pitchFamily="2" charset="-122"/>
              </a:defRPr>
            </a:lvl1pPr>
          </a:lstStyle>
          <a:p>
            <a:r>
              <a:rPr lang="en-US" altLang="zh-CN"/>
              <a:t>5.</a:t>
            </a:r>
            <a:r>
              <a:rPr lang="zh-CN" altLang="en-US"/>
              <a:t>在土地改革中，党和政府把土地分给农民，其根本原因是（    ）</a:t>
            </a:r>
          </a:p>
          <a:p>
            <a:r>
              <a:rPr lang="en-US" altLang="zh-CN"/>
              <a:t>A.</a:t>
            </a:r>
            <a:r>
              <a:rPr lang="zh-CN" altLang="en-US"/>
              <a:t>封建剥削土地制度严重阻碍了农村经济的发展</a:t>
            </a:r>
          </a:p>
          <a:p>
            <a:r>
              <a:rPr lang="en-US" altLang="zh-CN"/>
              <a:t>B.</a:t>
            </a:r>
            <a:r>
              <a:rPr lang="zh-CN" altLang="en-US"/>
              <a:t>农民在革命战争年代有功于革命，分土地事实上是“按功行赏”</a:t>
            </a:r>
          </a:p>
          <a:p>
            <a:r>
              <a:rPr lang="en-US" altLang="zh-CN"/>
              <a:t>C.</a:t>
            </a:r>
            <a:r>
              <a:rPr lang="zh-CN" altLang="en-US"/>
              <a:t>地主土地太多，无法耕种         </a:t>
            </a:r>
          </a:p>
          <a:p>
            <a:r>
              <a:rPr lang="en-US" altLang="zh-CN"/>
              <a:t>D.</a:t>
            </a:r>
            <a:r>
              <a:rPr lang="zh-CN" altLang="en-US"/>
              <a:t>农民无地少地，生活困苦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6.</a:t>
            </a:r>
            <a:r>
              <a:rPr lang="zh-CN" altLang="en-US"/>
              <a:t>下列事件中，既巩固了政权，又促进了经济发展，为国家工业化创造了条件的是（    ）</a:t>
            </a:r>
          </a:p>
          <a:p>
            <a:r>
              <a:rPr lang="en-US" altLang="zh-CN"/>
              <a:t>A.</a:t>
            </a:r>
            <a:r>
              <a:rPr lang="zh-CN" altLang="en-US"/>
              <a:t>和平解放西藏          </a:t>
            </a:r>
            <a:r>
              <a:rPr lang="en-US" altLang="zh-CN"/>
              <a:t>B.</a:t>
            </a:r>
            <a:r>
              <a:rPr lang="zh-CN" altLang="en-US"/>
              <a:t>土地改革  </a:t>
            </a:r>
          </a:p>
          <a:p>
            <a:r>
              <a:rPr lang="en-US" altLang="zh-CN"/>
              <a:t>C.</a:t>
            </a:r>
            <a:r>
              <a:rPr lang="zh-CN" altLang="en-US"/>
              <a:t>抗美援朝              </a:t>
            </a:r>
            <a:r>
              <a:rPr lang="en-US" altLang="zh-CN"/>
              <a:t>D.</a:t>
            </a:r>
            <a:r>
              <a:rPr lang="zh-CN" altLang="en-US"/>
              <a:t>制定宪法</a:t>
            </a:r>
          </a:p>
        </p:txBody>
      </p:sp>
      <p:sp>
        <p:nvSpPr>
          <p:cNvPr id="204808" name="Text Box 8">
            <a:extLst>
              <a:ext uri="{FF2B5EF4-FFF2-40B4-BE49-F238E27FC236}">
                <a16:creationId xmlns:a16="http://schemas.microsoft.com/office/drawing/2014/main" id="{2325F5A6-1A05-4B28-808D-6D4BD0571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60496" y="2924944"/>
            <a:ext cx="7191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7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en-US" altLang="en-US" sz="7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en-US" altLang="zh-CN" sz="72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1D07B65E-097A-4860-BA0F-274FEB8FE4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60495" y="5373216"/>
            <a:ext cx="7191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Bef>
                <a:spcPct val="50000"/>
              </a:spcBef>
              <a:defRPr sz="7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en-US" altLang="zh-CN"/>
              <a:t>B</a:t>
            </a:r>
          </a:p>
        </p:txBody>
      </p:sp>
    </p:spTree>
    <p:custDataLst>
      <p:tags r:id="rId1"/>
    </p:custData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8" grpId="0" bldLvl="0" animBg="1"/>
      <p:bldP spid="6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4">
            <a:extLst>
              <a:ext uri="{FF2B5EF4-FFF2-40B4-BE49-F238E27FC236}">
                <a16:creationId xmlns:a16="http://schemas.microsoft.com/office/drawing/2014/main" id="{D652F99A-F9AD-40E8-AC1B-1A68F03466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7608" y="260648"/>
            <a:ext cx="1944216" cy="584775"/>
          </a:xfrm>
          <a:prstGeom prst="rect">
            <a:avLst/>
          </a:prstGeom>
          <a:solidFill>
            <a:srgbClr val="34919C"/>
          </a:solidFill>
          <a:ln w="38100">
            <a:solidFill>
              <a:srgbClr val="C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3200" b="1" spc="5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学习目标</a:t>
            </a:r>
          </a:p>
        </p:txBody>
      </p:sp>
      <p:sp>
        <p:nvSpPr>
          <p:cNvPr id="5125" name="文本框 5124">
            <a:extLst>
              <a:ext uri="{FF2B5EF4-FFF2-40B4-BE49-F238E27FC236}">
                <a16:creationId xmlns:a16="http://schemas.microsoft.com/office/drawing/2014/main" id="{C91AF496-0C99-405C-81E4-6D7A8AFD33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672" y="1988840"/>
            <a:ext cx="9048328" cy="4780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4000" b="1"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4000" b="1">
                <a:latin typeface="黑体" panose="02010609060101010101" pitchFamily="49" charset="-122"/>
                <a:ea typeface="黑体" panose="02010609060101010101" pitchFamily="49" charset="-122"/>
              </a:rPr>
              <a:t>了解土地改革的开展及基本完成</a:t>
            </a:r>
          </a:p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endParaRPr lang="zh-CN" altLang="en-US" sz="40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4000" b="1"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4000" b="1">
                <a:latin typeface="黑体" panose="02010609060101010101" pitchFamily="49" charset="-122"/>
                <a:ea typeface="黑体" panose="02010609060101010101" pitchFamily="49" charset="-122"/>
              </a:rPr>
              <a:t>掌握《中华人民共和国土地改革法》的公布</a:t>
            </a:r>
          </a:p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endParaRPr lang="zh-CN" altLang="en-US" sz="40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4000" b="1"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lang="zh-CN" altLang="en-US" sz="4000" b="1">
                <a:latin typeface="黑体" panose="02010609060101010101" pitchFamily="49" charset="-122"/>
                <a:ea typeface="黑体" panose="02010609060101010101" pitchFamily="49" charset="-122"/>
              </a:rPr>
              <a:t>理解土地改革的意义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151">
            <a:extLst>
              <a:ext uri="{FF2B5EF4-FFF2-40B4-BE49-F238E27FC236}">
                <a16:creationId xmlns:a16="http://schemas.microsoft.com/office/drawing/2014/main" id="{83FFE5DB-A865-4963-A5CB-20FBE1CF2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27" y="31338"/>
            <a:ext cx="7297190" cy="584775"/>
          </a:xfrm>
          <a:prstGeom prst="rect">
            <a:avLst/>
          </a:prstGeom>
          <a:solidFill>
            <a:srgbClr val="34919C"/>
          </a:solidFill>
          <a:ln w="38100">
            <a:solidFill>
              <a:srgbClr val="C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>
            <a:defPPr>
              <a:defRPr lang="zh-CN"/>
            </a:defPPr>
            <a:lvl1pPr algn="ctr" eaLnBrk="1" hangingPunct="1">
              <a:buFont typeface="Arial" panose="020B0604020202020204" pitchFamily="34" charset="0"/>
              <a:buNone/>
              <a:defRPr sz="3200" b="1" spc="5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9pPr>
          </a:lstStyle>
          <a:p>
            <a:r>
              <a:rPr lang="zh-CN" altLang="en-US">
                <a:sym typeface="宋体" panose="02010600030101010101" pitchFamily="2" charset="-122"/>
              </a:rPr>
              <a:t>《中华人民共和国土地改革法》的实施</a:t>
            </a:r>
          </a:p>
        </p:txBody>
      </p:sp>
      <p:sp>
        <p:nvSpPr>
          <p:cNvPr id="8" name="文本框 6145">
            <a:extLst>
              <a:ext uri="{FF2B5EF4-FFF2-40B4-BE49-F238E27FC236}">
                <a16:creationId xmlns:a16="http://schemas.microsoft.com/office/drawing/2014/main" id="{48333FF3-5008-49D9-816F-F9EB57260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27" y="616113"/>
            <a:ext cx="345638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实行土改的原因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B0AED42-E458-45D6-A289-EC7C202E6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52" y="1284423"/>
            <a:ext cx="729719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新中国成立后，占全国人口一多半的</a:t>
            </a:r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新</a:t>
            </a: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解放区还没有进行土地改革。     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B6D97C6-C7F7-4575-BEE5-5EB88825E3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40704" y="5039164"/>
            <a:ext cx="94330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3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>
                <a:solidFill>
                  <a:schemeClr val="tx1"/>
                </a:solidFill>
              </a:rPr>
              <a:t>广大农民</a:t>
            </a:r>
            <a:r>
              <a:rPr lang="zh-CN" altLang="en-US"/>
              <a:t>迫切要求</a:t>
            </a:r>
            <a:r>
              <a:rPr lang="zh-CN" altLang="en-US">
                <a:solidFill>
                  <a:schemeClr val="tx1"/>
                </a:solidFill>
              </a:rPr>
              <a:t>进行土地改革，获得土地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E8A5E86-72C3-4BCC-80E4-52481A728A60}"/>
              </a:ext>
            </a:extLst>
          </p:cNvPr>
          <p:cNvSpPr txBox="1"/>
          <p:nvPr/>
        </p:nvSpPr>
        <p:spPr>
          <a:xfrm>
            <a:off x="7005058" y="3137672"/>
            <a:ext cx="5184576" cy="1200329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这种状况</a:t>
            </a: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严重阻碍农村经济和中国社会的发展</a:t>
            </a:r>
            <a:endParaRPr lang="zh-CN" altLang="en-US" sz="360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8E7C325-048D-479D-9399-92DC476DCA0D}"/>
              </a:ext>
            </a:extLst>
          </p:cNvPr>
          <p:cNvSpPr txBox="1"/>
          <p:nvPr/>
        </p:nvSpPr>
        <p:spPr>
          <a:xfrm>
            <a:off x="-677" y="3414671"/>
            <a:ext cx="6840760" cy="646331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农村存在</a:t>
            </a:r>
            <a:r>
              <a:rPr lang="zh-CN" altLang="en-US" sz="3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大量</a:t>
            </a: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无地和少地的农民</a:t>
            </a:r>
          </a:p>
        </p:txBody>
      </p:sp>
      <p:sp>
        <p:nvSpPr>
          <p:cNvPr id="12" name="箭头: 下 11">
            <a:extLst>
              <a:ext uri="{FF2B5EF4-FFF2-40B4-BE49-F238E27FC236}">
                <a16:creationId xmlns:a16="http://schemas.microsoft.com/office/drawing/2014/main" id="{8DEFD6DB-A04C-4026-BEBD-DAAF146282F7}"/>
              </a:ext>
            </a:extLst>
          </p:cNvPr>
          <p:cNvSpPr/>
          <p:nvPr/>
        </p:nvSpPr>
        <p:spPr>
          <a:xfrm>
            <a:off x="3251771" y="2517329"/>
            <a:ext cx="398254" cy="945234"/>
          </a:xfrm>
          <a:prstGeom prst="downArrow">
            <a:avLst/>
          </a:prstGeom>
          <a:solidFill>
            <a:srgbClr val="34919C"/>
          </a:solidFill>
          <a:ln w="38100">
            <a:solidFill>
              <a:srgbClr val="C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endParaRPr lang="zh-CN" altLang="en-US" sz="3200" b="1" spc="50">
              <a:ln w="0"/>
              <a:solidFill>
                <a:srgbClr val="FFFF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箭头: 右 13">
            <a:extLst>
              <a:ext uri="{FF2B5EF4-FFF2-40B4-BE49-F238E27FC236}">
                <a16:creationId xmlns:a16="http://schemas.microsoft.com/office/drawing/2014/main" id="{9963E1C1-8901-4AFB-B222-E4512B7A7354}"/>
              </a:ext>
            </a:extLst>
          </p:cNvPr>
          <p:cNvSpPr/>
          <p:nvPr/>
        </p:nvSpPr>
        <p:spPr>
          <a:xfrm>
            <a:off x="6623245" y="3594811"/>
            <a:ext cx="576065" cy="378384"/>
          </a:xfrm>
          <a:prstGeom prst="rightArrow">
            <a:avLst/>
          </a:prstGeom>
          <a:solidFill>
            <a:srgbClr val="34919C"/>
          </a:solidFill>
          <a:ln w="38100">
            <a:solidFill>
              <a:srgbClr val="C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endParaRPr lang="zh-CN" altLang="en-US" sz="3200" b="1" spc="50">
              <a:ln w="0"/>
              <a:solidFill>
                <a:srgbClr val="FFFF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箭头: 下 18">
            <a:extLst>
              <a:ext uri="{FF2B5EF4-FFF2-40B4-BE49-F238E27FC236}">
                <a16:creationId xmlns:a16="http://schemas.microsoft.com/office/drawing/2014/main" id="{7E9DF02D-A8C1-47CD-9FC9-E1036D2D14E7}"/>
              </a:ext>
            </a:extLst>
          </p:cNvPr>
          <p:cNvSpPr/>
          <p:nvPr/>
        </p:nvSpPr>
        <p:spPr>
          <a:xfrm>
            <a:off x="3220576" y="4093930"/>
            <a:ext cx="398254" cy="945234"/>
          </a:xfrm>
          <a:prstGeom prst="downArrow">
            <a:avLst/>
          </a:prstGeom>
          <a:solidFill>
            <a:srgbClr val="34919C"/>
          </a:solidFill>
          <a:ln w="38100">
            <a:solidFill>
              <a:srgbClr val="C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endParaRPr lang="zh-CN" altLang="en-US" sz="3200" b="1" spc="50">
              <a:ln w="0"/>
              <a:solidFill>
                <a:srgbClr val="FFFF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ED6C14EB-099C-4386-96B5-34C02473394A}"/>
              </a:ext>
            </a:extLst>
          </p:cNvPr>
          <p:cNvSpPr txBox="1"/>
          <p:nvPr/>
        </p:nvSpPr>
        <p:spPr>
          <a:xfrm>
            <a:off x="10980557" y="4232653"/>
            <a:ext cx="677108" cy="225935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←根本原因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2BD50A40-690A-4E41-BB61-21CA2ABB3983}"/>
              </a:ext>
            </a:extLst>
          </p:cNvPr>
          <p:cNvSpPr txBox="1"/>
          <p:nvPr/>
        </p:nvSpPr>
        <p:spPr>
          <a:xfrm>
            <a:off x="8705864" y="5111582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←直接原因</a:t>
            </a: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ECCC823E-195D-4FCB-9E7E-7A1857652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556" y="-2454"/>
            <a:ext cx="4762332" cy="3120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Freeform 4">
            <a:extLst>
              <a:ext uri="{FF2B5EF4-FFF2-40B4-BE49-F238E27FC236}">
                <a16:creationId xmlns:a16="http://schemas.microsoft.com/office/drawing/2014/main" id="{862E390F-0495-4965-AA77-7721C47690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43460" y="116632"/>
            <a:ext cx="2030625" cy="1882617"/>
          </a:xfrm>
          <a:custGeom>
            <a:avLst/>
            <a:gdLst>
              <a:gd name="T0" fmla="*/ 438 w 2448"/>
              <a:gd name="T1" fmla="*/ 1102 h 2160"/>
              <a:gd name="T2" fmla="*/ 551 w 2448"/>
              <a:gd name="T3" fmla="*/ 1045 h 2160"/>
              <a:gd name="T4" fmla="*/ 636 w 2448"/>
              <a:gd name="T5" fmla="*/ 979 h 2160"/>
              <a:gd name="T6" fmla="*/ 664 w 2448"/>
              <a:gd name="T7" fmla="*/ 847 h 2160"/>
              <a:gd name="T8" fmla="*/ 957 w 2448"/>
              <a:gd name="T9" fmla="*/ 809 h 2160"/>
              <a:gd name="T10" fmla="*/ 1023 w 2448"/>
              <a:gd name="T11" fmla="*/ 743 h 2160"/>
              <a:gd name="T12" fmla="*/ 1155 w 2448"/>
              <a:gd name="T13" fmla="*/ 696 h 2160"/>
              <a:gd name="T14" fmla="*/ 1174 w 2448"/>
              <a:gd name="T15" fmla="*/ 573 h 2160"/>
              <a:gd name="T16" fmla="*/ 1042 w 2448"/>
              <a:gd name="T17" fmla="*/ 601 h 2160"/>
              <a:gd name="T18" fmla="*/ 947 w 2448"/>
              <a:gd name="T19" fmla="*/ 611 h 2160"/>
              <a:gd name="T20" fmla="*/ 960 w 2448"/>
              <a:gd name="T21" fmla="*/ 432 h 2160"/>
              <a:gd name="T22" fmla="*/ 1104 w 2448"/>
              <a:gd name="T23" fmla="*/ 384 h 2160"/>
              <a:gd name="T24" fmla="*/ 1248 w 2448"/>
              <a:gd name="T25" fmla="*/ 192 h 2160"/>
              <a:gd name="T26" fmla="*/ 1200 w 2448"/>
              <a:gd name="T27" fmla="*/ 96 h 2160"/>
              <a:gd name="T28" fmla="*/ 1488 w 2448"/>
              <a:gd name="T29" fmla="*/ 0 h 2160"/>
              <a:gd name="T30" fmla="*/ 1776 w 2448"/>
              <a:gd name="T31" fmla="*/ 192 h 2160"/>
              <a:gd name="T32" fmla="*/ 2016 w 2448"/>
              <a:gd name="T33" fmla="*/ 336 h 2160"/>
              <a:gd name="T34" fmla="*/ 2160 w 2448"/>
              <a:gd name="T35" fmla="*/ 480 h 2160"/>
              <a:gd name="T36" fmla="*/ 2448 w 2448"/>
              <a:gd name="T37" fmla="*/ 336 h 2160"/>
              <a:gd name="T38" fmla="*/ 2352 w 2448"/>
              <a:gd name="T39" fmla="*/ 672 h 2160"/>
              <a:gd name="T40" fmla="*/ 2208 w 2448"/>
              <a:gd name="T41" fmla="*/ 720 h 2160"/>
              <a:gd name="T42" fmla="*/ 2256 w 2448"/>
              <a:gd name="T43" fmla="*/ 960 h 2160"/>
              <a:gd name="T44" fmla="*/ 2160 w 2448"/>
              <a:gd name="T45" fmla="*/ 1008 h 2160"/>
              <a:gd name="T46" fmla="*/ 1968 w 2448"/>
              <a:gd name="T47" fmla="*/ 1104 h 2160"/>
              <a:gd name="T48" fmla="*/ 1776 w 2448"/>
              <a:gd name="T49" fmla="*/ 1248 h 2160"/>
              <a:gd name="T50" fmla="*/ 1584 w 2448"/>
              <a:gd name="T51" fmla="*/ 1344 h 2160"/>
              <a:gd name="T52" fmla="*/ 1488 w 2448"/>
              <a:gd name="T53" fmla="*/ 1344 h 2160"/>
              <a:gd name="T54" fmla="*/ 1584 w 2448"/>
              <a:gd name="T55" fmla="*/ 1248 h 2160"/>
              <a:gd name="T56" fmla="*/ 1440 w 2448"/>
              <a:gd name="T57" fmla="*/ 1248 h 2160"/>
              <a:gd name="T58" fmla="*/ 1296 w 2448"/>
              <a:gd name="T59" fmla="*/ 1344 h 2160"/>
              <a:gd name="T60" fmla="*/ 1200 w 2448"/>
              <a:gd name="T61" fmla="*/ 1392 h 2160"/>
              <a:gd name="T62" fmla="*/ 1200 w 2448"/>
              <a:gd name="T63" fmla="*/ 1536 h 2160"/>
              <a:gd name="T64" fmla="*/ 1344 w 2448"/>
              <a:gd name="T65" fmla="*/ 1632 h 2160"/>
              <a:gd name="T66" fmla="*/ 1584 w 2448"/>
              <a:gd name="T67" fmla="*/ 1536 h 2160"/>
              <a:gd name="T68" fmla="*/ 1536 w 2448"/>
              <a:gd name="T69" fmla="*/ 1632 h 2160"/>
              <a:gd name="T70" fmla="*/ 1392 w 2448"/>
              <a:gd name="T71" fmla="*/ 1680 h 2160"/>
              <a:gd name="T72" fmla="*/ 1392 w 2448"/>
              <a:gd name="T73" fmla="*/ 1824 h 2160"/>
              <a:gd name="T74" fmla="*/ 1584 w 2448"/>
              <a:gd name="T75" fmla="*/ 2064 h 2160"/>
              <a:gd name="T76" fmla="*/ 1584 w 2448"/>
              <a:gd name="T77" fmla="*/ 2112 h 2160"/>
              <a:gd name="T78" fmla="*/ 1392 w 2448"/>
              <a:gd name="T79" fmla="*/ 2064 h 2160"/>
              <a:gd name="T80" fmla="*/ 1296 w 2448"/>
              <a:gd name="T81" fmla="*/ 2064 h 2160"/>
              <a:gd name="T82" fmla="*/ 1104 w 2448"/>
              <a:gd name="T83" fmla="*/ 1920 h 2160"/>
              <a:gd name="T84" fmla="*/ 816 w 2448"/>
              <a:gd name="T85" fmla="*/ 1824 h 2160"/>
              <a:gd name="T86" fmla="*/ 672 w 2448"/>
              <a:gd name="T87" fmla="*/ 1824 h 2160"/>
              <a:gd name="T88" fmla="*/ 432 w 2448"/>
              <a:gd name="T89" fmla="*/ 1872 h 2160"/>
              <a:gd name="T90" fmla="*/ 144 w 2448"/>
              <a:gd name="T91" fmla="*/ 1872 h 2160"/>
              <a:gd name="T92" fmla="*/ 144 w 2448"/>
              <a:gd name="T93" fmla="*/ 1584 h 2160"/>
              <a:gd name="T94" fmla="*/ 192 w 2448"/>
              <a:gd name="T95" fmla="*/ 1296 h 2160"/>
              <a:gd name="T96" fmla="*/ 50 w 2448"/>
              <a:gd name="T97" fmla="*/ 1196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448" h="2160">
                <a:moveTo>
                  <a:pt x="50" y="1196"/>
                </a:moveTo>
                <a:cubicBezTo>
                  <a:pt x="119" y="1094"/>
                  <a:pt x="340" y="1107"/>
                  <a:pt x="438" y="1102"/>
                </a:cubicBezTo>
                <a:cubicBezTo>
                  <a:pt x="457" y="1096"/>
                  <a:pt x="475" y="1089"/>
                  <a:pt x="494" y="1083"/>
                </a:cubicBezTo>
                <a:cubicBezTo>
                  <a:pt x="516" y="1076"/>
                  <a:pt x="551" y="1045"/>
                  <a:pt x="551" y="1045"/>
                </a:cubicBezTo>
                <a:cubicBezTo>
                  <a:pt x="557" y="1036"/>
                  <a:pt x="560" y="1022"/>
                  <a:pt x="570" y="1017"/>
                </a:cubicBezTo>
                <a:cubicBezTo>
                  <a:pt x="645" y="979"/>
                  <a:pt x="615" y="1039"/>
                  <a:pt x="636" y="979"/>
                </a:cubicBezTo>
                <a:cubicBezTo>
                  <a:pt x="597" y="920"/>
                  <a:pt x="574" y="917"/>
                  <a:pt x="636" y="866"/>
                </a:cubicBezTo>
                <a:cubicBezTo>
                  <a:pt x="645" y="859"/>
                  <a:pt x="655" y="853"/>
                  <a:pt x="664" y="847"/>
                </a:cubicBezTo>
                <a:cubicBezTo>
                  <a:pt x="759" y="877"/>
                  <a:pt x="678" y="879"/>
                  <a:pt x="825" y="866"/>
                </a:cubicBezTo>
                <a:cubicBezTo>
                  <a:pt x="863" y="808"/>
                  <a:pt x="881" y="817"/>
                  <a:pt x="957" y="809"/>
                </a:cubicBezTo>
                <a:cubicBezTo>
                  <a:pt x="976" y="796"/>
                  <a:pt x="995" y="784"/>
                  <a:pt x="1014" y="771"/>
                </a:cubicBezTo>
                <a:cubicBezTo>
                  <a:pt x="1022" y="766"/>
                  <a:pt x="1017" y="751"/>
                  <a:pt x="1023" y="743"/>
                </a:cubicBezTo>
                <a:cubicBezTo>
                  <a:pt x="1033" y="731"/>
                  <a:pt x="1047" y="722"/>
                  <a:pt x="1061" y="714"/>
                </a:cubicBezTo>
                <a:cubicBezTo>
                  <a:pt x="1082" y="702"/>
                  <a:pt x="1144" y="698"/>
                  <a:pt x="1155" y="696"/>
                </a:cubicBezTo>
                <a:cubicBezTo>
                  <a:pt x="1212" y="675"/>
                  <a:pt x="1250" y="704"/>
                  <a:pt x="1287" y="648"/>
                </a:cubicBezTo>
                <a:cubicBezTo>
                  <a:pt x="1253" y="614"/>
                  <a:pt x="1219" y="588"/>
                  <a:pt x="1174" y="573"/>
                </a:cubicBezTo>
                <a:cubicBezTo>
                  <a:pt x="1165" y="567"/>
                  <a:pt x="1157" y="555"/>
                  <a:pt x="1146" y="554"/>
                </a:cubicBezTo>
                <a:cubicBezTo>
                  <a:pt x="1096" y="547"/>
                  <a:pt x="1083" y="588"/>
                  <a:pt x="1042" y="601"/>
                </a:cubicBezTo>
                <a:cubicBezTo>
                  <a:pt x="1009" y="578"/>
                  <a:pt x="996" y="569"/>
                  <a:pt x="957" y="582"/>
                </a:cubicBezTo>
                <a:cubicBezTo>
                  <a:pt x="954" y="592"/>
                  <a:pt x="938" y="660"/>
                  <a:pt x="947" y="611"/>
                </a:cubicBezTo>
                <a:lnTo>
                  <a:pt x="912" y="528"/>
                </a:lnTo>
                <a:lnTo>
                  <a:pt x="960" y="432"/>
                </a:lnTo>
                <a:lnTo>
                  <a:pt x="1008" y="384"/>
                </a:lnTo>
                <a:lnTo>
                  <a:pt x="1104" y="384"/>
                </a:lnTo>
                <a:lnTo>
                  <a:pt x="1200" y="336"/>
                </a:lnTo>
                <a:lnTo>
                  <a:pt x="1248" y="192"/>
                </a:lnTo>
                <a:lnTo>
                  <a:pt x="1296" y="96"/>
                </a:lnTo>
                <a:lnTo>
                  <a:pt x="1200" y="96"/>
                </a:lnTo>
                <a:lnTo>
                  <a:pt x="1344" y="0"/>
                </a:lnTo>
                <a:lnTo>
                  <a:pt x="1488" y="0"/>
                </a:lnTo>
                <a:lnTo>
                  <a:pt x="1680" y="48"/>
                </a:lnTo>
                <a:lnTo>
                  <a:pt x="1776" y="192"/>
                </a:lnTo>
                <a:lnTo>
                  <a:pt x="1872" y="336"/>
                </a:lnTo>
                <a:lnTo>
                  <a:pt x="2016" y="336"/>
                </a:lnTo>
                <a:lnTo>
                  <a:pt x="2112" y="432"/>
                </a:lnTo>
                <a:lnTo>
                  <a:pt x="2160" y="480"/>
                </a:lnTo>
                <a:lnTo>
                  <a:pt x="2304" y="384"/>
                </a:lnTo>
                <a:lnTo>
                  <a:pt x="2448" y="336"/>
                </a:lnTo>
                <a:lnTo>
                  <a:pt x="2400" y="624"/>
                </a:lnTo>
                <a:lnTo>
                  <a:pt x="2352" y="672"/>
                </a:lnTo>
                <a:lnTo>
                  <a:pt x="2256" y="672"/>
                </a:lnTo>
                <a:lnTo>
                  <a:pt x="2208" y="720"/>
                </a:lnTo>
                <a:lnTo>
                  <a:pt x="2256" y="864"/>
                </a:lnTo>
                <a:lnTo>
                  <a:pt x="2256" y="960"/>
                </a:lnTo>
                <a:lnTo>
                  <a:pt x="2160" y="912"/>
                </a:lnTo>
                <a:lnTo>
                  <a:pt x="2160" y="1008"/>
                </a:lnTo>
                <a:lnTo>
                  <a:pt x="2064" y="1056"/>
                </a:lnTo>
                <a:lnTo>
                  <a:pt x="1968" y="1104"/>
                </a:lnTo>
                <a:lnTo>
                  <a:pt x="1872" y="1152"/>
                </a:lnTo>
                <a:lnTo>
                  <a:pt x="1776" y="1248"/>
                </a:lnTo>
                <a:lnTo>
                  <a:pt x="1728" y="1296"/>
                </a:lnTo>
                <a:lnTo>
                  <a:pt x="1584" y="1344"/>
                </a:lnTo>
                <a:lnTo>
                  <a:pt x="1536" y="1440"/>
                </a:lnTo>
                <a:lnTo>
                  <a:pt x="1488" y="1344"/>
                </a:lnTo>
                <a:lnTo>
                  <a:pt x="1536" y="1296"/>
                </a:lnTo>
                <a:lnTo>
                  <a:pt x="1584" y="1248"/>
                </a:lnTo>
                <a:lnTo>
                  <a:pt x="1536" y="1200"/>
                </a:lnTo>
                <a:lnTo>
                  <a:pt x="1440" y="1248"/>
                </a:lnTo>
                <a:lnTo>
                  <a:pt x="1392" y="1296"/>
                </a:lnTo>
                <a:lnTo>
                  <a:pt x="1296" y="1344"/>
                </a:lnTo>
                <a:lnTo>
                  <a:pt x="1248" y="1440"/>
                </a:lnTo>
                <a:lnTo>
                  <a:pt x="1200" y="1392"/>
                </a:lnTo>
                <a:lnTo>
                  <a:pt x="1152" y="1488"/>
                </a:lnTo>
                <a:lnTo>
                  <a:pt x="1200" y="1536"/>
                </a:lnTo>
                <a:lnTo>
                  <a:pt x="1296" y="1536"/>
                </a:lnTo>
                <a:lnTo>
                  <a:pt x="1344" y="1632"/>
                </a:lnTo>
                <a:lnTo>
                  <a:pt x="1440" y="1536"/>
                </a:lnTo>
                <a:lnTo>
                  <a:pt x="1584" y="1536"/>
                </a:lnTo>
                <a:lnTo>
                  <a:pt x="1680" y="1584"/>
                </a:lnTo>
                <a:lnTo>
                  <a:pt x="1536" y="1632"/>
                </a:lnTo>
                <a:lnTo>
                  <a:pt x="1488" y="1680"/>
                </a:lnTo>
                <a:lnTo>
                  <a:pt x="1392" y="1680"/>
                </a:lnTo>
                <a:lnTo>
                  <a:pt x="1344" y="1776"/>
                </a:lnTo>
                <a:lnTo>
                  <a:pt x="1392" y="1824"/>
                </a:lnTo>
                <a:lnTo>
                  <a:pt x="1488" y="1872"/>
                </a:lnTo>
                <a:lnTo>
                  <a:pt x="1584" y="2064"/>
                </a:lnTo>
                <a:lnTo>
                  <a:pt x="1680" y="2112"/>
                </a:lnTo>
                <a:lnTo>
                  <a:pt x="1584" y="2112"/>
                </a:lnTo>
                <a:lnTo>
                  <a:pt x="1488" y="2064"/>
                </a:lnTo>
                <a:lnTo>
                  <a:pt x="1392" y="2064"/>
                </a:lnTo>
                <a:lnTo>
                  <a:pt x="1296" y="2160"/>
                </a:lnTo>
                <a:lnTo>
                  <a:pt x="1296" y="2064"/>
                </a:lnTo>
                <a:lnTo>
                  <a:pt x="1152" y="2016"/>
                </a:lnTo>
                <a:lnTo>
                  <a:pt x="1104" y="1920"/>
                </a:lnTo>
                <a:lnTo>
                  <a:pt x="1056" y="1872"/>
                </a:lnTo>
                <a:lnTo>
                  <a:pt x="816" y="1824"/>
                </a:lnTo>
                <a:lnTo>
                  <a:pt x="720" y="1872"/>
                </a:lnTo>
                <a:lnTo>
                  <a:pt x="672" y="1824"/>
                </a:lnTo>
                <a:lnTo>
                  <a:pt x="576" y="1872"/>
                </a:lnTo>
                <a:lnTo>
                  <a:pt x="432" y="1872"/>
                </a:lnTo>
                <a:lnTo>
                  <a:pt x="288" y="1872"/>
                </a:lnTo>
                <a:lnTo>
                  <a:pt x="144" y="1872"/>
                </a:lnTo>
                <a:lnTo>
                  <a:pt x="96" y="1728"/>
                </a:lnTo>
                <a:lnTo>
                  <a:pt x="144" y="1584"/>
                </a:lnTo>
                <a:lnTo>
                  <a:pt x="192" y="1392"/>
                </a:lnTo>
                <a:lnTo>
                  <a:pt x="192" y="1296"/>
                </a:lnTo>
                <a:lnTo>
                  <a:pt x="0" y="1248"/>
                </a:lnTo>
                <a:lnTo>
                  <a:pt x="50" y="1196"/>
                </a:lnTo>
                <a:close/>
              </a:path>
            </a:pathLst>
          </a:custGeom>
          <a:solidFill>
            <a:srgbClr val="FF00FF">
              <a:alpha val="839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" name="Text Box 6">
            <a:extLst>
              <a:ext uri="{FF2B5EF4-FFF2-40B4-BE49-F238E27FC236}">
                <a16:creationId xmlns:a16="http://schemas.microsoft.com/office/drawing/2014/main" id="{B8EA5E71-8E8F-40E5-85C6-E9CC8BC551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03734" y="343481"/>
            <a:ext cx="148590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1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老解放区</a:t>
            </a:r>
          </a:p>
          <a:p>
            <a:pPr eaLnBrk="0" hangingPunct="0">
              <a:spcBef>
                <a:spcPct val="50000"/>
              </a:spcBef>
            </a:pPr>
            <a:r>
              <a:rPr lang="zh-CN" altLang="en-US" sz="21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已完成土改</a:t>
            </a:r>
          </a:p>
        </p:txBody>
      </p:sp>
    </p:spTree>
    <p:custDataLst>
      <p:tags r:id="rId1"/>
    </p:custData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/>
      <p:bldP spid="11" grpId="0" bldLvl="0"/>
      <p:bldP spid="13" grpId="0" animBg="1"/>
      <p:bldP spid="15" grpId="0"/>
      <p:bldP spid="12" grpId="0" animBg="1"/>
      <p:bldP spid="14" grpId="0" animBg="1"/>
      <p:bldP spid="19" grpId="0" animBg="1"/>
      <p:bldP spid="16" grpId="0"/>
      <p:bldP spid="18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3">
            <a:extLst>
              <a:ext uri="{FF2B5EF4-FFF2-40B4-BE49-F238E27FC236}">
                <a16:creationId xmlns:a16="http://schemas.microsoft.com/office/drawing/2014/main" id="{4E851FF2-4A4F-473B-8F32-D2D87BF680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90" y="670088"/>
            <a:ext cx="252771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法律依据：</a:t>
            </a:r>
          </a:p>
        </p:txBody>
      </p:sp>
      <p:sp>
        <p:nvSpPr>
          <p:cNvPr id="9219" name="文本框 9218">
            <a:extLst>
              <a:ext uri="{FF2B5EF4-FFF2-40B4-BE49-F238E27FC236}">
                <a16:creationId xmlns:a16="http://schemas.microsoft.com/office/drawing/2014/main" id="{4C47F4D5-CDBC-4BDB-94BD-51442A7D3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576" y="1668677"/>
            <a:ext cx="54496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1950</a:t>
            </a:r>
            <a:r>
              <a:rPr lang="en-US" altLang="zh-CN" sz="3600" b="1">
                <a:latin typeface="黑体" panose="02010609060101010101" pitchFamily="49" charset="-122"/>
                <a:ea typeface="黑体" panose="02010609060101010101" pitchFamily="49" charset="-122"/>
              </a:rPr>
              <a:t>-1952</a:t>
            </a: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年底基本完成</a:t>
            </a:r>
          </a:p>
        </p:txBody>
      </p:sp>
      <p:sp>
        <p:nvSpPr>
          <p:cNvPr id="9220" name="文本框 9219">
            <a:extLst>
              <a:ext uri="{FF2B5EF4-FFF2-40B4-BE49-F238E27FC236}">
                <a16:creationId xmlns:a16="http://schemas.microsoft.com/office/drawing/2014/main" id="{4C36A341-0020-4876-B0AC-8B69320E2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576" y="716938"/>
            <a:ext cx="67687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中华人民共和国土地改革法</a:t>
            </a:r>
            <a:r>
              <a:rPr lang="en-US" altLang="zh-CN" sz="3600" b="1"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endParaRPr lang="zh-CN" altLang="en-US" sz="3600" b="1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221" name="文本框 9220">
            <a:extLst>
              <a:ext uri="{FF2B5EF4-FFF2-40B4-BE49-F238E27FC236}">
                <a16:creationId xmlns:a16="http://schemas.microsoft.com/office/drawing/2014/main" id="{9F989A7A-BB13-45FF-9A7C-DB1D2522A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8226" y="2517158"/>
            <a:ext cx="80321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buFont typeface="Arial" panose="020B0604020202020204" pitchFamily="34" charset="0"/>
              <a:buNone/>
              <a:defRPr sz="36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9pPr>
          </a:lstStyle>
          <a:p>
            <a:r>
              <a:rPr lang="zh-CN" altLang="en-US"/>
              <a:t>废除地主阶级封建剥削的土地所有制，实行农民的土地所有制。</a:t>
            </a:r>
          </a:p>
        </p:txBody>
      </p:sp>
      <p:sp>
        <p:nvSpPr>
          <p:cNvPr id="9222" name="文本框 9221">
            <a:extLst>
              <a:ext uri="{FF2B5EF4-FFF2-40B4-BE49-F238E27FC236}">
                <a16:creationId xmlns:a16="http://schemas.microsoft.com/office/drawing/2014/main" id="{D3FA7F83-950D-4BF3-9057-612167BA4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3473" y="3813119"/>
            <a:ext cx="1044116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buFont typeface="Arial" panose="020B0604020202020204" pitchFamily="34" charset="0"/>
              <a:buNone/>
              <a:defRPr sz="36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9pPr>
          </a:lstStyle>
          <a:p>
            <a:r>
              <a:rPr lang="zh-CN" altLang="en-US"/>
              <a:t>  没收地主的土地，分给无地或少地的农民耕种；同时也分给地主一份，让他们在劳动中改造自己。</a:t>
            </a:r>
          </a:p>
        </p:txBody>
      </p:sp>
      <p:sp>
        <p:nvSpPr>
          <p:cNvPr id="9223" name="文本框 9222">
            <a:extLst>
              <a:ext uri="{FF2B5EF4-FFF2-40B4-BE49-F238E27FC236}">
                <a16:creationId xmlns:a16="http://schemas.microsoft.com/office/drawing/2014/main" id="{8D49300F-5BAE-4484-AB89-1C4E6A98A0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9496" y="5238987"/>
            <a:ext cx="2304256" cy="1200329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buFont typeface="Arial" panose="020B0604020202020204" pitchFamily="34" charset="0"/>
              <a:buNone/>
              <a:defRPr sz="36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zh-CN" altLang="en-US"/>
              <a:t>获得土地</a:t>
            </a:r>
            <a:endParaRPr lang="en-US" altLang="zh-CN"/>
          </a:p>
          <a:p>
            <a:pPr algn="ctr"/>
            <a:r>
              <a:rPr lang="zh-CN" altLang="en-US"/>
              <a:t>免除地租</a:t>
            </a:r>
          </a:p>
        </p:txBody>
      </p:sp>
      <p:sp>
        <p:nvSpPr>
          <p:cNvPr id="8" name="文本框 6151">
            <a:extLst>
              <a:ext uri="{FF2B5EF4-FFF2-40B4-BE49-F238E27FC236}">
                <a16:creationId xmlns:a16="http://schemas.microsoft.com/office/drawing/2014/main" id="{7A38F8A4-7CB7-419E-8D9B-235DA299D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27" y="31338"/>
            <a:ext cx="7297190" cy="584775"/>
          </a:xfrm>
          <a:prstGeom prst="rect">
            <a:avLst/>
          </a:prstGeom>
          <a:solidFill>
            <a:srgbClr val="34919C"/>
          </a:solidFill>
          <a:ln w="38100">
            <a:solidFill>
              <a:srgbClr val="C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>
            <a:defPPr>
              <a:defRPr lang="zh-CN"/>
            </a:defPPr>
            <a:lvl1pPr algn="ctr" eaLnBrk="1" hangingPunct="1">
              <a:buFont typeface="Arial" panose="020B0604020202020204" pitchFamily="34" charset="0"/>
              <a:buNone/>
              <a:defRPr sz="3200" b="1" spc="5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9pPr>
          </a:lstStyle>
          <a:p>
            <a:r>
              <a:rPr lang="zh-CN" altLang="en-US">
                <a:sym typeface="宋体" panose="02010600030101010101" pitchFamily="2" charset="-122"/>
              </a:rPr>
              <a:t>《中华人民共和国土地改革法》的实施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B325FE8-5E47-4BE9-8310-C8D14F0DE2E3}"/>
              </a:ext>
            </a:extLst>
          </p:cNvPr>
          <p:cNvSpPr txBox="1"/>
          <p:nvPr/>
        </p:nvSpPr>
        <p:spPr>
          <a:xfrm>
            <a:off x="32927" y="2492374"/>
            <a:ext cx="16911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spcBef>
                <a:spcPct val="50000"/>
              </a:spcBef>
              <a:buFont typeface="Arial" panose="020B0604020202020204" pitchFamily="34" charset="0"/>
              <a:buNone/>
              <a:defRPr sz="3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9pPr>
          </a:lstStyle>
          <a:p>
            <a:r>
              <a:rPr lang="zh-CN" altLang="en-US"/>
              <a:t>内容：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4D60257-3595-4C6E-9E40-F07CF6C129F1}"/>
              </a:ext>
            </a:extLst>
          </p:cNvPr>
          <p:cNvSpPr txBox="1"/>
          <p:nvPr/>
        </p:nvSpPr>
        <p:spPr>
          <a:xfrm>
            <a:off x="32927" y="1619013"/>
            <a:ext cx="1840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spcBef>
                <a:spcPct val="50000"/>
              </a:spcBef>
              <a:buFont typeface="Arial" panose="020B0604020202020204" pitchFamily="34" charset="0"/>
              <a:buNone/>
              <a:defRPr sz="3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9pPr>
          </a:lstStyle>
          <a:p>
            <a:r>
              <a:rPr lang="zh-CN" altLang="en-US"/>
              <a:t>时间：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780EEB8-38C6-41A1-A114-1D84D4151BC0}"/>
              </a:ext>
            </a:extLst>
          </p:cNvPr>
          <p:cNvSpPr txBox="1"/>
          <p:nvPr/>
        </p:nvSpPr>
        <p:spPr>
          <a:xfrm>
            <a:off x="39890" y="3717487"/>
            <a:ext cx="16911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spcBef>
                <a:spcPct val="50000"/>
              </a:spcBef>
              <a:buFont typeface="Arial" panose="020B0604020202020204" pitchFamily="34" charset="0"/>
              <a:buNone/>
              <a:defRPr sz="3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9pPr>
          </a:lstStyle>
          <a:p>
            <a:r>
              <a:rPr lang="zh-CN" altLang="en-US"/>
              <a:t>措施：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42E0BA57-B603-408C-B99B-D42D5840CC85}"/>
              </a:ext>
            </a:extLst>
          </p:cNvPr>
          <p:cNvSpPr txBox="1"/>
          <p:nvPr/>
        </p:nvSpPr>
        <p:spPr>
          <a:xfrm>
            <a:off x="0" y="5301208"/>
            <a:ext cx="16911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spcBef>
                <a:spcPct val="50000"/>
              </a:spcBef>
              <a:buFont typeface="Arial" panose="020B0604020202020204" pitchFamily="34" charset="0"/>
              <a:buNone/>
              <a:defRPr sz="3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9pPr>
          </a:lstStyle>
          <a:p>
            <a:r>
              <a:rPr lang="zh-CN" altLang="en-US"/>
              <a:t>结果：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3E387234-1481-48EE-BB2E-7EEE42DA639E}"/>
              </a:ext>
            </a:extLst>
          </p:cNvPr>
          <p:cNvSpPr txBox="1"/>
          <p:nvPr/>
        </p:nvSpPr>
        <p:spPr>
          <a:xfrm>
            <a:off x="4878830" y="5485208"/>
            <a:ext cx="5090795" cy="70788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农民真正获得了解放</a:t>
            </a:r>
            <a:endParaRPr lang="zh-CN" altLang="en-US" sz="4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箭头: 右 16">
            <a:extLst>
              <a:ext uri="{FF2B5EF4-FFF2-40B4-BE49-F238E27FC236}">
                <a16:creationId xmlns:a16="http://schemas.microsoft.com/office/drawing/2014/main" id="{E76722F0-3E95-4390-9AB6-418660803AB9}"/>
              </a:ext>
            </a:extLst>
          </p:cNvPr>
          <p:cNvSpPr/>
          <p:nvPr/>
        </p:nvSpPr>
        <p:spPr>
          <a:xfrm>
            <a:off x="4079776" y="5672172"/>
            <a:ext cx="576065" cy="378384"/>
          </a:xfrm>
          <a:prstGeom prst="rightArrow">
            <a:avLst/>
          </a:prstGeom>
          <a:solidFill>
            <a:srgbClr val="34919C"/>
          </a:solidFill>
          <a:ln w="38100">
            <a:solidFill>
              <a:srgbClr val="C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endParaRPr lang="zh-CN" altLang="en-US" sz="3200" b="1" spc="50">
              <a:ln w="0"/>
              <a:solidFill>
                <a:srgbClr val="FFFF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9" name="Picture 4">
            <a:extLst>
              <a:ext uri="{FF2B5EF4-FFF2-40B4-BE49-F238E27FC236}">
                <a16:creationId xmlns:a16="http://schemas.microsoft.com/office/drawing/2014/main" id="{22639669-A7F9-4C6F-A56D-9D1004EB4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2"/>
          <a:stretch>
            <a:fillRect/>
          </a:stretch>
        </p:blipFill>
        <p:spPr bwMode="auto">
          <a:xfrm>
            <a:off x="9336361" y="31338"/>
            <a:ext cx="2815750" cy="3785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ldLvl="0"/>
      <p:bldP spid="9220" grpId="0" bldLvl="0"/>
      <p:bldP spid="9221" grpId="0" bldLvl="0"/>
      <p:bldP spid="9222" grpId="0" bldLvl="0"/>
      <p:bldP spid="9223" grpId="0" bldLvl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土地改革">
            <a:hlinkClick r:id="" action="ppaction://media"/>
            <a:extLst>
              <a:ext uri="{FF2B5EF4-FFF2-40B4-BE49-F238E27FC236}">
                <a16:creationId xmlns:a16="http://schemas.microsoft.com/office/drawing/2014/main" id="{7B1DFE79-ED01-4554-9BD4-A89D60C65C4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21448" y="5301208"/>
            <a:ext cx="2030663" cy="1353775"/>
          </a:xfrm>
          <a:prstGeom prst="rect">
            <a:avLst/>
          </a:prstGeom>
        </p:spPr>
      </p:pic>
      <p:sp>
        <p:nvSpPr>
          <p:cNvPr id="12" name="Text Box 13">
            <a:extLst>
              <a:ext uri="{FF2B5EF4-FFF2-40B4-BE49-F238E27FC236}">
                <a16:creationId xmlns:a16="http://schemas.microsoft.com/office/drawing/2014/main" id="{8D2A309C-9ECF-421B-8E45-7F5C898491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90" y="670088"/>
            <a:ext cx="252771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法律依据：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301BD7C-8704-458D-966B-C22EF74D5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576" y="1668677"/>
            <a:ext cx="54496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1950</a:t>
            </a:r>
            <a:r>
              <a:rPr lang="en-US" altLang="zh-CN" sz="3600" b="1">
                <a:latin typeface="黑体" panose="02010609060101010101" pitchFamily="49" charset="-122"/>
                <a:ea typeface="黑体" panose="02010609060101010101" pitchFamily="49" charset="-122"/>
              </a:rPr>
              <a:t>-1952</a:t>
            </a: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年底基本完成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34A576B-75C6-49BE-8445-9F5F6CBF3E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576" y="716938"/>
            <a:ext cx="67687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中华人民共和国土地改革法</a:t>
            </a:r>
            <a:r>
              <a:rPr lang="en-US" altLang="zh-CN" sz="3600" b="1"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endParaRPr lang="zh-CN" altLang="en-US" sz="3600" b="1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07ADE78-0CA8-45D6-9551-8526645D2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8226" y="2517158"/>
            <a:ext cx="80321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buFont typeface="Arial" panose="020B0604020202020204" pitchFamily="34" charset="0"/>
              <a:buNone/>
              <a:defRPr sz="36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9pPr>
          </a:lstStyle>
          <a:p>
            <a:r>
              <a:rPr lang="zh-CN" altLang="en-US"/>
              <a:t>废除地主阶级封建剥削的土地所有制，实行农民的土地所有制。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C3EABF55-3010-482D-BA6D-D43F959020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3473" y="3813119"/>
            <a:ext cx="1044116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buFont typeface="Arial" panose="020B0604020202020204" pitchFamily="34" charset="0"/>
              <a:buNone/>
              <a:defRPr sz="36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9pPr>
          </a:lstStyle>
          <a:p>
            <a:r>
              <a:rPr lang="zh-CN" altLang="en-US"/>
              <a:t>  没收地主的土地，分给无地或少地的农民耕种；同时也分给地主一份，让他们在劳动中改造自己。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D6C9700D-2FE7-4B33-B328-15270B3549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9496" y="5238987"/>
            <a:ext cx="2304256" cy="1200329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buFont typeface="Arial" panose="020B0604020202020204" pitchFamily="34" charset="0"/>
              <a:buNone/>
              <a:defRPr sz="36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zh-CN" altLang="en-US"/>
              <a:t>获得土地</a:t>
            </a:r>
            <a:endParaRPr lang="en-US" altLang="zh-CN"/>
          </a:p>
          <a:p>
            <a:pPr algn="ctr"/>
            <a:r>
              <a:rPr lang="zh-CN" altLang="en-US"/>
              <a:t>免除地租</a:t>
            </a:r>
          </a:p>
        </p:txBody>
      </p:sp>
      <p:sp>
        <p:nvSpPr>
          <p:cNvPr id="18" name="文本框 6151">
            <a:extLst>
              <a:ext uri="{FF2B5EF4-FFF2-40B4-BE49-F238E27FC236}">
                <a16:creationId xmlns:a16="http://schemas.microsoft.com/office/drawing/2014/main" id="{DD84C1A6-07F4-4A45-8D5D-EEB585239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27" y="31338"/>
            <a:ext cx="7297190" cy="584775"/>
          </a:xfrm>
          <a:prstGeom prst="rect">
            <a:avLst/>
          </a:prstGeom>
          <a:solidFill>
            <a:srgbClr val="34919C"/>
          </a:solidFill>
          <a:ln w="38100">
            <a:solidFill>
              <a:srgbClr val="C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>
            <a:defPPr>
              <a:defRPr lang="zh-CN"/>
            </a:defPPr>
            <a:lvl1pPr algn="ctr" eaLnBrk="1" hangingPunct="1">
              <a:buFont typeface="Arial" panose="020B0604020202020204" pitchFamily="34" charset="0"/>
              <a:buNone/>
              <a:defRPr sz="3200" b="1" spc="5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9pPr>
          </a:lstStyle>
          <a:p>
            <a:r>
              <a:rPr lang="zh-CN" altLang="en-US">
                <a:sym typeface="宋体" panose="02010600030101010101" pitchFamily="2" charset="-122"/>
              </a:rPr>
              <a:t>《中华人民共和国土地改革法》的实施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9C730F58-3F4E-49F8-BF01-0E12F87AE54B}"/>
              </a:ext>
            </a:extLst>
          </p:cNvPr>
          <p:cNvSpPr txBox="1"/>
          <p:nvPr/>
        </p:nvSpPr>
        <p:spPr>
          <a:xfrm>
            <a:off x="32927" y="2492374"/>
            <a:ext cx="16911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spcBef>
                <a:spcPct val="50000"/>
              </a:spcBef>
              <a:buFont typeface="Arial" panose="020B0604020202020204" pitchFamily="34" charset="0"/>
              <a:buNone/>
              <a:defRPr sz="3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9pPr>
          </a:lstStyle>
          <a:p>
            <a:r>
              <a:rPr lang="zh-CN" altLang="en-US"/>
              <a:t>内容：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AF029A11-2F1D-4BE4-A510-8DE2F27EE1DB}"/>
              </a:ext>
            </a:extLst>
          </p:cNvPr>
          <p:cNvSpPr txBox="1"/>
          <p:nvPr/>
        </p:nvSpPr>
        <p:spPr>
          <a:xfrm>
            <a:off x="32927" y="1619013"/>
            <a:ext cx="1840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spcBef>
                <a:spcPct val="50000"/>
              </a:spcBef>
              <a:buFont typeface="Arial" panose="020B0604020202020204" pitchFamily="34" charset="0"/>
              <a:buNone/>
              <a:defRPr sz="3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9pPr>
          </a:lstStyle>
          <a:p>
            <a:r>
              <a:rPr lang="zh-CN" altLang="en-US"/>
              <a:t>时间：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C694907D-6B59-4882-8DE1-9E15FBBC0FFE}"/>
              </a:ext>
            </a:extLst>
          </p:cNvPr>
          <p:cNvSpPr txBox="1"/>
          <p:nvPr/>
        </p:nvSpPr>
        <p:spPr>
          <a:xfrm>
            <a:off x="39890" y="3717487"/>
            <a:ext cx="16911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spcBef>
                <a:spcPct val="50000"/>
              </a:spcBef>
              <a:buFont typeface="Arial" panose="020B0604020202020204" pitchFamily="34" charset="0"/>
              <a:buNone/>
              <a:defRPr sz="3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9pPr>
          </a:lstStyle>
          <a:p>
            <a:r>
              <a:rPr lang="zh-CN" altLang="en-US"/>
              <a:t>措施：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EA7B0AF1-193A-43C1-9A4D-BD3FAA4A8AFD}"/>
              </a:ext>
            </a:extLst>
          </p:cNvPr>
          <p:cNvSpPr txBox="1"/>
          <p:nvPr/>
        </p:nvSpPr>
        <p:spPr>
          <a:xfrm>
            <a:off x="0" y="5301208"/>
            <a:ext cx="16911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spcBef>
                <a:spcPct val="50000"/>
              </a:spcBef>
              <a:buFont typeface="Arial" panose="020B0604020202020204" pitchFamily="34" charset="0"/>
              <a:buNone/>
              <a:defRPr sz="3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9pPr>
          </a:lstStyle>
          <a:p>
            <a:r>
              <a:rPr lang="zh-CN" altLang="en-US"/>
              <a:t>结果：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9C2564A9-9C8A-4C67-8274-3C2647C45654}"/>
              </a:ext>
            </a:extLst>
          </p:cNvPr>
          <p:cNvSpPr txBox="1"/>
          <p:nvPr/>
        </p:nvSpPr>
        <p:spPr>
          <a:xfrm>
            <a:off x="4878830" y="5485208"/>
            <a:ext cx="5090795" cy="70788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农民真正获得了解放</a:t>
            </a:r>
            <a:endParaRPr lang="zh-CN" altLang="en-US" sz="4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箭头: 右 23">
            <a:extLst>
              <a:ext uri="{FF2B5EF4-FFF2-40B4-BE49-F238E27FC236}">
                <a16:creationId xmlns:a16="http://schemas.microsoft.com/office/drawing/2014/main" id="{F237410A-35E0-478B-B039-40C83061B2F0}"/>
              </a:ext>
            </a:extLst>
          </p:cNvPr>
          <p:cNvSpPr/>
          <p:nvPr/>
        </p:nvSpPr>
        <p:spPr>
          <a:xfrm>
            <a:off x="4079776" y="5672172"/>
            <a:ext cx="576065" cy="378384"/>
          </a:xfrm>
          <a:prstGeom prst="rightArrow">
            <a:avLst/>
          </a:prstGeom>
          <a:solidFill>
            <a:srgbClr val="34919C"/>
          </a:solidFill>
          <a:ln w="38100">
            <a:solidFill>
              <a:srgbClr val="C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endParaRPr lang="zh-CN" altLang="en-US" sz="3200" b="1" spc="50">
              <a:ln w="0"/>
              <a:solidFill>
                <a:srgbClr val="FFFF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5" name="Picture 4">
            <a:extLst>
              <a:ext uri="{FF2B5EF4-FFF2-40B4-BE49-F238E27FC236}">
                <a16:creationId xmlns:a16="http://schemas.microsoft.com/office/drawing/2014/main" id="{B9F7F3CD-17B0-42D8-B1E7-616170ADF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2"/>
          <a:stretch>
            <a:fillRect/>
          </a:stretch>
        </p:blipFill>
        <p:spPr bwMode="auto">
          <a:xfrm>
            <a:off x="9336361" y="31338"/>
            <a:ext cx="2815750" cy="3785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298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1085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100000">
                <p:cTn id="6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3" grpId="0" bldLvl="0"/>
      <p:bldP spid="14" grpId="0" bldLvl="0"/>
      <p:bldP spid="15" grpId="0" bldLvl="0"/>
      <p:bldP spid="16" grpId="0" bldLvl="0"/>
      <p:bldP spid="17" grpId="0" bldLvl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7">
            <a:extLst>
              <a:ext uri="{FF2B5EF4-FFF2-40B4-BE49-F238E27FC236}">
                <a16:creationId xmlns:a16="http://schemas.microsoft.com/office/drawing/2014/main" id="{4704FD63-5A77-4B07-A11F-28979C8A37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8248" y="6389393"/>
            <a:ext cx="35052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ctr" eaLnBrk="0" hangingPunct="0">
              <a:spcBef>
                <a:spcPct val="50000"/>
              </a:spcBef>
              <a:defRPr sz="21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农民分到地主耕牛、工具</a:t>
            </a:r>
          </a:p>
        </p:txBody>
      </p:sp>
      <p:pic>
        <p:nvPicPr>
          <p:cNvPr id="59394" name="Picture 7">
            <a:extLst>
              <a:ext uri="{FF2B5EF4-FFF2-40B4-BE49-F238E27FC236}">
                <a16:creationId xmlns:a16="http://schemas.microsoft.com/office/drawing/2014/main" id="{38A26073-456B-4FFB-AD93-BBF025D5EC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" r="1156"/>
          <a:stretch/>
        </p:blipFill>
        <p:spPr>
          <a:xfrm>
            <a:off x="8112224" y="3727889"/>
            <a:ext cx="3848735" cy="25787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9395" name="图片 34824">
            <a:extLst>
              <a:ext uri="{FF2B5EF4-FFF2-40B4-BE49-F238E27FC236}">
                <a16:creationId xmlns:a16="http://schemas.microsoft.com/office/drawing/2014/main" id="{2B955FC7-AE82-4299-BB6E-AD3CDE810C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1450" y="3621836"/>
            <a:ext cx="2168509" cy="28245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5060" name="文本框 34825">
            <a:extLst>
              <a:ext uri="{FF2B5EF4-FFF2-40B4-BE49-F238E27FC236}">
                <a16:creationId xmlns:a16="http://schemas.microsoft.com/office/drawing/2014/main" id="{BAEDA7DF-8CBB-4FB2-B3D2-E4091BB39C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2611" y="6421983"/>
            <a:ext cx="2046185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zh-CN" altLang="en-US" sz="21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农民分到土地</a:t>
            </a:r>
          </a:p>
        </p:txBody>
      </p:sp>
      <p:sp>
        <p:nvSpPr>
          <p:cNvPr id="45061" name="文本框 34821">
            <a:extLst>
              <a:ext uri="{FF2B5EF4-FFF2-40B4-BE49-F238E27FC236}">
                <a16:creationId xmlns:a16="http://schemas.microsoft.com/office/drawing/2014/main" id="{DE692570-4A85-46E0-9432-2D976C814F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2640" y="6353949"/>
            <a:ext cx="3573463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zh-CN" altLang="en-US" sz="21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土改中拔出地主立的地界碑</a:t>
            </a:r>
          </a:p>
        </p:txBody>
      </p:sp>
      <p:pic>
        <p:nvPicPr>
          <p:cNvPr id="59397" name="图片 34820">
            <a:extLst>
              <a:ext uri="{FF2B5EF4-FFF2-40B4-BE49-F238E27FC236}">
                <a16:creationId xmlns:a16="http://schemas.microsoft.com/office/drawing/2014/main" id="{BF089E6B-C6FA-402D-9CFA-19675B2CC122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</a:blip>
          <a:stretch>
            <a:fillRect/>
          </a:stretch>
        </p:blipFill>
        <p:spPr>
          <a:xfrm>
            <a:off x="3838323" y="3745334"/>
            <a:ext cx="4082098" cy="25612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C94283B6-021E-436A-950F-AF221F999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17476" y="1310748"/>
            <a:ext cx="2755998" cy="172354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ts val="600"/>
              </a:spcBef>
            </a:pPr>
            <a:r>
              <a:rPr lang="zh-CN" altLang="en-US" sz="3200" b="1" u="sng">
                <a:latin typeface="微软雅黑" panose="020B0503020204020204" pitchFamily="34" charset="-122"/>
                <a:ea typeface="微软雅黑" panose="020B0503020204020204" pitchFamily="34" charset="-122"/>
              </a:rPr>
              <a:t>孤立地主</a:t>
            </a:r>
            <a:endParaRPr lang="en-US" altLang="zh-CN" sz="3200" b="1" u="sng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0" hangingPunct="0">
              <a:spcBef>
                <a:spcPts val="600"/>
              </a:spcBef>
            </a:pPr>
            <a:r>
              <a:rPr lang="zh-CN" altLang="en-US" sz="3200" b="1" u="sng">
                <a:latin typeface="微软雅黑" panose="020B0503020204020204" pitchFamily="34" charset="-122"/>
                <a:ea typeface="微软雅黑" panose="020B0503020204020204" pitchFamily="34" charset="-122"/>
              </a:rPr>
              <a:t>中立富农</a:t>
            </a:r>
            <a:endParaRPr lang="en-US" altLang="zh-CN" sz="3200" b="1" u="sng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0" hangingPunct="0">
              <a:spcBef>
                <a:spcPts val="600"/>
              </a:spcBef>
            </a:pP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zh-CN" altLang="en-US" sz="32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减少阻力</a:t>
            </a: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9" name="文本框 72724">
            <a:extLst>
              <a:ext uri="{FF2B5EF4-FFF2-40B4-BE49-F238E27FC236}">
                <a16:creationId xmlns:a16="http://schemas.microsoft.com/office/drawing/2014/main" id="{7B16159E-078C-4A29-98F9-1DAAB39E6F8A}"/>
              </a:ext>
            </a:extLst>
          </p:cNvPr>
          <p:cNvSpPr txBox="1"/>
          <p:nvPr/>
        </p:nvSpPr>
        <p:spPr>
          <a:xfrm>
            <a:off x="9028707" y="546305"/>
            <a:ext cx="3163293" cy="224676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ts val="0"/>
              </a:spcBef>
            </a:pPr>
            <a:r>
              <a:rPr lang="zh-CN" altLang="en-US" sz="2800" b="1" noProof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土地所有制变化</a:t>
            </a:r>
            <a:endParaRPr lang="en-US" altLang="zh-CN" sz="2800" b="1" noProof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 eaLnBrk="0" hangingPunct="0">
              <a:spcBef>
                <a:spcPts val="0"/>
              </a:spcBef>
            </a:pPr>
            <a:endParaRPr lang="en-US" altLang="zh-CN" sz="2800" b="1" noProof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 eaLnBrk="0" hangingPunct="0">
              <a:spcBef>
                <a:spcPts val="0"/>
              </a:spcBef>
            </a:pPr>
            <a:r>
              <a:rPr lang="zh-CN" altLang="zh-CN" sz="2800" b="1" noProof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从</a:t>
            </a:r>
            <a:r>
              <a:rPr lang="zh-CN" altLang="en-US" sz="2800" b="1" noProof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“地主</a:t>
            </a:r>
            <a:r>
              <a:rPr lang="zh-CN" altLang="en-US" sz="2800" b="1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私有</a:t>
            </a:r>
            <a:r>
              <a:rPr lang="zh-CN" altLang="en-US" sz="2800" b="1" noProof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” </a:t>
            </a:r>
            <a:endParaRPr lang="en-US" altLang="zh-CN" sz="2800" b="1" noProof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 eaLnBrk="0" hangingPunct="0">
              <a:spcBef>
                <a:spcPts val="0"/>
              </a:spcBef>
            </a:pPr>
            <a:r>
              <a:rPr lang="en-US" altLang="zh-CN" sz="2800" b="1" noProof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↓</a:t>
            </a:r>
          </a:p>
          <a:p>
            <a:pPr algn="ctr" eaLnBrk="0" hangingPunct="0">
              <a:spcBef>
                <a:spcPts val="0"/>
              </a:spcBef>
            </a:pPr>
            <a:r>
              <a:rPr lang="zh-CN" altLang="en-US" sz="2800" b="1" noProof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“农民</a:t>
            </a:r>
            <a:r>
              <a:rPr lang="zh-CN" altLang="en-US" sz="2800" b="1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私有</a:t>
            </a:r>
            <a:r>
              <a:rPr lang="zh-CN" altLang="en-US" sz="2800" b="1" noProof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”</a:t>
            </a:r>
          </a:p>
        </p:txBody>
      </p:sp>
      <p:pic>
        <p:nvPicPr>
          <p:cNvPr id="11" name="图片 36869">
            <a:extLst>
              <a:ext uri="{FF2B5EF4-FFF2-40B4-BE49-F238E27FC236}">
                <a16:creationId xmlns:a16="http://schemas.microsoft.com/office/drawing/2014/main" id="{2B5C4377-92FE-4FDA-9862-EA13FBEF9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32134" y="773843"/>
            <a:ext cx="3454947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本框 36870">
            <a:extLst>
              <a:ext uri="{FF2B5EF4-FFF2-40B4-BE49-F238E27FC236}">
                <a16:creationId xmlns:a16="http://schemas.microsoft.com/office/drawing/2014/main" id="{1EFAAB9A-C15B-47C7-B02D-B0B2B482E0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8796" y="3177721"/>
            <a:ext cx="155310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zh-CN" altLang="en-US" sz="21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分物资</a:t>
            </a:r>
          </a:p>
        </p:txBody>
      </p:sp>
      <p:pic>
        <p:nvPicPr>
          <p:cNvPr id="13" name="图片 36872" descr="res05_attpic_brief">
            <a:extLst>
              <a:ext uri="{FF2B5EF4-FFF2-40B4-BE49-F238E27FC236}">
                <a16:creationId xmlns:a16="http://schemas.microsoft.com/office/drawing/2014/main" id="{EFC648CA-0D2A-4D41-98F3-E415B5DE5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127" y="751276"/>
            <a:ext cx="3429000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36873">
            <a:extLst>
              <a:ext uri="{FF2B5EF4-FFF2-40B4-BE49-F238E27FC236}">
                <a16:creationId xmlns:a16="http://schemas.microsoft.com/office/drawing/2014/main" id="{7EFEDB7A-1EB0-4BCA-BE9A-80F6AE5335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4112" y="3180493"/>
            <a:ext cx="99257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1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烧地契</a:t>
            </a:r>
          </a:p>
        </p:txBody>
      </p:sp>
      <p:sp>
        <p:nvSpPr>
          <p:cNvPr id="15" name="文本框 6151">
            <a:extLst>
              <a:ext uri="{FF2B5EF4-FFF2-40B4-BE49-F238E27FC236}">
                <a16:creationId xmlns:a16="http://schemas.microsoft.com/office/drawing/2014/main" id="{51F262A4-79CB-4B97-86EC-279FDE728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27" y="31338"/>
            <a:ext cx="7297190" cy="584775"/>
          </a:xfrm>
          <a:prstGeom prst="rect">
            <a:avLst/>
          </a:prstGeom>
          <a:solidFill>
            <a:srgbClr val="34919C"/>
          </a:solidFill>
          <a:ln w="38100">
            <a:solidFill>
              <a:srgbClr val="C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>
            <a:defPPr>
              <a:defRPr lang="zh-CN"/>
            </a:defPPr>
            <a:lvl1pPr algn="ctr" eaLnBrk="1" hangingPunct="1">
              <a:buFont typeface="Arial" panose="020B0604020202020204" pitchFamily="34" charset="0"/>
              <a:buNone/>
              <a:defRPr sz="3200" b="1" spc="5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9pPr>
          </a:lstStyle>
          <a:p>
            <a:r>
              <a:rPr lang="zh-CN" altLang="en-US">
                <a:sym typeface="宋体" panose="02010600030101010101" pitchFamily="2" charset="-122"/>
              </a:rPr>
              <a:t>《中华人民共和国土地改革法》的实施</a:t>
            </a:r>
          </a:p>
        </p:txBody>
      </p:sp>
      <p:sp>
        <p:nvSpPr>
          <p:cNvPr id="16" name="Text Box 13">
            <a:extLst>
              <a:ext uri="{FF2B5EF4-FFF2-40B4-BE49-F238E27FC236}">
                <a16:creationId xmlns:a16="http://schemas.microsoft.com/office/drawing/2014/main" id="{08DF32C4-F1B1-4C4B-A81A-CB4F963F6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90" y="670088"/>
            <a:ext cx="252771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土改特点：</a:t>
            </a:r>
          </a:p>
        </p:txBody>
      </p:sp>
    </p:spTree>
    <p:custDataLst>
      <p:tags r:id="rId1"/>
    </p:custData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5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5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7" grpId="0"/>
      <p:bldP spid="45060" grpId="0"/>
      <p:bldP spid="45061" grpId="0"/>
      <p:bldP spid="8" grpId="0"/>
      <p:bldP spid="9" grpId="0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3">
            <a:extLst>
              <a:ext uri="{FF2B5EF4-FFF2-40B4-BE49-F238E27FC236}">
                <a16:creationId xmlns:a16="http://schemas.microsoft.com/office/drawing/2014/main" id="{94EF4000-2AE3-47E2-A676-B35BF3DA5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343" y="885242"/>
            <a:ext cx="11809313" cy="1384995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废除地主阶级封建剥削的土地所有制，实行农民的土地所有制，借以解放农村生产力，为新中国的工业化开辟道路。</a:t>
            </a:r>
            <a:endParaRPr lang="en-US" altLang="zh-CN" sz="28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r">
              <a:spcBef>
                <a:spcPts val="0"/>
              </a:spcBef>
            </a:pPr>
            <a:r>
              <a:rPr lang="en-US" altLang="zh-CN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——《</a:t>
            </a:r>
            <a:r>
              <a:rPr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中华人民共和国土地改革法</a:t>
            </a:r>
            <a:r>
              <a:rPr lang="en-US" altLang="zh-CN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endParaRPr lang="zh-CN" altLang="en-US" sz="28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3">
            <a:extLst>
              <a:ext uri="{FF2B5EF4-FFF2-40B4-BE49-F238E27FC236}">
                <a16:creationId xmlns:a16="http://schemas.microsoft.com/office/drawing/2014/main" id="{CED43651-FF0D-4D7E-932E-652BDAE3B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070" y="119484"/>
            <a:ext cx="2396626" cy="584775"/>
          </a:xfrm>
          <a:prstGeom prst="rect">
            <a:avLst/>
          </a:prstGeom>
          <a:solidFill>
            <a:srgbClr val="BE12A5"/>
          </a:solidFill>
          <a:ln w="38100">
            <a:solidFill>
              <a:srgbClr val="FFFF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>
            <a:defPPr>
              <a:defRPr lang="zh-CN"/>
            </a:defPPr>
            <a:lvl1pPr algn="ctr" eaLnBrk="1" hangingPunct="1">
              <a:buFont typeface="Arial" panose="020B0604020202020204" pitchFamily="34" charset="0"/>
              <a:buNone/>
              <a:defRPr sz="3200" b="1" spc="5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9pPr>
          </a:lstStyle>
          <a:p>
            <a:r>
              <a:rPr lang="zh-CN" altLang="en-US"/>
              <a:t>材料研读❶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6238EAD-13FF-434B-9A59-E717659B07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360" y="2384124"/>
            <a:ext cx="11335970" cy="523220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r>
              <a:rPr lang="zh-CN" altLang="en-US" sz="2800" b="1">
                <a:latin typeface="宋体" panose="02010600030101010101" pitchFamily="2" charset="-122"/>
              </a:rPr>
              <a:t>结合这段文字，思考为什么要废除地主阶级封建剥削的土地所有制？</a:t>
            </a:r>
          </a:p>
        </p:txBody>
      </p:sp>
      <p:pic>
        <p:nvPicPr>
          <p:cNvPr id="8" name="图形 7" descr="教室">
            <a:extLst>
              <a:ext uri="{FF2B5EF4-FFF2-40B4-BE49-F238E27FC236}">
                <a16:creationId xmlns:a16="http://schemas.microsoft.com/office/drawing/2014/main" id="{8C11DA29-934F-4C48-B6DA-2D9C49E83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312" y="-20176"/>
            <a:ext cx="864096" cy="864096"/>
          </a:xfrm>
          <a:prstGeom prst="rect">
            <a:avLst/>
          </a:prstGeom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636E4389-5BA0-420D-A672-244918055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3824" y="3370548"/>
            <a:ext cx="7704856" cy="1323439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r>
              <a:rPr lang="zh-CN" altLang="en-US" sz="4000" b="1">
                <a:latin typeface="黑体" panose="02010609060101010101" pitchFamily="49" charset="-122"/>
                <a:ea typeface="黑体" panose="02010609060101010101" pitchFamily="49" charset="-122"/>
              </a:rPr>
              <a:t>封建土地制度严重阻碍农村经济和中国社会的发展</a:t>
            </a:r>
            <a:endParaRPr lang="zh-CN" altLang="en-US" sz="4000" b="1">
              <a:latin typeface="迷你简毡笔黑" pitchFamily="1" charset="-122"/>
              <a:ea typeface="迷你简毡笔黑" pitchFamily="1" charset="-122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FD9E3D23-4357-49C6-AD2A-B213335980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8558" y="5262234"/>
            <a:ext cx="4565240" cy="707886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r>
              <a:rPr lang="zh-CN" altLang="en-US" sz="4000" b="1">
                <a:latin typeface="黑体" panose="02010609060101010101" pitchFamily="49" charset="-122"/>
                <a:ea typeface="黑体" panose="02010609060101010101" pitchFamily="49" charset="-122"/>
              </a:rPr>
              <a:t>国家建设的需要</a:t>
            </a:r>
            <a:endParaRPr lang="zh-CN" altLang="en-US" sz="4000" b="1">
              <a:latin typeface="迷你简毡笔黑" pitchFamily="1" charset="-122"/>
              <a:ea typeface="迷你简毡笔黑" pitchFamily="1" charset="-122"/>
            </a:endParaRPr>
          </a:p>
        </p:txBody>
      </p:sp>
      <p:pic>
        <p:nvPicPr>
          <p:cNvPr id="11" name="图片 1">
            <a:extLst>
              <a:ext uri="{FF2B5EF4-FFF2-40B4-BE49-F238E27FC236}">
                <a16:creationId xmlns:a16="http://schemas.microsoft.com/office/drawing/2014/main" id="{7CAB3C41-9FBC-48B5-B961-8E14C85C35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0376" y="3090308"/>
            <a:ext cx="2665071" cy="36968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80982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文本框 1">
            <a:extLst>
              <a:ext uri="{FF2B5EF4-FFF2-40B4-BE49-F238E27FC236}">
                <a16:creationId xmlns:a16="http://schemas.microsoft.com/office/drawing/2014/main" id="{82215D37-D232-4F31-8EC0-4599240DA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36" y="836712"/>
            <a:ext cx="11593288" cy="3992824"/>
          </a:xfrm>
          <a:prstGeom prst="rect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zh-CN" altLang="en-US" sz="3600" b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❶</a:t>
            </a: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土地改革的完成，彻底摧毁了我国存在</a:t>
            </a:r>
            <a:r>
              <a:rPr lang="en-US" altLang="zh-CN" sz="3600" b="1">
                <a:latin typeface="黑体" panose="02010609060101010101" pitchFamily="49" charset="-122"/>
                <a:ea typeface="黑体" panose="02010609060101010101" pitchFamily="49" charset="-122"/>
              </a:rPr>
              <a:t>2000</a:t>
            </a: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多年的封建土地制度，消灭了地主阶级；</a:t>
            </a:r>
            <a:endParaRPr lang="en-US" altLang="zh-CN" sz="36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zh-CN" altLang="en-US" sz="3600" b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❷</a:t>
            </a: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农民翻了身，得到了土地，成为土地的主人。</a:t>
            </a:r>
            <a:endParaRPr lang="en-US" altLang="zh-CN" sz="36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zh-CN" altLang="en-US" sz="3600" b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❸</a:t>
            </a: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这使人民政权更加巩固，也大大解放了农村生产力。</a:t>
            </a:r>
            <a:endParaRPr lang="en-US" altLang="zh-CN" sz="36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zh-CN" altLang="en-US" sz="3600" b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❹</a:t>
            </a: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农业生产获得迅速恢复和发展，</a:t>
            </a:r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为国家的工业化建设准备了条件</a:t>
            </a: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0F090C8C-6ABE-434A-93BA-24DF16409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b="4109"/>
          <a:stretch>
            <a:fillRect/>
          </a:stretch>
        </p:blipFill>
        <p:spPr bwMode="auto">
          <a:xfrm>
            <a:off x="10388826" y="4117550"/>
            <a:ext cx="1800200" cy="271225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7" name="文本框 6151">
            <a:extLst>
              <a:ext uri="{FF2B5EF4-FFF2-40B4-BE49-F238E27FC236}">
                <a16:creationId xmlns:a16="http://schemas.microsoft.com/office/drawing/2014/main" id="{B8BC2DFD-641D-459E-8FE5-7FC5AB4DBD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2" y="44624"/>
            <a:ext cx="3326769" cy="584775"/>
          </a:xfrm>
          <a:prstGeom prst="rect">
            <a:avLst/>
          </a:prstGeom>
          <a:solidFill>
            <a:srgbClr val="34919C"/>
          </a:solidFill>
          <a:ln w="38100">
            <a:solidFill>
              <a:srgbClr val="C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>
            <a:defPPr>
              <a:defRPr lang="zh-CN"/>
            </a:defPPr>
            <a:lvl1pPr algn="ctr" eaLnBrk="1" hangingPunct="1">
              <a:buFont typeface="Arial" panose="020B0604020202020204" pitchFamily="34" charset="0"/>
              <a:buNone/>
              <a:defRPr sz="3200" b="1" spc="5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9pPr>
          </a:lstStyle>
          <a:p>
            <a:r>
              <a:rPr lang="zh-CN" altLang="en-US">
                <a:sym typeface="宋体" panose="02010600030101010101" pitchFamily="2" charset="-122"/>
              </a:rPr>
              <a:t>土地改革的意义</a:t>
            </a:r>
          </a:p>
        </p:txBody>
      </p:sp>
      <p:graphicFrame>
        <p:nvGraphicFramePr>
          <p:cNvPr id="8" name="Group 50">
            <a:extLst>
              <a:ext uri="{FF2B5EF4-FFF2-40B4-BE49-F238E27FC236}">
                <a16:creationId xmlns:a16="http://schemas.microsoft.com/office/drawing/2014/main" id="{4F60CE19-0B5F-43AC-B27B-739A6DEEAF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6363455"/>
              </p:ext>
            </p:extLst>
          </p:nvPr>
        </p:nvGraphicFramePr>
        <p:xfrm>
          <a:off x="1631504" y="4964061"/>
          <a:ext cx="7488832" cy="1828728"/>
        </p:xfrm>
        <a:graphic>
          <a:graphicData uri="http://schemas.openxmlformats.org/drawingml/2006/table">
            <a:tbl>
              <a:tblPr/>
              <a:tblGrid>
                <a:gridCol w="122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32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14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50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年份</a:t>
                      </a:r>
                    </a:p>
                  </a:txBody>
                  <a:tcPr marL="91447" marR="91447" marT="45711" marB="45711" horzOverflow="overflow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粮食总产量（亿公斤）</a:t>
                      </a:r>
                    </a:p>
                  </a:txBody>
                  <a:tcPr marL="91447" marR="91447" marT="45711" marB="45711" horzOverflow="overflow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比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1949</a:t>
                      </a: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年增长</a:t>
                      </a:r>
                      <a:endParaRPr kumimoji="0" lang="en-US" altLang="zh-CN" sz="24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1447" marR="91447" marT="45711" marB="45711" horzOverflow="overflow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3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1949</a:t>
                      </a:r>
                    </a:p>
                  </a:txBody>
                  <a:tcPr marL="91447" marR="91447" marT="45711" marB="45711" horzOverflow="overflow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1132</a:t>
                      </a:r>
                    </a:p>
                  </a:txBody>
                  <a:tcPr marL="91447" marR="91447" marT="45711" marB="45711" horzOverflow="overflow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47" marR="91447" marT="45711" marB="45711" horzOverflow="overflow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3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1951</a:t>
                      </a:r>
                    </a:p>
                  </a:txBody>
                  <a:tcPr marL="91447" marR="91447" marT="45711" marB="45711" horzOverflow="overflow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1436</a:t>
                      </a:r>
                    </a:p>
                  </a:txBody>
                  <a:tcPr marL="91447" marR="91447" marT="45711" marB="45711" horzOverflow="overflow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26.9%</a:t>
                      </a:r>
                    </a:p>
                  </a:txBody>
                  <a:tcPr marL="91447" marR="91447" marT="45711" marB="45711" horzOverflow="overflow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3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1952</a:t>
                      </a:r>
                    </a:p>
                  </a:txBody>
                  <a:tcPr marL="91447" marR="91447" marT="45711" marB="45711" horzOverflow="overflow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1639</a:t>
                      </a:r>
                    </a:p>
                  </a:txBody>
                  <a:tcPr marL="91447" marR="91447" marT="45711" marB="45711" horzOverflow="overflow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44.8%</a:t>
                      </a:r>
                    </a:p>
                  </a:txBody>
                  <a:tcPr marL="91447" marR="91447" marT="45711" marB="45711" horzOverflow="overflow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0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0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423" name="Text Box 31">
            <a:extLst>
              <a:ext uri="{FF2B5EF4-FFF2-40B4-BE49-F238E27FC236}">
                <a16:creationId xmlns:a16="http://schemas.microsoft.com/office/drawing/2014/main" id="{8F73A8BC-0CB3-466D-931D-BB67767670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9687" y="846071"/>
            <a:ext cx="1876425" cy="33226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/>
          <a:p>
            <a:pPr algn="ctr"/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愿望：</a:t>
            </a:r>
            <a:endParaRPr lang="zh-CN" altLang="en-US" sz="3200">
              <a:ea typeface="华文新魏" panose="02010800040101010101" pitchFamily="2" charset="-122"/>
            </a:endParaRPr>
          </a:p>
          <a:p>
            <a:pPr algn="ctr" eaLnBrk="0" hangingPunct="0"/>
            <a:r>
              <a:rPr lang="zh-CN" altLang="en-US" sz="3200">
                <a:latin typeface="Times New Roman" panose="02020603050405020304" pitchFamily="18" charset="0"/>
                <a:ea typeface="华文行楷" panose="02010800040101010101" pitchFamily="2" charset="-122"/>
              </a:rPr>
              <a:t>“耕者有其田”</a:t>
            </a:r>
            <a:endParaRPr lang="zh-CN" altLang="en-US" sz="3200">
              <a:ea typeface="黑体" panose="02010609060101010101" pitchFamily="49" charset="-122"/>
            </a:endParaRPr>
          </a:p>
        </p:txBody>
      </p:sp>
      <p:sp>
        <p:nvSpPr>
          <p:cNvPr id="72706" name="Rectangle 32">
            <a:extLst>
              <a:ext uri="{FF2B5EF4-FFF2-40B4-BE49-F238E27FC236}">
                <a16:creationId xmlns:a16="http://schemas.microsoft.com/office/drawing/2014/main" id="{C7E8A14E-B1BA-4B63-A3C3-F9E75A1D63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343" y="4283254"/>
            <a:ext cx="1167418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zh-CN" altLang="en-US" sz="2800" b="1">
                <a:latin typeface="宋体" panose="02010600030101010101" pitchFamily="2" charset="-122"/>
              </a:rPr>
              <a:t>   在太平天国运动中，颁布了</a:t>
            </a:r>
            <a:r>
              <a:rPr lang="en-US" altLang="zh-CN" sz="2800" b="1">
                <a:latin typeface="宋体" panose="02010600030101010101" pitchFamily="2" charset="-122"/>
              </a:rPr>
              <a:t>《</a:t>
            </a:r>
            <a:r>
              <a:rPr lang="zh-CN" altLang="en-US" sz="2800" b="1">
                <a:latin typeface="宋体" panose="02010600030101010101" pitchFamily="2" charset="-122"/>
              </a:rPr>
              <a:t>天朝田亩制度</a:t>
            </a:r>
            <a:r>
              <a:rPr lang="en-US" altLang="zh-CN" sz="2800" b="1">
                <a:latin typeface="宋体" panose="02010600030101010101" pitchFamily="2" charset="-122"/>
              </a:rPr>
              <a:t>》</a:t>
            </a:r>
            <a:r>
              <a:rPr lang="zh-CN" altLang="en-US" sz="2800" b="1">
                <a:latin typeface="宋体" panose="02010600030101010101" pitchFamily="2" charset="-122"/>
              </a:rPr>
              <a:t>，想要实现“有田同耕”，土改实行“耕者有其田”政策，你认为它们的共同点是什么？</a:t>
            </a:r>
            <a:endParaRPr lang="en-US" altLang="zh-CN" sz="2800" b="1">
              <a:latin typeface="宋体" panose="02010600030101010101" pitchFamily="2" charset="-122"/>
            </a:endParaRPr>
          </a:p>
        </p:txBody>
      </p:sp>
      <p:sp>
        <p:nvSpPr>
          <p:cNvPr id="210959" name="Text Box 15">
            <a:extLst>
              <a:ext uri="{FF2B5EF4-FFF2-40B4-BE49-F238E27FC236}">
                <a16:creationId xmlns:a16="http://schemas.microsoft.com/office/drawing/2014/main" id="{D077597C-2CEF-44CA-B57D-2BE41BA8A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1383" y="5410817"/>
            <a:ext cx="4800339" cy="583174"/>
          </a:xfrm>
          <a:prstGeom prst="rect">
            <a:avLst/>
          </a:prstGeom>
          <a:solidFill>
            <a:srgbClr val="F6F5C5">
              <a:alpha val="53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zh-CN" altLang="en-US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满足农民对土地的需求</a:t>
            </a:r>
            <a:endParaRPr lang="zh-CN" altLang="en-US" sz="3200" b="1">
              <a:solidFill>
                <a:srgbClr val="9900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7422" name="Picture 30" descr="01300000053621122295711036487">
            <a:extLst>
              <a:ext uri="{FF2B5EF4-FFF2-40B4-BE49-F238E27FC236}">
                <a16:creationId xmlns:a16="http://schemas.microsoft.com/office/drawing/2014/main" id="{5D9462CE-E18A-4686-A302-34E4559D6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06" y="864009"/>
            <a:ext cx="4032448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3">
            <a:extLst>
              <a:ext uri="{FF2B5EF4-FFF2-40B4-BE49-F238E27FC236}">
                <a16:creationId xmlns:a16="http://schemas.microsoft.com/office/drawing/2014/main" id="{37B0F645-8146-479B-A79A-70F551BB5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070" y="119484"/>
            <a:ext cx="2396626" cy="584775"/>
          </a:xfrm>
          <a:prstGeom prst="rect">
            <a:avLst/>
          </a:prstGeom>
          <a:solidFill>
            <a:srgbClr val="BE12A5"/>
          </a:solidFill>
          <a:ln w="38100">
            <a:solidFill>
              <a:srgbClr val="FFFF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>
            <a:defPPr>
              <a:defRPr lang="zh-CN"/>
            </a:defPPr>
            <a:lvl1pPr algn="ctr" eaLnBrk="1" hangingPunct="1">
              <a:buFont typeface="Arial" panose="020B0604020202020204" pitchFamily="34" charset="0"/>
              <a:buNone/>
              <a:defRPr sz="3200" b="1" spc="5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3200" b="1" spc="5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材料研读❷</a:t>
            </a:r>
          </a:p>
        </p:txBody>
      </p:sp>
      <p:pic>
        <p:nvPicPr>
          <p:cNvPr id="8" name="图形 7" descr="教室">
            <a:extLst>
              <a:ext uri="{FF2B5EF4-FFF2-40B4-BE49-F238E27FC236}">
                <a16:creationId xmlns:a16="http://schemas.microsoft.com/office/drawing/2014/main" id="{41BD6971-206B-48CD-B774-98AE0DE058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312" y="-20176"/>
            <a:ext cx="864096" cy="86409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5E0EB17-1BE5-4365-8CEC-DCA5689385C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7500" t="7724" r="8749" b="4376"/>
          <a:stretch>
            <a:fillRect/>
          </a:stretch>
        </p:blipFill>
        <p:spPr>
          <a:xfrm>
            <a:off x="7391747" y="843920"/>
            <a:ext cx="4473784" cy="3355338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8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0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0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423" grpId="0" bldLvl="0" animBg="1"/>
      <p:bldP spid="72706" grpId="0"/>
      <p:bldP spid="210959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6845"/>
  <p:tag name="KSO_WM_SCREEN_THEME_FLAG" val="Dlrq25wU2PGuGg5bbmjbDEFF83tGq2o9zL0XSSwr9d1VuYF17HSkqIg1CEfp9F/VOp15+8WGqwqU1zCO3C4erlB58ElpX/cb/aFCGh/rlnY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324"/>
  <p:tag name="KSO_WM_UNIT_TYPE" val="l_h_f"/>
  <p:tag name="KSO_WM_UNIT_INDEX" val="1_2_1"/>
  <p:tag name="KSO_WM_UNIT_ID" val="258*l_h_f*1_2_1"/>
  <p:tag name="KSO_WM_UNIT_CLEAR" val="1"/>
  <p:tag name="KSO_WM_UNIT_LAYERLEVEL" val="1_1_1"/>
  <p:tag name="KSO_WM_UNIT_VALUE" val="17"/>
  <p:tag name="KSO_WM_UNIT_HIGHLIGHT" val="0"/>
  <p:tag name="KSO_WM_UNIT_COMPATIBLE" val="0"/>
  <p:tag name="KSO_WM_BEAUTIFY_FLAG" val="#wm#"/>
  <p:tag name="KSO_WM_UNIT_PRESET_TEXT_INDEX" val="4"/>
  <p:tag name="KSO_WM_UNIT_PRESET_TEXT_LEN" val="26"/>
  <p:tag name="KSO_WM_DIAGRAM_GROUP_CODE" val="l1-1"/>
  <p:tag name="KSO_WM_TAG_VERSION" val="1.0"/>
  <p:tag name="KSO_WM_UNIT_TEXT_FILL_FORE_SCHEMECOLOR_INDEX" val="13"/>
  <p:tag name="KSO_WM_UNIT_TEXT_FILL_TYPE" val="1"/>
  <p:tag name="KSO_WM_SCREEN_THEME_FLAG" val="Dlrq25wU2PGuGg5bbmjbDEFF83tGq2o9zL0XSSwr9d1VuYF17HSkqIg1CEfp9F/VOp15+8WGqwqU1zCO3C4erlB58ElpX/cb/aFCGh/rlnY=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324"/>
  <p:tag name="KSO_WM_UNIT_TYPE" val="l_h_f"/>
  <p:tag name="KSO_WM_UNIT_INDEX" val="1_1_1"/>
  <p:tag name="KSO_WM_UNIT_ID" val="258*l_h_f*1_1_1"/>
  <p:tag name="KSO_WM_UNIT_CLEAR" val="1"/>
  <p:tag name="KSO_WM_UNIT_LAYERLEVEL" val="1_1_1"/>
  <p:tag name="KSO_WM_UNIT_VALUE" val="17"/>
  <p:tag name="KSO_WM_UNIT_HIGHLIGHT" val="0"/>
  <p:tag name="KSO_WM_UNIT_COMPATIBLE" val="0"/>
  <p:tag name="KSO_WM_BEAUTIFY_FLAG" val="#wm#"/>
  <p:tag name="KSO_WM_UNIT_PRESET_TEXT_INDEX" val="4"/>
  <p:tag name="KSO_WM_UNIT_PRESET_TEXT_LEN" val="26"/>
  <p:tag name="KSO_WM_DIAGRAM_GROUP_CODE" val="l1-1"/>
  <p:tag name="KSO_WM_TAG_VERSION" val="1.0"/>
  <p:tag name="KSO_WM_UNIT_TEXT_FILL_FORE_SCHEMECOLOR_INDEX" val="13"/>
  <p:tag name="KSO_WM_UNIT_TEXT_FILL_TYPE" val="1"/>
  <p:tag name="KSO_WM_SCREEN_THEME_FLAG" val="Dlrq25wU2PGuGg5bbmjbDEFF83tGq2o9zL0XSSwr9d1VuYF17HSkqIg1CEfp9F/VOp15+8WGqwqU1zCO3C4erlB58ElpX/cb/aFCGh/rlnY=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324"/>
  <p:tag name="KSO_WM_UNIT_TYPE" val="l_h_f"/>
  <p:tag name="KSO_WM_UNIT_INDEX" val="1_1_1"/>
  <p:tag name="KSO_WM_UNIT_ID" val="258*l_h_f*1_1_1"/>
  <p:tag name="KSO_WM_UNIT_CLEAR" val="1"/>
  <p:tag name="KSO_WM_UNIT_LAYERLEVEL" val="1_1_1"/>
  <p:tag name="KSO_WM_UNIT_VALUE" val="17"/>
  <p:tag name="KSO_WM_UNIT_HIGHLIGHT" val="0"/>
  <p:tag name="KSO_WM_UNIT_COMPATIBLE" val="0"/>
  <p:tag name="KSO_WM_BEAUTIFY_FLAG" val="#wm#"/>
  <p:tag name="KSO_WM_UNIT_PRESET_TEXT_INDEX" val="4"/>
  <p:tag name="KSO_WM_UNIT_PRESET_TEXT_LEN" val="26"/>
  <p:tag name="KSO_WM_DIAGRAM_GROUP_CODE" val="l1-1"/>
  <p:tag name="KSO_WM_TAG_VERSION" val="1.0"/>
  <p:tag name="KSO_WM_UNIT_TEXT_FILL_FORE_SCHEMECOLOR_INDEX" val="13"/>
  <p:tag name="KSO_WM_UNIT_TEXT_FILL_TYPE" val="1"/>
  <p:tag name="KSO_WM_SCREEN_THEME_FLAG" val="Dlrq25wU2PGuGg5bbmjbDEFF83tGq2o9zL0XSSwr9d1VuYF17HSkqIg1CEfp9F/VOp15+8WGqwqU1zCO3C4erlB58ElpX/cb/aFCGh/rlnY=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324"/>
  <p:tag name="KSO_WM_UNIT_TYPE" val="l_h_f"/>
  <p:tag name="KSO_WM_UNIT_INDEX" val="1_1_1"/>
  <p:tag name="KSO_WM_UNIT_ID" val="258*l_h_f*1_1_1"/>
  <p:tag name="KSO_WM_UNIT_CLEAR" val="1"/>
  <p:tag name="KSO_WM_UNIT_LAYERLEVEL" val="1_1_1"/>
  <p:tag name="KSO_WM_UNIT_VALUE" val="17"/>
  <p:tag name="KSO_WM_UNIT_HIGHLIGHT" val="0"/>
  <p:tag name="KSO_WM_UNIT_COMPATIBLE" val="0"/>
  <p:tag name="KSO_WM_BEAUTIFY_FLAG" val="#wm#"/>
  <p:tag name="KSO_WM_UNIT_PRESET_TEXT_INDEX" val="4"/>
  <p:tag name="KSO_WM_UNIT_PRESET_TEXT_LEN" val="26"/>
  <p:tag name="KSO_WM_DIAGRAM_GROUP_CODE" val="l1-1"/>
  <p:tag name="KSO_WM_TAG_VERSION" val="1.0"/>
  <p:tag name="KSO_WM_UNIT_TEXT_FILL_FORE_SCHEMECOLOR_INDEX" val="13"/>
  <p:tag name="KSO_WM_UNIT_TEXT_FILL_TYPE" val="1"/>
  <p:tag name="KSO_WM_SCREEN_THEME_FLAG" val="Dlrq25wU2PGuGg5bbmjbDEFF83tGq2o9zL0XSSwr9d1VuYF17HSkqIg1CEfp9F/VOp15+8WGqwqU1zCO3C4erlB58ElpX/cb/aFCGh/rlnY=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6845"/>
  <p:tag name="KSO_WM_SCREEN_THEME_FLAG" val="Dlrq25wU2PGuGg5bbmjbDEFF83tGq2o9zL0XSSwr9d1VuYF17HSkqIg1CEfp9F/VOp15+8WGqwqU1zCO3C4erlB58ElpX/cb/aFCGh/rlnY=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6845"/>
  <p:tag name="KSO_WM_SCREEN_THEME_FLAG" val="Dlrq25wU2PGuGg5bbmjbDEFF83tGq2o9zL0XSSwr9d1VuYF17HSkqIg1CEfp9F/VOp15+8WGqwqU1zCO3C4erlB58ElpX/cb/aFCGh/rlnY=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6845"/>
  <p:tag name="KSO_WM_SCREEN_THEME_FLAG" val="Dlrq25wU2PGuGg5bbmjbDEFF83tGq2o9zL0XSSwr9d1VuYF17HSkqIg1CEfp9F/VOp15+8WGqwqU1zCO3C4erlB58ElpX/cb/aFCGh/rlnY=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中国风建筑历史企业商务文化PPT模板"/>
  <p:tag name="KSO_WPP_MARK_KEY" val="552adfeb-cfc1-4af0-b60a-855b82f8a713"/>
  <p:tag name="KSO_WM_SCREEN_THEME_FLAG" val="Dlrq25wU2PGuGg5bbmjbDEFF83tGq2o9zL0XSSwr9d1VuYF17HSkqIg1CEfp9F/VOp15+8WGqwqU1zCO3C4erlB58ElpX/cb/aFCGh/rlnY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6845"/>
  <p:tag name="KSO_WM_SCREEN_THEME_FLAG" val="Dlrq25wU2PGuGg5bbmjbDEFF83tGq2o9zL0XSSwr9d1VuYF17HSkqIg1CEfp9F/VOp15+8WGqwqU1zCO3C4erlB58ElpX/cb/aFCGh/rlnY=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6845"/>
  <p:tag name="KSO_WM_SCREEN_THEME_FLAG" val="Dlrq25wU2PGuGg5bbmjbDEFF83tGq2o9zL0XSSwr9d1VuYF17HSkqIg1CEfp9F/VOp15+8WGqwqU1zCO3C4erlB58ElpX/cb/aFCGh/rlnY=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6845"/>
  <p:tag name="KSO_WM_SCREEN_THEME_FLAG" val="Dlrq25wU2PGuGg5bbmjbDEFF83tGq2o9zL0XSSwr9d1VuYF17HSkqIg1CEfp9F/VOp15+8WGqwqU1zCO3C4erlB58ElpX/cb/aFCGh/rlnY=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6845"/>
  <p:tag name="KSO_WM_SCREEN_THEME_FLAG" val="Dlrq25wU2PGuGg5bbmjbDEFF83tGq2o9zL0XSSwr9d1VuYF17HSkqIg1CEfp9F/VOp15+8WGqwqU1zCO3C4erlB58ElpX/cb/aFCGh/rlnY=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6845"/>
  <p:tag name="KSO_WM_SCREEN_THEME_FLAG" val="Dlrq25wU2PGuGg5bbmjbDEFF83tGq2o9zL0XSSwr9d1VuYF17HSkqIg1CEfp9F/VOp15+8WGqwqU1zCO3C4erlB58ElpX/cb/aFCGh/rlnY=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324"/>
  <p:tag name="KSO_WM_UNIT_TYPE" val="l_h_f"/>
  <p:tag name="KSO_WM_UNIT_INDEX" val="1_5_1"/>
  <p:tag name="KSO_WM_UNIT_ID" val="258*l_h_f*1_5_1"/>
  <p:tag name="KSO_WM_UNIT_CLEAR" val="1"/>
  <p:tag name="KSO_WM_UNIT_LAYERLEVEL" val="1_1_1"/>
  <p:tag name="KSO_WM_UNIT_VALUE" val="17"/>
  <p:tag name="KSO_WM_UNIT_HIGHLIGHT" val="0"/>
  <p:tag name="KSO_WM_UNIT_COMPATIBLE" val="0"/>
  <p:tag name="KSO_WM_BEAUTIFY_FLAG" val="#wm#"/>
  <p:tag name="KSO_WM_UNIT_PRESET_TEXT_INDEX" val="4"/>
  <p:tag name="KSO_WM_UNIT_PRESET_TEXT_LEN" val="26"/>
  <p:tag name="KSO_WM_DIAGRAM_GROUP_CODE" val="l1-1"/>
  <p:tag name="KSO_WM_TAG_VERSION" val="1.0"/>
  <p:tag name="KSO_WM_UNIT_TEXT_FILL_FORE_SCHEMECOLOR_INDEX" val="13"/>
  <p:tag name="KSO_WM_UNIT_TEXT_FILL_TYPE" val="1"/>
  <p:tag name="KSO_WM_SCREEN_THEME_FLAG" val="Dlrq25wU2PGuGg5bbmjbDEFF83tGq2o9zL0XSSwr9d1VuYF17HSkqIg1CEfp9F/VOp15+8WGqwqU1zCO3C4erlB58ElpX/cb/aFCGh/rlnY=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324"/>
  <p:tag name="KSO_WM_UNIT_TYPE" val="l_h_f"/>
  <p:tag name="KSO_WM_UNIT_INDEX" val="1_4_1"/>
  <p:tag name="KSO_WM_UNIT_ID" val="258*l_h_f*1_4_1"/>
  <p:tag name="KSO_WM_UNIT_CLEAR" val="1"/>
  <p:tag name="KSO_WM_UNIT_LAYERLEVEL" val="1_1_1"/>
  <p:tag name="KSO_WM_UNIT_VALUE" val="17"/>
  <p:tag name="KSO_WM_UNIT_HIGHLIGHT" val="0"/>
  <p:tag name="KSO_WM_UNIT_COMPATIBLE" val="0"/>
  <p:tag name="KSO_WM_BEAUTIFY_FLAG" val="#wm#"/>
  <p:tag name="KSO_WM_UNIT_PRESET_TEXT_INDEX" val="4"/>
  <p:tag name="KSO_WM_UNIT_PRESET_TEXT_LEN" val="26"/>
  <p:tag name="KSO_WM_DIAGRAM_GROUP_CODE" val="l1-1"/>
  <p:tag name="KSO_WM_TAG_VERSION" val="1.0"/>
  <p:tag name="KSO_WM_UNIT_TEXT_FILL_FORE_SCHEMECOLOR_INDEX" val="13"/>
  <p:tag name="KSO_WM_UNIT_TEXT_FILL_TYPE" val="1"/>
  <p:tag name="KSO_WM_SCREEN_THEME_FLAG" val="Dlrq25wU2PGuGg5bbmjbDEFF83tGq2o9zL0XSSwr9d1VuYF17HSkqIg1CEfp9F/VOp15+8WGqwqU1zCO3C4erlB58ElpX/cb/aFCGh/rlnY=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324"/>
  <p:tag name="KSO_WM_UNIT_TYPE" val="l_h_f"/>
  <p:tag name="KSO_WM_UNIT_INDEX" val="1_3_1"/>
  <p:tag name="KSO_WM_UNIT_ID" val="258*l_h_f*1_3_1"/>
  <p:tag name="KSO_WM_UNIT_CLEAR" val="1"/>
  <p:tag name="KSO_WM_UNIT_LAYERLEVEL" val="1_1_1"/>
  <p:tag name="KSO_WM_UNIT_VALUE" val="17"/>
  <p:tag name="KSO_WM_UNIT_HIGHLIGHT" val="0"/>
  <p:tag name="KSO_WM_UNIT_COMPATIBLE" val="0"/>
  <p:tag name="KSO_WM_BEAUTIFY_FLAG" val="#wm#"/>
  <p:tag name="KSO_WM_UNIT_PRESET_TEXT_INDEX" val="4"/>
  <p:tag name="KSO_WM_UNIT_PRESET_TEXT_LEN" val="26"/>
  <p:tag name="KSO_WM_DIAGRAM_GROUP_CODE" val="l1-1"/>
  <p:tag name="KSO_WM_TAG_VERSION" val="1.0"/>
  <p:tag name="KSO_WM_UNIT_TEXT_FILL_FORE_SCHEMECOLOR_INDEX" val="13"/>
  <p:tag name="KSO_WM_UNIT_TEXT_FILL_TYPE" val="1"/>
  <p:tag name="KSO_WM_SCREEN_THEME_FLAG" val="Dlrq25wU2PGuGg5bbmjbDEFF83tGq2o9zL0XSSwr9d1VuYF17HSkqIg1CEfp9F/VOp15+8WGqwqU1zCO3C4erlB58ElpX/cb/aFCGh/rlnY="/>
</p:tagLst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立体地图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924</Words>
  <PresentationFormat>宽屏</PresentationFormat>
  <Paragraphs>160</Paragraphs>
  <Slides>14</Slides>
  <Notes>10</Notes>
  <HiddenSlides>0</HiddenSlides>
  <MMClips>1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27" baseType="lpstr">
      <vt:lpstr>黑体</vt:lpstr>
      <vt:lpstr>华文彩云</vt:lpstr>
      <vt:lpstr>华文新魏</vt:lpstr>
      <vt:lpstr>楷体</vt:lpstr>
      <vt:lpstr>迷你简毡笔黑</vt:lpstr>
      <vt:lpstr>宋体</vt:lpstr>
      <vt:lpstr>微软雅黑</vt:lpstr>
      <vt:lpstr>Arial</vt:lpstr>
      <vt:lpstr>Calibri</vt:lpstr>
      <vt:lpstr>Calibri Light</vt:lpstr>
      <vt:lpstr>Times New Roman</vt:lpstr>
      <vt:lpstr>默认设计模板</vt:lpstr>
      <vt:lpstr>立体地图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2019-02-26T14:39:36Z</dcterms:created>
  <dcterms:modified xsi:type="dcterms:W3CDTF">2022-02-07T16:54:27Z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2052-11.1.0.8500</vt:lpwstr>
  </property>
</Properties>
</file>