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8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61" r:id="rId7"/>
    <p:sldId id="259" r:id="rId8"/>
    <p:sldId id="260" r:id="rId9"/>
    <p:sldId id="262" r:id="rId10"/>
    <p:sldId id="263" r:id="rId11"/>
    <p:sldId id="265" r:id="rId12"/>
    <p:sldId id="264" r:id="rId13"/>
    <p:sldId id="266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方正清刻本悦宋简体" panose="02000000000000000000" pitchFamily="2" charset="-122"/>
      <p:regular r:id="rId25"/>
    </p:embeddedFont>
    <p:embeddedFont>
      <p:font typeface="字魂143号-正酷超级黑" panose="00000500000000000000" charset="-122"/>
      <p:regular r:id="rId26"/>
    </p:embeddedFont>
    <p:embeddedFont>
      <p:font typeface="华文新魏" panose="02010800040101010101" charset="-122"/>
      <p:regular r:id="rId27"/>
    </p:embeddedFont>
    <p:embeddedFont>
      <p:font typeface="汉仪黑方简" panose="00020600040101010101" charset="-122"/>
      <p:regular r:id="rId28"/>
    </p:embeddedFont>
    <p:embeddedFont>
      <p:font typeface="微软雅黑" panose="020B0503020204020204" charset="-122"/>
      <p:regular r:id="rId29"/>
    </p:embeddedFont>
    <p:embeddedFont>
      <p:font typeface="汉仪雅酷黑 95W" panose="020B0A04020202020204" charset="-122"/>
      <p:bold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8F8F"/>
    <a:srgbClr val="F7F8E1"/>
    <a:srgbClr val="F8F1E1"/>
    <a:srgbClr val="F7EED6"/>
    <a:srgbClr val="0031B0"/>
    <a:srgbClr val="B40026"/>
    <a:srgbClr val="9E0021"/>
    <a:srgbClr val="900021"/>
    <a:srgbClr val="002FA7"/>
    <a:srgbClr val="4C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7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gs" Target="tags/tag82.xml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ustomXml" Target="../customXml/item1.xml"/><Relationship Id="rId23" Type="http://schemas.openxmlformats.org/officeDocument/2006/relationships/customXmlProps" Target="../customXml/itemProps8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20955" y="0"/>
            <a:ext cx="12221210" cy="539750"/>
            <a:chOff x="187" y="851"/>
            <a:chExt cx="19246" cy="850"/>
          </a:xfrm>
        </p:grpSpPr>
        <p:sp>
          <p:nvSpPr>
            <p:cNvPr id="5" name="文本框 4"/>
            <p:cNvSpPr txBox="1"/>
            <p:nvPr userDrawn="1"/>
          </p:nvSpPr>
          <p:spPr>
            <a:xfrm rot="5400000">
              <a:off x="14803" y="986"/>
              <a:ext cx="851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87" y="851"/>
              <a:ext cx="19246" cy="851"/>
              <a:chOff x="160" y="1288"/>
              <a:chExt cx="19246" cy="85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60" y="1288"/>
                <a:ext cx="14973" cy="851"/>
              </a:xfrm>
              <a:prstGeom prst="rect">
                <a:avLst/>
              </a:prstGeom>
              <a:solidFill>
                <a:srgbClr val="002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等腰三角形 7"/>
              <p:cNvSpPr/>
              <p:nvPr userDrawn="1"/>
            </p:nvSpPr>
            <p:spPr>
              <a:xfrm rot="16200000" flipH="1">
                <a:off x="14511" y="1517"/>
                <a:ext cx="851" cy="393"/>
              </a:xfrm>
              <a:prstGeom prst="triangle">
                <a:avLst>
                  <a:gd name="adj" fmla="val 423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 userDrawn="1"/>
            </p:nvGrpSpPr>
            <p:grpSpPr>
              <a:xfrm>
                <a:off x="15006" y="1288"/>
                <a:ext cx="4400" cy="851"/>
                <a:chOff x="14959" y="1288"/>
                <a:chExt cx="4400" cy="851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15352" y="1288"/>
                  <a:ext cx="4007" cy="851"/>
                </a:xfrm>
                <a:prstGeom prst="rect">
                  <a:avLst/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 userDrawn="1"/>
              </p:nvSpPr>
              <p:spPr>
                <a:xfrm rot="16200000" flipH="1">
                  <a:off x="14730" y="1517"/>
                  <a:ext cx="851" cy="393"/>
                </a:xfrm>
                <a:prstGeom prst="triangle">
                  <a:avLst>
                    <a:gd name="adj" fmla="val 42420"/>
                  </a:avLst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9210" y="0"/>
            <a:ext cx="1222121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-39370" y="-635"/>
            <a:ext cx="12221845" cy="6858000"/>
          </a:xfrm>
          <a:prstGeom prst="rect">
            <a:avLst/>
          </a:prstGeom>
          <a:gradFill>
            <a:gsLst>
              <a:gs pos="4000">
                <a:schemeClr val="tx1">
                  <a:lumMod val="65000"/>
                  <a:lumOff val="35000"/>
                  <a:alpha val="80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 descr="7b0a20202020227461726765744d6f64756c65223a202270726f636573734f6e6c696e65466f6e7473220a7d0a"/>
          <p:cNvSpPr txBox="1"/>
          <p:nvPr/>
        </p:nvSpPr>
        <p:spPr>
          <a:xfrm>
            <a:off x="-108" y="136075"/>
            <a:ext cx="52295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普通高中教科书 历史 必修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中外历史纲要（上）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50800" dir="2700000" algn="tl">
                  <a:srgbClr val="000000">
                    <a:alpha val="93000"/>
                  </a:srgbClr>
                </a:outerShdw>
              </a:effectLst>
              <a:cs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5714365" y="135890"/>
            <a:ext cx="63411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第一单元  </a:t>
            </a:r>
            <a:r>
              <a:rPr lang="zh-CN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从中华文明起源到秦汉统一多民族封建国家的建立与巩固</a:t>
            </a:r>
            <a:endParaRPr lang="zh-CN" dirty="0">
              <a:effectLst>
                <a:outerShdw blurRad="38100" dist="38100" dir="2700000" algn="tl">
                  <a:srgbClr val="000000">
                    <a:alpha val="85000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5576570"/>
            <a:ext cx="5676900" cy="1087755"/>
          </a:xfrm>
          <a:prstGeom prst="rect">
            <a:avLst/>
          </a:prstGeom>
          <a:noFill/>
          <a:ln w="38100" cmpd="dbl">
            <a:solidFill>
              <a:schemeClr val="bg2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zh-CN" sz="1800" dirty="0">
                <a:sym typeface="方正清刻本悦宋简体" panose="02000000000000000000" pitchFamily="2" charset="-122"/>
              </a:rPr>
              <a:t>【课程标准】</a:t>
            </a:r>
            <a:endParaRPr lang="zh-CN" altLang="zh-CN" sz="1800" dirty="0">
              <a:sym typeface="方正清刻本悦宋简体" panose="02000000000000000000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zh-CN" sz="1800" dirty="0">
                <a:sym typeface="方正清刻本悦宋简体" panose="02000000000000000000" pitchFamily="2" charset="-122"/>
              </a:rPr>
              <a:t>理解战国时期变法运动的必然性，了解孔子、老子学说与百家争鸣局面及其意义。</a:t>
            </a:r>
            <a:endParaRPr lang="zh-CN" altLang="zh-CN" sz="1800" dirty="0">
              <a:sym typeface="方正清刻本悦宋简体" panose="020000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rcRect l="16924" b="12383"/>
          <a:stretch>
            <a:fillRect/>
          </a:stretch>
        </p:blipFill>
        <p:spPr>
          <a:xfrm>
            <a:off x="-39370" y="1804670"/>
            <a:ext cx="5753735" cy="505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59480" y="1477010"/>
            <a:ext cx="77724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3号-正酷超级黑" panose="00000500000000000000" charset="-122"/>
                <a:ea typeface="字魂143号-正酷超级黑" panose="00000500000000000000" charset="-122"/>
              </a:rPr>
              <a:t>群雄逐鹿</a:t>
            </a:r>
            <a:endParaRPr lang="zh-CN" altLang="en-US" sz="120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43号-正酷超级黑" panose="00000500000000000000" charset="-122"/>
              <a:ea typeface="字魂143号-正酷超级黑" panose="00000500000000000000" charset="-122"/>
            </a:endParaRPr>
          </a:p>
          <a:p>
            <a:r>
              <a:rPr lang="en-US" altLang="zh-CN" sz="12000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3号-正酷超级黑" panose="00000500000000000000" charset="-122"/>
                <a:ea typeface="字魂143号-正酷超级黑" panose="00000500000000000000" charset="-122"/>
              </a:rPr>
              <a:t>   </a:t>
            </a:r>
            <a:r>
              <a:rPr lang="zh-CN" altLang="en-US" sz="12000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3号-正酷超级黑" panose="00000500000000000000" charset="-122"/>
                <a:ea typeface="字魂143号-正酷超级黑" panose="00000500000000000000" charset="-122"/>
              </a:rPr>
              <a:t>天下问道</a:t>
            </a:r>
            <a:endParaRPr lang="zh-CN" altLang="en-US" sz="12000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43号-正酷超级黑" panose="00000500000000000000" charset="-122"/>
              <a:ea typeface="字魂143号-正酷超级黑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292100" y="1016635"/>
            <a:ext cx="5422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ctr"/>
            <a:r>
              <a:rPr lang="zh-CN" altLang="en-US" sz="2400" dirty="0">
                <a:effectLst>
                  <a:outerShdw blurRad="38100" dist="50800" dir="2700000" algn="tl">
                    <a:srgbClr val="00000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第二课  </a:t>
            </a:r>
            <a:r>
              <a:rPr lang="zh-CN" sz="2400" dirty="0">
                <a:effectLst>
                  <a:outerShdw blurRad="38100" dist="50800" dir="2700000" algn="tl">
                    <a:srgbClr val="00000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诸侯纷争与变法运动</a:t>
            </a:r>
            <a:endParaRPr lang="zh-CN" sz="2400" dirty="0">
              <a:effectLst>
                <a:outerShdw blurRad="38100" dist="50800" dir="2700000" algn="tl">
                  <a:srgbClr val="000000"/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56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-39370" y="-80645"/>
            <a:ext cx="12291695" cy="6998335"/>
          </a:xfrm>
          <a:prstGeom prst="rect">
            <a:avLst/>
          </a:prstGeom>
          <a:gradFill>
            <a:gsLst>
              <a:gs pos="0">
                <a:schemeClr val="tx1">
                  <a:lumMod val="69000"/>
                  <a:alpha val="73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471805" y="205740"/>
            <a:ext cx="4984115" cy="6447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41300" dirty="0">
                <a:solidFill>
                  <a:schemeClr val="bg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贰</a:t>
            </a:r>
            <a:endParaRPr lang="zh-CN" altLang="en-US" sz="41300" dirty="0">
              <a:solidFill>
                <a:schemeClr val="bg1">
                  <a:alpha val="4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descr="7b0a2020202022776f7264617274223a20227b5c2269645c223a32353030343931392c5c227469645c223a31333531347d220a7d0a"/>
          <p:cNvSpPr txBox="1"/>
          <p:nvPr/>
        </p:nvSpPr>
        <p:spPr>
          <a:xfrm>
            <a:off x="4178300" y="2434590"/>
            <a:ext cx="7717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glow" dir="t">
                <a:rot lat="0" lon="0" rev="0"/>
              </a:lightRig>
            </a:scene3d>
            <a:sp3d extrusionH="213749" contourW="9161">
              <a:extrusionClr>
                <a:srgbClr val="FF2543"/>
              </a:extrusionClr>
              <a:contourClr>
                <a:srgbClr val="520A16"/>
              </a:contourClr>
            </a:sp3d>
          </a:bodyPr>
          <a:p>
            <a:pPr algn="ctr"/>
            <a:r>
              <a:rPr lang="zh-CN" altLang="en-US" sz="9600">
                <a:solidFill>
                  <a:srgbClr val="FFB831"/>
                </a:solidFill>
                <a:effectLst>
                  <a:outerShdw dist="50800" dir="13500000" algn="br" rotWithShape="0">
                    <a:srgbClr val="FFFF00">
                      <a:alpha val="100000"/>
                    </a:srgbClr>
                  </a:outerShdw>
                  <a:reflection blurRad="3054" stA="50000" endA="300" endPos="24000" dist="635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</a:rPr>
              <a:t>求贤问道之时</a:t>
            </a:r>
            <a:endParaRPr lang="zh-CN" altLang="en-US" sz="9600">
              <a:solidFill>
                <a:srgbClr val="FFB831"/>
              </a:solidFill>
              <a:effectLst>
                <a:outerShdw dist="50800" dir="13500000" algn="br" rotWithShape="0">
                  <a:srgbClr val="FFFF00">
                    <a:alpha val="100000"/>
                  </a:srgbClr>
                </a:outerShdw>
                <a:reflection blurRad="3054" stA="50000" endA="300" endPos="24000" dist="63500" dir="5400000" sy="-100000" algn="bl" rotWithShape="0"/>
              </a:effectLst>
              <a:latin typeface="汉仪雅酷黑 95W" panose="020B0A04020202020204" charset="-122"/>
              <a:ea typeface="汉仪雅酷黑 95W" panose="020B0A04020202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33045" y="0"/>
            <a:ext cx="339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变法运动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5482590" y="107950"/>
            <a:ext cx="6642735" cy="66427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53805" y="1885950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燕昭王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乐毅改革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93300" y="2854960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齐威王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邹忌改革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98385" y="2439035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赵武灵王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胡服骑射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30235" y="3636010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魏文侯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李悝变法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77785" y="5608955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楚悼王</a:t>
            </a:r>
            <a:endParaRPr lang="en-US" altLang="zh-CN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吴起变法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17280" y="4772025"/>
            <a:ext cx="1643380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韩昭侯</a:t>
            </a:r>
            <a:endParaRPr lang="en-US" altLang="zh-CN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申不害改革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49595" y="3636010"/>
            <a:ext cx="1318895" cy="70675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秦孝公</a:t>
            </a:r>
            <a:endParaRPr lang="en-US" altLang="zh-CN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商鞅变法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72085" y="873760"/>
            <a:ext cx="5088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B93A3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探究二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结合所学知识，分析战国时期各国进行变法运动的原因？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B400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2099310"/>
            <a:ext cx="564896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经济：</a:t>
            </a:r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农业生产技术的进步推动了社会生产力的发展，原有的井田制逐渐瓦解，封建土地私有制不断确立。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3561715"/>
            <a:ext cx="564896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政治：</a:t>
            </a:r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新兴地主阶级的壮大，要求建立新的政治经济秩序。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4717415"/>
            <a:ext cx="5648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现实：</a:t>
            </a:r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战国时期兼并战争的需要。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 animBg="1"/>
      <p:bldP spid="6" grpId="0" animBg="1"/>
      <p:bldP spid="4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6146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商鞅变法（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BC356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年）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42645"/>
            <a:ext cx="7824470" cy="4168775"/>
            <a:chOff x="0" y="1327"/>
            <a:chExt cx="12322" cy="6565"/>
          </a:xfrm>
        </p:grpSpPr>
        <p:sp>
          <p:nvSpPr>
            <p:cNvPr id="4" name="矩形 3"/>
            <p:cNvSpPr/>
            <p:nvPr/>
          </p:nvSpPr>
          <p:spPr>
            <a:xfrm>
              <a:off x="0" y="1327"/>
              <a:ext cx="12322" cy="6565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31" y="1606"/>
              <a:ext cx="12059" cy="60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卫鞅吸取了李悝、吴起等法家在魏、楚等国实行变法的经验，结合秦国的具体情况，对法家政策作了进一步发展，后来居上，变法取得了较大的成效。他进一步破除了井田制，扩大了亩制，重农抑商，奖励一家一户男耕女织的生产，鼓励垦荒，这就促进了秦国小农经济的发展。他普遍推行了县制，制定了法律，统一了度量衡制，建成了中央集权的君主政权。他禁止私斗，奖励军功，制定二十等爵制度，这有利于加强军队战斗力。他打击反对变法的旧贵族，并且“燔《诗》《书》而明法令”，使变法令得以贯彻执行。由于这一切，秦国很快富强起来，奠定了此后秦统一全中国的基础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/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杨宽《战国史》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819775" y="2382520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政治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2045" y="1606550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5145" y="3028315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军事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7545" y="3670935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思想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8053705" y="923290"/>
            <a:ext cx="3846195" cy="40068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2" name="矩形 11"/>
          <p:cNvSpPr/>
          <p:nvPr/>
        </p:nvSpPr>
        <p:spPr>
          <a:xfrm>
            <a:off x="-61" y="842348"/>
            <a:ext cx="7902762" cy="50774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变法措施：</a:t>
            </a:r>
            <a:endParaRPr lang="zh-CN" altLang="en-US" sz="2800" b="1" dirty="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经济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重农抑商，奖励耕织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;“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废井田，开阡陌”，承认土地私有，允许土地买卖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统一度量衡。</a:t>
            </a:r>
            <a:b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政治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普遍推行县治，县的主要官员由君主任免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实行什伍连坐，互相纠察告发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制定秦律，废除“世卿世禄制”。</a:t>
            </a:r>
            <a:b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军事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奖励军功，剥夺和限制贵族特权。</a:t>
            </a:r>
            <a:endParaRPr lang="en-US" altLang="zh-CN" sz="2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思想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燔诗书而明法令”。</a:t>
            </a:r>
            <a:b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社会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强制大家庭拆散为个体小家庭</a:t>
            </a:r>
            <a:endParaRPr lang="zh-CN" altLang="en-US" sz="2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7" grpId="1" animBg="1"/>
      <p:bldP spid="6" grpId="1" bldLvl="0" animBg="1"/>
      <p:bldP spid="8" grpId="1" bldLvl="0" animBg="1"/>
      <p:bldP spid="9" grpId="1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儒家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034415"/>
            <a:ext cx="6470650" cy="3195320"/>
            <a:chOff x="0" y="1629"/>
            <a:chExt cx="10190" cy="5032"/>
          </a:xfrm>
        </p:grpSpPr>
        <p:sp>
          <p:nvSpPr>
            <p:cNvPr id="4" name="矩形 3"/>
            <p:cNvSpPr/>
            <p:nvPr/>
          </p:nvSpPr>
          <p:spPr>
            <a:xfrm>
              <a:off x="0" y="1629"/>
              <a:ext cx="10190" cy="5032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95" y="1941"/>
              <a:ext cx="9600" cy="44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</a:t>
              </a:r>
              <a:r>
                <a:rPr lang="zh-CN" altLang="en-US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春秋初年，礼法既乱，非礼的现象虽常发生，但尚无人敢于反对礼制，各国贵族在表面上仍然要遵守他们内心所不愿遵守，而事实上亦无法了解的礼，自然只有求助于他人。于是各国贵族门下遂有了一批“助人君，顺阴阳，明教化，游文于六经之中，留意于仁义之际，祖述尧舜，宪章文武”的专家，这一类受贵族豢养的专家顾问，当时称为“儒”。</a:t>
              </a:r>
              <a:r>
                <a:rPr lang="en-US" altLang="zh-CN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 ——</a:t>
              </a:r>
              <a:r>
                <a:rPr lang="zh-CN" altLang="en-US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693535" y="1866265"/>
            <a:ext cx="5122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伦理</a:t>
            </a:r>
            <a:r>
              <a:rPr lang="en-US" altLang="zh-CN" sz="7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</a:t>
            </a:r>
            <a:r>
              <a:rPr lang="zh-CN" altLang="en-US" sz="7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政治</a:t>
            </a:r>
            <a:endParaRPr lang="zh-CN" altLang="en-US" sz="7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472440" y="851535"/>
            <a:ext cx="3223260" cy="499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918585" y="1232535"/>
            <a:ext cx="2774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96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96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仁</a:t>
            </a:r>
            <a:r>
              <a:rPr lang="en-US" altLang="zh-CN" sz="96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 sz="96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0695" y="3117215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政治思想：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为政以德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、恢复西周的礼乐制度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90695" y="3769360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教育思想：</a:t>
            </a:r>
            <a:r>
              <a:rPr 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有教无类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90695" y="4421505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鬼神观：</a:t>
            </a:r>
            <a:r>
              <a:rPr 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敬鬼神而远之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/>
          <a:srcRect l="40867"/>
          <a:stretch>
            <a:fillRect/>
          </a:stretch>
        </p:blipFill>
        <p:spPr>
          <a:xfrm>
            <a:off x="7752080" y="964565"/>
            <a:ext cx="2761615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1731645" y="964565"/>
            <a:ext cx="2762250" cy="3637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1927225" y="5010785"/>
            <a:ext cx="26168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性善论</a:t>
            </a:r>
            <a:endParaRPr lang="zh-CN" altLang="en-US" sz="3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ctr"/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提倡</a:t>
            </a:r>
            <a:r>
              <a:rPr lang="en-US" altLang="zh-CN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仁政</a:t>
            </a:r>
            <a:r>
              <a:rPr lang="en-US" altLang="zh-CN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3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46390" y="5073650"/>
            <a:ext cx="26168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性恶论</a:t>
            </a:r>
            <a:endParaRPr lang="zh-CN" altLang="en-US" sz="32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隆礼重法</a:t>
            </a:r>
            <a:endParaRPr lang="zh-CN" sz="32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  <p:bldP spid="10" grpId="0"/>
      <p:bldP spid="7" grpId="1"/>
      <p:bldP spid="8" grpId="1"/>
      <p:bldP spid="9" grpId="1"/>
      <p:bldP spid="10" grpId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道家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>
            <a:alphaModFix amt="20000"/>
            <a:clrChange>
              <a:clrFrom>
                <a:srgbClr val="DAC8BA">
                  <a:alpha val="99608"/>
                </a:srgbClr>
              </a:clrFrom>
              <a:clrTo>
                <a:srgbClr val="DAC8BA">
                  <a:alpha val="99608"/>
                  <a:alpha val="0"/>
                </a:srgbClr>
              </a:clrTo>
            </a:clrChange>
            <a:biLevel thresh="50000"/>
          </a:blip>
          <a:srcRect l="8082" t="2028" r="9802" b="14616"/>
          <a:stretch>
            <a:fillRect/>
          </a:stretch>
        </p:blipFill>
        <p:spPr>
          <a:xfrm>
            <a:off x="2737485" y="330200"/>
            <a:ext cx="6717665" cy="6821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55370" y="942975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道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1700" y="5412740"/>
            <a:ext cx="45237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出世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279083" y="845820"/>
            <a:ext cx="6096000" cy="5166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335280" y="2388235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朴素的唯物史观：</a:t>
            </a:r>
            <a:r>
              <a:rPr lang="en-US" alt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道法自然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、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天人合一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3052445"/>
            <a:ext cx="6856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朴素的辩证法：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揭示出事物存在着互相依存、相互转化、对立统一的矛盾；认为物极必反，柔能克刚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280" y="4455160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政治思想：</a:t>
            </a:r>
            <a:r>
              <a:rPr 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小国寡民、无为而治、愚民政策</a:t>
            </a:r>
            <a:endParaRPr 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5" grpId="1"/>
      <p:bldP spid="6" grpId="0"/>
      <p:bldP spid="6" grpId="1"/>
      <p:bldP spid="2" grpId="0"/>
      <p:bldP spid="4" grpId="0"/>
      <p:bldP spid="2" grpId="1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法家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497840" y="1028065"/>
            <a:ext cx="3569970" cy="4801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250690" y="1297940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法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2035" y="2631440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术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4225" y="4188460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势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64375" y="1666875"/>
            <a:ext cx="45961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公布于众的</a:t>
            </a:r>
            <a:r>
              <a:rPr lang="zh-CN" altLang="en-US" sz="20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法令</a:t>
            </a:r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、法规、法律，是君、臣、民</a:t>
            </a:r>
            <a:r>
              <a:rPr lang="zh-CN" altLang="en-US" sz="20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共同遵守</a:t>
            </a:r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的东西。</a:t>
            </a:r>
            <a:endParaRPr lang="zh-CN" altLang="en-US" sz="20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80475" y="3169920"/>
            <a:ext cx="24803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君主驾驭臣下的方法</a:t>
            </a:r>
            <a:endParaRPr lang="zh-CN" altLang="en-US" sz="2000" b="1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1480" y="4681220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权势、权威</a:t>
            </a:r>
            <a:endParaRPr lang="zh-CN" altLang="en-US" sz="2400" b="1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38735" y="0"/>
            <a:ext cx="1230757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-38735" y="-45085"/>
            <a:ext cx="12319635" cy="6903085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7950" y="1331595"/>
            <a:ext cx="12084050" cy="4970145"/>
            <a:chOff x="-60" y="3670"/>
            <a:chExt cx="19031" cy="6460"/>
          </a:xfrm>
        </p:grpSpPr>
        <p:sp>
          <p:nvSpPr>
            <p:cNvPr id="26" name="文本占位符 1"/>
            <p:cNvSpPr txBox="1"/>
            <p:nvPr/>
          </p:nvSpPr>
          <p:spPr>
            <a:xfrm>
              <a:off x="92" y="8630"/>
              <a:ext cx="320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(4)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思想文化：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60" y="3670"/>
              <a:ext cx="320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(1)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经济根源：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0" y="5332"/>
              <a:ext cx="304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(2)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政治背景：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" y="6995"/>
              <a:ext cx="320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(3)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阶级变动：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2" y="4475"/>
              <a:ext cx="18879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铁犁牛耕促进了生产力的发展，推动着井田制的瓦解，封建土地私有制逐步确立</a:t>
              </a:r>
              <a:r>
                <a:rPr lang="en-US" altLang="zh-CN" sz="2400" b="1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 </a:t>
              </a:r>
              <a:endParaRPr lang="en-US" altLang="zh-CN" sz="2400" b="1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2" y="6138"/>
              <a:ext cx="18878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</a:rPr>
                <a:t>王室衰微，诸侯崛起、纷争，各国统治者需要招揽人才；</a:t>
              </a:r>
              <a:endParaRPr lang="zh-CN" altLang="en-US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2" y="7787"/>
              <a:ext cx="18879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</a:rPr>
                <a:t>贵族等级体系逐渐瓦解，士阶层崛起，他们提出不同的主张与要求，企图影响现实政治；</a:t>
              </a:r>
              <a:endParaRPr lang="zh-CN" altLang="en-US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0" y="9436"/>
              <a:ext cx="18971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“学在官府”的局面被打破，贵族垄断的文化学术向社会下层扩散，“私学勃兴”。</a:t>
              </a:r>
              <a:endParaRPr lang="zh-CN" altLang="en-US" sz="2400" b="1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 userDrawn="1"/>
        </p:nvSpPr>
        <p:spPr>
          <a:xfrm>
            <a:off x="90805" y="-52070"/>
            <a:ext cx="2163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本课结构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C9F754DE-2CAD-44b6-B708-469DEB6407EB-1" descr="C:/Users/Administrator/AppData/Local/Temp/wpp.EigTlr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3865" y="593090"/>
            <a:ext cx="9477375" cy="603440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6337935" y="1201420"/>
            <a:ext cx="2738755" cy="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8016875" y="1505585"/>
            <a:ext cx="1069975" cy="51308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269730" y="940435"/>
            <a:ext cx="198755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FF00"/>
                </a:solidFill>
              </a:rPr>
              <a:t>社会背景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7646670" y="3053080"/>
            <a:ext cx="2119630" cy="111506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588250" y="4391025"/>
            <a:ext cx="1927225" cy="508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766300" y="4262755"/>
            <a:ext cx="198755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FF00"/>
                </a:solidFill>
              </a:rPr>
              <a:t>时代抉择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-39370" y="-80645"/>
            <a:ext cx="12291695" cy="6998335"/>
          </a:xfrm>
          <a:prstGeom prst="rect">
            <a:avLst/>
          </a:prstGeom>
          <a:gradFill>
            <a:gsLst>
              <a:gs pos="0">
                <a:schemeClr val="tx1">
                  <a:lumMod val="69000"/>
                  <a:alpha val="73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487045" y="194945"/>
            <a:ext cx="4984115" cy="6447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41300" dirty="0">
                <a:solidFill>
                  <a:schemeClr val="bg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壹</a:t>
            </a:r>
            <a:endParaRPr lang="zh-CN" altLang="en-US" sz="41300" dirty="0">
              <a:solidFill>
                <a:schemeClr val="bg1">
                  <a:alpha val="4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 descr="7b0a2020202022776f7264617274223a20227b5c2269645c223a32353030343431392c5c227469645c223a31333534367d220a7d0a"/>
          <p:cNvSpPr txBox="1"/>
          <p:nvPr/>
        </p:nvSpPr>
        <p:spPr>
          <a:xfrm>
            <a:off x="3716020" y="2684145"/>
            <a:ext cx="837692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Left"/>
              <a:lightRig rig="flat" dir="t">
                <a:rot lat="0" lon="0" rev="0"/>
              </a:lightRig>
            </a:scene3d>
            <a:sp3d extrusionH="220870" contourW="5522">
              <a:extrusionClr>
                <a:srgbClr val="520610"/>
              </a:extrusionClr>
              <a:contourClr>
                <a:srgbClr val="AB6E24"/>
              </a:contourClr>
            </a:sp3d>
          </a:bodyPr>
          <a:p>
            <a:pPr algn="ctr"/>
            <a:r>
              <a:rPr lang="zh-CN" altLang="en-US" sz="9600" b="1">
                <a:ln w="26228">
                  <a:solidFill>
                    <a:srgbClr val="FFDCBD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761" stA="50000" endA="300" endPos="50000" dist="60007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</a:rPr>
              <a:t>礼崩乐坏之世</a:t>
            </a:r>
            <a:endParaRPr lang="zh-CN" altLang="en-US" sz="9600" b="1">
              <a:ln w="26228">
                <a:solidFill>
                  <a:srgbClr val="FFDCBD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761" stA="50000" endA="300" endPos="50000" dist="60007" dir="5400000" sy="-100000" algn="bl" rotWithShape="0"/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箭头连接符 11"/>
          <p:cNvCxnSpPr/>
          <p:nvPr/>
        </p:nvCxnSpPr>
        <p:spPr>
          <a:xfrm flipV="1">
            <a:off x="1634490" y="4911725"/>
            <a:ext cx="9315450" cy="3048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519420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879600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428105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95230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968500" y="3966210"/>
            <a:ext cx="7775538" cy="700405"/>
            <a:chOff x="2343" y="7332"/>
            <a:chExt cx="13001" cy="1103"/>
          </a:xfrm>
        </p:grpSpPr>
        <p:sp>
          <p:nvSpPr>
            <p:cNvPr id="17" name="右大括号 16"/>
            <p:cNvSpPr/>
            <p:nvPr/>
          </p:nvSpPr>
          <p:spPr>
            <a:xfrm rot="16200000" flipV="1">
              <a:off x="8535" y="1626"/>
              <a:ext cx="616" cy="13001"/>
            </a:xfrm>
            <a:prstGeom prst="rightBrace">
              <a:avLst>
                <a:gd name="adj1" fmla="val 8333"/>
                <a:gd name="adj2" fmla="val 50011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879" y="7332"/>
              <a:ext cx="1929" cy="725"/>
            </a:xfrm>
            <a:prstGeom prst="rect">
              <a:avLst/>
            </a:prstGeom>
            <a:solidFill>
              <a:srgbClr val="B40026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东周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527810" y="518731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771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167630" y="516318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476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184265" y="516318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475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743440" y="515937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221</a:t>
            </a:r>
            <a:r>
              <a:rPr lang="zh-CN" altLang="en-US"/>
              <a:t>年</a:t>
            </a:r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2066925" y="5057775"/>
            <a:ext cx="3464560" cy="690245"/>
            <a:chOff x="2498" y="9051"/>
            <a:chExt cx="5456" cy="1087"/>
          </a:xfrm>
        </p:grpSpPr>
        <p:sp>
          <p:nvSpPr>
            <p:cNvPr id="24" name="右大括号 23"/>
            <p:cNvSpPr/>
            <p:nvPr/>
          </p:nvSpPr>
          <p:spPr>
            <a:xfrm rot="5400000">
              <a:off x="5036" y="6513"/>
              <a:ext cx="380" cy="545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261" y="9414"/>
              <a:ext cx="1929" cy="725"/>
            </a:xfrm>
            <a:prstGeom prst="rect">
              <a:avLst/>
            </a:prstGeom>
            <a:solidFill>
              <a:srgbClr val="0031B0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春秋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30670" y="5057775"/>
            <a:ext cx="3464560" cy="681355"/>
            <a:chOff x="9685" y="9051"/>
            <a:chExt cx="5456" cy="1073"/>
          </a:xfrm>
        </p:grpSpPr>
        <p:sp>
          <p:nvSpPr>
            <p:cNvPr id="25" name="右大括号 24"/>
            <p:cNvSpPr/>
            <p:nvPr/>
          </p:nvSpPr>
          <p:spPr>
            <a:xfrm rot="5400000">
              <a:off x="12223" y="6513"/>
              <a:ext cx="380" cy="545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448" y="9400"/>
              <a:ext cx="1929" cy="725"/>
            </a:xfrm>
            <a:prstGeom prst="rect">
              <a:avLst/>
            </a:prstGeom>
            <a:solidFill>
              <a:srgbClr val="0031B0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战国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0" y="1289050"/>
            <a:ext cx="8026400" cy="1940560"/>
            <a:chOff x="0" y="1561"/>
            <a:chExt cx="12640" cy="3056"/>
          </a:xfrm>
        </p:grpSpPr>
        <p:sp>
          <p:nvSpPr>
            <p:cNvPr id="9" name="矩形 8"/>
            <p:cNvSpPr/>
            <p:nvPr/>
          </p:nvSpPr>
          <p:spPr>
            <a:xfrm>
              <a:off x="0" y="1561"/>
              <a:ext cx="12640" cy="3056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18" y="1854"/>
              <a:ext cx="11804" cy="24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    </a:t>
              </a:r>
              <a:r>
                <a:rPr lang="zh-CN" altLang="en-US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至于幽王，天不吊周，王昏不若，用愆厥位。携王奸命，诸侯替之，而建王嗣，用迁郏鄏。则是兄弟之能用力于王室也。</a:t>
              </a:r>
              <a:endPara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r"/>
              <a:r>
                <a:rPr lang="en-US" altLang="zh-CN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——</a:t>
              </a:r>
              <a:r>
                <a:rPr lang="zh-CN" altLang="en-US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《左传</a:t>
              </a:r>
              <a:r>
                <a:rPr lang="en-US" altLang="zh-CN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昭公二十六年》</a:t>
              </a:r>
              <a:endPara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32" name="文本框 31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78495" y="2028825"/>
            <a:ext cx="368935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公元</a:t>
            </a:r>
            <a:r>
              <a:rPr lang="en-US" altLang="zh-CN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771</a:t>
            </a:r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年，周平王东迁洛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582785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9230995" y="590613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256</a:t>
            </a:r>
            <a:r>
              <a:rPr lang="zh-CN" altLang="en-US"/>
              <a:t>年</a:t>
            </a:r>
            <a:endParaRPr lang="zh-CN" altLang="en-US"/>
          </a:p>
        </p:txBody>
      </p:sp>
      <p:cxnSp>
        <p:nvCxnSpPr>
          <p:cNvPr id="36" name="直接箭头连接符 35"/>
          <p:cNvCxnSpPr>
            <a:stCxn id="34" idx="4"/>
            <a:endCxn id="35" idx="0"/>
          </p:cNvCxnSpPr>
          <p:nvPr/>
        </p:nvCxnSpPr>
        <p:spPr>
          <a:xfrm>
            <a:off x="9723120" y="5057775"/>
            <a:ext cx="0" cy="848360"/>
          </a:xfrm>
          <a:prstGeom prst="straightConnector1">
            <a:avLst/>
          </a:prstGeom>
          <a:ln w="412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6353175" y="1614805"/>
            <a:ext cx="4770120" cy="2670810"/>
            <a:chOff x="9626" y="2005"/>
            <a:chExt cx="7512" cy="4206"/>
          </a:xfrm>
        </p:grpSpPr>
        <p:sp>
          <p:nvSpPr>
            <p:cNvPr id="8" name="矩形 7"/>
            <p:cNvSpPr/>
            <p:nvPr/>
          </p:nvSpPr>
          <p:spPr>
            <a:xfrm>
              <a:off x="9626" y="2005"/>
              <a:ext cx="7513" cy="4207"/>
            </a:xfrm>
            <a:prstGeom prst="rect">
              <a:avLst/>
            </a:prstGeom>
            <a:solidFill>
              <a:srgbClr val="8F8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0141" y="2292"/>
              <a:ext cx="6484" cy="3633"/>
            </a:xfrm>
            <a:prstGeom prst="rect">
              <a:avLst/>
            </a:prstGeom>
            <a:noFill/>
            <a:ln w="31750" cmpd="sng">
              <a:noFill/>
              <a:prstDash val="solid"/>
            </a:ln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(周）王夺郑伯（郑庄公)政，郑伯不朝。秋，王诸侯伐郑，郑伯击之。……王卒大败，祝聘（郑庄公的臣下)射王中肩。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/>
              <a:r>
                <a:rPr lang="en-US" altLang="zh-CN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《左传·桓公五年》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2815" y="1614805"/>
            <a:ext cx="4770755" cy="2671445"/>
            <a:chOff x="0" y="2005"/>
            <a:chExt cx="7513" cy="4207"/>
          </a:xfrm>
        </p:grpSpPr>
        <p:sp>
          <p:nvSpPr>
            <p:cNvPr id="4" name="矩形 3"/>
            <p:cNvSpPr/>
            <p:nvPr/>
          </p:nvSpPr>
          <p:spPr>
            <a:xfrm>
              <a:off x="0" y="2005"/>
              <a:ext cx="7513" cy="4207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1" y="2582"/>
              <a:ext cx="6712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天子适诸侯曰巡狩，诸侯朝于天子曰述职……一不朝，则贬其爵;再不朝，则削其地;三不朝，则六师移之。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——《孟子·告子下》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72085" y="873760"/>
            <a:ext cx="7968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B93A3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探究一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结合以下材料，分析出现这一现象的原因？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B400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00550" y="2558415"/>
            <a:ext cx="3374390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周王室的衰微</a:t>
            </a:r>
            <a:endParaRPr lang="zh-CN" altLang="en-US" sz="28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678680"/>
            <a:ext cx="120402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</a:t>
            </a:r>
            <a:r>
              <a:rPr lang="zh-CN" altLang="en-US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平王既失掉诸侯的信仰，同时又缺乏恢复控制诸侯的能力，封建帝国遂难逃崩溃噩运。按照周公所订的制度，王室是维持封建帝国的重心，各国国内政权的转移和列国争执的仲裁，均唯共主之命是听。诸如篡弑、兼并等各种事件，绝对禁止发生，有违背的，共主可以用武力制裁。</a:t>
            </a:r>
            <a:endParaRPr lang="zh-CN" altLang="en-US" sz="24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en-US" alt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李定一《中华史纲》</a:t>
            </a:r>
            <a:endParaRPr lang="zh-CN" altLang="en-US" sz="24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207110912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573" t="19232" r="5537" b="9113"/>
          <a:stretch>
            <a:fillRect/>
          </a:stretch>
        </p:blipFill>
        <p:spPr>
          <a:xfrm>
            <a:off x="0" y="821055"/>
            <a:ext cx="5859145" cy="459041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4086" t="21021" r="19217" b="20249"/>
          <a:stretch>
            <a:fillRect/>
          </a:stretch>
        </p:blipFill>
        <p:spPr>
          <a:xfrm>
            <a:off x="6047105" y="821055"/>
            <a:ext cx="6144895" cy="45897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1099820"/>
            <a:ext cx="1166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公元</a:t>
            </a:r>
            <a:r>
              <a:rPr lang="en-US" altLang="zh-CN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771</a:t>
            </a:r>
            <a:r>
              <a:rPr lang="zh-CN" altLang="en-US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endParaRPr lang="zh-CN" altLang="en-US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31560" y="1099820"/>
            <a:ext cx="137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公元</a:t>
            </a:r>
            <a:r>
              <a:rPr lang="en-US" altLang="zh-CN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476</a:t>
            </a:r>
            <a:r>
              <a:rPr lang="zh-CN" altLang="en-US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endParaRPr lang="zh-CN" altLang="en-US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49520" y="1554480"/>
            <a:ext cx="173037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霸政</a:t>
            </a:r>
            <a:endParaRPr lang="zh-CN" altLang="en-US" sz="28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0" y="4543425"/>
            <a:ext cx="12192000" cy="2313940"/>
            <a:chOff x="0" y="7155"/>
            <a:chExt cx="19200" cy="3644"/>
          </a:xfrm>
        </p:grpSpPr>
        <p:sp>
          <p:nvSpPr>
            <p:cNvPr id="12" name="矩形 11"/>
            <p:cNvSpPr/>
            <p:nvPr/>
          </p:nvSpPr>
          <p:spPr>
            <a:xfrm>
              <a:off x="0" y="7155"/>
              <a:ext cx="19200" cy="3645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00" y="7306"/>
              <a:ext cx="18800" cy="33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经过两百余年的争霸战争，各国内部亦发生变化，国家组织因之改观。原来各国贵族分封在外的都邑，按照规定，最大的不能超过“国”的三分之一，后来因为兼并的原因，诸侯常将新得的土地，分赐予同宗子弟或有勋业的异姓功臣。这些分封在外的氏族，常乘国君暗弱或内乱的机会，竭力扩充实力；彼此之间，为了利害冲突，亦常发生战争和兼并的事件，诸侯无力干涉。积久之后，国家的政权遂逐渐旁落于少数势力雄厚的贵族手中，各国诸侯变成有名无实的国君。</a:t>
              </a: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                                                                                                  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2573" t="3695" r="1895" b="1361"/>
          <a:stretch>
            <a:fillRect/>
          </a:stretch>
        </p:blipFill>
        <p:spPr>
          <a:xfrm>
            <a:off x="90805" y="786130"/>
            <a:ext cx="6353810" cy="5586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359275" y="3171190"/>
            <a:ext cx="1730375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田氏代齐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20240" y="2710815"/>
            <a:ext cx="1730375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三家分晋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66305" y="3919855"/>
            <a:ext cx="4355465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周君、王赧卒，周民遂东亡。秦取九鼎宝器，而迁西周公於狐。后七岁，秦庄襄王灭东周。东西周皆入于秦，周既不祀。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《史记</a:t>
            </a: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周本纪》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36690" y="1018540"/>
            <a:ext cx="5655310" cy="2251710"/>
            <a:chOff x="10294" y="1604"/>
            <a:chExt cx="8906" cy="3546"/>
          </a:xfrm>
        </p:grpSpPr>
        <p:sp>
          <p:nvSpPr>
            <p:cNvPr id="6" name="矩形 5"/>
            <p:cNvSpPr/>
            <p:nvPr/>
          </p:nvSpPr>
          <p:spPr>
            <a:xfrm>
              <a:off x="10294" y="1604"/>
              <a:ext cx="8907" cy="3547"/>
            </a:xfrm>
            <a:prstGeom prst="rect">
              <a:avLst/>
            </a:prstGeom>
            <a:solidFill>
              <a:srgbClr val="B4002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593" y="1993"/>
              <a:ext cx="8309" cy="28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冷兵器时代的战争模式也在悄然发生变化，春秋时期那种各国交战</a:t>
              </a:r>
              <a:r>
                <a:rPr lang="zh-CN" altLang="en-US" sz="2200" b="1">
                  <a:solidFill>
                    <a:srgbClr val="FFFF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点到为止、揖让有礼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的情况不复出现，取而代之的是殚精竭虑消灭对方有生力量的战争。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r"/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卜宪群《中国通史》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108190" y="3919855"/>
            <a:ext cx="4513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礼崩乐坏</a:t>
            </a:r>
            <a:endParaRPr lang="zh-CN" altLang="en-US" sz="7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" grpId="0" bldLvl="0" animBg="1"/>
      <p:bldP spid="10" grpId="0"/>
      <p:bldP spid="5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33045" y="-62230"/>
            <a:ext cx="2516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华夏认同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1033780"/>
            <a:ext cx="9085580" cy="3944620"/>
            <a:chOff x="0" y="1325"/>
            <a:chExt cx="14308" cy="6212"/>
          </a:xfrm>
        </p:grpSpPr>
        <p:sp>
          <p:nvSpPr>
            <p:cNvPr id="6" name="矩形 5"/>
            <p:cNvSpPr/>
            <p:nvPr/>
          </p:nvSpPr>
          <p:spPr>
            <a:xfrm>
              <a:off x="0" y="1325"/>
              <a:ext cx="14309" cy="6213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9" y="1481"/>
              <a:ext cx="13610" cy="58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自春秋之后,华夏内部出现了王室实力削弱、贵族力量壮大,以致权力下移的现象,表明原有政治结构不断遭到破坏。不过,</a:t>
              </a:r>
              <a:r>
                <a:rPr lang="zh-CN" altLang="en-US" sz="2200" b="1">
                  <a:solidFill>
                    <a:srgbClr val="FFFF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现实政治的改变并非意味原有观念的丧失,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原有的历史意识在此过程中仍被保留下来。即使在战国时期,当周王室权威尽失,诸国之间兼并之时,存在天下共主的政治结构仍然被华夏所认可,并逐渐为夷狄所接受,同样被认可和接受的还有</a:t>
              </a:r>
              <a:r>
                <a:rPr lang="zh-CN" altLang="en-US" sz="2200" b="1">
                  <a:solidFill>
                    <a:srgbClr val="FFFF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华夏文化对维系政治结构的作用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。即使是夷狄,只要接受了华夏文化,就会认同华夏的政治结构,并认同华夏,而他们的华夏身份也会得到华夏成员的认可。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李渊《论先秦时期夷狄认同华夏的观念》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704070" y="1532255"/>
            <a:ext cx="190690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血缘认同</a:t>
            </a:r>
            <a:endParaRPr lang="zh-CN" altLang="en-US" sz="28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04070" y="2616835"/>
            <a:ext cx="190690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政治认同</a:t>
            </a:r>
            <a:endParaRPr lang="zh-CN" altLang="en-US" sz="28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04070" y="3701415"/>
            <a:ext cx="190690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文化认同</a:t>
            </a:r>
            <a:endParaRPr lang="zh-CN" altLang="en-US" sz="28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75690" y="5284470"/>
            <a:ext cx="100406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 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进入战国后，戎狄蛮夷逐渐融入华夏族，华夏族吸收了大量新鲜血液，更加稳定，分布更广。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《中外历史纲要上》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4" grpId="0" animBg="1"/>
      <p:bldP spid="1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33045" y="0"/>
            <a:ext cx="339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社会经济的发展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" y="1025525"/>
            <a:ext cx="2913380" cy="180276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191000" y="745490"/>
            <a:ext cx="38100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3085" y="469265"/>
            <a:ext cx="3865880" cy="4090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09930" y="3729355"/>
            <a:ext cx="2444750" cy="82994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农业发展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生产力的发展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1864995" y="4672965"/>
            <a:ext cx="17780" cy="56007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09930" y="5326380"/>
            <a:ext cx="2444750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社会经济的发展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3279775" y="4786630"/>
            <a:ext cx="1382395" cy="723265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873625" y="4484370"/>
            <a:ext cx="2444750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生产关系的变革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6059170" y="5003800"/>
            <a:ext cx="17780" cy="56007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873625" y="5623560"/>
            <a:ext cx="2444750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上层建筑的变革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05725" y="4672965"/>
            <a:ext cx="44043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生产力决定生产关系</a:t>
            </a:r>
            <a:endParaRPr lang="zh-CN" altLang="en-US" sz="32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经济基础决定上层建筑</a:t>
            </a:r>
            <a:endParaRPr lang="zh-CN" altLang="en-US" sz="32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  <p:bldP spid="1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ETdohvOD7VCr5Y7Z02ueZ8wBu1Y7A59gIlm9kOaStY2tHFDg+pRq3nIrDl9z5nFlZF1o1HFHmdpEoSDSScVaxs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ETdohvOD7VCr5Y7Z02ueZ8wBu1Y7A59gIlm9kOaStY2tHFDg+pRq3nIrDl9z5nFlZF1o1HFHmdpEoSDSScVaxs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ETdohvOD7VCr5Y7Z02ueZ8wBu1Y7A59gIlm9kOaStY2tHFDg+pRq3nIrDl9z5nFlZF1o1HFHmdpEoSDSScVaxs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ETdohvOD7VCr5Y7Z02ueZ8wBu1Y7A59gIlm9kOaStY2tHFDg+pRq3nIrDl9z5nFlZF1o1HFHmdpEoSDSScVaxs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ETdohvOD7VCr5Y7Z02ueZ8wBu1Y7A59gIlm9kOaStY2tHFDg+pRq3nIrDl9z5nFlZF1o1HFHmdpEoSDSScVaxs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ETdohvOD7VCr5Y7Z02ueZ8wBu1Y7A59gIlm9kOaStY2tHFDg+pRq3nIrDl9z5nFlZF1o1HFHmdpEoSDSScVaxs=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8862,&quot;width&quot;:1780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PLACING_PICTURE_USER_VIEWPORT" val="{&quot;height&quot;:10800,&quot;width&quot;:11316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COMMONDATA" val="eyJoZGlkIjoiNzM1YTJiZWEwMmZhZDljZjg1YzQ3NjE3NzQ3OTBmNmQifQ=="/>
  <p:tag name="KSO_WPP_MARK_KEY" val="c8bdedab-bc42-4e6f-9c4b-e754f96d667a"/>
  <p:tag name="KSO_WM_SCREEN_THEME_FLAG" val="Dlrq25wU2PGuGg5bbmjbDETdohvOD7VCr5Y7Z02ueZ8wBu1Y7A59gIlm9kOaStY2tHFDg+pRq3nIrDl9z5nFlZF1o1HFHmdpEoSDSScVaxs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="/>
    </extobj>
  </extobjs>
</s:customData>
</file>

<file path=customXml/itemProps8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2730</Words>
  <PresentationFormat>宽屏</PresentationFormat>
  <Paragraphs>228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方正清刻本悦宋简体</vt:lpstr>
      <vt:lpstr>方正宋刻本秀楷简体</vt:lpstr>
      <vt:lpstr>字魂143号-正酷超级黑</vt:lpstr>
      <vt:lpstr>华文新魏</vt:lpstr>
      <vt:lpstr>汉仪黑方简</vt:lpstr>
      <vt:lpstr>微软雅黑</vt:lpstr>
      <vt:lpstr>汉仪雅酷黑 95W</vt:lpstr>
      <vt:lpstr>Calibri</vt:lpstr>
      <vt:lpstr>Arial Unicode MS</vt:lpstr>
      <vt:lpstr>OPPOSans R</vt:lpstr>
      <vt:lpstr>Segoe Print</vt:lpstr>
      <vt:lpstr>创客贴金刚体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2022-08-25T03:00:41Z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AA2E74C37BCA4EA4B387E7027399D370</vt:lpwstr>
  </property>
</Properties>
</file>