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jpeg" ContentType="image/jpeg"/>
  <Default Extension="JPG" ContentType="image/.jpg"/>
  <Default Extension="png" ContentType="image/png"/>
  <Default Extension="wmf" ContentType="image/x-wmf"/>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tags/tag73.xml" ContentType="application/vnd.openxmlformats-officedocument.presentationml.tag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40"/>
  </p:handoutMasterIdLst>
  <p:sldIdLst>
    <p:sldId id="256" r:id="rId3"/>
    <p:sldId id="257" r:id="rId5"/>
    <p:sldId id="258" r:id="rId6"/>
    <p:sldId id="260" r:id="rId7"/>
    <p:sldId id="261" r:id="rId8"/>
    <p:sldId id="262" r:id="rId9"/>
    <p:sldId id="263" r:id="rId10"/>
    <p:sldId id="264" r:id="rId11"/>
    <p:sldId id="266" r:id="rId12"/>
    <p:sldId id="267" r:id="rId13"/>
    <p:sldId id="268" r:id="rId14"/>
    <p:sldId id="273" r:id="rId15"/>
    <p:sldId id="270" r:id="rId16"/>
    <p:sldId id="271" r:id="rId17"/>
    <p:sldId id="272" r:id="rId18"/>
    <p:sldId id="274" r:id="rId19"/>
    <p:sldId id="275" r:id="rId20"/>
    <p:sldId id="276" r:id="rId21"/>
    <p:sldId id="277" r:id="rId22"/>
    <p:sldId id="278" r:id="rId23"/>
    <p:sldId id="279" r:id="rId24"/>
    <p:sldId id="280" r:id="rId25"/>
    <p:sldId id="282" r:id="rId26"/>
    <p:sldId id="287" r:id="rId27"/>
    <p:sldId id="288" r:id="rId28"/>
    <p:sldId id="289" r:id="rId29"/>
    <p:sldId id="290" r:id="rId30"/>
    <p:sldId id="291" r:id="rId31"/>
    <p:sldId id="292" r:id="rId32"/>
    <p:sldId id="293" r:id="rId33"/>
    <p:sldId id="299" r:id="rId34"/>
    <p:sldId id="294" r:id="rId35"/>
    <p:sldId id="295" r:id="rId36"/>
    <p:sldId id="296" r:id="rId37"/>
    <p:sldId id="297" r:id="rId38"/>
    <p:sldId id="298" r:id="rId3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or" initials="" lastIdx="1" clrIdx="0"/>
  <p:cmAuthor id="1" name="微软用户" initials="" lastIdx="1" clrIdx="0"/>
  <p:cmAuthor id="2" name="新课标第一网"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F0F0F0"/>
    <a:srgbClr val="E6E6E6"/>
    <a:srgbClr val="C8C8C8"/>
    <a:srgbClr val="FFFFFF"/>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78" d="100"/>
          <a:sy n="78" d="100"/>
        </p:scale>
        <p:origin x="654" y="54"/>
      </p:cViewPr>
      <p:guideLst>
        <p:guide orient="horz" pos="2159"/>
        <p:guide pos="3816"/>
      </p:guideLst>
    </p:cSldViewPr>
  </p:slideViewPr>
  <p:notesTextViewPr>
    <p:cViewPr>
      <p:scale>
        <a:sx n="3" d="2"/>
        <a:sy n="3" d="2"/>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6.xml" Id="rId9" /><Relationship Type="http://schemas.openxmlformats.org/officeDocument/2006/relationships/slide" Target="slides/slide5.xml" Id="rId8" /><Relationship Type="http://schemas.openxmlformats.org/officeDocument/2006/relationships/slide" Target="slides/slide4.xml" Id="rId7" /><Relationship Type="http://schemas.openxmlformats.org/officeDocument/2006/relationships/slide" Target="slides/slide3.xml" Id="rId6" /><Relationship Type="http://schemas.openxmlformats.org/officeDocument/2006/relationships/slide" Target="slides/slide2.xml" Id="rId5" /><Relationship Type="http://schemas.openxmlformats.org/officeDocument/2006/relationships/commentAuthors" Target="commentAuthors.xml" Id="rId44" /><Relationship Type="http://schemas.openxmlformats.org/officeDocument/2006/relationships/tableStyles" Target="tableStyles.xml" Id="rId43" /><Relationship Type="http://schemas.openxmlformats.org/officeDocument/2006/relationships/viewProps" Target="viewProps.xml" Id="rId42" /><Relationship Type="http://schemas.openxmlformats.org/officeDocument/2006/relationships/presProps" Target="presProps.xml" Id="rId41" /><Relationship Type="http://schemas.openxmlformats.org/officeDocument/2006/relationships/handoutMaster" Target="handoutMasters/handoutMaster1.xml" Id="rId40" /><Relationship Type="http://schemas.openxmlformats.org/officeDocument/2006/relationships/notesMaster" Target="notesMasters/notesMaster1.xml" Id="rId4" /><Relationship Type="http://schemas.openxmlformats.org/officeDocument/2006/relationships/slide" Target="slides/slide36.xml" Id="rId39" /><Relationship Type="http://schemas.openxmlformats.org/officeDocument/2006/relationships/slide" Target="slides/slide35.xml" Id="rId38" /><Relationship Type="http://schemas.openxmlformats.org/officeDocument/2006/relationships/slide" Target="slides/slide34.xml" Id="rId37" /><Relationship Type="http://schemas.openxmlformats.org/officeDocument/2006/relationships/slide" Target="slides/slide33.xml" Id="rId36" /><Relationship Type="http://schemas.openxmlformats.org/officeDocument/2006/relationships/slide" Target="slides/slide32.xml" Id="rId35" /><Relationship Type="http://schemas.openxmlformats.org/officeDocument/2006/relationships/slide" Target="slides/slide31.xml" Id="rId34" /><Relationship Type="http://schemas.openxmlformats.org/officeDocument/2006/relationships/slide" Target="slides/slide30.xml" Id="rId33" /><Relationship Type="http://schemas.openxmlformats.org/officeDocument/2006/relationships/slide" Target="slides/slide29.xml" Id="rId32" /><Relationship Type="http://schemas.openxmlformats.org/officeDocument/2006/relationships/slide" Target="slides/slide28.xml" Id="rId31" /><Relationship Type="http://schemas.openxmlformats.org/officeDocument/2006/relationships/slide" Target="slides/slide27.xml" Id="rId30" /><Relationship Type="http://schemas.openxmlformats.org/officeDocument/2006/relationships/slide" Target="slides/slide1.xml" Id="rId3" /><Relationship Type="http://schemas.openxmlformats.org/officeDocument/2006/relationships/slide" Target="slides/slide26.xml" Id="rId29" /><Relationship Type="http://schemas.openxmlformats.org/officeDocument/2006/relationships/slide" Target="slides/slide25.xml" Id="rId28" /><Relationship Type="http://schemas.openxmlformats.org/officeDocument/2006/relationships/slide" Target="slides/slide24.xml" Id="rId27" /><Relationship Type="http://schemas.openxmlformats.org/officeDocument/2006/relationships/slide" Target="slides/slide23.xml" Id="rId26" /><Relationship Type="http://schemas.openxmlformats.org/officeDocument/2006/relationships/slide" Target="slides/slide22.xml" Id="rId25" /><Relationship Type="http://schemas.openxmlformats.org/officeDocument/2006/relationships/slide" Target="slides/slide21.xml" Id="rId24" /><Relationship Type="http://schemas.openxmlformats.org/officeDocument/2006/relationships/slide" Target="slides/slide20.xml" Id="rId23" /><Relationship Type="http://schemas.openxmlformats.org/officeDocument/2006/relationships/slide" Target="slides/slide19.xml" Id="rId22" /><Relationship Type="http://schemas.openxmlformats.org/officeDocument/2006/relationships/slide" Target="slides/slide18.xml" Id="rId21" /><Relationship Type="http://schemas.openxmlformats.org/officeDocument/2006/relationships/slide" Target="slides/slide17.xml" Id="rId20" /><Relationship Type="http://schemas.openxmlformats.org/officeDocument/2006/relationships/theme" Target="theme/theme1.xml" Id="rId2" /><Relationship Type="http://schemas.openxmlformats.org/officeDocument/2006/relationships/slide" Target="slides/slide16.xml" Id="rId19" /><Relationship Type="http://schemas.openxmlformats.org/officeDocument/2006/relationships/slide" Target="slides/slide15.xml" Id="rId18" /><Relationship Type="http://schemas.openxmlformats.org/officeDocument/2006/relationships/slide" Target="slides/slide14.xml" Id="rId17" /><Relationship Type="http://schemas.openxmlformats.org/officeDocument/2006/relationships/slide" Target="slides/slide13.xml" Id="rId16" /><Relationship Type="http://schemas.openxmlformats.org/officeDocument/2006/relationships/slide" Target="slides/slide12.xml" Id="rId15" /><Relationship Type="http://schemas.openxmlformats.org/officeDocument/2006/relationships/slide" Target="slides/slide11.xml" Id="rId14" /><Relationship Type="http://schemas.openxmlformats.org/officeDocument/2006/relationships/slide" Target="slides/slide10.xml" Id="rId13" /><Relationship Type="http://schemas.openxmlformats.org/officeDocument/2006/relationships/slide" Target="slides/slide9.xml" Id="rId12" /><Relationship Type="http://schemas.openxmlformats.org/officeDocument/2006/relationships/slide" Target="slides/slide8.xml" Id="rId11" /><Relationship Type="http://schemas.openxmlformats.org/officeDocument/2006/relationships/slide" Target="slides/slide7.xml" Id="rId10" /><Relationship Type="http://schemas.openxmlformats.org/officeDocument/2006/relationships/slideMaster" Target="slideMasters/slideMaster1.xml" Id="rId1" /><Relationship Type="http://schemas.openxmlformats.org/officeDocument/2006/relationships/tags" Target="/ppt/tags/tag73.xml" Id="R9880fe6bb1344655" /></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幻灯片图像占位符 1"/>
          <p:cNvSpPr>
            <a:spLocks noGrp="1" noRot="1" noChangeAspect="1" noTextEdit="1"/>
          </p:cNvSpPr>
          <p:nvPr>
            <p:ph type="sldImg"/>
          </p:nvPr>
        </p:nvSpPr>
        <p:spPr/>
      </p:sp>
      <p:sp>
        <p:nvSpPr>
          <p:cNvPr id="18434" name="备注占位符 2"/>
          <p:cNvSpPr>
            <a:spLocks noGrp="1"/>
          </p:cNvSpPr>
          <p:nvPr>
            <p:ph type="body"/>
          </p:nvPr>
        </p:nvSpPr>
        <p:spPr/>
        <p:txBody>
          <a:bodyPr wrap="square" lIns="91440" tIns="45720" rIns="91440" bIns="45720" anchor="ctr"/>
          <a:p>
            <a:pPr lvl="0"/>
            <a:r>
              <a:rPr lang="zh-CN" altLang="en-US" dirty="0"/>
              <a:t>埃及是个非常富饶的国家，人口二到三百万，被贫瘠的国家包围，成为嫉妒对象，等待机会衰弱侵略，周边国家都占领过它。</a:t>
            </a:r>
            <a:endParaRPr lang="zh-CN" altLang="en-US" dirty="0"/>
          </a:p>
        </p:txBody>
      </p:sp>
      <p:sp>
        <p:nvSpPr>
          <p:cNvPr id="18435" name="灯片编号占位符 3"/>
          <p:cNvSpPr txBox="1">
            <a:spLocks noGrp="1"/>
          </p:cNvSpPr>
          <p:nvPr>
            <p:ph type="sldNum" sz="quarter"/>
          </p:nvPr>
        </p:nvSpPr>
        <p:spPr>
          <a:xfrm>
            <a:off x="3883025" y="8685213"/>
            <a:ext cx="2973388" cy="457200"/>
          </a:xfrm>
          <a:prstGeom prst="rect">
            <a:avLst/>
          </a:prstGeom>
          <a:noFill/>
          <a:ln w="9525">
            <a:noFill/>
          </a:ln>
        </p:spPr>
        <p:txBody>
          <a:bodyPr wrap="square" lIns="91440" tIns="45720" rIns="91440" bIns="45720" anchor="b"/>
          <a:p>
            <a:pPr lvl="0" indent="0" algn="r"/>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sym typeface="+mn-ea"/>
              </a:rPr>
              <a:t>公元前三至四世纪的埃及祭司曼尼托把埃及历史分为</a:t>
            </a:r>
            <a:r>
              <a:rPr lang="en-US" altLang="zh-CN" dirty="0">
                <a:sym typeface="+mn-ea"/>
              </a:rPr>
              <a:t>31</a:t>
            </a:r>
            <a:r>
              <a:rPr lang="zh-CN" altLang="en-US" dirty="0">
                <a:sym typeface="+mn-ea"/>
              </a:rPr>
              <a:t>个王朝。</a:t>
            </a:r>
            <a:r>
              <a:rPr lang="zh-CN" altLang="en-US" dirty="0">
                <a:sym typeface="+mn-ea"/>
              </a:rPr>
              <a:t>这个时期的理想君主是战场上的英雄，外交事务上的智者。图特摩斯三世战功赫赫。</a:t>
            </a:r>
            <a:endParaRPr lang="zh-CN" altLang="en-US" dirty="0"/>
          </a:p>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noFill/>
          <a:ln>
            <a:miter lim="800000"/>
          </a:ln>
        </p:spPr>
        <p:txBody>
          <a:bodyPr wrap="square" numCol="1" anchorCtr="0" compatLnSpc="1"/>
          <a:lstStyle/>
          <a:p>
            <a:pPr fontAlgn="base">
              <a:spcBef>
                <a:spcPct val="0"/>
              </a:spcBef>
              <a:spcAft>
                <a:spcPct val="0"/>
              </a:spcAft>
            </a:pPr>
            <a:fld id="{DF4D6328-4CD5-4CAA-A2DA-5FF095259557}" type="slidenum">
              <a:rPr lang="en-US" altLang="zh-CN"/>
            </a:fld>
            <a:endParaRPr lang="en-US" altLang="zh-CN"/>
          </a:p>
        </p:txBody>
      </p:sp>
      <p:sp>
        <p:nvSpPr>
          <p:cNvPr id="30722" name="Rectangle 2"/>
          <p:cNvSpPr>
            <a:spLocks noGrp="1" noRot="1" noChangeAspect="1" noChangeArrowheads="1" noTextEdit="1"/>
          </p:cNvSpPr>
          <p:nvPr>
            <p:ph type="sldImg"/>
          </p:nvPr>
        </p:nvSpPr>
        <p:spPr bwMode="auto">
          <a:noFill/>
          <a:ln>
            <a:solidFill>
              <a:srgbClr val="000000"/>
            </a:solidFill>
            <a:miter lim="800000"/>
          </a:ln>
        </p:spPr>
      </p:sp>
      <p:sp>
        <p:nvSpPr>
          <p:cNvPr id="30723" name="Rectangle 3"/>
          <p:cNvSpPr>
            <a:spLocks noGrp="1" noChangeArrowheads="1"/>
          </p:cNvSpPr>
          <p:nvPr>
            <p:ph type="body" idx="1"/>
          </p:nvPr>
        </p:nvSpPr>
        <p:spPr bwMode="auto">
          <a:noFill/>
        </p:spPr>
        <p:txBody>
          <a:bodyPr wrap="square" numCol="1" anchor="t" anchorCtr="0" compatLnSpc="1"/>
          <a:lstStyle/>
          <a:p>
            <a:pPr>
              <a:spcBef>
                <a:spcPct val="0"/>
              </a:spcBef>
            </a:pPr>
            <a:endParaRPr lang="en-US" altLang="zh-CN" smtClean="0"/>
          </a:p>
          <a:p>
            <a:pPr>
              <a:spcBef>
                <a:spcPct val="0"/>
              </a:spcBef>
            </a:pPr>
            <a:endParaRPr lang="en-US" altLang="zh-CN"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bwMode="auto">
          <a:noFill/>
          <a:ln>
            <a:miter lim="800000"/>
          </a:ln>
        </p:spPr>
        <p:txBody>
          <a:bodyPr wrap="square" numCol="1" anchorCtr="0" compatLnSpc="1"/>
          <a:lstStyle/>
          <a:p>
            <a:pPr fontAlgn="base">
              <a:spcBef>
                <a:spcPct val="0"/>
              </a:spcBef>
              <a:spcAft>
                <a:spcPct val="0"/>
              </a:spcAft>
            </a:pPr>
            <a:fld id="{BC5B049F-FE7C-4812-A7A5-99E406392BE1}" type="slidenum">
              <a:rPr lang="en-US" altLang="zh-CN"/>
            </a:fld>
            <a:endParaRPr lang="en-US" altLang="zh-CN"/>
          </a:p>
        </p:txBody>
      </p:sp>
      <p:sp>
        <p:nvSpPr>
          <p:cNvPr id="33794" name="Rectangle 2"/>
          <p:cNvSpPr>
            <a:spLocks noGrp="1" noRot="1" noChangeAspect="1" noChangeArrowheads="1" noTextEdit="1"/>
          </p:cNvSpPr>
          <p:nvPr>
            <p:ph type="sldImg"/>
          </p:nvPr>
        </p:nvSpPr>
        <p:spPr bwMode="auto">
          <a:noFill/>
          <a:ln>
            <a:solidFill>
              <a:srgbClr val="000000"/>
            </a:solidFill>
            <a:miter lim="800000"/>
          </a:ln>
        </p:spPr>
      </p:sp>
      <p:sp>
        <p:nvSpPr>
          <p:cNvPr id="33795" name="Rectangle 3"/>
          <p:cNvSpPr>
            <a:spLocks noGrp="1" noChangeArrowheads="1"/>
          </p:cNvSpPr>
          <p:nvPr>
            <p:ph type="body" idx="1"/>
          </p:nvPr>
        </p:nvSpPr>
        <p:spPr bwMode="auto">
          <a:noFill/>
        </p:spPr>
        <p:txBody>
          <a:bodyPr wrap="square" numCol="1" anchor="t" anchorCtr="0" compatLnSpc="1"/>
          <a:lstStyle/>
          <a:p>
            <a:pPr>
              <a:spcBef>
                <a:spcPct val="0"/>
              </a:spcBef>
            </a:pPr>
            <a:endParaRPr lang="en-US" altLang="zh-CN" smtClean="0"/>
          </a:p>
          <a:p>
            <a:pPr>
              <a:spcBef>
                <a:spcPct val="0"/>
              </a:spcBef>
            </a:pPr>
            <a:endParaRPr lang="en-US" altLang="zh-CN"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埃及人希望把肉体的延续和永久牢固的居所联系起来，共筑一个永恒的来世。于是他们选择了本土复产而且最为经久耐用的石头来建造他们的陵墓。</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日出之地尼罗河东岸是阳间；日落方向的尼罗河西岸是阴间</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Rectangle 7"/>
          <p:cNvSpPr txBox="1">
            <a:spLocks noGrp="1"/>
          </p:cNvSpPr>
          <p:nvPr/>
        </p:nvSpPr>
        <p:spPr>
          <a:xfrm>
            <a:off x="3884613" y="8685213"/>
            <a:ext cx="2971800" cy="457200"/>
          </a:xfrm>
          <a:prstGeom prst="rect">
            <a:avLst/>
          </a:prstGeom>
          <a:noFill/>
          <a:ln w="9525">
            <a:noFill/>
          </a:ln>
        </p:spPr>
        <p:txBody>
          <a:bodyPr anchor="b"/>
          <a:p>
            <a:pPr lvl="0" indent="0" algn="r"/>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
        <p:nvSpPr>
          <p:cNvPr id="25602" name="Rectangle 2"/>
          <p:cNvSpPr>
            <a:spLocks noGrp="1" noRot="1" noTextEdit="1"/>
          </p:cNvSpPr>
          <p:nvPr>
            <p:ph type="sldImg"/>
          </p:nvPr>
        </p:nvSpPr>
        <p:spPr/>
      </p:sp>
      <p:sp>
        <p:nvSpPr>
          <p:cNvPr id="25603" name="Rectangle 3"/>
          <p:cNvSpPr>
            <a:spLocks noGrp="1"/>
          </p:cNvSpPr>
          <p:nvPr>
            <p:ph type="body"/>
          </p:nvPr>
        </p:nvSpPr>
        <p:spPr/>
        <p:txBody>
          <a:bodyPr wrap="square" lIns="91440" tIns="45720" rIns="91440" bIns="45720" anchor="t"/>
          <a:p>
            <a:pPr lvl="0" eaLnBrk="1" hangingPunct="1"/>
            <a:endParaRPr lang="en-US" altLang="zh-CN" dirty="0"/>
          </a:p>
          <a:p>
            <a:pPr lvl="0" eaLnBrk="1" hangingPunct="1"/>
            <a:endParaRPr lang="en-US" altLang="zh-CN" dirty="0"/>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endParaRPr>
              <a:sym typeface="+mn-ea"/>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已考视角">
    <p:bg>
      <p:bgPr>
        <a:blipFill rotWithShape="0">
          <a:blip r:embed="rId2"/>
          <a:stretch>
            <a:fillRect/>
          </a:stretch>
        </a:blipFill>
        <a:effectLst/>
      </p:bgPr>
    </p:bg>
    <p:spTree>
      <p:nvGrpSpPr>
        <p:cNvPr id="1" name=""/>
        <p:cNvGrpSpPr/>
        <p:nvPr/>
      </p:nvGrpSpPr>
      <p:grpSpPr>
        <a:xfrm>
          <a:off x="0" y="0"/>
          <a:ext cx="0" cy="0"/>
          <a:chOff x="0" y="0"/>
          <a:chExt cx="0" cy="0"/>
        </a:xfrm>
      </p:grpSpPr>
      <p:sp>
        <p:nvSpPr>
          <p:cNvPr id="7" name="任意多边形 6"/>
          <p:cNvSpPr/>
          <p:nvPr>
            <p:custDataLst>
              <p:tags r:id="rId3"/>
            </p:custDataLst>
          </p:nvPr>
        </p:nvSpPr>
        <p:spPr>
          <a:xfrm>
            <a:off x="0" y="15875"/>
            <a:ext cx="2300817" cy="711200"/>
          </a:xfrm>
          <a:custGeom>
            <a:avLst/>
            <a:gdLst>
              <a:gd name="connsiteX0" fmla="*/ 0 w 872351"/>
              <a:gd name="connsiteY0" fmla="*/ 0 h 721783"/>
              <a:gd name="connsiteX1" fmla="*/ 697880 w 872351"/>
              <a:gd name="connsiteY1" fmla="*/ 0 h 721783"/>
              <a:gd name="connsiteX2" fmla="*/ 872351 w 872351"/>
              <a:gd name="connsiteY2" fmla="*/ 360892 h 721783"/>
              <a:gd name="connsiteX3" fmla="*/ 697880 w 872351"/>
              <a:gd name="connsiteY3" fmla="*/ 721783 h 721783"/>
              <a:gd name="connsiteX4" fmla="*/ 0 w 872351"/>
              <a:gd name="connsiteY4" fmla="*/ 721783 h 721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351" h="721783">
                <a:moveTo>
                  <a:pt x="0" y="0"/>
                </a:moveTo>
                <a:lnTo>
                  <a:pt x="697880" y="0"/>
                </a:lnTo>
                <a:lnTo>
                  <a:pt x="872351" y="360892"/>
                </a:lnTo>
                <a:lnTo>
                  <a:pt x="697880" y="721783"/>
                </a:lnTo>
                <a:lnTo>
                  <a:pt x="0" y="721783"/>
                </a:lnTo>
                <a:close/>
              </a:path>
            </a:pathLst>
          </a:custGeom>
          <a:solidFill>
            <a:srgbClr val="FF99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auto" latinLnBrk="0" hangingPunct="0">
              <a:lnSpc>
                <a:spcPct val="100000"/>
              </a:lnSpc>
              <a:spcBef>
                <a:spcPts val="0"/>
              </a:spcBef>
              <a:spcAft>
                <a:spcPts val="0"/>
              </a:spcAft>
              <a:buClrTx/>
              <a:buSzTx/>
              <a:buFontTx/>
              <a:buNone/>
              <a:defRPr/>
            </a:pPr>
            <a:endParaRPr kumimoji="0" lang="zh-CN" altLang="en-US" sz="2400" b="1" i="0" u="none" strike="noStrike" kern="1200" cap="none" spc="0" normalizeH="0" baseline="0" noProof="1">
              <a:ln>
                <a:noFill/>
              </a:ln>
              <a:solidFill>
                <a:schemeClr val="bg1"/>
              </a:solidFill>
              <a:effectLst/>
              <a:uLnTx/>
              <a:uFillTx/>
              <a:latin typeface="微软雅黑" panose="020B0503020204020204" charset="-122"/>
              <a:ea typeface="微软雅黑" panose="020B0503020204020204" charset="-122"/>
              <a:cs typeface="+mn-cs"/>
            </a:endParaRPr>
          </a:p>
        </p:txBody>
      </p:sp>
      <p:sp>
        <p:nvSpPr>
          <p:cNvPr id="3" name="标题 1"/>
          <p:cNvSpPr>
            <a:spLocks noGrp="1"/>
          </p:cNvSpPr>
          <p:nvPr>
            <p:ph type="title"/>
          </p:nvPr>
        </p:nvSpPr>
        <p:spPr>
          <a:xfrm>
            <a:off x="0" y="59037"/>
            <a:ext cx="2300836" cy="625041"/>
          </a:xfrm>
        </p:spPr>
        <p:txBody>
          <a:bodyPr>
            <a:noAutofit/>
          </a:bodyPr>
          <a:lstStyle>
            <a:lvl1pPr marL="0" marR="0" indent="0" algn="l" defTabSz="914400" rtl="0" eaLnBrk="1" fontAlgn="auto" latinLnBrk="0" hangingPunct="1">
              <a:lnSpc>
                <a:spcPct val="90000"/>
              </a:lnSpc>
              <a:spcBef>
                <a:spcPct val="0"/>
              </a:spcBef>
              <a:spcAft>
                <a:spcPts val="0"/>
              </a:spcAft>
              <a:defRPr sz="2400" b="1">
                <a:solidFill>
                  <a:schemeClr val="bg1"/>
                </a:solidFill>
              </a:defRPr>
            </a:lvl1pPr>
          </a:lstStyle>
          <a:p>
            <a:pPr lvl="0" fontAlgn="auto"/>
            <a:r>
              <a:rPr lang="zh-CN" altLang="en-US" strike="noStrike" noProof="1" smtClean="0"/>
              <a:t>单击此处编辑母版标题样式</a:t>
            </a:r>
            <a:endParaRPr lang="zh-CN" altLang="en-US" strike="noStrike" noProof="0" dirty="0"/>
          </a:p>
        </p:txBody>
      </p:sp>
      <p:sp>
        <p:nvSpPr>
          <p:cNvPr id="2" name="日期占位符 1"/>
          <p:cNvSpPr>
            <a:spLocks noGrp="1"/>
          </p:cNvSpPr>
          <p:nvPr>
            <p:ph type="dt" sz="half" idx="10"/>
          </p:nvPr>
        </p:nvSpPr>
        <p:spPr>
          <a:xfrm>
            <a:off x="609600" y="6356350"/>
            <a:ext cx="2844800" cy="365125"/>
          </a:xfrm>
          <a:prstGeom prst="rect">
            <a:avLst/>
          </a:prstGeom>
        </p:spPr>
        <p:txBody>
          <a:bodyPr vert="horz" lIns="91440" tIns="45720" rIns="91440" bIns="45720" rtlCol="0" anchor="ctr"/>
          <a:p>
            <a:pPr marL="0" marR="0" lvl="0" indent="0" algn="l" defTabSz="914400" rtl="0" eaLnBrk="1" fontAlgn="auto" latinLnBrk="0" hangingPunct="1">
              <a:lnSpc>
                <a:spcPct val="100000"/>
              </a:lnSpc>
              <a:spcBef>
                <a:spcPts val="0"/>
              </a:spcBef>
              <a:spcAft>
                <a:spcPts val="0"/>
              </a:spcAft>
              <a:buClrTx/>
              <a:buSzTx/>
              <a:buFontTx/>
              <a:buNone/>
              <a:defRPr/>
            </a:pPr>
            <a:fld id="{DBD5D9B0-E35C-4849-808F-4F35333E504E}"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a:xfrm>
            <a:off x="4165600" y="6356350"/>
            <a:ext cx="3860800" cy="365125"/>
          </a:xfrm>
          <a:prstGeom prst="rect">
            <a:avLst/>
          </a:prstGeom>
        </p:spPr>
        <p:txBody>
          <a:bodyPr vert="horz" lIns="91440" tIns="45720" rIns="91440" bIns="45720"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a:xfrm>
            <a:off x="8737600" y="6356350"/>
            <a:ext cx="2844800" cy="365125"/>
          </a:xfrm>
          <a:prstGeom prst="rect">
            <a:avLst/>
          </a:prstGeom>
        </p:spPr>
        <p:txBody>
          <a:bodyPr vert="horz" wrap="square" lIns="91440" tIns="45720" rIns="91440" bIns="45720" numCol="1" anchor="ctr" anchorCtr="0" compatLnSpc="1"/>
          <a:p>
            <a:pPr lvl="0" eaLnBrk="1" fontAlgn="base" hangingPunct="1">
              <a:buNone/>
            </a:pPr>
            <a:fld id="{9A0DB2DC-4C9A-4742-B13C-FB6460FD3503}" type="slidenum">
              <a:rPr lang="zh-CN" altLang="en-US" strike="noStrike" noProof="1" dirty="0">
                <a:latin typeface="Calibri" panose="020F0502020204030204" charset="0"/>
                <a:ea typeface="宋体" panose="02010600030101010101" pitchFamily="2" charset="-122"/>
                <a:cs typeface="+mn-cs"/>
              </a:rPr>
            </a:fld>
            <a:endParaRPr lang="zh-CN" altLang="en-US" strike="noStrike" noProof="1" dirty="0">
              <a:latin typeface="Calibri" panose="020F0502020204030204" charset="0"/>
            </a:endParaRPr>
          </a:p>
        </p:txBody>
      </p:sp>
    </p:spTree>
  </p:cSld>
  <p:clrMapOvr>
    <a:masterClrMapping/>
  </p:clrMapOvr>
  <p:transition>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5_自定义版式">
    <p:bg>
      <p:bgPr>
        <a:blipFill rotWithShape="0">
          <a:blip r:embed="rId2"/>
          <a:stretch>
            <a:fillRect/>
          </a:stretch>
        </a:blipFill>
        <a:effectLst/>
      </p:bgPr>
    </p:bg>
    <p:spTree>
      <p:nvGrpSpPr>
        <p:cNvPr id="1" name=""/>
        <p:cNvGrpSpPr/>
        <p:nvPr/>
      </p:nvGrpSpPr>
      <p:grpSpPr>
        <a:xfrm>
          <a:off x="0" y="0"/>
          <a:ext cx="0" cy="0"/>
          <a:chOff x="0" y="0"/>
          <a:chExt cx="0" cy="0"/>
        </a:xfrm>
      </p:grpSpPr>
      <p:sp>
        <p:nvSpPr>
          <p:cNvPr id="7"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CC87DCE2-9EA9-423D-99EF-BDB157E3A0F4}"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
            <a:pPr algn="r" eaLnBrk="1" fontAlgn="base" hangingPunct="1">
              <a:buNone/>
            </a:pPr>
            <a:fld id="{9A0DB2DC-4C9A-4742-B13C-FB6460FD3503}" type="slidenum">
              <a:rPr lang="zh-CN" altLang="en-US" strike="noStrike" noProof="1" dirty="0">
                <a:latin typeface="Calibri" panose="020F0502020204030204" charset="0"/>
                <a:ea typeface="宋体" panose="02010600030101010101" pitchFamily="2" charset="-122"/>
                <a:cs typeface="+mn-cs"/>
              </a:rPr>
            </a:fld>
            <a:endParaRPr lang="zh-CN" altLang="en-US" strike="noStrike" noProof="1" dirty="0"/>
          </a:p>
        </p:txBody>
      </p:sp>
    </p:spTree>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1" Type="http://schemas.openxmlformats.org/officeDocument/2006/relationships/theme" Target="../theme/theme1.xml"/><Relationship Id="rId20" Type="http://schemas.openxmlformats.org/officeDocument/2006/relationships/tags" Target="../tags/tag62.xml"/><Relationship Id="rId2" Type="http://schemas.openxmlformats.org/officeDocument/2006/relationships/slideLayout" Target="../slideLayouts/slideLayout2.xml"/><Relationship Id="rId19" Type="http://schemas.openxmlformats.org/officeDocument/2006/relationships/tags" Target="../tags/tag61.xml"/><Relationship Id="rId18" Type="http://schemas.openxmlformats.org/officeDocument/2006/relationships/tags" Target="../tags/tag60.xml"/><Relationship Id="rId17" Type="http://schemas.openxmlformats.org/officeDocument/2006/relationships/tags" Target="../tags/tag59.xml"/><Relationship Id="rId16" Type="http://schemas.openxmlformats.org/officeDocument/2006/relationships/tags" Target="../tags/tag58.xml"/><Relationship Id="rId15" Type="http://schemas.openxmlformats.org/officeDocument/2006/relationships/tags" Target="../tags/tag57.xml"/><Relationship Id="rId14" Type="http://schemas.openxmlformats.org/officeDocument/2006/relationships/image" Target="../media/image2.pn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5"/>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6"/>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7"/>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8"/>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9"/>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20"/>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xml"/><Relationship Id="rId7" Type="http://schemas.openxmlformats.org/officeDocument/2006/relationships/tags" Target="../tags/tag63.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2.jpeg"/><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image" Target="../media/image19.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jpe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5.png"/><Relationship Id="rId3" Type="http://schemas.openxmlformats.org/officeDocument/2006/relationships/slide" Target="slide6.xml"/><Relationship Id="rId2" Type="http://schemas.openxmlformats.org/officeDocument/2006/relationships/image" Target="../media/image24.png"/><Relationship Id="rId1" Type="http://schemas.openxmlformats.org/officeDocument/2006/relationships/image" Target="../media/image23.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7.xml"/><Relationship Id="rId2" Type="http://schemas.openxmlformats.org/officeDocument/2006/relationships/image" Target="../media/image26.png"/><Relationship Id="rId1" Type="http://schemas.openxmlformats.org/officeDocument/2006/relationships/image" Target="../media/image20.png"/></Relationships>
</file>

<file path=ppt/slides/_rels/slide14.xml.rels><?xml version="1.0" encoding="UTF-8" standalone="yes"?>
<Relationships xmlns="http://schemas.openxmlformats.org/package/2006/relationships"><Relationship Id="rId9" Type="http://schemas.openxmlformats.org/officeDocument/2006/relationships/image" Target="../media/image33.jpeg"/><Relationship Id="rId8" Type="http://schemas.openxmlformats.org/officeDocument/2006/relationships/image" Target="../media/image32.wmf"/><Relationship Id="rId7" Type="http://schemas.openxmlformats.org/officeDocument/2006/relationships/oleObject" Target="../embeddings/oleObject1.bin"/><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 Id="rId3" Type="http://schemas.openxmlformats.org/officeDocument/2006/relationships/image" Target="../media/image28.jpeg"/><Relationship Id="rId2" Type="http://schemas.openxmlformats.org/officeDocument/2006/relationships/image" Target="NULL" TargetMode="External"/><Relationship Id="rId15" Type="http://schemas.openxmlformats.org/officeDocument/2006/relationships/notesSlide" Target="../notesSlides/notesSlide5.xml"/><Relationship Id="rId14" Type="http://schemas.openxmlformats.org/officeDocument/2006/relationships/vmlDrawing" Target="../drawings/vmlDrawing1.vml"/><Relationship Id="rId13" Type="http://schemas.openxmlformats.org/officeDocument/2006/relationships/slideLayout" Target="../slideLayouts/slideLayout7.xml"/><Relationship Id="rId12" Type="http://schemas.openxmlformats.org/officeDocument/2006/relationships/image" Target="../media/image35.png"/><Relationship Id="rId11" Type="http://schemas.openxmlformats.org/officeDocument/2006/relationships/slide" Target="slide5.xml"/><Relationship Id="rId10" Type="http://schemas.openxmlformats.org/officeDocument/2006/relationships/image" Target="../media/image34.png"/><Relationship Id="rId1" Type="http://schemas.openxmlformats.org/officeDocument/2006/relationships/image" Target="../media/image27.jpeg"/></Relationships>
</file>

<file path=ppt/slides/_rels/slide15.xml.rels><?xml version="1.0" encoding="UTF-8" standalone="yes"?>
<Relationships xmlns="http://schemas.openxmlformats.org/package/2006/relationships"><Relationship Id="rId9" Type="http://schemas.openxmlformats.org/officeDocument/2006/relationships/image" Target="../media/image44.jpeg"/><Relationship Id="rId8" Type="http://schemas.openxmlformats.org/officeDocument/2006/relationships/image" Target="../media/image43.jpeg"/><Relationship Id="rId7" Type="http://schemas.openxmlformats.org/officeDocument/2006/relationships/image" Target="../media/image42.jpeg"/><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 Id="rId3" Type="http://schemas.openxmlformats.org/officeDocument/2006/relationships/image" Target="../media/image38.jpeg"/><Relationship Id="rId2" Type="http://schemas.openxmlformats.org/officeDocument/2006/relationships/image" Target="../media/image37.jpeg"/><Relationship Id="rId14" Type="http://schemas.openxmlformats.org/officeDocument/2006/relationships/slideLayout" Target="../slideLayouts/slideLayout7.xml"/><Relationship Id="rId13" Type="http://schemas.openxmlformats.org/officeDocument/2006/relationships/image" Target="../media/image48.jpeg"/><Relationship Id="rId12" Type="http://schemas.openxmlformats.org/officeDocument/2006/relationships/image" Target="../media/image47.jpeg"/><Relationship Id="rId11" Type="http://schemas.openxmlformats.org/officeDocument/2006/relationships/image" Target="../media/image46.jpeg"/><Relationship Id="rId10" Type="http://schemas.openxmlformats.org/officeDocument/2006/relationships/image" Target="../media/image45.jpeg"/><Relationship Id="rId1"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slide" Target="slide1.xml"/><Relationship Id="rId1" Type="http://schemas.openxmlformats.org/officeDocument/2006/relationships/image" Target="../media/image49.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0.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1.jpe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5.png"/><Relationship Id="rId2" Type="http://schemas.openxmlformats.org/officeDocument/2006/relationships/slide" Target="slide11.xml"/><Relationship Id="rId1" Type="http://schemas.openxmlformats.org/officeDocument/2006/relationships/image" Target="../media/image52.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4.xml"/><Relationship Id="rId1" Type="http://schemas.openxmlformats.org/officeDocument/2006/relationships/image" Target="../media/image9.jpe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7.xml"/><Relationship Id="rId2" Type="http://schemas.openxmlformats.org/officeDocument/2006/relationships/image" Target="../media/image54.jpeg"/><Relationship Id="rId1" Type="http://schemas.openxmlformats.org/officeDocument/2006/relationships/image" Target="../media/image53.jpeg"/></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7.xml"/><Relationship Id="rId4" Type="http://schemas.openxmlformats.org/officeDocument/2006/relationships/image" Target="../media/image58.png"/><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image" Target="../media/image55.jpe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60.png"/><Relationship Id="rId2" Type="http://schemas.openxmlformats.org/officeDocument/2006/relationships/slide" Target="slide23.xml"/><Relationship Id="rId1" Type="http://schemas.openxmlformats.org/officeDocument/2006/relationships/image" Target="../media/image59.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slide" Target="slide2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1.GIF"/></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1.GIF"/></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4.png"/><Relationship Id="rId1" Type="http://schemas.openxmlformats.org/officeDocument/2006/relationships/image" Target="../media/image6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66.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5.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6.xml"/><Relationship Id="rId1"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7.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openxmlformats.org/officeDocument/2006/relationships/slide" Target="slide8.xml"/><Relationship Id="rId1" Type="http://schemas.openxmlformats.org/officeDocument/2006/relationships/slide" Target="slide7.xml"/></Relationships>
</file>

<file path=ppt/slides/_rels/slide8.xml.rels><?xml version="1.0" encoding="UTF-8" standalone="yes"?>
<Relationships xmlns="http://schemas.openxmlformats.org/package/2006/relationships"><Relationship Id="rId9" Type="http://schemas.openxmlformats.org/officeDocument/2006/relationships/image" Target="../media/image17.jpeg"/><Relationship Id="rId8" Type="http://schemas.microsoft.com/office/2007/relationships/hdphoto" Target="../media/image16.jpeg"/><Relationship Id="rId7" Type="http://schemas.openxmlformats.org/officeDocument/2006/relationships/image" Target="../media/image15.png"/><Relationship Id="rId6" Type="http://schemas.openxmlformats.org/officeDocument/2006/relationships/image" Target="../media/image14.jpeg"/><Relationship Id="rId5" Type="http://schemas.openxmlformats.org/officeDocument/2006/relationships/tags" Target="../tags/tag70.xml"/><Relationship Id="rId4" Type="http://schemas.openxmlformats.org/officeDocument/2006/relationships/image" Target="../media/image13.png"/><Relationship Id="rId3" Type="http://schemas.openxmlformats.org/officeDocument/2006/relationships/tags" Target="../tags/tag69.xml"/><Relationship Id="rId2" Type="http://schemas.openxmlformats.org/officeDocument/2006/relationships/image" Target="../media/image12.png"/><Relationship Id="rId14" Type="http://schemas.openxmlformats.org/officeDocument/2006/relationships/notesSlide" Target="../notesSlides/notesSlide3.xml"/><Relationship Id="rId13" Type="http://schemas.openxmlformats.org/officeDocument/2006/relationships/slideLayout" Target="../slideLayouts/slideLayout7.xml"/><Relationship Id="rId12" Type="http://schemas.openxmlformats.org/officeDocument/2006/relationships/tags" Target="../tags/tag71.xml"/><Relationship Id="rId11" Type="http://schemas.openxmlformats.org/officeDocument/2006/relationships/slide" Target="slide7.xml"/><Relationship Id="rId10" Type="http://schemas.openxmlformats.org/officeDocument/2006/relationships/image" Target="../media/image18.jpeg"/><Relationship Id="rId1" Type="http://schemas.openxmlformats.org/officeDocument/2006/relationships/tags" Target="../tags/tag6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986280" y="521335"/>
            <a:ext cx="5669280" cy="829945"/>
          </a:xfrm>
          <a:prstGeom prst="rect">
            <a:avLst/>
          </a:prstGeom>
          <a:noFill/>
        </p:spPr>
        <p:txBody>
          <a:bodyPr wrap="none" rtlCol="0" anchor="t">
            <a:spAutoFit/>
          </a:bodyPr>
          <a:p>
            <a:r>
              <a:rPr lang="zh-CN" altLang="en-US" sz="4800">
                <a:latin typeface="楷体" panose="02010609060101010101" pitchFamily="49" charset="-122"/>
                <a:ea typeface="楷体" panose="02010609060101010101" pitchFamily="49" charset="-122"/>
                <a:sym typeface="+mn-ea"/>
              </a:rPr>
              <a:t>初中历史课学习内容</a:t>
            </a:r>
            <a:endParaRPr lang="zh-CN" altLang="en-US" sz="4800">
              <a:latin typeface="楷体" panose="02010609060101010101" pitchFamily="49" charset="-122"/>
              <a:ea typeface="楷体" panose="02010609060101010101" pitchFamily="49" charset="-122"/>
            </a:endParaRPr>
          </a:p>
        </p:txBody>
      </p:sp>
      <p:pic>
        <p:nvPicPr>
          <p:cNvPr id="7" name="图片 6" descr="u=2412233603,887971834&amp;fm=26&amp;gp=0"/>
          <p:cNvPicPr>
            <a:picLocks noChangeAspect="1"/>
          </p:cNvPicPr>
          <p:nvPr/>
        </p:nvPicPr>
        <p:blipFill>
          <a:blip r:embed="rId1"/>
          <a:stretch>
            <a:fillRect/>
          </a:stretch>
        </p:blipFill>
        <p:spPr>
          <a:xfrm>
            <a:off x="427990" y="1370965"/>
            <a:ext cx="1784350" cy="2398395"/>
          </a:xfrm>
          <a:prstGeom prst="rect">
            <a:avLst/>
          </a:prstGeom>
        </p:spPr>
      </p:pic>
      <p:pic>
        <p:nvPicPr>
          <p:cNvPr id="9" name="图片 8" descr="untitled"/>
          <p:cNvPicPr>
            <a:picLocks noChangeAspect="1"/>
          </p:cNvPicPr>
          <p:nvPr/>
        </p:nvPicPr>
        <p:blipFill>
          <a:blip r:embed="rId2"/>
          <a:srcRect l="14330" t="2819" r="13813" b="1222"/>
          <a:stretch>
            <a:fillRect/>
          </a:stretch>
        </p:blipFill>
        <p:spPr>
          <a:xfrm>
            <a:off x="2816860" y="1326515"/>
            <a:ext cx="1815465" cy="2442845"/>
          </a:xfrm>
          <a:prstGeom prst="rect">
            <a:avLst/>
          </a:prstGeom>
        </p:spPr>
      </p:pic>
      <p:pic>
        <p:nvPicPr>
          <p:cNvPr id="10" name="图片 9" descr="u=2509617408,3153050599&amp;fm=26&amp;gp=0"/>
          <p:cNvPicPr>
            <a:picLocks noChangeAspect="1"/>
          </p:cNvPicPr>
          <p:nvPr/>
        </p:nvPicPr>
        <p:blipFill>
          <a:blip r:embed="rId3"/>
          <a:stretch>
            <a:fillRect/>
          </a:stretch>
        </p:blipFill>
        <p:spPr>
          <a:xfrm>
            <a:off x="5236845" y="1362075"/>
            <a:ext cx="1727200" cy="2330450"/>
          </a:xfrm>
          <a:prstGeom prst="rect">
            <a:avLst/>
          </a:prstGeom>
        </p:spPr>
      </p:pic>
      <p:pic>
        <p:nvPicPr>
          <p:cNvPr id="11" name="图片 10" descr="u=1133202336,1614041450&amp;fm=26&amp;gp=0"/>
          <p:cNvPicPr>
            <a:picLocks noChangeAspect="1"/>
          </p:cNvPicPr>
          <p:nvPr/>
        </p:nvPicPr>
        <p:blipFill>
          <a:blip r:embed="rId4"/>
          <a:stretch>
            <a:fillRect/>
          </a:stretch>
        </p:blipFill>
        <p:spPr>
          <a:xfrm>
            <a:off x="7508875" y="1362075"/>
            <a:ext cx="1772920" cy="2339340"/>
          </a:xfrm>
          <a:prstGeom prst="rect">
            <a:avLst/>
          </a:prstGeom>
        </p:spPr>
      </p:pic>
      <p:pic>
        <p:nvPicPr>
          <p:cNvPr id="12" name="图片 11" descr="u=1885312699,3296813219&amp;fm=26&amp;gp=0.jpg"/>
          <p:cNvPicPr>
            <a:picLocks noChangeAspect="1"/>
          </p:cNvPicPr>
          <p:nvPr/>
        </p:nvPicPr>
        <p:blipFill>
          <a:blip r:embed="rId5"/>
          <a:stretch>
            <a:fillRect/>
          </a:stretch>
        </p:blipFill>
        <p:spPr>
          <a:xfrm>
            <a:off x="69215" y="4001135"/>
            <a:ext cx="2479675" cy="2738755"/>
          </a:xfrm>
          <a:prstGeom prst="rect">
            <a:avLst/>
          </a:prstGeom>
        </p:spPr>
      </p:pic>
      <p:pic>
        <p:nvPicPr>
          <p:cNvPr id="13" name="图片 12" descr="u=4210285121,568980301&amp;fm=26&amp;gp=0"/>
          <p:cNvPicPr>
            <a:picLocks noChangeAspect="1"/>
          </p:cNvPicPr>
          <p:nvPr/>
        </p:nvPicPr>
        <p:blipFill>
          <a:blip r:embed="rId6"/>
          <a:stretch>
            <a:fillRect/>
          </a:stretch>
        </p:blipFill>
        <p:spPr>
          <a:xfrm>
            <a:off x="3008630" y="4091940"/>
            <a:ext cx="1875790" cy="2648585"/>
          </a:xfrm>
          <a:prstGeom prst="rect">
            <a:avLst/>
          </a:prstGeom>
        </p:spPr>
      </p:pic>
    </p:spTree>
    <p:custDataLst>
      <p:tags r:id="rId7"/>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TextBox 3"/>
          <p:cNvSpPr txBox="1"/>
          <p:nvPr/>
        </p:nvSpPr>
        <p:spPr>
          <a:xfrm>
            <a:off x="1809750" y="206375"/>
            <a:ext cx="4502150" cy="645160"/>
          </a:xfrm>
          <a:prstGeom prst="rect">
            <a:avLst/>
          </a:prstGeom>
          <a:solidFill>
            <a:schemeClr val="bg1"/>
          </a:solidFill>
          <a:ln w="9525">
            <a:noFill/>
          </a:ln>
        </p:spPr>
        <p:txBody>
          <a:bodyPr anchor="t">
            <a:spAutoFit/>
          </a:bodyPr>
          <a:p>
            <a:r>
              <a:rPr lang="zh-CN" altLang="en-US" sz="3600" b="1" dirty="0">
                <a:latin typeface="黑体" panose="02010609060101010101" pitchFamily="2" charset="-122"/>
                <a:ea typeface="黑体" panose="02010609060101010101" pitchFamily="2" charset="-122"/>
              </a:rPr>
              <a:t>古埃及的文明成就</a:t>
            </a:r>
            <a:endParaRPr lang="zh-CN" altLang="en-US" sz="3600" b="1" dirty="0">
              <a:latin typeface="黑体" panose="02010609060101010101" pitchFamily="2" charset="-122"/>
              <a:ea typeface="黑体" panose="02010609060101010101" pitchFamily="2" charset="-122"/>
            </a:endParaRPr>
          </a:p>
        </p:txBody>
      </p:sp>
      <p:pic>
        <p:nvPicPr>
          <p:cNvPr id="31746" name="Picture 10" descr="00301002"/>
          <p:cNvPicPr preferRelativeResize="0"/>
          <p:nvPr/>
        </p:nvPicPr>
        <p:blipFill>
          <a:blip r:embed="rId1"/>
          <a:stretch>
            <a:fillRect/>
          </a:stretch>
        </p:blipFill>
        <p:spPr>
          <a:xfrm>
            <a:off x="6137275" y="4210368"/>
            <a:ext cx="3348038" cy="2517775"/>
          </a:xfrm>
          <a:prstGeom prst="rect">
            <a:avLst/>
          </a:prstGeom>
          <a:noFill/>
          <a:ln w="9525">
            <a:noFill/>
          </a:ln>
        </p:spPr>
      </p:pic>
      <p:pic>
        <p:nvPicPr>
          <p:cNvPr id="31747" name="Picture 6"/>
          <p:cNvPicPr preferRelativeResize="0"/>
          <p:nvPr/>
        </p:nvPicPr>
        <p:blipFill>
          <a:blip r:embed="rId2"/>
          <a:srcRect r="53906" b="2908"/>
          <a:stretch>
            <a:fillRect/>
          </a:stretch>
        </p:blipFill>
        <p:spPr>
          <a:xfrm>
            <a:off x="1777683" y="4077018"/>
            <a:ext cx="3240087" cy="2374900"/>
          </a:xfrm>
          <a:prstGeom prst="rect">
            <a:avLst/>
          </a:prstGeom>
          <a:noFill/>
          <a:ln w="9525">
            <a:noFill/>
          </a:ln>
        </p:spPr>
      </p:pic>
      <p:pic>
        <p:nvPicPr>
          <p:cNvPr id="31748" name="Picture 2" descr="http://imgsrc.baidu.com/baike/abpic/item/11794d4339253e559213c639.jpg">
            <a:hlinkClick r:id="" action="ppaction://noaction"/>
          </p:cNvPr>
          <p:cNvPicPr preferRelativeResize="0"/>
          <p:nvPr/>
        </p:nvPicPr>
        <p:blipFill>
          <a:blip r:embed="rId3"/>
          <a:stretch>
            <a:fillRect/>
          </a:stretch>
        </p:blipFill>
        <p:spPr>
          <a:xfrm>
            <a:off x="1669415" y="1277620"/>
            <a:ext cx="3348038" cy="2519363"/>
          </a:xfrm>
          <a:prstGeom prst="rect">
            <a:avLst/>
          </a:prstGeom>
          <a:noFill/>
          <a:ln w="9525">
            <a:noFill/>
          </a:ln>
        </p:spPr>
      </p:pic>
      <p:pic>
        <p:nvPicPr>
          <p:cNvPr id="31749" name="Picture 6">
            <a:hlinkClick r:id="" action="ppaction://noaction"/>
          </p:cNvPr>
          <p:cNvPicPr preferRelativeResize="0"/>
          <p:nvPr/>
        </p:nvPicPr>
        <p:blipFill>
          <a:blip r:embed="rId4"/>
          <a:srcRect b="7681"/>
          <a:stretch>
            <a:fillRect/>
          </a:stretch>
        </p:blipFill>
        <p:spPr>
          <a:xfrm>
            <a:off x="6208395" y="1310640"/>
            <a:ext cx="3348038" cy="2519363"/>
          </a:xfrm>
          <a:prstGeom prst="rect">
            <a:avLst/>
          </a:prstGeom>
          <a:noFill/>
          <a:ln w="9525">
            <a:noFill/>
          </a:ln>
        </p:spPr>
      </p:pic>
      <p:sp>
        <p:nvSpPr>
          <p:cNvPr id="31750" name="TextBox 11"/>
          <p:cNvSpPr txBox="1"/>
          <p:nvPr/>
        </p:nvSpPr>
        <p:spPr>
          <a:xfrm>
            <a:off x="5238750" y="1785938"/>
            <a:ext cx="571500" cy="1568450"/>
          </a:xfrm>
          <a:prstGeom prst="rect">
            <a:avLst/>
          </a:prstGeom>
          <a:noFill/>
          <a:ln w="9525">
            <a:noFill/>
          </a:ln>
        </p:spPr>
        <p:txBody>
          <a:bodyPr anchor="t">
            <a:spAutoFit/>
          </a:bodyPr>
          <a:p>
            <a:r>
              <a:rPr lang="zh-CN" altLang="en-US" sz="3200" b="1" dirty="0">
                <a:latin typeface="黑体" panose="02010609060101010101" pitchFamily="2" charset="-122"/>
                <a:ea typeface="黑体" panose="02010609060101010101" pitchFamily="2" charset="-122"/>
              </a:rPr>
              <a:t>天文学</a:t>
            </a:r>
            <a:endParaRPr lang="zh-CN" altLang="en-US" sz="3200" b="1" dirty="0">
              <a:latin typeface="黑体" panose="02010609060101010101" pitchFamily="2" charset="-122"/>
              <a:ea typeface="黑体" panose="02010609060101010101" pitchFamily="2" charset="-122"/>
            </a:endParaRPr>
          </a:p>
        </p:txBody>
      </p:sp>
      <p:sp>
        <p:nvSpPr>
          <p:cNvPr id="31751" name="TextBox 12"/>
          <p:cNvSpPr txBox="1"/>
          <p:nvPr/>
        </p:nvSpPr>
        <p:spPr>
          <a:xfrm>
            <a:off x="9485313" y="1785938"/>
            <a:ext cx="571500" cy="1076325"/>
          </a:xfrm>
          <a:prstGeom prst="rect">
            <a:avLst/>
          </a:prstGeom>
          <a:noFill/>
          <a:ln w="9525">
            <a:noFill/>
          </a:ln>
        </p:spPr>
        <p:txBody>
          <a:bodyPr anchor="t">
            <a:spAutoFit/>
          </a:bodyPr>
          <a:p>
            <a:r>
              <a:rPr lang="zh-CN" altLang="en-US" sz="3200" b="1" dirty="0">
                <a:latin typeface="黑体" panose="02010609060101010101" pitchFamily="2" charset="-122"/>
                <a:ea typeface="黑体" panose="02010609060101010101" pitchFamily="2" charset="-122"/>
              </a:rPr>
              <a:t>医学</a:t>
            </a:r>
            <a:endParaRPr lang="zh-CN" altLang="en-US" sz="3200" b="1" dirty="0">
              <a:latin typeface="黑体" panose="02010609060101010101" pitchFamily="2" charset="-122"/>
              <a:ea typeface="黑体" panose="02010609060101010101" pitchFamily="2" charset="-122"/>
            </a:endParaRPr>
          </a:p>
        </p:txBody>
      </p:sp>
      <p:sp>
        <p:nvSpPr>
          <p:cNvPr id="31752" name="TextBox 13"/>
          <p:cNvSpPr txBox="1"/>
          <p:nvPr/>
        </p:nvSpPr>
        <p:spPr>
          <a:xfrm>
            <a:off x="5308600" y="4500563"/>
            <a:ext cx="571500" cy="1076325"/>
          </a:xfrm>
          <a:prstGeom prst="rect">
            <a:avLst/>
          </a:prstGeom>
          <a:noFill/>
          <a:ln w="9525">
            <a:noFill/>
          </a:ln>
        </p:spPr>
        <p:txBody>
          <a:bodyPr anchor="t">
            <a:spAutoFit/>
          </a:bodyPr>
          <a:p>
            <a:r>
              <a:rPr lang="zh-CN" altLang="en-US" sz="3200" b="1" dirty="0">
                <a:latin typeface="黑体" panose="02010609060101010101" pitchFamily="2" charset="-122"/>
                <a:ea typeface="黑体" panose="02010609060101010101" pitchFamily="2" charset="-122"/>
              </a:rPr>
              <a:t>文字</a:t>
            </a:r>
            <a:endParaRPr lang="zh-CN" altLang="en-US" sz="3200" b="1" dirty="0">
              <a:latin typeface="黑体" panose="02010609060101010101" pitchFamily="2" charset="-122"/>
              <a:ea typeface="黑体" panose="02010609060101010101" pitchFamily="2" charset="-122"/>
            </a:endParaRPr>
          </a:p>
        </p:txBody>
      </p:sp>
      <p:sp>
        <p:nvSpPr>
          <p:cNvPr id="31753" name="TextBox 14"/>
          <p:cNvSpPr txBox="1"/>
          <p:nvPr/>
        </p:nvSpPr>
        <p:spPr>
          <a:xfrm>
            <a:off x="9556750" y="4572000"/>
            <a:ext cx="571500" cy="1076325"/>
          </a:xfrm>
          <a:prstGeom prst="rect">
            <a:avLst/>
          </a:prstGeom>
          <a:noFill/>
          <a:ln w="9525">
            <a:noFill/>
          </a:ln>
        </p:spPr>
        <p:txBody>
          <a:bodyPr anchor="t">
            <a:spAutoFit/>
          </a:bodyPr>
          <a:p>
            <a:r>
              <a:rPr lang="zh-CN" altLang="en-US" sz="3200" b="1" dirty="0">
                <a:latin typeface="黑体" panose="02010609060101010101" pitchFamily="2" charset="-122"/>
                <a:ea typeface="黑体" panose="02010609060101010101" pitchFamily="2" charset="-122"/>
              </a:rPr>
              <a:t>建筑</a:t>
            </a:r>
            <a:endParaRPr lang="zh-CN" altLang="en-US" sz="3200" b="1" dirty="0">
              <a:latin typeface="黑体" panose="02010609060101010101" pitchFamily="2" charset="-122"/>
              <a:ea typeface="黑体" panose="02010609060101010101" pitchFamily="2" charset="-122"/>
            </a:endParaRPr>
          </a:p>
        </p:txBody>
      </p:sp>
    </p:spTree>
  </p:cSld>
  <p:clrMapOvr>
    <a:masterClrMapping/>
  </p:clrMapOvr>
  <p:transition>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7" name="Text Box 5"/>
          <p:cNvSpPr txBox="1"/>
          <p:nvPr/>
        </p:nvSpPr>
        <p:spPr>
          <a:xfrm>
            <a:off x="2295525" y="1268413"/>
            <a:ext cx="1352550" cy="521970"/>
          </a:xfrm>
          <a:prstGeom prst="rect">
            <a:avLst/>
          </a:prstGeom>
          <a:noFill/>
          <a:ln w="9525">
            <a:noFill/>
          </a:ln>
        </p:spPr>
        <p:txBody>
          <a:bodyPr anchor="t">
            <a:spAutoFit/>
          </a:bodyPr>
          <a:p>
            <a:pPr>
              <a:spcBef>
                <a:spcPct val="50000"/>
              </a:spcBef>
            </a:pPr>
            <a:r>
              <a:rPr lang="zh-CN" altLang="en-US" sz="2800" b="1" dirty="0">
                <a:solidFill>
                  <a:srgbClr val="C00000"/>
                </a:solidFill>
                <a:latin typeface="Calibri" panose="020F0502020204030204" charset="0"/>
                <a:ea typeface="黑体" panose="02010609060101010101" pitchFamily="2" charset="-122"/>
              </a:rPr>
              <a:t>依据：</a:t>
            </a:r>
            <a:endParaRPr lang="zh-CN" altLang="en-US" sz="2800" b="1" dirty="0">
              <a:solidFill>
                <a:srgbClr val="C00000"/>
              </a:solidFill>
              <a:latin typeface="Calibri" panose="020F0502020204030204" charset="0"/>
              <a:ea typeface="黑体" panose="02010609060101010101" pitchFamily="2" charset="-122"/>
            </a:endParaRPr>
          </a:p>
        </p:txBody>
      </p:sp>
      <p:sp>
        <p:nvSpPr>
          <p:cNvPr id="54278" name="Text Box 6"/>
          <p:cNvSpPr txBox="1"/>
          <p:nvPr/>
        </p:nvSpPr>
        <p:spPr>
          <a:xfrm>
            <a:off x="3355975" y="1254125"/>
            <a:ext cx="6423025" cy="521970"/>
          </a:xfrm>
          <a:prstGeom prst="rect">
            <a:avLst/>
          </a:prstGeom>
          <a:noFill/>
          <a:ln w="9525">
            <a:noFill/>
          </a:ln>
        </p:spPr>
        <p:txBody>
          <a:bodyPr anchor="t">
            <a:spAutoFit/>
          </a:bodyPr>
          <a:p>
            <a:pPr>
              <a:spcBef>
                <a:spcPct val="50000"/>
              </a:spcBef>
            </a:pPr>
            <a:r>
              <a:rPr lang="zh-CN" altLang="en-US" sz="2800" b="1" dirty="0">
                <a:solidFill>
                  <a:srgbClr val="000000"/>
                </a:solidFill>
                <a:latin typeface="宋体" panose="02010600030101010101" pitchFamily="2" charset="-122"/>
                <a:ea typeface="宋体" panose="02010600030101010101" pitchFamily="2" charset="-122"/>
              </a:rPr>
              <a:t>尼罗河水的涨落和农作物的生长规律。</a:t>
            </a:r>
            <a:endParaRPr lang="zh-CN" altLang="en-US" sz="2800" b="1" dirty="0">
              <a:solidFill>
                <a:srgbClr val="000000"/>
              </a:solidFill>
              <a:latin typeface="宋体" panose="02010600030101010101" pitchFamily="2" charset="-122"/>
              <a:ea typeface="宋体" panose="02010600030101010101" pitchFamily="2" charset="-122"/>
            </a:endParaRPr>
          </a:p>
        </p:txBody>
      </p:sp>
      <p:sp>
        <p:nvSpPr>
          <p:cNvPr id="54279" name="Text Box 7"/>
          <p:cNvSpPr txBox="1"/>
          <p:nvPr/>
        </p:nvSpPr>
        <p:spPr>
          <a:xfrm>
            <a:off x="2295525" y="1844675"/>
            <a:ext cx="1352550" cy="521970"/>
          </a:xfrm>
          <a:prstGeom prst="rect">
            <a:avLst/>
          </a:prstGeom>
          <a:noFill/>
          <a:ln w="9525">
            <a:noFill/>
          </a:ln>
        </p:spPr>
        <p:txBody>
          <a:bodyPr anchor="t">
            <a:spAutoFit/>
          </a:bodyPr>
          <a:p>
            <a:pPr>
              <a:spcBef>
                <a:spcPct val="50000"/>
              </a:spcBef>
            </a:pPr>
            <a:r>
              <a:rPr lang="zh-CN" altLang="en-US" sz="2800" b="1" dirty="0">
                <a:solidFill>
                  <a:srgbClr val="C00000"/>
                </a:solidFill>
                <a:latin typeface="Calibri" panose="020F0502020204030204" charset="0"/>
                <a:ea typeface="黑体" panose="02010609060101010101" pitchFamily="2" charset="-122"/>
              </a:rPr>
              <a:t>划分：</a:t>
            </a:r>
            <a:endParaRPr lang="zh-CN" altLang="en-US" sz="2800" b="1" dirty="0">
              <a:solidFill>
                <a:srgbClr val="C00000"/>
              </a:solidFill>
              <a:latin typeface="Calibri" panose="020F0502020204030204" charset="0"/>
              <a:ea typeface="黑体" panose="02010609060101010101" pitchFamily="2" charset="-122"/>
            </a:endParaRPr>
          </a:p>
        </p:txBody>
      </p:sp>
      <p:sp>
        <p:nvSpPr>
          <p:cNvPr id="54280" name="Text Box 8"/>
          <p:cNvSpPr txBox="1"/>
          <p:nvPr/>
        </p:nvSpPr>
        <p:spPr>
          <a:xfrm>
            <a:off x="3355975" y="1839913"/>
            <a:ext cx="6854825" cy="1383665"/>
          </a:xfrm>
          <a:prstGeom prst="rect">
            <a:avLst/>
          </a:prstGeom>
          <a:noFill/>
          <a:ln w="9525">
            <a:noFill/>
          </a:ln>
        </p:spPr>
        <p:txBody>
          <a:bodyPr anchor="t">
            <a:spAutoFit/>
          </a:bodyPr>
          <a:p>
            <a:pPr>
              <a:spcBef>
                <a:spcPct val="50000"/>
              </a:spcBef>
            </a:pPr>
            <a:r>
              <a:rPr lang="zh-CN" altLang="en-US" sz="2800" b="1" dirty="0">
                <a:solidFill>
                  <a:srgbClr val="000000"/>
                </a:solidFill>
                <a:latin typeface="宋体" panose="02010600030101010101" pitchFamily="2" charset="-122"/>
                <a:ea typeface="宋体" panose="02010600030101010101" pitchFamily="2" charset="-122"/>
              </a:rPr>
              <a:t>把一年划分为泛滥季、播种季、收获季，每季</a:t>
            </a:r>
            <a:r>
              <a:rPr lang="en-US" altLang="zh-CN" sz="2800" b="1" dirty="0">
                <a:solidFill>
                  <a:srgbClr val="000000"/>
                </a:solidFill>
                <a:latin typeface="宋体" panose="02010600030101010101" pitchFamily="2" charset="-122"/>
                <a:ea typeface="宋体" panose="02010600030101010101" pitchFamily="2" charset="-122"/>
              </a:rPr>
              <a:t>4</a:t>
            </a:r>
            <a:r>
              <a:rPr lang="zh-CN" altLang="en-US" sz="2800" b="1" dirty="0">
                <a:solidFill>
                  <a:srgbClr val="000000"/>
                </a:solidFill>
                <a:latin typeface="宋体" panose="02010600030101010101" pitchFamily="2" charset="-122"/>
                <a:ea typeface="宋体" panose="02010600030101010101" pitchFamily="2" charset="-122"/>
              </a:rPr>
              <a:t>个月，每月</a:t>
            </a:r>
            <a:r>
              <a:rPr lang="en-US" altLang="zh-CN" sz="2800" b="1" dirty="0">
                <a:solidFill>
                  <a:srgbClr val="000000"/>
                </a:solidFill>
                <a:latin typeface="宋体" panose="02010600030101010101" pitchFamily="2" charset="-122"/>
                <a:ea typeface="宋体" panose="02010600030101010101" pitchFamily="2" charset="-122"/>
              </a:rPr>
              <a:t>30</a:t>
            </a:r>
            <a:r>
              <a:rPr lang="zh-CN" altLang="en-US" sz="2800" b="1" dirty="0">
                <a:solidFill>
                  <a:srgbClr val="000000"/>
                </a:solidFill>
                <a:latin typeface="宋体" panose="02010600030101010101" pitchFamily="2" charset="-122"/>
                <a:ea typeface="宋体" panose="02010600030101010101" pitchFamily="2" charset="-122"/>
              </a:rPr>
              <a:t>天，岁末加</a:t>
            </a:r>
            <a:r>
              <a:rPr lang="en-US" altLang="zh-CN" sz="2800" b="1" dirty="0">
                <a:solidFill>
                  <a:srgbClr val="000000"/>
                </a:solidFill>
                <a:latin typeface="宋体" panose="02010600030101010101" pitchFamily="2" charset="-122"/>
                <a:ea typeface="宋体" panose="02010600030101010101" pitchFamily="2" charset="-122"/>
              </a:rPr>
              <a:t>5</a:t>
            </a:r>
            <a:r>
              <a:rPr lang="zh-CN" altLang="en-US" sz="2800" b="1" dirty="0">
                <a:solidFill>
                  <a:srgbClr val="000000"/>
                </a:solidFill>
                <a:latin typeface="宋体" panose="02010600030101010101" pitchFamily="2" charset="-122"/>
                <a:ea typeface="宋体" panose="02010600030101010101" pitchFamily="2" charset="-122"/>
              </a:rPr>
              <a:t>天宗教节日，一年就为</a:t>
            </a:r>
            <a:r>
              <a:rPr lang="en-US" altLang="zh-CN" sz="2800" b="1" dirty="0">
                <a:solidFill>
                  <a:srgbClr val="000000"/>
                </a:solidFill>
                <a:latin typeface="宋体" panose="02010600030101010101" pitchFamily="2" charset="-122"/>
                <a:ea typeface="宋体" panose="02010600030101010101" pitchFamily="2" charset="-122"/>
              </a:rPr>
              <a:t>365</a:t>
            </a:r>
            <a:r>
              <a:rPr lang="zh-CN" altLang="en-US" sz="2800" b="1" dirty="0">
                <a:solidFill>
                  <a:srgbClr val="000000"/>
                </a:solidFill>
                <a:latin typeface="宋体" panose="02010600030101010101" pitchFamily="2" charset="-122"/>
                <a:ea typeface="宋体" panose="02010600030101010101" pitchFamily="2" charset="-122"/>
              </a:rPr>
              <a:t>天。</a:t>
            </a:r>
            <a:endParaRPr lang="zh-CN" altLang="en-US" sz="2800" b="1" dirty="0">
              <a:solidFill>
                <a:srgbClr val="000000"/>
              </a:solidFill>
              <a:latin typeface="宋体" panose="02010600030101010101" pitchFamily="2" charset="-122"/>
              <a:ea typeface="宋体" panose="02010600030101010101" pitchFamily="2" charset="-122"/>
            </a:endParaRPr>
          </a:p>
        </p:txBody>
      </p:sp>
      <p:sp>
        <p:nvSpPr>
          <p:cNvPr id="54281" name="Text Box 9"/>
          <p:cNvSpPr txBox="1"/>
          <p:nvPr/>
        </p:nvSpPr>
        <p:spPr>
          <a:xfrm>
            <a:off x="2422525" y="4657725"/>
            <a:ext cx="1873250" cy="521970"/>
          </a:xfrm>
          <a:prstGeom prst="rect">
            <a:avLst/>
          </a:prstGeom>
          <a:noFill/>
          <a:ln w="9525">
            <a:noFill/>
          </a:ln>
        </p:spPr>
        <p:txBody>
          <a:bodyPr anchor="t">
            <a:spAutoFit/>
          </a:bodyPr>
          <a:p>
            <a:pPr>
              <a:spcBef>
                <a:spcPct val="50000"/>
              </a:spcBef>
            </a:pPr>
            <a:r>
              <a:rPr lang="zh-CN" altLang="en-US" sz="2800" b="1" dirty="0">
                <a:solidFill>
                  <a:srgbClr val="C00000"/>
                </a:solidFill>
                <a:latin typeface="Calibri" panose="020F0502020204030204" charset="0"/>
                <a:ea typeface="黑体" panose="02010609060101010101" pitchFamily="2" charset="-122"/>
              </a:rPr>
              <a:t>地位：</a:t>
            </a:r>
            <a:endParaRPr lang="zh-CN" altLang="en-US" sz="2800" b="1" dirty="0">
              <a:solidFill>
                <a:srgbClr val="C00000"/>
              </a:solidFill>
              <a:latin typeface="Calibri" panose="020F0502020204030204" charset="0"/>
              <a:ea typeface="黑体" panose="02010609060101010101" pitchFamily="2" charset="-122"/>
            </a:endParaRPr>
          </a:p>
        </p:txBody>
      </p:sp>
      <p:sp>
        <p:nvSpPr>
          <p:cNvPr id="54282" name="Text Box 10"/>
          <p:cNvSpPr txBox="1"/>
          <p:nvPr/>
        </p:nvSpPr>
        <p:spPr>
          <a:xfrm>
            <a:off x="3505200" y="4581525"/>
            <a:ext cx="6119813" cy="583565"/>
          </a:xfrm>
          <a:prstGeom prst="rect">
            <a:avLst/>
          </a:prstGeom>
          <a:noFill/>
          <a:ln w="9525">
            <a:noFill/>
          </a:ln>
        </p:spPr>
        <p:txBody>
          <a:bodyPr anchor="t">
            <a:spAutoFit/>
          </a:bodyPr>
          <a:p>
            <a:pPr>
              <a:spcBef>
                <a:spcPct val="50000"/>
              </a:spcBef>
            </a:pPr>
            <a:r>
              <a:rPr lang="zh-CN" altLang="en-US" sz="3200" b="1" u="sng" dirty="0">
                <a:solidFill>
                  <a:srgbClr val="0000FF"/>
                </a:solidFill>
                <a:latin typeface="Calibri" panose="020F0502020204030204" charset="0"/>
                <a:ea typeface="黑体" panose="02010609060101010101" pitchFamily="2" charset="-122"/>
              </a:rPr>
              <a:t>这是人类历史上第一部太阳历。</a:t>
            </a:r>
            <a:endParaRPr lang="zh-CN" altLang="en-US" sz="3200" b="1" u="sng" dirty="0">
              <a:solidFill>
                <a:srgbClr val="0000FF"/>
              </a:solidFill>
              <a:latin typeface="Calibri" panose="020F0502020204030204" charset="0"/>
              <a:ea typeface="黑体" panose="02010609060101010101" pitchFamily="2" charset="-122"/>
            </a:endParaRPr>
          </a:p>
        </p:txBody>
      </p:sp>
      <p:sp>
        <p:nvSpPr>
          <p:cNvPr id="54283" name="Text Box 11"/>
          <p:cNvSpPr txBox="1"/>
          <p:nvPr/>
        </p:nvSpPr>
        <p:spPr>
          <a:xfrm>
            <a:off x="2422525" y="5281613"/>
            <a:ext cx="1512888" cy="521970"/>
          </a:xfrm>
          <a:prstGeom prst="rect">
            <a:avLst/>
          </a:prstGeom>
          <a:noFill/>
          <a:ln w="9525">
            <a:noFill/>
          </a:ln>
        </p:spPr>
        <p:txBody>
          <a:bodyPr anchor="t">
            <a:spAutoFit/>
          </a:bodyPr>
          <a:p>
            <a:pPr>
              <a:spcBef>
                <a:spcPct val="50000"/>
              </a:spcBef>
            </a:pPr>
            <a:r>
              <a:rPr lang="zh-CN" altLang="en-US" sz="2800" b="1" dirty="0">
                <a:solidFill>
                  <a:srgbClr val="C00000"/>
                </a:solidFill>
                <a:latin typeface="Calibri" panose="020F0502020204030204" charset="0"/>
                <a:ea typeface="黑体" panose="02010609060101010101" pitchFamily="2" charset="-122"/>
              </a:rPr>
              <a:t>意义：</a:t>
            </a:r>
            <a:endParaRPr lang="zh-CN" altLang="en-US" sz="2800" b="1" dirty="0">
              <a:solidFill>
                <a:srgbClr val="C00000"/>
              </a:solidFill>
              <a:latin typeface="Calibri" panose="020F0502020204030204" charset="0"/>
              <a:ea typeface="黑体" panose="02010609060101010101" pitchFamily="2" charset="-122"/>
            </a:endParaRPr>
          </a:p>
        </p:txBody>
      </p:sp>
      <p:sp>
        <p:nvSpPr>
          <p:cNvPr id="54284" name="Text Box 12"/>
          <p:cNvSpPr txBox="1"/>
          <p:nvPr/>
        </p:nvSpPr>
        <p:spPr>
          <a:xfrm>
            <a:off x="3513138" y="5257800"/>
            <a:ext cx="6904037" cy="953135"/>
          </a:xfrm>
          <a:prstGeom prst="rect">
            <a:avLst/>
          </a:prstGeom>
          <a:noFill/>
          <a:ln w="28575">
            <a:noFill/>
          </a:ln>
        </p:spPr>
        <p:txBody>
          <a:bodyPr anchor="t">
            <a:spAutoFit/>
          </a:bodyPr>
          <a:p>
            <a:pPr>
              <a:spcBef>
                <a:spcPct val="50000"/>
              </a:spcBef>
            </a:pPr>
            <a:r>
              <a:rPr lang="zh-CN" altLang="en-US" sz="2800" b="1" dirty="0">
                <a:solidFill>
                  <a:srgbClr val="000000"/>
                </a:solidFill>
                <a:latin typeface="宋体" panose="02010600030101010101" pitchFamily="2" charset="-122"/>
                <a:ea typeface="宋体" panose="02010600030101010101" pitchFamily="2" charset="-122"/>
              </a:rPr>
              <a:t>对后世影响很大，后来的罗马历法以及我们今天通用的公历，都源于这种历法。</a:t>
            </a:r>
            <a:endParaRPr lang="zh-CN" altLang="en-US" sz="2800" b="1" dirty="0">
              <a:solidFill>
                <a:srgbClr val="000000"/>
              </a:solidFill>
              <a:latin typeface="宋体" panose="02010600030101010101" pitchFamily="2" charset="-122"/>
              <a:ea typeface="宋体" panose="02010600030101010101" pitchFamily="2" charset="-122"/>
            </a:endParaRPr>
          </a:p>
        </p:txBody>
      </p:sp>
      <p:sp>
        <p:nvSpPr>
          <p:cNvPr id="54285" name="Text Box 13"/>
          <p:cNvSpPr txBox="1"/>
          <p:nvPr/>
        </p:nvSpPr>
        <p:spPr>
          <a:xfrm>
            <a:off x="1919288" y="3352800"/>
            <a:ext cx="8435975" cy="583565"/>
          </a:xfrm>
          <a:prstGeom prst="rect">
            <a:avLst/>
          </a:prstGeom>
          <a:noFill/>
          <a:ln w="9525">
            <a:noFill/>
          </a:ln>
        </p:spPr>
        <p:txBody>
          <a:bodyPr anchor="t">
            <a:spAutoFit/>
          </a:bodyPr>
          <a:p>
            <a:pPr>
              <a:spcBef>
                <a:spcPct val="50000"/>
              </a:spcBef>
            </a:pPr>
            <a:r>
              <a:rPr lang="zh-CN" altLang="en-US" sz="3200" b="1" dirty="0">
                <a:solidFill>
                  <a:srgbClr val="6600CC"/>
                </a:solidFill>
                <a:latin typeface="Calibri" panose="020F0502020204030204" charset="0"/>
                <a:ea typeface="黑体" panose="02010609060101010101" pitchFamily="2" charset="-122"/>
              </a:rPr>
              <a:t>这生动反映了天文历法与农业生产的密切关系</a:t>
            </a:r>
            <a:endParaRPr lang="zh-CN" altLang="en-US" sz="3200" b="1" dirty="0">
              <a:solidFill>
                <a:srgbClr val="6600CC"/>
              </a:solidFill>
              <a:latin typeface="Calibri" panose="020F0502020204030204" charset="0"/>
              <a:ea typeface="黑体" panose="02010609060101010101" pitchFamily="2" charset="-122"/>
            </a:endParaRPr>
          </a:p>
        </p:txBody>
      </p:sp>
      <p:sp>
        <p:nvSpPr>
          <p:cNvPr id="54286" name="Text Box 14"/>
          <p:cNvSpPr txBox="1"/>
          <p:nvPr/>
        </p:nvSpPr>
        <p:spPr>
          <a:xfrm>
            <a:off x="4008438" y="3933825"/>
            <a:ext cx="4175125" cy="521970"/>
          </a:xfrm>
          <a:prstGeom prst="rect">
            <a:avLst/>
          </a:prstGeom>
          <a:noFill/>
          <a:ln w="9525">
            <a:noFill/>
          </a:ln>
        </p:spPr>
        <p:txBody>
          <a:bodyPr anchor="t">
            <a:spAutoFit/>
          </a:bodyPr>
          <a:p>
            <a:pPr>
              <a:spcBef>
                <a:spcPct val="50000"/>
              </a:spcBef>
            </a:pPr>
            <a:r>
              <a:rPr lang="en-US" altLang="zh-CN" sz="2800" b="1" u="sng" dirty="0">
                <a:solidFill>
                  <a:srgbClr val="7030A0"/>
                </a:solidFill>
                <a:latin typeface="Calibri" panose="020F0502020204030204" charset="0"/>
                <a:ea typeface="黑体" panose="02010609060101010101" pitchFamily="2" charset="-122"/>
              </a:rPr>
              <a:t>“</a:t>
            </a:r>
            <a:r>
              <a:rPr lang="zh-CN" altLang="en-US" sz="2800" b="1" u="sng" dirty="0">
                <a:solidFill>
                  <a:srgbClr val="7030A0"/>
                </a:solidFill>
                <a:latin typeface="Calibri" panose="020F0502020204030204" charset="0"/>
                <a:ea typeface="黑体" panose="02010609060101010101" pitchFamily="2" charset="-122"/>
              </a:rPr>
              <a:t>埃及是尼罗河的赠礼”</a:t>
            </a:r>
            <a:endParaRPr lang="zh-CN" altLang="en-US" sz="2800" b="1" u="sng" dirty="0">
              <a:solidFill>
                <a:srgbClr val="7030A0"/>
              </a:solidFill>
              <a:latin typeface="Calibri" panose="020F0502020204030204" charset="0"/>
              <a:ea typeface="黑体" panose="02010609060101010101" pitchFamily="2" charset="-122"/>
            </a:endParaRPr>
          </a:p>
        </p:txBody>
      </p:sp>
      <p:pic>
        <p:nvPicPr>
          <p:cNvPr id="32779" name="Picture 2" descr="http://imgsrc.baidu.com/baike/abpic/item/11794d4339253e559213c639.jpg">
            <a:hlinkClick r:id="" action="ppaction://noaction"/>
          </p:cNvPr>
          <p:cNvPicPr preferRelativeResize="0"/>
          <p:nvPr/>
        </p:nvPicPr>
        <p:blipFill>
          <a:blip r:embed="rId1"/>
          <a:stretch>
            <a:fillRect/>
          </a:stretch>
        </p:blipFill>
        <p:spPr>
          <a:xfrm>
            <a:off x="8839200" y="82550"/>
            <a:ext cx="1649413" cy="1301750"/>
          </a:xfrm>
          <a:prstGeom prst="rect">
            <a:avLst/>
          </a:prstGeom>
          <a:noFill/>
          <a:ln w="9525">
            <a:noFill/>
          </a:ln>
        </p:spPr>
      </p:pic>
      <p:sp>
        <p:nvSpPr>
          <p:cNvPr id="14" name="Rectangle 2"/>
          <p:cNvSpPr txBox="1"/>
          <p:nvPr/>
        </p:nvSpPr>
        <p:spPr>
          <a:xfrm>
            <a:off x="4151313" y="333375"/>
            <a:ext cx="1873250" cy="692150"/>
          </a:xfrm>
          <a:prstGeom prst="rect">
            <a:avLst/>
          </a:prstGeom>
          <a:noFill/>
          <a:ln w="9525">
            <a:noFill/>
          </a:ln>
        </p:spPr>
        <p:txBody>
          <a:bodyPr anchor="ctr"/>
          <a:p>
            <a:pPr>
              <a:buSzTx/>
            </a:pPr>
            <a:r>
              <a:rPr lang="zh-CN" altLang="en-US" sz="3200" b="1" dirty="0">
                <a:solidFill>
                  <a:srgbClr val="0000FF"/>
                </a:solidFill>
                <a:latin typeface="楷体" panose="02010609060101010101" pitchFamily="49" charset="-122"/>
                <a:ea typeface="楷体" panose="02010609060101010101" pitchFamily="49" charset="-122"/>
              </a:rPr>
              <a:t>太阳历</a:t>
            </a:r>
            <a:endParaRPr lang="zh-CN" altLang="en-US" sz="3200" b="1" dirty="0">
              <a:solidFill>
                <a:srgbClr val="0000FF"/>
              </a:solidFill>
              <a:latin typeface="楷体" panose="02010609060101010101" pitchFamily="49" charset="-122"/>
              <a:ea typeface="楷体" panose="02010609060101010101" pitchFamily="49" charset="-122"/>
            </a:endParaRPr>
          </a:p>
        </p:txBody>
      </p:sp>
      <p:sp>
        <p:nvSpPr>
          <p:cNvPr id="32781" name="TextBox 14"/>
          <p:cNvSpPr txBox="1"/>
          <p:nvPr/>
        </p:nvSpPr>
        <p:spPr>
          <a:xfrm>
            <a:off x="2495550" y="404813"/>
            <a:ext cx="1944688" cy="583565"/>
          </a:xfrm>
          <a:prstGeom prst="rect">
            <a:avLst/>
          </a:prstGeom>
          <a:noFill/>
          <a:ln w="9525">
            <a:noFill/>
          </a:ln>
        </p:spPr>
        <p:txBody>
          <a:bodyPr anchor="t">
            <a:spAutoFit/>
          </a:bodyPr>
          <a:p>
            <a:pPr eaLnBrk="0" hangingPunct="0"/>
            <a:r>
              <a:rPr lang="zh-CN" altLang="en-US" sz="3200" b="1" dirty="0">
                <a:solidFill>
                  <a:srgbClr val="FF0000"/>
                </a:solidFill>
                <a:latin typeface="微软雅黑" panose="020B0503020204020204" charset="-122"/>
                <a:ea typeface="微软雅黑" panose="020B0503020204020204" charset="-122"/>
              </a:rPr>
              <a:t>天文学：</a:t>
            </a:r>
            <a:endParaRPr lang="zh-CN" altLang="en-US" sz="3200" b="1" dirty="0">
              <a:solidFill>
                <a:srgbClr val="FF0000"/>
              </a:solidFill>
              <a:latin typeface="微软雅黑" panose="020B0503020204020204" charset="-122"/>
              <a:ea typeface="微软雅黑" panose="020B0503020204020204" charset="-122"/>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4277"/>
                                        </p:tgtEl>
                                        <p:attrNameLst>
                                          <p:attrName>style.visibility</p:attrName>
                                        </p:attrNameLst>
                                      </p:cBhvr>
                                      <p:to>
                                        <p:strVal val="visible"/>
                                      </p:to>
                                    </p:set>
                                    <p:animEffect transition="in" filter="blinds(horizontal)">
                                      <p:cBhvr>
                                        <p:cTn id="12" dur="1000"/>
                                        <p:tgtEl>
                                          <p:spTgt spid="5427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54279"/>
                                        </p:tgtEl>
                                        <p:attrNameLst>
                                          <p:attrName>style.visibility</p:attrName>
                                        </p:attrNameLst>
                                      </p:cBhvr>
                                      <p:to>
                                        <p:strVal val="visible"/>
                                      </p:to>
                                    </p:set>
                                    <p:animEffect transition="in" filter="blinds(horizontal)">
                                      <p:cBhvr>
                                        <p:cTn id="15" dur="1000"/>
                                        <p:tgtEl>
                                          <p:spTgt spid="5427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4281"/>
                                        </p:tgtEl>
                                        <p:attrNameLst>
                                          <p:attrName>style.visibility</p:attrName>
                                        </p:attrNameLst>
                                      </p:cBhvr>
                                      <p:to>
                                        <p:strVal val="visible"/>
                                      </p:to>
                                    </p:set>
                                    <p:animEffect transition="in" filter="blinds(horizontal)">
                                      <p:cBhvr>
                                        <p:cTn id="18" dur="1000"/>
                                        <p:tgtEl>
                                          <p:spTgt spid="54281"/>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54283"/>
                                        </p:tgtEl>
                                        <p:attrNameLst>
                                          <p:attrName>style.visibility</p:attrName>
                                        </p:attrNameLst>
                                      </p:cBhvr>
                                      <p:to>
                                        <p:strVal val="visible"/>
                                      </p:to>
                                    </p:set>
                                    <p:animEffect transition="in" filter="blinds(horizontal)">
                                      <p:cBhvr>
                                        <p:cTn id="21" dur="1000"/>
                                        <p:tgtEl>
                                          <p:spTgt spid="54283"/>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54278"/>
                                        </p:tgtEl>
                                        <p:attrNameLst>
                                          <p:attrName>style.visibility</p:attrName>
                                        </p:attrNameLst>
                                      </p:cBhvr>
                                      <p:to>
                                        <p:strVal val="visible"/>
                                      </p:to>
                                    </p:set>
                                    <p:animEffect transition="in" filter="blinds(horizontal)">
                                      <p:cBhvr>
                                        <p:cTn id="26" dur="1000"/>
                                        <p:tgtEl>
                                          <p:spTgt spid="54278"/>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54280"/>
                                        </p:tgtEl>
                                        <p:attrNameLst>
                                          <p:attrName>style.visibility</p:attrName>
                                        </p:attrNameLst>
                                      </p:cBhvr>
                                      <p:to>
                                        <p:strVal val="visible"/>
                                      </p:to>
                                    </p:set>
                                    <p:animEffect transition="in" filter="blinds(horizontal)">
                                      <p:cBhvr>
                                        <p:cTn id="31" dur="1000"/>
                                        <p:tgtEl>
                                          <p:spTgt spid="54280"/>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54285"/>
                                        </p:tgtEl>
                                        <p:attrNameLst>
                                          <p:attrName>style.visibility</p:attrName>
                                        </p:attrNameLst>
                                      </p:cBhvr>
                                      <p:to>
                                        <p:strVal val="visible"/>
                                      </p:to>
                                    </p:set>
                                    <p:animEffect transition="in" filter="blinds(horizontal)">
                                      <p:cBhvr>
                                        <p:cTn id="36" dur="1000"/>
                                        <p:tgtEl>
                                          <p:spTgt spid="54285"/>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54286"/>
                                        </p:tgtEl>
                                        <p:attrNameLst>
                                          <p:attrName>style.visibility</p:attrName>
                                        </p:attrNameLst>
                                      </p:cBhvr>
                                      <p:to>
                                        <p:strVal val="visible"/>
                                      </p:to>
                                    </p:set>
                                    <p:animEffect transition="in" filter="blinds(horizontal)">
                                      <p:cBhvr>
                                        <p:cTn id="41" dur="1000"/>
                                        <p:tgtEl>
                                          <p:spTgt spid="54286"/>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54282"/>
                                        </p:tgtEl>
                                        <p:attrNameLst>
                                          <p:attrName>style.visibility</p:attrName>
                                        </p:attrNameLst>
                                      </p:cBhvr>
                                      <p:to>
                                        <p:strVal val="visible"/>
                                      </p:to>
                                    </p:set>
                                    <p:animEffect transition="in" filter="blinds(horizontal)">
                                      <p:cBhvr>
                                        <p:cTn id="46" dur="1000"/>
                                        <p:tgtEl>
                                          <p:spTgt spid="54282"/>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54284"/>
                                        </p:tgtEl>
                                        <p:attrNameLst>
                                          <p:attrName>style.visibility</p:attrName>
                                        </p:attrNameLst>
                                      </p:cBhvr>
                                      <p:to>
                                        <p:strVal val="visible"/>
                                      </p:to>
                                    </p:set>
                                    <p:animEffect transition="in" filter="blinds(horizontal)">
                                      <p:cBhvr>
                                        <p:cTn id="51" dur="1000"/>
                                        <p:tgtEl>
                                          <p:spTgt spid="54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7" grpId="0"/>
      <p:bldP spid="54278" grpId="0"/>
      <p:bldP spid="54279" grpId="0"/>
      <p:bldP spid="54280" grpId="0"/>
      <p:bldP spid="54281" grpId="0"/>
      <p:bldP spid="54282" grpId="0"/>
      <p:bldP spid="54283" grpId="0"/>
      <p:bldP spid="54284" grpId="0"/>
      <p:bldP spid="54285" grpId="0"/>
      <p:bldP spid="54286"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1" cstate="print"/>
          <a:srcRect/>
          <a:stretch>
            <a:fillRect/>
          </a:stretch>
        </p:blipFill>
        <p:spPr bwMode="auto">
          <a:xfrm>
            <a:off x="2544884" y="3744993"/>
            <a:ext cx="2303529" cy="2188588"/>
          </a:xfrm>
          <a:prstGeom prst="rect">
            <a:avLst/>
          </a:prstGeom>
          <a:noFill/>
          <a:ln w="9525">
            <a:noFill/>
            <a:miter lim="800000"/>
            <a:headEnd/>
            <a:tailEnd/>
          </a:ln>
        </p:spPr>
      </p:pic>
      <p:pic>
        <p:nvPicPr>
          <p:cNvPr id="7" name="Picture 5"/>
          <p:cNvPicPr>
            <a:picLocks noChangeAspect="1" noChangeArrowheads="1"/>
          </p:cNvPicPr>
          <p:nvPr/>
        </p:nvPicPr>
        <p:blipFill>
          <a:blip r:embed="rId2" cstate="print"/>
          <a:srcRect/>
          <a:stretch>
            <a:fillRect/>
          </a:stretch>
        </p:blipFill>
        <p:spPr bwMode="auto">
          <a:xfrm>
            <a:off x="5328315" y="3645193"/>
            <a:ext cx="2399512" cy="2413443"/>
          </a:xfrm>
          <a:prstGeom prst="rect">
            <a:avLst/>
          </a:prstGeom>
          <a:noFill/>
          <a:ln w="9525">
            <a:noFill/>
            <a:miter lim="800000"/>
            <a:headEnd/>
            <a:tailEnd/>
          </a:ln>
        </p:spPr>
      </p:pic>
      <p:pic>
        <p:nvPicPr>
          <p:cNvPr id="8" name="Picture 6">
            <a:hlinkClick r:id="rId3" action="ppaction://hlinksldjump"/>
          </p:cNvPr>
          <p:cNvPicPr>
            <a:picLocks noChangeAspect="1" noChangeArrowheads="1"/>
          </p:cNvPicPr>
          <p:nvPr/>
        </p:nvPicPr>
        <p:blipFill>
          <a:blip r:embed="rId4" cstate="print"/>
          <a:srcRect/>
          <a:stretch>
            <a:fillRect/>
          </a:stretch>
        </p:blipFill>
        <p:spPr bwMode="auto">
          <a:xfrm>
            <a:off x="8207727" y="3645194"/>
            <a:ext cx="2399510" cy="2332923"/>
          </a:xfrm>
          <a:prstGeom prst="rect">
            <a:avLst/>
          </a:prstGeom>
          <a:noFill/>
          <a:ln w="9525">
            <a:noFill/>
            <a:miter lim="800000"/>
            <a:headEnd/>
            <a:tailEnd/>
          </a:ln>
        </p:spPr>
      </p:pic>
      <p:sp>
        <p:nvSpPr>
          <p:cNvPr id="9" name="Rectangle 7"/>
          <p:cNvSpPr>
            <a:spLocks noChangeArrowheads="1"/>
          </p:cNvSpPr>
          <p:nvPr/>
        </p:nvSpPr>
        <p:spPr bwMode="auto">
          <a:xfrm>
            <a:off x="3312728" y="6165590"/>
            <a:ext cx="770223" cy="588645"/>
          </a:xfrm>
          <a:prstGeom prst="rect">
            <a:avLst/>
          </a:prstGeom>
          <a:solidFill>
            <a:schemeClr val="bg1"/>
          </a:solidFill>
          <a:ln w="38100" cmpd="dbl">
            <a:solidFill>
              <a:schemeClr val="bg1"/>
            </a:solidFill>
            <a:miter lim="800000"/>
          </a:ln>
        </p:spPr>
        <p:txBody>
          <a:bodyPr lIns="81622" tIns="40811" rIns="81622" bIns="40811">
            <a:spAutoFit/>
          </a:bodyPr>
          <a:lstStyle/>
          <a:p>
            <a:pPr defTabSz="816610" eaLnBrk="0" hangingPunct="0">
              <a:defRPr/>
            </a:pPr>
            <a:r>
              <a:rPr lang="zh-CN" altLang="en-US" sz="3300" b="1" dirty="0">
                <a:effectLst>
                  <a:outerShdw blurRad="38100" dist="38100" dir="2700000" algn="tl">
                    <a:srgbClr val="C0C0C0"/>
                  </a:outerShdw>
                </a:effectLst>
                <a:latin typeface="Arial" panose="020B0604020202020204" pitchFamily="34" charset="0"/>
                <a:ea typeface="华文隶书" panose="02010800040101010101" pitchFamily="2" charset="-122"/>
                <a:cs typeface="华文隶书" panose="02010800040101010101" pitchFamily="2" charset="-122"/>
              </a:rPr>
              <a:t>哭</a:t>
            </a:r>
            <a:endParaRPr lang="zh-CN" altLang="en-US" sz="3300" b="1" dirty="0">
              <a:effectLst>
                <a:outerShdw blurRad="38100" dist="38100" dir="2700000" algn="tl">
                  <a:srgbClr val="C0C0C0"/>
                </a:outerShdw>
              </a:effectLst>
              <a:latin typeface="Arial" panose="020B0604020202020204" pitchFamily="34" charset="0"/>
              <a:ea typeface="华文隶书" panose="02010800040101010101" pitchFamily="2" charset="-122"/>
              <a:cs typeface="华文隶书" panose="02010800040101010101" pitchFamily="2" charset="-122"/>
            </a:endParaRPr>
          </a:p>
        </p:txBody>
      </p:sp>
      <p:sp>
        <p:nvSpPr>
          <p:cNvPr id="10" name="Text Box 8"/>
          <p:cNvSpPr txBox="1">
            <a:spLocks noChangeArrowheads="1"/>
          </p:cNvSpPr>
          <p:nvPr/>
        </p:nvSpPr>
        <p:spPr bwMode="auto">
          <a:xfrm>
            <a:off x="6480080" y="6165590"/>
            <a:ext cx="795616" cy="588645"/>
          </a:xfrm>
          <a:prstGeom prst="rect">
            <a:avLst/>
          </a:prstGeom>
          <a:solidFill>
            <a:schemeClr val="bg1"/>
          </a:solidFill>
          <a:ln w="38100" cmpd="dbl">
            <a:solidFill>
              <a:schemeClr val="bg1"/>
            </a:solidFill>
            <a:miter lim="800000"/>
          </a:ln>
        </p:spPr>
        <p:txBody>
          <a:bodyPr lIns="81622" tIns="40811" rIns="81622" bIns="40811">
            <a:spAutoFit/>
          </a:bodyPr>
          <a:lstStyle/>
          <a:p>
            <a:pPr defTabSz="816610" eaLnBrk="0" hangingPunct="0">
              <a:spcBef>
                <a:spcPct val="50000"/>
              </a:spcBef>
              <a:defRPr/>
            </a:pPr>
            <a:r>
              <a:rPr lang="zh-CN" altLang="en-US" sz="3300" b="1" dirty="0">
                <a:effectLst>
                  <a:outerShdw blurRad="38100" dist="38100" dir="2700000" algn="tl">
                    <a:srgbClr val="C0C0C0"/>
                  </a:outerShdw>
                </a:effectLst>
                <a:latin typeface="Arial" panose="020B0604020202020204" pitchFamily="34" charset="0"/>
                <a:ea typeface="华文隶书" panose="02010800040101010101" pitchFamily="2" charset="-122"/>
                <a:cs typeface="华文隶书" panose="02010800040101010101" pitchFamily="2" charset="-122"/>
              </a:rPr>
              <a:t>走</a:t>
            </a:r>
            <a:endParaRPr lang="zh-CN" altLang="en-US" sz="3300" b="1" dirty="0">
              <a:effectLst>
                <a:outerShdw blurRad="38100" dist="38100" dir="2700000" algn="tl">
                  <a:srgbClr val="C0C0C0"/>
                </a:outerShdw>
              </a:effectLst>
              <a:latin typeface="Arial" panose="020B0604020202020204" pitchFamily="34" charset="0"/>
              <a:ea typeface="华文隶书" panose="02010800040101010101" pitchFamily="2" charset="-122"/>
              <a:cs typeface="华文隶书" panose="02010800040101010101" pitchFamily="2" charset="-122"/>
            </a:endParaRPr>
          </a:p>
        </p:txBody>
      </p:sp>
      <p:sp>
        <p:nvSpPr>
          <p:cNvPr id="11" name="Rectangle 9"/>
          <p:cNvSpPr>
            <a:spLocks noChangeArrowheads="1"/>
          </p:cNvSpPr>
          <p:nvPr/>
        </p:nvSpPr>
        <p:spPr bwMode="auto">
          <a:xfrm>
            <a:off x="9167532" y="6165590"/>
            <a:ext cx="770223" cy="588645"/>
          </a:xfrm>
          <a:prstGeom prst="rect">
            <a:avLst/>
          </a:prstGeom>
          <a:solidFill>
            <a:schemeClr val="bg1"/>
          </a:solidFill>
          <a:ln w="38100" cmpd="dbl">
            <a:solidFill>
              <a:schemeClr val="bg1"/>
            </a:solidFill>
            <a:miter lim="800000"/>
          </a:ln>
        </p:spPr>
        <p:txBody>
          <a:bodyPr lIns="81622" tIns="40811" rIns="81622" bIns="40811">
            <a:spAutoFit/>
          </a:bodyPr>
          <a:lstStyle/>
          <a:p>
            <a:pPr defTabSz="816610" eaLnBrk="0" hangingPunct="0">
              <a:defRPr/>
            </a:pPr>
            <a:r>
              <a:rPr lang="zh-CN" altLang="en-US" sz="3300" b="1" dirty="0">
                <a:effectLst>
                  <a:outerShdw blurRad="38100" dist="38100" dir="2700000" algn="tl">
                    <a:srgbClr val="C0C0C0"/>
                  </a:outerShdw>
                </a:effectLst>
                <a:latin typeface="Arial" panose="020B0604020202020204" pitchFamily="34" charset="0"/>
                <a:ea typeface="华文隶书" panose="02010800040101010101" pitchFamily="2" charset="-122"/>
                <a:cs typeface="华文隶书" panose="02010800040101010101" pitchFamily="2" charset="-122"/>
              </a:rPr>
              <a:t>日</a:t>
            </a:r>
            <a:endParaRPr lang="zh-CN" altLang="en-US" sz="3300" b="1" dirty="0">
              <a:effectLst>
                <a:outerShdw blurRad="38100" dist="38100" dir="2700000" algn="tl">
                  <a:srgbClr val="C0C0C0"/>
                </a:outerShdw>
              </a:effectLst>
              <a:latin typeface="Arial" panose="020B0604020202020204" pitchFamily="34" charset="0"/>
              <a:ea typeface="华文隶书" panose="02010800040101010101" pitchFamily="2" charset="-122"/>
              <a:cs typeface="华文隶书" panose="02010800040101010101" pitchFamily="2" charset="-122"/>
            </a:endParaRPr>
          </a:p>
        </p:txBody>
      </p:sp>
      <p:sp>
        <p:nvSpPr>
          <p:cNvPr id="12" name="Text Box 10"/>
          <p:cNvSpPr txBox="1">
            <a:spLocks noChangeArrowheads="1"/>
          </p:cNvSpPr>
          <p:nvPr/>
        </p:nvSpPr>
        <p:spPr bwMode="auto">
          <a:xfrm>
            <a:off x="1489100" y="3557261"/>
            <a:ext cx="1261135" cy="3912870"/>
          </a:xfrm>
          <a:prstGeom prst="rect">
            <a:avLst/>
          </a:prstGeom>
          <a:noFill/>
          <a:ln w="9525">
            <a:solidFill>
              <a:schemeClr val="bg1"/>
            </a:solidFill>
            <a:miter lim="800000"/>
          </a:ln>
        </p:spPr>
        <p:txBody>
          <a:bodyPr lIns="81622" tIns="40811" rIns="81622" bIns="40811">
            <a:spAutoFit/>
          </a:bodyPr>
          <a:lstStyle/>
          <a:p>
            <a:pPr defTabSz="816610" eaLnBrk="0" hangingPunct="0">
              <a:spcBef>
                <a:spcPct val="50000"/>
              </a:spcBef>
              <a:defRPr/>
            </a:pPr>
            <a:r>
              <a:rPr lang="zh-CN" altLang="en-US" sz="3800" b="1" dirty="0">
                <a:solidFill>
                  <a:srgbClr val="000066"/>
                </a:solidFill>
                <a:effectLst>
                  <a:outerShdw blurRad="38100" dist="38100" dir="2700000" algn="tl">
                    <a:srgbClr val="C0C0C0"/>
                  </a:outerShdw>
                </a:effectLst>
                <a:latin typeface="华文隶书" panose="02010800040101010101" pitchFamily="2" charset="-122"/>
                <a:ea typeface="华文隶书" panose="02010800040101010101" pitchFamily="2" charset="-122"/>
                <a:cs typeface="华文隶书" panose="02010800040101010101" pitchFamily="2" charset="-122"/>
              </a:rPr>
              <a:t>你  认  识  它  吗  ？</a:t>
            </a:r>
            <a:endParaRPr lang="zh-CN" altLang="en-US" sz="3800" b="1" dirty="0">
              <a:solidFill>
                <a:srgbClr val="000066"/>
              </a:solidFill>
              <a:effectLst>
                <a:outerShdw blurRad="38100" dist="38100" dir="2700000" algn="tl">
                  <a:srgbClr val="C0C0C0"/>
                </a:outerShdw>
              </a:effectLst>
              <a:latin typeface="华文隶书" panose="02010800040101010101" pitchFamily="2" charset="-122"/>
              <a:ea typeface="华文隶书" panose="02010800040101010101" pitchFamily="2" charset="-122"/>
              <a:cs typeface="华文隶书" panose="02010800040101010101" pitchFamily="2" charset="-122"/>
            </a:endParaRPr>
          </a:p>
          <a:p>
            <a:pPr defTabSz="816610" eaLnBrk="0" hangingPunct="0">
              <a:spcBef>
                <a:spcPct val="50000"/>
              </a:spcBef>
              <a:defRPr/>
            </a:pPr>
            <a:endParaRPr kumimoji="1" lang="en-US" altLang="zh-CN" sz="1400" dirty="0">
              <a:solidFill>
                <a:srgbClr val="000066"/>
              </a:solidFill>
              <a:effectLst>
                <a:outerShdw blurRad="38100" dist="38100" dir="2700000" algn="tl">
                  <a:srgbClr val="C0C0C0"/>
                </a:outerShdw>
              </a:effectLst>
              <a:latin typeface="Times New Roman" panose="02020603050405020304" pitchFamily="18" charset="0"/>
            </a:endParaRPr>
          </a:p>
        </p:txBody>
      </p:sp>
      <p:sp>
        <p:nvSpPr>
          <p:cNvPr id="13" name="Text Box 11"/>
          <p:cNvSpPr txBox="1">
            <a:spLocks noChangeArrowheads="1"/>
          </p:cNvSpPr>
          <p:nvPr/>
        </p:nvSpPr>
        <p:spPr bwMode="auto">
          <a:xfrm>
            <a:off x="1393119" y="980773"/>
            <a:ext cx="8921053" cy="2927985"/>
          </a:xfrm>
          <a:prstGeom prst="rect">
            <a:avLst/>
          </a:prstGeom>
          <a:noFill/>
          <a:ln w="9525">
            <a:noFill/>
            <a:miter lim="800000"/>
          </a:ln>
        </p:spPr>
        <p:txBody>
          <a:bodyPr lIns="81622" tIns="40811" rIns="81622" bIns="40811">
            <a:spAutoFit/>
          </a:bodyPr>
          <a:lstStyle/>
          <a:p>
            <a:pPr defTabSz="816610" eaLnBrk="0" hangingPunct="0">
              <a:defRPr/>
            </a:pPr>
            <a:endParaRPr lang="en-US" altLang="zh-CN" sz="2000" b="1" dirty="0">
              <a:effectLst>
                <a:outerShdw blurRad="38100" dist="38100" dir="2700000" algn="tl">
                  <a:srgbClr val="C0C0C0"/>
                </a:outerShdw>
              </a:effectLst>
              <a:latin typeface="Arial" panose="020B0604020202020204" pitchFamily="34" charset="0"/>
            </a:endParaRPr>
          </a:p>
          <a:p>
            <a:pPr defTabSz="816610" eaLnBrk="0" hangingPunct="0">
              <a:defRPr/>
            </a:pPr>
            <a:r>
              <a:rPr lang="en-US" altLang="zh-CN" sz="3300" b="1" dirty="0">
                <a:effectLst>
                  <a:outerShdw blurRad="38100" dist="38100" dir="2700000" algn="tl">
                    <a:srgbClr val="C0C0C0"/>
                  </a:outerShdw>
                </a:effectLst>
                <a:latin typeface="宋体" panose="02010600030101010101" pitchFamily="2" charset="-122"/>
              </a:rPr>
              <a:t>①</a:t>
            </a:r>
            <a:r>
              <a:rPr lang="zh-CN" altLang="en-US" sz="3300" b="1" dirty="0">
                <a:effectLst>
                  <a:outerShdw blurRad="38100" dist="38100" dir="2700000" algn="tl">
                    <a:srgbClr val="C0C0C0"/>
                  </a:outerShdw>
                </a:effectLst>
                <a:latin typeface="宋体" panose="02010600030101010101" pitchFamily="2" charset="-122"/>
              </a:rPr>
              <a:t>形成时间：</a:t>
            </a:r>
            <a:endParaRPr lang="zh-CN" altLang="en-US" sz="3300" b="1" dirty="0">
              <a:effectLst>
                <a:outerShdw blurRad="38100" dist="38100" dir="2700000" algn="tl">
                  <a:srgbClr val="C0C0C0"/>
                </a:outerShdw>
              </a:effectLst>
              <a:latin typeface="宋体" panose="02010600030101010101" pitchFamily="2" charset="-122"/>
            </a:endParaRPr>
          </a:p>
          <a:p>
            <a:pPr defTabSz="816610" eaLnBrk="0" hangingPunct="0">
              <a:defRPr/>
            </a:pPr>
            <a:endParaRPr lang="zh-CN" altLang="en-US" sz="3300" b="1" dirty="0">
              <a:effectLst>
                <a:outerShdw blurRad="38100" dist="38100" dir="2700000" algn="tl">
                  <a:srgbClr val="C0C0C0"/>
                </a:outerShdw>
              </a:effectLst>
              <a:latin typeface="宋体" panose="02010600030101010101" pitchFamily="2" charset="-122"/>
            </a:endParaRPr>
          </a:p>
          <a:p>
            <a:pPr defTabSz="816610" eaLnBrk="0" hangingPunct="0">
              <a:defRPr/>
            </a:pPr>
            <a:r>
              <a:rPr lang="zh-CN" altLang="en-US" sz="3300" b="1" dirty="0">
                <a:effectLst>
                  <a:outerShdw blurRad="38100" dist="38100" dir="2700000" algn="tl">
                    <a:srgbClr val="C0C0C0"/>
                  </a:outerShdw>
                </a:effectLst>
                <a:latin typeface="宋体" panose="02010600030101010101" pitchFamily="2" charset="-122"/>
              </a:rPr>
              <a:t>②特点：</a:t>
            </a:r>
            <a:endParaRPr lang="zh-CN" altLang="en-US" sz="3300" b="1" dirty="0">
              <a:effectLst>
                <a:outerShdw blurRad="38100" dist="38100" dir="2700000" algn="tl">
                  <a:srgbClr val="C0C0C0"/>
                </a:outerShdw>
              </a:effectLst>
              <a:latin typeface="宋体" panose="02010600030101010101" pitchFamily="2" charset="-122"/>
            </a:endParaRPr>
          </a:p>
          <a:p>
            <a:pPr defTabSz="816610" eaLnBrk="0" hangingPunct="0">
              <a:defRPr/>
            </a:pPr>
            <a:endParaRPr lang="zh-CN" altLang="en-US" sz="3300" b="1" dirty="0">
              <a:effectLst>
                <a:outerShdw blurRad="38100" dist="38100" dir="2700000" algn="tl">
                  <a:srgbClr val="C0C0C0"/>
                </a:outerShdw>
              </a:effectLst>
              <a:latin typeface="宋体" panose="02010600030101010101" pitchFamily="2" charset="-122"/>
            </a:endParaRPr>
          </a:p>
          <a:p>
            <a:pPr defTabSz="816610" eaLnBrk="0" hangingPunct="0">
              <a:defRPr/>
            </a:pPr>
            <a:r>
              <a:rPr lang="zh-CN" altLang="en-US" sz="3300" b="1" dirty="0">
                <a:effectLst>
                  <a:outerShdw blurRad="38100" dist="38100" dir="2700000" algn="tl">
                    <a:srgbClr val="C0C0C0"/>
                  </a:outerShdw>
                </a:effectLst>
                <a:latin typeface="宋体" panose="02010600030101010101" pitchFamily="2" charset="-122"/>
              </a:rPr>
              <a:t>③意义：  </a:t>
            </a:r>
            <a:endParaRPr lang="zh-CN" altLang="en-US" sz="3300" b="1" dirty="0">
              <a:effectLst>
                <a:outerShdw blurRad="38100" dist="38100" dir="2700000" algn="tl">
                  <a:srgbClr val="C0C0C0"/>
                </a:outerShdw>
              </a:effectLst>
              <a:latin typeface="宋体" panose="02010600030101010101" pitchFamily="2" charset="-122"/>
            </a:endParaRPr>
          </a:p>
        </p:txBody>
      </p:sp>
      <p:sp>
        <p:nvSpPr>
          <p:cNvPr id="14" name="Text Box 12"/>
          <p:cNvSpPr txBox="1">
            <a:spLocks noChangeArrowheads="1"/>
          </p:cNvSpPr>
          <p:nvPr/>
        </p:nvSpPr>
        <p:spPr bwMode="auto">
          <a:xfrm>
            <a:off x="4368512" y="1268819"/>
            <a:ext cx="5965002" cy="588645"/>
          </a:xfrm>
          <a:prstGeom prst="rect">
            <a:avLst/>
          </a:prstGeom>
          <a:noFill/>
          <a:ln w="9525">
            <a:noFill/>
            <a:miter lim="800000"/>
          </a:ln>
        </p:spPr>
        <p:txBody>
          <a:bodyPr lIns="81622" tIns="40811" rIns="81622" bIns="40811">
            <a:spAutoFit/>
          </a:bodyPr>
          <a:lstStyle/>
          <a:p>
            <a:pPr defTabSz="816610" eaLnBrk="0" hangingPunct="0">
              <a:spcBef>
                <a:spcPct val="50000"/>
              </a:spcBef>
              <a:defRPr/>
            </a:pPr>
            <a:r>
              <a:rPr lang="zh-CN" altLang="en-US" sz="3300" b="1" dirty="0">
                <a:effectLst>
                  <a:outerShdw blurRad="38100" dist="38100" dir="2700000" algn="tl">
                    <a:srgbClr val="C0C0C0"/>
                  </a:outerShdw>
                </a:effectLst>
                <a:latin typeface="楷体_GB2312" panose="02010609030101010101" pitchFamily="49" charset="-122"/>
                <a:ea typeface="楷体_GB2312" panose="02010609030101010101" pitchFamily="49" charset="-122"/>
              </a:rPr>
              <a:t>公元前</a:t>
            </a:r>
            <a:r>
              <a:rPr lang="en-US" altLang="zh-CN" sz="3300" b="1" dirty="0">
                <a:effectLst>
                  <a:outerShdw blurRad="38100" dist="38100" dir="2700000" algn="tl">
                    <a:srgbClr val="C0C0C0"/>
                  </a:outerShdw>
                </a:effectLst>
                <a:latin typeface="楷体_GB2312" panose="02010609030101010101" pitchFamily="49" charset="-122"/>
                <a:ea typeface="楷体_GB2312" panose="02010609030101010101" pitchFamily="49" charset="-122"/>
              </a:rPr>
              <a:t>3000</a:t>
            </a:r>
            <a:r>
              <a:rPr lang="zh-CN" altLang="en-US" sz="3300" b="1" dirty="0">
                <a:effectLst>
                  <a:outerShdw blurRad="38100" dist="38100" dir="2700000" algn="tl">
                    <a:srgbClr val="C0C0C0"/>
                  </a:outerShdw>
                </a:effectLst>
                <a:latin typeface="楷体_GB2312" panose="02010609030101010101" pitchFamily="49" charset="-122"/>
                <a:ea typeface="楷体_GB2312" panose="02010609030101010101" pitchFamily="49" charset="-122"/>
              </a:rPr>
              <a:t>年前后</a:t>
            </a:r>
            <a:endParaRPr lang="zh-CN" altLang="en-US" sz="3300" b="1" dirty="0">
              <a:effectLst>
                <a:outerShdw blurRad="38100" dist="38100" dir="2700000" algn="tl">
                  <a:srgbClr val="C0C0C0"/>
                </a:outerShdw>
              </a:effectLst>
              <a:latin typeface="楷体_GB2312" panose="02010609030101010101" pitchFamily="49" charset="-122"/>
              <a:ea typeface="楷体_GB2312" panose="02010609030101010101" pitchFamily="49" charset="-122"/>
            </a:endParaRPr>
          </a:p>
        </p:txBody>
      </p:sp>
      <p:sp>
        <p:nvSpPr>
          <p:cNvPr id="15" name="Text Box 13"/>
          <p:cNvSpPr txBox="1">
            <a:spLocks noChangeArrowheads="1"/>
          </p:cNvSpPr>
          <p:nvPr/>
        </p:nvSpPr>
        <p:spPr bwMode="auto">
          <a:xfrm>
            <a:off x="3360361" y="2349239"/>
            <a:ext cx="5967118" cy="588645"/>
          </a:xfrm>
          <a:prstGeom prst="rect">
            <a:avLst/>
          </a:prstGeom>
          <a:noFill/>
          <a:ln w="9525">
            <a:noFill/>
            <a:miter lim="800000"/>
          </a:ln>
        </p:spPr>
        <p:txBody>
          <a:bodyPr lIns="81622" tIns="40811" rIns="81622" bIns="40811">
            <a:spAutoFit/>
          </a:bodyPr>
          <a:lstStyle/>
          <a:p>
            <a:pPr defTabSz="816610" eaLnBrk="0" hangingPunct="0">
              <a:spcBef>
                <a:spcPct val="50000"/>
              </a:spcBef>
              <a:defRPr/>
            </a:pPr>
            <a:r>
              <a:rPr lang="zh-CN" altLang="en-US" sz="3300" b="1" dirty="0">
                <a:effectLst>
                  <a:outerShdw blurRad="38100" dist="38100" dir="2700000" algn="tl">
                    <a:srgbClr val="C0C0C0"/>
                  </a:outerShdw>
                </a:effectLst>
                <a:latin typeface="楷体_GB2312" panose="02010609030101010101" pitchFamily="49" charset="-122"/>
                <a:ea typeface="楷体_GB2312" panose="02010609030101010101" pitchFamily="49" charset="-122"/>
              </a:rPr>
              <a:t>与事物形状相似，有读音</a:t>
            </a:r>
            <a:endParaRPr lang="zh-CN" altLang="en-US" sz="3300" b="1" dirty="0">
              <a:effectLst>
                <a:outerShdw blurRad="38100" dist="38100" dir="2700000" algn="tl">
                  <a:srgbClr val="C0C0C0"/>
                </a:outerShdw>
              </a:effectLst>
              <a:latin typeface="楷体_GB2312" panose="02010609030101010101" pitchFamily="49" charset="-122"/>
              <a:ea typeface="楷体_GB2312" panose="02010609030101010101" pitchFamily="49" charset="-122"/>
            </a:endParaRPr>
          </a:p>
        </p:txBody>
      </p:sp>
      <p:sp>
        <p:nvSpPr>
          <p:cNvPr id="16" name="Text Box 14"/>
          <p:cNvSpPr txBox="1">
            <a:spLocks noChangeArrowheads="1"/>
          </p:cNvSpPr>
          <p:nvPr/>
        </p:nvSpPr>
        <p:spPr bwMode="auto">
          <a:xfrm>
            <a:off x="3288366" y="3285170"/>
            <a:ext cx="7676845" cy="588645"/>
          </a:xfrm>
          <a:prstGeom prst="rect">
            <a:avLst/>
          </a:prstGeom>
          <a:noFill/>
          <a:ln w="9525">
            <a:noFill/>
            <a:miter lim="800000"/>
          </a:ln>
        </p:spPr>
        <p:txBody>
          <a:bodyPr lIns="81622" tIns="40811" rIns="81622" bIns="40811">
            <a:spAutoFit/>
          </a:bodyPr>
          <a:lstStyle/>
          <a:p>
            <a:pPr defTabSz="816610" eaLnBrk="0" hangingPunct="0">
              <a:spcBef>
                <a:spcPct val="50000"/>
              </a:spcBef>
              <a:defRPr/>
            </a:pPr>
            <a:r>
              <a:rPr lang="zh-CN" altLang="en-US" sz="3300" b="1" dirty="0">
                <a:effectLst>
                  <a:outerShdw blurRad="38100" dist="38100" dir="2700000" algn="tl">
                    <a:srgbClr val="C0C0C0"/>
                  </a:outerShdw>
                </a:effectLst>
                <a:latin typeface="楷体_GB2312" panose="02010609030101010101" pitchFamily="49" charset="-122"/>
                <a:ea typeface="楷体_GB2312" panose="02010609030101010101" pitchFamily="49" charset="-122"/>
              </a:rPr>
              <a:t>是世界上最早的文字之一</a:t>
            </a:r>
            <a:endParaRPr lang="zh-CN" altLang="en-US" sz="3300" b="1" dirty="0">
              <a:effectLst>
                <a:outerShdw blurRad="38100" dist="38100" dir="2700000" algn="tl">
                  <a:srgbClr val="C0C0C0"/>
                </a:outerShdw>
              </a:effectLst>
              <a:latin typeface="楷体_GB2312" panose="02010609030101010101" pitchFamily="49" charset="-122"/>
              <a:ea typeface="楷体_GB2312" panose="02010609030101010101" pitchFamily="49" charset="-122"/>
            </a:endParaRPr>
          </a:p>
        </p:txBody>
      </p:sp>
      <p:sp>
        <p:nvSpPr>
          <p:cNvPr id="17" name="Text Box 2"/>
          <p:cNvSpPr txBox="1">
            <a:spLocks noChangeArrowheads="1"/>
          </p:cNvSpPr>
          <p:nvPr/>
        </p:nvSpPr>
        <p:spPr bwMode="auto">
          <a:xfrm>
            <a:off x="337335" y="188649"/>
            <a:ext cx="3359314" cy="665480"/>
          </a:xfrm>
          <a:prstGeom prst="rect">
            <a:avLst/>
          </a:prstGeom>
          <a:solidFill>
            <a:schemeClr val="bg1"/>
          </a:solidFill>
          <a:ln w="38100">
            <a:solidFill>
              <a:schemeClr val="tx1"/>
            </a:solidFill>
            <a:miter lim="800000"/>
          </a:ln>
        </p:spPr>
        <p:txBody>
          <a:bodyPr wrap="square" lIns="81622" tIns="40811" rIns="81622" bIns="40811">
            <a:spAutoFit/>
          </a:bodyPr>
          <a:lstStyle/>
          <a:p>
            <a:pPr defTabSz="816610" eaLnBrk="0" hangingPunct="0">
              <a:spcBef>
                <a:spcPct val="50000"/>
              </a:spcBef>
              <a:defRPr/>
            </a:pPr>
            <a:r>
              <a:rPr lang="zh-CN" altLang="en-US" sz="3800" b="1" dirty="0" smtClean="0">
                <a:effectLst>
                  <a:outerShdw blurRad="38100" dist="38100" dir="2700000" algn="tl">
                    <a:srgbClr val="C0C0C0"/>
                  </a:outerShdw>
                </a:effectLst>
                <a:latin typeface="Arial" panose="020B0604020202020204" pitchFamily="34" charset="0"/>
                <a:ea typeface="黑体" panose="02010609060101010101" pitchFamily="2" charset="-122"/>
              </a:rPr>
              <a:t>象形文字</a:t>
            </a:r>
            <a:endParaRPr lang="zh-CN" altLang="en-US" sz="3800" b="1" dirty="0">
              <a:effectLst>
                <a:outerShdw blurRad="38100" dist="38100" dir="2700000" algn="tl">
                  <a:srgbClr val="C0C0C0"/>
                </a:outerShdw>
              </a:effectLst>
              <a:latin typeface="Arial" panose="020B0604020202020204" pitchFamily="34" charset="0"/>
              <a:ea typeface="黑体" panose="02010609060101010101" pitchFamily="2" charset="-122"/>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xEl>
                                              <p:charRg st="4294967295" end="4294967295"/>
                                            </p:txEl>
                                          </p:spTgt>
                                        </p:tgtEl>
                                        <p:attrNameLst>
                                          <p:attrName>style.visibility</p:attrName>
                                        </p:attrNameLst>
                                      </p:cBhvr>
                                      <p:to>
                                        <p:strVal val="visible"/>
                                      </p:to>
                                    </p:set>
                                    <p:anim calcmode="lin" valueType="num">
                                      <p:cBhvr additive="base">
                                        <p:cTn id="37" dur="500" fill="hold"/>
                                        <p:tgtEl>
                                          <p:spTgt spid="9">
                                            <p:txEl>
                                              <p:charRg st="4294967295" end="429496729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charRg st="4294967295" end="429496729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par>
                          <p:cTn id="51" fill="hold">
                            <p:stCondLst>
                              <p:cond delay="500"/>
                            </p:stCondLst>
                            <p:childTnLst>
                              <p:par>
                                <p:cTn id="52" presetID="2" presetClass="exit" presetSubtype="4" fill="hold" grpId="1" nodeType="afterEffect">
                                  <p:stCondLst>
                                    <p:cond delay="0"/>
                                  </p:stCondLst>
                                  <p:childTnLst>
                                    <p:anim calcmode="lin" valueType="num">
                                      <p:cBhvr additive="base">
                                        <p:cTn id="53" dur="500"/>
                                        <p:tgtEl>
                                          <p:spTgt spid="12"/>
                                        </p:tgtEl>
                                        <p:attrNameLst>
                                          <p:attrName>ppt_x</p:attrName>
                                        </p:attrNameLst>
                                      </p:cBhvr>
                                      <p:tavLst>
                                        <p:tav tm="0">
                                          <p:val>
                                            <p:strVal val="ppt_x"/>
                                          </p:val>
                                        </p:tav>
                                        <p:tav tm="100000">
                                          <p:val>
                                            <p:strVal val="ppt_x"/>
                                          </p:val>
                                        </p:tav>
                                      </p:tavLst>
                                    </p:anim>
                                    <p:anim calcmode="lin" valueType="num">
                                      <p:cBhvr additive="base">
                                        <p:cTn id="54" dur="500"/>
                                        <p:tgtEl>
                                          <p:spTgt spid="12"/>
                                        </p:tgtEl>
                                        <p:attrNameLst>
                                          <p:attrName>ppt_y</p:attrName>
                                        </p:attrNameLst>
                                      </p:cBhvr>
                                      <p:tavLst>
                                        <p:tav tm="0">
                                          <p:val>
                                            <p:strVal val="ppt_y"/>
                                          </p:val>
                                        </p:tav>
                                        <p:tav tm="100000">
                                          <p:val>
                                            <p:strVal val="1+ppt_h/2"/>
                                          </p:val>
                                        </p:tav>
                                      </p:tavLst>
                                    </p:anim>
                                    <p:set>
                                      <p:cBhvr>
                                        <p:cTn id="55" dur="1" fill="hold">
                                          <p:stCondLst>
                                            <p:cond delay="499"/>
                                          </p:stCondLst>
                                        </p:cTn>
                                        <p:tgtEl>
                                          <p:spTgt spid="12"/>
                                        </p:tgtEl>
                                        <p:attrNameLst>
                                          <p:attrName>style.visibility</p:attrName>
                                        </p:attrNameLst>
                                      </p:cBhvr>
                                      <p:to>
                                        <p:strVal val="hidden"/>
                                      </p:to>
                                    </p:set>
                                  </p:childTnLst>
                                </p:cTn>
                              </p:par>
                            </p:childTnLst>
                          </p:cTn>
                        </p:par>
                        <p:par>
                          <p:cTn id="56" fill="hold">
                            <p:stCondLst>
                              <p:cond delay="1000"/>
                            </p:stCondLst>
                            <p:childTnLst>
                              <p:par>
                                <p:cTn id="57" presetID="2" presetClass="exit" presetSubtype="4" fill="hold" nodeType="afterEffect">
                                  <p:stCondLst>
                                    <p:cond delay="0"/>
                                  </p:stCondLst>
                                  <p:childTnLst>
                                    <p:anim calcmode="lin" valueType="num">
                                      <p:cBhvr additive="base">
                                        <p:cTn id="58" dur="500"/>
                                        <p:tgtEl>
                                          <p:spTgt spid="6"/>
                                        </p:tgtEl>
                                        <p:attrNameLst>
                                          <p:attrName>ppt_x</p:attrName>
                                        </p:attrNameLst>
                                      </p:cBhvr>
                                      <p:tavLst>
                                        <p:tav tm="0">
                                          <p:val>
                                            <p:strVal val="ppt_x"/>
                                          </p:val>
                                        </p:tav>
                                        <p:tav tm="100000">
                                          <p:val>
                                            <p:strVal val="ppt_x"/>
                                          </p:val>
                                        </p:tav>
                                      </p:tavLst>
                                    </p:anim>
                                    <p:anim calcmode="lin" valueType="num">
                                      <p:cBhvr additive="base">
                                        <p:cTn id="59" dur="500"/>
                                        <p:tgtEl>
                                          <p:spTgt spid="6"/>
                                        </p:tgtEl>
                                        <p:attrNameLst>
                                          <p:attrName>ppt_y</p:attrName>
                                        </p:attrNameLst>
                                      </p:cBhvr>
                                      <p:tavLst>
                                        <p:tav tm="0">
                                          <p:val>
                                            <p:strVal val="ppt_y"/>
                                          </p:val>
                                        </p:tav>
                                        <p:tav tm="100000">
                                          <p:val>
                                            <p:strVal val="1+ppt_h/2"/>
                                          </p:val>
                                        </p:tav>
                                      </p:tavLst>
                                    </p:anim>
                                    <p:set>
                                      <p:cBhvr>
                                        <p:cTn id="60" dur="1" fill="hold">
                                          <p:stCondLst>
                                            <p:cond delay="499"/>
                                          </p:stCondLst>
                                        </p:cTn>
                                        <p:tgtEl>
                                          <p:spTgt spid="6"/>
                                        </p:tgtEl>
                                        <p:attrNameLst>
                                          <p:attrName>style.visibility</p:attrName>
                                        </p:attrNameLst>
                                      </p:cBhvr>
                                      <p:to>
                                        <p:strVal val="hidden"/>
                                      </p:to>
                                    </p:set>
                                  </p:childTnLst>
                                </p:cTn>
                              </p:par>
                            </p:childTnLst>
                          </p:cTn>
                        </p:par>
                        <p:par>
                          <p:cTn id="61" fill="hold">
                            <p:stCondLst>
                              <p:cond delay="1500"/>
                            </p:stCondLst>
                            <p:childTnLst>
                              <p:par>
                                <p:cTn id="62" presetID="2" presetClass="exit" presetSubtype="4" fill="hold" nodeType="afterEffect">
                                  <p:stCondLst>
                                    <p:cond delay="0"/>
                                  </p:stCondLst>
                                  <p:childTnLst>
                                    <p:anim calcmode="lin" valueType="num">
                                      <p:cBhvr additive="base">
                                        <p:cTn id="63" dur="500"/>
                                        <p:tgtEl>
                                          <p:spTgt spid="7"/>
                                        </p:tgtEl>
                                        <p:attrNameLst>
                                          <p:attrName>ppt_x</p:attrName>
                                        </p:attrNameLst>
                                      </p:cBhvr>
                                      <p:tavLst>
                                        <p:tav tm="0">
                                          <p:val>
                                            <p:strVal val="ppt_x"/>
                                          </p:val>
                                        </p:tav>
                                        <p:tav tm="100000">
                                          <p:val>
                                            <p:strVal val="ppt_x"/>
                                          </p:val>
                                        </p:tav>
                                      </p:tavLst>
                                    </p:anim>
                                    <p:anim calcmode="lin" valueType="num">
                                      <p:cBhvr additive="base">
                                        <p:cTn id="64" dur="500"/>
                                        <p:tgtEl>
                                          <p:spTgt spid="7"/>
                                        </p:tgtEl>
                                        <p:attrNameLst>
                                          <p:attrName>ppt_y</p:attrName>
                                        </p:attrNameLst>
                                      </p:cBhvr>
                                      <p:tavLst>
                                        <p:tav tm="0">
                                          <p:val>
                                            <p:strVal val="ppt_y"/>
                                          </p:val>
                                        </p:tav>
                                        <p:tav tm="100000">
                                          <p:val>
                                            <p:strVal val="1+ppt_h/2"/>
                                          </p:val>
                                        </p:tav>
                                      </p:tavLst>
                                    </p:anim>
                                    <p:set>
                                      <p:cBhvr>
                                        <p:cTn id="65" dur="1" fill="hold">
                                          <p:stCondLst>
                                            <p:cond delay="499"/>
                                          </p:stCondLst>
                                        </p:cTn>
                                        <p:tgtEl>
                                          <p:spTgt spid="7"/>
                                        </p:tgtEl>
                                        <p:attrNameLst>
                                          <p:attrName>style.visibility</p:attrName>
                                        </p:attrNameLst>
                                      </p:cBhvr>
                                      <p:to>
                                        <p:strVal val="hidden"/>
                                      </p:to>
                                    </p:set>
                                  </p:childTnLst>
                                </p:cTn>
                              </p:par>
                            </p:childTnLst>
                          </p:cTn>
                        </p:par>
                        <p:par>
                          <p:cTn id="66" fill="hold">
                            <p:stCondLst>
                              <p:cond delay="2000"/>
                            </p:stCondLst>
                            <p:childTnLst>
                              <p:par>
                                <p:cTn id="67" presetID="2" presetClass="exit" presetSubtype="4" fill="hold" nodeType="afterEffect">
                                  <p:stCondLst>
                                    <p:cond delay="0"/>
                                  </p:stCondLst>
                                  <p:childTnLst>
                                    <p:anim calcmode="lin" valueType="num">
                                      <p:cBhvr additive="base">
                                        <p:cTn id="68" dur="500"/>
                                        <p:tgtEl>
                                          <p:spTgt spid="8"/>
                                        </p:tgtEl>
                                        <p:attrNameLst>
                                          <p:attrName>ppt_x</p:attrName>
                                        </p:attrNameLst>
                                      </p:cBhvr>
                                      <p:tavLst>
                                        <p:tav tm="0">
                                          <p:val>
                                            <p:strVal val="ppt_x"/>
                                          </p:val>
                                        </p:tav>
                                        <p:tav tm="100000">
                                          <p:val>
                                            <p:strVal val="ppt_x"/>
                                          </p:val>
                                        </p:tav>
                                      </p:tavLst>
                                    </p:anim>
                                    <p:anim calcmode="lin" valueType="num">
                                      <p:cBhvr additive="base">
                                        <p:cTn id="69" dur="500"/>
                                        <p:tgtEl>
                                          <p:spTgt spid="8"/>
                                        </p:tgtEl>
                                        <p:attrNameLst>
                                          <p:attrName>ppt_y</p:attrName>
                                        </p:attrNameLst>
                                      </p:cBhvr>
                                      <p:tavLst>
                                        <p:tav tm="0">
                                          <p:val>
                                            <p:strVal val="ppt_y"/>
                                          </p:val>
                                        </p:tav>
                                        <p:tav tm="100000">
                                          <p:val>
                                            <p:strVal val="1+ppt_h/2"/>
                                          </p:val>
                                        </p:tav>
                                      </p:tavLst>
                                    </p:anim>
                                    <p:set>
                                      <p:cBhvr>
                                        <p:cTn id="70" dur="1" fill="hold">
                                          <p:stCondLst>
                                            <p:cond delay="499"/>
                                          </p:stCondLst>
                                        </p:cTn>
                                        <p:tgtEl>
                                          <p:spTgt spid="8"/>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2" presetClass="exit" presetSubtype="4" fill="hold" grpId="1" nodeType="clickEffect">
                                  <p:stCondLst>
                                    <p:cond delay="0"/>
                                  </p:stCondLst>
                                  <p:childTnLst>
                                    <p:anim calcmode="lin" valueType="num">
                                      <p:cBhvr additive="base">
                                        <p:cTn id="74" dur="500"/>
                                        <p:tgtEl>
                                          <p:spTgt spid="9"/>
                                        </p:tgtEl>
                                        <p:attrNameLst>
                                          <p:attrName>ppt_x</p:attrName>
                                        </p:attrNameLst>
                                      </p:cBhvr>
                                      <p:tavLst>
                                        <p:tav tm="0">
                                          <p:val>
                                            <p:strVal val="ppt_x"/>
                                          </p:val>
                                        </p:tav>
                                        <p:tav tm="100000">
                                          <p:val>
                                            <p:strVal val="ppt_x"/>
                                          </p:val>
                                        </p:tav>
                                      </p:tavLst>
                                    </p:anim>
                                    <p:anim calcmode="lin" valueType="num">
                                      <p:cBhvr additive="base">
                                        <p:cTn id="75" dur="500"/>
                                        <p:tgtEl>
                                          <p:spTgt spid="9"/>
                                        </p:tgtEl>
                                        <p:attrNameLst>
                                          <p:attrName>ppt_y</p:attrName>
                                        </p:attrNameLst>
                                      </p:cBhvr>
                                      <p:tavLst>
                                        <p:tav tm="0">
                                          <p:val>
                                            <p:strVal val="ppt_y"/>
                                          </p:val>
                                        </p:tav>
                                        <p:tav tm="100000">
                                          <p:val>
                                            <p:strVal val="1+ppt_h/2"/>
                                          </p:val>
                                        </p:tav>
                                      </p:tavLst>
                                    </p:anim>
                                    <p:set>
                                      <p:cBhvr>
                                        <p:cTn id="76" dur="1" fill="hold">
                                          <p:stCondLst>
                                            <p:cond delay="499"/>
                                          </p:stCondLst>
                                        </p:cTn>
                                        <p:tgtEl>
                                          <p:spTgt spid="9"/>
                                        </p:tgtEl>
                                        <p:attrNameLst>
                                          <p:attrName>style.visibility</p:attrName>
                                        </p:attrNameLst>
                                      </p:cBhvr>
                                      <p:to>
                                        <p:strVal val="hidden"/>
                                      </p:to>
                                    </p:set>
                                  </p:childTnLst>
                                </p:cTn>
                              </p:par>
                            </p:childTnLst>
                          </p:cTn>
                        </p:par>
                        <p:par>
                          <p:cTn id="77" fill="hold">
                            <p:stCondLst>
                              <p:cond delay="500"/>
                            </p:stCondLst>
                            <p:childTnLst>
                              <p:par>
                                <p:cTn id="78" presetID="2" presetClass="exit" presetSubtype="4" fill="hold" grpId="1" nodeType="afterEffect">
                                  <p:stCondLst>
                                    <p:cond delay="0"/>
                                  </p:stCondLst>
                                  <p:childTnLst>
                                    <p:anim calcmode="lin" valueType="num">
                                      <p:cBhvr additive="base">
                                        <p:cTn id="79" dur="500"/>
                                        <p:tgtEl>
                                          <p:spTgt spid="10"/>
                                        </p:tgtEl>
                                        <p:attrNameLst>
                                          <p:attrName>ppt_x</p:attrName>
                                        </p:attrNameLst>
                                      </p:cBhvr>
                                      <p:tavLst>
                                        <p:tav tm="0">
                                          <p:val>
                                            <p:strVal val="ppt_x"/>
                                          </p:val>
                                        </p:tav>
                                        <p:tav tm="100000">
                                          <p:val>
                                            <p:strVal val="ppt_x"/>
                                          </p:val>
                                        </p:tav>
                                      </p:tavLst>
                                    </p:anim>
                                    <p:anim calcmode="lin" valueType="num">
                                      <p:cBhvr additive="base">
                                        <p:cTn id="80" dur="500"/>
                                        <p:tgtEl>
                                          <p:spTgt spid="10"/>
                                        </p:tgtEl>
                                        <p:attrNameLst>
                                          <p:attrName>ppt_y</p:attrName>
                                        </p:attrNameLst>
                                      </p:cBhvr>
                                      <p:tavLst>
                                        <p:tav tm="0">
                                          <p:val>
                                            <p:strVal val="ppt_y"/>
                                          </p:val>
                                        </p:tav>
                                        <p:tav tm="100000">
                                          <p:val>
                                            <p:strVal val="1+ppt_h/2"/>
                                          </p:val>
                                        </p:tav>
                                      </p:tavLst>
                                    </p:anim>
                                    <p:set>
                                      <p:cBhvr>
                                        <p:cTn id="81" dur="1" fill="hold">
                                          <p:stCondLst>
                                            <p:cond delay="499"/>
                                          </p:stCondLst>
                                        </p:cTn>
                                        <p:tgtEl>
                                          <p:spTgt spid="10"/>
                                        </p:tgtEl>
                                        <p:attrNameLst>
                                          <p:attrName>style.visibility</p:attrName>
                                        </p:attrNameLst>
                                      </p:cBhvr>
                                      <p:to>
                                        <p:strVal val="hidden"/>
                                      </p:to>
                                    </p:set>
                                  </p:childTnLst>
                                </p:cTn>
                              </p:par>
                            </p:childTnLst>
                          </p:cTn>
                        </p:par>
                        <p:par>
                          <p:cTn id="82" fill="hold">
                            <p:stCondLst>
                              <p:cond delay="1000"/>
                            </p:stCondLst>
                            <p:childTnLst>
                              <p:par>
                                <p:cTn id="83" presetID="2" presetClass="exit" presetSubtype="4" fill="hold" grpId="1" nodeType="afterEffect">
                                  <p:stCondLst>
                                    <p:cond delay="0"/>
                                  </p:stCondLst>
                                  <p:childTnLst>
                                    <p:anim calcmode="lin" valueType="num">
                                      <p:cBhvr additive="base">
                                        <p:cTn id="84" dur="500"/>
                                        <p:tgtEl>
                                          <p:spTgt spid="11"/>
                                        </p:tgtEl>
                                        <p:attrNameLst>
                                          <p:attrName>ppt_x</p:attrName>
                                        </p:attrNameLst>
                                      </p:cBhvr>
                                      <p:tavLst>
                                        <p:tav tm="0">
                                          <p:val>
                                            <p:strVal val="ppt_x"/>
                                          </p:val>
                                        </p:tav>
                                        <p:tav tm="100000">
                                          <p:val>
                                            <p:strVal val="ppt_x"/>
                                          </p:val>
                                        </p:tav>
                                      </p:tavLst>
                                    </p:anim>
                                    <p:anim calcmode="lin" valueType="num">
                                      <p:cBhvr additive="base">
                                        <p:cTn id="85" dur="500"/>
                                        <p:tgtEl>
                                          <p:spTgt spid="11"/>
                                        </p:tgtEl>
                                        <p:attrNameLst>
                                          <p:attrName>ppt_y</p:attrName>
                                        </p:attrNameLst>
                                      </p:cBhvr>
                                      <p:tavLst>
                                        <p:tav tm="0">
                                          <p:val>
                                            <p:strVal val="ppt_y"/>
                                          </p:val>
                                        </p:tav>
                                        <p:tav tm="100000">
                                          <p:val>
                                            <p:strVal val="1+ppt_h/2"/>
                                          </p:val>
                                        </p:tav>
                                      </p:tavLst>
                                    </p:anim>
                                    <p:set>
                                      <p:cBhvr>
                                        <p:cTn id="86" dur="1" fill="hold">
                                          <p:stCondLst>
                                            <p:cond delay="499"/>
                                          </p:stCondLst>
                                        </p:cTn>
                                        <p:tgtEl>
                                          <p:spTgt spid="11"/>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ppt_x"/>
                                          </p:val>
                                        </p:tav>
                                        <p:tav tm="100000">
                                          <p:val>
                                            <p:strVal val="#ppt_x"/>
                                          </p:val>
                                        </p:tav>
                                      </p:tavLst>
                                    </p:anim>
                                    <p:anim calcmode="lin" valueType="num">
                                      <p:cBhvr additive="base">
                                        <p:cTn id="9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4"/>
                                        </p:tgtEl>
                                        <p:attrNameLst>
                                          <p:attrName>style.visibility</p:attrName>
                                        </p:attrNameLst>
                                      </p:cBhvr>
                                      <p:to>
                                        <p:strVal val="visible"/>
                                      </p:to>
                                    </p:set>
                                    <p:anim calcmode="lin" valueType="num">
                                      <p:cBhvr additive="base">
                                        <p:cTn id="97" dur="500" fill="hold"/>
                                        <p:tgtEl>
                                          <p:spTgt spid="14"/>
                                        </p:tgtEl>
                                        <p:attrNameLst>
                                          <p:attrName>ppt_x</p:attrName>
                                        </p:attrNameLst>
                                      </p:cBhvr>
                                      <p:tavLst>
                                        <p:tav tm="0">
                                          <p:val>
                                            <p:strVal val="#ppt_x"/>
                                          </p:val>
                                        </p:tav>
                                        <p:tav tm="100000">
                                          <p:val>
                                            <p:strVal val="#ppt_x"/>
                                          </p:val>
                                        </p:tav>
                                      </p:tavLst>
                                    </p:anim>
                                    <p:anim calcmode="lin" valueType="num">
                                      <p:cBhvr additive="base">
                                        <p:cTn id="9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5"/>
                                        </p:tgtEl>
                                        <p:attrNameLst>
                                          <p:attrName>style.visibility</p:attrName>
                                        </p:attrNameLst>
                                      </p:cBhvr>
                                      <p:to>
                                        <p:strVal val="visible"/>
                                      </p:to>
                                    </p:set>
                                    <p:anim calcmode="lin" valueType="num">
                                      <p:cBhvr additive="base">
                                        <p:cTn id="103" dur="500" fill="hold"/>
                                        <p:tgtEl>
                                          <p:spTgt spid="15"/>
                                        </p:tgtEl>
                                        <p:attrNameLst>
                                          <p:attrName>ppt_x</p:attrName>
                                        </p:attrNameLst>
                                      </p:cBhvr>
                                      <p:tavLst>
                                        <p:tav tm="0">
                                          <p:val>
                                            <p:strVal val="#ppt_x"/>
                                          </p:val>
                                        </p:tav>
                                        <p:tav tm="100000">
                                          <p:val>
                                            <p:strVal val="#ppt_x"/>
                                          </p:val>
                                        </p:tav>
                                      </p:tavLst>
                                    </p:anim>
                                    <p:anim calcmode="lin" valueType="num">
                                      <p:cBhvr additive="base">
                                        <p:cTn id="10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16"/>
                                        </p:tgtEl>
                                        <p:attrNameLst>
                                          <p:attrName>style.visibility</p:attrName>
                                        </p:attrNameLst>
                                      </p:cBhvr>
                                      <p:to>
                                        <p:strVal val="visible"/>
                                      </p:to>
                                    </p:set>
                                    <p:anim calcmode="lin" valueType="num">
                                      <p:cBhvr additive="base">
                                        <p:cTn id="109" dur="500" fill="hold"/>
                                        <p:tgtEl>
                                          <p:spTgt spid="16"/>
                                        </p:tgtEl>
                                        <p:attrNameLst>
                                          <p:attrName>ppt_x</p:attrName>
                                        </p:attrNameLst>
                                      </p:cBhvr>
                                      <p:tavLst>
                                        <p:tav tm="0">
                                          <p:val>
                                            <p:strVal val="#ppt_x"/>
                                          </p:val>
                                        </p:tav>
                                        <p:tav tm="100000">
                                          <p:val>
                                            <p:strVal val="#ppt_x"/>
                                          </p:val>
                                        </p:tav>
                                      </p:tavLst>
                                    </p:anim>
                                    <p:anim calcmode="lin" valueType="num">
                                      <p:cBhvr additive="base">
                                        <p:cTn id="11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9" grpId="1" bldLvl="0" animBg="1"/>
      <p:bldP spid="10" grpId="0" bldLvl="0" animBg="1" autoUpdateAnimBg="0"/>
      <p:bldP spid="10" grpId="1" bldLvl="0" animBg="1"/>
      <p:bldP spid="11" grpId="0" bldLvl="0" animBg="1" autoUpdateAnimBg="0"/>
      <p:bldP spid="11" grpId="1" bldLvl="0" animBg="1"/>
      <p:bldP spid="12" grpId="0" bldLvl="0" animBg="1"/>
      <p:bldP spid="12" grpId="1" bldLvl="0" animBg="1"/>
      <p:bldP spid="13" grpId="0"/>
      <p:bldP spid="14" grpId="0"/>
      <p:bldP spid="15" grpId="0"/>
      <p:bldP spid="16" grpId="0"/>
      <p:bldP spid="17"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2"/>
          <p:cNvSpPr txBox="1">
            <a:spLocks noChangeArrowheads="1"/>
          </p:cNvSpPr>
          <p:nvPr/>
        </p:nvSpPr>
        <p:spPr bwMode="auto">
          <a:xfrm>
            <a:off x="3503930" y="69215"/>
            <a:ext cx="5183188" cy="830263"/>
          </a:xfrm>
          <a:prstGeom prst="rect">
            <a:avLst/>
          </a:prstGeom>
          <a:noFill/>
          <a:ln w="63500">
            <a:solidFill>
              <a:srgbClr val="800000"/>
            </a:solidFill>
            <a:miter lim="800000"/>
          </a:ln>
        </p:spPr>
        <p:txBody>
          <a:bodyPr>
            <a:spAutoFit/>
          </a:bodyPr>
          <a:lstStyle/>
          <a:p>
            <a:r>
              <a:rPr lang="zh-CN" altLang="en-US" sz="4800" b="1">
                <a:solidFill>
                  <a:srgbClr val="FF3399"/>
                </a:solidFill>
                <a:latin typeface="Calibri" panose="020F0502020204030204" charset="0"/>
                <a:ea typeface="隶书" panose="02010509060101010101" pitchFamily="49" charset="-122"/>
              </a:rPr>
              <a:t>古埃及的象形文字</a:t>
            </a:r>
            <a:endParaRPr lang="zh-CN" altLang="en-US" sz="4800" b="1">
              <a:solidFill>
                <a:srgbClr val="FF3399"/>
              </a:solidFill>
              <a:latin typeface="Calibri" panose="020F0502020204030204" charset="0"/>
              <a:ea typeface="隶书" panose="02010509060101010101" pitchFamily="49" charset="-122"/>
            </a:endParaRPr>
          </a:p>
        </p:txBody>
      </p:sp>
      <p:pic>
        <p:nvPicPr>
          <p:cNvPr id="29699" name="Picture 4"/>
          <p:cNvPicPr>
            <a:picLocks noChangeAspect="1" noChangeArrowheads="1"/>
          </p:cNvPicPr>
          <p:nvPr/>
        </p:nvPicPr>
        <p:blipFill>
          <a:blip r:embed="rId1"/>
          <a:srcRect/>
          <a:stretch>
            <a:fillRect/>
          </a:stretch>
        </p:blipFill>
        <p:spPr bwMode="auto">
          <a:xfrm>
            <a:off x="109220" y="758190"/>
            <a:ext cx="8855075" cy="4594225"/>
          </a:xfrm>
          <a:prstGeom prst="rect">
            <a:avLst/>
          </a:prstGeom>
          <a:noFill/>
          <a:ln w="9525">
            <a:noFill/>
            <a:miter lim="800000"/>
            <a:headEnd/>
            <a:tailEnd/>
          </a:ln>
        </p:spPr>
      </p:pic>
      <p:sp>
        <p:nvSpPr>
          <p:cNvPr id="25605" name="Oval 5"/>
          <p:cNvSpPr>
            <a:spLocks noChangeArrowheads="1"/>
          </p:cNvSpPr>
          <p:nvPr/>
        </p:nvSpPr>
        <p:spPr bwMode="auto">
          <a:xfrm>
            <a:off x="7244080" y="3305175"/>
            <a:ext cx="795655" cy="524510"/>
          </a:xfrm>
          <a:prstGeom prst="ellipse">
            <a:avLst/>
          </a:prstGeom>
          <a:noFill/>
          <a:ln w="50800">
            <a:solidFill>
              <a:srgbClr val="FF0000"/>
            </a:solidFill>
            <a:round/>
          </a:ln>
        </p:spPr>
        <p:txBody>
          <a:bodyPr wrap="none" anchor="ctr"/>
          <a:lstStyle/>
          <a:p>
            <a:endParaRPr lang="zh-CN" altLang="en-US">
              <a:latin typeface="Calibri" panose="020F0502020204030204" charset="0"/>
            </a:endParaRPr>
          </a:p>
        </p:txBody>
      </p:sp>
      <p:pic>
        <p:nvPicPr>
          <p:cNvPr id="25606" name="Picture 6"/>
          <p:cNvPicPr>
            <a:picLocks noChangeAspect="1" noChangeArrowheads="1"/>
          </p:cNvPicPr>
          <p:nvPr/>
        </p:nvPicPr>
        <p:blipFill>
          <a:blip r:embed="rId2"/>
          <a:srcRect/>
          <a:stretch>
            <a:fillRect/>
          </a:stretch>
        </p:blipFill>
        <p:spPr bwMode="auto">
          <a:xfrm>
            <a:off x="9091613" y="1111885"/>
            <a:ext cx="2601912" cy="3886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5"/>
                                        </p:tgtEl>
                                        <p:attrNameLst>
                                          <p:attrName>style.visibility</p:attrName>
                                        </p:attrNameLst>
                                      </p:cBhvr>
                                      <p:to>
                                        <p:strVal val="visible"/>
                                      </p:to>
                                    </p:set>
                                    <p:animEffect transition="in" filter="blinds(horizontal)">
                                      <p:cBhvr>
                                        <p:cTn id="7" dur="500"/>
                                        <p:tgtEl>
                                          <p:spTgt spid="2560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606"/>
                                        </p:tgtEl>
                                        <p:attrNameLst>
                                          <p:attrName>style.visibility</p:attrName>
                                        </p:attrNameLst>
                                      </p:cBhvr>
                                      <p:to>
                                        <p:strVal val="visible"/>
                                      </p:to>
                                    </p:set>
                                    <p:animEffect transition="in" filter="blinds(horizontal)">
                                      <p:cBhvr>
                                        <p:cTn id="12" dur="500"/>
                                        <p:tgtEl>
                                          <p:spTgt spid="25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5" name="Rectangle 2"/>
          <p:cNvSpPr>
            <a:spLocks noChangeArrowheads="1"/>
          </p:cNvSpPr>
          <p:nvPr/>
        </p:nvSpPr>
        <p:spPr bwMode="auto">
          <a:xfrm>
            <a:off x="5691188" y="3171825"/>
            <a:ext cx="9144000" cy="369888"/>
          </a:xfrm>
          <a:prstGeom prst="rect">
            <a:avLst/>
          </a:prstGeom>
          <a:noFill/>
          <a:ln w="9525">
            <a:noFill/>
            <a:miter lim="800000"/>
          </a:ln>
        </p:spPr>
        <p:txBody>
          <a:bodyPr>
            <a:spAutoFit/>
          </a:bodyPr>
          <a:lstStyle/>
          <a:p>
            <a:endParaRPr lang="zh-CN" altLang="en-US">
              <a:latin typeface="Calibri" panose="020F0502020204030204" charset="0"/>
            </a:endParaRPr>
          </a:p>
        </p:txBody>
      </p:sp>
      <p:pic>
        <p:nvPicPr>
          <p:cNvPr id="27651" name="Picture 3" descr="http://gb2.chinabroadcast.cn/mmsource/image/2003-9-1/23.jpg"/>
          <p:cNvPicPr>
            <a:picLocks noChangeAspect="1" noChangeArrowheads="1"/>
          </p:cNvPicPr>
          <p:nvPr/>
        </p:nvPicPr>
        <p:blipFill>
          <a:blip r:embed="rId1" r:link="rId2"/>
          <a:srcRect/>
          <a:stretch>
            <a:fillRect/>
          </a:stretch>
        </p:blipFill>
        <p:spPr bwMode="auto">
          <a:xfrm>
            <a:off x="3863975" y="1773238"/>
            <a:ext cx="1470025" cy="1149350"/>
          </a:xfrm>
          <a:prstGeom prst="rect">
            <a:avLst/>
          </a:prstGeom>
          <a:noFill/>
          <a:ln w="9525">
            <a:noFill/>
            <a:miter lim="800000"/>
            <a:headEnd/>
            <a:tailEnd/>
          </a:ln>
        </p:spPr>
      </p:pic>
      <p:sp>
        <p:nvSpPr>
          <p:cNvPr id="1037" name="Rectangle 4"/>
          <p:cNvSpPr>
            <a:spLocks noChangeArrowheads="1"/>
          </p:cNvSpPr>
          <p:nvPr/>
        </p:nvSpPr>
        <p:spPr bwMode="auto">
          <a:xfrm>
            <a:off x="5691188" y="3262313"/>
            <a:ext cx="9144000" cy="369887"/>
          </a:xfrm>
          <a:prstGeom prst="rect">
            <a:avLst/>
          </a:prstGeom>
          <a:noFill/>
          <a:ln w="9525">
            <a:noFill/>
            <a:miter lim="800000"/>
          </a:ln>
        </p:spPr>
        <p:txBody>
          <a:bodyPr>
            <a:spAutoFit/>
          </a:bodyPr>
          <a:lstStyle/>
          <a:p>
            <a:endParaRPr lang="zh-CN" altLang="en-US">
              <a:latin typeface="Calibri" panose="020F0502020204030204" charset="0"/>
            </a:endParaRPr>
          </a:p>
        </p:txBody>
      </p:sp>
      <p:pic>
        <p:nvPicPr>
          <p:cNvPr id="27653" name="Picture 5" descr="http://gb2.chinabroadcast.cn/mmsource/image/2003-9-1/44.jpg"/>
          <p:cNvPicPr>
            <a:picLocks noChangeAspect="1" noChangeArrowheads="1"/>
          </p:cNvPicPr>
          <p:nvPr/>
        </p:nvPicPr>
        <p:blipFill>
          <a:blip r:embed="rId3" r:link="rId2"/>
          <a:srcRect/>
          <a:stretch>
            <a:fillRect/>
          </a:stretch>
        </p:blipFill>
        <p:spPr bwMode="auto">
          <a:xfrm>
            <a:off x="1703388" y="1125538"/>
            <a:ext cx="1800225" cy="755650"/>
          </a:xfrm>
          <a:prstGeom prst="rect">
            <a:avLst/>
          </a:prstGeom>
          <a:noFill/>
          <a:ln w="9525">
            <a:noFill/>
            <a:miter lim="800000"/>
            <a:headEnd/>
            <a:tailEnd/>
          </a:ln>
        </p:spPr>
      </p:pic>
      <p:sp>
        <p:nvSpPr>
          <p:cNvPr id="1039" name="Rectangle 6"/>
          <p:cNvSpPr>
            <a:spLocks noChangeArrowheads="1"/>
          </p:cNvSpPr>
          <p:nvPr/>
        </p:nvSpPr>
        <p:spPr bwMode="auto">
          <a:xfrm>
            <a:off x="5691188" y="3090863"/>
            <a:ext cx="9144000" cy="369887"/>
          </a:xfrm>
          <a:prstGeom prst="rect">
            <a:avLst/>
          </a:prstGeom>
          <a:noFill/>
          <a:ln w="9525">
            <a:noFill/>
            <a:miter lim="800000"/>
          </a:ln>
        </p:spPr>
        <p:txBody>
          <a:bodyPr>
            <a:spAutoFit/>
          </a:bodyPr>
          <a:lstStyle/>
          <a:p>
            <a:endParaRPr lang="zh-CN" altLang="en-US">
              <a:latin typeface="Calibri" panose="020F0502020204030204" charset="0"/>
            </a:endParaRPr>
          </a:p>
        </p:txBody>
      </p:sp>
      <p:pic>
        <p:nvPicPr>
          <p:cNvPr id="27655" name="Picture 7" descr="http://gb2.chinabroadcast.cn/mmsource/image/2003-9-1/43.jpg"/>
          <p:cNvPicPr>
            <a:picLocks noChangeAspect="1" noChangeArrowheads="1"/>
          </p:cNvPicPr>
          <p:nvPr/>
        </p:nvPicPr>
        <p:blipFill>
          <a:blip r:embed="rId4" r:link="rId2"/>
          <a:srcRect/>
          <a:stretch>
            <a:fillRect/>
          </a:stretch>
        </p:blipFill>
        <p:spPr bwMode="auto">
          <a:xfrm>
            <a:off x="4151313" y="3644900"/>
            <a:ext cx="1439862" cy="1089025"/>
          </a:xfrm>
          <a:prstGeom prst="rect">
            <a:avLst/>
          </a:prstGeom>
          <a:noFill/>
          <a:ln w="9525">
            <a:noFill/>
            <a:miter lim="800000"/>
            <a:headEnd/>
            <a:tailEnd/>
          </a:ln>
        </p:spPr>
      </p:pic>
      <p:sp>
        <p:nvSpPr>
          <p:cNvPr id="1041" name="Rectangle 8"/>
          <p:cNvSpPr>
            <a:spLocks noChangeArrowheads="1"/>
          </p:cNvSpPr>
          <p:nvPr/>
        </p:nvSpPr>
        <p:spPr bwMode="auto">
          <a:xfrm>
            <a:off x="5691188" y="3290888"/>
            <a:ext cx="9144000" cy="369887"/>
          </a:xfrm>
          <a:prstGeom prst="rect">
            <a:avLst/>
          </a:prstGeom>
          <a:noFill/>
          <a:ln w="9525">
            <a:noFill/>
            <a:miter lim="800000"/>
          </a:ln>
        </p:spPr>
        <p:txBody>
          <a:bodyPr>
            <a:spAutoFit/>
          </a:bodyPr>
          <a:lstStyle/>
          <a:p>
            <a:endParaRPr lang="zh-CN" altLang="en-US">
              <a:latin typeface="Calibri" panose="020F0502020204030204" charset="0"/>
            </a:endParaRPr>
          </a:p>
        </p:txBody>
      </p:sp>
      <p:pic>
        <p:nvPicPr>
          <p:cNvPr id="27657" name="Picture 9" descr="http://gb2.chinabroadcast.cn/mmsource/image/2003-9-1/33.jpg"/>
          <p:cNvPicPr>
            <a:picLocks noChangeAspect="1" noChangeArrowheads="1"/>
          </p:cNvPicPr>
          <p:nvPr/>
        </p:nvPicPr>
        <p:blipFill>
          <a:blip r:embed="rId5" r:link="rId2"/>
          <a:srcRect/>
          <a:stretch>
            <a:fillRect/>
          </a:stretch>
        </p:blipFill>
        <p:spPr bwMode="auto">
          <a:xfrm>
            <a:off x="1847850" y="2349500"/>
            <a:ext cx="1871663" cy="739775"/>
          </a:xfrm>
          <a:prstGeom prst="rect">
            <a:avLst/>
          </a:prstGeom>
          <a:noFill/>
          <a:ln w="9525">
            <a:noFill/>
            <a:miter lim="800000"/>
            <a:headEnd/>
            <a:tailEnd/>
          </a:ln>
        </p:spPr>
      </p:pic>
      <p:sp>
        <p:nvSpPr>
          <p:cNvPr id="1043" name="Text Box 10"/>
          <p:cNvSpPr txBox="1">
            <a:spLocks noChangeArrowheads="1"/>
          </p:cNvSpPr>
          <p:nvPr/>
        </p:nvSpPr>
        <p:spPr bwMode="auto">
          <a:xfrm>
            <a:off x="1828800" y="5638800"/>
            <a:ext cx="4175125" cy="457200"/>
          </a:xfrm>
          <a:prstGeom prst="rect">
            <a:avLst/>
          </a:prstGeom>
          <a:noFill/>
          <a:ln w="9525">
            <a:noFill/>
            <a:miter lim="800000"/>
          </a:ln>
        </p:spPr>
        <p:txBody>
          <a:bodyPr>
            <a:spAutoFit/>
          </a:bodyPr>
          <a:lstStyle/>
          <a:p>
            <a:pPr>
              <a:spcBef>
                <a:spcPct val="50000"/>
              </a:spcBef>
            </a:pPr>
            <a:r>
              <a:rPr kumimoji="1" lang="zh-CN" altLang="en-US" sz="2400" b="1">
                <a:latin typeface="Times New Roman" panose="02020603050405020304" pitchFamily="18" charset="0"/>
              </a:rPr>
              <a:t>几种有趣的埃及象形文字</a:t>
            </a:r>
            <a:endParaRPr kumimoji="1" lang="zh-CN" altLang="en-US" sz="2400" b="1">
              <a:latin typeface="Times New Roman" panose="02020603050405020304" pitchFamily="18" charset="0"/>
            </a:endParaRPr>
          </a:p>
        </p:txBody>
      </p:sp>
      <p:sp>
        <p:nvSpPr>
          <p:cNvPr id="27659" name="Text Box 11"/>
          <p:cNvSpPr txBox="1">
            <a:spLocks noChangeArrowheads="1"/>
          </p:cNvSpPr>
          <p:nvPr/>
        </p:nvSpPr>
        <p:spPr bwMode="auto">
          <a:xfrm>
            <a:off x="1919288" y="1700213"/>
            <a:ext cx="1871662" cy="396875"/>
          </a:xfrm>
          <a:prstGeom prst="rect">
            <a:avLst/>
          </a:prstGeom>
          <a:noFill/>
          <a:ln w="9525">
            <a:noFill/>
            <a:miter lim="800000"/>
          </a:ln>
        </p:spPr>
        <p:txBody>
          <a:bodyPr>
            <a:spAutoFit/>
          </a:bodyPr>
          <a:lstStyle/>
          <a:p>
            <a:pPr>
              <a:spcBef>
                <a:spcPct val="50000"/>
              </a:spcBef>
            </a:pPr>
            <a:r>
              <a:rPr kumimoji="1" lang="zh-CN" altLang="en-US" sz="2000" b="1">
                <a:latin typeface="Times New Roman" panose="02020603050405020304" pitchFamily="18" charset="0"/>
                <a:ea typeface="华文中宋" panose="02010600040101010101" pitchFamily="2" charset="-122"/>
              </a:rPr>
              <a:t>面包</a:t>
            </a:r>
            <a:endParaRPr kumimoji="1" lang="zh-CN" altLang="en-US" sz="2000" b="1">
              <a:latin typeface="Times New Roman" panose="02020603050405020304" pitchFamily="18" charset="0"/>
              <a:ea typeface="华文中宋" panose="02010600040101010101" pitchFamily="2" charset="-122"/>
            </a:endParaRPr>
          </a:p>
        </p:txBody>
      </p:sp>
      <p:sp>
        <p:nvSpPr>
          <p:cNvPr id="27660" name="Text Box 12"/>
          <p:cNvSpPr txBox="1">
            <a:spLocks noChangeArrowheads="1"/>
          </p:cNvSpPr>
          <p:nvPr/>
        </p:nvSpPr>
        <p:spPr bwMode="auto">
          <a:xfrm>
            <a:off x="2279650" y="3068638"/>
            <a:ext cx="503238" cy="396875"/>
          </a:xfrm>
          <a:prstGeom prst="rect">
            <a:avLst/>
          </a:prstGeom>
          <a:noFill/>
          <a:ln w="9525">
            <a:noFill/>
            <a:miter lim="800000"/>
          </a:ln>
        </p:spPr>
        <p:txBody>
          <a:bodyPr>
            <a:spAutoFit/>
          </a:bodyPr>
          <a:lstStyle/>
          <a:p>
            <a:pPr>
              <a:spcBef>
                <a:spcPct val="50000"/>
              </a:spcBef>
            </a:pPr>
            <a:r>
              <a:rPr kumimoji="1" lang="zh-CN" altLang="en-US" sz="2000" b="1">
                <a:latin typeface="Times New Roman" panose="02020603050405020304" pitchFamily="18" charset="0"/>
                <a:ea typeface="华文中宋" panose="02010600040101010101" pitchFamily="2" charset="-122"/>
              </a:rPr>
              <a:t>水</a:t>
            </a:r>
            <a:endParaRPr kumimoji="1" lang="zh-CN" altLang="en-US" sz="2000" b="1">
              <a:latin typeface="Times New Roman" panose="02020603050405020304" pitchFamily="18" charset="0"/>
              <a:ea typeface="华文中宋" panose="02010600040101010101" pitchFamily="2" charset="-122"/>
            </a:endParaRPr>
          </a:p>
        </p:txBody>
      </p:sp>
      <p:sp>
        <p:nvSpPr>
          <p:cNvPr id="27661" name="Text Box 13"/>
          <p:cNvSpPr txBox="1">
            <a:spLocks noChangeArrowheads="1"/>
          </p:cNvSpPr>
          <p:nvPr/>
        </p:nvSpPr>
        <p:spPr bwMode="auto">
          <a:xfrm>
            <a:off x="4151313" y="2925763"/>
            <a:ext cx="1511300" cy="396875"/>
          </a:xfrm>
          <a:prstGeom prst="rect">
            <a:avLst/>
          </a:prstGeom>
          <a:noFill/>
          <a:ln w="9525">
            <a:noFill/>
            <a:miter lim="800000"/>
          </a:ln>
        </p:spPr>
        <p:txBody>
          <a:bodyPr>
            <a:spAutoFit/>
          </a:bodyPr>
          <a:lstStyle/>
          <a:p>
            <a:pPr>
              <a:spcBef>
                <a:spcPct val="50000"/>
              </a:spcBef>
            </a:pPr>
            <a:r>
              <a:rPr kumimoji="1" lang="zh-CN" altLang="en-US" sz="2000" b="1">
                <a:latin typeface="Times New Roman" panose="02020603050405020304" pitchFamily="18" charset="0"/>
                <a:ea typeface="华文中宋" panose="02010600040101010101" pitchFamily="2" charset="-122"/>
              </a:rPr>
              <a:t>院子</a:t>
            </a:r>
            <a:endParaRPr kumimoji="1" lang="zh-CN" altLang="en-US" sz="2000" b="1">
              <a:latin typeface="Times New Roman" panose="02020603050405020304" pitchFamily="18" charset="0"/>
              <a:ea typeface="华文中宋" panose="02010600040101010101" pitchFamily="2" charset="-122"/>
            </a:endParaRPr>
          </a:p>
        </p:txBody>
      </p:sp>
      <p:pic>
        <p:nvPicPr>
          <p:cNvPr id="27662" name="Picture 14" descr="41"/>
          <p:cNvPicPr>
            <a:picLocks noChangeAspect="1" noChangeArrowheads="1"/>
          </p:cNvPicPr>
          <p:nvPr/>
        </p:nvPicPr>
        <p:blipFill>
          <a:blip r:embed="rId6"/>
          <a:srcRect/>
          <a:stretch>
            <a:fillRect/>
          </a:stretch>
        </p:blipFill>
        <p:spPr bwMode="auto">
          <a:xfrm>
            <a:off x="2927350" y="3357563"/>
            <a:ext cx="1093788" cy="1123950"/>
          </a:xfrm>
          <a:prstGeom prst="rect">
            <a:avLst/>
          </a:prstGeom>
          <a:noFill/>
          <a:ln w="9525">
            <a:noFill/>
            <a:miter lim="800000"/>
            <a:headEnd/>
            <a:tailEnd/>
          </a:ln>
        </p:spPr>
      </p:pic>
      <p:sp>
        <p:nvSpPr>
          <p:cNvPr id="27663" name="Text Box 15"/>
          <p:cNvSpPr txBox="1">
            <a:spLocks noChangeArrowheads="1"/>
          </p:cNvSpPr>
          <p:nvPr/>
        </p:nvSpPr>
        <p:spPr bwMode="auto">
          <a:xfrm>
            <a:off x="3000375" y="4400550"/>
            <a:ext cx="935038" cy="396875"/>
          </a:xfrm>
          <a:prstGeom prst="rect">
            <a:avLst/>
          </a:prstGeom>
          <a:noFill/>
          <a:ln w="9525">
            <a:noFill/>
            <a:miter lim="800000"/>
          </a:ln>
        </p:spPr>
        <p:txBody>
          <a:bodyPr>
            <a:spAutoFit/>
          </a:bodyPr>
          <a:lstStyle/>
          <a:p>
            <a:pPr>
              <a:spcBef>
                <a:spcPct val="50000"/>
              </a:spcBef>
            </a:pPr>
            <a:r>
              <a:rPr kumimoji="1" lang="zh-CN" altLang="en-US" sz="2000" b="1">
                <a:latin typeface="Times New Roman" panose="02020603050405020304" pitchFamily="18" charset="0"/>
                <a:ea typeface="华文中宋" panose="02010600040101010101" pitchFamily="2" charset="-122"/>
              </a:rPr>
              <a:t>山坡</a:t>
            </a:r>
            <a:endParaRPr kumimoji="1" lang="zh-CN" altLang="en-US" sz="2000" b="1">
              <a:latin typeface="Times New Roman" panose="02020603050405020304" pitchFamily="18" charset="0"/>
              <a:ea typeface="华文中宋" panose="02010600040101010101" pitchFamily="2" charset="-122"/>
            </a:endParaRPr>
          </a:p>
        </p:txBody>
      </p:sp>
      <p:sp>
        <p:nvSpPr>
          <p:cNvPr id="27664" name="Text Box 16"/>
          <p:cNvSpPr txBox="1">
            <a:spLocks noChangeArrowheads="1"/>
          </p:cNvSpPr>
          <p:nvPr/>
        </p:nvSpPr>
        <p:spPr bwMode="auto">
          <a:xfrm>
            <a:off x="4943475" y="4508500"/>
            <a:ext cx="1152525" cy="396875"/>
          </a:xfrm>
          <a:prstGeom prst="rect">
            <a:avLst/>
          </a:prstGeom>
          <a:noFill/>
          <a:ln w="9525">
            <a:noFill/>
            <a:miter lim="800000"/>
          </a:ln>
        </p:spPr>
        <p:txBody>
          <a:bodyPr>
            <a:spAutoFit/>
          </a:bodyPr>
          <a:lstStyle/>
          <a:p>
            <a:pPr>
              <a:spcBef>
                <a:spcPct val="50000"/>
              </a:spcBef>
            </a:pPr>
            <a:r>
              <a:rPr kumimoji="1" lang="zh-CN" altLang="en-US" sz="2000" b="1">
                <a:latin typeface="Times New Roman" panose="02020603050405020304" pitchFamily="18" charset="0"/>
                <a:ea typeface="华文中宋" panose="02010600040101010101" pitchFamily="2" charset="-122"/>
              </a:rPr>
              <a:t>布匹</a:t>
            </a:r>
            <a:endParaRPr kumimoji="1" lang="zh-CN" altLang="en-US" sz="2000" b="1">
              <a:latin typeface="Times New Roman" panose="02020603050405020304" pitchFamily="18" charset="0"/>
              <a:ea typeface="华文中宋" panose="02010600040101010101" pitchFamily="2" charset="-122"/>
            </a:endParaRPr>
          </a:p>
        </p:txBody>
      </p:sp>
      <p:sp>
        <p:nvSpPr>
          <p:cNvPr id="1050" name="Text Box 17"/>
          <p:cNvSpPr txBox="1">
            <a:spLocks noChangeArrowheads="1"/>
          </p:cNvSpPr>
          <p:nvPr/>
        </p:nvSpPr>
        <p:spPr bwMode="auto">
          <a:xfrm>
            <a:off x="1828800" y="304800"/>
            <a:ext cx="4191000" cy="641350"/>
          </a:xfrm>
          <a:prstGeom prst="rect">
            <a:avLst/>
          </a:prstGeom>
          <a:noFill/>
          <a:ln w="9525">
            <a:noFill/>
            <a:miter lim="800000"/>
          </a:ln>
        </p:spPr>
        <p:txBody>
          <a:bodyPr>
            <a:spAutoFit/>
          </a:bodyPr>
          <a:lstStyle/>
          <a:p>
            <a:pPr>
              <a:spcBef>
                <a:spcPct val="50000"/>
              </a:spcBef>
            </a:pPr>
            <a:r>
              <a:rPr lang="zh-CN" altLang="en-US" sz="3600" b="1">
                <a:solidFill>
                  <a:srgbClr val="0000FF"/>
                </a:solidFill>
                <a:latin typeface="宋体" panose="02010600030101010101" pitchFamily="2" charset="-122"/>
              </a:rPr>
              <a:t>古埃及的象形文字</a:t>
            </a:r>
            <a:endParaRPr lang="zh-CN" altLang="en-US" sz="3600" b="1">
              <a:solidFill>
                <a:srgbClr val="0000FF"/>
              </a:solidFill>
              <a:latin typeface="宋体" panose="02010600030101010101" pitchFamily="2" charset="-122"/>
            </a:endParaRPr>
          </a:p>
        </p:txBody>
      </p:sp>
      <p:graphicFrame>
        <p:nvGraphicFramePr>
          <p:cNvPr id="1034" name="Object 10"/>
          <p:cNvGraphicFramePr>
            <a:graphicFrameLocks noChangeAspect="1"/>
          </p:cNvGraphicFramePr>
          <p:nvPr/>
        </p:nvGraphicFramePr>
        <p:xfrm>
          <a:off x="8616950" y="5229225"/>
          <a:ext cx="1846263" cy="1446213"/>
        </p:xfrm>
        <a:graphic>
          <a:graphicData uri="http://schemas.openxmlformats.org/presentationml/2006/ole">
            <mc:AlternateContent xmlns:mc="http://schemas.openxmlformats.org/markup-compatibility/2006">
              <mc:Choice xmlns:v="urn:schemas-microsoft-com:vml" Requires="v">
                <p:oleObj spid="_x0000_s1025" name="Slide" r:id="rId7" imgW="27432000" imgH="20574000" progId="PowerPoint.Slide.8">
                  <p:embed/>
                </p:oleObj>
              </mc:Choice>
              <mc:Fallback>
                <p:oleObj name="Slide" r:id="rId7" imgW="27432000" imgH="20574000" progId="PowerPoint.Slide.8">
                  <p:embed/>
                  <p:pic>
                    <p:nvPicPr>
                      <p:cNvPr id="0" name="图片 1024" descr="image30"/>
                      <p:cNvPicPr>
                        <a:picLocks noChangeAspect="1"/>
                      </p:cNvPicPr>
                      <p:nvPr/>
                    </p:nvPicPr>
                    <p:blipFill>
                      <a:blip r:embed="rId8"/>
                      <a:stretch>
                        <a:fillRect/>
                      </a:stretch>
                    </p:blipFill>
                    <p:spPr>
                      <a:xfrm>
                        <a:off x="8616950" y="5229225"/>
                        <a:ext cx="1846263" cy="1446213"/>
                      </a:xfrm>
                      <a:prstGeom prst="rect">
                        <a:avLst/>
                      </a:prstGeom>
                      <a:noFill/>
                      <a:ln w="9525">
                        <a:noFill/>
                      </a:ln>
                    </p:spPr>
                  </p:pic>
                </p:oleObj>
              </mc:Fallback>
            </mc:AlternateContent>
          </a:graphicData>
        </a:graphic>
      </p:graphicFrame>
      <p:pic>
        <p:nvPicPr>
          <p:cNvPr id="1051" name="Picture 19" descr="古埃及相形文字浮雕"/>
          <p:cNvPicPr>
            <a:picLocks noChangeAspect="1" noChangeArrowheads="1"/>
          </p:cNvPicPr>
          <p:nvPr/>
        </p:nvPicPr>
        <p:blipFill>
          <a:blip r:embed="rId9"/>
          <a:srcRect/>
          <a:stretch>
            <a:fillRect/>
          </a:stretch>
        </p:blipFill>
        <p:spPr bwMode="auto">
          <a:xfrm>
            <a:off x="6648450" y="4972050"/>
            <a:ext cx="1608138" cy="1770063"/>
          </a:xfrm>
          <a:prstGeom prst="rect">
            <a:avLst/>
          </a:prstGeom>
          <a:noFill/>
          <a:ln w="9525">
            <a:noFill/>
            <a:miter lim="800000"/>
            <a:headEnd/>
            <a:tailEnd/>
          </a:ln>
        </p:spPr>
      </p:pic>
      <p:pic>
        <p:nvPicPr>
          <p:cNvPr id="1052" name="Picture 20" descr="11648042165432000000333418"/>
          <p:cNvPicPr>
            <a:picLocks noChangeAspect="1" noChangeArrowheads="1"/>
          </p:cNvPicPr>
          <p:nvPr/>
        </p:nvPicPr>
        <p:blipFill>
          <a:blip r:embed="rId10"/>
          <a:srcRect/>
          <a:stretch>
            <a:fillRect/>
          </a:stretch>
        </p:blipFill>
        <p:spPr bwMode="auto">
          <a:xfrm>
            <a:off x="6311900" y="333375"/>
            <a:ext cx="3848100" cy="4464050"/>
          </a:xfrm>
          <a:prstGeom prst="rect">
            <a:avLst/>
          </a:prstGeom>
          <a:noFill/>
          <a:ln w="9525">
            <a:noFill/>
            <a:miter lim="800000"/>
            <a:headEnd/>
            <a:tailEnd/>
          </a:ln>
        </p:spPr>
      </p:pic>
      <p:pic>
        <p:nvPicPr>
          <p:cNvPr id="1053" name="Picture 21">
            <a:hlinkClick r:id="rId11" action="ppaction://hlinksldjump"/>
          </p:cNvPr>
          <p:cNvPicPr>
            <a:picLocks noChangeAspect="1" noChangeArrowheads="1"/>
          </p:cNvPicPr>
          <p:nvPr/>
        </p:nvPicPr>
        <p:blipFill>
          <a:blip r:embed="rId12"/>
          <a:srcRect/>
          <a:stretch>
            <a:fillRect/>
          </a:stretch>
        </p:blipFill>
        <p:spPr bwMode="auto">
          <a:xfrm>
            <a:off x="1524000" y="6307138"/>
            <a:ext cx="838200" cy="5508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653"/>
                                        </p:tgtEl>
                                        <p:attrNameLst>
                                          <p:attrName>style.visibility</p:attrName>
                                        </p:attrNameLst>
                                      </p:cBhvr>
                                      <p:to>
                                        <p:strVal val="visible"/>
                                      </p:to>
                                    </p:set>
                                    <p:animEffect transition="in" filter="blinds(horizontal)">
                                      <p:cBhvr>
                                        <p:cTn id="7" dur="500"/>
                                        <p:tgtEl>
                                          <p:spTgt spid="2765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7659"/>
                                        </p:tgtEl>
                                        <p:attrNameLst>
                                          <p:attrName>style.visibility</p:attrName>
                                        </p:attrNameLst>
                                      </p:cBhvr>
                                      <p:to>
                                        <p:strVal val="visible"/>
                                      </p:to>
                                    </p:set>
                                    <p:animEffect transition="in" filter="blinds(horizontal)">
                                      <p:cBhvr>
                                        <p:cTn id="12" dur="500"/>
                                        <p:tgtEl>
                                          <p:spTgt spid="2765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7651"/>
                                        </p:tgtEl>
                                        <p:attrNameLst>
                                          <p:attrName>style.visibility</p:attrName>
                                        </p:attrNameLst>
                                      </p:cBhvr>
                                      <p:to>
                                        <p:strVal val="visible"/>
                                      </p:to>
                                    </p:set>
                                    <p:animEffect transition="in" filter="blinds(horizontal)">
                                      <p:cBhvr>
                                        <p:cTn id="17" dur="500"/>
                                        <p:tgtEl>
                                          <p:spTgt spid="2765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7661"/>
                                        </p:tgtEl>
                                        <p:attrNameLst>
                                          <p:attrName>style.visibility</p:attrName>
                                        </p:attrNameLst>
                                      </p:cBhvr>
                                      <p:to>
                                        <p:strVal val="visible"/>
                                      </p:to>
                                    </p:set>
                                    <p:animEffect transition="in" filter="blinds(horizontal)">
                                      <p:cBhvr>
                                        <p:cTn id="22" dur="500"/>
                                        <p:tgtEl>
                                          <p:spTgt spid="2766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7662"/>
                                        </p:tgtEl>
                                        <p:attrNameLst>
                                          <p:attrName>style.visibility</p:attrName>
                                        </p:attrNameLst>
                                      </p:cBhvr>
                                      <p:to>
                                        <p:strVal val="visible"/>
                                      </p:to>
                                    </p:set>
                                    <p:animEffect transition="in" filter="blinds(horizontal)">
                                      <p:cBhvr>
                                        <p:cTn id="27" dur="500"/>
                                        <p:tgtEl>
                                          <p:spTgt spid="2766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7663"/>
                                        </p:tgtEl>
                                        <p:attrNameLst>
                                          <p:attrName>style.visibility</p:attrName>
                                        </p:attrNameLst>
                                      </p:cBhvr>
                                      <p:to>
                                        <p:strVal val="visible"/>
                                      </p:to>
                                    </p:set>
                                    <p:animEffect transition="in" filter="blinds(horizontal)">
                                      <p:cBhvr>
                                        <p:cTn id="32" dur="500"/>
                                        <p:tgtEl>
                                          <p:spTgt spid="2766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7655"/>
                                        </p:tgtEl>
                                        <p:attrNameLst>
                                          <p:attrName>style.visibility</p:attrName>
                                        </p:attrNameLst>
                                      </p:cBhvr>
                                      <p:to>
                                        <p:strVal val="visible"/>
                                      </p:to>
                                    </p:set>
                                    <p:animEffect transition="in" filter="blinds(horizontal)">
                                      <p:cBhvr>
                                        <p:cTn id="37" dur="500"/>
                                        <p:tgtEl>
                                          <p:spTgt spid="2765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7664"/>
                                        </p:tgtEl>
                                        <p:attrNameLst>
                                          <p:attrName>style.visibility</p:attrName>
                                        </p:attrNameLst>
                                      </p:cBhvr>
                                      <p:to>
                                        <p:strVal val="visible"/>
                                      </p:to>
                                    </p:set>
                                    <p:animEffect transition="in" filter="blinds(horizontal)">
                                      <p:cBhvr>
                                        <p:cTn id="42" dur="500"/>
                                        <p:tgtEl>
                                          <p:spTgt spid="2766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27657"/>
                                        </p:tgtEl>
                                        <p:attrNameLst>
                                          <p:attrName>style.visibility</p:attrName>
                                        </p:attrNameLst>
                                      </p:cBhvr>
                                      <p:to>
                                        <p:strVal val="visible"/>
                                      </p:to>
                                    </p:set>
                                    <p:animEffect transition="in" filter="blinds(horizontal)">
                                      <p:cBhvr>
                                        <p:cTn id="47" dur="500"/>
                                        <p:tgtEl>
                                          <p:spTgt spid="27657"/>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7660"/>
                                        </p:tgtEl>
                                        <p:attrNameLst>
                                          <p:attrName>style.visibility</p:attrName>
                                        </p:attrNameLst>
                                      </p:cBhvr>
                                      <p:to>
                                        <p:strVal val="visible"/>
                                      </p:to>
                                    </p:set>
                                    <p:animEffect transition="in" filter="blinds(horizontal)">
                                      <p:cBhvr>
                                        <p:cTn id="52" dur="500"/>
                                        <p:tgtEl>
                                          <p:spTgt spid="276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9" grpId="0"/>
      <p:bldP spid="27660" grpId="0"/>
      <p:bldP spid="27661" grpId="0"/>
      <p:bldP spid="27663" grpId="0"/>
      <p:bldP spid="2766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4" descr="课外延伸副本"/>
          <p:cNvPicPr>
            <a:picLocks noChangeAspect="1" noChangeArrowheads="1"/>
          </p:cNvPicPr>
          <p:nvPr/>
        </p:nvPicPr>
        <p:blipFill>
          <a:blip r:embed="rId1"/>
          <a:srcRect/>
          <a:stretch>
            <a:fillRect/>
          </a:stretch>
        </p:blipFill>
        <p:spPr bwMode="auto">
          <a:xfrm>
            <a:off x="81280" y="0"/>
            <a:ext cx="12198985" cy="6858000"/>
          </a:xfrm>
          <a:prstGeom prst="rect">
            <a:avLst/>
          </a:prstGeom>
          <a:noFill/>
          <a:ln w="9525">
            <a:noFill/>
            <a:miter lim="800000"/>
            <a:headEnd/>
            <a:tailEnd/>
          </a:ln>
        </p:spPr>
      </p:pic>
      <p:sp>
        <p:nvSpPr>
          <p:cNvPr id="22" name="文本框 6"/>
          <p:cNvSpPr txBox="1"/>
          <p:nvPr/>
        </p:nvSpPr>
        <p:spPr>
          <a:xfrm>
            <a:off x="1149350" y="1292225"/>
            <a:ext cx="10119995" cy="751840"/>
          </a:xfrm>
          <a:prstGeom prst="rect">
            <a:avLst/>
          </a:prstGeom>
          <a:noFill/>
        </p:spPr>
        <p:txBody>
          <a:bodyPr wrap="square" lIns="75477" tIns="37738" rIns="75477" bIns="37738">
            <a:spAutoFit/>
          </a:bodyPr>
          <a:lstStyle/>
          <a:p>
            <a:pPr algn="ctr">
              <a:defRPr/>
            </a:pPr>
            <a:r>
              <a:rPr lang="en-US" altLang="zh-CN" sz="2800" dirty="0">
                <a:ln>
                  <a:solidFill>
                    <a:sysClr val="windowText" lastClr="000000"/>
                  </a:solidFill>
                </a:ln>
                <a:effectLst>
                  <a:glow rad="228600">
                    <a:schemeClr val="accent2">
                      <a:satMod val="175000"/>
                      <a:alpha val="40000"/>
                    </a:schemeClr>
                  </a:glow>
                  <a:outerShdw blurRad="38100" dist="38100" dir="2700000" algn="tl">
                    <a:srgbClr val="000000">
                      <a:alpha val="43137"/>
                    </a:srgbClr>
                  </a:outerShdw>
                </a:effectLst>
                <a:latin typeface="华文隶书" panose="02010800040101010101" pitchFamily="2" charset="-122"/>
                <a:ea typeface="华文隶书" panose="02010800040101010101" pitchFamily="2" charset="-122"/>
                <a:sym typeface="+mn-ea"/>
              </a:rPr>
              <a:t>  </a:t>
            </a:r>
            <a:r>
              <a:rPr lang="zh-CN" altLang="en-US" sz="4400" b="1" dirty="0">
                <a:ln>
                  <a:solidFill>
                    <a:sysClr val="windowText" lastClr="000000"/>
                  </a:solidFill>
                </a:ln>
                <a:effectLst>
                  <a:glow rad="228600">
                    <a:schemeClr val="accent2">
                      <a:satMod val="175000"/>
                      <a:alpha val="40000"/>
                    </a:schemeClr>
                  </a:glow>
                  <a:outerShdw blurRad="38100" dist="38100" dir="2700000" algn="tl">
                    <a:srgbClr val="000000">
                      <a:alpha val="43137"/>
                    </a:srgbClr>
                  </a:outerShdw>
                </a:effectLst>
                <a:latin typeface="华文隶书" panose="02010800040101010101" pitchFamily="2" charset="-122"/>
                <a:ea typeface="华文隶书" panose="02010800040101010101" pitchFamily="2" charset="-122"/>
                <a:sym typeface="+mn-ea"/>
              </a:rPr>
              <a:t>古中国的象形文字</a:t>
            </a:r>
            <a:r>
              <a:rPr lang="en-US" altLang="zh-CN" sz="4400" b="1" dirty="0">
                <a:ln>
                  <a:solidFill>
                    <a:sysClr val="windowText" lastClr="000000"/>
                  </a:solidFill>
                </a:ln>
                <a:effectLst>
                  <a:glow rad="228600">
                    <a:schemeClr val="accent2">
                      <a:satMod val="175000"/>
                      <a:alpha val="40000"/>
                    </a:schemeClr>
                  </a:glow>
                  <a:outerShdw blurRad="38100" dist="38100" dir="2700000" algn="tl">
                    <a:srgbClr val="000000">
                      <a:alpha val="43137"/>
                    </a:srgbClr>
                  </a:outerShdw>
                </a:effectLst>
                <a:latin typeface="华文隶书" panose="02010800040101010101" pitchFamily="2" charset="-122"/>
                <a:ea typeface="华文隶书" panose="02010800040101010101" pitchFamily="2" charset="-122"/>
                <a:sym typeface="+mn-ea"/>
              </a:rPr>
              <a:t>——</a:t>
            </a:r>
            <a:r>
              <a:rPr lang="zh-CN" altLang="en-US" sz="4400" b="1" dirty="0">
                <a:ln>
                  <a:solidFill>
                    <a:sysClr val="windowText" lastClr="000000"/>
                  </a:solidFill>
                </a:ln>
                <a:effectLst>
                  <a:glow rad="228600">
                    <a:schemeClr val="accent2">
                      <a:satMod val="175000"/>
                      <a:alpha val="40000"/>
                    </a:schemeClr>
                  </a:glow>
                  <a:outerShdw blurRad="38100" dist="38100" dir="2700000" algn="tl">
                    <a:srgbClr val="000000">
                      <a:alpha val="43137"/>
                    </a:srgbClr>
                  </a:outerShdw>
                </a:effectLst>
                <a:latin typeface="华文隶书" panose="02010800040101010101" pitchFamily="2" charset="-122"/>
                <a:ea typeface="华文隶书" panose="02010800040101010101" pitchFamily="2" charset="-122"/>
                <a:sym typeface="+mn-ea"/>
              </a:rPr>
              <a:t>十二生肖</a:t>
            </a:r>
            <a:endParaRPr lang="zh-CN" altLang="en-US" sz="4400" b="1" dirty="0">
              <a:ln>
                <a:solidFill>
                  <a:sysClr val="windowText" lastClr="000000"/>
                </a:solidFill>
              </a:ln>
              <a:effectLst>
                <a:glow rad="228600">
                  <a:schemeClr val="accent2">
                    <a:satMod val="175000"/>
                    <a:alpha val="40000"/>
                  </a:schemeClr>
                </a:glow>
                <a:outerShdw blurRad="38100" dist="38100" dir="2700000" algn="tl">
                  <a:srgbClr val="000000">
                    <a:alpha val="43137"/>
                  </a:srgbClr>
                </a:outerShdw>
              </a:effectLst>
              <a:latin typeface="华文隶书" panose="02010800040101010101" pitchFamily="2" charset="-122"/>
              <a:ea typeface="华文隶书" panose="02010800040101010101" pitchFamily="2" charset="-122"/>
              <a:sym typeface="+mn-ea"/>
            </a:endParaRPr>
          </a:p>
        </p:txBody>
      </p:sp>
      <p:pic>
        <p:nvPicPr>
          <p:cNvPr id="45059" name="Picture 13" descr="ma"/>
          <p:cNvPicPr>
            <a:picLocks noChangeAspect="1" noChangeArrowheads="1"/>
          </p:cNvPicPr>
          <p:nvPr/>
        </p:nvPicPr>
        <p:blipFill>
          <a:blip r:embed="rId2"/>
          <a:srcRect/>
          <a:stretch>
            <a:fillRect/>
          </a:stretch>
        </p:blipFill>
        <p:spPr bwMode="auto">
          <a:xfrm>
            <a:off x="1990725" y="2392363"/>
            <a:ext cx="692150" cy="1181100"/>
          </a:xfrm>
          <a:prstGeom prst="rect">
            <a:avLst/>
          </a:prstGeom>
          <a:noFill/>
          <a:ln w="9525">
            <a:noFill/>
            <a:miter lim="800000"/>
            <a:headEnd/>
            <a:tailEnd/>
          </a:ln>
        </p:spPr>
      </p:pic>
      <p:pic>
        <p:nvPicPr>
          <p:cNvPr id="45060" name="Picture 12" descr="yang"/>
          <p:cNvPicPr>
            <a:picLocks noChangeAspect="1" noChangeArrowheads="1"/>
          </p:cNvPicPr>
          <p:nvPr/>
        </p:nvPicPr>
        <p:blipFill>
          <a:blip r:embed="rId3"/>
          <a:srcRect/>
          <a:stretch>
            <a:fillRect/>
          </a:stretch>
        </p:blipFill>
        <p:spPr bwMode="auto">
          <a:xfrm>
            <a:off x="3408363" y="2409825"/>
            <a:ext cx="763587" cy="1181100"/>
          </a:xfrm>
          <a:prstGeom prst="rect">
            <a:avLst/>
          </a:prstGeom>
          <a:noFill/>
          <a:ln w="9525">
            <a:noFill/>
            <a:miter lim="800000"/>
            <a:headEnd/>
            <a:tailEnd/>
          </a:ln>
        </p:spPr>
      </p:pic>
      <p:pic>
        <p:nvPicPr>
          <p:cNvPr id="45061" name="Picture 2" descr="niu"/>
          <p:cNvPicPr>
            <a:picLocks noChangeAspect="1" noChangeArrowheads="1"/>
          </p:cNvPicPr>
          <p:nvPr/>
        </p:nvPicPr>
        <p:blipFill>
          <a:blip r:embed="rId4"/>
          <a:srcRect/>
          <a:stretch>
            <a:fillRect/>
          </a:stretch>
        </p:blipFill>
        <p:spPr bwMode="auto">
          <a:xfrm>
            <a:off x="4791075" y="2392363"/>
            <a:ext cx="742950" cy="1165225"/>
          </a:xfrm>
          <a:prstGeom prst="rect">
            <a:avLst/>
          </a:prstGeom>
          <a:noFill/>
          <a:ln w="9525">
            <a:noFill/>
            <a:miter lim="800000"/>
            <a:headEnd/>
            <a:tailEnd/>
          </a:ln>
        </p:spPr>
      </p:pic>
      <p:pic>
        <p:nvPicPr>
          <p:cNvPr id="45062" name="Picture 4" descr="she"/>
          <p:cNvPicPr>
            <a:picLocks noChangeAspect="1" noChangeArrowheads="1"/>
          </p:cNvPicPr>
          <p:nvPr/>
        </p:nvPicPr>
        <p:blipFill>
          <a:blip r:embed="rId5"/>
          <a:srcRect/>
          <a:stretch>
            <a:fillRect/>
          </a:stretch>
        </p:blipFill>
        <p:spPr bwMode="auto">
          <a:xfrm>
            <a:off x="6248400" y="2409825"/>
            <a:ext cx="787400" cy="1181100"/>
          </a:xfrm>
          <a:prstGeom prst="rect">
            <a:avLst/>
          </a:prstGeom>
          <a:noFill/>
          <a:ln w="9525">
            <a:noFill/>
            <a:miter lim="800000"/>
            <a:headEnd/>
            <a:tailEnd/>
          </a:ln>
        </p:spPr>
      </p:pic>
      <p:pic>
        <p:nvPicPr>
          <p:cNvPr id="45063" name="Picture 9" descr="ji"/>
          <p:cNvPicPr>
            <a:picLocks noChangeAspect="1" noChangeArrowheads="1"/>
          </p:cNvPicPr>
          <p:nvPr/>
        </p:nvPicPr>
        <p:blipFill>
          <a:blip r:embed="rId6"/>
          <a:srcRect/>
          <a:stretch>
            <a:fillRect/>
          </a:stretch>
        </p:blipFill>
        <p:spPr bwMode="auto">
          <a:xfrm>
            <a:off x="7737475" y="2409825"/>
            <a:ext cx="795338" cy="1201738"/>
          </a:xfrm>
          <a:prstGeom prst="rect">
            <a:avLst/>
          </a:prstGeom>
          <a:noFill/>
          <a:ln w="9525">
            <a:noFill/>
            <a:miter lim="800000"/>
            <a:headEnd/>
            <a:tailEnd/>
          </a:ln>
        </p:spPr>
      </p:pic>
      <p:pic>
        <p:nvPicPr>
          <p:cNvPr id="45064" name="Picture 8" descr="hou"/>
          <p:cNvPicPr>
            <a:picLocks noChangeAspect="1" noChangeArrowheads="1"/>
          </p:cNvPicPr>
          <p:nvPr/>
        </p:nvPicPr>
        <p:blipFill>
          <a:blip r:embed="rId7"/>
          <a:srcRect/>
          <a:stretch>
            <a:fillRect/>
          </a:stretch>
        </p:blipFill>
        <p:spPr bwMode="auto">
          <a:xfrm>
            <a:off x="9142413" y="2392363"/>
            <a:ext cx="755650" cy="1189037"/>
          </a:xfrm>
          <a:prstGeom prst="rect">
            <a:avLst/>
          </a:prstGeom>
          <a:noFill/>
          <a:ln w="9525">
            <a:noFill/>
            <a:miter lim="800000"/>
            <a:headEnd/>
            <a:tailEnd/>
          </a:ln>
        </p:spPr>
      </p:pic>
      <p:pic>
        <p:nvPicPr>
          <p:cNvPr id="45065" name="Picture 5" descr="hu"/>
          <p:cNvPicPr>
            <a:picLocks noChangeAspect="1" noChangeArrowheads="1"/>
          </p:cNvPicPr>
          <p:nvPr/>
        </p:nvPicPr>
        <p:blipFill>
          <a:blip r:embed="rId8"/>
          <a:srcRect/>
          <a:stretch>
            <a:fillRect/>
          </a:stretch>
        </p:blipFill>
        <p:spPr bwMode="auto">
          <a:xfrm>
            <a:off x="1978025" y="4265613"/>
            <a:ext cx="692150" cy="1271587"/>
          </a:xfrm>
          <a:prstGeom prst="rect">
            <a:avLst/>
          </a:prstGeom>
          <a:noFill/>
          <a:ln w="9525">
            <a:noFill/>
            <a:miter lim="800000"/>
            <a:headEnd/>
            <a:tailEnd/>
          </a:ln>
        </p:spPr>
      </p:pic>
      <p:pic>
        <p:nvPicPr>
          <p:cNvPr id="45066" name="Picture 3" descr="long"/>
          <p:cNvPicPr>
            <a:picLocks noChangeAspect="1" noChangeArrowheads="1"/>
          </p:cNvPicPr>
          <p:nvPr/>
        </p:nvPicPr>
        <p:blipFill>
          <a:blip r:embed="rId9"/>
          <a:srcRect/>
          <a:stretch>
            <a:fillRect/>
          </a:stretch>
        </p:blipFill>
        <p:spPr bwMode="auto">
          <a:xfrm>
            <a:off x="3408363" y="4265613"/>
            <a:ext cx="763587" cy="1273175"/>
          </a:xfrm>
          <a:prstGeom prst="rect">
            <a:avLst/>
          </a:prstGeom>
          <a:noFill/>
          <a:ln w="9525">
            <a:noFill/>
            <a:miter lim="800000"/>
            <a:headEnd/>
            <a:tailEnd/>
          </a:ln>
        </p:spPr>
      </p:pic>
      <p:pic>
        <p:nvPicPr>
          <p:cNvPr id="45067" name="Picture 11" descr="zhu"/>
          <p:cNvPicPr>
            <a:picLocks noChangeAspect="1" noChangeArrowheads="1"/>
          </p:cNvPicPr>
          <p:nvPr/>
        </p:nvPicPr>
        <p:blipFill>
          <a:blip r:embed="rId10"/>
          <a:srcRect/>
          <a:stretch>
            <a:fillRect/>
          </a:stretch>
        </p:blipFill>
        <p:spPr bwMode="auto">
          <a:xfrm>
            <a:off x="4791075" y="4265613"/>
            <a:ext cx="742950" cy="1271587"/>
          </a:xfrm>
          <a:prstGeom prst="rect">
            <a:avLst/>
          </a:prstGeom>
          <a:noFill/>
          <a:ln w="9525">
            <a:noFill/>
            <a:miter lim="800000"/>
            <a:headEnd/>
            <a:tailEnd/>
          </a:ln>
        </p:spPr>
      </p:pic>
      <p:pic>
        <p:nvPicPr>
          <p:cNvPr id="45068" name="Picture 10" descr="dog"/>
          <p:cNvPicPr>
            <a:picLocks noChangeAspect="1" noChangeArrowheads="1"/>
          </p:cNvPicPr>
          <p:nvPr/>
        </p:nvPicPr>
        <p:blipFill>
          <a:blip r:embed="rId11"/>
          <a:srcRect/>
          <a:stretch>
            <a:fillRect/>
          </a:stretch>
        </p:blipFill>
        <p:spPr bwMode="auto">
          <a:xfrm>
            <a:off x="6248400" y="4265613"/>
            <a:ext cx="787400" cy="1273175"/>
          </a:xfrm>
          <a:prstGeom prst="rect">
            <a:avLst/>
          </a:prstGeom>
          <a:noFill/>
          <a:ln w="9525">
            <a:noFill/>
            <a:miter lim="800000"/>
            <a:headEnd/>
            <a:tailEnd/>
          </a:ln>
        </p:spPr>
      </p:pic>
      <p:pic>
        <p:nvPicPr>
          <p:cNvPr id="45069" name="Picture 6" descr="tu"/>
          <p:cNvPicPr>
            <a:picLocks noChangeAspect="1" noChangeArrowheads="1"/>
          </p:cNvPicPr>
          <p:nvPr/>
        </p:nvPicPr>
        <p:blipFill>
          <a:blip r:embed="rId12"/>
          <a:srcRect/>
          <a:stretch>
            <a:fillRect/>
          </a:stretch>
        </p:blipFill>
        <p:spPr bwMode="auto">
          <a:xfrm>
            <a:off x="7737475" y="4265613"/>
            <a:ext cx="793750" cy="1273175"/>
          </a:xfrm>
          <a:prstGeom prst="rect">
            <a:avLst/>
          </a:prstGeom>
          <a:noFill/>
          <a:ln w="9525">
            <a:noFill/>
            <a:miter lim="800000"/>
            <a:headEnd/>
            <a:tailEnd/>
          </a:ln>
        </p:spPr>
      </p:pic>
      <p:pic>
        <p:nvPicPr>
          <p:cNvPr id="45070" name="Picture 7" descr="shu"/>
          <p:cNvPicPr>
            <a:picLocks noChangeAspect="1" noChangeArrowheads="1"/>
          </p:cNvPicPr>
          <p:nvPr/>
        </p:nvPicPr>
        <p:blipFill>
          <a:blip r:embed="rId13"/>
          <a:srcRect/>
          <a:stretch>
            <a:fillRect/>
          </a:stretch>
        </p:blipFill>
        <p:spPr bwMode="auto">
          <a:xfrm>
            <a:off x="9142413" y="4265613"/>
            <a:ext cx="754062" cy="1273175"/>
          </a:xfrm>
          <a:prstGeom prst="rect">
            <a:avLst/>
          </a:prstGeom>
          <a:noFill/>
          <a:ln w="9525">
            <a:noFill/>
            <a:miter lim="800000"/>
            <a:headEnd/>
            <a:tailEnd/>
          </a:ln>
        </p:spPr>
      </p:pic>
      <p:sp>
        <p:nvSpPr>
          <p:cNvPr id="7188" name="Text Box 20"/>
          <p:cNvSpPr txBox="1">
            <a:spLocks noChangeArrowheads="1"/>
          </p:cNvSpPr>
          <p:nvPr/>
        </p:nvSpPr>
        <p:spPr bwMode="auto">
          <a:xfrm>
            <a:off x="2590800" y="2643188"/>
            <a:ext cx="762000" cy="829945"/>
          </a:xfrm>
          <a:prstGeom prst="rect">
            <a:avLst/>
          </a:prstGeom>
          <a:noFill/>
          <a:ln w="9525">
            <a:noFill/>
            <a:miter lim="800000"/>
          </a:ln>
        </p:spPr>
        <p:txBody>
          <a:bodyPr>
            <a:spAutoFit/>
          </a:bodyPr>
          <a:lstStyle/>
          <a:p>
            <a:pPr algn="ctr"/>
            <a:r>
              <a:rPr kumimoji="1" lang="zh-CN" altLang="en-US" sz="4800" b="1">
                <a:solidFill>
                  <a:srgbClr val="CC0000"/>
                </a:solidFill>
                <a:latin typeface="黑体" panose="02010609060101010101" pitchFamily="2" charset="-122"/>
                <a:ea typeface="黑体" panose="02010609060101010101" pitchFamily="2" charset="-122"/>
              </a:rPr>
              <a:t>马</a:t>
            </a:r>
            <a:endParaRPr kumimoji="1" lang="zh-CN" altLang="en-US" sz="4800" b="1">
              <a:solidFill>
                <a:srgbClr val="CC0000"/>
              </a:solidFill>
              <a:latin typeface="黑体" panose="02010609060101010101" pitchFamily="2" charset="-122"/>
              <a:ea typeface="黑体" panose="02010609060101010101" pitchFamily="2" charset="-122"/>
            </a:endParaRPr>
          </a:p>
        </p:txBody>
      </p:sp>
      <p:sp>
        <p:nvSpPr>
          <p:cNvPr id="7189" name="Text Box 21"/>
          <p:cNvSpPr txBox="1">
            <a:spLocks noChangeArrowheads="1"/>
          </p:cNvSpPr>
          <p:nvPr/>
        </p:nvSpPr>
        <p:spPr bwMode="auto">
          <a:xfrm>
            <a:off x="4074478" y="2643188"/>
            <a:ext cx="795020" cy="829945"/>
          </a:xfrm>
          <a:prstGeom prst="rect">
            <a:avLst/>
          </a:prstGeom>
          <a:noFill/>
          <a:ln w="9525">
            <a:noFill/>
            <a:miter lim="800000"/>
          </a:ln>
        </p:spPr>
        <p:txBody>
          <a:bodyPr wrap="none">
            <a:spAutoFit/>
          </a:bodyPr>
          <a:lstStyle/>
          <a:p>
            <a:pPr algn="ctr"/>
            <a:r>
              <a:rPr kumimoji="1" lang="zh-CN" altLang="en-US" sz="4800" b="1">
                <a:solidFill>
                  <a:srgbClr val="CC0000"/>
                </a:solidFill>
                <a:latin typeface="黑体" panose="02010609060101010101" pitchFamily="2" charset="-122"/>
                <a:ea typeface="黑体" panose="02010609060101010101" pitchFamily="2" charset="-122"/>
              </a:rPr>
              <a:t>羊</a:t>
            </a:r>
            <a:endParaRPr kumimoji="1" lang="zh-CN" altLang="en-US" sz="4800" b="1">
              <a:solidFill>
                <a:srgbClr val="CC0000"/>
              </a:solidFill>
              <a:latin typeface="黑体" panose="02010609060101010101" pitchFamily="2" charset="-122"/>
              <a:ea typeface="黑体" panose="02010609060101010101" pitchFamily="2" charset="-122"/>
            </a:endParaRPr>
          </a:p>
        </p:txBody>
      </p:sp>
      <p:sp>
        <p:nvSpPr>
          <p:cNvPr id="7186" name="Text Box 18"/>
          <p:cNvSpPr txBox="1">
            <a:spLocks noChangeArrowheads="1"/>
          </p:cNvSpPr>
          <p:nvPr/>
        </p:nvSpPr>
        <p:spPr bwMode="auto">
          <a:xfrm>
            <a:off x="5452428" y="2643188"/>
            <a:ext cx="795020" cy="829945"/>
          </a:xfrm>
          <a:prstGeom prst="rect">
            <a:avLst/>
          </a:prstGeom>
          <a:noFill/>
          <a:ln w="9525">
            <a:noFill/>
            <a:miter lim="800000"/>
          </a:ln>
        </p:spPr>
        <p:txBody>
          <a:bodyPr wrap="none">
            <a:spAutoFit/>
          </a:bodyPr>
          <a:lstStyle/>
          <a:p>
            <a:pPr algn="ctr"/>
            <a:r>
              <a:rPr kumimoji="1" lang="zh-CN" altLang="en-US" sz="4800" b="1">
                <a:solidFill>
                  <a:srgbClr val="CC0000"/>
                </a:solidFill>
                <a:latin typeface="黑体" panose="02010609060101010101" pitchFamily="2" charset="-122"/>
                <a:ea typeface="黑体" panose="02010609060101010101" pitchFamily="2" charset="-122"/>
              </a:rPr>
              <a:t>牛</a:t>
            </a:r>
            <a:endParaRPr kumimoji="1" lang="zh-CN" altLang="en-US" sz="4800" b="1">
              <a:solidFill>
                <a:srgbClr val="CC0000"/>
              </a:solidFill>
              <a:latin typeface="黑体" panose="02010609060101010101" pitchFamily="2" charset="-122"/>
              <a:ea typeface="黑体" panose="02010609060101010101" pitchFamily="2" charset="-122"/>
            </a:endParaRPr>
          </a:p>
        </p:txBody>
      </p:sp>
      <p:sp>
        <p:nvSpPr>
          <p:cNvPr id="7183" name="Text Box 15"/>
          <p:cNvSpPr txBox="1">
            <a:spLocks noChangeArrowheads="1"/>
          </p:cNvSpPr>
          <p:nvPr/>
        </p:nvSpPr>
        <p:spPr bwMode="auto">
          <a:xfrm>
            <a:off x="6966903" y="2643188"/>
            <a:ext cx="795020" cy="829945"/>
          </a:xfrm>
          <a:prstGeom prst="rect">
            <a:avLst/>
          </a:prstGeom>
          <a:noFill/>
          <a:ln w="9525">
            <a:noFill/>
            <a:miter lim="800000"/>
          </a:ln>
        </p:spPr>
        <p:txBody>
          <a:bodyPr wrap="none">
            <a:spAutoFit/>
          </a:bodyPr>
          <a:lstStyle/>
          <a:p>
            <a:pPr algn="ctr"/>
            <a:r>
              <a:rPr kumimoji="1" lang="zh-CN" altLang="en-US" sz="4800" b="1">
                <a:solidFill>
                  <a:srgbClr val="CC0000"/>
                </a:solidFill>
                <a:latin typeface="黑体" panose="02010609060101010101" pitchFamily="2" charset="-122"/>
                <a:ea typeface="黑体" panose="02010609060101010101" pitchFamily="2" charset="-122"/>
              </a:rPr>
              <a:t>蛇</a:t>
            </a:r>
            <a:endParaRPr kumimoji="1" lang="zh-CN" altLang="en-US" sz="4800" b="1">
              <a:solidFill>
                <a:srgbClr val="CC0000"/>
              </a:solidFill>
              <a:latin typeface="黑体" panose="02010609060101010101" pitchFamily="2" charset="-122"/>
              <a:ea typeface="黑体" panose="02010609060101010101" pitchFamily="2" charset="-122"/>
            </a:endParaRPr>
          </a:p>
        </p:txBody>
      </p:sp>
      <p:sp>
        <p:nvSpPr>
          <p:cNvPr id="7192" name="Text Box 24"/>
          <p:cNvSpPr txBox="1">
            <a:spLocks noChangeArrowheads="1"/>
          </p:cNvSpPr>
          <p:nvPr/>
        </p:nvSpPr>
        <p:spPr bwMode="auto">
          <a:xfrm>
            <a:off x="8413116" y="2638425"/>
            <a:ext cx="795020" cy="829945"/>
          </a:xfrm>
          <a:prstGeom prst="rect">
            <a:avLst/>
          </a:prstGeom>
          <a:noFill/>
          <a:ln w="9525">
            <a:noFill/>
            <a:miter lim="800000"/>
          </a:ln>
        </p:spPr>
        <p:txBody>
          <a:bodyPr wrap="none">
            <a:spAutoFit/>
          </a:bodyPr>
          <a:lstStyle/>
          <a:p>
            <a:pPr algn="ctr"/>
            <a:r>
              <a:rPr kumimoji="1" lang="zh-CN" altLang="en-US" sz="4800" b="1">
                <a:solidFill>
                  <a:srgbClr val="CC0000"/>
                </a:solidFill>
                <a:latin typeface="黑体" panose="02010609060101010101" pitchFamily="2" charset="-122"/>
                <a:ea typeface="黑体" panose="02010609060101010101" pitchFamily="2" charset="-122"/>
              </a:rPr>
              <a:t>鸡</a:t>
            </a:r>
            <a:endParaRPr kumimoji="1" lang="zh-CN" altLang="en-US" sz="4800" b="1">
              <a:solidFill>
                <a:srgbClr val="CC0000"/>
              </a:solidFill>
              <a:latin typeface="黑体" panose="02010609060101010101" pitchFamily="2" charset="-122"/>
              <a:ea typeface="黑体" panose="02010609060101010101" pitchFamily="2" charset="-122"/>
            </a:endParaRPr>
          </a:p>
        </p:txBody>
      </p:sp>
      <p:sp>
        <p:nvSpPr>
          <p:cNvPr id="7191" name="Text Box 23"/>
          <p:cNvSpPr txBox="1">
            <a:spLocks noChangeArrowheads="1"/>
          </p:cNvSpPr>
          <p:nvPr/>
        </p:nvSpPr>
        <p:spPr bwMode="auto">
          <a:xfrm>
            <a:off x="9791066" y="2640013"/>
            <a:ext cx="795020" cy="829945"/>
          </a:xfrm>
          <a:prstGeom prst="rect">
            <a:avLst/>
          </a:prstGeom>
          <a:noFill/>
          <a:ln w="9525">
            <a:noFill/>
            <a:miter lim="800000"/>
          </a:ln>
        </p:spPr>
        <p:txBody>
          <a:bodyPr wrap="none">
            <a:spAutoFit/>
          </a:bodyPr>
          <a:lstStyle/>
          <a:p>
            <a:pPr algn="ctr"/>
            <a:r>
              <a:rPr kumimoji="1" lang="zh-CN" altLang="en-US" sz="4800" b="1">
                <a:solidFill>
                  <a:srgbClr val="CC0000"/>
                </a:solidFill>
                <a:latin typeface="黑体" panose="02010609060101010101" pitchFamily="2" charset="-122"/>
                <a:ea typeface="黑体" panose="02010609060101010101" pitchFamily="2" charset="-122"/>
              </a:rPr>
              <a:t>猴</a:t>
            </a:r>
            <a:endParaRPr kumimoji="1" lang="zh-CN" altLang="en-US" sz="4800" b="1">
              <a:solidFill>
                <a:srgbClr val="CC0000"/>
              </a:solidFill>
              <a:latin typeface="黑体" panose="02010609060101010101" pitchFamily="2" charset="-122"/>
              <a:ea typeface="黑体" panose="02010609060101010101" pitchFamily="2" charset="-122"/>
            </a:endParaRPr>
          </a:p>
        </p:txBody>
      </p:sp>
      <p:sp>
        <p:nvSpPr>
          <p:cNvPr id="7187" name="Text Box 19"/>
          <p:cNvSpPr txBox="1">
            <a:spLocks noChangeArrowheads="1"/>
          </p:cNvSpPr>
          <p:nvPr/>
        </p:nvSpPr>
        <p:spPr bwMode="auto">
          <a:xfrm>
            <a:off x="2560003" y="4475163"/>
            <a:ext cx="795020" cy="829945"/>
          </a:xfrm>
          <a:prstGeom prst="rect">
            <a:avLst/>
          </a:prstGeom>
          <a:noFill/>
          <a:ln w="9525">
            <a:noFill/>
            <a:miter lim="800000"/>
          </a:ln>
        </p:spPr>
        <p:txBody>
          <a:bodyPr wrap="none">
            <a:spAutoFit/>
          </a:bodyPr>
          <a:lstStyle/>
          <a:p>
            <a:pPr algn="ctr"/>
            <a:r>
              <a:rPr kumimoji="1" lang="zh-CN" altLang="en-US" sz="4800" b="1">
                <a:solidFill>
                  <a:srgbClr val="CC0000"/>
                </a:solidFill>
                <a:latin typeface="黑体" panose="02010609060101010101" pitchFamily="2" charset="-122"/>
                <a:ea typeface="黑体" panose="02010609060101010101" pitchFamily="2" charset="-122"/>
              </a:rPr>
              <a:t>虎</a:t>
            </a:r>
            <a:endParaRPr kumimoji="1" lang="zh-CN" altLang="en-US" sz="4800" b="1">
              <a:solidFill>
                <a:srgbClr val="CC0000"/>
              </a:solidFill>
              <a:latin typeface="黑体" panose="02010609060101010101" pitchFamily="2" charset="-122"/>
              <a:ea typeface="黑体" panose="02010609060101010101" pitchFamily="2" charset="-122"/>
            </a:endParaRPr>
          </a:p>
        </p:txBody>
      </p:sp>
      <p:sp>
        <p:nvSpPr>
          <p:cNvPr id="7182" name="Text Box 14"/>
          <p:cNvSpPr txBox="1">
            <a:spLocks noChangeArrowheads="1"/>
          </p:cNvSpPr>
          <p:nvPr/>
        </p:nvSpPr>
        <p:spPr bwMode="auto">
          <a:xfrm>
            <a:off x="4051300" y="4437063"/>
            <a:ext cx="795338" cy="829945"/>
          </a:xfrm>
          <a:prstGeom prst="rect">
            <a:avLst/>
          </a:prstGeom>
          <a:noFill/>
          <a:ln w="9525">
            <a:noFill/>
            <a:miter lim="800000"/>
          </a:ln>
        </p:spPr>
        <p:txBody>
          <a:bodyPr>
            <a:spAutoFit/>
          </a:bodyPr>
          <a:lstStyle/>
          <a:p>
            <a:pPr algn="ctr"/>
            <a:r>
              <a:rPr kumimoji="1" lang="zh-CN" altLang="en-US" sz="4800" b="1">
                <a:solidFill>
                  <a:srgbClr val="CC0000"/>
                </a:solidFill>
                <a:latin typeface="黑体" panose="02010609060101010101" pitchFamily="2" charset="-122"/>
                <a:ea typeface="黑体" panose="02010609060101010101" pitchFamily="2" charset="-122"/>
              </a:rPr>
              <a:t>龙</a:t>
            </a:r>
            <a:endParaRPr kumimoji="1" lang="zh-CN" altLang="en-US" sz="4800" b="1">
              <a:solidFill>
                <a:srgbClr val="CC0000"/>
              </a:solidFill>
              <a:latin typeface="黑体" panose="02010609060101010101" pitchFamily="2" charset="-122"/>
              <a:ea typeface="黑体" panose="02010609060101010101" pitchFamily="2" charset="-122"/>
            </a:endParaRPr>
          </a:p>
        </p:txBody>
      </p:sp>
      <p:sp>
        <p:nvSpPr>
          <p:cNvPr id="7190" name="Text Box 22"/>
          <p:cNvSpPr txBox="1">
            <a:spLocks noChangeArrowheads="1"/>
          </p:cNvSpPr>
          <p:nvPr/>
        </p:nvSpPr>
        <p:spPr bwMode="auto">
          <a:xfrm>
            <a:off x="5454016" y="4451350"/>
            <a:ext cx="795020" cy="829945"/>
          </a:xfrm>
          <a:prstGeom prst="rect">
            <a:avLst/>
          </a:prstGeom>
          <a:noFill/>
          <a:ln w="9525">
            <a:noFill/>
            <a:miter lim="800000"/>
          </a:ln>
        </p:spPr>
        <p:txBody>
          <a:bodyPr wrap="none">
            <a:spAutoFit/>
          </a:bodyPr>
          <a:lstStyle/>
          <a:p>
            <a:pPr algn="ctr"/>
            <a:r>
              <a:rPr kumimoji="1" lang="zh-CN" altLang="en-US" sz="4800" b="1">
                <a:solidFill>
                  <a:srgbClr val="CC0000"/>
                </a:solidFill>
                <a:latin typeface="黑体" panose="02010609060101010101" pitchFamily="2" charset="-122"/>
                <a:ea typeface="黑体" panose="02010609060101010101" pitchFamily="2" charset="-122"/>
              </a:rPr>
              <a:t>猪</a:t>
            </a:r>
            <a:endParaRPr kumimoji="1" lang="zh-CN" altLang="en-US" sz="4800" b="1">
              <a:solidFill>
                <a:srgbClr val="CC0000"/>
              </a:solidFill>
              <a:latin typeface="黑体" panose="02010609060101010101" pitchFamily="2" charset="-122"/>
              <a:ea typeface="黑体" panose="02010609060101010101" pitchFamily="2" charset="-122"/>
            </a:endParaRPr>
          </a:p>
        </p:txBody>
      </p:sp>
      <p:sp>
        <p:nvSpPr>
          <p:cNvPr id="7193" name="Text Box 25"/>
          <p:cNvSpPr txBox="1">
            <a:spLocks noChangeArrowheads="1"/>
          </p:cNvSpPr>
          <p:nvPr/>
        </p:nvSpPr>
        <p:spPr bwMode="auto">
          <a:xfrm>
            <a:off x="6943091" y="4422775"/>
            <a:ext cx="795020" cy="829945"/>
          </a:xfrm>
          <a:prstGeom prst="rect">
            <a:avLst/>
          </a:prstGeom>
          <a:noFill/>
          <a:ln w="9525">
            <a:noFill/>
            <a:miter lim="800000"/>
          </a:ln>
        </p:spPr>
        <p:txBody>
          <a:bodyPr wrap="none">
            <a:spAutoFit/>
          </a:bodyPr>
          <a:lstStyle/>
          <a:p>
            <a:pPr algn="ctr"/>
            <a:r>
              <a:rPr kumimoji="1" lang="zh-CN" altLang="en-US" sz="4800" b="1">
                <a:solidFill>
                  <a:srgbClr val="CC0000"/>
                </a:solidFill>
                <a:latin typeface="黑体" panose="02010609060101010101" pitchFamily="2" charset="-122"/>
                <a:ea typeface="黑体" panose="02010609060101010101" pitchFamily="2" charset="-122"/>
              </a:rPr>
              <a:t>狗</a:t>
            </a:r>
            <a:endParaRPr kumimoji="1" lang="zh-CN" altLang="en-US" sz="4800" b="1">
              <a:solidFill>
                <a:srgbClr val="CC0000"/>
              </a:solidFill>
              <a:latin typeface="黑体" panose="02010609060101010101" pitchFamily="2" charset="-122"/>
              <a:ea typeface="黑体" panose="02010609060101010101" pitchFamily="2" charset="-122"/>
            </a:endParaRPr>
          </a:p>
        </p:txBody>
      </p:sp>
      <p:sp>
        <p:nvSpPr>
          <p:cNvPr id="7184" name="Text Box 16"/>
          <p:cNvSpPr txBox="1">
            <a:spLocks noChangeArrowheads="1"/>
          </p:cNvSpPr>
          <p:nvPr/>
        </p:nvSpPr>
        <p:spPr bwMode="auto">
          <a:xfrm>
            <a:off x="8425816" y="4384675"/>
            <a:ext cx="795020" cy="829945"/>
          </a:xfrm>
          <a:prstGeom prst="rect">
            <a:avLst/>
          </a:prstGeom>
          <a:noFill/>
          <a:ln w="9525">
            <a:noFill/>
            <a:miter lim="800000"/>
          </a:ln>
        </p:spPr>
        <p:txBody>
          <a:bodyPr wrap="none">
            <a:spAutoFit/>
          </a:bodyPr>
          <a:lstStyle/>
          <a:p>
            <a:pPr algn="ctr"/>
            <a:r>
              <a:rPr kumimoji="1" lang="zh-CN" altLang="en-US" sz="4800" b="1">
                <a:solidFill>
                  <a:srgbClr val="CC0000"/>
                </a:solidFill>
                <a:latin typeface="黑体" panose="02010609060101010101" pitchFamily="2" charset="-122"/>
                <a:ea typeface="黑体" panose="02010609060101010101" pitchFamily="2" charset="-122"/>
              </a:rPr>
              <a:t>兔</a:t>
            </a:r>
            <a:endParaRPr kumimoji="1" lang="zh-CN" altLang="en-US" sz="4800" b="1">
              <a:solidFill>
                <a:srgbClr val="CC0000"/>
              </a:solidFill>
              <a:latin typeface="黑体" panose="02010609060101010101" pitchFamily="2" charset="-122"/>
              <a:ea typeface="黑体" panose="02010609060101010101" pitchFamily="2" charset="-122"/>
            </a:endParaRPr>
          </a:p>
        </p:txBody>
      </p:sp>
      <p:sp>
        <p:nvSpPr>
          <p:cNvPr id="7185" name="Text Box 17"/>
          <p:cNvSpPr txBox="1">
            <a:spLocks noChangeArrowheads="1"/>
          </p:cNvSpPr>
          <p:nvPr/>
        </p:nvSpPr>
        <p:spPr bwMode="auto">
          <a:xfrm>
            <a:off x="9817100" y="4395788"/>
            <a:ext cx="744538" cy="768350"/>
          </a:xfrm>
          <a:prstGeom prst="rect">
            <a:avLst/>
          </a:prstGeom>
          <a:noFill/>
          <a:ln w="9525">
            <a:noFill/>
            <a:miter lim="800000"/>
          </a:ln>
        </p:spPr>
        <p:txBody>
          <a:bodyPr>
            <a:spAutoFit/>
          </a:bodyPr>
          <a:lstStyle/>
          <a:p>
            <a:pPr algn="ctr"/>
            <a:r>
              <a:rPr kumimoji="1" lang="zh-CN" altLang="en-US" sz="4400" b="1">
                <a:solidFill>
                  <a:srgbClr val="CC0000"/>
                </a:solidFill>
                <a:latin typeface="黑体" panose="02010609060101010101" pitchFamily="2" charset="-122"/>
                <a:ea typeface="黑体" panose="02010609060101010101" pitchFamily="2" charset="-122"/>
              </a:rPr>
              <a:t>鼠</a:t>
            </a:r>
            <a:endParaRPr kumimoji="1" lang="zh-CN" altLang="en-US" sz="4400" b="1">
              <a:solidFill>
                <a:srgbClr val="CC0000"/>
              </a:solidFill>
              <a:latin typeface="黑体" panose="02010609060101010101" pitchFamily="2" charset="-122"/>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88"/>
                                        </p:tgtEl>
                                        <p:attrNameLst>
                                          <p:attrName>style.visibility</p:attrName>
                                        </p:attrNameLst>
                                      </p:cBhvr>
                                      <p:to>
                                        <p:strVal val="visible"/>
                                      </p:to>
                                    </p:set>
                                    <p:animEffect transition="in" filter="blinds(horizontal)">
                                      <p:cBhvr>
                                        <p:cTn id="7" dur="500"/>
                                        <p:tgtEl>
                                          <p:spTgt spid="718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189"/>
                                        </p:tgtEl>
                                        <p:attrNameLst>
                                          <p:attrName>style.visibility</p:attrName>
                                        </p:attrNameLst>
                                      </p:cBhvr>
                                      <p:to>
                                        <p:strVal val="visible"/>
                                      </p:to>
                                    </p:set>
                                    <p:animEffect transition="in" filter="blinds(horizontal)">
                                      <p:cBhvr>
                                        <p:cTn id="12" dur="500"/>
                                        <p:tgtEl>
                                          <p:spTgt spid="718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186"/>
                                        </p:tgtEl>
                                        <p:attrNameLst>
                                          <p:attrName>style.visibility</p:attrName>
                                        </p:attrNameLst>
                                      </p:cBhvr>
                                      <p:to>
                                        <p:strVal val="visible"/>
                                      </p:to>
                                    </p:set>
                                    <p:animEffect transition="in" filter="blinds(horizontal)">
                                      <p:cBhvr>
                                        <p:cTn id="17" dur="500"/>
                                        <p:tgtEl>
                                          <p:spTgt spid="718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183"/>
                                        </p:tgtEl>
                                        <p:attrNameLst>
                                          <p:attrName>style.visibility</p:attrName>
                                        </p:attrNameLst>
                                      </p:cBhvr>
                                      <p:to>
                                        <p:strVal val="visible"/>
                                      </p:to>
                                    </p:set>
                                    <p:animEffect transition="in" filter="blinds(horizontal)">
                                      <p:cBhvr>
                                        <p:cTn id="22" dur="500"/>
                                        <p:tgtEl>
                                          <p:spTgt spid="718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192"/>
                                        </p:tgtEl>
                                        <p:attrNameLst>
                                          <p:attrName>style.visibility</p:attrName>
                                        </p:attrNameLst>
                                      </p:cBhvr>
                                      <p:to>
                                        <p:strVal val="visible"/>
                                      </p:to>
                                    </p:set>
                                    <p:animEffect transition="in" filter="blinds(horizontal)">
                                      <p:cBhvr>
                                        <p:cTn id="27" dur="500"/>
                                        <p:tgtEl>
                                          <p:spTgt spid="719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191"/>
                                        </p:tgtEl>
                                        <p:attrNameLst>
                                          <p:attrName>style.visibility</p:attrName>
                                        </p:attrNameLst>
                                      </p:cBhvr>
                                      <p:to>
                                        <p:strVal val="visible"/>
                                      </p:to>
                                    </p:set>
                                    <p:animEffect transition="in" filter="blinds(horizontal)">
                                      <p:cBhvr>
                                        <p:cTn id="32" dur="500"/>
                                        <p:tgtEl>
                                          <p:spTgt spid="719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187"/>
                                        </p:tgtEl>
                                        <p:attrNameLst>
                                          <p:attrName>style.visibility</p:attrName>
                                        </p:attrNameLst>
                                      </p:cBhvr>
                                      <p:to>
                                        <p:strVal val="visible"/>
                                      </p:to>
                                    </p:set>
                                    <p:animEffect transition="in" filter="blinds(horizontal)">
                                      <p:cBhvr>
                                        <p:cTn id="37" dur="500"/>
                                        <p:tgtEl>
                                          <p:spTgt spid="718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7182"/>
                                        </p:tgtEl>
                                        <p:attrNameLst>
                                          <p:attrName>style.visibility</p:attrName>
                                        </p:attrNameLst>
                                      </p:cBhvr>
                                      <p:to>
                                        <p:strVal val="visible"/>
                                      </p:to>
                                    </p:set>
                                    <p:animEffect transition="in" filter="blinds(horizontal)">
                                      <p:cBhvr>
                                        <p:cTn id="42" dur="500"/>
                                        <p:tgtEl>
                                          <p:spTgt spid="718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7190"/>
                                        </p:tgtEl>
                                        <p:attrNameLst>
                                          <p:attrName>style.visibility</p:attrName>
                                        </p:attrNameLst>
                                      </p:cBhvr>
                                      <p:to>
                                        <p:strVal val="visible"/>
                                      </p:to>
                                    </p:set>
                                    <p:animEffect transition="in" filter="blinds(horizontal)">
                                      <p:cBhvr>
                                        <p:cTn id="47" dur="500"/>
                                        <p:tgtEl>
                                          <p:spTgt spid="7190"/>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7193"/>
                                        </p:tgtEl>
                                        <p:attrNameLst>
                                          <p:attrName>style.visibility</p:attrName>
                                        </p:attrNameLst>
                                      </p:cBhvr>
                                      <p:to>
                                        <p:strVal val="visible"/>
                                      </p:to>
                                    </p:set>
                                    <p:animEffect transition="in" filter="blinds(horizontal)">
                                      <p:cBhvr>
                                        <p:cTn id="52" dur="500"/>
                                        <p:tgtEl>
                                          <p:spTgt spid="7193"/>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7184"/>
                                        </p:tgtEl>
                                        <p:attrNameLst>
                                          <p:attrName>style.visibility</p:attrName>
                                        </p:attrNameLst>
                                      </p:cBhvr>
                                      <p:to>
                                        <p:strVal val="visible"/>
                                      </p:to>
                                    </p:set>
                                    <p:animEffect transition="in" filter="blinds(horizontal)">
                                      <p:cBhvr>
                                        <p:cTn id="57" dur="500"/>
                                        <p:tgtEl>
                                          <p:spTgt spid="7184"/>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7185"/>
                                        </p:tgtEl>
                                        <p:attrNameLst>
                                          <p:attrName>style.visibility</p:attrName>
                                        </p:attrNameLst>
                                      </p:cBhvr>
                                      <p:to>
                                        <p:strVal val="visible"/>
                                      </p:to>
                                    </p:set>
                                    <p:animEffect transition="in" filter="blinds(horizontal)">
                                      <p:cBhvr>
                                        <p:cTn id="62" dur="500"/>
                                        <p:tgtEl>
                                          <p:spTgt spid="7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8" grpId="0" bldLvl="0" animBg="1"/>
      <p:bldP spid="7189" grpId="0" bldLvl="0" animBg="1"/>
      <p:bldP spid="7186" grpId="0" bldLvl="0" animBg="1"/>
      <p:bldP spid="7183" grpId="0" bldLvl="0" animBg="1"/>
      <p:bldP spid="7192" grpId="0" bldLvl="0" animBg="1"/>
      <p:bldP spid="7191" grpId="0" bldLvl="0" animBg="1"/>
      <p:bldP spid="7187" grpId="0" bldLvl="0" animBg="1"/>
      <p:bldP spid="7182" grpId="0" bldLvl="0" animBg="1"/>
      <p:bldP spid="7190" grpId="0" bldLvl="0" animBg="1"/>
      <p:bldP spid="7193" grpId="0" bldLvl="0" animBg="1"/>
      <p:bldP spid="7184" grpId="0" bldLvl="0" animBg="1"/>
      <p:bldP spid="7185"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2" descr="00401004"/>
          <p:cNvPicPr>
            <a:picLocks noChangeAspect="1" noChangeArrowheads="1"/>
          </p:cNvPicPr>
          <p:nvPr/>
        </p:nvPicPr>
        <p:blipFill>
          <a:blip r:embed="rId1"/>
          <a:srcRect/>
          <a:stretch>
            <a:fillRect/>
          </a:stretch>
        </p:blipFill>
        <p:spPr bwMode="auto">
          <a:xfrm>
            <a:off x="1951355" y="349250"/>
            <a:ext cx="7593330" cy="3282315"/>
          </a:xfrm>
          <a:prstGeom prst="rect">
            <a:avLst/>
          </a:prstGeom>
          <a:noFill/>
          <a:ln w="9525">
            <a:noFill/>
            <a:miter lim="800000"/>
            <a:headEnd/>
            <a:tailEnd/>
          </a:ln>
        </p:spPr>
      </p:pic>
      <p:sp>
        <p:nvSpPr>
          <p:cNvPr id="69635" name="Text Box 3">
            <a:hlinkClick r:id="rId2" action="ppaction://hlinksldjump"/>
          </p:cNvPr>
          <p:cNvSpPr txBox="1">
            <a:spLocks noChangeArrowheads="1"/>
          </p:cNvSpPr>
          <p:nvPr/>
        </p:nvSpPr>
        <p:spPr bwMode="auto">
          <a:xfrm>
            <a:off x="315595" y="2708910"/>
            <a:ext cx="1555750" cy="583565"/>
          </a:xfrm>
          <a:prstGeom prst="rect">
            <a:avLst/>
          </a:prstGeom>
          <a:noFill/>
          <a:ln w="9525">
            <a:noFill/>
            <a:miter lim="800000"/>
          </a:ln>
        </p:spPr>
        <p:txBody>
          <a:bodyPr wrap="square">
            <a:spAutoFit/>
          </a:bodyPr>
          <a:lstStyle/>
          <a:p>
            <a:pPr>
              <a:spcBef>
                <a:spcPct val="50000"/>
              </a:spcBef>
            </a:pPr>
            <a:r>
              <a:rPr lang="zh-CN" altLang="en-US" sz="3200" b="1">
                <a:solidFill>
                  <a:srgbClr val="FF0000"/>
                </a:solidFill>
                <a:latin typeface="Calibri" panose="020F0502020204030204" charset="0"/>
                <a:ea typeface="黑体" panose="02010609060101010101" pitchFamily="2" charset="-122"/>
              </a:rPr>
              <a:t>木乃伊</a:t>
            </a:r>
            <a:endParaRPr lang="zh-CN" altLang="en-US" sz="3200" b="1">
              <a:solidFill>
                <a:srgbClr val="0000CC"/>
              </a:solidFill>
              <a:latin typeface="Calibri" panose="020F0502020204030204" charset="0"/>
              <a:ea typeface="黑体" panose="02010609060101010101" pitchFamily="2" charset="-122"/>
            </a:endParaRPr>
          </a:p>
        </p:txBody>
      </p:sp>
      <p:sp>
        <p:nvSpPr>
          <p:cNvPr id="2" name="文本框 1"/>
          <p:cNvSpPr txBox="1"/>
          <p:nvPr/>
        </p:nvSpPr>
        <p:spPr>
          <a:xfrm>
            <a:off x="396240" y="770890"/>
            <a:ext cx="944880" cy="1938020"/>
          </a:xfrm>
          <a:prstGeom prst="rect">
            <a:avLst/>
          </a:prstGeom>
          <a:noFill/>
        </p:spPr>
        <p:txBody>
          <a:bodyPr wrap="none" rtlCol="0" anchor="t">
            <a:spAutoFit/>
          </a:bodyPr>
          <a:lstStyle/>
          <a:p>
            <a:r>
              <a:rPr lang="zh-CN" altLang="en-US" sz="6000">
                <a:solidFill>
                  <a:srgbClr val="FF0000"/>
                </a:solidFill>
                <a:effectLst>
                  <a:outerShdw blurRad="38100" dist="19050" dir="2700000" algn="tl" rotWithShape="0">
                    <a:schemeClr val="dk1">
                      <a:alpha val="40000"/>
                    </a:schemeClr>
                  </a:outerShdw>
                </a:effectLst>
                <a:latin typeface="微软简隶书" charset="0"/>
                <a:ea typeface="微软简隶书" charset="0"/>
              </a:rPr>
              <a:t>医</a:t>
            </a:r>
            <a:endParaRPr lang="zh-CN" altLang="en-US" sz="6000">
              <a:solidFill>
                <a:srgbClr val="FF0000"/>
              </a:solidFill>
              <a:effectLst>
                <a:outerShdw blurRad="38100" dist="19050" dir="2700000" algn="tl" rotWithShape="0">
                  <a:schemeClr val="dk1">
                    <a:alpha val="40000"/>
                  </a:schemeClr>
                </a:outerShdw>
              </a:effectLst>
              <a:latin typeface="微软简隶书" charset="0"/>
              <a:ea typeface="微软简隶书" charset="0"/>
            </a:endParaRPr>
          </a:p>
          <a:p>
            <a:r>
              <a:rPr lang="zh-CN" altLang="en-US" sz="6000">
                <a:solidFill>
                  <a:srgbClr val="FF0000"/>
                </a:solidFill>
                <a:effectLst>
                  <a:outerShdw blurRad="38100" dist="19050" dir="2700000" algn="tl" rotWithShape="0">
                    <a:schemeClr val="dk1">
                      <a:alpha val="40000"/>
                    </a:schemeClr>
                  </a:outerShdw>
                </a:effectLst>
                <a:latin typeface="微软简隶书" charset="0"/>
                <a:ea typeface="微软简隶书" charset="0"/>
              </a:rPr>
              <a:t>学</a:t>
            </a:r>
            <a:endParaRPr lang="zh-CN" altLang="en-US" sz="6000">
              <a:solidFill>
                <a:srgbClr val="FF0000"/>
              </a:solidFill>
              <a:effectLst>
                <a:outerShdw blurRad="38100" dist="19050" dir="2700000" algn="tl" rotWithShape="0">
                  <a:schemeClr val="dk1">
                    <a:alpha val="40000"/>
                  </a:schemeClr>
                </a:outerShdw>
              </a:effectLst>
              <a:latin typeface="微软简隶书" charset="0"/>
              <a:ea typeface="微软简隶书" charset="0"/>
            </a:endParaRPr>
          </a:p>
        </p:txBody>
      </p:sp>
      <p:sp>
        <p:nvSpPr>
          <p:cNvPr id="3" name="文本框 2"/>
          <p:cNvSpPr txBox="1"/>
          <p:nvPr/>
        </p:nvSpPr>
        <p:spPr>
          <a:xfrm>
            <a:off x="898525" y="3706495"/>
            <a:ext cx="9234170" cy="2245360"/>
          </a:xfrm>
          <a:prstGeom prst="rect">
            <a:avLst/>
          </a:prstGeom>
          <a:noFill/>
        </p:spPr>
        <p:txBody>
          <a:bodyPr wrap="square" rtlCol="0" anchor="t">
            <a:spAutoFit/>
          </a:bodyPr>
          <a:p>
            <a:r>
              <a:rPr lang="zh-CN" altLang="en-US" sz="2800" b="1" dirty="0" smtClean="0">
                <a:solidFill>
                  <a:srgbClr val="FF3300"/>
                </a:solidFill>
                <a:latin typeface="+mn-ea"/>
                <a:sym typeface="+mn-ea"/>
              </a:rPr>
              <a:t>古</a:t>
            </a:r>
            <a:r>
              <a:rPr lang="zh-CN" altLang="en-US" sz="2800" b="1" dirty="0">
                <a:solidFill>
                  <a:srgbClr val="FF3300"/>
                </a:solidFill>
                <a:latin typeface="+mn-ea"/>
                <a:sym typeface="+mn-ea"/>
              </a:rPr>
              <a:t>埃及人笃信来世相信“灵魂不死”，他们认为人死后还会在冥世间继续生活。因此，只要保住肉体，灵魂就能依附于它而万世长存</a:t>
            </a:r>
            <a:r>
              <a:rPr lang="zh-CN" altLang="en-US" sz="2800" b="1" dirty="0" smtClean="0">
                <a:solidFill>
                  <a:srgbClr val="FF3300"/>
                </a:solidFill>
                <a:latin typeface="+mn-ea"/>
                <a:sym typeface="+mn-ea"/>
              </a:rPr>
              <a:t>。古埃及人解剖尸体、填塞香料、防腐液浸泡、缠上麻布、涂上树脂。人的尸体就这样制成了木乃伊。反映了古埃及医学、解剖学、高超的防腐技术。</a:t>
            </a:r>
            <a:endParaRPr lang="zh-CN" alt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3249"/>
                                        </p:tgtEl>
                                        <p:attrNameLst>
                                          <p:attrName>style.visibility</p:attrName>
                                        </p:attrNameLst>
                                      </p:cBhvr>
                                      <p:to>
                                        <p:strVal val="visible"/>
                                      </p:to>
                                    </p:set>
                                    <p:animEffect transition="in" filter="wipe(left)">
                                      <p:cBhvr>
                                        <p:cTn id="12" dur="1000"/>
                                        <p:tgtEl>
                                          <p:spTgt spid="53249"/>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69635"/>
                                        </p:tgtEl>
                                        <p:attrNameLst>
                                          <p:attrName>style.visibility</p:attrName>
                                        </p:attrNameLst>
                                      </p:cBhvr>
                                      <p:to>
                                        <p:strVal val="visible"/>
                                      </p:to>
                                    </p:set>
                                    <p:anim calcmode="lin" valueType="num">
                                      <p:cBhvr>
                                        <p:cTn id="17" dur="1000" fill="hold"/>
                                        <p:tgtEl>
                                          <p:spTgt spid="69635"/>
                                        </p:tgtEl>
                                        <p:attrNameLst>
                                          <p:attrName>ppt_w</p:attrName>
                                        </p:attrNameLst>
                                      </p:cBhvr>
                                      <p:tavLst>
                                        <p:tav tm="0">
                                          <p:val>
                                            <p:strVal val="#ppt_w*0.70"/>
                                          </p:val>
                                        </p:tav>
                                        <p:tav tm="100000">
                                          <p:val>
                                            <p:strVal val="#ppt_w"/>
                                          </p:val>
                                        </p:tav>
                                      </p:tavLst>
                                    </p:anim>
                                    <p:anim calcmode="lin" valueType="num">
                                      <p:cBhvr>
                                        <p:cTn id="18" dur="1000" fill="hold"/>
                                        <p:tgtEl>
                                          <p:spTgt spid="69635"/>
                                        </p:tgtEl>
                                        <p:attrNameLst>
                                          <p:attrName>ppt_h</p:attrName>
                                        </p:attrNameLst>
                                      </p:cBhvr>
                                      <p:tavLst>
                                        <p:tav tm="0">
                                          <p:val>
                                            <p:strVal val="#ppt_h"/>
                                          </p:val>
                                        </p:tav>
                                        <p:tav tm="100000">
                                          <p:val>
                                            <p:strVal val="#ppt_h"/>
                                          </p:val>
                                        </p:tav>
                                      </p:tavLst>
                                    </p:anim>
                                    <p:animEffect transition="in" filter="fade">
                                      <p:cBhvr>
                                        <p:cTn id="19" dur="1000"/>
                                        <p:tgtEl>
                                          <p:spTgt spid="6963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2" descr="23"/>
          <p:cNvPicPr>
            <a:picLocks noChangeAspect="1" noChangeArrowheads="1"/>
          </p:cNvPicPr>
          <p:nvPr/>
        </p:nvPicPr>
        <p:blipFill>
          <a:blip r:embed="rId1"/>
          <a:srcRect/>
          <a:stretch>
            <a:fillRect/>
          </a:stretch>
        </p:blipFill>
        <p:spPr bwMode="auto">
          <a:xfrm>
            <a:off x="180340" y="972820"/>
            <a:ext cx="11282680" cy="5859780"/>
          </a:xfrm>
          <a:prstGeom prst="rect">
            <a:avLst/>
          </a:prstGeom>
          <a:noFill/>
          <a:ln w="57150">
            <a:solidFill>
              <a:srgbClr val="336600"/>
            </a:solidFill>
            <a:miter lim="800000"/>
            <a:headEnd/>
            <a:tailEnd/>
          </a:ln>
        </p:spPr>
      </p:pic>
      <p:sp>
        <p:nvSpPr>
          <p:cNvPr id="55298" name="WordArt 4"/>
          <p:cNvSpPr>
            <a:spLocks noChangeArrowheads="1" noChangeShapeType="1"/>
          </p:cNvSpPr>
          <p:nvPr/>
        </p:nvSpPr>
        <p:spPr bwMode="auto">
          <a:xfrm>
            <a:off x="1828800" y="0"/>
            <a:ext cx="4724400" cy="685800"/>
          </a:xfrm>
          <a:prstGeom prst="rect">
            <a:avLst/>
          </a:prstGeom>
        </p:spPr>
        <p:txBody>
          <a:bodyPr wrap="none" fromWordArt="1">
            <a:prstTxWarp prst="textPlain">
              <a:avLst>
                <a:gd name="adj" fmla="val 50000"/>
              </a:avLst>
            </a:prstTxWarp>
          </a:bodyPr>
          <a:lstStyle/>
          <a:p>
            <a:r>
              <a:rPr lang="zh-CN" altLang="en-US" sz="3600" kern="10">
                <a:ln w="9525">
                  <a:noFill/>
                  <a:round/>
                </a:ln>
                <a:solidFill>
                  <a:srgbClr val="FF0000"/>
                </a:solidFill>
                <a:effectLst>
                  <a:outerShdw dist="45791" dir="2021404" algn="ctr" rotWithShape="0">
                    <a:srgbClr val="C0C0C0"/>
                  </a:outerShdw>
                </a:effectLst>
                <a:latin typeface="+mn-ea"/>
                <a:ea typeface="+mn-ea"/>
                <a:cs typeface="+mn-ea"/>
              </a:rPr>
              <a:t>木乃伊制作方法</a:t>
            </a:r>
            <a:endParaRPr lang="zh-CN" altLang="en-US" sz="3600" kern="10">
              <a:ln w="9525">
                <a:noFill/>
                <a:round/>
              </a:ln>
              <a:solidFill>
                <a:srgbClr val="FF0000"/>
              </a:solidFill>
              <a:effectLst>
                <a:outerShdw dist="45791" dir="2021404" algn="ctr" rotWithShape="0">
                  <a:srgbClr val="C0C0C0"/>
                </a:outerShdw>
              </a:effectLst>
              <a:latin typeface="+mn-ea"/>
              <a:ea typeface="+mn-ea"/>
              <a:cs typeface="+mn-ea"/>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2" descr="21"/>
          <p:cNvPicPr>
            <a:picLocks noChangeAspect="1" noChangeArrowheads="1"/>
          </p:cNvPicPr>
          <p:nvPr/>
        </p:nvPicPr>
        <p:blipFill>
          <a:blip r:embed="rId1"/>
          <a:srcRect/>
          <a:stretch>
            <a:fillRect/>
          </a:stretch>
        </p:blipFill>
        <p:spPr bwMode="auto">
          <a:xfrm>
            <a:off x="291465" y="0"/>
            <a:ext cx="11809730" cy="6858000"/>
          </a:xfrm>
          <a:prstGeom prst="rect">
            <a:avLst/>
          </a:prstGeom>
          <a:noFill/>
          <a:ln w="57150">
            <a:solidFill>
              <a:srgbClr val="336600"/>
            </a:solidFill>
            <a:miter lim="800000"/>
            <a:headEnd/>
            <a:tailEnd/>
          </a:ln>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2" descr="22"/>
          <p:cNvPicPr>
            <a:picLocks noChangeAspect="1" noChangeArrowheads="1"/>
          </p:cNvPicPr>
          <p:nvPr/>
        </p:nvPicPr>
        <p:blipFill>
          <a:blip r:embed="rId1"/>
          <a:srcRect/>
          <a:stretch>
            <a:fillRect/>
          </a:stretch>
        </p:blipFill>
        <p:spPr bwMode="auto">
          <a:xfrm>
            <a:off x="146050" y="0"/>
            <a:ext cx="12067540" cy="6858000"/>
          </a:xfrm>
          <a:prstGeom prst="rect">
            <a:avLst/>
          </a:prstGeom>
          <a:noFill/>
          <a:ln w="9525">
            <a:noFill/>
            <a:miter lim="800000"/>
            <a:headEnd/>
            <a:tailEnd/>
          </a:ln>
        </p:spPr>
      </p:pic>
      <p:pic>
        <p:nvPicPr>
          <p:cNvPr id="57346" name="Picture 3">
            <a:hlinkClick r:id="rId2" action="ppaction://hlinksldjump"/>
          </p:cNvPr>
          <p:cNvPicPr>
            <a:picLocks noChangeAspect="1" noChangeArrowheads="1"/>
          </p:cNvPicPr>
          <p:nvPr/>
        </p:nvPicPr>
        <p:blipFill>
          <a:blip r:embed="rId3"/>
          <a:srcRect/>
          <a:stretch>
            <a:fillRect/>
          </a:stretch>
        </p:blipFill>
        <p:spPr bwMode="auto">
          <a:xfrm>
            <a:off x="9829800" y="6307138"/>
            <a:ext cx="838200" cy="550862"/>
          </a:xfrm>
          <a:prstGeom prst="rect">
            <a:avLst/>
          </a:prstGeom>
          <a:noFill/>
          <a:ln w="9525">
            <a:noFill/>
            <a:miter lim="800000"/>
            <a:headEnd/>
            <a:tailEnd/>
          </a:ln>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910103"/>
          <p:cNvPicPr>
            <a:picLocks noChangeAspect="1" noChangeArrowheads="1"/>
          </p:cNvPicPr>
          <p:nvPr/>
        </p:nvPicPr>
        <p:blipFill>
          <a:blip r:embed="rId1" cstate="print"/>
          <a:srcRect/>
          <a:stretch>
            <a:fillRect/>
          </a:stretch>
        </p:blipFill>
        <p:spPr bwMode="auto">
          <a:xfrm>
            <a:off x="-1" y="0"/>
            <a:ext cx="9271591" cy="6858000"/>
          </a:xfrm>
          <a:prstGeom prst="rect">
            <a:avLst/>
          </a:prstGeom>
          <a:noFill/>
          <a:ln w="9525">
            <a:noFill/>
            <a:miter lim="800000"/>
            <a:headEnd/>
            <a:tailEnd/>
          </a:ln>
        </p:spPr>
      </p:pic>
      <p:sp>
        <p:nvSpPr>
          <p:cNvPr id="3" name="Line 3"/>
          <p:cNvSpPr>
            <a:spLocks noChangeShapeType="1"/>
          </p:cNvSpPr>
          <p:nvPr/>
        </p:nvSpPr>
        <p:spPr bwMode="auto">
          <a:xfrm>
            <a:off x="1258888" y="3644900"/>
            <a:ext cx="1315085" cy="0"/>
          </a:xfrm>
          <a:prstGeom prst="line">
            <a:avLst/>
          </a:prstGeom>
          <a:noFill/>
          <a:ln w="76200">
            <a:solidFill>
              <a:srgbClr val="FF0000"/>
            </a:solidFill>
            <a:round/>
          </a:ln>
        </p:spPr>
        <p:txBody>
          <a:bodyPr/>
          <a:lstStyle/>
          <a:p>
            <a:endParaRPr lang="zh-CN" altLang="en-US"/>
          </a:p>
        </p:txBody>
      </p:sp>
      <p:sp>
        <p:nvSpPr>
          <p:cNvPr id="4" name="Line 4"/>
          <p:cNvSpPr>
            <a:spLocks noChangeShapeType="1"/>
          </p:cNvSpPr>
          <p:nvPr/>
        </p:nvSpPr>
        <p:spPr bwMode="auto">
          <a:xfrm>
            <a:off x="2916238" y="3213100"/>
            <a:ext cx="1315085" cy="0"/>
          </a:xfrm>
          <a:prstGeom prst="line">
            <a:avLst/>
          </a:prstGeom>
          <a:noFill/>
          <a:ln w="76200">
            <a:solidFill>
              <a:srgbClr val="FF0000"/>
            </a:solidFill>
            <a:round/>
          </a:ln>
        </p:spPr>
        <p:txBody>
          <a:bodyPr/>
          <a:lstStyle/>
          <a:p>
            <a:endParaRPr lang="zh-CN" altLang="en-US"/>
          </a:p>
        </p:txBody>
      </p:sp>
      <p:sp>
        <p:nvSpPr>
          <p:cNvPr id="5" name="Line 5"/>
          <p:cNvSpPr>
            <a:spLocks noChangeShapeType="1"/>
          </p:cNvSpPr>
          <p:nvPr/>
        </p:nvSpPr>
        <p:spPr bwMode="auto">
          <a:xfrm>
            <a:off x="4500563" y="3933825"/>
            <a:ext cx="1315085" cy="0"/>
          </a:xfrm>
          <a:prstGeom prst="line">
            <a:avLst/>
          </a:prstGeom>
          <a:noFill/>
          <a:ln w="76200">
            <a:solidFill>
              <a:srgbClr val="FF0000"/>
            </a:solidFill>
            <a:round/>
          </a:ln>
        </p:spPr>
        <p:txBody>
          <a:bodyPr/>
          <a:lstStyle/>
          <a:p>
            <a:endParaRPr lang="zh-CN" altLang="en-US"/>
          </a:p>
        </p:txBody>
      </p:sp>
      <p:sp>
        <p:nvSpPr>
          <p:cNvPr id="6" name="Line 6"/>
          <p:cNvSpPr>
            <a:spLocks noChangeShapeType="1"/>
          </p:cNvSpPr>
          <p:nvPr/>
        </p:nvSpPr>
        <p:spPr bwMode="auto">
          <a:xfrm flipV="1">
            <a:off x="6948488" y="2852737"/>
            <a:ext cx="1825344" cy="71437"/>
          </a:xfrm>
          <a:prstGeom prst="line">
            <a:avLst/>
          </a:prstGeom>
          <a:noFill/>
          <a:ln w="76200">
            <a:solidFill>
              <a:srgbClr val="FF0000"/>
            </a:solidFill>
            <a:round/>
          </a:ln>
        </p:spPr>
        <p:txBody>
          <a:bodyPr/>
          <a:lstStyle/>
          <a:p>
            <a:endParaRPr lang="zh-CN" altLang="en-US"/>
          </a:p>
        </p:txBody>
      </p:sp>
      <p:sp>
        <p:nvSpPr>
          <p:cNvPr id="7" name="Text Box 7"/>
          <p:cNvSpPr txBox="1">
            <a:spLocks noChangeArrowheads="1"/>
          </p:cNvSpPr>
          <p:nvPr/>
        </p:nvSpPr>
        <p:spPr bwMode="auto">
          <a:xfrm>
            <a:off x="2987675" y="2455863"/>
            <a:ext cx="1315086" cy="396875"/>
          </a:xfrm>
          <a:prstGeom prst="rect">
            <a:avLst/>
          </a:prstGeom>
          <a:gradFill rotWithShape="1">
            <a:gsLst>
              <a:gs pos="0">
                <a:schemeClr val="bg1">
                  <a:alpha val="62000"/>
                </a:schemeClr>
              </a:gs>
              <a:gs pos="100000">
                <a:srgbClr val="DBDBB9"/>
              </a:gs>
            </a:gsLst>
            <a:lin ang="5400000" scaled="1"/>
          </a:gradFill>
          <a:ln w="9525">
            <a:noFill/>
            <a:miter lim="800000"/>
          </a:ln>
        </p:spPr>
        <p:txBody>
          <a:bodyPr wrap="square">
            <a:spAutoFit/>
          </a:bodyPr>
          <a:lstStyle/>
          <a:p>
            <a:pPr eaLnBrk="1" hangingPunct="1">
              <a:buFont typeface="Arial" panose="020B0604020202020204" pitchFamily="34" charset="0"/>
              <a:buNone/>
            </a:pPr>
            <a:r>
              <a:rPr lang="zh-CN" altLang="en-US" sz="2000" b="1">
                <a:solidFill>
                  <a:srgbClr val="FF3300"/>
                </a:solidFill>
                <a:latin typeface="华文中宋" panose="02010600040101010101" pitchFamily="2" charset="-122"/>
                <a:ea typeface="华文中宋" panose="02010600040101010101" pitchFamily="2" charset="-122"/>
              </a:rPr>
              <a:t>古巴比伦</a:t>
            </a:r>
            <a:endParaRPr lang="zh-CN" altLang="en-US" sz="2800" b="1">
              <a:solidFill>
                <a:srgbClr val="FF3300"/>
              </a:solidFill>
              <a:latin typeface="华文中宋" panose="02010600040101010101" pitchFamily="2" charset="-122"/>
              <a:ea typeface="华文中宋" panose="02010600040101010101" pitchFamily="2" charset="-122"/>
            </a:endParaRPr>
          </a:p>
        </p:txBody>
      </p:sp>
      <p:sp>
        <p:nvSpPr>
          <p:cNvPr id="8" name="Text Box 8"/>
          <p:cNvSpPr txBox="1">
            <a:spLocks noChangeArrowheads="1"/>
          </p:cNvSpPr>
          <p:nvPr/>
        </p:nvSpPr>
        <p:spPr bwMode="auto">
          <a:xfrm>
            <a:off x="1260475" y="2852738"/>
            <a:ext cx="1022129" cy="369332"/>
          </a:xfrm>
          <a:prstGeom prst="rect">
            <a:avLst/>
          </a:prstGeom>
          <a:noFill/>
          <a:ln w="9525">
            <a:noFill/>
            <a:miter lim="800000"/>
          </a:ln>
        </p:spPr>
        <p:txBody>
          <a:bodyPr wrap="square">
            <a:spAutoFit/>
          </a:bodyPr>
          <a:lstStyle/>
          <a:p>
            <a:pPr eaLnBrk="1" hangingPunct="1">
              <a:buFont typeface="Arial" panose="020B0604020202020204" pitchFamily="34" charset="0"/>
              <a:buNone/>
            </a:pPr>
            <a:r>
              <a:rPr lang="zh-CN" altLang="en-US" b="1">
                <a:solidFill>
                  <a:srgbClr val="FF0000"/>
                </a:solidFill>
                <a:latin typeface="Times New Roman" panose="02020603050405020304" pitchFamily="18" charset="0"/>
              </a:rPr>
              <a:t>古</a:t>
            </a:r>
            <a:endParaRPr lang="zh-CN" altLang="en-US" b="1">
              <a:solidFill>
                <a:srgbClr val="FF0000"/>
              </a:solidFill>
              <a:latin typeface="Times New Roman" panose="02020603050405020304" pitchFamily="18" charset="0"/>
            </a:endParaRPr>
          </a:p>
        </p:txBody>
      </p:sp>
      <p:sp>
        <p:nvSpPr>
          <p:cNvPr id="9" name="Text Box 9"/>
          <p:cNvSpPr txBox="1">
            <a:spLocks noChangeArrowheads="1"/>
          </p:cNvSpPr>
          <p:nvPr/>
        </p:nvSpPr>
        <p:spPr bwMode="auto">
          <a:xfrm>
            <a:off x="4356100" y="3141663"/>
            <a:ext cx="949694" cy="369332"/>
          </a:xfrm>
          <a:prstGeom prst="rect">
            <a:avLst/>
          </a:prstGeom>
          <a:noFill/>
          <a:ln w="9525">
            <a:noFill/>
            <a:miter lim="800000"/>
          </a:ln>
        </p:spPr>
        <p:txBody>
          <a:bodyPr wrap="square">
            <a:spAutoFit/>
          </a:bodyPr>
          <a:lstStyle/>
          <a:p>
            <a:pPr eaLnBrk="1" hangingPunct="1">
              <a:buFont typeface="Arial" panose="020B0604020202020204" pitchFamily="34" charset="0"/>
              <a:buNone/>
            </a:pPr>
            <a:r>
              <a:rPr lang="zh-CN" altLang="en-US" b="1">
                <a:solidFill>
                  <a:srgbClr val="FF0000"/>
                </a:solidFill>
                <a:latin typeface="Times New Roman" panose="02020603050405020304" pitchFamily="18" charset="0"/>
              </a:rPr>
              <a:t>古</a:t>
            </a:r>
            <a:endParaRPr lang="zh-CN" altLang="en-US" b="1">
              <a:solidFill>
                <a:srgbClr val="FF0000"/>
              </a:solidFill>
              <a:latin typeface="Times New Roman" panose="02020603050405020304" pitchFamily="18" charset="0"/>
            </a:endParaRPr>
          </a:p>
        </p:txBody>
      </p:sp>
      <p:sp>
        <p:nvSpPr>
          <p:cNvPr id="10" name="Text Box 10"/>
          <p:cNvSpPr txBox="1">
            <a:spLocks noChangeArrowheads="1"/>
          </p:cNvSpPr>
          <p:nvPr/>
        </p:nvSpPr>
        <p:spPr bwMode="auto">
          <a:xfrm>
            <a:off x="6877050" y="2108200"/>
            <a:ext cx="1022129" cy="369332"/>
          </a:xfrm>
          <a:prstGeom prst="rect">
            <a:avLst/>
          </a:prstGeom>
          <a:noFill/>
          <a:ln w="9525">
            <a:noFill/>
            <a:miter lim="800000"/>
          </a:ln>
        </p:spPr>
        <p:txBody>
          <a:bodyPr wrap="square">
            <a:spAutoFit/>
          </a:bodyPr>
          <a:lstStyle/>
          <a:p>
            <a:pPr eaLnBrk="1" hangingPunct="1">
              <a:buFont typeface="Arial" panose="020B0604020202020204" pitchFamily="34" charset="0"/>
              <a:buNone/>
            </a:pPr>
            <a:r>
              <a:rPr lang="zh-CN" altLang="en-US" b="1">
                <a:solidFill>
                  <a:srgbClr val="FF0000"/>
                </a:solidFill>
                <a:latin typeface="Times New Roman" panose="02020603050405020304" pitchFamily="18" charset="0"/>
              </a:rPr>
              <a:t>古</a:t>
            </a:r>
            <a:endParaRPr lang="zh-CN" altLang="en-US" b="1">
              <a:solidFill>
                <a:srgbClr val="FF0000"/>
              </a:solidFill>
              <a:latin typeface="Times New Roman" panose="02020603050405020304" pitchFamily="18" charset="0"/>
            </a:endParaRPr>
          </a:p>
        </p:txBody>
      </p:sp>
      <p:sp>
        <p:nvSpPr>
          <p:cNvPr id="11" name="Freeform 11"/>
          <p:cNvSpPr>
            <a:spLocks noChangeArrowheads="1"/>
          </p:cNvSpPr>
          <p:nvPr/>
        </p:nvSpPr>
        <p:spPr bwMode="auto">
          <a:xfrm>
            <a:off x="1403350" y="2781300"/>
            <a:ext cx="378269" cy="3743325"/>
          </a:xfrm>
          <a:custGeom>
            <a:avLst/>
            <a:gdLst>
              <a:gd name="T0" fmla="*/ 2147483646 w 235"/>
              <a:gd name="T1" fmla="*/ 0 h 2358"/>
              <a:gd name="T2" fmla="*/ 2147483646 w 235"/>
              <a:gd name="T3" fmla="*/ 2147483646 h 2358"/>
              <a:gd name="T4" fmla="*/ 2147483646 w 235"/>
              <a:gd name="T5" fmla="*/ 2147483646 h 2358"/>
              <a:gd name="T6" fmla="*/ 2147483646 w 235"/>
              <a:gd name="T7" fmla="*/ 2147483646 h 2358"/>
              <a:gd name="T8" fmla="*/ 2147483646 w 235"/>
              <a:gd name="T9" fmla="*/ 2147483646 h 2358"/>
              <a:gd name="T10" fmla="*/ 2147483646 w 235"/>
              <a:gd name="T11" fmla="*/ 2147483646 h 2358"/>
              <a:gd name="T12" fmla="*/ 0 w 235"/>
              <a:gd name="T13" fmla="*/ 2147483646 h 2358"/>
              <a:gd name="T14" fmla="*/ 2147483646 w 235"/>
              <a:gd name="T15" fmla="*/ 2147483646 h 2358"/>
              <a:gd name="T16" fmla="*/ 2147483646 w 235"/>
              <a:gd name="T17" fmla="*/ 2147483646 h 2358"/>
              <a:gd name="T18" fmla="*/ 2147483646 w 235"/>
              <a:gd name="T19" fmla="*/ 2147483646 h 2358"/>
              <a:gd name="T20" fmla="*/ 2147483646 w 235"/>
              <a:gd name="T21" fmla="*/ 2147483646 h 2358"/>
              <a:gd name="T22" fmla="*/ 2147483646 w 235"/>
              <a:gd name="T23" fmla="*/ 2147483646 h 2358"/>
              <a:gd name="T24" fmla="*/ 2147483646 w 235"/>
              <a:gd name="T25" fmla="*/ 2147483646 h 2358"/>
              <a:gd name="T26" fmla="*/ 2147483646 w 235"/>
              <a:gd name="T27" fmla="*/ 2147483646 h 2358"/>
              <a:gd name="T28" fmla="*/ 2147483646 w 235"/>
              <a:gd name="T29" fmla="*/ 2147483646 h 2358"/>
              <a:gd name="T30" fmla="*/ 2147483646 w 235"/>
              <a:gd name="T31" fmla="*/ 2147483646 h 2358"/>
              <a:gd name="T32" fmla="*/ 2147483646 w 235"/>
              <a:gd name="T33" fmla="*/ 2147483646 h 2358"/>
              <a:gd name="T34" fmla="*/ 2147483646 w 235"/>
              <a:gd name="T35" fmla="*/ 2147483646 h 23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5" h="2358">
                <a:moveTo>
                  <a:pt x="46" y="0"/>
                </a:moveTo>
                <a:cubicBezTo>
                  <a:pt x="46" y="64"/>
                  <a:pt x="46" y="128"/>
                  <a:pt x="46" y="181"/>
                </a:cubicBezTo>
                <a:cubicBezTo>
                  <a:pt x="46" y="234"/>
                  <a:pt x="31" y="272"/>
                  <a:pt x="46" y="317"/>
                </a:cubicBezTo>
                <a:cubicBezTo>
                  <a:pt x="61" y="362"/>
                  <a:pt x="113" y="400"/>
                  <a:pt x="136" y="453"/>
                </a:cubicBezTo>
                <a:cubicBezTo>
                  <a:pt x="159" y="506"/>
                  <a:pt x="189" y="590"/>
                  <a:pt x="182" y="635"/>
                </a:cubicBezTo>
                <a:cubicBezTo>
                  <a:pt x="175" y="680"/>
                  <a:pt x="121" y="681"/>
                  <a:pt x="91" y="726"/>
                </a:cubicBezTo>
                <a:cubicBezTo>
                  <a:pt x="61" y="771"/>
                  <a:pt x="0" y="862"/>
                  <a:pt x="0" y="907"/>
                </a:cubicBezTo>
                <a:cubicBezTo>
                  <a:pt x="0" y="952"/>
                  <a:pt x="61" y="991"/>
                  <a:pt x="91" y="998"/>
                </a:cubicBezTo>
                <a:cubicBezTo>
                  <a:pt x="121" y="1005"/>
                  <a:pt x="159" y="937"/>
                  <a:pt x="182" y="952"/>
                </a:cubicBezTo>
                <a:cubicBezTo>
                  <a:pt x="205" y="967"/>
                  <a:pt x="235" y="1043"/>
                  <a:pt x="227" y="1088"/>
                </a:cubicBezTo>
                <a:cubicBezTo>
                  <a:pt x="219" y="1133"/>
                  <a:pt x="151" y="1164"/>
                  <a:pt x="136" y="1224"/>
                </a:cubicBezTo>
                <a:cubicBezTo>
                  <a:pt x="121" y="1284"/>
                  <a:pt x="136" y="1391"/>
                  <a:pt x="136" y="1451"/>
                </a:cubicBezTo>
                <a:cubicBezTo>
                  <a:pt x="136" y="1511"/>
                  <a:pt x="151" y="1549"/>
                  <a:pt x="136" y="1587"/>
                </a:cubicBezTo>
                <a:cubicBezTo>
                  <a:pt x="121" y="1625"/>
                  <a:pt x="61" y="1640"/>
                  <a:pt x="46" y="1678"/>
                </a:cubicBezTo>
                <a:cubicBezTo>
                  <a:pt x="31" y="1716"/>
                  <a:pt x="39" y="1761"/>
                  <a:pt x="46" y="1814"/>
                </a:cubicBezTo>
                <a:cubicBezTo>
                  <a:pt x="53" y="1867"/>
                  <a:pt x="84" y="1936"/>
                  <a:pt x="91" y="1996"/>
                </a:cubicBezTo>
                <a:cubicBezTo>
                  <a:pt x="98" y="2056"/>
                  <a:pt x="68" y="2117"/>
                  <a:pt x="91" y="2177"/>
                </a:cubicBezTo>
                <a:cubicBezTo>
                  <a:pt x="114" y="2237"/>
                  <a:pt x="170" y="2297"/>
                  <a:pt x="227" y="2358"/>
                </a:cubicBezTo>
              </a:path>
            </a:pathLst>
          </a:custGeom>
          <a:noFill/>
          <a:ln w="57150">
            <a:solidFill>
              <a:srgbClr val="0000CC"/>
            </a:solidFill>
            <a:round/>
          </a:ln>
        </p:spPr>
        <p:txBody>
          <a:bodyPr/>
          <a:lstStyle/>
          <a:p>
            <a:endParaRPr lang="zh-CN" altLang="en-US"/>
          </a:p>
        </p:txBody>
      </p:sp>
      <p:sp>
        <p:nvSpPr>
          <p:cNvPr id="12" name="Freeform 12"/>
          <p:cNvSpPr>
            <a:spLocks noChangeArrowheads="1"/>
          </p:cNvSpPr>
          <p:nvPr/>
        </p:nvSpPr>
        <p:spPr bwMode="auto">
          <a:xfrm>
            <a:off x="2051049" y="1916113"/>
            <a:ext cx="973839" cy="1008062"/>
          </a:xfrm>
          <a:custGeom>
            <a:avLst/>
            <a:gdLst>
              <a:gd name="T0" fmla="*/ 0 w 605"/>
              <a:gd name="T1" fmla="*/ 0 h 635"/>
              <a:gd name="T2" fmla="*/ 2147483646 w 605"/>
              <a:gd name="T3" fmla="*/ 2147483646 h 635"/>
              <a:gd name="T4" fmla="*/ 2147483646 w 605"/>
              <a:gd name="T5" fmla="*/ 2147483646 h 635"/>
              <a:gd name="T6" fmla="*/ 2147483646 w 605"/>
              <a:gd name="T7" fmla="*/ 2147483646 h 635"/>
              <a:gd name="T8" fmla="*/ 2147483646 w 605"/>
              <a:gd name="T9" fmla="*/ 2147483646 h 635"/>
              <a:gd name="T10" fmla="*/ 2147483646 w 605"/>
              <a:gd name="T11" fmla="*/ 2147483646 h 6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5" h="635">
                <a:moveTo>
                  <a:pt x="0" y="0"/>
                </a:moveTo>
                <a:cubicBezTo>
                  <a:pt x="0" y="38"/>
                  <a:pt x="0" y="77"/>
                  <a:pt x="46" y="137"/>
                </a:cubicBezTo>
                <a:cubicBezTo>
                  <a:pt x="92" y="197"/>
                  <a:pt x="220" y="295"/>
                  <a:pt x="273" y="363"/>
                </a:cubicBezTo>
                <a:cubicBezTo>
                  <a:pt x="326" y="431"/>
                  <a:pt x="325" y="507"/>
                  <a:pt x="363" y="545"/>
                </a:cubicBezTo>
                <a:cubicBezTo>
                  <a:pt x="401" y="583"/>
                  <a:pt x="461" y="575"/>
                  <a:pt x="499" y="590"/>
                </a:cubicBezTo>
                <a:cubicBezTo>
                  <a:pt x="537" y="605"/>
                  <a:pt x="605" y="635"/>
                  <a:pt x="590" y="635"/>
                </a:cubicBezTo>
              </a:path>
            </a:pathLst>
          </a:custGeom>
          <a:noFill/>
          <a:ln w="57150">
            <a:solidFill>
              <a:srgbClr val="0000CC"/>
            </a:solidFill>
            <a:round/>
          </a:ln>
        </p:spPr>
        <p:txBody>
          <a:bodyPr/>
          <a:lstStyle/>
          <a:p>
            <a:endParaRPr lang="zh-CN" altLang="en-US"/>
          </a:p>
        </p:txBody>
      </p:sp>
      <p:sp>
        <p:nvSpPr>
          <p:cNvPr id="13" name="Freeform 13"/>
          <p:cNvSpPr>
            <a:spLocks noChangeArrowheads="1"/>
          </p:cNvSpPr>
          <p:nvPr/>
        </p:nvSpPr>
        <p:spPr bwMode="auto">
          <a:xfrm>
            <a:off x="2195513" y="1844675"/>
            <a:ext cx="730782" cy="1008063"/>
          </a:xfrm>
          <a:custGeom>
            <a:avLst/>
            <a:gdLst>
              <a:gd name="T0" fmla="*/ 0 w 454"/>
              <a:gd name="T1" fmla="*/ 0 h 635"/>
              <a:gd name="T2" fmla="*/ 2147483646 w 454"/>
              <a:gd name="T3" fmla="*/ 2147483646 h 635"/>
              <a:gd name="T4" fmla="*/ 2147483646 w 454"/>
              <a:gd name="T5" fmla="*/ 2147483646 h 635"/>
              <a:gd name="T6" fmla="*/ 2147483646 w 454"/>
              <a:gd name="T7" fmla="*/ 2147483646 h 635"/>
              <a:gd name="T8" fmla="*/ 2147483646 w 454"/>
              <a:gd name="T9" fmla="*/ 2147483646 h 635"/>
              <a:gd name="T10" fmla="*/ 2147483646 w 454"/>
              <a:gd name="T11" fmla="*/ 2147483646 h 635"/>
              <a:gd name="T12" fmla="*/ 2147483646 w 454"/>
              <a:gd name="T13" fmla="*/ 2147483646 h 6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4" h="635">
                <a:moveTo>
                  <a:pt x="0" y="0"/>
                </a:moveTo>
                <a:cubicBezTo>
                  <a:pt x="53" y="7"/>
                  <a:pt x="106" y="15"/>
                  <a:pt x="136" y="45"/>
                </a:cubicBezTo>
                <a:cubicBezTo>
                  <a:pt x="166" y="75"/>
                  <a:pt x="167" y="137"/>
                  <a:pt x="182" y="182"/>
                </a:cubicBezTo>
                <a:cubicBezTo>
                  <a:pt x="197" y="227"/>
                  <a:pt x="212" y="280"/>
                  <a:pt x="227" y="318"/>
                </a:cubicBezTo>
                <a:cubicBezTo>
                  <a:pt x="242" y="356"/>
                  <a:pt x="242" y="370"/>
                  <a:pt x="272" y="408"/>
                </a:cubicBezTo>
                <a:cubicBezTo>
                  <a:pt x="302" y="446"/>
                  <a:pt x="378" y="506"/>
                  <a:pt x="408" y="544"/>
                </a:cubicBezTo>
                <a:cubicBezTo>
                  <a:pt x="438" y="582"/>
                  <a:pt x="439" y="605"/>
                  <a:pt x="454" y="635"/>
                </a:cubicBezTo>
              </a:path>
            </a:pathLst>
          </a:custGeom>
          <a:noFill/>
          <a:ln w="57150">
            <a:solidFill>
              <a:srgbClr val="0000CC"/>
            </a:solidFill>
            <a:round/>
          </a:ln>
        </p:spPr>
        <p:txBody>
          <a:bodyPr/>
          <a:lstStyle/>
          <a:p>
            <a:endParaRPr lang="zh-CN" altLang="en-US"/>
          </a:p>
        </p:txBody>
      </p:sp>
      <p:sp>
        <p:nvSpPr>
          <p:cNvPr id="14" name="Freeform 14"/>
          <p:cNvSpPr>
            <a:spLocks noChangeArrowheads="1"/>
          </p:cNvSpPr>
          <p:nvPr/>
        </p:nvSpPr>
        <p:spPr bwMode="auto">
          <a:xfrm>
            <a:off x="4500563" y="2276475"/>
            <a:ext cx="510259" cy="1439863"/>
          </a:xfrm>
          <a:custGeom>
            <a:avLst/>
            <a:gdLst>
              <a:gd name="T0" fmla="*/ 2147483646 w 317"/>
              <a:gd name="T1" fmla="*/ 0 h 907"/>
              <a:gd name="T2" fmla="*/ 2147483646 w 317"/>
              <a:gd name="T3" fmla="*/ 2147483646 h 907"/>
              <a:gd name="T4" fmla="*/ 2147483646 w 317"/>
              <a:gd name="T5" fmla="*/ 2147483646 h 907"/>
              <a:gd name="T6" fmla="*/ 2147483646 w 317"/>
              <a:gd name="T7" fmla="*/ 2147483646 h 907"/>
              <a:gd name="T8" fmla="*/ 2147483646 w 317"/>
              <a:gd name="T9" fmla="*/ 2147483646 h 907"/>
              <a:gd name="T10" fmla="*/ 0 w 317"/>
              <a:gd name="T11" fmla="*/ 2147483646 h 9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7" h="907">
                <a:moveTo>
                  <a:pt x="317" y="0"/>
                </a:moveTo>
                <a:cubicBezTo>
                  <a:pt x="260" y="143"/>
                  <a:pt x="204" y="287"/>
                  <a:pt x="181" y="363"/>
                </a:cubicBezTo>
                <a:cubicBezTo>
                  <a:pt x="158" y="439"/>
                  <a:pt x="204" y="401"/>
                  <a:pt x="181" y="454"/>
                </a:cubicBezTo>
                <a:cubicBezTo>
                  <a:pt x="158" y="507"/>
                  <a:pt x="68" y="620"/>
                  <a:pt x="45" y="681"/>
                </a:cubicBezTo>
                <a:cubicBezTo>
                  <a:pt x="22" y="742"/>
                  <a:pt x="53" y="779"/>
                  <a:pt x="45" y="817"/>
                </a:cubicBezTo>
                <a:cubicBezTo>
                  <a:pt x="37" y="855"/>
                  <a:pt x="0" y="900"/>
                  <a:pt x="0" y="907"/>
                </a:cubicBezTo>
              </a:path>
            </a:pathLst>
          </a:custGeom>
          <a:noFill/>
          <a:ln w="57150">
            <a:solidFill>
              <a:srgbClr val="0000CC"/>
            </a:solidFill>
            <a:round/>
          </a:ln>
        </p:spPr>
        <p:txBody>
          <a:bodyPr/>
          <a:lstStyle/>
          <a:p>
            <a:endParaRPr lang="zh-CN" altLang="en-US"/>
          </a:p>
        </p:txBody>
      </p:sp>
      <p:sp>
        <p:nvSpPr>
          <p:cNvPr id="15" name="Freeform 15"/>
          <p:cNvSpPr>
            <a:spLocks noChangeArrowheads="1"/>
          </p:cNvSpPr>
          <p:nvPr/>
        </p:nvSpPr>
        <p:spPr bwMode="auto">
          <a:xfrm>
            <a:off x="4787900" y="2708275"/>
            <a:ext cx="584304" cy="325438"/>
          </a:xfrm>
          <a:custGeom>
            <a:avLst/>
            <a:gdLst>
              <a:gd name="T0" fmla="*/ 2147483646 w 363"/>
              <a:gd name="T1" fmla="*/ 0 h 205"/>
              <a:gd name="T2" fmla="*/ 2147483646 w 363"/>
              <a:gd name="T3" fmla="*/ 2147483646 h 205"/>
              <a:gd name="T4" fmla="*/ 2147483646 w 363"/>
              <a:gd name="T5" fmla="*/ 2147483646 h 205"/>
              <a:gd name="T6" fmla="*/ 2147483646 w 363"/>
              <a:gd name="T7" fmla="*/ 2147483646 h 205"/>
              <a:gd name="T8" fmla="*/ 0 w 363"/>
              <a:gd name="T9" fmla="*/ 2147483646 h 2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3" h="205">
                <a:moveTo>
                  <a:pt x="363" y="0"/>
                </a:moveTo>
                <a:cubicBezTo>
                  <a:pt x="352" y="41"/>
                  <a:pt x="341" y="83"/>
                  <a:pt x="318" y="91"/>
                </a:cubicBezTo>
                <a:cubicBezTo>
                  <a:pt x="295" y="99"/>
                  <a:pt x="265" y="31"/>
                  <a:pt x="227" y="46"/>
                </a:cubicBezTo>
                <a:cubicBezTo>
                  <a:pt x="189" y="61"/>
                  <a:pt x="129" y="159"/>
                  <a:pt x="91" y="182"/>
                </a:cubicBezTo>
                <a:cubicBezTo>
                  <a:pt x="53" y="205"/>
                  <a:pt x="30" y="182"/>
                  <a:pt x="0" y="182"/>
                </a:cubicBezTo>
              </a:path>
            </a:pathLst>
          </a:custGeom>
          <a:noFill/>
          <a:ln w="57150">
            <a:solidFill>
              <a:srgbClr val="0000CC"/>
            </a:solidFill>
            <a:round/>
          </a:ln>
        </p:spPr>
        <p:txBody>
          <a:bodyPr/>
          <a:lstStyle/>
          <a:p>
            <a:endParaRPr lang="zh-CN" altLang="en-US"/>
          </a:p>
        </p:txBody>
      </p:sp>
      <p:sp>
        <p:nvSpPr>
          <p:cNvPr id="16" name="Freeform 16"/>
          <p:cNvSpPr>
            <a:spLocks noChangeArrowheads="1"/>
          </p:cNvSpPr>
          <p:nvPr/>
        </p:nvSpPr>
        <p:spPr bwMode="auto">
          <a:xfrm>
            <a:off x="6948488" y="1425575"/>
            <a:ext cx="1897778" cy="1019175"/>
          </a:xfrm>
          <a:custGeom>
            <a:avLst/>
            <a:gdLst>
              <a:gd name="T0" fmla="*/ 0 w 1179"/>
              <a:gd name="T1" fmla="*/ 2147483646 h 642"/>
              <a:gd name="T2" fmla="*/ 2147483646 w 1179"/>
              <a:gd name="T3" fmla="*/ 2147483646 h 642"/>
              <a:gd name="T4" fmla="*/ 2147483646 w 1179"/>
              <a:gd name="T5" fmla="*/ 2147483646 h 642"/>
              <a:gd name="T6" fmla="*/ 2147483646 w 1179"/>
              <a:gd name="T7" fmla="*/ 2147483646 h 642"/>
              <a:gd name="T8" fmla="*/ 2147483646 w 1179"/>
              <a:gd name="T9" fmla="*/ 2147483646 h 642"/>
              <a:gd name="T10" fmla="*/ 2147483646 w 1179"/>
              <a:gd name="T11" fmla="*/ 2147483646 h 642"/>
              <a:gd name="T12" fmla="*/ 2147483646 w 1179"/>
              <a:gd name="T13" fmla="*/ 2147483646 h 642"/>
              <a:gd name="T14" fmla="*/ 2147483646 w 1179"/>
              <a:gd name="T15" fmla="*/ 2147483646 h 642"/>
              <a:gd name="T16" fmla="*/ 2147483646 w 1179"/>
              <a:gd name="T17" fmla="*/ 2147483646 h 642"/>
              <a:gd name="T18" fmla="*/ 2147483646 w 1179"/>
              <a:gd name="T19" fmla="*/ 2147483646 h 642"/>
              <a:gd name="T20" fmla="*/ 2147483646 w 1179"/>
              <a:gd name="T21" fmla="*/ 2147483646 h 642"/>
              <a:gd name="T22" fmla="*/ 2147483646 w 1179"/>
              <a:gd name="T23" fmla="*/ 2147483646 h 642"/>
              <a:gd name="T24" fmla="*/ 2147483646 w 1179"/>
              <a:gd name="T25" fmla="*/ 2147483646 h 642"/>
              <a:gd name="T26" fmla="*/ 2147483646 w 1179"/>
              <a:gd name="T27" fmla="*/ 2147483646 h 642"/>
              <a:gd name="T28" fmla="*/ 2147483646 w 1179"/>
              <a:gd name="T29" fmla="*/ 2147483646 h 6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79" h="642">
                <a:moveTo>
                  <a:pt x="0" y="536"/>
                </a:moveTo>
                <a:cubicBezTo>
                  <a:pt x="30" y="528"/>
                  <a:pt x="61" y="521"/>
                  <a:pt x="91" y="536"/>
                </a:cubicBezTo>
                <a:cubicBezTo>
                  <a:pt x="121" y="551"/>
                  <a:pt x="151" y="612"/>
                  <a:pt x="181" y="627"/>
                </a:cubicBezTo>
                <a:cubicBezTo>
                  <a:pt x="211" y="642"/>
                  <a:pt x="272" y="642"/>
                  <a:pt x="272" y="627"/>
                </a:cubicBezTo>
                <a:cubicBezTo>
                  <a:pt x="272" y="612"/>
                  <a:pt x="181" y="574"/>
                  <a:pt x="181" y="536"/>
                </a:cubicBezTo>
                <a:cubicBezTo>
                  <a:pt x="181" y="498"/>
                  <a:pt x="249" y="407"/>
                  <a:pt x="272" y="400"/>
                </a:cubicBezTo>
                <a:cubicBezTo>
                  <a:pt x="295" y="393"/>
                  <a:pt x="294" y="491"/>
                  <a:pt x="317" y="491"/>
                </a:cubicBezTo>
                <a:cubicBezTo>
                  <a:pt x="340" y="491"/>
                  <a:pt x="378" y="445"/>
                  <a:pt x="408" y="400"/>
                </a:cubicBezTo>
                <a:cubicBezTo>
                  <a:pt x="438" y="355"/>
                  <a:pt x="476" y="280"/>
                  <a:pt x="499" y="219"/>
                </a:cubicBezTo>
                <a:cubicBezTo>
                  <a:pt x="522" y="158"/>
                  <a:pt x="506" y="60"/>
                  <a:pt x="544" y="37"/>
                </a:cubicBezTo>
                <a:cubicBezTo>
                  <a:pt x="582" y="14"/>
                  <a:pt x="696" y="0"/>
                  <a:pt x="726" y="83"/>
                </a:cubicBezTo>
                <a:cubicBezTo>
                  <a:pt x="756" y="166"/>
                  <a:pt x="711" y="461"/>
                  <a:pt x="726" y="536"/>
                </a:cubicBezTo>
                <a:cubicBezTo>
                  <a:pt x="741" y="611"/>
                  <a:pt x="778" y="536"/>
                  <a:pt x="816" y="536"/>
                </a:cubicBezTo>
                <a:cubicBezTo>
                  <a:pt x="854" y="536"/>
                  <a:pt x="892" y="581"/>
                  <a:pt x="952" y="536"/>
                </a:cubicBezTo>
                <a:cubicBezTo>
                  <a:pt x="1012" y="491"/>
                  <a:pt x="1133" y="241"/>
                  <a:pt x="1179" y="264"/>
                </a:cubicBezTo>
              </a:path>
            </a:pathLst>
          </a:custGeom>
          <a:noFill/>
          <a:ln w="57150">
            <a:solidFill>
              <a:srgbClr val="0000CC"/>
            </a:solidFill>
            <a:round/>
          </a:ln>
        </p:spPr>
        <p:txBody>
          <a:bodyPr/>
          <a:lstStyle/>
          <a:p>
            <a:endParaRPr lang="zh-CN" altLang="en-US"/>
          </a:p>
        </p:txBody>
      </p:sp>
      <p:sp>
        <p:nvSpPr>
          <p:cNvPr id="17" name="Line 20"/>
          <p:cNvSpPr>
            <a:spLocks noChangeShapeType="1"/>
          </p:cNvSpPr>
          <p:nvPr/>
        </p:nvSpPr>
        <p:spPr bwMode="auto">
          <a:xfrm>
            <a:off x="-1" y="1412875"/>
            <a:ext cx="9271591" cy="144463"/>
          </a:xfrm>
          <a:prstGeom prst="line">
            <a:avLst/>
          </a:prstGeom>
          <a:noFill/>
          <a:ln w="38100">
            <a:solidFill>
              <a:srgbClr val="FF0000"/>
            </a:solidFill>
            <a:round/>
          </a:ln>
        </p:spPr>
        <p:txBody>
          <a:bodyPr/>
          <a:lstStyle/>
          <a:p>
            <a:endParaRPr lang="zh-CN" altLang="en-US"/>
          </a:p>
        </p:txBody>
      </p:sp>
      <p:sp>
        <p:nvSpPr>
          <p:cNvPr id="18" name="Line 21"/>
          <p:cNvSpPr>
            <a:spLocks noChangeShapeType="1"/>
          </p:cNvSpPr>
          <p:nvPr/>
        </p:nvSpPr>
        <p:spPr bwMode="auto">
          <a:xfrm>
            <a:off x="-1" y="4076700"/>
            <a:ext cx="9271591" cy="144463"/>
          </a:xfrm>
          <a:prstGeom prst="line">
            <a:avLst/>
          </a:prstGeom>
          <a:noFill/>
          <a:ln w="38100">
            <a:solidFill>
              <a:srgbClr val="FF0000"/>
            </a:solidFill>
            <a:round/>
          </a:ln>
        </p:spPr>
        <p:txBody>
          <a:bodyPr/>
          <a:lstStyle/>
          <a:p>
            <a:endParaRPr lang="zh-CN" altLang="en-US"/>
          </a:p>
        </p:txBody>
      </p:sp>
      <p:sp>
        <p:nvSpPr>
          <p:cNvPr id="19" name="Text Box 22"/>
          <p:cNvSpPr txBox="1">
            <a:spLocks noChangeArrowheads="1"/>
          </p:cNvSpPr>
          <p:nvPr/>
        </p:nvSpPr>
        <p:spPr bwMode="auto">
          <a:xfrm>
            <a:off x="7720012" y="4241800"/>
            <a:ext cx="1440637" cy="369332"/>
          </a:xfrm>
          <a:prstGeom prst="rect">
            <a:avLst/>
          </a:prstGeom>
          <a:solidFill>
            <a:srgbClr val="FF0000"/>
          </a:solidFill>
          <a:ln w="9525">
            <a:noFill/>
            <a:miter lim="800000"/>
          </a:ln>
        </p:spPr>
        <p:txBody>
          <a:bodyPr wrap="square">
            <a:spAutoFit/>
          </a:bodyPr>
          <a:lstStyle/>
          <a:p>
            <a:pPr eaLnBrk="1" hangingPunct="1">
              <a:buFont typeface="Arial" panose="020B0604020202020204" pitchFamily="34" charset="0"/>
              <a:buNone/>
            </a:pPr>
            <a:r>
              <a:rPr lang="zh-CN" altLang="en-US" b="1">
                <a:solidFill>
                  <a:schemeClr val="bg1"/>
                </a:solidFill>
                <a:latin typeface="Times New Roman" panose="02020603050405020304" pitchFamily="18" charset="0"/>
              </a:rPr>
              <a:t>北纬</a:t>
            </a:r>
            <a:r>
              <a:rPr lang="en-US" altLang="zh-CN" b="1">
                <a:solidFill>
                  <a:schemeClr val="bg1"/>
                </a:solidFill>
                <a:latin typeface="Times New Roman" panose="02020603050405020304" pitchFamily="18" charset="0"/>
              </a:rPr>
              <a:t>20</a:t>
            </a:r>
            <a:r>
              <a:rPr lang="zh-CN" altLang="en-US" b="1">
                <a:solidFill>
                  <a:schemeClr val="bg1"/>
                </a:solidFill>
                <a:latin typeface="Times New Roman" panose="02020603050405020304" pitchFamily="18" charset="0"/>
              </a:rPr>
              <a:t>度</a:t>
            </a:r>
            <a:endParaRPr lang="zh-CN" altLang="en-US" b="1">
              <a:solidFill>
                <a:schemeClr val="bg1"/>
              </a:solidFill>
              <a:latin typeface="Times New Roman" panose="02020603050405020304" pitchFamily="18" charset="0"/>
            </a:endParaRPr>
          </a:p>
        </p:txBody>
      </p:sp>
      <p:sp>
        <p:nvSpPr>
          <p:cNvPr id="20" name="Text Box 23"/>
          <p:cNvSpPr txBox="1">
            <a:spLocks noChangeArrowheads="1"/>
          </p:cNvSpPr>
          <p:nvPr/>
        </p:nvSpPr>
        <p:spPr bwMode="auto">
          <a:xfrm>
            <a:off x="7740650" y="981075"/>
            <a:ext cx="1440638" cy="369332"/>
          </a:xfrm>
          <a:prstGeom prst="rect">
            <a:avLst/>
          </a:prstGeom>
          <a:solidFill>
            <a:srgbClr val="FF0000"/>
          </a:solidFill>
          <a:ln w="9525">
            <a:noFill/>
            <a:miter lim="800000"/>
          </a:ln>
        </p:spPr>
        <p:txBody>
          <a:bodyPr wrap="square">
            <a:spAutoFit/>
          </a:bodyPr>
          <a:lstStyle/>
          <a:p>
            <a:pPr eaLnBrk="1" hangingPunct="1">
              <a:buFont typeface="Arial" panose="020B0604020202020204" pitchFamily="34" charset="0"/>
              <a:buNone/>
            </a:pPr>
            <a:r>
              <a:rPr lang="zh-CN" altLang="en-US" b="1">
                <a:solidFill>
                  <a:schemeClr val="bg1"/>
                </a:solidFill>
                <a:latin typeface="Times New Roman" panose="02020603050405020304" pitchFamily="18" charset="0"/>
              </a:rPr>
              <a:t>北纬</a:t>
            </a:r>
            <a:r>
              <a:rPr lang="en-US" altLang="zh-CN" b="1">
                <a:solidFill>
                  <a:schemeClr val="bg1"/>
                </a:solidFill>
                <a:latin typeface="Times New Roman" panose="02020603050405020304" pitchFamily="18" charset="0"/>
              </a:rPr>
              <a:t>40</a:t>
            </a:r>
            <a:r>
              <a:rPr lang="zh-CN" altLang="en-US" b="1">
                <a:solidFill>
                  <a:schemeClr val="bg1"/>
                </a:solidFill>
                <a:latin typeface="Times New Roman" panose="02020603050405020304" pitchFamily="18" charset="0"/>
              </a:rPr>
              <a:t>度</a:t>
            </a:r>
            <a:endParaRPr lang="zh-CN" altLang="en-US" b="1">
              <a:solidFill>
                <a:schemeClr val="bg1"/>
              </a:solidFill>
              <a:latin typeface="Times New Roman" panose="02020603050405020304" pitchFamily="18" charset="0"/>
            </a:endParaRPr>
          </a:p>
        </p:txBody>
      </p:sp>
      <p:sp>
        <p:nvSpPr>
          <p:cNvPr id="21" name="Text Box 24"/>
          <p:cNvSpPr txBox="1">
            <a:spLocks noChangeArrowheads="1"/>
          </p:cNvSpPr>
          <p:nvPr/>
        </p:nvSpPr>
        <p:spPr bwMode="auto">
          <a:xfrm>
            <a:off x="1042988" y="4941888"/>
            <a:ext cx="7665159" cy="954087"/>
          </a:xfrm>
          <a:prstGeom prst="rect">
            <a:avLst/>
          </a:prstGeom>
          <a:solidFill>
            <a:srgbClr val="0000CC"/>
          </a:solidFill>
          <a:ln w="9525">
            <a:noFill/>
            <a:miter lim="800000"/>
          </a:ln>
        </p:spPr>
        <p:txBody>
          <a:bodyPr wrap="square">
            <a:spAutoFit/>
          </a:bodyPr>
          <a:lstStyle/>
          <a:p>
            <a:pPr eaLnBrk="1" hangingPunct="1">
              <a:buFont typeface="Arial" panose="020B0604020202020204" pitchFamily="34" charset="0"/>
              <a:buNone/>
            </a:pPr>
            <a:r>
              <a:rPr lang="zh-CN" altLang="en-US" sz="2800" b="1">
                <a:solidFill>
                  <a:schemeClr val="bg1"/>
                </a:solidFill>
                <a:latin typeface="Times New Roman" panose="02020603050405020304" pitchFamily="18" charset="0"/>
              </a:rPr>
              <a:t>原因：因为大河流域，</a:t>
            </a:r>
            <a:r>
              <a:rPr lang="zh-CN" altLang="en-US" sz="2800" b="1">
                <a:solidFill>
                  <a:srgbClr val="FFFF00"/>
                </a:solidFill>
                <a:latin typeface="Times New Roman" panose="02020603050405020304" pitchFamily="18" charset="0"/>
              </a:rPr>
              <a:t>气</a:t>
            </a:r>
            <a:r>
              <a:rPr lang="zh-CN" altLang="en-US" sz="2800" b="1">
                <a:solidFill>
                  <a:schemeClr val="bg1"/>
                </a:solidFill>
                <a:latin typeface="Times New Roman" panose="02020603050405020304" pitchFamily="18" charset="0"/>
              </a:rPr>
              <a:t>候温和，</a:t>
            </a:r>
            <a:r>
              <a:rPr lang="zh-CN" altLang="en-US" sz="2800" b="1">
                <a:solidFill>
                  <a:srgbClr val="FFFF00"/>
                </a:solidFill>
                <a:latin typeface="Times New Roman" panose="02020603050405020304" pitchFamily="18" charset="0"/>
              </a:rPr>
              <a:t>地</a:t>
            </a:r>
            <a:r>
              <a:rPr lang="zh-CN" altLang="en-US" sz="2800" b="1">
                <a:solidFill>
                  <a:schemeClr val="bg1"/>
                </a:solidFill>
                <a:latin typeface="Times New Roman" panose="02020603050405020304" pitchFamily="18" charset="0"/>
              </a:rPr>
              <a:t>势平坦，</a:t>
            </a:r>
            <a:r>
              <a:rPr lang="zh-CN" altLang="en-US" sz="2800" b="1">
                <a:solidFill>
                  <a:srgbClr val="FFFF00"/>
                </a:solidFill>
                <a:latin typeface="Times New Roman" panose="02020603050405020304" pitchFamily="18" charset="0"/>
              </a:rPr>
              <a:t>土</a:t>
            </a:r>
            <a:r>
              <a:rPr lang="zh-CN" altLang="en-US" sz="2800" b="1">
                <a:solidFill>
                  <a:schemeClr val="bg1"/>
                </a:solidFill>
                <a:latin typeface="Times New Roman" panose="02020603050405020304" pitchFamily="18" charset="0"/>
              </a:rPr>
              <a:t>壤肥沃，</a:t>
            </a:r>
            <a:r>
              <a:rPr lang="zh-CN" altLang="en-US" sz="2800" b="1">
                <a:solidFill>
                  <a:srgbClr val="FFFF00"/>
                </a:solidFill>
                <a:latin typeface="Times New Roman" panose="02020603050405020304" pitchFamily="18" charset="0"/>
              </a:rPr>
              <a:t>水</a:t>
            </a:r>
            <a:r>
              <a:rPr lang="zh-CN" altLang="en-US" sz="2800" b="1">
                <a:solidFill>
                  <a:schemeClr val="bg1"/>
                </a:solidFill>
                <a:latin typeface="Times New Roman" panose="02020603050405020304" pitchFamily="18" charset="0"/>
              </a:rPr>
              <a:t>量充足，有利于</a:t>
            </a:r>
            <a:r>
              <a:rPr lang="zh-CN" altLang="en-US" sz="2800" b="1">
                <a:solidFill>
                  <a:srgbClr val="FFFF00"/>
                </a:solidFill>
                <a:latin typeface="Times New Roman" panose="02020603050405020304" pitchFamily="18" charset="0"/>
              </a:rPr>
              <a:t>农业</a:t>
            </a:r>
            <a:r>
              <a:rPr lang="zh-CN" altLang="en-US" sz="2800" b="1">
                <a:solidFill>
                  <a:schemeClr val="bg1"/>
                </a:solidFill>
                <a:latin typeface="Times New Roman" panose="02020603050405020304" pitchFamily="18" charset="0"/>
              </a:rPr>
              <a:t>发展</a:t>
            </a:r>
            <a:endParaRPr lang="zh-CN" altLang="en-US" sz="2800" b="1">
              <a:solidFill>
                <a:schemeClr val="bg1"/>
              </a:solidFill>
              <a:latin typeface="Times New Roman" panose="02020603050405020304" pitchFamily="18" charset="0"/>
            </a:endParaRPr>
          </a:p>
        </p:txBody>
      </p:sp>
      <p:sp>
        <p:nvSpPr>
          <p:cNvPr id="22" name="Text Box 25"/>
          <p:cNvSpPr txBox="1">
            <a:spLocks noChangeArrowheads="1"/>
          </p:cNvSpPr>
          <p:nvPr/>
        </p:nvSpPr>
        <p:spPr bwMode="auto">
          <a:xfrm>
            <a:off x="-36513" y="6165850"/>
            <a:ext cx="804827" cy="369332"/>
          </a:xfrm>
          <a:prstGeom prst="rect">
            <a:avLst/>
          </a:prstGeom>
          <a:noFill/>
          <a:ln w="9525">
            <a:noFill/>
            <a:miter lim="800000"/>
          </a:ln>
        </p:spPr>
        <p:txBody>
          <a:bodyPr wrap="square">
            <a:spAutoFit/>
          </a:bodyPr>
          <a:lstStyle/>
          <a:p>
            <a:pPr eaLnBrk="1" hangingPunct="1">
              <a:buFont typeface="Arial" panose="020B0604020202020204" pitchFamily="34" charset="0"/>
              <a:buNone/>
            </a:pPr>
            <a:r>
              <a:rPr lang="zh-CN" altLang="en-US" b="1">
                <a:solidFill>
                  <a:srgbClr val="000000"/>
                </a:solidFill>
                <a:latin typeface="Times New Roman" panose="02020603050405020304" pitchFamily="18" charset="0"/>
              </a:rPr>
              <a:t>赤道</a:t>
            </a:r>
            <a:endParaRPr lang="zh-CN" altLang="en-US" b="1">
              <a:solidFill>
                <a:srgbClr val="000000"/>
              </a:solidFill>
              <a:latin typeface="Times New Roman" panose="02020603050405020304" pitchFamily="18" charset="0"/>
            </a:endParaRPr>
          </a:p>
        </p:txBody>
      </p:sp>
      <p:sp>
        <p:nvSpPr>
          <p:cNvPr id="23" name="Text Box 24"/>
          <p:cNvSpPr txBox="1">
            <a:spLocks noChangeArrowheads="1"/>
          </p:cNvSpPr>
          <p:nvPr/>
        </p:nvSpPr>
        <p:spPr bwMode="auto">
          <a:xfrm>
            <a:off x="1071563" y="3357563"/>
            <a:ext cx="7665159" cy="954087"/>
          </a:xfrm>
          <a:prstGeom prst="rect">
            <a:avLst/>
          </a:prstGeom>
          <a:solidFill>
            <a:srgbClr val="0000CC"/>
          </a:solidFill>
          <a:ln w="9525">
            <a:noFill/>
            <a:miter lim="800000"/>
          </a:ln>
        </p:spPr>
        <p:txBody>
          <a:bodyPr wrap="square">
            <a:spAutoFit/>
          </a:bodyPr>
          <a:lstStyle/>
          <a:p>
            <a:pPr eaLnBrk="1" hangingPunct="1">
              <a:buFont typeface="Arial" panose="020B0604020202020204" pitchFamily="34" charset="0"/>
              <a:buNone/>
            </a:pPr>
            <a:r>
              <a:rPr lang="zh-CN" altLang="en-US" sz="2800" b="1">
                <a:solidFill>
                  <a:schemeClr val="bg1"/>
                </a:solidFill>
                <a:latin typeface="Times New Roman" panose="02020603050405020304" pitchFamily="18" charset="0"/>
              </a:rPr>
              <a:t>地理环境特点：都发源于大河流域，都位于北纬</a:t>
            </a:r>
            <a:r>
              <a:rPr lang="en-US" altLang="zh-CN" sz="2800" b="1">
                <a:solidFill>
                  <a:schemeClr val="bg1"/>
                </a:solidFill>
                <a:latin typeface="Times New Roman" panose="02020603050405020304" pitchFamily="18" charset="0"/>
              </a:rPr>
              <a:t>20</a:t>
            </a:r>
            <a:r>
              <a:rPr lang="zh-CN" altLang="en-US" sz="2800" b="1">
                <a:solidFill>
                  <a:schemeClr val="bg1"/>
                </a:solidFill>
                <a:latin typeface="Times New Roman" panose="02020603050405020304" pitchFamily="18" charset="0"/>
              </a:rPr>
              <a:t>度到北纬</a:t>
            </a:r>
            <a:r>
              <a:rPr lang="en-US" altLang="zh-CN" sz="2800" b="1">
                <a:solidFill>
                  <a:schemeClr val="bg1"/>
                </a:solidFill>
                <a:latin typeface="Times New Roman" panose="02020603050405020304" pitchFamily="18" charset="0"/>
              </a:rPr>
              <a:t>40</a:t>
            </a:r>
            <a:r>
              <a:rPr lang="zh-CN" altLang="en-US" sz="2800" b="1">
                <a:solidFill>
                  <a:schemeClr val="bg1"/>
                </a:solidFill>
                <a:latin typeface="Times New Roman" panose="02020603050405020304" pitchFamily="18" charset="0"/>
              </a:rPr>
              <a:t>度</a:t>
            </a:r>
            <a:endParaRPr lang="zh-CN" altLang="en-US" sz="2800" b="1">
              <a:solidFill>
                <a:schemeClr val="bg1"/>
              </a:solidFill>
              <a:latin typeface="Times New Roman" panose="02020603050405020304" pitchFamily="18" charset="0"/>
            </a:endParaRPr>
          </a:p>
        </p:txBody>
      </p:sp>
      <p:sp>
        <p:nvSpPr>
          <p:cNvPr id="24" name="Text Box 12"/>
          <p:cNvSpPr txBox="1"/>
          <p:nvPr/>
        </p:nvSpPr>
        <p:spPr>
          <a:xfrm>
            <a:off x="4678362" y="141288"/>
            <a:ext cx="4524729" cy="706437"/>
          </a:xfrm>
          <a:prstGeom prst="rect">
            <a:avLst/>
          </a:prstGeom>
          <a:solidFill>
            <a:srgbClr val="00B050"/>
          </a:solidFill>
          <a:ln w="38100" cmpd="sng">
            <a:solidFill>
              <a:schemeClr val="accent5"/>
            </a:solidFill>
            <a:prstDash val="solid"/>
          </a:ln>
        </p:spPr>
        <p:txBody>
          <a:bodyPr wrap="square">
            <a:spAutoFit/>
          </a:bodyPr>
          <a:lstStyle/>
          <a:p>
            <a:pPr eaLnBrk="1" hangingPunct="1">
              <a:buFont typeface="Arial" panose="020B0604020202020204" pitchFamily="34" charset="0"/>
              <a:buNone/>
              <a:defRPr/>
            </a:pPr>
            <a:r>
              <a:rPr lang="zh-CN" altLang="en-US" sz="4000" b="1" noProof="1">
                <a:solidFill>
                  <a:schemeClr val="bg1"/>
                </a:solidFill>
              </a:rPr>
              <a:t>亚非四大文明古国</a:t>
            </a:r>
            <a:endParaRPr lang="zh-CN" altLang="en-US" sz="4000" b="1" noProof="1">
              <a:solidFill>
                <a:schemeClr val="bg1"/>
              </a:solidFill>
            </a:endParaRPr>
          </a:p>
        </p:txBody>
      </p:sp>
      <p:sp>
        <p:nvSpPr>
          <p:cNvPr id="25" name="矩形 24"/>
          <p:cNvSpPr/>
          <p:nvPr/>
        </p:nvSpPr>
        <p:spPr>
          <a:xfrm>
            <a:off x="9568830" y="981026"/>
            <a:ext cx="2466754" cy="18148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CN" altLang="en-US"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想一想：四大文明在地理位置上有什么共同之处？</a:t>
            </a:r>
            <a:endParaRPr lang="zh-CN" altLang="en-US"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7" name="文本框 26"/>
          <p:cNvSpPr txBox="1"/>
          <p:nvPr/>
        </p:nvSpPr>
        <p:spPr>
          <a:xfrm>
            <a:off x="9676130" y="3312160"/>
            <a:ext cx="2220595" cy="2306955"/>
          </a:xfrm>
          <a:prstGeom prst="rect">
            <a:avLst/>
          </a:prstGeom>
          <a:noFill/>
        </p:spPr>
        <p:txBody>
          <a:bodyPr wrap="square" rtlCol="0">
            <a:spAutoFit/>
          </a:bodyPr>
          <a:p>
            <a:r>
              <a:rPr lang="zh-CN" alt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为什么人类文明会产生于大河流域？</a:t>
            </a:r>
            <a:endParaRPr lang="zh-CN" alt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circle(in)">
                                      <p:cBhvr>
                                        <p:cTn id="7" dur="20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up)">
                                      <p:cBhvr>
                                        <p:cTn id="34" dur="500"/>
                                        <p:tgtEl>
                                          <p:spTgt spid="12"/>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up)">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500"/>
                                        <p:tgtEl>
                                          <p:spTgt spid="14"/>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up)">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barn(inVertical)">
                                      <p:cBhvr>
                                        <p:cTn id="62" dur="500"/>
                                        <p:tgtEl>
                                          <p:spTgt spid="27"/>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p:cTn id="67" dur="500" fill="hold"/>
                                        <p:tgtEl>
                                          <p:spTgt spid="21"/>
                                        </p:tgtEl>
                                        <p:attrNameLst>
                                          <p:attrName>ppt_w</p:attrName>
                                        </p:attrNameLst>
                                      </p:cBhvr>
                                      <p:tavLst>
                                        <p:tav tm="0">
                                          <p:val>
                                            <p:fltVal val="0"/>
                                          </p:val>
                                        </p:tav>
                                        <p:tav tm="100000">
                                          <p:val>
                                            <p:strVal val="#ppt_w"/>
                                          </p:val>
                                        </p:tav>
                                      </p:tavLst>
                                    </p:anim>
                                    <p:anim calcmode="lin" valueType="num">
                                      <p:cBhvr>
                                        <p:cTn id="68" dur="500" fill="hold"/>
                                        <p:tgtEl>
                                          <p:spTgt spid="21"/>
                                        </p:tgtEl>
                                        <p:attrNameLst>
                                          <p:attrName>ppt_h</p:attrName>
                                        </p:attrNameLst>
                                      </p:cBhvr>
                                      <p:tavLst>
                                        <p:tav tm="0">
                                          <p:val>
                                            <p:fltVal val="0"/>
                                          </p:val>
                                        </p:tav>
                                        <p:tav tm="100000">
                                          <p:val>
                                            <p:strVal val="#ppt_h"/>
                                          </p:val>
                                        </p:tav>
                                      </p:tavLst>
                                    </p:anim>
                                    <p:animEffect transition="in" filter="fade">
                                      <p:cBhvr>
                                        <p:cTn id="6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bldLvl="0" animBg="1"/>
      <p:bldP spid="13" grpId="0" bldLvl="0" animBg="1"/>
      <p:bldP spid="14" grpId="0" bldLvl="0" animBg="1"/>
      <p:bldP spid="15" grpId="0" bldLvl="0" animBg="1"/>
      <p:bldP spid="16" grpId="0" bldLvl="0" animBg="1"/>
      <p:bldP spid="17" grpId="0" bldLvl="0" animBg="1"/>
      <p:bldP spid="18" grpId="0" bldLvl="0" animBg="1"/>
      <p:bldP spid="20" grpId="0" bldLvl="0" animBg="1"/>
      <p:bldP spid="21" grpId="0" bldLvl="0" animBg="1"/>
      <p:bldP spid="23" grpId="0" bldLvl="0" animBg="1"/>
      <p:bldP spid="19" grpId="0" bldLvl="0" animBg="1"/>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006_aKPwdwUI3ejY"/>
          <p:cNvPicPr>
            <a:picLocks noChangeAspect="1" noChangeArrowheads="1"/>
          </p:cNvPicPr>
          <p:nvPr/>
        </p:nvPicPr>
        <p:blipFill>
          <a:blip r:embed="rId1"/>
          <a:srcRect/>
          <a:stretch>
            <a:fillRect/>
          </a:stretch>
        </p:blipFill>
        <p:spPr bwMode="auto">
          <a:xfrm>
            <a:off x="4038600" y="4362450"/>
            <a:ext cx="3333750" cy="2495550"/>
          </a:xfrm>
          <a:prstGeom prst="rect">
            <a:avLst/>
          </a:prstGeom>
          <a:noFill/>
          <a:ln w="9525">
            <a:noFill/>
            <a:miter lim="800000"/>
            <a:headEnd/>
            <a:tailEnd/>
          </a:ln>
        </p:spPr>
      </p:pic>
      <p:grpSp>
        <p:nvGrpSpPr>
          <p:cNvPr id="2" name="Group 3"/>
          <p:cNvGrpSpPr/>
          <p:nvPr/>
        </p:nvGrpSpPr>
        <p:grpSpPr bwMode="auto">
          <a:xfrm>
            <a:off x="1519238" y="-25400"/>
            <a:ext cx="8691562" cy="4391025"/>
            <a:chOff x="-3" y="-16"/>
            <a:chExt cx="4380" cy="2766"/>
          </a:xfrm>
        </p:grpSpPr>
        <p:pic>
          <p:nvPicPr>
            <p:cNvPr id="58371" name="Picture 4" descr="埃及美后妮菲蒂蒂的木乃伊"/>
            <p:cNvPicPr>
              <a:picLocks noChangeAspect="1" noChangeArrowheads="1"/>
            </p:cNvPicPr>
            <p:nvPr/>
          </p:nvPicPr>
          <p:blipFill>
            <a:blip r:embed="rId2"/>
            <a:srcRect/>
            <a:stretch>
              <a:fillRect/>
            </a:stretch>
          </p:blipFill>
          <p:spPr bwMode="auto">
            <a:xfrm>
              <a:off x="-3" y="-16"/>
              <a:ext cx="4380" cy="2766"/>
            </a:xfrm>
            <a:prstGeom prst="rect">
              <a:avLst/>
            </a:prstGeom>
            <a:noFill/>
            <a:ln w="9525">
              <a:noFill/>
              <a:miter lim="800000"/>
              <a:headEnd/>
              <a:tailEnd/>
            </a:ln>
          </p:spPr>
        </p:pic>
        <p:sp>
          <p:nvSpPr>
            <p:cNvPr id="58372" name="Text Box 5"/>
            <p:cNvSpPr txBox="1">
              <a:spLocks noChangeArrowheads="1"/>
            </p:cNvSpPr>
            <p:nvPr/>
          </p:nvSpPr>
          <p:spPr bwMode="auto">
            <a:xfrm>
              <a:off x="1111" y="2341"/>
              <a:ext cx="2560" cy="365"/>
            </a:xfrm>
            <a:prstGeom prst="rect">
              <a:avLst/>
            </a:prstGeom>
            <a:solidFill>
              <a:schemeClr val="accent1"/>
            </a:solidFill>
            <a:ln w="9525">
              <a:noFill/>
              <a:miter lim="800000"/>
            </a:ln>
          </p:spPr>
          <p:txBody>
            <a:bodyPr wrap="none">
              <a:spAutoFit/>
            </a:bodyPr>
            <a:lstStyle/>
            <a:p>
              <a:r>
                <a:rPr kumimoji="1" lang="zh-CN" altLang="en-US" sz="3200" b="1">
                  <a:solidFill>
                    <a:srgbClr val="FF0000"/>
                  </a:solidFill>
                  <a:latin typeface="Times New Roman" panose="02020603050405020304" pitchFamily="18" charset="0"/>
                </a:rPr>
                <a:t>埃及美后妮菲蒂蒂的木乃伊</a:t>
              </a:r>
              <a:endParaRPr kumimoji="1" lang="zh-CN" altLang="en-US" sz="3200" b="1">
                <a:solidFill>
                  <a:srgbClr val="FF0000"/>
                </a:solidFill>
                <a:latin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2706"/>
                                        </p:tgtEl>
                                        <p:attrNameLst>
                                          <p:attrName>style.visibility</p:attrName>
                                        </p:attrNameLst>
                                      </p:cBhvr>
                                      <p:to>
                                        <p:strVal val="visible"/>
                                      </p:to>
                                    </p:set>
                                    <p:animEffect transition="in" filter="fade">
                                      <p:cBhvr>
                                        <p:cTn id="12" dur="2000"/>
                                        <p:tgtEl>
                                          <p:spTgt spid="72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553" name="Picture 15" descr="图片2"/>
          <p:cNvPicPr>
            <a:picLocks noChangeAspect="1"/>
          </p:cNvPicPr>
          <p:nvPr/>
        </p:nvPicPr>
        <p:blipFill>
          <a:blip r:embed="rId1"/>
          <a:stretch>
            <a:fillRect/>
          </a:stretch>
        </p:blipFill>
        <p:spPr>
          <a:xfrm>
            <a:off x="1524000" y="0"/>
            <a:ext cx="9144000" cy="6858000"/>
          </a:xfrm>
          <a:prstGeom prst="rect">
            <a:avLst/>
          </a:prstGeom>
          <a:noFill/>
          <a:ln w="9525">
            <a:noFill/>
          </a:ln>
        </p:spPr>
      </p:pic>
      <p:pic>
        <p:nvPicPr>
          <p:cNvPr id="23554" name="Picture 6"/>
          <p:cNvPicPr>
            <a:picLocks noChangeAspect="1"/>
          </p:cNvPicPr>
          <p:nvPr/>
        </p:nvPicPr>
        <p:blipFill>
          <a:blip r:embed="rId2"/>
          <a:srcRect r="478"/>
          <a:stretch>
            <a:fillRect/>
          </a:stretch>
        </p:blipFill>
        <p:spPr>
          <a:xfrm>
            <a:off x="1703388" y="908050"/>
            <a:ext cx="3802062" cy="5729288"/>
          </a:xfrm>
          <a:prstGeom prst="rect">
            <a:avLst/>
          </a:prstGeom>
          <a:noFill/>
          <a:ln w="9525" cap="flat" cmpd="sng">
            <a:solidFill>
              <a:srgbClr val="000000"/>
            </a:solidFill>
            <a:prstDash val="solid"/>
            <a:miter/>
            <a:headEnd type="none" w="med" len="med"/>
            <a:tailEnd type="none" w="med" len="med"/>
          </a:ln>
        </p:spPr>
      </p:pic>
      <p:grpSp>
        <p:nvGrpSpPr>
          <p:cNvPr id="2" name="Group 7"/>
          <p:cNvGrpSpPr/>
          <p:nvPr/>
        </p:nvGrpSpPr>
        <p:grpSpPr>
          <a:xfrm>
            <a:off x="5591175" y="954088"/>
            <a:ext cx="4986338" cy="5676900"/>
            <a:chOff x="2519" y="673"/>
            <a:chExt cx="3141" cy="3576"/>
          </a:xfrm>
        </p:grpSpPr>
        <p:sp>
          <p:nvSpPr>
            <p:cNvPr id="23556" name="AutoShape 8"/>
            <p:cNvSpPr/>
            <p:nvPr/>
          </p:nvSpPr>
          <p:spPr>
            <a:xfrm>
              <a:off x="2519" y="673"/>
              <a:ext cx="3141" cy="3576"/>
            </a:xfrm>
            <a:prstGeom prst="wedgeRectCallout">
              <a:avLst>
                <a:gd name="adj1" fmla="val -112815"/>
                <a:gd name="adj2" fmla="val -23296"/>
              </a:avLst>
            </a:prstGeom>
            <a:solidFill>
              <a:schemeClr val="bg1"/>
            </a:solidFill>
            <a:ln w="38100" cap="flat" cmpd="sng">
              <a:solidFill>
                <a:srgbClr val="FF0000"/>
              </a:solidFill>
              <a:prstDash val="solid"/>
              <a:miter/>
              <a:headEnd type="none" w="med" len="med"/>
              <a:tailEnd type="none" w="med" len="med"/>
            </a:ln>
          </p:spPr>
          <p:txBody>
            <a:bodyPr lIns="0" tIns="0" rIns="0" bIns="0" anchor="b" anchorCtr="1"/>
            <a:p>
              <a:pPr algn="ctr"/>
              <a:r>
                <a:rPr lang="zh-CN" altLang="en-US" sz="4000" b="1" dirty="0">
                  <a:solidFill>
                    <a:srgbClr val="996600"/>
                  </a:solidFill>
                  <a:latin typeface="Times New Roman" panose="02020603050405020304" pitchFamily="18" charset="0"/>
                  <a:ea typeface="华文隶书" panose="02010800040101010101" pitchFamily="2" charset="-122"/>
                </a:rPr>
                <a:t>埃及金字塔</a:t>
              </a:r>
              <a:endParaRPr lang="zh-CN" altLang="en-US" sz="4000" b="1" dirty="0">
                <a:solidFill>
                  <a:srgbClr val="996600"/>
                </a:solidFill>
                <a:latin typeface="Times New Roman" panose="02020603050405020304" pitchFamily="18" charset="0"/>
                <a:ea typeface="华文隶书" panose="02010800040101010101" pitchFamily="2" charset="-122"/>
              </a:endParaRPr>
            </a:p>
          </p:txBody>
        </p:sp>
        <p:pic>
          <p:nvPicPr>
            <p:cNvPr id="23557" name="Picture 9" descr="a"/>
            <p:cNvPicPr>
              <a:picLocks noChangeAspect="1"/>
            </p:cNvPicPr>
            <p:nvPr/>
          </p:nvPicPr>
          <p:blipFill>
            <a:blip r:embed="rId3"/>
            <a:stretch>
              <a:fillRect/>
            </a:stretch>
          </p:blipFill>
          <p:spPr>
            <a:xfrm>
              <a:off x="2610" y="718"/>
              <a:ext cx="3028" cy="1482"/>
            </a:xfrm>
            <a:prstGeom prst="rect">
              <a:avLst/>
            </a:prstGeom>
            <a:noFill/>
            <a:ln w="9525">
              <a:noFill/>
            </a:ln>
          </p:spPr>
        </p:pic>
        <p:pic>
          <p:nvPicPr>
            <p:cNvPr id="23558" name="Picture 10" descr="s"/>
            <p:cNvPicPr>
              <a:picLocks noChangeAspect="1"/>
            </p:cNvPicPr>
            <p:nvPr/>
          </p:nvPicPr>
          <p:blipFill>
            <a:blip r:embed="rId4"/>
            <a:stretch>
              <a:fillRect/>
            </a:stretch>
          </p:blipFill>
          <p:spPr>
            <a:xfrm>
              <a:off x="2571" y="2234"/>
              <a:ext cx="3029" cy="1659"/>
            </a:xfrm>
            <a:prstGeom prst="rect">
              <a:avLst/>
            </a:prstGeom>
            <a:noFill/>
            <a:ln w="9525">
              <a:noFill/>
            </a:ln>
          </p:spPr>
        </p:pic>
      </p:grpSp>
      <p:sp>
        <p:nvSpPr>
          <p:cNvPr id="12" name="TextBox 11"/>
          <p:cNvSpPr txBox="1"/>
          <p:nvPr/>
        </p:nvSpPr>
        <p:spPr>
          <a:xfrm>
            <a:off x="1774825" y="115888"/>
            <a:ext cx="3960813" cy="583565"/>
          </a:xfrm>
          <a:prstGeom prst="rect">
            <a:avLst/>
          </a:prstGeom>
          <a:noFill/>
          <a:ln w="9525">
            <a:noFill/>
          </a:ln>
        </p:spPr>
        <p:txBody>
          <a:bodyPr anchor="t">
            <a:spAutoFit/>
          </a:bodyPr>
          <a:p>
            <a:r>
              <a:rPr lang="zh-CN" altLang="en-US" sz="3200" b="1" dirty="0">
                <a:solidFill>
                  <a:srgbClr val="001817"/>
                </a:solidFill>
                <a:latin typeface="Arial" panose="020B0604020202020204" pitchFamily="34" charset="0"/>
                <a:ea typeface="华文中宋" panose="02010600040101010101" pitchFamily="2" charset="-122"/>
              </a:rPr>
              <a:t>古埃及文明的标志</a:t>
            </a:r>
            <a:endParaRPr lang="zh-CN" altLang="en-US" sz="3200" b="1" dirty="0">
              <a:solidFill>
                <a:srgbClr val="001817"/>
              </a:solidFill>
              <a:latin typeface="Arial" panose="020B0604020202020204" pitchFamily="34" charset="0"/>
              <a:ea typeface="华文中宋" panose="020106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charRg st="0" end="9"/>
                                            </p:txEl>
                                          </p:spTgt>
                                        </p:tgtEl>
                                        <p:attrNameLst>
                                          <p:attrName>style.visibility</p:attrName>
                                        </p:attrNameLst>
                                      </p:cBhvr>
                                      <p:to>
                                        <p:strVal val="visible"/>
                                      </p:to>
                                    </p:set>
                                    <p:anim calcmode="lin" valueType="num">
                                      <p:cBhvr additive="base">
                                        <p:cTn id="7" dur="500" fill="hold"/>
                                        <p:tgtEl>
                                          <p:spTgt spid="12">
                                            <p:txEl>
                                              <p:charRg st="0" end="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charRg st="0" end="9"/>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59155" y="506095"/>
            <a:ext cx="2464435" cy="829945"/>
          </a:xfrm>
          <a:prstGeom prst="rect">
            <a:avLst/>
          </a:prstGeom>
          <a:noFill/>
        </p:spPr>
        <p:txBody>
          <a:bodyPr wrap="square" rtlCol="0">
            <a:spAutoFit/>
          </a:bodyPr>
          <a:p>
            <a:r>
              <a:rPr lang="zh-CN" altLang="en-US" sz="4800">
                <a:gradFill>
                  <a:gsLst>
                    <a:gs pos="0">
                      <a:srgbClr val="FECF40"/>
                    </a:gs>
                    <a:gs pos="100000">
                      <a:srgbClr val="846C21"/>
                    </a:gs>
                  </a:gsLst>
                  <a:lin scaled="0"/>
                </a:gradFill>
              </a:rPr>
              <a:t>金字塔</a:t>
            </a:r>
            <a:endParaRPr lang="zh-CN" altLang="en-US" sz="4800">
              <a:gradFill>
                <a:gsLst>
                  <a:gs pos="0">
                    <a:srgbClr val="FECF40"/>
                  </a:gs>
                  <a:gs pos="100000">
                    <a:srgbClr val="846C21"/>
                  </a:gs>
                </a:gsLst>
                <a:lin scaled="0"/>
              </a:gradFill>
            </a:endParaRPr>
          </a:p>
        </p:txBody>
      </p:sp>
      <p:sp>
        <p:nvSpPr>
          <p:cNvPr id="3" name="文本框 2"/>
          <p:cNvSpPr txBox="1"/>
          <p:nvPr/>
        </p:nvSpPr>
        <p:spPr>
          <a:xfrm>
            <a:off x="859155" y="1485265"/>
            <a:ext cx="1334770" cy="521970"/>
          </a:xfrm>
          <a:prstGeom prst="rect">
            <a:avLst/>
          </a:prstGeom>
          <a:noFill/>
        </p:spPr>
        <p:txBody>
          <a:bodyPr wrap="square" rtlCol="0">
            <a:spAutoFit/>
          </a:bodyPr>
          <a:p>
            <a:r>
              <a:rPr lang="en-US" altLang="zh-CN" sz="2800"/>
              <a:t>1.</a:t>
            </a:r>
            <a:r>
              <a:rPr lang="zh-CN" altLang="en-US" sz="2800"/>
              <a:t>时间：</a:t>
            </a:r>
            <a:endParaRPr lang="en-US" altLang="zh-CN" sz="2800"/>
          </a:p>
        </p:txBody>
      </p:sp>
      <p:pic>
        <p:nvPicPr>
          <p:cNvPr id="36868" name="Picture 4" descr="a"/>
          <p:cNvPicPr>
            <a:picLocks noChangeAspect="1"/>
          </p:cNvPicPr>
          <p:nvPr/>
        </p:nvPicPr>
        <p:blipFill>
          <a:blip r:embed="rId1"/>
          <a:srcRect/>
          <a:stretch>
            <a:fillRect/>
          </a:stretch>
        </p:blipFill>
        <p:spPr bwMode="auto">
          <a:xfrm>
            <a:off x="5299075" y="663893"/>
            <a:ext cx="6496050" cy="3587750"/>
          </a:xfrm>
          <a:prstGeom prst="rect">
            <a:avLst/>
          </a:prstGeom>
          <a:noFill/>
          <a:ln w="9525">
            <a:noFill/>
            <a:miter lim="800000"/>
            <a:headEnd/>
            <a:tailEnd/>
          </a:ln>
        </p:spPr>
      </p:pic>
      <p:sp>
        <p:nvSpPr>
          <p:cNvPr id="6" name="文本框 5"/>
          <p:cNvSpPr txBox="1"/>
          <p:nvPr/>
        </p:nvSpPr>
        <p:spPr>
          <a:xfrm>
            <a:off x="973455" y="2474595"/>
            <a:ext cx="4541520" cy="521970"/>
          </a:xfrm>
          <a:prstGeom prst="rect">
            <a:avLst/>
          </a:prstGeom>
          <a:noFill/>
        </p:spPr>
        <p:txBody>
          <a:bodyPr wrap="square" rtlCol="0">
            <a:spAutoFit/>
          </a:bodyPr>
          <a:p>
            <a:r>
              <a:rPr lang="en-US" altLang="zh-CN" sz="2800">
                <a:hlinkClick r:id="rId2" action="ppaction://hlinksldjump"/>
              </a:rPr>
              <a:t>2.</a:t>
            </a:r>
            <a:r>
              <a:rPr lang="zh-CN" altLang="en-US" sz="2800">
                <a:hlinkClick r:id="rId2" action="ppaction://hlinksldjump"/>
              </a:rPr>
              <a:t>起源：</a:t>
            </a:r>
            <a:endParaRPr lang="en-US" altLang="zh-CN" sz="2800"/>
          </a:p>
        </p:txBody>
      </p:sp>
      <p:pic>
        <p:nvPicPr>
          <p:cNvPr id="36869" name="Picture 3"/>
          <p:cNvPicPr>
            <a:picLocks noChangeAspect="1" noChangeArrowheads="1"/>
          </p:cNvPicPr>
          <p:nvPr/>
        </p:nvPicPr>
        <p:blipFill>
          <a:blip r:embed="rId3"/>
          <a:srcRect/>
          <a:stretch>
            <a:fillRect/>
          </a:stretch>
        </p:blipFill>
        <p:spPr bwMode="auto">
          <a:xfrm>
            <a:off x="4174808" y="86995"/>
            <a:ext cx="1225550" cy="1479550"/>
          </a:xfrm>
          <a:prstGeom prst="rect">
            <a:avLst/>
          </a:prstGeom>
          <a:noFill/>
          <a:ln w="9525">
            <a:noFill/>
            <a:miter lim="800000"/>
            <a:headEnd/>
            <a:tailEnd/>
          </a:ln>
        </p:spPr>
      </p:pic>
      <p:sp>
        <p:nvSpPr>
          <p:cNvPr id="26626" name="Text Box 2"/>
          <p:cNvSpPr txBox="1"/>
          <p:nvPr/>
        </p:nvSpPr>
        <p:spPr>
          <a:xfrm>
            <a:off x="5886768" y="4341813"/>
            <a:ext cx="5637212" cy="427037"/>
          </a:xfrm>
          <a:prstGeom prst="rect">
            <a:avLst/>
          </a:prstGeom>
          <a:noFill/>
          <a:ln w="9525">
            <a:noFill/>
          </a:ln>
        </p:spPr>
        <p:txBody>
          <a:bodyPr lIns="0" tIns="0" rIns="0" bIns="0" anchor="t">
            <a:spAutoFit/>
          </a:bodyPr>
          <a:p>
            <a:pPr algn="ctr"/>
            <a:r>
              <a:rPr lang="zh-CN" altLang="en-US" sz="2800" b="1" dirty="0">
                <a:solidFill>
                  <a:srgbClr val="0000CC"/>
                </a:solidFill>
                <a:latin typeface="Times New Roman" panose="02020603050405020304" pitchFamily="18" charset="0"/>
                <a:ea typeface="华文中宋" panose="02010600040101010101" pitchFamily="2" charset="-122"/>
              </a:rPr>
              <a:t>屹立在尼罗河下游的金字塔群</a:t>
            </a:r>
            <a:endParaRPr lang="zh-CN" altLang="en-US" sz="2800" b="1" dirty="0">
              <a:solidFill>
                <a:srgbClr val="0000CC"/>
              </a:solidFill>
              <a:latin typeface="Times New Roman" panose="02020603050405020304" pitchFamily="18" charset="0"/>
              <a:ea typeface="华文中宋" panose="02010600040101010101" pitchFamily="2" charset="-122"/>
            </a:endParaRPr>
          </a:p>
        </p:txBody>
      </p:sp>
      <p:sp>
        <p:nvSpPr>
          <p:cNvPr id="7" name="文本框 6"/>
          <p:cNvSpPr txBox="1"/>
          <p:nvPr/>
        </p:nvSpPr>
        <p:spPr>
          <a:xfrm>
            <a:off x="6011545" y="5160645"/>
            <a:ext cx="5387975" cy="1198880"/>
          </a:xfrm>
          <a:prstGeom prst="rect">
            <a:avLst/>
          </a:prstGeom>
          <a:noFill/>
        </p:spPr>
        <p:txBody>
          <a:bodyPr wrap="square" rtlCol="0" anchor="t">
            <a:spAutoFit/>
          </a:bodyPr>
          <a:p>
            <a:r>
              <a:rPr lang="zh-CN" altLang="en-US" b="1" dirty="0">
                <a:solidFill>
                  <a:srgbClr val="170104"/>
                </a:solidFill>
                <a:latin typeface="华文中宋" panose="02010600040101010101" pitchFamily="2" charset="-122"/>
                <a:ea typeface="华文中宋" panose="02010600040101010101" pitchFamily="2" charset="-122"/>
                <a:sym typeface="+mn-ea"/>
              </a:rPr>
              <a:t>从左到右依次为第四王朝</a:t>
            </a:r>
            <a:r>
              <a:rPr lang="zh-CN" altLang="en-US" b="1" dirty="0">
                <a:solidFill>
                  <a:srgbClr val="F70304"/>
                </a:solidFill>
                <a:latin typeface="华文中宋" panose="02010600040101010101" pitchFamily="2" charset="-122"/>
                <a:ea typeface="华文中宋" panose="02010600040101010101" pitchFamily="2" charset="-122"/>
                <a:sym typeface="+mn-ea"/>
              </a:rPr>
              <a:t>门卡乌拉</a:t>
            </a:r>
            <a:r>
              <a:rPr lang="zh-CN" altLang="en-US" b="1" dirty="0">
                <a:solidFill>
                  <a:srgbClr val="170104"/>
                </a:solidFill>
                <a:latin typeface="华文中宋" panose="02010600040101010101" pitchFamily="2" charset="-122"/>
                <a:ea typeface="华文中宋" panose="02010600040101010101" pitchFamily="2" charset="-122"/>
                <a:sym typeface="+mn-ea"/>
              </a:rPr>
              <a:t>（胡夫之孙）、</a:t>
            </a:r>
            <a:r>
              <a:rPr lang="zh-CN" altLang="en-US" b="1" dirty="0">
                <a:solidFill>
                  <a:srgbClr val="F70304"/>
                </a:solidFill>
                <a:latin typeface="华文中宋" panose="02010600040101010101" pitchFamily="2" charset="-122"/>
                <a:ea typeface="华文中宋" panose="02010600040101010101" pitchFamily="2" charset="-122"/>
                <a:sym typeface="+mn-ea"/>
              </a:rPr>
              <a:t>哈佛拉</a:t>
            </a:r>
            <a:r>
              <a:rPr lang="zh-CN" altLang="en-US" b="1" dirty="0">
                <a:solidFill>
                  <a:srgbClr val="170104"/>
                </a:solidFill>
                <a:latin typeface="华文中宋" panose="02010600040101010101" pitchFamily="2" charset="-122"/>
                <a:ea typeface="华文中宋" panose="02010600040101010101" pitchFamily="2" charset="-122"/>
                <a:sym typeface="+mn-ea"/>
              </a:rPr>
              <a:t>（胡夫之子）、</a:t>
            </a:r>
            <a:r>
              <a:rPr lang="zh-CN" altLang="en-US" b="1" dirty="0">
                <a:solidFill>
                  <a:srgbClr val="F70304"/>
                </a:solidFill>
                <a:latin typeface="华文中宋" panose="02010600040101010101" pitchFamily="2" charset="-122"/>
                <a:ea typeface="华文中宋" panose="02010600040101010101" pitchFamily="2" charset="-122"/>
                <a:sym typeface="+mn-ea"/>
              </a:rPr>
              <a:t>胡夫</a:t>
            </a:r>
            <a:r>
              <a:rPr lang="zh-CN" altLang="en-US" b="1" dirty="0">
                <a:solidFill>
                  <a:srgbClr val="170104"/>
                </a:solidFill>
                <a:latin typeface="华文中宋" panose="02010600040101010101" pitchFamily="2" charset="-122"/>
                <a:ea typeface="华文中宋" panose="02010600040101010101" pitchFamily="2" charset="-122"/>
                <a:sym typeface="+mn-ea"/>
              </a:rPr>
              <a:t>三位法老的金字塔，小金字塔是胡夫孙子的几个妻子的陵墓。金字塔大小代表财富和实力。</a:t>
            </a:r>
            <a:endParaRPr lang="zh-CN" altLang="en-US"/>
          </a:p>
        </p:txBody>
      </p:sp>
      <p:sp>
        <p:nvSpPr>
          <p:cNvPr id="8" name="文本框 7"/>
          <p:cNvSpPr txBox="1"/>
          <p:nvPr/>
        </p:nvSpPr>
        <p:spPr>
          <a:xfrm>
            <a:off x="973455" y="3904615"/>
            <a:ext cx="1219835" cy="521970"/>
          </a:xfrm>
          <a:prstGeom prst="rect">
            <a:avLst/>
          </a:prstGeom>
          <a:noFill/>
        </p:spPr>
        <p:txBody>
          <a:bodyPr wrap="square" rtlCol="0">
            <a:spAutoFit/>
          </a:bodyPr>
          <a:p>
            <a:r>
              <a:rPr lang="en-US" altLang="zh-CN" sz="2800"/>
              <a:t>3.</a:t>
            </a:r>
            <a:r>
              <a:rPr lang="zh-CN" altLang="en-US" sz="2800"/>
              <a:t>建造</a:t>
            </a:r>
            <a:endParaRPr lang="en-US" altLang="zh-CN" sz="2800"/>
          </a:p>
        </p:txBody>
      </p:sp>
      <p:sp>
        <p:nvSpPr>
          <p:cNvPr id="9" name="文本框 8"/>
          <p:cNvSpPr txBox="1"/>
          <p:nvPr/>
        </p:nvSpPr>
        <p:spPr>
          <a:xfrm>
            <a:off x="2447290" y="1638935"/>
            <a:ext cx="2313940" cy="521970"/>
          </a:xfrm>
          <a:prstGeom prst="rect">
            <a:avLst/>
          </a:prstGeom>
          <a:noFill/>
        </p:spPr>
        <p:txBody>
          <a:bodyPr wrap="square" rtlCol="0">
            <a:spAutoFit/>
          </a:bodyPr>
          <a:p>
            <a:r>
              <a:rPr lang="zh-CN" altLang="en-US" sz="2800"/>
              <a:t>古王国时代</a:t>
            </a:r>
            <a:endParaRPr lang="zh-CN" altLang="en-US" sz="2800"/>
          </a:p>
        </p:txBody>
      </p:sp>
      <p:sp>
        <p:nvSpPr>
          <p:cNvPr id="36866" name="矩形 3"/>
          <p:cNvSpPr>
            <a:spLocks noChangeArrowheads="1"/>
          </p:cNvSpPr>
          <p:nvPr/>
        </p:nvSpPr>
        <p:spPr bwMode="auto">
          <a:xfrm>
            <a:off x="1015683" y="4426585"/>
            <a:ext cx="4498975" cy="1814513"/>
          </a:xfrm>
          <a:prstGeom prst="rect">
            <a:avLst/>
          </a:prstGeom>
          <a:noFill/>
          <a:ln w="9525">
            <a:noFill/>
            <a:miter lim="800000"/>
          </a:ln>
        </p:spPr>
        <p:txBody>
          <a:bodyPr>
            <a:spAutoFit/>
          </a:bodyPr>
          <a:p>
            <a:r>
              <a:rPr lang="zh-CN" altLang="en-US" sz="2800" b="1">
                <a:solidFill>
                  <a:srgbClr val="000000"/>
                </a:solidFill>
                <a:latin typeface="楷体" panose="02010609060101010101" pitchFamily="49" charset="-122"/>
                <a:ea typeface="楷体" panose="02010609060101010101" pitchFamily="49" charset="-122"/>
              </a:rPr>
              <a:t>    金字塔的建造方式一直是所有考古学家们想破解的千古谜题。甚至有人怀疑当中借助了外星人的力量。</a:t>
            </a:r>
            <a:endParaRPr lang="zh-CN" altLang="en-US" sz="2800" b="1">
              <a:solidFill>
                <a:srgbClr val="000000"/>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6866"/>
                                        </p:tgtEl>
                                        <p:attrNameLst>
                                          <p:attrName>style.visibility</p:attrName>
                                        </p:attrNameLst>
                                      </p:cBhvr>
                                      <p:to>
                                        <p:strVal val="visible"/>
                                      </p:to>
                                    </p:set>
                                    <p:animEffect transition="in" filter="strips(downLeft)">
                                      <p:cBhvr>
                                        <p:cTn id="12" dur="500"/>
                                        <p:tgtEl>
                                          <p:spTgt spid="36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686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Text Box 2"/>
          <p:cNvSpPr txBox="1"/>
          <p:nvPr/>
        </p:nvSpPr>
        <p:spPr>
          <a:xfrm>
            <a:off x="1676400" y="984250"/>
            <a:ext cx="8915400" cy="5015865"/>
          </a:xfrm>
          <a:prstGeom prst="rect">
            <a:avLst/>
          </a:prstGeom>
          <a:noFill/>
          <a:ln w="69850" cap="flat" cmpd="thickThin">
            <a:solidFill>
              <a:srgbClr val="0000FF"/>
            </a:solidFill>
            <a:prstDash val="solid"/>
            <a:miter/>
            <a:headEnd type="none" w="med" len="med"/>
            <a:tailEnd type="none" w="med" len="med"/>
          </a:ln>
        </p:spPr>
        <p:txBody>
          <a:bodyPr anchor="t">
            <a:spAutoFit/>
          </a:bodyPr>
          <a:p>
            <a:r>
              <a:rPr lang="en-US" altLang="zh-CN" sz="3200">
                <a:latin typeface="宋体" panose="02010600030101010101" pitchFamily="2" charset="-122"/>
                <a:ea typeface="宋体" panose="02010600030101010101" pitchFamily="2" charset="-122"/>
              </a:rPr>
              <a:t>    </a:t>
            </a:r>
            <a:r>
              <a:rPr lang="zh-CN" altLang="en-US" sz="3200" b="1" dirty="0">
                <a:latin typeface="华文中宋" panose="02010600040101010101" pitchFamily="2" charset="-122"/>
                <a:ea typeface="华文中宋" panose="02010600040101010101" pitchFamily="2" charset="-122"/>
              </a:rPr>
              <a:t>古埃及国王奥西里斯被自己的恶兄弟杀害，碎尸后被扔到了尼罗河里。王后伊西丝悲痛欲绝，她找到遗体，伏尸痛哭，这感动了太阳神。于是天神帮助她把尸块还原成尸体，做成干尸，即木乃伊。奥西里斯于是再生，成为冥界的主宰。从此以后，每个法老死后，都要把奥西里斯神话表演一次，制成木乃伊后装入石棺，再送进“永久的住所”</a:t>
            </a:r>
            <a:r>
              <a:rPr lang="en-US" altLang="zh-CN" sz="3200" b="1">
                <a:latin typeface="华文中宋" panose="02010600040101010101" pitchFamily="2" charset="-122"/>
                <a:ea typeface="华文中宋" panose="02010600040101010101" pitchFamily="2" charset="-122"/>
              </a:rPr>
              <a:t>——</a:t>
            </a:r>
            <a:r>
              <a:rPr lang="zh-CN" altLang="en-US" sz="3200" b="1" dirty="0">
                <a:latin typeface="华文中宋" panose="02010600040101010101" pitchFamily="2" charset="-122"/>
                <a:ea typeface="华文中宋" panose="02010600040101010101" pitchFamily="2" charset="-122"/>
              </a:rPr>
              <a:t>金字塔中。</a:t>
            </a:r>
            <a:r>
              <a:rPr lang="zh-CN" altLang="en-US" sz="3200" b="1" dirty="0">
                <a:solidFill>
                  <a:srgbClr val="0000FF"/>
                </a:solidFill>
                <a:latin typeface="华文中宋" panose="02010600040101010101" pitchFamily="2" charset="-122"/>
                <a:ea typeface="华文中宋" panose="02010600040101010101" pitchFamily="2" charset="-122"/>
              </a:rPr>
              <a:t>古埃及人认为，这样，法老们的灵魂就能永生，并在</a:t>
            </a:r>
            <a:r>
              <a:rPr lang="en-US" altLang="zh-CN" sz="3200" b="1">
                <a:solidFill>
                  <a:srgbClr val="0000FF"/>
                </a:solidFill>
                <a:latin typeface="华文中宋" panose="02010600040101010101" pitchFamily="2" charset="-122"/>
                <a:ea typeface="华文中宋" panose="02010600040101010101" pitchFamily="2" charset="-122"/>
              </a:rPr>
              <a:t>3000</a:t>
            </a:r>
            <a:r>
              <a:rPr lang="zh-CN" altLang="en-US" sz="3200" b="1" dirty="0">
                <a:solidFill>
                  <a:srgbClr val="0000FF"/>
                </a:solidFill>
                <a:latin typeface="华文中宋" panose="02010600040101010101" pitchFamily="2" charset="-122"/>
                <a:ea typeface="华文中宋" panose="02010600040101010101" pitchFamily="2" charset="-122"/>
              </a:rPr>
              <a:t>年后的极乐世界里复活。 </a:t>
            </a:r>
            <a:endParaRPr lang="zh-CN" altLang="en-US" sz="3200" b="1" dirty="0">
              <a:solidFill>
                <a:srgbClr val="0000FF"/>
              </a:solidFill>
              <a:latin typeface="华文中宋" panose="02010600040101010101" pitchFamily="2" charset="-122"/>
              <a:ea typeface="华文中宋" panose="02010600040101010101" pitchFamily="2" charset="-122"/>
            </a:endParaRPr>
          </a:p>
        </p:txBody>
      </p:sp>
      <p:sp>
        <p:nvSpPr>
          <p:cNvPr id="24578" name="WordArt 3"/>
          <p:cNvSpPr>
            <a:spLocks noTextEdit="1"/>
          </p:cNvSpPr>
          <p:nvPr/>
        </p:nvSpPr>
        <p:spPr>
          <a:xfrm>
            <a:off x="3886200" y="152400"/>
            <a:ext cx="4724400" cy="685800"/>
          </a:xfrm>
          <a:prstGeom prst="rect">
            <a:avLst/>
          </a:prstGeom>
        </p:spPr>
        <p:txBody>
          <a:bodyPr wrap="none" fromWordArt="1">
            <a:prstTxWarp prst="textPlain">
              <a:avLst>
                <a:gd name="adj" fmla="val 50000"/>
              </a:avLst>
            </a:prstTxWarp>
            <a:normAutofit/>
          </a:bodyPr>
          <a:p>
            <a:pPr algn="ctr"/>
            <a:r>
              <a:rPr lang="zh-CN" altLang="en-US" sz="3600" b="1">
                <a:solidFill>
                  <a:srgbClr val="800080"/>
                </a:solidFill>
                <a:effectLst>
                  <a:outerShdw dist="45791" dir="2021404" algn="ctr" rotWithShape="0">
                    <a:srgbClr val="C0C0C0"/>
                  </a:outerShdw>
                </a:effectLst>
                <a:latin typeface="黑体" panose="02010609060101010101" pitchFamily="2" charset="-122"/>
                <a:ea typeface="黑体" panose="02010609060101010101" pitchFamily="2" charset="-122"/>
              </a:rPr>
              <a:t>金字塔的起源</a:t>
            </a:r>
            <a:endParaRPr lang="zh-CN" altLang="en-US" sz="3600" b="1">
              <a:solidFill>
                <a:srgbClr val="800080"/>
              </a:solidFill>
              <a:effectLst>
                <a:outerShdw dist="45791" dir="2021404" algn="ctr" rotWithShape="0">
                  <a:srgbClr val="C0C0C0"/>
                </a:outerShdw>
              </a:effectLst>
              <a:latin typeface="黑体" panose="02010609060101010101" pitchFamily="2" charset="-122"/>
              <a:ea typeface="黑体" panose="02010609060101010101" pitchFamily="2" charset="-122"/>
            </a:endParaRPr>
          </a:p>
        </p:txBody>
      </p:sp>
      <p:sp>
        <p:nvSpPr>
          <p:cNvPr id="43012" name="Text Box 4"/>
          <p:cNvSpPr txBox="1"/>
          <p:nvPr/>
        </p:nvSpPr>
        <p:spPr>
          <a:xfrm>
            <a:off x="2051050" y="6172200"/>
            <a:ext cx="8047990" cy="521970"/>
          </a:xfrm>
          <a:prstGeom prst="rect">
            <a:avLst/>
          </a:prstGeom>
          <a:noFill/>
          <a:ln w="9525">
            <a:noFill/>
          </a:ln>
        </p:spPr>
        <p:txBody>
          <a:bodyPr wrap="none" anchor="t">
            <a:spAutoFit/>
          </a:bodyPr>
          <a:p>
            <a:r>
              <a:rPr lang="zh-CN" altLang="en-US" sz="2800" b="1" dirty="0">
                <a:solidFill>
                  <a:srgbClr val="FF0000"/>
                </a:solidFill>
                <a:latin typeface="Arial" panose="020B0604020202020204" pitchFamily="34" charset="0"/>
                <a:ea typeface="华文中宋" panose="02010600040101010101" pitchFamily="2" charset="-122"/>
              </a:rPr>
              <a:t>金字塔作为法老的陵墓反映了古代埃及的宗教信仰</a:t>
            </a:r>
            <a:endParaRPr lang="zh-CN" altLang="en-US" sz="2800" b="1" dirty="0">
              <a:solidFill>
                <a:srgbClr val="FF0000"/>
              </a:solidFill>
              <a:latin typeface="Arial" panose="020B0604020202020204" pitchFamily="34" charset="0"/>
              <a:ea typeface="华文中宋" panose="02010600040101010101" pitchFamily="2" charset="-122"/>
            </a:endParaRPr>
          </a:p>
        </p:txBody>
      </p:sp>
      <p:sp>
        <p:nvSpPr>
          <p:cNvPr id="2" name="左箭头 1">
            <a:hlinkClick r:id="rId1" action="ppaction://hlinksldjump"/>
          </p:cNvPr>
          <p:cNvSpPr/>
          <p:nvPr/>
        </p:nvSpPr>
        <p:spPr>
          <a:xfrm>
            <a:off x="10706735" y="6172200"/>
            <a:ext cx="936625" cy="60261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3012"/>
                                        </p:tgtEl>
                                        <p:attrNameLst>
                                          <p:attrName>style.visibility</p:attrName>
                                        </p:attrNameLst>
                                      </p:cBhvr>
                                      <p:to>
                                        <p:strVal val="visible"/>
                                      </p:to>
                                    </p:set>
                                    <p:animEffect transition="in" filter="blinds(horizontal)">
                                      <p:cBhvr>
                                        <p:cTn id="7" dur="500"/>
                                        <p:tgtEl>
                                          <p:spTgt spid="43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Text Box 8"/>
          <p:cNvSpPr txBox="1"/>
          <p:nvPr/>
        </p:nvSpPr>
        <p:spPr>
          <a:xfrm>
            <a:off x="2135188" y="1147763"/>
            <a:ext cx="8281987" cy="5015865"/>
          </a:xfrm>
          <a:prstGeom prst="rect">
            <a:avLst/>
          </a:prstGeom>
          <a:noFill/>
          <a:ln w="9525">
            <a:noFill/>
          </a:ln>
        </p:spPr>
        <p:txBody>
          <a:bodyPr anchor="t">
            <a:spAutoFit/>
          </a:bodyPr>
          <a:p>
            <a:pPr>
              <a:spcAft>
                <a:spcPts val="1200"/>
              </a:spcAft>
            </a:pPr>
            <a:r>
              <a:rPr lang="zh-CN" altLang="en-US" sz="2800" b="1" dirty="0">
                <a:solidFill>
                  <a:srgbClr val="FF0000"/>
                </a:solidFill>
                <a:latin typeface="楷体" panose="02010609060101010101" pitchFamily="49" charset="-122"/>
                <a:ea typeface="楷体" panose="02010609060101010101" pitchFamily="49" charset="-122"/>
              </a:rPr>
              <a:t>一奇</a:t>
            </a:r>
            <a:r>
              <a:rPr lang="zh-CN" altLang="en-US" sz="2800" b="1" dirty="0">
                <a:latin typeface="楷体" panose="02010609060101010101" pitchFamily="49" charset="-122"/>
                <a:ea typeface="楷体" panose="02010609060101010101" pitchFamily="49" charset="-122"/>
              </a:rPr>
              <a:t>：塔高乘上</a:t>
            </a:r>
            <a:r>
              <a:rPr lang="en-US" altLang="zh-CN" sz="2800" b="1" dirty="0">
                <a:latin typeface="楷体" panose="02010609060101010101" pitchFamily="49" charset="-122"/>
                <a:ea typeface="楷体" panose="02010609060101010101" pitchFamily="49" charset="-122"/>
              </a:rPr>
              <a:t>10</a:t>
            </a:r>
            <a:r>
              <a:rPr lang="zh-CN" altLang="en-US" sz="2800" b="1" dirty="0">
                <a:latin typeface="楷体" panose="02010609060101010101" pitchFamily="49" charset="-122"/>
                <a:ea typeface="楷体" panose="02010609060101010101" pitchFamily="49" charset="-122"/>
              </a:rPr>
              <a:t>亿，即</a:t>
            </a:r>
            <a:r>
              <a:rPr lang="en-US" altLang="zh-CN" sz="2800" b="1" dirty="0">
                <a:latin typeface="楷体" panose="02010609060101010101" pitchFamily="49" charset="-122"/>
                <a:ea typeface="楷体" panose="02010609060101010101" pitchFamily="49" charset="-122"/>
              </a:rPr>
              <a:t>146.59×10</a:t>
            </a:r>
            <a:r>
              <a:rPr lang="zh-CN" altLang="en-US" sz="2800" b="1" dirty="0">
                <a:latin typeface="楷体" panose="02010609060101010101" pitchFamily="49" charset="-122"/>
                <a:ea typeface="楷体" panose="02010609060101010101" pitchFamily="49" charset="-122"/>
              </a:rPr>
              <a:t>亿，差不多等于地球到太阳的距离。</a:t>
            </a:r>
            <a:endParaRPr lang="en-US" altLang="zh-CN" sz="2800" b="1" dirty="0">
              <a:latin typeface="楷体" panose="02010609060101010101" pitchFamily="49" charset="-122"/>
              <a:ea typeface="楷体" panose="02010609060101010101" pitchFamily="49" charset="-122"/>
            </a:endParaRPr>
          </a:p>
          <a:p>
            <a:pPr>
              <a:spcAft>
                <a:spcPts val="1200"/>
              </a:spcAft>
            </a:pPr>
            <a:r>
              <a:rPr lang="zh-CN" altLang="en-US" sz="2800" b="1" dirty="0">
                <a:solidFill>
                  <a:srgbClr val="FF0000"/>
                </a:solidFill>
                <a:latin typeface="楷体" panose="02010609060101010101" pitchFamily="49" charset="-122"/>
                <a:ea typeface="楷体" panose="02010609060101010101" pitchFamily="49" charset="-122"/>
              </a:rPr>
              <a:t>二奇</a:t>
            </a:r>
            <a:r>
              <a:rPr lang="zh-CN" altLang="en-US" sz="2800" b="1" dirty="0">
                <a:latin typeface="楷体" panose="02010609060101010101" pitchFamily="49" charset="-122"/>
                <a:ea typeface="楷体" panose="02010609060101010101" pitchFamily="49" charset="-122"/>
              </a:rPr>
              <a:t>：把生锈的首饰置于塔内，过一段时间后，首饰锈斑全无，变得十分光亮。</a:t>
            </a:r>
            <a:endParaRPr lang="en-US" altLang="zh-CN" sz="2800" b="1" dirty="0">
              <a:latin typeface="楷体" panose="02010609060101010101" pitchFamily="49" charset="-122"/>
              <a:ea typeface="楷体" panose="02010609060101010101" pitchFamily="49" charset="-122"/>
            </a:endParaRPr>
          </a:p>
          <a:p>
            <a:pPr>
              <a:spcAft>
                <a:spcPts val="1200"/>
              </a:spcAft>
            </a:pPr>
            <a:r>
              <a:rPr lang="zh-CN" altLang="en-US" sz="2800" b="1" dirty="0">
                <a:solidFill>
                  <a:srgbClr val="FF0000"/>
                </a:solidFill>
                <a:latin typeface="楷体" panose="02010609060101010101" pitchFamily="49" charset="-122"/>
                <a:ea typeface="楷体" panose="02010609060101010101" pitchFamily="49" charset="-122"/>
              </a:rPr>
              <a:t>三奇</a:t>
            </a:r>
            <a:r>
              <a:rPr lang="zh-CN" altLang="en-US" sz="2800" b="1" dirty="0">
                <a:latin typeface="楷体" panose="02010609060101010101" pitchFamily="49" charset="-122"/>
                <a:ea typeface="楷体" panose="02010609060101010101" pitchFamily="49" charset="-122"/>
              </a:rPr>
              <a:t>：把肉、蛋和鲜奶等食品长时间贮存于塔内，没有腐烂、变质现象，其保鲜度胜过现代的电冰箱。</a:t>
            </a:r>
            <a:endParaRPr lang="en-US" altLang="zh-CN" sz="2800" b="1" dirty="0">
              <a:latin typeface="楷体" panose="02010609060101010101" pitchFamily="49" charset="-122"/>
              <a:ea typeface="楷体" panose="02010609060101010101" pitchFamily="49" charset="-122"/>
            </a:endParaRPr>
          </a:p>
          <a:p>
            <a:pPr>
              <a:spcAft>
                <a:spcPts val="1200"/>
              </a:spcAft>
            </a:pPr>
            <a:r>
              <a:rPr lang="zh-CN" altLang="en-US" sz="2800" b="1" dirty="0">
                <a:solidFill>
                  <a:srgbClr val="FF0000"/>
                </a:solidFill>
                <a:latin typeface="楷体" panose="02010609060101010101" pitchFamily="49" charset="-122"/>
                <a:ea typeface="楷体" panose="02010609060101010101" pitchFamily="49" charset="-122"/>
              </a:rPr>
              <a:t>四奇</a:t>
            </a:r>
            <a:r>
              <a:rPr lang="zh-CN" altLang="en-US" sz="2800" b="1" dirty="0">
                <a:latin typeface="楷体" panose="02010609060101010101" pitchFamily="49" charset="-122"/>
                <a:ea typeface="楷体" panose="02010609060101010101" pitchFamily="49" charset="-122"/>
              </a:rPr>
              <a:t>：用塔内放置过的水冲洗伤口，伤口愈合很快，胜过当今最好的愈合药物。</a:t>
            </a:r>
            <a:endParaRPr lang="en-US" altLang="zh-CN" sz="2800" b="1" dirty="0">
              <a:latin typeface="楷体" panose="02010609060101010101" pitchFamily="49" charset="-122"/>
              <a:ea typeface="楷体" panose="02010609060101010101" pitchFamily="49" charset="-122"/>
            </a:endParaRPr>
          </a:p>
          <a:p>
            <a:pPr>
              <a:spcAft>
                <a:spcPts val="1200"/>
              </a:spcAft>
            </a:pPr>
            <a:r>
              <a:rPr lang="zh-CN" altLang="en-US" sz="2800" b="1" dirty="0">
                <a:solidFill>
                  <a:srgbClr val="FF0000"/>
                </a:solidFill>
                <a:latin typeface="楷体" panose="02010609060101010101" pitchFamily="49" charset="-122"/>
                <a:ea typeface="楷体" panose="02010609060101010101" pitchFamily="49" charset="-122"/>
              </a:rPr>
              <a:t>五奇</a:t>
            </a:r>
            <a:r>
              <a:rPr lang="zh-CN" altLang="en-US" sz="2800" b="1" dirty="0">
                <a:latin typeface="楷体" panose="02010609060101010101" pitchFamily="49" charset="-122"/>
                <a:ea typeface="楷体" panose="02010609060101010101" pitchFamily="49" charset="-122"/>
              </a:rPr>
              <a:t>：穿越大金字塔</a:t>
            </a: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指最大的胡夫金字塔</a:t>
            </a: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的子午线，恰好把地球的陆地和海洋分成相等的两部分。</a:t>
            </a:r>
            <a:endParaRPr lang="en-US" altLang="zh-CN" sz="2800" b="1" dirty="0">
              <a:latin typeface="楷体" panose="02010609060101010101" pitchFamily="49" charset="-122"/>
              <a:ea typeface="楷体" panose="02010609060101010101" pitchFamily="49" charset="-122"/>
            </a:endParaRPr>
          </a:p>
        </p:txBody>
      </p:sp>
      <p:pic>
        <p:nvPicPr>
          <p:cNvPr id="45058" name="Picture 12" descr="7"/>
          <p:cNvPicPr>
            <a:picLocks noChangeAspect="1"/>
          </p:cNvPicPr>
          <p:nvPr/>
        </p:nvPicPr>
        <p:blipFill>
          <a:blip r:embed="rId1"/>
          <a:stretch>
            <a:fillRect/>
          </a:stretch>
        </p:blipFill>
        <p:spPr>
          <a:xfrm>
            <a:off x="1849438" y="1270000"/>
            <a:ext cx="358775" cy="358775"/>
          </a:xfrm>
          <a:prstGeom prst="rect">
            <a:avLst/>
          </a:prstGeom>
          <a:noFill/>
          <a:ln w="9525">
            <a:noFill/>
          </a:ln>
        </p:spPr>
      </p:pic>
      <p:pic>
        <p:nvPicPr>
          <p:cNvPr id="45059" name="Picture 13" descr="7"/>
          <p:cNvPicPr>
            <a:picLocks noChangeAspect="1"/>
          </p:cNvPicPr>
          <p:nvPr/>
        </p:nvPicPr>
        <p:blipFill>
          <a:blip r:embed="rId1"/>
          <a:stretch>
            <a:fillRect/>
          </a:stretch>
        </p:blipFill>
        <p:spPr>
          <a:xfrm>
            <a:off x="1847850" y="2276475"/>
            <a:ext cx="358775" cy="358775"/>
          </a:xfrm>
          <a:prstGeom prst="rect">
            <a:avLst/>
          </a:prstGeom>
          <a:noFill/>
          <a:ln w="9525">
            <a:noFill/>
          </a:ln>
        </p:spPr>
      </p:pic>
      <p:pic>
        <p:nvPicPr>
          <p:cNvPr id="45060" name="Picture 14" descr="7"/>
          <p:cNvPicPr>
            <a:picLocks noChangeAspect="1"/>
          </p:cNvPicPr>
          <p:nvPr/>
        </p:nvPicPr>
        <p:blipFill>
          <a:blip r:embed="rId1"/>
          <a:stretch>
            <a:fillRect/>
          </a:stretch>
        </p:blipFill>
        <p:spPr>
          <a:xfrm>
            <a:off x="1847850" y="3284538"/>
            <a:ext cx="358775" cy="358775"/>
          </a:xfrm>
          <a:prstGeom prst="rect">
            <a:avLst/>
          </a:prstGeom>
          <a:noFill/>
          <a:ln w="9525">
            <a:noFill/>
          </a:ln>
        </p:spPr>
      </p:pic>
      <p:pic>
        <p:nvPicPr>
          <p:cNvPr id="45061" name="Picture 15" descr="7"/>
          <p:cNvPicPr>
            <a:picLocks noChangeAspect="1"/>
          </p:cNvPicPr>
          <p:nvPr/>
        </p:nvPicPr>
        <p:blipFill>
          <a:blip r:embed="rId1"/>
          <a:stretch>
            <a:fillRect/>
          </a:stretch>
        </p:blipFill>
        <p:spPr>
          <a:xfrm>
            <a:off x="1847850" y="4294188"/>
            <a:ext cx="358775" cy="358775"/>
          </a:xfrm>
          <a:prstGeom prst="rect">
            <a:avLst/>
          </a:prstGeom>
          <a:noFill/>
          <a:ln w="9525">
            <a:noFill/>
          </a:ln>
        </p:spPr>
      </p:pic>
      <p:sp>
        <p:nvSpPr>
          <p:cNvPr id="15" name="矩形 14"/>
          <p:cNvSpPr/>
          <p:nvPr/>
        </p:nvSpPr>
        <p:spPr>
          <a:xfrm>
            <a:off x="1774825" y="981075"/>
            <a:ext cx="8605838" cy="52562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5063" name="TextBox 8"/>
          <p:cNvSpPr txBox="1"/>
          <p:nvPr/>
        </p:nvSpPr>
        <p:spPr>
          <a:xfrm>
            <a:off x="4151313" y="188913"/>
            <a:ext cx="3889375" cy="583565"/>
          </a:xfrm>
          <a:prstGeom prst="rect">
            <a:avLst/>
          </a:prstGeom>
          <a:noFill/>
          <a:ln w="9525">
            <a:noFill/>
          </a:ln>
        </p:spPr>
        <p:txBody>
          <a:bodyPr anchor="t">
            <a:spAutoFit/>
          </a:bodyPr>
          <a:p>
            <a:pPr algn="ctr" eaLnBrk="0" hangingPunct="0"/>
            <a:r>
              <a:rPr lang="zh-CN" altLang="en-US" sz="3200" b="1" dirty="0">
                <a:solidFill>
                  <a:srgbClr val="0000FF"/>
                </a:solidFill>
                <a:latin typeface="黑体" panose="02010609060101010101" pitchFamily="2" charset="-122"/>
                <a:ea typeface="黑体" panose="02010609060101010101" pitchFamily="2" charset="-122"/>
              </a:rPr>
              <a:t>胡夫金字塔十奇</a:t>
            </a:r>
            <a:endParaRPr lang="zh-CN" altLang="en-US" sz="3200" b="1" dirty="0">
              <a:solidFill>
                <a:srgbClr val="0000FF"/>
              </a:solidFill>
              <a:latin typeface="黑体" panose="02010609060101010101" pitchFamily="2" charset="-122"/>
              <a:ea typeface="黑体" panose="02010609060101010101" pitchFamily="2" charset="-122"/>
            </a:endParaRPr>
          </a:p>
        </p:txBody>
      </p:sp>
      <p:pic>
        <p:nvPicPr>
          <p:cNvPr id="45064" name="Picture 15" descr="7"/>
          <p:cNvPicPr>
            <a:picLocks noChangeAspect="1"/>
          </p:cNvPicPr>
          <p:nvPr/>
        </p:nvPicPr>
        <p:blipFill>
          <a:blip r:embed="rId1"/>
          <a:stretch>
            <a:fillRect/>
          </a:stretch>
        </p:blipFill>
        <p:spPr>
          <a:xfrm>
            <a:off x="1847850" y="5302250"/>
            <a:ext cx="358775" cy="358775"/>
          </a:xfrm>
          <a:prstGeom prst="rect">
            <a:avLst/>
          </a:prstGeom>
          <a:noFill/>
          <a:ln w="9525">
            <a:noFill/>
          </a:ln>
        </p:spPr>
      </p:pic>
    </p:spTree>
  </p:cSld>
  <p:clrMapOvr>
    <a:masterClrMapping/>
  </p:clrMapOvr>
  <p:transition>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1" name="Text Box 8"/>
          <p:cNvSpPr txBox="1"/>
          <p:nvPr/>
        </p:nvSpPr>
        <p:spPr>
          <a:xfrm>
            <a:off x="2135188" y="908050"/>
            <a:ext cx="8281987" cy="5446395"/>
          </a:xfrm>
          <a:prstGeom prst="rect">
            <a:avLst/>
          </a:prstGeom>
          <a:noFill/>
          <a:ln w="9525">
            <a:noFill/>
          </a:ln>
        </p:spPr>
        <p:txBody>
          <a:bodyPr anchor="t">
            <a:spAutoFit/>
          </a:bodyPr>
          <a:p>
            <a:pPr>
              <a:spcAft>
                <a:spcPts val="1200"/>
              </a:spcAft>
            </a:pPr>
            <a:r>
              <a:rPr lang="zh-CN" altLang="en-US" sz="2800" b="1" dirty="0">
                <a:solidFill>
                  <a:srgbClr val="FF0000"/>
                </a:solidFill>
                <a:latin typeface="楷体" panose="02010609060101010101" pitchFamily="49" charset="-122"/>
                <a:ea typeface="楷体" panose="02010609060101010101" pitchFamily="49" charset="-122"/>
              </a:rPr>
              <a:t>六奇：</a:t>
            </a:r>
            <a:r>
              <a:rPr lang="zh-CN" altLang="en-US" sz="2800" b="1" dirty="0">
                <a:latin typeface="楷体" panose="02010609060101010101" pitchFamily="49" charset="-122"/>
                <a:ea typeface="楷体" panose="02010609060101010101" pitchFamily="49" charset="-122"/>
              </a:rPr>
              <a:t>以</a:t>
            </a:r>
            <a:r>
              <a:rPr lang="en-US" altLang="zh-CN" sz="2800" b="1" dirty="0">
                <a:latin typeface="楷体" panose="02010609060101010101" pitchFamily="49" charset="-122"/>
                <a:ea typeface="楷体" panose="02010609060101010101" pitchFamily="49" charset="-122"/>
              </a:rPr>
              <a:t>2</a:t>
            </a:r>
            <a:r>
              <a:rPr lang="zh-CN" altLang="en-US" sz="2800" b="1" dirty="0">
                <a:latin typeface="楷体" panose="02010609060101010101" pitchFamily="49" charset="-122"/>
                <a:ea typeface="楷体" panose="02010609060101010101" pitchFamily="49" charset="-122"/>
              </a:rPr>
              <a:t>倍的塔高去除塔的底面积，恰好等于圆周率</a:t>
            </a:r>
            <a:r>
              <a:rPr lang="en-US" altLang="zh-CN" sz="2800" b="1" dirty="0">
                <a:latin typeface="楷体" panose="02010609060101010101" pitchFamily="49" charset="-122"/>
                <a:ea typeface="楷体" panose="02010609060101010101" pitchFamily="49" charset="-122"/>
              </a:rPr>
              <a:t>3.14159</a:t>
            </a:r>
            <a:r>
              <a:rPr lang="zh-CN" altLang="en-US" sz="2800" b="1" dirty="0">
                <a:latin typeface="楷体" panose="02010609060101010101" pitchFamily="49" charset="-122"/>
                <a:ea typeface="楷体" panose="02010609060101010101" pitchFamily="49" charset="-122"/>
              </a:rPr>
              <a:t>。</a:t>
            </a:r>
            <a:endParaRPr lang="en-US" altLang="zh-CN" sz="2800" b="1" dirty="0">
              <a:latin typeface="楷体" panose="02010609060101010101" pitchFamily="49" charset="-122"/>
              <a:ea typeface="楷体" panose="02010609060101010101" pitchFamily="49" charset="-122"/>
            </a:endParaRPr>
          </a:p>
          <a:p>
            <a:pPr>
              <a:spcAft>
                <a:spcPts val="1200"/>
              </a:spcAft>
            </a:pPr>
            <a:r>
              <a:rPr lang="zh-CN" altLang="en-US" sz="2800" b="1" dirty="0">
                <a:solidFill>
                  <a:srgbClr val="FF0000"/>
                </a:solidFill>
                <a:latin typeface="楷体" panose="02010609060101010101" pitchFamily="49" charset="-122"/>
                <a:ea typeface="楷体" panose="02010609060101010101" pitchFamily="49" charset="-122"/>
              </a:rPr>
              <a:t>七奇：</a:t>
            </a:r>
            <a:r>
              <a:rPr lang="zh-CN" altLang="en-US" sz="2800" b="1" dirty="0">
                <a:latin typeface="楷体" panose="02010609060101010101" pitchFamily="49" charset="-122"/>
                <a:ea typeface="楷体" panose="02010609060101010101" pitchFamily="49" charset="-122"/>
              </a:rPr>
              <a:t>把经脱水处理的鲜花置于塔内，经一段时间后，花朵既不枯萎也不退色，鲜艳如初。</a:t>
            </a:r>
            <a:endParaRPr lang="en-US" altLang="zh-CN" sz="2800" b="1" dirty="0">
              <a:latin typeface="楷体" panose="02010609060101010101" pitchFamily="49" charset="-122"/>
              <a:ea typeface="楷体" panose="02010609060101010101" pitchFamily="49" charset="-122"/>
            </a:endParaRPr>
          </a:p>
          <a:p>
            <a:pPr>
              <a:spcAft>
                <a:spcPts val="1200"/>
              </a:spcAft>
            </a:pPr>
            <a:r>
              <a:rPr lang="zh-CN" altLang="en-US" sz="2800" b="1" dirty="0">
                <a:solidFill>
                  <a:srgbClr val="FF0000"/>
                </a:solidFill>
                <a:latin typeface="楷体" panose="02010609060101010101" pitchFamily="49" charset="-122"/>
                <a:ea typeface="楷体" panose="02010609060101010101" pitchFamily="49" charset="-122"/>
              </a:rPr>
              <a:t>八奇：</a:t>
            </a:r>
            <a:r>
              <a:rPr lang="zh-CN" altLang="en-US" sz="2800" b="1" dirty="0">
                <a:latin typeface="楷体" panose="02010609060101010101" pitchFamily="49" charset="-122"/>
                <a:ea typeface="楷体" panose="02010609060101010101" pitchFamily="49" charset="-122"/>
              </a:rPr>
              <a:t>有一位埃及妇女曾用塔内的水洗了几次脸，认识她的人均说她忽然看上去年轻了许多，似乎那种水具有返老还童之功效。</a:t>
            </a:r>
            <a:endParaRPr lang="en-US" altLang="zh-CN" sz="2800" b="1" dirty="0">
              <a:latin typeface="楷体" panose="02010609060101010101" pitchFamily="49" charset="-122"/>
              <a:ea typeface="楷体" panose="02010609060101010101" pitchFamily="49" charset="-122"/>
            </a:endParaRPr>
          </a:p>
          <a:p>
            <a:pPr>
              <a:spcAft>
                <a:spcPts val="1200"/>
              </a:spcAft>
            </a:pPr>
            <a:r>
              <a:rPr lang="zh-CN" altLang="en-US" sz="2800" b="1" dirty="0">
                <a:solidFill>
                  <a:srgbClr val="FF0000"/>
                </a:solidFill>
                <a:latin typeface="楷体" panose="02010609060101010101" pitchFamily="49" charset="-122"/>
                <a:ea typeface="楷体" panose="02010609060101010101" pitchFamily="49" charset="-122"/>
              </a:rPr>
              <a:t>九奇：</a:t>
            </a:r>
            <a:r>
              <a:rPr lang="zh-CN" altLang="en-US" sz="2800" b="1" dirty="0">
                <a:latin typeface="楷体" panose="02010609060101010101" pitchFamily="49" charset="-122"/>
                <a:ea typeface="楷体" panose="02010609060101010101" pitchFamily="49" charset="-122"/>
              </a:rPr>
              <a:t>人们还曾用塔内的水浇树苗，结果长得茂盛无比，似乎“喝”了生长激素。</a:t>
            </a:r>
            <a:endParaRPr lang="en-US" altLang="zh-CN" sz="2800" b="1" dirty="0">
              <a:latin typeface="楷体" panose="02010609060101010101" pitchFamily="49" charset="-122"/>
              <a:ea typeface="楷体" panose="02010609060101010101" pitchFamily="49" charset="-122"/>
            </a:endParaRPr>
          </a:p>
          <a:p>
            <a:pPr>
              <a:spcAft>
                <a:spcPts val="1200"/>
              </a:spcAft>
            </a:pPr>
            <a:r>
              <a:rPr lang="zh-CN" altLang="en-US" sz="2800" b="1" dirty="0">
                <a:solidFill>
                  <a:srgbClr val="FF0000"/>
                </a:solidFill>
                <a:latin typeface="楷体" panose="02010609060101010101" pitchFamily="49" charset="-122"/>
                <a:ea typeface="楷体" panose="02010609060101010101" pitchFamily="49" charset="-122"/>
              </a:rPr>
              <a:t>十奇：</a:t>
            </a:r>
            <a:r>
              <a:rPr lang="zh-CN" altLang="en-US" sz="2800" b="1" dirty="0">
                <a:latin typeface="楷体" panose="02010609060101010101" pitchFamily="49" charset="-122"/>
                <a:ea typeface="楷体" panose="02010609060101010101" pitchFamily="49" charset="-122"/>
              </a:rPr>
              <a:t>一些科学家曾在塔内长时间居住，产生一种奇异的感觉，体内似乎增加了某种新力量。</a:t>
            </a:r>
            <a:endParaRPr lang="en-US" altLang="zh-CN" sz="2800" b="1" dirty="0">
              <a:latin typeface="楷体" panose="02010609060101010101" pitchFamily="49" charset="-122"/>
              <a:ea typeface="楷体" panose="02010609060101010101" pitchFamily="49" charset="-122"/>
            </a:endParaRPr>
          </a:p>
        </p:txBody>
      </p:sp>
      <p:pic>
        <p:nvPicPr>
          <p:cNvPr id="46082" name="Picture 12" descr="7"/>
          <p:cNvPicPr>
            <a:picLocks noChangeAspect="1"/>
          </p:cNvPicPr>
          <p:nvPr/>
        </p:nvPicPr>
        <p:blipFill>
          <a:blip r:embed="rId1"/>
          <a:stretch>
            <a:fillRect/>
          </a:stretch>
        </p:blipFill>
        <p:spPr>
          <a:xfrm>
            <a:off x="1847850" y="1052513"/>
            <a:ext cx="358775" cy="358775"/>
          </a:xfrm>
          <a:prstGeom prst="rect">
            <a:avLst/>
          </a:prstGeom>
          <a:noFill/>
          <a:ln w="9525">
            <a:noFill/>
          </a:ln>
        </p:spPr>
      </p:pic>
      <p:pic>
        <p:nvPicPr>
          <p:cNvPr id="46083" name="Picture 13" descr="7"/>
          <p:cNvPicPr>
            <a:picLocks noChangeAspect="1"/>
          </p:cNvPicPr>
          <p:nvPr/>
        </p:nvPicPr>
        <p:blipFill>
          <a:blip r:embed="rId1"/>
          <a:stretch>
            <a:fillRect/>
          </a:stretch>
        </p:blipFill>
        <p:spPr>
          <a:xfrm>
            <a:off x="1847850" y="2062163"/>
            <a:ext cx="358775" cy="358775"/>
          </a:xfrm>
          <a:prstGeom prst="rect">
            <a:avLst/>
          </a:prstGeom>
          <a:noFill/>
          <a:ln w="9525">
            <a:noFill/>
          </a:ln>
        </p:spPr>
      </p:pic>
      <p:pic>
        <p:nvPicPr>
          <p:cNvPr id="46084" name="Picture 14" descr="7"/>
          <p:cNvPicPr>
            <a:picLocks noChangeAspect="1"/>
          </p:cNvPicPr>
          <p:nvPr/>
        </p:nvPicPr>
        <p:blipFill>
          <a:blip r:embed="rId1"/>
          <a:stretch>
            <a:fillRect/>
          </a:stretch>
        </p:blipFill>
        <p:spPr>
          <a:xfrm>
            <a:off x="1847850" y="2997200"/>
            <a:ext cx="358775" cy="358775"/>
          </a:xfrm>
          <a:prstGeom prst="rect">
            <a:avLst/>
          </a:prstGeom>
          <a:noFill/>
          <a:ln w="9525">
            <a:noFill/>
          </a:ln>
        </p:spPr>
      </p:pic>
      <p:pic>
        <p:nvPicPr>
          <p:cNvPr id="46085" name="Picture 15" descr="7"/>
          <p:cNvPicPr>
            <a:picLocks noChangeAspect="1"/>
          </p:cNvPicPr>
          <p:nvPr/>
        </p:nvPicPr>
        <p:blipFill>
          <a:blip r:embed="rId1"/>
          <a:stretch>
            <a:fillRect/>
          </a:stretch>
        </p:blipFill>
        <p:spPr>
          <a:xfrm>
            <a:off x="1847850" y="4437063"/>
            <a:ext cx="358775" cy="358775"/>
          </a:xfrm>
          <a:prstGeom prst="rect">
            <a:avLst/>
          </a:prstGeom>
          <a:noFill/>
          <a:ln w="9525">
            <a:noFill/>
          </a:ln>
        </p:spPr>
      </p:pic>
      <p:sp>
        <p:nvSpPr>
          <p:cNvPr id="15" name="矩形 14"/>
          <p:cNvSpPr/>
          <p:nvPr/>
        </p:nvSpPr>
        <p:spPr>
          <a:xfrm>
            <a:off x="1774825" y="908050"/>
            <a:ext cx="8605838" cy="55451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6087" name="TextBox 8"/>
          <p:cNvSpPr txBox="1"/>
          <p:nvPr/>
        </p:nvSpPr>
        <p:spPr>
          <a:xfrm>
            <a:off x="4151313" y="188913"/>
            <a:ext cx="3889375" cy="583565"/>
          </a:xfrm>
          <a:prstGeom prst="rect">
            <a:avLst/>
          </a:prstGeom>
          <a:noFill/>
          <a:ln w="9525">
            <a:noFill/>
          </a:ln>
        </p:spPr>
        <p:txBody>
          <a:bodyPr anchor="t">
            <a:spAutoFit/>
          </a:bodyPr>
          <a:p>
            <a:pPr algn="ctr" eaLnBrk="0" hangingPunct="0"/>
            <a:r>
              <a:rPr lang="zh-CN" altLang="en-US" sz="3200" b="1" dirty="0">
                <a:solidFill>
                  <a:srgbClr val="0000FF"/>
                </a:solidFill>
                <a:latin typeface="黑体" panose="02010609060101010101" pitchFamily="2" charset="-122"/>
                <a:ea typeface="黑体" panose="02010609060101010101" pitchFamily="2" charset="-122"/>
              </a:rPr>
              <a:t>胡夫金字塔十奇</a:t>
            </a:r>
            <a:endParaRPr lang="zh-CN" altLang="en-US" sz="3200" b="1" dirty="0">
              <a:solidFill>
                <a:srgbClr val="0000FF"/>
              </a:solidFill>
              <a:latin typeface="黑体" panose="02010609060101010101" pitchFamily="2" charset="-122"/>
              <a:ea typeface="黑体" panose="02010609060101010101" pitchFamily="2" charset="-122"/>
            </a:endParaRPr>
          </a:p>
        </p:txBody>
      </p:sp>
      <p:pic>
        <p:nvPicPr>
          <p:cNvPr id="46088" name="Picture 15" descr="7"/>
          <p:cNvPicPr>
            <a:picLocks noChangeAspect="1"/>
          </p:cNvPicPr>
          <p:nvPr/>
        </p:nvPicPr>
        <p:blipFill>
          <a:blip r:embed="rId1"/>
          <a:stretch>
            <a:fillRect/>
          </a:stretch>
        </p:blipFill>
        <p:spPr>
          <a:xfrm>
            <a:off x="1847850" y="5445125"/>
            <a:ext cx="358775" cy="358775"/>
          </a:xfrm>
          <a:prstGeom prst="rect">
            <a:avLst/>
          </a:prstGeom>
          <a:noFill/>
          <a:ln w="9525">
            <a:noFill/>
          </a:ln>
        </p:spPr>
      </p:pic>
    </p:spTree>
  </p:cSld>
  <p:clrMapOvr>
    <a:masterClrMapping/>
  </p:clrMapOvr>
  <p:transition>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2" descr="图片1"/>
          <p:cNvPicPr>
            <a:picLocks noChangeAspect="1" noChangeArrowheads="1"/>
          </p:cNvPicPr>
          <p:nvPr/>
        </p:nvPicPr>
        <p:blipFill>
          <a:blip r:embed="rId1"/>
          <a:srcRect/>
          <a:stretch>
            <a:fillRect/>
          </a:stretch>
        </p:blipFill>
        <p:spPr bwMode="auto">
          <a:xfrm>
            <a:off x="5499100" y="0"/>
            <a:ext cx="6692900" cy="4159250"/>
          </a:xfrm>
          <a:prstGeom prst="rect">
            <a:avLst/>
          </a:prstGeom>
          <a:noFill/>
          <a:ln w="9525">
            <a:noFill/>
            <a:miter lim="800000"/>
            <a:headEnd/>
            <a:tailEnd/>
          </a:ln>
        </p:spPr>
      </p:pic>
      <p:sp>
        <p:nvSpPr>
          <p:cNvPr id="15363" name="Rectangle 3"/>
          <p:cNvSpPr>
            <a:spLocks noChangeArrowheads="1"/>
          </p:cNvSpPr>
          <p:nvPr/>
        </p:nvSpPr>
        <p:spPr bwMode="auto">
          <a:xfrm>
            <a:off x="8420100" y="4230688"/>
            <a:ext cx="1539875" cy="369887"/>
          </a:xfrm>
          <a:prstGeom prst="rect">
            <a:avLst/>
          </a:prstGeom>
          <a:noFill/>
          <a:ln>
            <a:noFill/>
          </a:ln>
        </p:spPr>
        <p:txBody>
          <a:bodyPr wrap="none" lIns="0" tIns="0" rIns="0" bIns="0">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fontAlgn="auto">
              <a:spcBef>
                <a:spcPct val="0"/>
              </a:spcBef>
              <a:spcAft>
                <a:spcPts val="0"/>
              </a:spcAft>
              <a:buClrTx/>
              <a:buSzTx/>
              <a:buFont typeface="Arial" panose="020B0604020202020204" pitchFamily="34" charset="0"/>
              <a:buNone/>
              <a:defRPr/>
            </a:pPr>
            <a:r>
              <a:rPr lang="zh-CN" altLang="en-US" sz="2400" b="1" dirty="0">
                <a:solidFill>
                  <a:srgbClr val="663300"/>
                </a:solidFill>
                <a:latin typeface="+mn-ea"/>
                <a:ea typeface="+mn-ea"/>
              </a:rPr>
              <a:t>金字塔墓道</a:t>
            </a:r>
            <a:endParaRPr lang="zh-CN" altLang="en-US" sz="2400" b="1" dirty="0">
              <a:solidFill>
                <a:srgbClr val="663300"/>
              </a:solidFill>
              <a:latin typeface="+mn-ea"/>
              <a:ea typeface="+mn-ea"/>
            </a:endParaRPr>
          </a:p>
        </p:txBody>
      </p:sp>
      <p:sp>
        <p:nvSpPr>
          <p:cNvPr id="13316" name="Rectangle 4"/>
          <p:cNvSpPr>
            <a:spLocks noChangeArrowheads="1"/>
          </p:cNvSpPr>
          <p:nvPr/>
        </p:nvSpPr>
        <p:spPr bwMode="auto">
          <a:xfrm>
            <a:off x="527050" y="201613"/>
            <a:ext cx="3479800" cy="584200"/>
          </a:xfrm>
          <a:prstGeom prst="rect">
            <a:avLst/>
          </a:prstGeom>
          <a:noFill/>
          <a:ln>
            <a:noFill/>
          </a:ln>
        </p:spPr>
        <p:txBody>
          <a:bodyPr wrap="none">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fontAlgn="auto">
              <a:spcBef>
                <a:spcPct val="0"/>
              </a:spcBef>
              <a:spcAft>
                <a:spcPts val="0"/>
              </a:spcAft>
              <a:buClrTx/>
              <a:buSzTx/>
              <a:buFont typeface="Arial" panose="020B0604020202020204" pitchFamily="34" charset="0"/>
              <a:buNone/>
              <a:defRPr/>
            </a:pPr>
            <a:r>
              <a:rPr lang="zh-CN" altLang="en-US" b="1" dirty="0">
                <a:solidFill>
                  <a:srgbClr val="001817"/>
                </a:solidFill>
                <a:latin typeface="+mn-ea"/>
                <a:ea typeface="+mn-ea"/>
              </a:rPr>
              <a:t>金字塔是谁建的？</a:t>
            </a:r>
            <a:endParaRPr lang="zh-CN" altLang="en-US" b="1" dirty="0">
              <a:solidFill>
                <a:srgbClr val="001817"/>
              </a:solidFill>
              <a:latin typeface="+mn-ea"/>
              <a:ea typeface="+mn-ea"/>
            </a:endParaRPr>
          </a:p>
        </p:txBody>
      </p:sp>
      <p:sp>
        <p:nvSpPr>
          <p:cNvPr id="13317" name="Rectangle 5"/>
          <p:cNvSpPr>
            <a:spLocks noChangeArrowheads="1"/>
          </p:cNvSpPr>
          <p:nvPr/>
        </p:nvSpPr>
        <p:spPr bwMode="auto">
          <a:xfrm>
            <a:off x="260350" y="785813"/>
            <a:ext cx="5238750" cy="3538220"/>
          </a:xfrm>
          <a:prstGeom prst="rect">
            <a:avLst/>
          </a:prstGeom>
          <a:noFill/>
          <a:ln>
            <a:noFill/>
          </a:ln>
        </p:spPr>
        <p:txBody>
          <a:bodyPr wrap="square">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fontAlgn="auto">
              <a:spcBef>
                <a:spcPct val="0"/>
              </a:spcBef>
              <a:spcAft>
                <a:spcPts val="0"/>
              </a:spcAft>
              <a:buClrTx/>
              <a:buSzTx/>
              <a:buFont typeface="Arial" panose="020B0604020202020204" pitchFamily="34" charset="0"/>
              <a:buNone/>
              <a:defRPr/>
            </a:pPr>
            <a:r>
              <a:rPr lang="en-US" altLang="zh-CN" sz="2800" b="1" dirty="0">
                <a:solidFill>
                  <a:srgbClr val="0000CC"/>
                </a:solidFill>
                <a:latin typeface="+mn-ea"/>
                <a:ea typeface="+mn-ea"/>
              </a:rPr>
              <a:t>1.</a:t>
            </a:r>
            <a:r>
              <a:rPr lang="zh-CN" altLang="en-US" sz="2800" b="1" dirty="0">
                <a:solidFill>
                  <a:srgbClr val="F70304"/>
                </a:solidFill>
                <a:latin typeface="+mn-ea"/>
                <a:ea typeface="+mn-ea"/>
              </a:rPr>
              <a:t>火星人</a:t>
            </a:r>
            <a:r>
              <a:rPr lang="zh-CN" altLang="en-US" sz="2800" b="1" dirty="0">
                <a:solidFill>
                  <a:srgbClr val="0000CC"/>
                </a:solidFill>
                <a:latin typeface="+mn-ea"/>
                <a:ea typeface="+mn-ea"/>
              </a:rPr>
              <a:t>。理由是现代科学发现火星上可能有和人类一样高智慧生物。</a:t>
            </a:r>
            <a:endParaRPr lang="zh-CN" altLang="en-US" sz="2800" b="1" dirty="0">
              <a:solidFill>
                <a:srgbClr val="0000CC"/>
              </a:solidFill>
              <a:latin typeface="+mn-ea"/>
              <a:ea typeface="+mn-ea"/>
            </a:endParaRPr>
          </a:p>
          <a:p>
            <a:pPr fontAlgn="auto">
              <a:spcBef>
                <a:spcPct val="0"/>
              </a:spcBef>
              <a:spcAft>
                <a:spcPts val="0"/>
              </a:spcAft>
              <a:buClrTx/>
              <a:buSzTx/>
              <a:buFont typeface="Arial" panose="020B0604020202020204" pitchFamily="34" charset="0"/>
              <a:buNone/>
              <a:defRPr/>
            </a:pPr>
            <a:r>
              <a:rPr lang="en-US" altLang="zh-CN" sz="2800" b="1" dirty="0">
                <a:solidFill>
                  <a:srgbClr val="0000CC"/>
                </a:solidFill>
                <a:latin typeface="+mn-ea"/>
                <a:ea typeface="+mn-ea"/>
              </a:rPr>
              <a:t>2.</a:t>
            </a:r>
            <a:r>
              <a:rPr lang="en-US" altLang="zh-CN" sz="2800" b="1" dirty="0">
                <a:solidFill>
                  <a:srgbClr val="F70304"/>
                </a:solidFill>
                <a:latin typeface="+mn-ea"/>
                <a:ea typeface="+mn-ea"/>
              </a:rPr>
              <a:t>“</a:t>
            </a:r>
            <a:r>
              <a:rPr lang="zh-CN" altLang="en-US" sz="2800" b="1" dirty="0">
                <a:solidFill>
                  <a:srgbClr val="F70304"/>
                </a:solidFill>
                <a:latin typeface="+mn-ea"/>
                <a:ea typeface="+mn-ea"/>
              </a:rPr>
              <a:t>大西洲人”。</a:t>
            </a:r>
            <a:r>
              <a:rPr lang="zh-CN" altLang="en-US" sz="2800" b="1" dirty="0">
                <a:solidFill>
                  <a:srgbClr val="0000CC"/>
                </a:solidFill>
                <a:latin typeface="+mn-ea"/>
                <a:ea typeface="+mn-ea"/>
              </a:rPr>
              <a:t>西方有学者认为远古时候，在大西洋中有一个大西洲，那里的人曾经创造了很高的文明，可惜后来大西洲沉陷了。</a:t>
            </a:r>
            <a:endParaRPr lang="zh-CN" altLang="en-US" sz="2800" b="1" dirty="0">
              <a:solidFill>
                <a:srgbClr val="0000CC"/>
              </a:solidFill>
              <a:latin typeface="+mn-ea"/>
              <a:ea typeface="+mn-ea"/>
            </a:endParaRPr>
          </a:p>
        </p:txBody>
      </p:sp>
      <p:sp>
        <p:nvSpPr>
          <p:cNvPr id="50181" name="矩形 2"/>
          <p:cNvSpPr>
            <a:spLocks noChangeArrowheads="1"/>
          </p:cNvSpPr>
          <p:nvPr/>
        </p:nvSpPr>
        <p:spPr bwMode="auto">
          <a:xfrm>
            <a:off x="260350" y="5648960"/>
            <a:ext cx="11698605" cy="953135"/>
          </a:xfrm>
          <a:prstGeom prst="rect">
            <a:avLst/>
          </a:prstGeom>
          <a:noFill/>
          <a:ln w="9525">
            <a:noFill/>
            <a:miter lim="800000"/>
          </a:ln>
        </p:spPr>
        <p:txBody>
          <a:bodyPr wrap="square">
            <a:spAutoFit/>
          </a:bodyPr>
          <a:lstStyle/>
          <a:p>
            <a:r>
              <a:rPr lang="en-US" altLang="zh-CN" sz="2800" b="1">
                <a:solidFill>
                  <a:srgbClr val="0000CC"/>
                </a:solidFill>
                <a:latin typeface="宋体" panose="02010600030101010101" pitchFamily="2" charset="-122"/>
              </a:rPr>
              <a:t>3.</a:t>
            </a:r>
            <a:r>
              <a:rPr lang="zh-CN" altLang="en-US" sz="2800" b="1">
                <a:solidFill>
                  <a:srgbClr val="F70304"/>
                </a:solidFill>
                <a:latin typeface="宋体" panose="02010600030101010101" pitchFamily="2" charset="-122"/>
              </a:rPr>
              <a:t>古埃及人。</a:t>
            </a:r>
            <a:r>
              <a:rPr lang="zh-CN" altLang="en-US" sz="2800" b="1">
                <a:solidFill>
                  <a:srgbClr val="0000CC"/>
                </a:solidFill>
                <a:latin typeface="宋体" panose="02010600030101010101" pitchFamily="2" charset="-122"/>
              </a:rPr>
              <a:t>根据希罗多德的记载，它是埃及国王奴役劳动人民的见证，更是埃及人民智慧和力量创造的一大世界奇迹。</a:t>
            </a:r>
            <a:endParaRPr lang="zh-CN" altLang="en-US">
              <a:latin typeface="Calibri" panose="020F0502020204030204" charset="0"/>
            </a:endParaRPr>
          </a:p>
        </p:txBody>
      </p:sp>
      <p:sp>
        <p:nvSpPr>
          <p:cNvPr id="2" name="文本框 1"/>
          <p:cNvSpPr txBox="1"/>
          <p:nvPr/>
        </p:nvSpPr>
        <p:spPr>
          <a:xfrm>
            <a:off x="430530" y="4549775"/>
            <a:ext cx="11254105" cy="368300"/>
          </a:xfrm>
          <a:prstGeom prst="rect">
            <a:avLst/>
          </a:prstGeom>
          <a:noFill/>
        </p:spPr>
        <p:txBody>
          <a:bodyPr wrap="square" rtlCol="0">
            <a:spAutoFit/>
          </a:bodyPr>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wipe(down)">
                                      <p:cBhvr>
                                        <p:cTn id="7" dur="580">
                                          <p:stCondLst>
                                            <p:cond delay="0"/>
                                          </p:stCondLst>
                                        </p:cTn>
                                        <p:tgtEl>
                                          <p:spTgt spid="13316"/>
                                        </p:tgtEl>
                                      </p:cBhvr>
                                    </p:animEffect>
                                    <p:anim calcmode="lin" valueType="num">
                                      <p:cBhvr>
                                        <p:cTn id="8" dur="1822" tmFilter="0,0; 0.14,0.36; 0.43,0.73; 0.71,0.91; 1.0,1.0">
                                          <p:stCondLst>
                                            <p:cond delay="0"/>
                                          </p:stCondLst>
                                        </p:cTn>
                                        <p:tgtEl>
                                          <p:spTgt spid="1331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31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31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31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316"/>
                                        </p:tgtEl>
                                        <p:attrNameLst>
                                          <p:attrName>ppt_y</p:attrName>
                                        </p:attrNameLst>
                                      </p:cBhvr>
                                      <p:tavLst>
                                        <p:tav tm="0" fmla="#ppt_y-sin(pi*$)/81">
                                          <p:val>
                                            <p:fltVal val="0"/>
                                          </p:val>
                                        </p:tav>
                                        <p:tav tm="100000">
                                          <p:val>
                                            <p:fltVal val="1"/>
                                          </p:val>
                                        </p:tav>
                                      </p:tavLst>
                                    </p:anim>
                                    <p:animScale>
                                      <p:cBhvr>
                                        <p:cTn id="13" dur="26">
                                          <p:stCondLst>
                                            <p:cond delay="650"/>
                                          </p:stCondLst>
                                        </p:cTn>
                                        <p:tgtEl>
                                          <p:spTgt spid="13316"/>
                                        </p:tgtEl>
                                      </p:cBhvr>
                                      <p:to x="100000" y="60000"/>
                                    </p:animScale>
                                    <p:animScale>
                                      <p:cBhvr>
                                        <p:cTn id="14" dur="166" decel="50000">
                                          <p:stCondLst>
                                            <p:cond delay="676"/>
                                          </p:stCondLst>
                                        </p:cTn>
                                        <p:tgtEl>
                                          <p:spTgt spid="13316"/>
                                        </p:tgtEl>
                                      </p:cBhvr>
                                      <p:to x="100000" y="100000"/>
                                    </p:animScale>
                                    <p:animScale>
                                      <p:cBhvr>
                                        <p:cTn id="15" dur="26">
                                          <p:stCondLst>
                                            <p:cond delay="1312"/>
                                          </p:stCondLst>
                                        </p:cTn>
                                        <p:tgtEl>
                                          <p:spTgt spid="13316"/>
                                        </p:tgtEl>
                                      </p:cBhvr>
                                      <p:to x="100000" y="80000"/>
                                    </p:animScale>
                                    <p:animScale>
                                      <p:cBhvr>
                                        <p:cTn id="16" dur="166" decel="50000">
                                          <p:stCondLst>
                                            <p:cond delay="1338"/>
                                          </p:stCondLst>
                                        </p:cTn>
                                        <p:tgtEl>
                                          <p:spTgt spid="13316"/>
                                        </p:tgtEl>
                                      </p:cBhvr>
                                      <p:to x="100000" y="100000"/>
                                    </p:animScale>
                                    <p:animScale>
                                      <p:cBhvr>
                                        <p:cTn id="17" dur="26">
                                          <p:stCondLst>
                                            <p:cond delay="1642"/>
                                          </p:stCondLst>
                                        </p:cTn>
                                        <p:tgtEl>
                                          <p:spTgt spid="13316"/>
                                        </p:tgtEl>
                                      </p:cBhvr>
                                      <p:to x="100000" y="90000"/>
                                    </p:animScale>
                                    <p:animScale>
                                      <p:cBhvr>
                                        <p:cTn id="18" dur="166" decel="50000">
                                          <p:stCondLst>
                                            <p:cond delay="1668"/>
                                          </p:stCondLst>
                                        </p:cTn>
                                        <p:tgtEl>
                                          <p:spTgt spid="13316"/>
                                        </p:tgtEl>
                                      </p:cBhvr>
                                      <p:to x="100000" y="100000"/>
                                    </p:animScale>
                                    <p:animScale>
                                      <p:cBhvr>
                                        <p:cTn id="19" dur="26">
                                          <p:stCondLst>
                                            <p:cond delay="1808"/>
                                          </p:stCondLst>
                                        </p:cTn>
                                        <p:tgtEl>
                                          <p:spTgt spid="13316"/>
                                        </p:tgtEl>
                                      </p:cBhvr>
                                      <p:to x="100000" y="95000"/>
                                    </p:animScale>
                                    <p:animScale>
                                      <p:cBhvr>
                                        <p:cTn id="20" dur="166" decel="50000">
                                          <p:stCondLst>
                                            <p:cond delay="1834"/>
                                          </p:stCondLst>
                                        </p:cTn>
                                        <p:tgtEl>
                                          <p:spTgt spid="1331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13317"/>
                                        </p:tgtEl>
                                        <p:attrNameLst>
                                          <p:attrName>style.visibility</p:attrName>
                                        </p:attrNameLst>
                                      </p:cBhvr>
                                      <p:to>
                                        <p:strVal val="visible"/>
                                      </p:to>
                                    </p:set>
                                    <p:anim calcmode="discrete" valueType="clr">
                                      <p:cBhvr override="childStyle">
                                        <p:cTn id="25" dur="80"/>
                                        <p:tgtEl>
                                          <p:spTgt spid="13317"/>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3317"/>
                                        </p:tgtEl>
                                        <p:attrNameLst>
                                          <p:attrName>fillcolor</p:attrName>
                                        </p:attrNameLst>
                                      </p:cBhvr>
                                      <p:tavLst>
                                        <p:tav tm="0">
                                          <p:val>
                                            <p:clrVal>
                                              <a:schemeClr val="accent2"/>
                                            </p:clrVal>
                                          </p:val>
                                        </p:tav>
                                        <p:tav tm="50000">
                                          <p:val>
                                            <p:clrVal>
                                              <a:schemeClr val="hlink"/>
                                            </p:clrVal>
                                          </p:val>
                                        </p:tav>
                                      </p:tavLst>
                                    </p:anim>
                                    <p:set>
                                      <p:cBhvr>
                                        <p:cTn id="27" dur="80"/>
                                        <p:tgtEl>
                                          <p:spTgt spid="13317"/>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50181"/>
                                        </p:tgtEl>
                                        <p:attrNameLst>
                                          <p:attrName>style.visibility</p:attrName>
                                        </p:attrNameLst>
                                      </p:cBhvr>
                                      <p:to>
                                        <p:strVal val="visible"/>
                                      </p:to>
                                    </p:set>
                                    <p:animEffect transition="in" filter="wheel(1)">
                                      <p:cBhvr>
                                        <p:cTn id="32" dur="2000"/>
                                        <p:tgtEl>
                                          <p:spTgt spid="50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bldLvl="0"/>
      <p:bldP spid="13317" grpId="0" bldLvl="0"/>
      <p:bldP spid="5018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3" name="TextBox 1"/>
          <p:cNvSpPr txBox="1"/>
          <p:nvPr/>
        </p:nvSpPr>
        <p:spPr>
          <a:xfrm>
            <a:off x="1847850" y="303213"/>
            <a:ext cx="8424863" cy="4492625"/>
          </a:xfrm>
          <a:prstGeom prst="rect">
            <a:avLst/>
          </a:prstGeom>
          <a:noFill/>
          <a:ln w="9525">
            <a:noFill/>
          </a:ln>
        </p:spPr>
        <p:txBody>
          <a:bodyPr anchor="t">
            <a:spAutoFit/>
          </a:bodyPr>
          <a:p>
            <a:pPr eaLnBrk="0" hangingPunct="0">
              <a:spcAft>
                <a:spcPts val="1200"/>
              </a:spcAft>
              <a:buSzTx/>
            </a:pPr>
            <a:r>
              <a:rPr lang="zh-CN" altLang="en-US" sz="3200" b="1" dirty="0">
                <a:solidFill>
                  <a:srgbClr val="0000FF"/>
                </a:solidFill>
                <a:latin typeface="微软雅黑" panose="020B0503020204020204" charset="-122"/>
                <a:ea typeface="微软雅黑" panose="020B0503020204020204" charset="-122"/>
              </a:rPr>
              <a:t>史料研读：</a:t>
            </a:r>
            <a:r>
              <a:rPr lang="zh-CN" altLang="en-US" sz="3200" b="1" dirty="0">
                <a:solidFill>
                  <a:srgbClr val="FF0000"/>
                </a:solidFill>
                <a:latin typeface="楷体" panose="02010609060101010101" pitchFamily="49" charset="-122"/>
                <a:ea typeface="楷体" panose="02010609060101010101" pitchFamily="49" charset="-122"/>
              </a:rPr>
              <a:t>你认为应该怎样评价金字塔？</a:t>
            </a:r>
            <a:endParaRPr lang="en-US" altLang="zh-CN" sz="3200" b="1" dirty="0">
              <a:solidFill>
                <a:srgbClr val="FF0000"/>
              </a:solidFill>
              <a:latin typeface="楷体" panose="02010609060101010101" pitchFamily="49" charset="-122"/>
              <a:ea typeface="楷体" panose="02010609060101010101" pitchFamily="49" charset="-122"/>
            </a:endParaRPr>
          </a:p>
          <a:p>
            <a:pPr eaLnBrk="0" hangingPunct="0">
              <a:spcAft>
                <a:spcPts val="1200"/>
              </a:spcAft>
              <a:buSzTx/>
            </a:pPr>
            <a:r>
              <a:rPr lang="zh-CN" altLang="en-US" sz="2800" b="1" dirty="0">
                <a:solidFill>
                  <a:srgbClr val="000000"/>
                </a:solidFill>
                <a:latin typeface="黑体" panose="02010609060101010101" pitchFamily="2" charset="-122"/>
                <a:ea typeface="黑体" panose="02010609060101010101" pitchFamily="2" charset="-122"/>
              </a:rPr>
              <a:t>史料一</a:t>
            </a:r>
            <a:r>
              <a:rPr lang="zh-CN" altLang="en-US" sz="2800" b="1" dirty="0">
                <a:solidFill>
                  <a:srgbClr val="000000"/>
                </a:solidFill>
                <a:latin typeface="宋体" panose="02010600030101010101" pitchFamily="2" charset="-122"/>
                <a:ea typeface="宋体" panose="02010600030101010101" pitchFamily="2" charset="-122"/>
              </a:rPr>
              <a:t>  “万物终消逝，金字塔永存。”</a:t>
            </a:r>
            <a:endParaRPr lang="en-US" altLang="zh-CN" sz="2800" b="1" dirty="0">
              <a:solidFill>
                <a:srgbClr val="000000"/>
              </a:solidFill>
              <a:latin typeface="宋体" panose="02010600030101010101" pitchFamily="2" charset="-122"/>
              <a:ea typeface="宋体" panose="02010600030101010101" pitchFamily="2" charset="-122"/>
            </a:endParaRPr>
          </a:p>
          <a:p>
            <a:pPr eaLnBrk="0" hangingPunct="0">
              <a:spcAft>
                <a:spcPts val="1200"/>
              </a:spcAft>
              <a:buSzTx/>
            </a:pPr>
            <a:r>
              <a:rPr lang="en-US" altLang="zh-CN" sz="2800" b="1" dirty="0">
                <a:solidFill>
                  <a:srgbClr val="000000"/>
                </a:solidFill>
                <a:latin typeface="宋体" panose="02010600030101010101" pitchFamily="2" charset="-122"/>
                <a:ea typeface="宋体" panose="02010600030101010101" pitchFamily="2" charset="-122"/>
              </a:rPr>
              <a:t>                              </a:t>
            </a:r>
            <a:r>
              <a:rPr lang="en-US" altLang="zh-CN" sz="2400" b="1" dirty="0">
                <a:solidFill>
                  <a:srgbClr val="000000"/>
                </a:solidFill>
                <a:latin typeface="宋体" panose="02010600030101010101" pitchFamily="2" charset="-122"/>
                <a:ea typeface="宋体" panose="02010600030101010101" pitchFamily="2" charset="-122"/>
              </a:rPr>
              <a:t>——</a:t>
            </a:r>
            <a:r>
              <a:rPr lang="zh-CN" altLang="en-US" sz="2400" b="1" dirty="0">
                <a:solidFill>
                  <a:srgbClr val="000000"/>
                </a:solidFill>
                <a:latin typeface="宋体" panose="02010600030101010101" pitchFamily="2" charset="-122"/>
                <a:ea typeface="宋体" panose="02010600030101010101" pitchFamily="2" charset="-122"/>
              </a:rPr>
              <a:t>阿拉伯谚语</a:t>
            </a:r>
            <a:endParaRPr lang="en-US" altLang="zh-CN" sz="2400" b="1" dirty="0">
              <a:solidFill>
                <a:srgbClr val="000000"/>
              </a:solidFill>
              <a:latin typeface="宋体" panose="02010600030101010101" pitchFamily="2" charset="-122"/>
              <a:ea typeface="宋体" panose="02010600030101010101" pitchFamily="2" charset="-122"/>
            </a:endParaRPr>
          </a:p>
          <a:p>
            <a:pPr eaLnBrk="0" hangingPunct="0">
              <a:spcAft>
                <a:spcPts val="1200"/>
              </a:spcAft>
              <a:buSzTx/>
            </a:pPr>
            <a:r>
              <a:rPr lang="zh-CN" altLang="en-US" sz="2800" b="1" dirty="0">
                <a:solidFill>
                  <a:srgbClr val="000000"/>
                </a:solidFill>
                <a:latin typeface="黑体" panose="02010609060101010101" pitchFamily="2" charset="-122"/>
                <a:ea typeface="黑体" panose="02010609060101010101" pitchFamily="2" charset="-122"/>
              </a:rPr>
              <a:t>史料二</a:t>
            </a:r>
            <a:r>
              <a:rPr lang="zh-CN" altLang="en-US" sz="2800" b="1" dirty="0">
                <a:solidFill>
                  <a:srgbClr val="000000"/>
                </a:solidFill>
                <a:latin typeface="宋体" panose="02010600030101010101" pitchFamily="2" charset="-122"/>
                <a:ea typeface="宋体" panose="02010600030101010101" pitchFamily="2" charset="-122"/>
              </a:rPr>
              <a:t>   古希腊历史学家希罗多德根据传闻，记述了修建胡夫金字塔的情况：“（胡夫）强迫所有的埃及人为他做工</a:t>
            </a:r>
            <a:r>
              <a:rPr lang="en-US" altLang="zh-CN" sz="2800" b="1" dirty="0">
                <a:solidFill>
                  <a:srgbClr val="000000"/>
                </a:solidFill>
                <a:latin typeface="宋体" panose="02010600030101010101" pitchFamily="2" charset="-122"/>
                <a:ea typeface="宋体" panose="02010600030101010101" pitchFamily="2" charset="-122"/>
              </a:rPr>
              <a:t>……</a:t>
            </a:r>
            <a:r>
              <a:rPr lang="zh-CN" altLang="en-US" sz="2800" b="1" dirty="0">
                <a:solidFill>
                  <a:srgbClr val="000000"/>
                </a:solidFill>
                <a:latin typeface="宋体" panose="02010600030101010101" pitchFamily="2" charset="-122"/>
                <a:ea typeface="宋体" panose="02010600030101010101" pitchFamily="2" charset="-122"/>
              </a:rPr>
              <a:t>他们分为</a:t>
            </a:r>
            <a:r>
              <a:rPr lang="en-US" altLang="zh-CN" sz="2800" b="1" dirty="0">
                <a:solidFill>
                  <a:srgbClr val="000000"/>
                </a:solidFill>
                <a:latin typeface="宋体" panose="02010600030101010101" pitchFamily="2" charset="-122"/>
                <a:ea typeface="宋体" panose="02010600030101010101" pitchFamily="2" charset="-122"/>
              </a:rPr>
              <a:t>10</a:t>
            </a:r>
            <a:r>
              <a:rPr lang="zh-CN" altLang="en-US" sz="2800" b="1" dirty="0">
                <a:solidFill>
                  <a:srgbClr val="000000"/>
                </a:solidFill>
                <a:latin typeface="宋体" panose="02010600030101010101" pitchFamily="2" charset="-122"/>
                <a:ea typeface="宋体" panose="02010600030101010101" pitchFamily="2" charset="-122"/>
              </a:rPr>
              <a:t>万人的大群来工作，每一个大群要工作</a:t>
            </a:r>
            <a:r>
              <a:rPr lang="en-US" altLang="zh-CN" sz="2800" b="1" dirty="0">
                <a:solidFill>
                  <a:srgbClr val="000000"/>
                </a:solidFill>
                <a:latin typeface="宋体" panose="02010600030101010101" pitchFamily="2" charset="-122"/>
                <a:ea typeface="宋体" panose="02010600030101010101" pitchFamily="2" charset="-122"/>
              </a:rPr>
              <a:t>3</a:t>
            </a:r>
            <a:r>
              <a:rPr lang="zh-CN" altLang="en-US" sz="2800" b="1" dirty="0">
                <a:solidFill>
                  <a:srgbClr val="000000"/>
                </a:solidFill>
                <a:latin typeface="宋体" panose="02010600030101010101" pitchFamily="2" charset="-122"/>
                <a:ea typeface="宋体" panose="02010600030101010101" pitchFamily="2" charset="-122"/>
              </a:rPr>
              <a:t>个月</a:t>
            </a:r>
            <a:r>
              <a:rPr lang="en-US" altLang="zh-CN" sz="2800" b="1" dirty="0">
                <a:solidFill>
                  <a:srgbClr val="000000"/>
                </a:solidFill>
                <a:latin typeface="宋体" panose="02010600030101010101" pitchFamily="2" charset="-122"/>
                <a:ea typeface="宋体" panose="02010600030101010101" pitchFamily="2" charset="-122"/>
              </a:rPr>
              <a:t>……</a:t>
            </a:r>
            <a:r>
              <a:rPr lang="zh-CN" altLang="en-US" sz="2800" b="1" dirty="0">
                <a:solidFill>
                  <a:srgbClr val="000000"/>
                </a:solidFill>
                <a:latin typeface="宋体" panose="02010600030101010101" pitchFamily="2" charset="-122"/>
                <a:ea typeface="宋体" panose="02010600030101010101" pitchFamily="2" charset="-122"/>
              </a:rPr>
              <a:t>金字塔本身的建造用了</a:t>
            </a:r>
            <a:r>
              <a:rPr lang="en-US" altLang="zh-CN" sz="2800" b="1" dirty="0">
                <a:solidFill>
                  <a:srgbClr val="000000"/>
                </a:solidFill>
                <a:latin typeface="宋体" panose="02010600030101010101" pitchFamily="2" charset="-122"/>
                <a:ea typeface="宋体" panose="02010600030101010101" pitchFamily="2" charset="-122"/>
              </a:rPr>
              <a:t>20</a:t>
            </a:r>
            <a:r>
              <a:rPr lang="zh-CN" altLang="en-US" sz="2800" b="1" dirty="0">
                <a:solidFill>
                  <a:srgbClr val="000000"/>
                </a:solidFill>
                <a:latin typeface="宋体" panose="02010600030101010101" pitchFamily="2" charset="-122"/>
                <a:ea typeface="宋体" panose="02010600030101010101" pitchFamily="2" charset="-122"/>
              </a:rPr>
              <a:t>年</a:t>
            </a:r>
            <a:r>
              <a:rPr lang="en-US" altLang="zh-CN" sz="2800" b="1" dirty="0">
                <a:solidFill>
                  <a:srgbClr val="000000"/>
                </a:solidFill>
                <a:latin typeface="宋体" panose="02010600030101010101" pitchFamily="2" charset="-122"/>
                <a:ea typeface="宋体" panose="02010600030101010101" pitchFamily="2" charset="-122"/>
              </a:rPr>
              <a:t>……</a:t>
            </a:r>
            <a:r>
              <a:rPr lang="zh-CN" altLang="en-US" sz="2800" b="1" dirty="0">
                <a:solidFill>
                  <a:srgbClr val="000000"/>
                </a:solidFill>
                <a:latin typeface="宋体" panose="02010600030101010101" pitchFamily="2" charset="-122"/>
                <a:ea typeface="宋体" panose="02010600030101010101" pitchFamily="2" charset="-122"/>
              </a:rPr>
              <a:t>金字塔是用磨光的石块，极其精确地砌筑而成的。</a:t>
            </a:r>
            <a:endParaRPr lang="zh-CN" altLang="en-US" sz="2800" b="1" dirty="0">
              <a:solidFill>
                <a:srgbClr val="000000"/>
              </a:solidFill>
              <a:latin typeface="宋体" panose="02010600030101010101" pitchFamily="2" charset="-122"/>
              <a:ea typeface="宋体" panose="02010600030101010101" pitchFamily="2" charset="-122"/>
            </a:endParaRPr>
          </a:p>
        </p:txBody>
      </p:sp>
      <p:sp>
        <p:nvSpPr>
          <p:cNvPr id="5" name="圆角矩形 4"/>
          <p:cNvSpPr/>
          <p:nvPr/>
        </p:nvSpPr>
        <p:spPr>
          <a:xfrm>
            <a:off x="1992313" y="4868863"/>
            <a:ext cx="8280400" cy="1655763"/>
          </a:xfrm>
          <a:prstGeom prst="roundRect">
            <a:avLst/>
          </a:prstGeom>
          <a:solidFill>
            <a:srgbClr val="FFFF6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 name="矩形 3"/>
          <p:cNvSpPr/>
          <p:nvPr/>
        </p:nvSpPr>
        <p:spPr>
          <a:xfrm>
            <a:off x="2063750" y="5013325"/>
            <a:ext cx="8208963" cy="1476375"/>
          </a:xfrm>
          <a:prstGeom prst="rect">
            <a:avLst/>
          </a:prstGeom>
          <a:noFill/>
          <a:ln w="9525">
            <a:noFill/>
          </a:ln>
        </p:spPr>
        <p:txBody>
          <a:bodyPr anchor="t">
            <a:spAutoFit/>
          </a:bodyPr>
          <a:p>
            <a:pPr indent="457200">
              <a:lnSpc>
                <a:spcPts val="3600"/>
              </a:lnSpc>
              <a:spcBef>
                <a:spcPct val="50000"/>
              </a:spcBef>
            </a:pPr>
            <a:r>
              <a:rPr lang="zh-CN" altLang="en-US" sz="2800" b="1" dirty="0">
                <a:solidFill>
                  <a:srgbClr val="0000FF"/>
                </a:solidFill>
                <a:latin typeface="微软雅黑" panose="020B0503020204020204" charset="-122"/>
                <a:ea typeface="微软雅黑" panose="020B0503020204020204" charset="-122"/>
              </a:rPr>
              <a:t>   评价：</a:t>
            </a:r>
            <a:r>
              <a:rPr lang="zh-CN" altLang="en-US" sz="2800" b="1" dirty="0">
                <a:latin typeface="楷体" panose="02010609060101010101" pitchFamily="49" charset="-122"/>
                <a:ea typeface="楷体" panose="02010609060101010101" pitchFamily="49" charset="-122"/>
              </a:rPr>
              <a:t>既是古埃及文明的象征，反映了古埃及社会经济发展的较高水平，是古埃及人智慧的结晶；</a:t>
            </a:r>
            <a:r>
              <a:rPr lang="zh-CN" altLang="en-US" sz="2800" b="1" dirty="0">
                <a:solidFill>
                  <a:srgbClr val="C00000"/>
                </a:solidFill>
                <a:latin typeface="楷体" panose="02010609060101010101" pitchFamily="49" charset="-122"/>
                <a:ea typeface="楷体" panose="02010609060101010101" pitchFamily="49" charset="-122"/>
              </a:rPr>
              <a:t>又是古埃及法老奴役劳动人民的历史见证。</a:t>
            </a:r>
            <a:endParaRPr lang="zh-CN" altLang="en-US" sz="2800" b="1" dirty="0">
              <a:solidFill>
                <a:srgbClr val="C00000"/>
              </a:solidFill>
              <a:latin typeface="楷体" panose="02010609060101010101" pitchFamily="49" charset="-122"/>
              <a:ea typeface="楷体" panose="02010609060101010101" pitchFamily="49" charset="-122"/>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33880" y="531628"/>
            <a:ext cx="11374585" cy="2551740"/>
          </a:xfrm>
          <a:prstGeom prst="rect">
            <a:avLst/>
          </a:prstGeom>
        </p:spPr>
        <p:txBody>
          <a:bodyPr lIns="68580" tIns="34290" rIns="68580" bIns="34290"/>
          <a:lstStyle/>
          <a:p>
            <a:pPr marL="0" marR="0" lvl="0" indent="0" algn="l" defTabSz="685800" rtl="0" eaLnBrk="1" fontAlgn="auto" latinLnBrk="0" hangingPunct="1">
              <a:lnSpc>
                <a:spcPct val="90000"/>
              </a:lnSpc>
              <a:spcBef>
                <a:spcPct val="0"/>
              </a:spcBef>
              <a:spcAft>
                <a:spcPts val="0"/>
              </a:spcAft>
              <a:buClrTx/>
              <a:buSzTx/>
              <a:buFontTx/>
              <a:buNone/>
              <a:defRPr/>
            </a:pPr>
            <a:r>
              <a:rPr kumimoji="0" lang="zh-CN" altLang="en-US" sz="3000" b="1" i="0" u="none" strike="noStrike" kern="1200" cap="none" spc="0" normalizeH="0" baseline="0" noProof="1" smtClean="0">
                <a:ln>
                  <a:noFill/>
                </a:ln>
                <a:solidFill>
                  <a:srgbClr val="008000"/>
                </a:solidFill>
                <a:effectLst/>
                <a:uLnTx/>
                <a:uFillTx/>
                <a:latin typeface="黑体" panose="02010609060101010101" pitchFamily="2" charset="-122"/>
                <a:ea typeface="黑体" panose="02010609060101010101" pitchFamily="2" charset="-122"/>
                <a:cs typeface="+mj-cs"/>
              </a:rPr>
              <a:t>法老的统治</a:t>
            </a:r>
            <a:br>
              <a:rPr kumimoji="0" lang="zh-CN" altLang="en-US" sz="3000" b="1" i="0" u="none" strike="noStrike" kern="1200" cap="none" spc="0" normalizeH="0" baseline="0" noProof="1" smtClean="0">
                <a:ln>
                  <a:noFill/>
                </a:ln>
                <a:solidFill>
                  <a:srgbClr val="008000"/>
                </a:solidFill>
                <a:effectLst/>
                <a:uLnTx/>
                <a:uFillTx/>
                <a:latin typeface="黑体" panose="02010609060101010101" pitchFamily="2" charset="-122"/>
                <a:ea typeface="黑体" panose="02010609060101010101" pitchFamily="2" charset="-122"/>
                <a:cs typeface="+mj-cs"/>
              </a:rPr>
            </a:br>
            <a:br>
              <a:rPr kumimoji="0" lang="zh-CN" altLang="en-US" sz="2400" b="1" i="0" u="none" strike="noStrike" kern="1200" cap="none" spc="0" normalizeH="0" baseline="0" noProof="0" dirty="0" smtClean="0">
                <a:ln>
                  <a:noFill/>
                </a:ln>
                <a:solidFill>
                  <a:srgbClr val="FF3300"/>
                </a:solidFill>
                <a:effectLst/>
                <a:uLnTx/>
                <a:uFillTx/>
                <a:latin typeface="黑体" panose="02010609060101010101" pitchFamily="2" charset="-122"/>
                <a:ea typeface="黑体" panose="02010609060101010101" pitchFamily="2" charset="-122"/>
                <a:cs typeface="+mj-cs"/>
              </a:rPr>
            </a:br>
            <a:r>
              <a:rPr kumimoji="0" lang="zh-CN" altLang="en-US" sz="2700" b="1" i="0" u="none" strike="noStrike" kern="1200" cap="none" spc="0" normalizeH="0" baseline="0" noProof="1" smtClean="0">
                <a:ln>
                  <a:noFill/>
                </a:ln>
                <a:solidFill>
                  <a:srgbClr val="008000"/>
                </a:solidFill>
                <a:effectLst/>
                <a:uLnTx/>
                <a:uFillTx/>
                <a:latin typeface="黑体" panose="02010609060101010101" pitchFamily="2" charset="-122"/>
                <a:ea typeface="黑体" panose="02010609060101010101" pitchFamily="2" charset="-122"/>
                <a:cs typeface="+mj-cs"/>
                <a:sym typeface="+mn-ea"/>
              </a:rPr>
              <a:t>法老：</a:t>
            </a:r>
            <a:r>
              <a:rPr kumimoji="0" lang="zh-CN" altLang="en-US" sz="2800" b="1" i="0" u="none" strike="noStrike" kern="1200" cap="none" spc="0" normalizeH="0" baseline="0" noProof="1" smtClean="0">
                <a:ln>
                  <a:noFill/>
                </a:ln>
                <a:solidFill>
                  <a:srgbClr val="FF3300"/>
                </a:solidFill>
                <a:effectLst/>
                <a:uLnTx/>
                <a:uFillTx/>
                <a:latin typeface="黑体" panose="02010609060101010101" pitchFamily="2" charset="-122"/>
                <a:ea typeface="黑体" panose="02010609060101010101" pitchFamily="2" charset="-122"/>
                <a:cs typeface="+mj-cs"/>
              </a:rPr>
              <a:t>埃及语意为</a:t>
            </a:r>
            <a:r>
              <a:rPr kumimoji="0" lang="zh-CN" altLang="en-US" sz="2800" b="1" i="0" u="none" strike="noStrike" kern="1200" cap="none" spc="0" normalizeH="0" baseline="0" noProof="1" smtClean="0">
                <a:ln>
                  <a:noFill/>
                </a:ln>
                <a:solidFill>
                  <a:srgbClr val="0000CC"/>
                </a:solidFill>
                <a:effectLst/>
                <a:uLnTx/>
                <a:uFillTx/>
                <a:latin typeface="黑体" panose="02010609060101010101" pitchFamily="2" charset="-122"/>
                <a:ea typeface="黑体" panose="02010609060101010101" pitchFamily="2" charset="-122"/>
                <a:cs typeface="+mj-cs"/>
              </a:rPr>
              <a:t>大房屋或王宫</a:t>
            </a:r>
            <a:r>
              <a:rPr kumimoji="0" lang="zh-CN" altLang="en-US" sz="2800" b="1" i="0" u="none" strike="noStrike" kern="1200" cap="none" spc="0" normalizeH="0" baseline="0" noProof="1" smtClean="0">
                <a:ln>
                  <a:noFill/>
                </a:ln>
                <a:solidFill>
                  <a:srgbClr val="FF3300"/>
                </a:solidFill>
                <a:effectLst/>
                <a:uLnTx/>
                <a:uFillTx/>
                <a:latin typeface="黑体" panose="02010609060101010101" pitchFamily="2" charset="-122"/>
                <a:ea typeface="黑体" panose="02010609060101010101" pitchFamily="2" charset="-122"/>
                <a:cs typeface="+mj-cs"/>
              </a:rPr>
              <a:t>，后演变为对</a:t>
            </a:r>
            <a:r>
              <a:rPr kumimoji="0" lang="zh-CN" altLang="en-US" sz="2800" b="1" i="0" u="none" strike="noStrike" kern="1200" cap="none" spc="0" normalizeH="0" baseline="0" noProof="1" smtClean="0">
                <a:ln>
                  <a:noFill/>
                </a:ln>
                <a:solidFill>
                  <a:srgbClr val="0000CC"/>
                </a:solidFill>
                <a:effectLst/>
                <a:uLnTx/>
                <a:uFillTx/>
                <a:latin typeface="黑体" panose="02010609060101010101" pitchFamily="2" charset="-122"/>
                <a:ea typeface="黑体" panose="02010609060101010101" pitchFamily="2" charset="-122"/>
                <a:cs typeface="+mj-cs"/>
              </a:rPr>
              <a:t>国王的尊称。</a:t>
            </a:r>
            <a:r>
              <a:rPr kumimoji="0" lang="zh-CN" altLang="en-US" sz="2800" b="1" i="0" u="none" strike="noStrike" kern="1200" cap="none" spc="0" normalizeH="0" baseline="0" noProof="1" smtClean="0">
                <a:ln>
                  <a:noFill/>
                </a:ln>
                <a:solidFill>
                  <a:srgbClr val="FF3300"/>
                </a:solidFill>
                <a:effectLst/>
                <a:uLnTx/>
                <a:uFillTx/>
                <a:latin typeface="黑体" panose="02010609060101010101" pitchFamily="2" charset="-122"/>
                <a:ea typeface="黑体" panose="02010609060101010101" pitchFamily="2" charset="-122"/>
                <a:cs typeface="+mj-cs"/>
              </a:rPr>
              <a:t>法老作为全国最高的统治者，掌握全国的</a:t>
            </a:r>
            <a:r>
              <a:rPr kumimoji="0" lang="zh-CN" altLang="en-US" sz="2800" b="1" i="0" u="none" strike="noStrike" kern="1200" cap="none" spc="0" normalizeH="0" baseline="0" noProof="1" smtClean="0">
                <a:ln>
                  <a:noFill/>
                </a:ln>
                <a:solidFill>
                  <a:srgbClr val="0000CC"/>
                </a:solidFill>
                <a:effectLst/>
                <a:uLnTx/>
                <a:uFillTx/>
                <a:latin typeface="黑体" panose="02010609060101010101" pitchFamily="2" charset="-122"/>
                <a:ea typeface="黑体" panose="02010609060101010101" pitchFamily="2" charset="-122"/>
                <a:cs typeface="+mj-cs"/>
              </a:rPr>
              <a:t>军政、司法、宗教</a:t>
            </a:r>
            <a:r>
              <a:rPr kumimoji="0" lang="zh-CN" altLang="en-US" sz="2800" b="1" i="0" u="none" strike="noStrike" kern="1200" cap="none" spc="0" normalizeH="0" baseline="0" noProof="1" smtClean="0">
                <a:ln>
                  <a:noFill/>
                </a:ln>
                <a:solidFill>
                  <a:srgbClr val="FF3300"/>
                </a:solidFill>
                <a:effectLst/>
                <a:uLnTx/>
                <a:uFillTx/>
                <a:latin typeface="黑体" panose="02010609060101010101" pitchFamily="2" charset="-122"/>
                <a:ea typeface="黑体" panose="02010609060101010101" pitchFamily="2" charset="-122"/>
                <a:cs typeface="+mj-cs"/>
              </a:rPr>
              <a:t>大权，其意志就是法律。法老自称是</a:t>
            </a:r>
            <a:r>
              <a:rPr kumimoji="0" lang="zh-CN" altLang="en-US" sz="2800" b="1" i="0" u="none" strike="noStrike" kern="1200" cap="none" spc="0" normalizeH="0" baseline="0" noProof="1" smtClean="0">
                <a:ln>
                  <a:noFill/>
                </a:ln>
                <a:solidFill>
                  <a:srgbClr val="0000CC"/>
                </a:solidFill>
                <a:effectLst/>
                <a:uLnTx/>
                <a:uFillTx/>
                <a:latin typeface="黑体" panose="02010609060101010101" pitchFamily="2" charset="-122"/>
                <a:ea typeface="黑体" panose="02010609060101010101" pitchFamily="2" charset="-122"/>
                <a:cs typeface="+mj-cs"/>
              </a:rPr>
              <a:t>太阳神之子</a:t>
            </a:r>
            <a:r>
              <a:rPr kumimoji="0" lang="zh-CN" altLang="en-US" sz="2800" b="1" i="0" u="none" strike="noStrike" kern="1200" cap="none" spc="0" normalizeH="0" baseline="0" noProof="1" smtClean="0">
                <a:ln>
                  <a:noFill/>
                </a:ln>
                <a:solidFill>
                  <a:srgbClr val="FF3300"/>
                </a:solidFill>
                <a:effectLst/>
                <a:uLnTx/>
                <a:uFillTx/>
                <a:latin typeface="黑体" panose="02010609060101010101" pitchFamily="2" charset="-122"/>
                <a:ea typeface="黑体" panose="02010609060101010101" pitchFamily="2" charset="-122"/>
                <a:cs typeface="+mj-cs"/>
              </a:rPr>
              <a:t>，有着神的血液，与神交流，与人沟通，</a:t>
            </a:r>
            <a:r>
              <a:rPr lang="zh-CN" altLang="en-US" sz="2800" b="1" smtClean="0">
                <a:ln>
                  <a:noFill/>
                </a:ln>
                <a:solidFill>
                  <a:srgbClr val="FF3300"/>
                </a:solidFill>
                <a:effectLst/>
                <a:uLnTx/>
                <a:uFillTx/>
                <a:latin typeface="黑体" panose="02010609060101010101" pitchFamily="2" charset="-122"/>
                <a:ea typeface="黑体" panose="02010609060101010101" pitchFamily="2" charset="-122"/>
                <a:cs typeface="+mj-cs"/>
                <a:sym typeface="+mn-ea"/>
              </a:rPr>
              <a:t>具有无上权威。</a:t>
            </a:r>
            <a:endParaRPr kumimoji="0" lang="zh-CN" altLang="en-US" sz="2800" b="1" i="0" u="none" strike="noStrike" kern="1200" cap="none" spc="0" normalizeH="0" baseline="0" noProof="1" smtClean="0">
              <a:ln>
                <a:noFill/>
              </a:ln>
              <a:solidFill>
                <a:srgbClr val="FF3300"/>
              </a:solidFill>
              <a:effectLst/>
              <a:uLnTx/>
              <a:uFillTx/>
              <a:latin typeface="黑体" panose="02010609060101010101" pitchFamily="2" charset="-122"/>
              <a:ea typeface="黑体" panose="02010609060101010101" pitchFamily="2" charset="-122"/>
              <a:cs typeface="+mj-cs"/>
            </a:endParaRPr>
          </a:p>
        </p:txBody>
      </p:sp>
      <p:pic>
        <p:nvPicPr>
          <p:cNvPr id="3" name="Picture 4" descr="古埃及社会阶层示意图"/>
          <p:cNvPicPr>
            <a:picLocks noChangeAspect="1" noChangeArrowheads="1"/>
          </p:cNvPicPr>
          <p:nvPr/>
        </p:nvPicPr>
        <p:blipFill>
          <a:blip r:embed="rId1" cstate="print"/>
          <a:srcRect/>
          <a:stretch>
            <a:fillRect/>
          </a:stretch>
        </p:blipFill>
        <p:spPr>
          <a:xfrm>
            <a:off x="898452" y="2960124"/>
            <a:ext cx="4768702" cy="3897876"/>
          </a:xfrm>
          <a:prstGeom prst="rect">
            <a:avLst/>
          </a:prstGeom>
        </p:spPr>
      </p:pic>
      <p:pic>
        <p:nvPicPr>
          <p:cNvPr id="4" name="图片 2"/>
          <p:cNvPicPr>
            <a:picLocks noChangeAspect="1" noChangeArrowheads="1"/>
          </p:cNvPicPr>
          <p:nvPr/>
        </p:nvPicPr>
        <p:blipFill>
          <a:blip r:embed="rId2" cstate="print"/>
          <a:srcRect/>
          <a:stretch>
            <a:fillRect/>
          </a:stretch>
        </p:blipFill>
        <p:spPr bwMode="auto">
          <a:xfrm>
            <a:off x="7240071" y="2903708"/>
            <a:ext cx="3902850" cy="39542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3"/>
          <p:cNvSpPr>
            <a:spLocks noChangeShapeType="1"/>
          </p:cNvSpPr>
          <p:nvPr/>
        </p:nvSpPr>
        <p:spPr bwMode="auto">
          <a:xfrm>
            <a:off x="3436795" y="-12698"/>
            <a:ext cx="914231" cy="0"/>
          </a:xfrm>
          <a:prstGeom prst="line">
            <a:avLst/>
          </a:prstGeom>
          <a:noFill/>
          <a:ln w="57150">
            <a:noFill/>
            <a:round/>
          </a:ln>
          <a:effectLst/>
          <a:scene3d>
            <a:camera prst="orthographicFront">
              <a:rot lat="0" lon="0" rev="0"/>
            </a:camera>
            <a:lightRig rig="chilly" dir="t">
              <a:rot lat="0" lon="0" rev="18480000"/>
            </a:lightRig>
          </a:scene3d>
          <a:sp3d prstMaterial="clear">
            <a:bevelT h="63500"/>
          </a:sp3d>
        </p:spPr>
        <p:txBody>
          <a:bodyPr lIns="108829" tIns="54414" rIns="108829" bIns="54414"/>
          <a:lstStyle/>
          <a:p>
            <a:pPr eaLnBrk="0" hangingPunct="0">
              <a:defRPr/>
            </a:pPr>
            <a:endParaRPr lang="zh-CN" altLang="en-US">
              <a:effectLst>
                <a:outerShdw blurRad="38100" dist="38100" dir="2700000" algn="tl">
                  <a:srgbClr val="000000">
                    <a:alpha val="43137"/>
                  </a:srgbClr>
                </a:outerShdw>
              </a:effectLst>
              <a:ea typeface="+mn-ea"/>
            </a:endParaRPr>
          </a:p>
        </p:txBody>
      </p:sp>
      <p:sp>
        <p:nvSpPr>
          <p:cNvPr id="5" name="Text Box 4"/>
          <p:cNvSpPr txBox="1">
            <a:spLocks noChangeArrowheads="1"/>
          </p:cNvSpPr>
          <p:nvPr/>
        </p:nvSpPr>
        <p:spPr bwMode="auto">
          <a:xfrm>
            <a:off x="721403" y="908517"/>
            <a:ext cx="8542343" cy="692150"/>
          </a:xfrm>
          <a:prstGeom prst="rect">
            <a:avLst/>
          </a:prstGeom>
          <a:solidFill>
            <a:schemeClr val="bg1"/>
          </a:solidFill>
          <a:ln w="9525">
            <a:noFill/>
            <a:miter lim="800000"/>
          </a:ln>
          <a:effectLst/>
          <a:scene3d>
            <a:camera prst="orthographicFront">
              <a:rot lat="0" lon="0" rev="0"/>
            </a:camera>
            <a:lightRig rig="chilly" dir="t">
              <a:rot lat="0" lon="0" rev="18480000"/>
            </a:lightRig>
          </a:scene3d>
          <a:sp3d prstMaterial="clear">
            <a:bevelT h="63500"/>
          </a:sp3d>
        </p:spPr>
        <p:txBody>
          <a:bodyPr wrap="square" lIns="108829" tIns="54414" rIns="108829" bIns="54414">
            <a:spAutoFit/>
          </a:bodyPr>
          <a:lstStyle/>
          <a:p>
            <a:pPr eaLnBrk="0" hangingPunct="0">
              <a:spcBef>
                <a:spcPct val="50000"/>
              </a:spcBef>
              <a:defRPr/>
            </a:pPr>
            <a:r>
              <a:rPr lang="en-US" altLang="zh-CN" sz="3800" b="1" dirty="0" smtClean="0">
                <a:effectLst>
                  <a:outerShdw blurRad="38100" dist="38100" dir="2700000" algn="tl">
                    <a:srgbClr val="000000">
                      <a:alpha val="43137"/>
                    </a:srgbClr>
                  </a:outerShdw>
                </a:effectLst>
                <a:ea typeface="黑体" panose="02010609060101010101" pitchFamily="2" charset="-122"/>
              </a:rPr>
              <a:t>1</a:t>
            </a:r>
            <a:r>
              <a:rPr lang="zh-CN" altLang="en-US" sz="3800" b="1" dirty="0" smtClean="0">
                <a:effectLst>
                  <a:outerShdw blurRad="38100" dist="38100" dir="2700000" algn="tl">
                    <a:srgbClr val="000000">
                      <a:alpha val="43137"/>
                    </a:srgbClr>
                  </a:outerShdw>
                </a:effectLst>
                <a:ea typeface="黑体" panose="02010609060101010101" pitchFamily="2" charset="-122"/>
              </a:rPr>
              <a:t>、法</a:t>
            </a:r>
            <a:r>
              <a:rPr lang="zh-CN" altLang="en-US" sz="3800" b="1" dirty="0">
                <a:effectLst>
                  <a:outerShdw blurRad="38100" dist="38100" dir="2700000" algn="tl">
                    <a:srgbClr val="000000">
                      <a:alpha val="43137"/>
                    </a:srgbClr>
                  </a:outerShdw>
                </a:effectLst>
                <a:ea typeface="黑体" panose="02010609060101010101" pitchFamily="2" charset="-122"/>
              </a:rPr>
              <a:t>老拥有至高无上权力的表现：</a:t>
            </a:r>
            <a:endParaRPr lang="zh-CN" altLang="en-US" sz="3800" b="1" dirty="0">
              <a:effectLst>
                <a:outerShdw blurRad="38100" dist="38100" dir="2700000" algn="tl">
                  <a:srgbClr val="000000">
                    <a:alpha val="43137"/>
                  </a:srgbClr>
                </a:outerShdw>
              </a:effectLst>
              <a:ea typeface="黑体" panose="02010609060101010101" pitchFamily="2" charset="-122"/>
            </a:endParaRPr>
          </a:p>
        </p:txBody>
      </p:sp>
      <p:sp>
        <p:nvSpPr>
          <p:cNvPr id="6" name="Text Box 5"/>
          <p:cNvSpPr txBox="1">
            <a:spLocks noChangeArrowheads="1"/>
          </p:cNvSpPr>
          <p:nvPr/>
        </p:nvSpPr>
        <p:spPr bwMode="auto">
          <a:xfrm>
            <a:off x="1760705" y="2086224"/>
            <a:ext cx="8381083" cy="2651760"/>
          </a:xfrm>
          <a:prstGeom prst="rect">
            <a:avLst/>
          </a:prstGeom>
          <a:solidFill>
            <a:schemeClr val="bg1"/>
          </a:solidFill>
          <a:ln w="9525">
            <a:noFill/>
            <a:miter lim="800000"/>
          </a:ln>
          <a:effectLst/>
          <a:scene3d>
            <a:camera prst="orthographicFront">
              <a:rot lat="0" lon="0" rev="0"/>
            </a:camera>
            <a:lightRig rig="chilly" dir="t">
              <a:rot lat="0" lon="0" rev="18480000"/>
            </a:lightRig>
          </a:scene3d>
          <a:sp3d prstMaterial="clear">
            <a:bevelT h="63500"/>
          </a:sp3d>
        </p:spPr>
        <p:txBody>
          <a:bodyPr vert="horz" wrap="square" lIns="108564" tIns="54599" rIns="108564" bIns="54599" numCol="1" anchor="t">
            <a:spAutoFit/>
          </a:bodyPr>
          <a:lstStyle/>
          <a:p>
            <a:pPr marL="0" indent="0" algn="l" defTabSz="914400" eaLnBrk="0" fontAlgn="base" latinLnBrk="0">
              <a:lnSpc>
                <a:spcPct val="100000"/>
              </a:lnSpc>
              <a:spcBef>
                <a:spcPts val="2000"/>
              </a:spcBef>
              <a:spcAft>
                <a:spcPts val="0"/>
              </a:spcAft>
              <a:buFontTx/>
              <a:buNone/>
            </a:pPr>
            <a:r>
              <a:rPr lang="en-US" altLang="ko-KR" sz="3300" b="1" strike="noStrike" cap="none" dirty="0" smtClean="0">
                <a:effectLst>
                  <a:outerShdw blurRad="38100" dist="38100" dir="2700000" algn="tl">
                    <a:srgbClr val="000000">
                      <a:alpha val="42745"/>
                    </a:srgbClr>
                  </a:outerShdw>
                </a:effectLst>
                <a:latin typeface="Calibri" panose="020F0502020204030204" charset="0"/>
                <a:ea typeface="Calibri" panose="020F0502020204030204" charset="0"/>
              </a:rPr>
              <a:t>①</a:t>
            </a:r>
            <a:r>
              <a:rPr lang="en-US" altLang="ko-KR" sz="3300" b="1" strike="noStrike" cap="none" dirty="0" smtClean="0">
                <a:effectLst>
                  <a:outerShdw blurRad="38100" dist="38100" dir="2700000" algn="tl">
                    <a:srgbClr val="000000">
                      <a:alpha val="42745"/>
                    </a:srgbClr>
                  </a:outerShdw>
                </a:effectLst>
                <a:latin typeface="宋体" panose="02010600030101010101" pitchFamily="2" charset="-122"/>
                <a:ea typeface="宋体" panose="02010600030101010101" pitchFamily="2" charset="-122"/>
              </a:rPr>
              <a:t>集军、政、财、神等大权于一身。</a:t>
            </a:r>
            <a:endParaRPr lang="ko-KR" altLang="en-US" sz="3300" b="1" strike="noStrike" cap="none" dirty="0" smtClean="0">
              <a:latin typeface="宋体" panose="02010600030101010101" pitchFamily="2" charset="-122"/>
              <a:ea typeface="宋体" panose="02010600030101010101" pitchFamily="2" charset="-122"/>
            </a:endParaRPr>
          </a:p>
          <a:p>
            <a:pPr marL="0" indent="0" algn="l" defTabSz="914400" eaLnBrk="0" fontAlgn="base" latinLnBrk="0">
              <a:lnSpc>
                <a:spcPct val="100000"/>
              </a:lnSpc>
              <a:spcBef>
                <a:spcPts val="2000"/>
              </a:spcBef>
              <a:spcAft>
                <a:spcPts val="0"/>
              </a:spcAft>
              <a:buFontTx/>
              <a:buNone/>
            </a:pPr>
            <a:r>
              <a:rPr lang="en-US" altLang="ko-KR" sz="3300" b="1" strike="noStrike" cap="none" dirty="0" smtClean="0">
                <a:effectLst>
                  <a:outerShdw blurRad="38100" dist="38100" dir="2700000" algn="tl">
                    <a:srgbClr val="000000">
                      <a:alpha val="42745"/>
                    </a:srgbClr>
                  </a:outerShdw>
                </a:effectLst>
                <a:latin typeface="宋体" panose="02010600030101010101" pitchFamily="2" charset="-122"/>
                <a:ea typeface="宋体" panose="02010600030101010101" pitchFamily="2" charset="-122"/>
              </a:rPr>
              <a:t>②被认为是“神之子”，具有无上的权威。</a:t>
            </a:r>
            <a:endParaRPr lang="ko-KR" altLang="en-US" sz="3300" b="1" strike="noStrike" cap="none" dirty="0" smtClean="0">
              <a:latin typeface="宋体" panose="02010600030101010101" pitchFamily="2" charset="-122"/>
              <a:ea typeface="宋体" panose="02010600030101010101" pitchFamily="2" charset="-122"/>
            </a:endParaRPr>
          </a:p>
          <a:p>
            <a:pPr marL="0" indent="0" algn="l" defTabSz="914400" eaLnBrk="0" fontAlgn="base" latinLnBrk="0">
              <a:lnSpc>
                <a:spcPct val="100000"/>
              </a:lnSpc>
              <a:spcBef>
                <a:spcPts val="2000"/>
              </a:spcBef>
              <a:spcAft>
                <a:spcPts val="0"/>
              </a:spcAft>
              <a:buFontTx/>
              <a:buNone/>
            </a:pPr>
            <a:r>
              <a:rPr lang="en-US" altLang="ko-KR" sz="3300" b="1" strike="noStrike" cap="none" dirty="0" smtClean="0">
                <a:effectLst>
                  <a:outerShdw blurRad="38100" dist="38100" dir="2700000" algn="tl">
                    <a:srgbClr val="000000">
                      <a:alpha val="42745"/>
                    </a:srgbClr>
                  </a:outerShdw>
                </a:effectLst>
                <a:latin typeface="宋体" panose="02010600030101010101" pitchFamily="2" charset="-122"/>
                <a:ea typeface="宋体" panose="02010600030101010101" pitchFamily="2" charset="-122"/>
              </a:rPr>
              <a:t>③大臣见法老时，要匍匐在地上，吻法老脚下的土地。</a:t>
            </a:r>
            <a:endParaRPr lang="ko-KR" altLang="en-US" sz="3300" b="1" strike="noStrike" cap="none" dirty="0" smtClean="0">
              <a:latin typeface="宋体" panose="02010600030101010101" pitchFamily="2" charset="-122"/>
              <a:ea typeface="宋体" panose="02010600030101010101" pitchFamily="2" charset="-122"/>
            </a:endParaRPr>
          </a:p>
        </p:txBody>
      </p:sp>
      <p:sp>
        <p:nvSpPr>
          <p:cNvPr id="7" name="Rectangle 5"/>
          <p:cNvSpPr>
            <a:spLocks noRot="1" noChangeArrowheads="1"/>
          </p:cNvSpPr>
          <p:nvPr/>
        </p:nvSpPr>
        <p:spPr bwMode="auto">
          <a:xfrm>
            <a:off x="-238539" y="0"/>
            <a:ext cx="6046620" cy="620915"/>
          </a:xfrm>
          <a:prstGeom prst="rect">
            <a:avLst/>
          </a:prstGeom>
          <a:noFill/>
          <a:ln>
            <a:noFill/>
          </a:ln>
        </p:spPr>
        <p:txBody>
          <a:bodyPr lIns="108829" tIns="54414" rIns="108829" bIns="54414" anchor="ct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ctr">
              <a:spcBef>
                <a:spcPct val="0"/>
              </a:spcBef>
              <a:buClrTx/>
              <a:buSzTx/>
              <a:buFont typeface="Arial" panose="020B0604020202020204" pitchFamily="34" charset="0"/>
              <a:buNone/>
              <a:defRPr/>
            </a:pPr>
            <a:r>
              <a:rPr lang="zh-CN" altLang="en-US" sz="4300" b="1" dirty="0" smtClean="0">
                <a:solidFill>
                  <a:srgbClr val="001817"/>
                </a:solidFill>
                <a:latin typeface="+mj-ea"/>
                <a:ea typeface="+mj-ea"/>
              </a:rPr>
              <a:t>三 、法老的统治</a:t>
            </a:r>
            <a:endParaRPr lang="zh-CN" altLang="en-US" sz="4300" b="1" dirty="0" smtClean="0">
              <a:solidFill>
                <a:srgbClr val="001817"/>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slow" p14:dur="500">
        <p:pull dir="u"/>
      </p:transition>
    </mc:Choice>
    <mc:Fallback>
      <p:transition spd="slow">
        <p:pull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TextBox 3"/>
          <p:cNvSpPr txBox="1"/>
          <p:nvPr/>
        </p:nvSpPr>
        <p:spPr>
          <a:xfrm>
            <a:off x="1847850" y="404813"/>
            <a:ext cx="8351838" cy="2445385"/>
          </a:xfrm>
          <a:prstGeom prst="rect">
            <a:avLst/>
          </a:prstGeom>
          <a:noFill/>
          <a:ln w="9525">
            <a:noFill/>
          </a:ln>
        </p:spPr>
        <p:txBody>
          <a:bodyPr anchor="t">
            <a:spAutoFit/>
          </a:bodyPr>
          <a:p>
            <a:pPr algn="ctr" eaLnBrk="0" hangingPunct="0">
              <a:lnSpc>
                <a:spcPct val="150000"/>
              </a:lnSpc>
            </a:pPr>
            <a:r>
              <a:rPr lang="zh-CN" altLang="en-US" sz="4800" b="1" dirty="0">
                <a:latin typeface="Gulim" panose="020B0600000101010101" pitchFamily="34" charset="-127"/>
                <a:ea typeface="Gulim" panose="020B0600000101010101" pitchFamily="34" charset="-127"/>
              </a:rPr>
              <a:t>第</a:t>
            </a:r>
            <a:r>
              <a:rPr lang="en-US" altLang="zh-CN" sz="4800" b="1" dirty="0">
                <a:latin typeface="Gulim" panose="020B0600000101010101" pitchFamily="34" charset="-127"/>
                <a:ea typeface="Gulim" panose="020B0600000101010101" pitchFamily="34" charset="-127"/>
              </a:rPr>
              <a:t>1</a:t>
            </a:r>
            <a:r>
              <a:rPr lang="zh-CN" altLang="en-US" sz="4800" b="1" dirty="0">
                <a:latin typeface="Gulim" panose="020B0600000101010101" pitchFamily="34" charset="-127"/>
                <a:ea typeface="Gulim" panose="020B0600000101010101" pitchFamily="34" charset="-127"/>
              </a:rPr>
              <a:t>课</a:t>
            </a:r>
            <a:endParaRPr lang="en-US" altLang="zh-CN" sz="4800" b="1" dirty="0">
              <a:latin typeface="Gulim" panose="020B0600000101010101" pitchFamily="34" charset="-127"/>
              <a:ea typeface="Gulim" panose="020B0600000101010101" pitchFamily="34" charset="-127"/>
            </a:endParaRPr>
          </a:p>
          <a:p>
            <a:pPr algn="ctr" eaLnBrk="0" hangingPunct="0">
              <a:lnSpc>
                <a:spcPct val="150000"/>
              </a:lnSpc>
            </a:pPr>
            <a:r>
              <a:rPr lang="zh-CN" altLang="en-US" sz="5400" b="1" dirty="0">
                <a:latin typeface="Gulim" panose="020B0600000101010101" pitchFamily="34" charset="-127"/>
                <a:ea typeface="Gulim" panose="020B0600000101010101" pitchFamily="34" charset="-127"/>
              </a:rPr>
              <a:t>古代埃及</a:t>
            </a:r>
            <a:endParaRPr lang="zh-CN" altLang="en-US" sz="5400" b="1" dirty="0">
              <a:latin typeface="Gulim" panose="020B0600000101010101" pitchFamily="34" charset="-127"/>
              <a:ea typeface="Gulim" panose="020B0600000101010101" pitchFamily="34" charset="-127"/>
            </a:endParaRPr>
          </a:p>
        </p:txBody>
      </p:sp>
      <p:pic>
        <p:nvPicPr>
          <p:cNvPr id="26626" name="Picture 11" descr="g:\program files\360se6\User Data\temp\8EFF3657BD739104134C1C8C20CCB7AC.jpg"/>
          <p:cNvPicPr>
            <a:picLocks noChangeAspect="1"/>
          </p:cNvPicPr>
          <p:nvPr/>
        </p:nvPicPr>
        <p:blipFill>
          <a:blip r:embed="rId1"/>
          <a:stretch>
            <a:fillRect/>
          </a:stretch>
        </p:blipFill>
        <p:spPr>
          <a:xfrm>
            <a:off x="3719513" y="2924175"/>
            <a:ext cx="4872037" cy="3656013"/>
          </a:xfrm>
          <a:prstGeom prst="rect">
            <a:avLst/>
          </a:prstGeom>
          <a:noFill/>
          <a:ln w="9525">
            <a:noFill/>
          </a:ln>
        </p:spPr>
      </p:pic>
    </p:spTree>
  </p:cSld>
  <p:clrMapOvr>
    <a:masterClrMapping/>
  </p:clrMapOvr>
  <p:transition>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图片 53251" descr="1223427553997_000"/>
          <p:cNvPicPr>
            <a:picLocks noChangeAspect="1" noChangeArrowheads="1"/>
          </p:cNvPicPr>
          <p:nvPr/>
        </p:nvPicPr>
        <p:blipFill>
          <a:blip r:embed="rId1" cstate="print"/>
          <a:srcRect/>
          <a:stretch>
            <a:fillRect/>
          </a:stretch>
        </p:blipFill>
        <p:spPr bwMode="auto">
          <a:xfrm>
            <a:off x="4656453" y="980773"/>
            <a:ext cx="7166889" cy="4699218"/>
          </a:xfrm>
          <a:prstGeom prst="rect">
            <a:avLst/>
          </a:prstGeom>
          <a:noFill/>
          <a:ln w="9525">
            <a:noFill/>
            <a:miter lim="800000"/>
            <a:headEnd/>
            <a:tailEnd/>
          </a:ln>
        </p:spPr>
      </p:pic>
      <p:sp>
        <p:nvSpPr>
          <p:cNvPr id="8202" name="文本框 2"/>
          <p:cNvSpPr txBox="1">
            <a:spLocks noChangeArrowheads="1"/>
          </p:cNvSpPr>
          <p:nvPr/>
        </p:nvSpPr>
        <p:spPr bwMode="auto">
          <a:xfrm>
            <a:off x="459137" y="892217"/>
            <a:ext cx="4136779" cy="3893185"/>
          </a:xfrm>
          <a:prstGeom prst="rect">
            <a:avLst/>
          </a:prstGeom>
          <a:noFill/>
          <a:ln w="9525">
            <a:noFill/>
            <a:miter lim="800000"/>
          </a:ln>
        </p:spPr>
        <p:txBody>
          <a:bodyPr lIns="108829" tIns="54414" rIns="108829" bIns="54414">
            <a:spAutoFit/>
          </a:bodyPr>
          <a:lstStyle/>
          <a:p>
            <a:r>
              <a:rPr lang="en-US" altLang="zh-CN" sz="3300" b="1" dirty="0" smtClean="0">
                <a:latin typeface="黑体" panose="02010609060101010101" pitchFamily="2" charset="-122"/>
                <a:ea typeface="黑体" panose="02010609060101010101" pitchFamily="2" charset="-122"/>
              </a:rPr>
              <a:t>2</a:t>
            </a:r>
            <a:r>
              <a:rPr lang="zh-CN" altLang="en-US" sz="3300" b="1" dirty="0" smtClean="0">
                <a:latin typeface="黑体" panose="02010609060101010101" pitchFamily="2" charset="-122"/>
                <a:ea typeface="黑体" panose="02010609060101010101" pitchFamily="2" charset="-122"/>
              </a:rPr>
              <a:t>、王</a:t>
            </a:r>
            <a:r>
              <a:rPr lang="zh-CN" altLang="en-US" sz="3300" b="1" dirty="0">
                <a:latin typeface="黑体" panose="02010609060101010101" pitchFamily="2" charset="-122"/>
                <a:ea typeface="黑体" panose="02010609060101010101" pitchFamily="2" charset="-122"/>
              </a:rPr>
              <a:t>权衰落：</a:t>
            </a:r>
            <a:r>
              <a:rPr lang="zh-CN" altLang="en-US" sz="3800" b="1" dirty="0">
                <a:latin typeface="黑体" panose="02010609060101010101" pitchFamily="2" charset="-122"/>
                <a:ea typeface="黑体" panose="02010609060101010101" pitchFamily="2" charset="-122"/>
              </a:rPr>
              <a:t> </a:t>
            </a:r>
            <a:endParaRPr lang="zh-CN" altLang="en-US" sz="3800" b="1" dirty="0">
              <a:latin typeface="黑体" panose="02010609060101010101" pitchFamily="2" charset="-122"/>
              <a:ea typeface="黑体" panose="02010609060101010101" pitchFamily="2" charset="-122"/>
            </a:endParaRPr>
          </a:p>
          <a:p>
            <a:endParaRPr lang="zh-CN" altLang="en-US" sz="3800" b="1" dirty="0">
              <a:latin typeface="黑体" panose="02010609060101010101" pitchFamily="2" charset="-122"/>
              <a:ea typeface="黑体" panose="02010609060101010101" pitchFamily="2" charset="-122"/>
            </a:endParaRPr>
          </a:p>
          <a:p>
            <a:r>
              <a:rPr lang="zh-CN" altLang="en-US" sz="3300" b="1" dirty="0">
                <a:latin typeface="黑体" panose="02010609060101010101" pitchFamily="2" charset="-122"/>
                <a:ea typeface="黑体" panose="02010609060101010101" pitchFamily="2" charset="-122"/>
              </a:rPr>
              <a:t>随着社会矛盾的激化，胡夫金字塔之后，金字塔越修越小，反映了王权的逐渐衰</a:t>
            </a:r>
            <a:r>
              <a:rPr lang="zh-CN" altLang="en-US" sz="3300" b="1" dirty="0" smtClean="0">
                <a:latin typeface="黑体" panose="02010609060101010101" pitchFamily="2" charset="-122"/>
                <a:ea typeface="黑体" panose="02010609060101010101" pitchFamily="2" charset="-122"/>
              </a:rPr>
              <a:t>落。</a:t>
            </a:r>
            <a:endParaRPr lang="en-US" altLang="zh-CN" sz="3300" b="1" dirty="0">
              <a:latin typeface="黑体" panose="02010609060101010101" pitchFamily="2" charset="-122"/>
              <a:ea typeface="黑体" panose="02010609060101010101" pitchFamily="2" charset="-122"/>
            </a:endParaRPr>
          </a:p>
          <a:p>
            <a:endParaRPr lang="zh-CN" altLang="en-US" sz="3800" b="1" dirty="0">
              <a:latin typeface="黑体" panose="02010609060101010101" pitchFamily="2" charset="-122"/>
              <a:ea typeface="黑体" panose="02010609060101010101" pitchFamily="2" charset="-122"/>
            </a:endParaRP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202">
                                            <p:txEl>
                                              <p:pRg st="0" end="0"/>
                                            </p:txEl>
                                          </p:spTgt>
                                        </p:tgtEl>
                                        <p:attrNameLst>
                                          <p:attrName>style.visibility</p:attrName>
                                        </p:attrNameLst>
                                      </p:cBhvr>
                                      <p:to>
                                        <p:strVal val="visible"/>
                                      </p:to>
                                    </p:set>
                                    <p:animEffect transition="in" filter="blinds(horizontal)">
                                      <p:cBhvr>
                                        <p:cTn id="7" dur="500"/>
                                        <p:tgtEl>
                                          <p:spTgt spid="82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202">
                                            <p:txEl>
                                              <p:pRg st="2" end="2"/>
                                            </p:txEl>
                                          </p:spTgt>
                                        </p:tgtEl>
                                        <p:attrNameLst>
                                          <p:attrName>style.visibility</p:attrName>
                                        </p:attrNameLst>
                                      </p:cBhvr>
                                      <p:to>
                                        <p:strVal val="visible"/>
                                      </p:to>
                                    </p:set>
                                    <p:animEffect transition="in" filter="blinds(horizontal)">
                                      <p:cBhvr>
                                        <p:cTn id="12" dur="500"/>
                                        <p:tgtEl>
                                          <p:spTgt spid="820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71525" y="1844675"/>
            <a:ext cx="10744200" cy="44005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fontAlgn="auto">
              <a:spcBef>
                <a:spcPts val="0"/>
              </a:spcBef>
              <a:spcAft>
                <a:spcPts val="0"/>
              </a:spcAft>
              <a:defRPr/>
            </a:pPr>
            <a:r>
              <a:rPr lang="zh-CN" altLang="en-US" sz="2800" b="1" noProof="1">
                <a:solidFill>
                  <a:schemeClr val="tx1"/>
                </a:solidFill>
                <a:latin typeface="+mn-ea"/>
              </a:rPr>
              <a:t>    </a:t>
            </a:r>
            <a:r>
              <a:rPr lang="zh-CN" altLang="en-US" sz="2800" b="1" noProof="1">
                <a:solidFill>
                  <a:schemeClr val="tx1"/>
                </a:solidFill>
              </a:rPr>
              <a:t>古埃及人制定了世界上最早的太阳历，将预示着尼罗河泛滥的天狼星作为一天的开始。</a:t>
            </a:r>
            <a:endParaRPr lang="en-US" altLang="zh-CN" sz="2800" b="1" noProof="1">
              <a:solidFill>
                <a:schemeClr val="tx1"/>
              </a:solidFill>
            </a:endParaRPr>
          </a:p>
          <a:p>
            <a:pPr fontAlgn="auto">
              <a:spcBef>
                <a:spcPts val="0"/>
              </a:spcBef>
              <a:spcAft>
                <a:spcPts val="0"/>
              </a:spcAft>
              <a:defRPr/>
            </a:pPr>
            <a:r>
              <a:rPr lang="en-US" altLang="zh-CN" sz="2800" b="1" noProof="1">
                <a:solidFill>
                  <a:schemeClr val="tx1"/>
                </a:solidFill>
                <a:latin typeface="+mn-ea"/>
              </a:rPr>
              <a:t>    </a:t>
            </a:r>
            <a:r>
              <a:rPr lang="zh-CN" altLang="en-US" sz="2800" b="1" noProof="1">
                <a:solidFill>
                  <a:schemeClr val="tx1"/>
                </a:solidFill>
              </a:rPr>
              <a:t>经常测量被尼罗河泛滥冲毁田亩的面积的需要催生了古埃及的数字与几何学。</a:t>
            </a:r>
            <a:endParaRPr lang="en-US" altLang="zh-CN" sz="2800" b="1" noProof="1">
              <a:solidFill>
                <a:schemeClr val="tx1"/>
              </a:solidFill>
            </a:endParaRPr>
          </a:p>
          <a:p>
            <a:pPr fontAlgn="auto">
              <a:spcBef>
                <a:spcPts val="0"/>
              </a:spcBef>
              <a:spcAft>
                <a:spcPts val="0"/>
              </a:spcAft>
              <a:defRPr/>
            </a:pPr>
            <a:r>
              <a:rPr lang="en-US" altLang="zh-CN" sz="2800" b="1" noProof="1">
                <a:solidFill>
                  <a:schemeClr val="tx1"/>
                </a:solidFill>
                <a:latin typeface="+mn-ea"/>
              </a:rPr>
              <a:t>    </a:t>
            </a:r>
            <a:r>
              <a:rPr lang="zh-CN" altLang="en-US" sz="2800" b="1" noProof="1">
                <a:solidFill>
                  <a:schemeClr val="tx1"/>
                </a:solidFill>
              </a:rPr>
              <a:t>尼罗河边生长的纸草为古埃及发明了造纸术，使埃及的文明有了廉价的介质。也正是这种纸草制造出的大船使埃及发展了世界上最早的航海术。</a:t>
            </a:r>
            <a:endParaRPr lang="en-US" altLang="zh-CN" sz="2800" b="1" noProof="1">
              <a:solidFill>
                <a:schemeClr val="tx1"/>
              </a:solidFill>
            </a:endParaRPr>
          </a:p>
          <a:p>
            <a:pPr fontAlgn="auto">
              <a:spcBef>
                <a:spcPts val="0"/>
              </a:spcBef>
              <a:spcAft>
                <a:spcPts val="0"/>
              </a:spcAft>
              <a:defRPr/>
            </a:pPr>
            <a:r>
              <a:rPr lang="en-US" altLang="zh-CN" sz="2800" b="1" noProof="1">
                <a:solidFill>
                  <a:schemeClr val="tx1"/>
                </a:solidFill>
                <a:latin typeface="+mn-ea"/>
              </a:rPr>
              <a:t>    </a:t>
            </a:r>
            <a:r>
              <a:rPr lang="zh-CN" altLang="en-US" sz="2800" b="1" noProof="1">
                <a:solidFill>
                  <a:schemeClr val="tx1"/>
                </a:solidFill>
              </a:rPr>
              <a:t>对于庞大水利系统的管理催生了管理科学和法律学，在制作木乃伊的过程中，埃及的医学也诞生了。</a:t>
            </a:r>
            <a:endParaRPr lang="en-US" altLang="zh-CN" sz="2800" b="1" noProof="1">
              <a:solidFill>
                <a:schemeClr val="tx1"/>
              </a:solidFill>
            </a:endParaRPr>
          </a:p>
          <a:p>
            <a:pPr fontAlgn="auto">
              <a:spcBef>
                <a:spcPts val="0"/>
              </a:spcBef>
              <a:spcAft>
                <a:spcPts val="0"/>
              </a:spcAft>
              <a:defRPr/>
            </a:pPr>
            <a:r>
              <a:rPr lang="en-US" altLang="zh-CN" sz="2800" b="1" noProof="1">
                <a:solidFill>
                  <a:schemeClr val="tx1"/>
                </a:solidFill>
                <a:latin typeface="+mn-ea"/>
              </a:rPr>
              <a:t>    ……</a:t>
            </a:r>
            <a:endParaRPr lang="zh-CN" altLang="en-US" sz="2800" b="1" noProof="1">
              <a:solidFill>
                <a:schemeClr val="tx1"/>
              </a:solidFill>
              <a:latin typeface="+mn-ea"/>
            </a:endParaRPr>
          </a:p>
        </p:txBody>
      </p:sp>
      <p:sp>
        <p:nvSpPr>
          <p:cNvPr id="35842" name="TextBox 2"/>
          <p:cNvSpPr txBox="1">
            <a:spLocks noChangeArrowheads="1"/>
          </p:cNvSpPr>
          <p:nvPr/>
        </p:nvSpPr>
        <p:spPr bwMode="auto">
          <a:xfrm>
            <a:off x="2424113" y="908050"/>
            <a:ext cx="7488237" cy="644525"/>
          </a:xfrm>
          <a:prstGeom prst="rect">
            <a:avLst/>
          </a:prstGeom>
          <a:solidFill>
            <a:schemeClr val="bg1"/>
          </a:solidFill>
          <a:ln w="9525">
            <a:noFill/>
            <a:miter lim="800000"/>
          </a:ln>
        </p:spPr>
        <p:txBody>
          <a:bodyPr>
            <a:spAutoFit/>
          </a:bodyPr>
          <a:lstStyle/>
          <a:p>
            <a:pPr algn="ctr"/>
            <a:r>
              <a:rPr lang="zh-CN" altLang="en-US" sz="3600" b="1">
                <a:solidFill>
                  <a:srgbClr val="FF0000"/>
                </a:solidFill>
                <a:latin typeface="Calibri" panose="020F0502020204030204" charset="0"/>
              </a:rPr>
              <a:t>尼罗河培育了灿烂的古埃及文明</a:t>
            </a:r>
            <a:endParaRPr lang="zh-CN" altLang="en-US" sz="3600" b="1">
              <a:solidFill>
                <a:srgbClr val="FF0000"/>
              </a:solidFill>
              <a:latin typeface="Calibri" panose="020F050202020403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49" name="TextBox 2"/>
          <p:cNvSpPr txBox="1"/>
          <p:nvPr/>
        </p:nvSpPr>
        <p:spPr>
          <a:xfrm>
            <a:off x="1847850" y="404813"/>
            <a:ext cx="3024188" cy="583565"/>
          </a:xfrm>
          <a:prstGeom prst="rect">
            <a:avLst/>
          </a:prstGeom>
          <a:noFill/>
          <a:ln w="9525">
            <a:noFill/>
          </a:ln>
        </p:spPr>
        <p:txBody>
          <a:bodyPr anchor="t">
            <a:spAutoFit/>
          </a:bodyPr>
          <a:p>
            <a:pPr eaLnBrk="0" hangingPunct="0"/>
            <a:r>
              <a:rPr lang="en-US" altLang="zh-CN" sz="3200" b="1" i="1" dirty="0">
                <a:solidFill>
                  <a:srgbClr val="FF0000"/>
                </a:solidFill>
                <a:latin typeface="微软雅黑" panose="020B0503020204020204" charset="-122"/>
                <a:ea typeface="微软雅黑" panose="020B0503020204020204" charset="-122"/>
              </a:rPr>
              <a:t>【</a:t>
            </a:r>
            <a:r>
              <a:rPr lang="zh-CN" altLang="en-US" sz="3200" b="1" i="1" dirty="0">
                <a:solidFill>
                  <a:srgbClr val="FF0000"/>
                </a:solidFill>
                <a:latin typeface="微软雅黑" panose="020B0503020204020204" charset="-122"/>
                <a:ea typeface="微软雅黑" panose="020B0503020204020204" charset="-122"/>
              </a:rPr>
              <a:t>课堂小结</a:t>
            </a:r>
            <a:r>
              <a:rPr lang="en-US" altLang="zh-CN" sz="3200" b="1" i="1" dirty="0">
                <a:solidFill>
                  <a:srgbClr val="FF0000"/>
                </a:solidFill>
                <a:latin typeface="微软雅黑" panose="020B0503020204020204" charset="-122"/>
                <a:ea typeface="微软雅黑" panose="020B0503020204020204" charset="-122"/>
              </a:rPr>
              <a:t>】</a:t>
            </a:r>
            <a:endParaRPr lang="zh-CN" altLang="en-US" sz="3200" b="1" i="1" dirty="0">
              <a:solidFill>
                <a:srgbClr val="FF0000"/>
              </a:solidFill>
              <a:latin typeface="微软雅黑" panose="020B0503020204020204" charset="-122"/>
              <a:ea typeface="微软雅黑" panose="020B0503020204020204" charset="-122"/>
            </a:endParaRPr>
          </a:p>
        </p:txBody>
      </p:sp>
      <p:sp>
        <p:nvSpPr>
          <p:cNvPr id="53250" name="TextBox 3"/>
          <p:cNvSpPr txBox="1"/>
          <p:nvPr/>
        </p:nvSpPr>
        <p:spPr>
          <a:xfrm>
            <a:off x="2351088" y="2565400"/>
            <a:ext cx="576262" cy="1383665"/>
          </a:xfrm>
          <a:prstGeom prst="rect">
            <a:avLst/>
          </a:prstGeom>
          <a:noFill/>
          <a:ln w="9525">
            <a:noFill/>
          </a:ln>
        </p:spPr>
        <p:txBody>
          <a:bodyPr anchor="t">
            <a:spAutoFit/>
          </a:bodyPr>
          <a:p>
            <a:pPr eaLnBrk="0" hangingPunct="0"/>
            <a:r>
              <a:rPr lang="zh-CN" altLang="en-US" sz="2800" b="1" dirty="0">
                <a:solidFill>
                  <a:srgbClr val="0000FF"/>
                </a:solidFill>
                <a:latin typeface="Calibri" panose="020F0502020204030204" charset="0"/>
                <a:ea typeface="宋体" panose="02010600030101010101" pitchFamily="2" charset="-122"/>
              </a:rPr>
              <a:t>尼罗河</a:t>
            </a:r>
            <a:endParaRPr lang="zh-CN" altLang="en-US" sz="2800" b="1" dirty="0">
              <a:solidFill>
                <a:srgbClr val="0000FF"/>
              </a:solidFill>
              <a:latin typeface="Calibri" panose="020F0502020204030204" charset="0"/>
              <a:ea typeface="宋体" panose="02010600030101010101" pitchFamily="2" charset="-122"/>
            </a:endParaRPr>
          </a:p>
        </p:txBody>
      </p:sp>
      <p:sp>
        <p:nvSpPr>
          <p:cNvPr id="53251" name="TextBox 4"/>
          <p:cNvSpPr txBox="1"/>
          <p:nvPr/>
        </p:nvSpPr>
        <p:spPr>
          <a:xfrm>
            <a:off x="3359150" y="2190750"/>
            <a:ext cx="649288" cy="2245360"/>
          </a:xfrm>
          <a:prstGeom prst="rect">
            <a:avLst/>
          </a:prstGeom>
          <a:noFill/>
          <a:ln w="9525">
            <a:noFill/>
          </a:ln>
        </p:spPr>
        <p:txBody>
          <a:bodyPr anchor="t">
            <a:spAutoFit/>
          </a:bodyPr>
          <a:p>
            <a:pPr eaLnBrk="0" hangingPunct="0"/>
            <a:r>
              <a:rPr lang="zh-CN" altLang="en-US" sz="2800" b="1" dirty="0">
                <a:latin typeface="Calibri" panose="020F0502020204030204" charset="0"/>
                <a:ea typeface="宋体" panose="02010600030101010101" pitchFamily="2" charset="-122"/>
              </a:rPr>
              <a:t>古埃及文明</a:t>
            </a:r>
            <a:endParaRPr lang="zh-CN" altLang="en-US" sz="2800" b="1" dirty="0">
              <a:latin typeface="Calibri" panose="020F0502020204030204" charset="0"/>
              <a:ea typeface="宋体" panose="02010600030101010101" pitchFamily="2" charset="-122"/>
            </a:endParaRPr>
          </a:p>
        </p:txBody>
      </p:sp>
      <p:sp>
        <p:nvSpPr>
          <p:cNvPr id="53252" name="TextBox 5"/>
          <p:cNvSpPr txBox="1"/>
          <p:nvPr/>
        </p:nvSpPr>
        <p:spPr>
          <a:xfrm>
            <a:off x="4151313" y="1970088"/>
            <a:ext cx="1800225" cy="521970"/>
          </a:xfrm>
          <a:prstGeom prst="rect">
            <a:avLst/>
          </a:prstGeom>
          <a:noFill/>
          <a:ln w="9525">
            <a:noFill/>
          </a:ln>
        </p:spPr>
        <p:txBody>
          <a:bodyPr anchor="t">
            <a:spAutoFit/>
          </a:bodyPr>
          <a:p>
            <a:pPr eaLnBrk="0" hangingPunct="0"/>
            <a:r>
              <a:rPr lang="zh-CN" altLang="en-US" sz="2800" b="1" dirty="0">
                <a:latin typeface="Calibri" panose="020F0502020204030204" charset="0"/>
                <a:ea typeface="宋体" panose="02010600030101010101" pitchFamily="2" charset="-122"/>
              </a:rPr>
              <a:t>发展历程</a:t>
            </a:r>
            <a:endParaRPr lang="zh-CN" altLang="en-US" sz="2800" b="1" dirty="0">
              <a:latin typeface="Calibri" panose="020F0502020204030204" charset="0"/>
              <a:ea typeface="宋体" panose="02010600030101010101" pitchFamily="2" charset="-122"/>
            </a:endParaRPr>
          </a:p>
        </p:txBody>
      </p:sp>
      <p:sp>
        <p:nvSpPr>
          <p:cNvPr id="53253" name="矩形 12"/>
          <p:cNvSpPr/>
          <p:nvPr/>
        </p:nvSpPr>
        <p:spPr>
          <a:xfrm>
            <a:off x="5951538" y="1339850"/>
            <a:ext cx="4392612" cy="1799590"/>
          </a:xfrm>
          <a:prstGeom prst="rect">
            <a:avLst/>
          </a:prstGeom>
          <a:noFill/>
          <a:ln w="9525">
            <a:noFill/>
          </a:ln>
        </p:spPr>
        <p:txBody>
          <a:bodyPr anchor="t">
            <a:spAutoFit/>
          </a:bodyPr>
          <a:p>
            <a:pPr eaLnBrk="0" hangingPunct="0">
              <a:spcAft>
                <a:spcPts val="600"/>
              </a:spcAft>
            </a:pPr>
            <a:r>
              <a:rPr lang="zh-CN" altLang="en-US" sz="2400" b="1" dirty="0">
                <a:solidFill>
                  <a:srgbClr val="000000"/>
                </a:solidFill>
                <a:latin typeface="楷体" panose="02010609060101010101" pitchFamily="49" charset="-122"/>
                <a:ea typeface="楷体" panose="02010609060101010101" pitchFamily="49" charset="-122"/>
              </a:rPr>
              <a:t>出现：</a:t>
            </a:r>
            <a:r>
              <a:rPr lang="zh-CN" altLang="en-US" sz="2400" b="1" dirty="0">
                <a:solidFill>
                  <a:srgbClr val="0000FF"/>
                </a:solidFill>
                <a:latin typeface="楷体" panose="02010609060101010101" pitchFamily="49" charset="-122"/>
                <a:ea typeface="楷体" panose="02010609060101010101" pitchFamily="49" charset="-122"/>
              </a:rPr>
              <a:t>约公元前</a:t>
            </a:r>
            <a:r>
              <a:rPr lang="en-US" altLang="zh-CN" sz="2400" b="1" dirty="0">
                <a:solidFill>
                  <a:srgbClr val="0000FF"/>
                </a:solidFill>
                <a:latin typeface="楷体" panose="02010609060101010101" pitchFamily="49" charset="-122"/>
                <a:ea typeface="楷体" panose="02010609060101010101" pitchFamily="49" charset="-122"/>
              </a:rPr>
              <a:t>3500</a:t>
            </a:r>
            <a:r>
              <a:rPr lang="zh-CN" altLang="en-US" sz="2400" b="1" dirty="0">
                <a:solidFill>
                  <a:srgbClr val="0000FF"/>
                </a:solidFill>
                <a:latin typeface="楷体" panose="02010609060101010101" pitchFamily="49" charset="-122"/>
                <a:ea typeface="楷体" panose="02010609060101010101" pitchFamily="49" charset="-122"/>
              </a:rPr>
              <a:t>年</a:t>
            </a:r>
            <a:endParaRPr lang="en-US" altLang="zh-CN" sz="2400" b="1" dirty="0">
              <a:solidFill>
                <a:srgbClr val="0000FF"/>
              </a:solidFill>
              <a:latin typeface="楷体" panose="02010609060101010101" pitchFamily="49" charset="-122"/>
              <a:ea typeface="楷体" panose="02010609060101010101" pitchFamily="49" charset="-122"/>
            </a:endParaRPr>
          </a:p>
          <a:p>
            <a:pPr eaLnBrk="0" hangingPunct="0">
              <a:spcAft>
                <a:spcPts val="600"/>
              </a:spcAft>
            </a:pPr>
            <a:r>
              <a:rPr lang="zh-CN" altLang="en-US" sz="2400" b="1" dirty="0">
                <a:solidFill>
                  <a:srgbClr val="000000"/>
                </a:solidFill>
                <a:latin typeface="楷体" panose="02010609060101010101" pitchFamily="49" charset="-122"/>
                <a:ea typeface="楷体" panose="02010609060101010101" pitchFamily="49" charset="-122"/>
              </a:rPr>
              <a:t>统一：</a:t>
            </a:r>
            <a:r>
              <a:rPr lang="zh-CN" altLang="en-US" sz="2400" b="1" dirty="0">
                <a:solidFill>
                  <a:srgbClr val="0000FF"/>
                </a:solidFill>
                <a:latin typeface="楷体" panose="02010609060101010101" pitchFamily="49" charset="-122"/>
                <a:ea typeface="楷体" panose="02010609060101010101" pitchFamily="49" charset="-122"/>
              </a:rPr>
              <a:t>约公元前</a:t>
            </a:r>
            <a:r>
              <a:rPr lang="en-US" altLang="zh-CN" sz="2400" b="1" dirty="0">
                <a:solidFill>
                  <a:srgbClr val="0000FF"/>
                </a:solidFill>
                <a:latin typeface="楷体" panose="02010609060101010101" pitchFamily="49" charset="-122"/>
                <a:ea typeface="楷体" panose="02010609060101010101" pitchFamily="49" charset="-122"/>
              </a:rPr>
              <a:t>3100</a:t>
            </a:r>
            <a:r>
              <a:rPr lang="zh-CN" altLang="en-US" sz="2400" b="1" dirty="0">
                <a:solidFill>
                  <a:srgbClr val="0000FF"/>
                </a:solidFill>
                <a:latin typeface="楷体" panose="02010609060101010101" pitchFamily="49" charset="-122"/>
                <a:ea typeface="楷体" panose="02010609060101010101" pitchFamily="49" charset="-122"/>
              </a:rPr>
              <a:t>年</a:t>
            </a:r>
            <a:endParaRPr lang="en-US" altLang="zh-CN" sz="2400" b="1" dirty="0">
              <a:solidFill>
                <a:srgbClr val="0000FF"/>
              </a:solidFill>
              <a:latin typeface="楷体" panose="02010609060101010101" pitchFamily="49" charset="-122"/>
              <a:ea typeface="楷体" panose="02010609060101010101" pitchFamily="49" charset="-122"/>
            </a:endParaRPr>
          </a:p>
          <a:p>
            <a:pPr eaLnBrk="0" hangingPunct="0">
              <a:spcAft>
                <a:spcPts val="600"/>
              </a:spcAft>
            </a:pPr>
            <a:r>
              <a:rPr lang="zh-CN" altLang="en-US" sz="2400" b="1" dirty="0">
                <a:solidFill>
                  <a:srgbClr val="000000"/>
                </a:solidFill>
                <a:latin typeface="楷体" panose="02010609060101010101" pitchFamily="49" charset="-122"/>
                <a:ea typeface="楷体" panose="02010609060101010101" pitchFamily="49" charset="-122"/>
              </a:rPr>
              <a:t>强盛：</a:t>
            </a:r>
            <a:r>
              <a:rPr lang="zh-CN" altLang="en-US" sz="2400" b="1" dirty="0">
                <a:solidFill>
                  <a:srgbClr val="0000FF"/>
                </a:solidFill>
                <a:latin typeface="楷体" panose="02010609060101010101" pitchFamily="49" charset="-122"/>
                <a:ea typeface="楷体" panose="02010609060101010101" pitchFamily="49" charset="-122"/>
              </a:rPr>
              <a:t>图特摩斯三世统治时期</a:t>
            </a:r>
            <a:endParaRPr lang="en-US" altLang="zh-CN" sz="2400" b="1" dirty="0">
              <a:solidFill>
                <a:srgbClr val="0000FF"/>
              </a:solidFill>
              <a:latin typeface="楷体" panose="02010609060101010101" pitchFamily="49" charset="-122"/>
              <a:ea typeface="楷体" panose="02010609060101010101" pitchFamily="49" charset="-122"/>
            </a:endParaRPr>
          </a:p>
          <a:p>
            <a:pPr eaLnBrk="0" hangingPunct="0">
              <a:spcAft>
                <a:spcPts val="600"/>
              </a:spcAft>
            </a:pPr>
            <a:r>
              <a:rPr lang="zh-CN" altLang="en-US" sz="2400" b="1" dirty="0">
                <a:solidFill>
                  <a:srgbClr val="000000"/>
                </a:solidFill>
                <a:latin typeface="楷体" panose="02010609060101010101" pitchFamily="49" charset="-122"/>
                <a:ea typeface="楷体" panose="02010609060101010101" pitchFamily="49" charset="-122"/>
              </a:rPr>
              <a:t>衰亡：</a:t>
            </a:r>
            <a:r>
              <a:rPr lang="zh-CN" altLang="en-US" sz="2400" b="1" dirty="0">
                <a:solidFill>
                  <a:srgbClr val="0000FF"/>
                </a:solidFill>
                <a:latin typeface="楷体" panose="02010609060101010101" pitchFamily="49" charset="-122"/>
                <a:ea typeface="楷体" panose="02010609060101010101" pitchFamily="49" charset="-122"/>
              </a:rPr>
              <a:t>公元前</a:t>
            </a:r>
            <a:r>
              <a:rPr lang="en-US" altLang="zh-CN" sz="2400" b="1" dirty="0">
                <a:solidFill>
                  <a:srgbClr val="0000FF"/>
                </a:solidFill>
                <a:latin typeface="楷体" panose="02010609060101010101" pitchFamily="49" charset="-122"/>
                <a:ea typeface="楷体" panose="02010609060101010101" pitchFamily="49" charset="-122"/>
              </a:rPr>
              <a:t>525</a:t>
            </a:r>
            <a:r>
              <a:rPr lang="zh-CN" altLang="en-US" sz="2400" b="1" dirty="0">
                <a:solidFill>
                  <a:srgbClr val="0000FF"/>
                </a:solidFill>
                <a:latin typeface="楷体" panose="02010609060101010101" pitchFamily="49" charset="-122"/>
                <a:ea typeface="楷体" panose="02010609060101010101" pitchFamily="49" charset="-122"/>
              </a:rPr>
              <a:t>年</a:t>
            </a:r>
            <a:endParaRPr lang="zh-CN" altLang="en-US" sz="2400" b="1" dirty="0">
              <a:solidFill>
                <a:srgbClr val="0000FF"/>
              </a:solidFill>
              <a:latin typeface="楷体" panose="02010609060101010101" pitchFamily="49" charset="-122"/>
              <a:ea typeface="楷体" panose="02010609060101010101" pitchFamily="49" charset="-122"/>
            </a:endParaRPr>
          </a:p>
        </p:txBody>
      </p:sp>
      <p:sp>
        <p:nvSpPr>
          <p:cNvPr id="53254" name="TextBox 14"/>
          <p:cNvSpPr txBox="1"/>
          <p:nvPr/>
        </p:nvSpPr>
        <p:spPr>
          <a:xfrm>
            <a:off x="4151313" y="4057650"/>
            <a:ext cx="1800225" cy="521970"/>
          </a:xfrm>
          <a:prstGeom prst="rect">
            <a:avLst/>
          </a:prstGeom>
          <a:noFill/>
          <a:ln w="9525">
            <a:noFill/>
          </a:ln>
        </p:spPr>
        <p:txBody>
          <a:bodyPr anchor="t">
            <a:spAutoFit/>
          </a:bodyPr>
          <a:p>
            <a:pPr eaLnBrk="0" hangingPunct="0"/>
            <a:r>
              <a:rPr lang="zh-CN" altLang="en-US" sz="2800" b="1" dirty="0">
                <a:latin typeface="Calibri" panose="020F0502020204030204" charset="0"/>
                <a:ea typeface="宋体" panose="02010600030101010101" pitchFamily="2" charset="-122"/>
              </a:rPr>
              <a:t>文明成果</a:t>
            </a:r>
            <a:endParaRPr lang="zh-CN" altLang="en-US" sz="2800" b="1" dirty="0">
              <a:latin typeface="Calibri" panose="020F0502020204030204" charset="0"/>
              <a:ea typeface="宋体" panose="02010600030101010101" pitchFamily="2" charset="-122"/>
            </a:endParaRPr>
          </a:p>
        </p:txBody>
      </p:sp>
      <p:sp>
        <p:nvSpPr>
          <p:cNvPr id="53255" name="矩形 15"/>
          <p:cNvSpPr/>
          <p:nvPr/>
        </p:nvSpPr>
        <p:spPr>
          <a:xfrm>
            <a:off x="5951538" y="3213100"/>
            <a:ext cx="2736850" cy="2614930"/>
          </a:xfrm>
          <a:prstGeom prst="rect">
            <a:avLst/>
          </a:prstGeom>
          <a:noFill/>
          <a:ln w="9525">
            <a:noFill/>
          </a:ln>
        </p:spPr>
        <p:txBody>
          <a:bodyPr anchor="t">
            <a:spAutoFit/>
          </a:bodyPr>
          <a:p>
            <a:pPr eaLnBrk="0" hangingPunct="0">
              <a:spcAft>
                <a:spcPts val="600"/>
              </a:spcAft>
            </a:pPr>
            <a:r>
              <a:rPr lang="zh-CN" altLang="en-US" sz="2400" b="1" dirty="0">
                <a:solidFill>
                  <a:srgbClr val="000000"/>
                </a:solidFill>
                <a:latin typeface="楷体" panose="02010609060101010101" pitchFamily="49" charset="-122"/>
                <a:ea typeface="楷体" panose="02010609060101010101" pitchFamily="49" charset="-122"/>
              </a:rPr>
              <a:t>天文学：</a:t>
            </a:r>
            <a:r>
              <a:rPr lang="zh-CN" altLang="en-US" sz="2400" b="1" dirty="0">
                <a:solidFill>
                  <a:srgbClr val="0000FF"/>
                </a:solidFill>
                <a:latin typeface="楷体" panose="02010609060101010101" pitchFamily="49" charset="-122"/>
                <a:ea typeface="楷体" panose="02010609060101010101" pitchFamily="49" charset="-122"/>
              </a:rPr>
              <a:t>太阳历</a:t>
            </a:r>
            <a:endParaRPr lang="en-US" altLang="zh-CN" sz="2400" b="1" dirty="0">
              <a:solidFill>
                <a:srgbClr val="0000FF"/>
              </a:solidFill>
              <a:latin typeface="楷体" panose="02010609060101010101" pitchFamily="49" charset="-122"/>
              <a:ea typeface="楷体" panose="02010609060101010101" pitchFamily="49" charset="-122"/>
            </a:endParaRPr>
          </a:p>
          <a:p>
            <a:pPr eaLnBrk="0" hangingPunct="0">
              <a:spcAft>
                <a:spcPts val="600"/>
              </a:spcAft>
            </a:pPr>
            <a:r>
              <a:rPr lang="zh-CN" altLang="en-US" sz="2400" b="1" dirty="0">
                <a:solidFill>
                  <a:srgbClr val="000000"/>
                </a:solidFill>
                <a:latin typeface="楷体" panose="02010609060101010101" pitchFamily="49" charset="-122"/>
                <a:ea typeface="楷体" panose="02010609060101010101" pitchFamily="49" charset="-122"/>
              </a:rPr>
              <a:t>数学</a:t>
            </a:r>
            <a:endParaRPr lang="en-US" altLang="zh-CN" sz="2400" b="1" dirty="0">
              <a:solidFill>
                <a:srgbClr val="000000"/>
              </a:solidFill>
              <a:latin typeface="楷体" panose="02010609060101010101" pitchFamily="49" charset="-122"/>
              <a:ea typeface="楷体" panose="02010609060101010101" pitchFamily="49" charset="-122"/>
            </a:endParaRPr>
          </a:p>
          <a:p>
            <a:pPr eaLnBrk="0" hangingPunct="0">
              <a:spcAft>
                <a:spcPts val="600"/>
              </a:spcAft>
            </a:pPr>
            <a:r>
              <a:rPr lang="zh-CN" altLang="en-US" sz="2400" b="1" dirty="0">
                <a:solidFill>
                  <a:srgbClr val="000000"/>
                </a:solidFill>
                <a:latin typeface="楷体" panose="02010609060101010101" pitchFamily="49" charset="-122"/>
                <a:ea typeface="楷体" panose="02010609060101010101" pitchFamily="49" charset="-122"/>
              </a:rPr>
              <a:t>医学：</a:t>
            </a:r>
            <a:r>
              <a:rPr lang="zh-CN" altLang="en-US" sz="2400" b="1" dirty="0">
                <a:solidFill>
                  <a:srgbClr val="0000FF"/>
                </a:solidFill>
                <a:latin typeface="楷体" panose="02010609060101010101" pitchFamily="49" charset="-122"/>
                <a:ea typeface="楷体" panose="02010609060101010101" pitchFamily="49" charset="-122"/>
              </a:rPr>
              <a:t>木乃伊</a:t>
            </a:r>
            <a:endParaRPr lang="en-US" altLang="zh-CN" sz="2400" b="1" dirty="0">
              <a:solidFill>
                <a:srgbClr val="0000FF"/>
              </a:solidFill>
              <a:latin typeface="楷体" panose="02010609060101010101" pitchFamily="49" charset="-122"/>
              <a:ea typeface="楷体" panose="02010609060101010101" pitchFamily="49" charset="-122"/>
            </a:endParaRPr>
          </a:p>
          <a:p>
            <a:pPr eaLnBrk="0" hangingPunct="0">
              <a:spcAft>
                <a:spcPts val="600"/>
              </a:spcAft>
            </a:pPr>
            <a:r>
              <a:rPr lang="zh-CN" altLang="en-US" sz="2400" b="1" dirty="0">
                <a:solidFill>
                  <a:srgbClr val="000000"/>
                </a:solidFill>
                <a:latin typeface="楷体" panose="02010609060101010101" pitchFamily="49" charset="-122"/>
                <a:ea typeface="楷体" panose="02010609060101010101" pitchFamily="49" charset="-122"/>
              </a:rPr>
              <a:t>文字：</a:t>
            </a:r>
            <a:r>
              <a:rPr lang="zh-CN" altLang="en-US" sz="2400" b="1" dirty="0">
                <a:solidFill>
                  <a:srgbClr val="0000FF"/>
                </a:solidFill>
                <a:latin typeface="楷体" panose="02010609060101010101" pitchFamily="49" charset="-122"/>
                <a:ea typeface="楷体" panose="02010609060101010101" pitchFamily="49" charset="-122"/>
              </a:rPr>
              <a:t>象形文字</a:t>
            </a:r>
            <a:endParaRPr lang="en-US" altLang="zh-CN" sz="2400" b="1" dirty="0">
              <a:solidFill>
                <a:srgbClr val="0000FF"/>
              </a:solidFill>
              <a:latin typeface="楷体" panose="02010609060101010101" pitchFamily="49" charset="-122"/>
              <a:ea typeface="楷体" panose="02010609060101010101" pitchFamily="49" charset="-122"/>
            </a:endParaRPr>
          </a:p>
          <a:p>
            <a:pPr eaLnBrk="0" hangingPunct="0"/>
            <a:r>
              <a:rPr lang="zh-CN" altLang="en-US" sz="2400" b="1" dirty="0">
                <a:solidFill>
                  <a:srgbClr val="000000"/>
                </a:solidFill>
                <a:latin typeface="楷体" panose="02010609060101010101" pitchFamily="49" charset="-122"/>
                <a:ea typeface="楷体" panose="02010609060101010101" pitchFamily="49" charset="-122"/>
              </a:rPr>
              <a:t>建筑：</a:t>
            </a:r>
            <a:r>
              <a:rPr lang="zh-CN" altLang="en-US" sz="2400" b="1" dirty="0">
                <a:solidFill>
                  <a:srgbClr val="0000FF"/>
                </a:solidFill>
                <a:latin typeface="楷体" panose="02010609060101010101" pitchFamily="49" charset="-122"/>
                <a:ea typeface="楷体" panose="02010609060101010101" pitchFamily="49" charset="-122"/>
              </a:rPr>
              <a:t>金字塔、</a:t>
            </a:r>
            <a:endParaRPr lang="en-US" altLang="zh-CN" sz="2400" b="1" dirty="0">
              <a:solidFill>
                <a:srgbClr val="0000FF"/>
              </a:solidFill>
              <a:latin typeface="楷体" panose="02010609060101010101" pitchFamily="49" charset="-122"/>
              <a:ea typeface="楷体" panose="02010609060101010101" pitchFamily="49" charset="-122"/>
            </a:endParaRPr>
          </a:p>
          <a:p>
            <a:pPr eaLnBrk="0" hangingPunct="0"/>
            <a:r>
              <a:rPr lang="en-US" altLang="zh-CN" sz="2400" b="1" dirty="0">
                <a:solidFill>
                  <a:srgbClr val="0000FF"/>
                </a:solidFill>
                <a:latin typeface="楷体" panose="02010609060101010101" pitchFamily="49" charset="-122"/>
                <a:ea typeface="楷体" panose="02010609060101010101" pitchFamily="49" charset="-122"/>
              </a:rPr>
              <a:t>      </a:t>
            </a:r>
            <a:r>
              <a:rPr lang="zh-CN" altLang="en-US" sz="2400" b="1" dirty="0">
                <a:solidFill>
                  <a:srgbClr val="0000FF"/>
                </a:solidFill>
                <a:latin typeface="楷体" panose="02010609060101010101" pitchFamily="49" charset="-122"/>
                <a:ea typeface="楷体" panose="02010609060101010101" pitchFamily="49" charset="-122"/>
              </a:rPr>
              <a:t>狮身人面像</a:t>
            </a:r>
            <a:endParaRPr lang="zh-CN" altLang="en-US" sz="2400" b="1" dirty="0">
              <a:solidFill>
                <a:srgbClr val="0000FF"/>
              </a:solidFill>
              <a:latin typeface="楷体" panose="02010609060101010101" pitchFamily="49" charset="-122"/>
              <a:ea typeface="楷体" panose="02010609060101010101" pitchFamily="49" charset="-122"/>
            </a:endParaRPr>
          </a:p>
        </p:txBody>
      </p:sp>
      <p:sp>
        <p:nvSpPr>
          <p:cNvPr id="17" name="左大括号 16"/>
          <p:cNvSpPr/>
          <p:nvPr/>
        </p:nvSpPr>
        <p:spPr>
          <a:xfrm>
            <a:off x="5735638" y="1557338"/>
            <a:ext cx="215900" cy="1366838"/>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8" name="左大括号 17"/>
          <p:cNvSpPr/>
          <p:nvPr/>
        </p:nvSpPr>
        <p:spPr>
          <a:xfrm>
            <a:off x="5808663" y="3429000"/>
            <a:ext cx="215900" cy="1800225"/>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9" name="左大括号 18"/>
          <p:cNvSpPr/>
          <p:nvPr/>
        </p:nvSpPr>
        <p:spPr>
          <a:xfrm>
            <a:off x="4008438" y="2205038"/>
            <a:ext cx="142875" cy="2160588"/>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cxnSp>
        <p:nvCxnSpPr>
          <p:cNvPr id="27" name="直接箭头连接符 26"/>
          <p:cNvCxnSpPr/>
          <p:nvPr/>
        </p:nvCxnSpPr>
        <p:spPr>
          <a:xfrm>
            <a:off x="2927350" y="3284538"/>
            <a:ext cx="504825"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五角星 12"/>
          <p:cNvSpPr/>
          <p:nvPr/>
        </p:nvSpPr>
        <p:spPr>
          <a:xfrm>
            <a:off x="2135188" y="3068638"/>
            <a:ext cx="288925" cy="288925"/>
          </a:xfrm>
          <a:prstGeom prst="star5">
            <a:avLst/>
          </a:prstGeom>
          <a:solidFill>
            <a:srgbClr val="FFFF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FF0000"/>
              </a:solidFill>
              <a:effectLst/>
              <a:uLnTx/>
              <a:uFillTx/>
              <a:latin typeface="+mn-lt"/>
              <a:ea typeface="+mn-ea"/>
              <a:cs typeface="+mn-cs"/>
            </a:endParaRPr>
          </a:p>
        </p:txBody>
      </p:sp>
      <p:sp>
        <p:nvSpPr>
          <p:cNvPr id="14" name="五角星 13"/>
          <p:cNvSpPr/>
          <p:nvPr/>
        </p:nvSpPr>
        <p:spPr>
          <a:xfrm>
            <a:off x="9120188" y="1412875"/>
            <a:ext cx="288925" cy="287338"/>
          </a:xfrm>
          <a:prstGeom prst="star5">
            <a:avLst/>
          </a:prstGeom>
          <a:solidFill>
            <a:srgbClr val="FFFF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FF0000"/>
              </a:solidFill>
              <a:effectLst/>
              <a:uLnTx/>
              <a:uFillTx/>
              <a:latin typeface="+mn-lt"/>
              <a:ea typeface="+mn-ea"/>
              <a:cs typeface="+mn-cs"/>
            </a:endParaRPr>
          </a:p>
        </p:txBody>
      </p:sp>
      <p:sp>
        <p:nvSpPr>
          <p:cNvPr id="15" name="五角星 14"/>
          <p:cNvSpPr/>
          <p:nvPr/>
        </p:nvSpPr>
        <p:spPr>
          <a:xfrm>
            <a:off x="4872038" y="4437063"/>
            <a:ext cx="287338" cy="287338"/>
          </a:xfrm>
          <a:prstGeom prst="star5">
            <a:avLst/>
          </a:prstGeom>
          <a:solidFill>
            <a:srgbClr val="FFFF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FF0000"/>
              </a:solidFill>
              <a:effectLst/>
              <a:uLnTx/>
              <a:uFillTx/>
              <a:latin typeface="+mn-lt"/>
              <a:ea typeface="+mn-ea"/>
              <a:cs typeface="+mn-cs"/>
            </a:endParaRPr>
          </a:p>
        </p:txBody>
      </p:sp>
      <p:sp>
        <p:nvSpPr>
          <p:cNvPr id="16" name="五角星 15"/>
          <p:cNvSpPr/>
          <p:nvPr/>
        </p:nvSpPr>
        <p:spPr>
          <a:xfrm>
            <a:off x="8256588" y="4652963"/>
            <a:ext cx="287338" cy="288925"/>
          </a:xfrm>
          <a:prstGeom prst="star5">
            <a:avLst/>
          </a:prstGeom>
          <a:solidFill>
            <a:srgbClr val="FFFF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FF0000"/>
              </a:solidFill>
              <a:effectLst/>
              <a:uLnTx/>
              <a:uFillTx/>
              <a:latin typeface="+mn-lt"/>
              <a:ea typeface="+mn-ea"/>
              <a:cs typeface="+mn-cs"/>
            </a:endParaRPr>
          </a:p>
        </p:txBody>
      </p:sp>
      <p:sp>
        <p:nvSpPr>
          <p:cNvPr id="20" name="五角星 19"/>
          <p:cNvSpPr/>
          <p:nvPr/>
        </p:nvSpPr>
        <p:spPr>
          <a:xfrm>
            <a:off x="8472488" y="5229225"/>
            <a:ext cx="287338" cy="287338"/>
          </a:xfrm>
          <a:prstGeom prst="star5">
            <a:avLst/>
          </a:prstGeom>
          <a:solidFill>
            <a:srgbClr val="FFFF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linds(horizontal)">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3" name="文本框 8"/>
          <p:cNvSpPr txBox="1"/>
          <p:nvPr/>
        </p:nvSpPr>
        <p:spPr>
          <a:xfrm>
            <a:off x="1765300" y="987425"/>
            <a:ext cx="8480425" cy="5262245"/>
          </a:xfrm>
          <a:prstGeom prst="rect">
            <a:avLst/>
          </a:prstGeom>
          <a:noFill/>
          <a:ln w="9525">
            <a:noFill/>
          </a:ln>
        </p:spPr>
        <p:txBody>
          <a:bodyPr anchor="t">
            <a:spAutoFit/>
          </a:bodyPr>
          <a:p>
            <a:pPr eaLnBrk="0" hangingPunct="0">
              <a:lnSpc>
                <a:spcPct val="150000"/>
              </a:lnSpc>
            </a:pPr>
            <a:r>
              <a:rPr lang="en-US" altLang="zh-CN" sz="3200" dirty="0">
                <a:latin typeface="微软雅黑" panose="020B0503020204020204" charset="-122"/>
                <a:ea typeface="微软雅黑" panose="020B0503020204020204" charset="-122"/>
              </a:rPr>
              <a:t>1.</a:t>
            </a:r>
            <a:r>
              <a:rPr lang="zh-CN" altLang="en-US" sz="3200" dirty="0">
                <a:latin typeface="微软雅黑" panose="020B0503020204020204" charset="-122"/>
                <a:ea typeface="微软雅黑" panose="020B0503020204020204" charset="-122"/>
              </a:rPr>
              <a:t>尼罗河畔的金字塔至今仍是巍峨壮观，它们是古埃及人智慧的结晶。这种建筑物是用来作为（      ）</a:t>
            </a:r>
            <a:endParaRPr lang="zh-CN" altLang="en-US" sz="3200" dirty="0">
              <a:latin typeface="微软雅黑" panose="020B0503020204020204" charset="-122"/>
              <a:ea typeface="微软雅黑" panose="020B0503020204020204" charset="-122"/>
            </a:endParaRPr>
          </a:p>
          <a:p>
            <a:pPr eaLnBrk="0" hangingPunct="0">
              <a:lnSpc>
                <a:spcPct val="150000"/>
              </a:lnSpc>
            </a:pPr>
            <a:r>
              <a:rPr lang="en-US" altLang="zh-CN" sz="3200" dirty="0">
                <a:latin typeface="微软雅黑" panose="020B0503020204020204" charset="-122"/>
                <a:ea typeface="微软雅黑" panose="020B0503020204020204" charset="-122"/>
              </a:rPr>
              <a:t>A. </a:t>
            </a:r>
            <a:r>
              <a:rPr lang="zh-CN" altLang="en-US" sz="3200" dirty="0">
                <a:latin typeface="微软雅黑" panose="020B0503020204020204" charset="-122"/>
                <a:ea typeface="微软雅黑" panose="020B0503020204020204" charset="-122"/>
              </a:rPr>
              <a:t>天文标记</a:t>
            </a:r>
            <a:endParaRPr lang="zh-CN" altLang="en-US" sz="3200" dirty="0">
              <a:latin typeface="微软雅黑" panose="020B0503020204020204" charset="-122"/>
              <a:ea typeface="微软雅黑" panose="020B0503020204020204" charset="-122"/>
            </a:endParaRPr>
          </a:p>
          <a:p>
            <a:pPr eaLnBrk="0" hangingPunct="0">
              <a:lnSpc>
                <a:spcPct val="150000"/>
              </a:lnSpc>
            </a:pPr>
            <a:r>
              <a:rPr lang="en-US" altLang="zh-CN" sz="3200" dirty="0">
                <a:latin typeface="微软雅黑" panose="020B0503020204020204" charset="-122"/>
                <a:ea typeface="微软雅黑" panose="020B0503020204020204" charset="-122"/>
              </a:rPr>
              <a:t>B. </a:t>
            </a:r>
            <a:r>
              <a:rPr lang="zh-CN" altLang="en-US" sz="3200" dirty="0">
                <a:latin typeface="微软雅黑" panose="020B0503020204020204" charset="-122"/>
                <a:ea typeface="微软雅黑" panose="020B0503020204020204" charset="-122"/>
              </a:rPr>
              <a:t>祭祀</a:t>
            </a:r>
            <a:endParaRPr lang="zh-CN" altLang="en-US" sz="3200" dirty="0">
              <a:latin typeface="微软雅黑" panose="020B0503020204020204" charset="-122"/>
              <a:ea typeface="微软雅黑" panose="020B0503020204020204" charset="-122"/>
            </a:endParaRPr>
          </a:p>
          <a:p>
            <a:pPr eaLnBrk="0" hangingPunct="0">
              <a:lnSpc>
                <a:spcPct val="150000"/>
              </a:lnSpc>
            </a:pPr>
            <a:r>
              <a:rPr lang="en-US" altLang="zh-CN" sz="3200" dirty="0">
                <a:latin typeface="微软雅黑" panose="020B0503020204020204" charset="-122"/>
                <a:ea typeface="微软雅黑" panose="020B0503020204020204" charset="-122"/>
              </a:rPr>
              <a:t>C. </a:t>
            </a:r>
            <a:r>
              <a:rPr lang="zh-CN" altLang="en-US" sz="3200" dirty="0">
                <a:latin typeface="微软雅黑" panose="020B0503020204020204" charset="-122"/>
                <a:ea typeface="微软雅黑" panose="020B0503020204020204" charset="-122"/>
              </a:rPr>
              <a:t>神堂</a:t>
            </a:r>
            <a:endParaRPr lang="zh-CN" altLang="en-US" sz="3200" dirty="0">
              <a:latin typeface="微软雅黑" panose="020B0503020204020204" charset="-122"/>
              <a:ea typeface="微软雅黑" panose="020B0503020204020204" charset="-122"/>
            </a:endParaRPr>
          </a:p>
          <a:p>
            <a:pPr eaLnBrk="0" hangingPunct="0">
              <a:lnSpc>
                <a:spcPct val="150000"/>
              </a:lnSpc>
            </a:pPr>
            <a:r>
              <a:rPr lang="en-US" altLang="zh-CN" sz="3200" dirty="0">
                <a:latin typeface="微软雅黑" panose="020B0503020204020204" charset="-122"/>
                <a:ea typeface="微软雅黑" panose="020B0503020204020204" charset="-122"/>
              </a:rPr>
              <a:t>D. </a:t>
            </a:r>
            <a:r>
              <a:rPr lang="zh-CN" altLang="en-US" sz="3200" dirty="0">
                <a:latin typeface="微软雅黑" panose="020B0503020204020204" charset="-122"/>
                <a:ea typeface="微软雅黑" panose="020B0503020204020204" charset="-122"/>
              </a:rPr>
              <a:t>法老的陵墓</a:t>
            </a:r>
            <a:endParaRPr lang="zh-CN" altLang="en-US" sz="3200" dirty="0">
              <a:latin typeface="微软雅黑" panose="020B0503020204020204" charset="-122"/>
              <a:ea typeface="微软雅黑" panose="020B0503020204020204" charset="-122"/>
            </a:endParaRPr>
          </a:p>
        </p:txBody>
      </p:sp>
      <p:sp>
        <p:nvSpPr>
          <p:cNvPr id="10" name="文本框 1"/>
          <p:cNvSpPr txBox="1"/>
          <p:nvPr/>
        </p:nvSpPr>
        <p:spPr>
          <a:xfrm>
            <a:off x="2508250" y="2378075"/>
            <a:ext cx="1033463" cy="1014730"/>
          </a:xfrm>
          <a:prstGeom prst="rect">
            <a:avLst/>
          </a:prstGeom>
          <a:noFill/>
          <a:ln w="9525">
            <a:noFill/>
          </a:ln>
        </p:spPr>
        <p:txBody>
          <a:bodyPr anchor="t">
            <a:spAutoFit/>
          </a:bodyPr>
          <a:p>
            <a:pPr algn="ctr" eaLnBrk="0" hangingPunct="0">
              <a:lnSpc>
                <a:spcPct val="150000"/>
              </a:lnSpc>
            </a:pPr>
            <a:r>
              <a:rPr lang="en-US" altLang="zh-CN" sz="4000" b="1" dirty="0">
                <a:solidFill>
                  <a:srgbClr val="C00000"/>
                </a:solidFill>
                <a:latin typeface="微软雅黑" panose="020B0503020204020204" charset="-122"/>
                <a:ea typeface="微软雅黑" panose="020B0503020204020204" charset="-122"/>
              </a:rPr>
              <a:t>D</a:t>
            </a:r>
            <a:endParaRPr lang="zh-CN" altLang="en-US" sz="4000" b="1" dirty="0">
              <a:solidFill>
                <a:srgbClr val="C00000"/>
              </a:solidFill>
              <a:latin typeface="微软雅黑" panose="020B0503020204020204" charset="-122"/>
              <a:ea typeface="微软雅黑" panose="020B0503020204020204" charset="-122"/>
            </a:endParaRPr>
          </a:p>
        </p:txBody>
      </p:sp>
      <p:sp>
        <p:nvSpPr>
          <p:cNvPr id="54275" name="标题 1"/>
          <p:cNvSpPr>
            <a:spLocks noGrp="1"/>
          </p:cNvSpPr>
          <p:nvPr>
            <p:ph type="title"/>
          </p:nvPr>
        </p:nvSpPr>
        <p:spPr>
          <a:xfrm>
            <a:off x="1524000" y="58738"/>
            <a:ext cx="1725613" cy="625475"/>
          </a:xfrm>
        </p:spPr>
        <p:txBody>
          <a:bodyPr vert="horz" wrap="square" lIns="91440" tIns="45720" rIns="91440" bIns="45720" anchor="ctr"/>
          <a:p>
            <a:pPr fontAlgn="base">
              <a:spcAft>
                <a:spcPct val="0"/>
              </a:spcAft>
            </a:pPr>
            <a:r>
              <a:rPr lang="zh-CN" altLang="en-US" kern="1200" dirty="0">
                <a:latin typeface="+mj-lt"/>
                <a:ea typeface="+mj-ea"/>
                <a:cs typeface="+mj-cs"/>
              </a:rPr>
              <a:t>随堂检测</a:t>
            </a:r>
            <a:endParaRPr lang="zh-CN" altLang="en-US" kern="1200" dirty="0">
              <a:latin typeface="+mj-lt"/>
              <a:ea typeface="+mj-ea"/>
              <a:cs typeface="+mj-cs"/>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1+#ppt_w/2"/>
                                          </p:val>
                                        </p:tav>
                                        <p:tav tm="100000">
                                          <p:val>
                                            <p:strVal val="#ppt_x"/>
                                          </p:val>
                                        </p:tav>
                                      </p:tavLst>
                                    </p:anim>
                                    <p:anim calcmode="lin" valueType="num">
                                      <p:cBhvr>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文本框 8"/>
          <p:cNvSpPr txBox="1"/>
          <p:nvPr/>
        </p:nvSpPr>
        <p:spPr>
          <a:xfrm>
            <a:off x="1963738" y="746125"/>
            <a:ext cx="8110537" cy="4523105"/>
          </a:xfrm>
          <a:prstGeom prst="rect">
            <a:avLst/>
          </a:prstGeom>
          <a:noFill/>
          <a:ln w="9525">
            <a:noFill/>
          </a:ln>
        </p:spPr>
        <p:txBody>
          <a:bodyPr anchor="t">
            <a:spAutoFit/>
          </a:bodyPr>
          <a:p>
            <a:pPr eaLnBrk="0" hangingPunct="0">
              <a:lnSpc>
                <a:spcPct val="150000"/>
              </a:lnSpc>
            </a:pPr>
            <a:r>
              <a:rPr lang="zh-CN" altLang="en-US" sz="3200" dirty="0">
                <a:latin typeface="微软雅黑" panose="020B0503020204020204" charset="-122"/>
                <a:ea typeface="微软雅黑" panose="020B0503020204020204" charset="-122"/>
              </a:rPr>
              <a:t>2.如图，象形文字为人类文明做出重大贡献，它的创造者是生活在尼罗河流域的（    ） </a:t>
            </a:r>
            <a:endParaRPr lang="zh-CN" altLang="en-US" sz="3200" dirty="0">
              <a:latin typeface="微软雅黑" panose="020B0503020204020204" charset="-122"/>
              <a:ea typeface="微软雅黑" panose="020B0503020204020204" charset="-122"/>
            </a:endParaRPr>
          </a:p>
          <a:p>
            <a:pPr eaLnBrk="0" hangingPunct="0">
              <a:lnSpc>
                <a:spcPct val="150000"/>
              </a:lnSpc>
            </a:pPr>
            <a:r>
              <a:rPr lang="zh-CN" altLang="en-US" sz="3200" dirty="0">
                <a:latin typeface="微软雅黑" panose="020B0503020204020204" charset="-122"/>
                <a:ea typeface="微软雅黑" panose="020B0503020204020204" charset="-122"/>
              </a:rPr>
              <a:t>A. 古埃及人</a:t>
            </a:r>
            <a:endParaRPr lang="zh-CN" altLang="en-US" sz="3200" dirty="0">
              <a:latin typeface="微软雅黑" panose="020B0503020204020204" charset="-122"/>
              <a:ea typeface="微软雅黑" panose="020B0503020204020204" charset="-122"/>
            </a:endParaRPr>
          </a:p>
          <a:p>
            <a:pPr eaLnBrk="0" hangingPunct="0">
              <a:lnSpc>
                <a:spcPct val="150000"/>
              </a:lnSpc>
            </a:pPr>
            <a:r>
              <a:rPr lang="zh-CN" altLang="en-US" sz="3200" dirty="0">
                <a:latin typeface="微软雅黑" panose="020B0503020204020204" charset="-122"/>
                <a:ea typeface="微软雅黑" panose="020B0503020204020204" charset="-122"/>
              </a:rPr>
              <a:t>B. 古印度人</a:t>
            </a:r>
            <a:endParaRPr lang="zh-CN" altLang="en-US" sz="3200" dirty="0">
              <a:latin typeface="微软雅黑" panose="020B0503020204020204" charset="-122"/>
              <a:ea typeface="微软雅黑" panose="020B0503020204020204" charset="-122"/>
            </a:endParaRPr>
          </a:p>
          <a:p>
            <a:pPr eaLnBrk="0" hangingPunct="0">
              <a:lnSpc>
                <a:spcPct val="150000"/>
              </a:lnSpc>
            </a:pPr>
            <a:r>
              <a:rPr lang="zh-CN" altLang="en-US" sz="3200" dirty="0">
                <a:latin typeface="微软雅黑" panose="020B0503020204020204" charset="-122"/>
                <a:ea typeface="微软雅黑" panose="020B0503020204020204" charset="-122"/>
              </a:rPr>
              <a:t>C. 古罗马人</a:t>
            </a:r>
            <a:endParaRPr lang="zh-CN" altLang="en-US" sz="3200" dirty="0">
              <a:latin typeface="微软雅黑" panose="020B0503020204020204" charset="-122"/>
              <a:ea typeface="微软雅黑" panose="020B0503020204020204" charset="-122"/>
            </a:endParaRPr>
          </a:p>
          <a:p>
            <a:pPr eaLnBrk="0" hangingPunct="0">
              <a:lnSpc>
                <a:spcPct val="150000"/>
              </a:lnSpc>
            </a:pPr>
            <a:r>
              <a:rPr lang="zh-CN" altLang="en-US" sz="3200" dirty="0">
                <a:latin typeface="微软雅黑" panose="020B0503020204020204" charset="-122"/>
                <a:ea typeface="微软雅黑" panose="020B0503020204020204" charset="-122"/>
              </a:rPr>
              <a:t>D. 古希腊人</a:t>
            </a:r>
            <a:endParaRPr lang="zh-CN" altLang="en-US" sz="3200" dirty="0">
              <a:latin typeface="微软雅黑" panose="020B0503020204020204" charset="-122"/>
              <a:ea typeface="微软雅黑" panose="020B0503020204020204" charset="-122"/>
            </a:endParaRPr>
          </a:p>
        </p:txBody>
      </p:sp>
      <p:sp>
        <p:nvSpPr>
          <p:cNvPr id="10" name="文本框 1"/>
          <p:cNvSpPr txBox="1"/>
          <p:nvPr/>
        </p:nvSpPr>
        <p:spPr>
          <a:xfrm>
            <a:off x="8866188" y="1412875"/>
            <a:ext cx="685800" cy="1014730"/>
          </a:xfrm>
          <a:prstGeom prst="rect">
            <a:avLst/>
          </a:prstGeom>
          <a:noFill/>
          <a:ln w="9525">
            <a:noFill/>
          </a:ln>
        </p:spPr>
        <p:txBody>
          <a:bodyPr anchor="t">
            <a:spAutoFit/>
          </a:bodyPr>
          <a:p>
            <a:pPr algn="ctr" eaLnBrk="0" hangingPunct="0">
              <a:lnSpc>
                <a:spcPct val="150000"/>
              </a:lnSpc>
            </a:pPr>
            <a:r>
              <a:rPr lang="en-US" altLang="zh-CN" sz="4000" b="1" dirty="0">
                <a:solidFill>
                  <a:srgbClr val="C00000"/>
                </a:solidFill>
                <a:latin typeface="微软雅黑" panose="020B0503020204020204" charset="-122"/>
                <a:ea typeface="微软雅黑" panose="020B0503020204020204" charset="-122"/>
              </a:rPr>
              <a:t>A</a:t>
            </a:r>
            <a:endParaRPr lang="zh-CN" altLang="en-US" sz="4000" b="1" dirty="0">
              <a:solidFill>
                <a:srgbClr val="C00000"/>
              </a:solidFill>
              <a:latin typeface="Arial" panose="020B0604020202020204" pitchFamily="34" charset="0"/>
              <a:ea typeface="微软雅黑" panose="020B0503020204020204" charset="-122"/>
            </a:endParaRPr>
          </a:p>
        </p:txBody>
      </p:sp>
      <p:pic>
        <p:nvPicPr>
          <p:cNvPr id="55299" name="图片 3" descr="http://www.leleketang.com/res/question/pic/14799/fvu00003745.jpg"/>
          <p:cNvPicPr/>
          <p:nvPr/>
        </p:nvPicPr>
        <p:blipFill>
          <a:blip r:embed="rId1"/>
          <a:stretch>
            <a:fillRect/>
          </a:stretch>
        </p:blipFill>
        <p:spPr>
          <a:xfrm>
            <a:off x="5875338" y="2724150"/>
            <a:ext cx="3414712" cy="3571875"/>
          </a:xfrm>
          <a:prstGeom prst="rect">
            <a:avLst/>
          </a:prstGeom>
          <a:noFill/>
          <a:ln w="9525">
            <a:noFill/>
          </a:ln>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1+#ppt_w/2"/>
                                          </p:val>
                                        </p:tav>
                                        <p:tav tm="100000">
                                          <p:val>
                                            <p:strVal val="#ppt_x"/>
                                          </p:val>
                                        </p:tav>
                                      </p:tavLst>
                                    </p:anim>
                                    <p:anim calcmode="lin" valueType="num">
                                      <p:cBhvr>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1" name="文本框 8"/>
          <p:cNvSpPr txBox="1"/>
          <p:nvPr/>
        </p:nvSpPr>
        <p:spPr>
          <a:xfrm>
            <a:off x="2028825" y="935038"/>
            <a:ext cx="8010525" cy="4523105"/>
          </a:xfrm>
          <a:prstGeom prst="rect">
            <a:avLst/>
          </a:prstGeom>
          <a:noFill/>
          <a:ln w="9525">
            <a:noFill/>
          </a:ln>
        </p:spPr>
        <p:txBody>
          <a:bodyPr anchor="t">
            <a:spAutoFit/>
          </a:bodyPr>
          <a:p>
            <a:pPr eaLnBrk="0" hangingPunct="0">
              <a:lnSpc>
                <a:spcPct val="150000"/>
              </a:lnSpc>
            </a:pPr>
            <a:r>
              <a:rPr lang="zh-CN" altLang="en-US" sz="3200" dirty="0">
                <a:latin typeface="微软雅黑" panose="020B0503020204020204" charset="-122"/>
                <a:ea typeface="微软雅黑" panose="020B0503020204020204" charset="-122"/>
              </a:rPr>
              <a:t>3.我们熟知的金字塔是古埃及国王和王后的陵墓。对其叙述错误的是（     ）</a:t>
            </a:r>
            <a:endParaRPr lang="zh-CN" altLang="en-US" sz="3200" dirty="0">
              <a:latin typeface="微软雅黑" panose="020B0503020204020204" charset="-122"/>
              <a:ea typeface="微软雅黑" panose="020B0503020204020204" charset="-122"/>
            </a:endParaRPr>
          </a:p>
          <a:p>
            <a:pPr eaLnBrk="0" hangingPunct="0">
              <a:lnSpc>
                <a:spcPct val="150000"/>
              </a:lnSpc>
            </a:pPr>
            <a:r>
              <a:rPr lang="zh-CN" altLang="en-US" sz="3200" dirty="0">
                <a:latin typeface="微软雅黑" panose="020B0503020204020204" charset="-122"/>
                <a:ea typeface="微软雅黑" panose="020B0503020204020204" charset="-122"/>
              </a:rPr>
              <a:t>A. 因形似汉字“金”而得名          </a:t>
            </a:r>
            <a:endParaRPr lang="zh-CN" altLang="en-US" sz="3200" dirty="0">
              <a:latin typeface="微软雅黑" panose="020B0503020204020204" charset="-122"/>
              <a:ea typeface="微软雅黑" panose="020B0503020204020204" charset="-122"/>
            </a:endParaRPr>
          </a:p>
          <a:p>
            <a:pPr eaLnBrk="0" hangingPunct="0">
              <a:lnSpc>
                <a:spcPct val="150000"/>
              </a:lnSpc>
            </a:pPr>
            <a:r>
              <a:rPr lang="zh-CN" altLang="en-US" sz="3200" dirty="0">
                <a:latin typeface="微软雅黑" panose="020B0503020204020204" charset="-122"/>
                <a:ea typeface="微软雅黑" panose="020B0503020204020204" charset="-122"/>
              </a:rPr>
              <a:t>B. 因用黄金堆砌而得名</a:t>
            </a:r>
            <a:endParaRPr lang="zh-CN" altLang="en-US" sz="3200" dirty="0">
              <a:latin typeface="微软雅黑" panose="020B0503020204020204" charset="-122"/>
              <a:ea typeface="微软雅黑" panose="020B0503020204020204" charset="-122"/>
            </a:endParaRPr>
          </a:p>
          <a:p>
            <a:pPr eaLnBrk="0" hangingPunct="0">
              <a:lnSpc>
                <a:spcPct val="150000"/>
              </a:lnSpc>
            </a:pPr>
            <a:r>
              <a:rPr lang="zh-CN" altLang="en-US" sz="3200" dirty="0">
                <a:latin typeface="微软雅黑" panose="020B0503020204020204" charset="-122"/>
                <a:ea typeface="微软雅黑" panose="020B0503020204020204" charset="-122"/>
              </a:rPr>
              <a:t>C. 是国王权力的象征                    </a:t>
            </a:r>
            <a:endParaRPr lang="zh-CN" altLang="en-US" sz="3200" dirty="0">
              <a:latin typeface="微软雅黑" panose="020B0503020204020204" charset="-122"/>
              <a:ea typeface="微软雅黑" panose="020B0503020204020204" charset="-122"/>
            </a:endParaRPr>
          </a:p>
          <a:p>
            <a:pPr eaLnBrk="0" hangingPunct="0">
              <a:lnSpc>
                <a:spcPct val="150000"/>
              </a:lnSpc>
            </a:pPr>
            <a:r>
              <a:rPr lang="zh-CN" altLang="en-US" sz="3200" dirty="0">
                <a:latin typeface="微软雅黑" panose="020B0503020204020204" charset="-122"/>
                <a:ea typeface="微软雅黑" panose="020B0503020204020204" charset="-122"/>
              </a:rPr>
              <a:t>D. 是古埃及文明的象征</a:t>
            </a:r>
            <a:endParaRPr lang="zh-CN" altLang="en-US" sz="3200" dirty="0">
              <a:latin typeface="微软雅黑" panose="020B0503020204020204" charset="-122"/>
              <a:ea typeface="微软雅黑" panose="020B0503020204020204" charset="-122"/>
            </a:endParaRPr>
          </a:p>
        </p:txBody>
      </p:sp>
      <p:sp>
        <p:nvSpPr>
          <p:cNvPr id="10" name="文本框 1"/>
          <p:cNvSpPr txBox="1"/>
          <p:nvPr/>
        </p:nvSpPr>
        <p:spPr>
          <a:xfrm>
            <a:off x="7040563" y="1663700"/>
            <a:ext cx="533400" cy="1014730"/>
          </a:xfrm>
          <a:prstGeom prst="rect">
            <a:avLst/>
          </a:prstGeom>
          <a:noFill/>
          <a:ln w="9525">
            <a:noFill/>
          </a:ln>
        </p:spPr>
        <p:txBody>
          <a:bodyPr anchor="t">
            <a:spAutoFit/>
          </a:bodyPr>
          <a:p>
            <a:pPr algn="ctr" eaLnBrk="0" hangingPunct="0">
              <a:lnSpc>
                <a:spcPct val="150000"/>
              </a:lnSpc>
            </a:pPr>
            <a:r>
              <a:rPr lang="en-US" altLang="zh-CN" sz="4000" b="1" dirty="0">
                <a:solidFill>
                  <a:srgbClr val="C00000"/>
                </a:solidFill>
                <a:latin typeface="Arial" panose="020B0604020202020204" pitchFamily="34" charset="0"/>
                <a:ea typeface="微软雅黑" panose="020B0503020204020204" charset="-122"/>
              </a:rPr>
              <a:t>B</a:t>
            </a:r>
            <a:endParaRPr lang="zh-CN" altLang="en-US" sz="4000" b="1" dirty="0">
              <a:solidFill>
                <a:srgbClr val="C00000"/>
              </a:solidFill>
              <a:latin typeface="Arial" panose="020B0604020202020204" pitchFamily="34" charset="0"/>
              <a:ea typeface="微软雅黑" panose="020B0503020204020204" charset="-122"/>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1+#ppt_w/2"/>
                                          </p:val>
                                        </p:tav>
                                        <p:tav tm="100000">
                                          <p:val>
                                            <p:strVal val="#ppt_x"/>
                                          </p:val>
                                        </p:tav>
                                      </p:tavLst>
                                    </p:anim>
                                    <p:anim calcmode="lin" valueType="num">
                                      <p:cBhvr>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5" name="文本框 8"/>
          <p:cNvSpPr txBox="1"/>
          <p:nvPr/>
        </p:nvSpPr>
        <p:spPr>
          <a:xfrm>
            <a:off x="2073275" y="796925"/>
            <a:ext cx="8343900" cy="4523105"/>
          </a:xfrm>
          <a:prstGeom prst="rect">
            <a:avLst/>
          </a:prstGeom>
          <a:noFill/>
          <a:ln w="9525">
            <a:noFill/>
          </a:ln>
        </p:spPr>
        <p:txBody>
          <a:bodyPr anchor="t">
            <a:spAutoFit/>
          </a:bodyPr>
          <a:p>
            <a:pPr eaLnBrk="0" hangingPunct="0">
              <a:lnSpc>
                <a:spcPct val="150000"/>
              </a:lnSpc>
            </a:pPr>
            <a:r>
              <a:rPr lang="en-US" altLang="zh-CN" sz="3200" dirty="0">
                <a:latin typeface="微软雅黑" panose="020B0503020204020204" charset="-122"/>
                <a:ea typeface="微软雅黑" panose="020B0503020204020204" charset="-122"/>
              </a:rPr>
              <a:t>4.</a:t>
            </a:r>
            <a:r>
              <a:rPr lang="zh-CN" altLang="en-US" sz="3200" dirty="0">
                <a:latin typeface="微软雅黑" panose="020B0503020204020204" charset="-122"/>
                <a:ea typeface="微软雅黑" panose="020B0503020204020204" charset="-122"/>
              </a:rPr>
              <a:t>古希腊历史学家希罗多德说过：“埃及是尼罗河的馈赠”。对此理解最准确的是（   ）</a:t>
            </a:r>
            <a:endParaRPr lang="zh-CN" altLang="en-US" sz="3200" dirty="0">
              <a:latin typeface="微软雅黑" panose="020B0503020204020204" charset="-122"/>
              <a:ea typeface="微软雅黑" panose="020B0503020204020204" charset="-122"/>
            </a:endParaRPr>
          </a:p>
          <a:p>
            <a:pPr eaLnBrk="0" hangingPunct="0">
              <a:lnSpc>
                <a:spcPct val="150000"/>
              </a:lnSpc>
            </a:pPr>
            <a:r>
              <a:rPr lang="zh-CN" altLang="en-US" sz="3200" dirty="0">
                <a:latin typeface="微软雅黑" panose="020B0503020204020204" charset="-122"/>
                <a:ea typeface="微软雅黑" panose="020B0503020204020204" charset="-122"/>
              </a:rPr>
              <a:t>A. 埃及奴隶制国家建在尼罗河边</a:t>
            </a:r>
            <a:endParaRPr lang="zh-CN" altLang="en-US" sz="3200" dirty="0">
              <a:latin typeface="微软雅黑" panose="020B0503020204020204" charset="-122"/>
              <a:ea typeface="微软雅黑" panose="020B0503020204020204" charset="-122"/>
            </a:endParaRPr>
          </a:p>
          <a:p>
            <a:pPr eaLnBrk="0" hangingPunct="0">
              <a:lnSpc>
                <a:spcPct val="150000"/>
              </a:lnSpc>
            </a:pPr>
            <a:r>
              <a:rPr lang="zh-CN" altLang="en-US" sz="3200" dirty="0">
                <a:latin typeface="微软雅黑" panose="020B0503020204020204" charset="-122"/>
                <a:ea typeface="微软雅黑" panose="020B0503020204020204" charset="-122"/>
              </a:rPr>
              <a:t>B. 埃及人都喝尼罗河的水长大</a:t>
            </a:r>
            <a:endParaRPr lang="zh-CN" altLang="en-US" sz="3200" dirty="0">
              <a:latin typeface="微软雅黑" panose="020B0503020204020204" charset="-122"/>
              <a:ea typeface="微软雅黑" panose="020B0503020204020204" charset="-122"/>
            </a:endParaRPr>
          </a:p>
          <a:p>
            <a:pPr eaLnBrk="0" hangingPunct="0">
              <a:lnSpc>
                <a:spcPct val="150000"/>
              </a:lnSpc>
            </a:pPr>
            <a:r>
              <a:rPr lang="zh-CN" altLang="en-US" sz="3200" dirty="0">
                <a:latin typeface="微软雅黑" panose="020B0503020204020204" charset="-122"/>
                <a:ea typeface="微软雅黑" panose="020B0503020204020204" charset="-122"/>
              </a:rPr>
              <a:t>C. 尼罗河的自然环境孕育了古埃及文明</a:t>
            </a:r>
            <a:endParaRPr lang="zh-CN" altLang="en-US" sz="3200" dirty="0">
              <a:latin typeface="微软雅黑" panose="020B0503020204020204" charset="-122"/>
              <a:ea typeface="微软雅黑" panose="020B0503020204020204" charset="-122"/>
            </a:endParaRPr>
          </a:p>
          <a:p>
            <a:pPr eaLnBrk="0" hangingPunct="0">
              <a:lnSpc>
                <a:spcPct val="150000"/>
              </a:lnSpc>
            </a:pPr>
            <a:r>
              <a:rPr lang="zh-CN" altLang="en-US" sz="3200" dirty="0">
                <a:latin typeface="微软雅黑" panose="020B0503020204020204" charset="-122"/>
                <a:ea typeface="微软雅黑" panose="020B0503020204020204" charset="-122"/>
              </a:rPr>
              <a:t>D. 尼罗河是世界上最长的河流</a:t>
            </a:r>
            <a:endParaRPr lang="zh-CN" altLang="en-US" sz="3200" dirty="0">
              <a:latin typeface="微软雅黑" panose="020B0503020204020204" charset="-122"/>
              <a:ea typeface="微软雅黑" panose="020B0503020204020204" charset="-122"/>
            </a:endParaRPr>
          </a:p>
        </p:txBody>
      </p:sp>
      <p:sp>
        <p:nvSpPr>
          <p:cNvPr id="10" name="文本框 1"/>
          <p:cNvSpPr txBox="1"/>
          <p:nvPr/>
        </p:nvSpPr>
        <p:spPr>
          <a:xfrm>
            <a:off x="8985250" y="1484313"/>
            <a:ext cx="566738" cy="1014730"/>
          </a:xfrm>
          <a:prstGeom prst="rect">
            <a:avLst/>
          </a:prstGeom>
          <a:noFill/>
          <a:ln w="9525">
            <a:noFill/>
          </a:ln>
        </p:spPr>
        <p:txBody>
          <a:bodyPr anchor="t">
            <a:spAutoFit/>
          </a:bodyPr>
          <a:p>
            <a:pPr algn="ctr" eaLnBrk="0" hangingPunct="0">
              <a:lnSpc>
                <a:spcPct val="150000"/>
              </a:lnSpc>
            </a:pPr>
            <a:r>
              <a:rPr lang="en-US" altLang="zh-CN" sz="4000" b="1" dirty="0">
                <a:solidFill>
                  <a:srgbClr val="C00000"/>
                </a:solidFill>
                <a:latin typeface="Arial" panose="020B0604020202020204" pitchFamily="34" charset="0"/>
                <a:ea typeface="微软雅黑" panose="020B0503020204020204" charset="-122"/>
              </a:rPr>
              <a:t>C</a:t>
            </a:r>
            <a:endParaRPr lang="zh-CN" altLang="en-US" sz="4000" b="1" dirty="0">
              <a:solidFill>
                <a:srgbClr val="C00000"/>
              </a:solidFill>
              <a:latin typeface="Arial" panose="020B0604020202020204" pitchFamily="34" charset="0"/>
              <a:ea typeface="微软雅黑" panose="020B0503020204020204" charset="-122"/>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1+#ppt_w/2"/>
                                          </p:val>
                                        </p:tav>
                                        <p:tav tm="100000">
                                          <p:val>
                                            <p:strVal val="#ppt_x"/>
                                          </p:val>
                                        </p:tav>
                                      </p:tavLst>
                                    </p:anim>
                                    <p:anim calcmode="lin" valueType="num">
                                      <p:cBhvr>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872865" y="1617345"/>
            <a:ext cx="4446270" cy="922020"/>
          </a:xfrm>
          <a:prstGeom prst="rect">
            <a:avLst/>
          </a:prstGeom>
          <a:noFill/>
        </p:spPr>
        <p:txBody>
          <a:bodyPr wrap="square" rtlCol="0">
            <a:spAutoFit/>
          </a:bodyPr>
          <a:p>
            <a:r>
              <a:rPr lang="zh-CN" altLang="en-US" sz="5400">
                <a:solidFill>
                  <a:schemeClr val="tx1"/>
                </a:solidFill>
                <a:effectLst>
                  <a:outerShdw blurRad="38100" dist="19050" dir="2700000" algn="tl" rotWithShape="0">
                    <a:schemeClr val="dk1">
                      <a:alpha val="40000"/>
                    </a:schemeClr>
                  </a:outerShdw>
                </a:effectLst>
              </a:rPr>
              <a:t>第  一  篇  章</a:t>
            </a:r>
            <a:endParaRPr lang="zh-CN" altLang="en-US" sz="5400">
              <a:solidFill>
                <a:schemeClr val="tx1"/>
              </a:solidFill>
              <a:effectLst>
                <a:outerShdw blurRad="38100" dist="19050" dir="2700000" algn="tl" rotWithShape="0">
                  <a:schemeClr val="dk1">
                    <a:alpha val="40000"/>
                  </a:schemeClr>
                </a:outerShdw>
              </a:effectLst>
            </a:endParaRPr>
          </a:p>
        </p:txBody>
      </p:sp>
      <p:sp>
        <p:nvSpPr>
          <p:cNvPr id="3" name="文本框 2"/>
          <p:cNvSpPr txBox="1"/>
          <p:nvPr/>
        </p:nvSpPr>
        <p:spPr>
          <a:xfrm>
            <a:off x="3986530" y="3255010"/>
            <a:ext cx="5584190" cy="768350"/>
          </a:xfrm>
          <a:prstGeom prst="rect">
            <a:avLst/>
          </a:prstGeom>
          <a:noFill/>
        </p:spPr>
        <p:txBody>
          <a:bodyPr wrap="square" rtlCol="0">
            <a:spAutoFit/>
          </a:bodyPr>
          <a:p>
            <a:r>
              <a:rPr lang="zh-CN" altLang="en-US" sz="4400"/>
              <a:t>自 然 成 就 埃 及</a:t>
            </a:r>
            <a:endParaRPr lang="zh-CN" altLang="en-US" sz="440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2000" fill="hold">
                                          <p:stCondLst>
                                            <p:cond delay="0"/>
                                          </p:stCondLst>
                                        </p:cTn>
                                        <p:tgtEl>
                                          <p:spTgt spid="3"/>
                                        </p:tgtEl>
                                        <p:attrNameLst>
                                          <p:attrName>style.visibility</p:attrName>
                                        </p:attrNameLst>
                                      </p:cBhvr>
                                      <p:to>
                                        <p:strVal val="visible"/>
                                      </p:to>
                                    </p:set>
                                    <p:anim calcmode="lin" valueType="num">
                                      <p:cBhvr additive="base">
                                        <p:cTn id="7" dur="2000"/>
                                        <p:tgtEl>
                                          <p:spTgt spid="3"/>
                                        </p:tgtEl>
                                        <p:attrNameLst>
                                          <p:attrName>ppt_y</p:attrName>
                                        </p:attrNameLst>
                                      </p:cBhvr>
                                      <p:tavLst>
                                        <p:tav tm="0">
                                          <p:val>
                                            <p:strVal val="#ppt_y+#ppt_h*1.125000"/>
                                          </p:val>
                                        </p:tav>
                                        <p:tav tm="100000">
                                          <p:val>
                                            <p:strVal val="#ppt_y"/>
                                          </p:val>
                                        </p:tav>
                                      </p:tavLst>
                                    </p:anim>
                                    <p:animEffect transition="in" filter="wipe(up)">
                                      <p:cBhvr>
                                        <p:cTn id="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21" name="Picture 8" descr="00201001"/>
          <p:cNvPicPr>
            <a:picLocks noChangeAspect="1"/>
          </p:cNvPicPr>
          <p:nvPr/>
        </p:nvPicPr>
        <p:blipFill>
          <a:blip r:embed="rId1"/>
          <a:stretch>
            <a:fillRect/>
          </a:stretch>
        </p:blipFill>
        <p:spPr>
          <a:xfrm>
            <a:off x="190500" y="1157605"/>
            <a:ext cx="3941763" cy="5562600"/>
          </a:xfrm>
          <a:prstGeom prst="rect">
            <a:avLst/>
          </a:prstGeom>
          <a:noFill/>
          <a:ln w="9525">
            <a:noFill/>
          </a:ln>
        </p:spPr>
      </p:pic>
      <p:sp>
        <p:nvSpPr>
          <p:cNvPr id="2" name="文本框 1"/>
          <p:cNvSpPr txBox="1"/>
          <p:nvPr/>
        </p:nvSpPr>
        <p:spPr>
          <a:xfrm>
            <a:off x="517525" y="472440"/>
            <a:ext cx="3999230" cy="583565"/>
          </a:xfrm>
          <a:prstGeom prst="rect">
            <a:avLst/>
          </a:prstGeom>
          <a:noFill/>
        </p:spPr>
        <p:txBody>
          <a:bodyPr wrap="square" rtlCol="0">
            <a:spAutoFit/>
          </a:bodyPr>
          <a:p>
            <a:r>
              <a:rPr lang="zh-CN" altLang="en-US" sz="3200"/>
              <a:t>（一）、地理位置</a:t>
            </a:r>
            <a:endParaRPr lang="zh-CN" altLang="en-US" sz="3200"/>
          </a:p>
        </p:txBody>
      </p:sp>
      <p:sp>
        <p:nvSpPr>
          <p:cNvPr id="10245" name="Text Box 5"/>
          <p:cNvSpPr txBox="1"/>
          <p:nvPr/>
        </p:nvSpPr>
        <p:spPr>
          <a:xfrm>
            <a:off x="4313555" y="1805940"/>
            <a:ext cx="6849110" cy="706755"/>
          </a:xfrm>
          <a:prstGeom prst="rect">
            <a:avLst/>
          </a:prstGeom>
          <a:noFill/>
          <a:ln w="9525">
            <a:noFill/>
          </a:ln>
        </p:spPr>
        <p:txBody>
          <a:bodyPr wrap="square">
            <a:spAutoFit/>
            <a:scene3d>
              <a:camera prst="orthographicFront"/>
              <a:lightRig rig="threePt" dir="t"/>
            </a:scene3d>
          </a:bodyPr>
          <a:p>
            <a:pPr>
              <a:spcBef>
                <a:spcPct val="50000"/>
              </a:spcBef>
            </a:pPr>
            <a:r>
              <a:rPr lang="zh-CN" altLang="en-US" sz="4000" b="1" noProof="1" dirty="0">
                <a:effectLst>
                  <a:outerShdw blurRad="38100" dist="19050" dir="2700000" algn="tl" rotWithShape="0">
                    <a:schemeClr val="dk1">
                      <a:alpha val="40000"/>
                    </a:schemeClr>
                  </a:outerShdw>
                </a:effectLst>
                <a:latin typeface="Times New Roman" panose="02020603050405020304" pitchFamily="18" charset="0"/>
                <a:ea typeface="黑体" panose="02010609060101010101" pitchFamily="2" charset="-122"/>
                <a:cs typeface="+mn-ea"/>
              </a:rPr>
              <a:t>地处非洲东北部，北临地中海</a:t>
            </a:r>
            <a:endParaRPr lang="zh-CN" altLang="en-US" sz="4000" b="1" noProof="1" dirty="0">
              <a:effectLst>
                <a:outerShdw blurRad="38100" dist="19050" dir="2700000" algn="tl" rotWithShape="0">
                  <a:schemeClr val="dk1">
                    <a:alpha val="40000"/>
                  </a:schemeClr>
                </a:outerShdw>
              </a:effectLst>
              <a:latin typeface="Times New Roman" panose="02020603050405020304" pitchFamily="18" charset="0"/>
              <a:ea typeface="黑体" panose="02010609060101010101" pitchFamily="2" charset="-122"/>
            </a:endParaRPr>
          </a:p>
        </p:txBody>
      </p:sp>
      <p:sp>
        <p:nvSpPr>
          <p:cNvPr id="3" name="Text Box 6"/>
          <p:cNvSpPr txBox="1"/>
          <p:nvPr/>
        </p:nvSpPr>
        <p:spPr>
          <a:xfrm>
            <a:off x="4516755" y="3676650"/>
            <a:ext cx="6416040" cy="706755"/>
          </a:xfrm>
          <a:prstGeom prst="rect">
            <a:avLst/>
          </a:prstGeom>
          <a:noFill/>
          <a:ln w="9525">
            <a:noFill/>
          </a:ln>
        </p:spPr>
        <p:txBody>
          <a:bodyPr wrap="square">
            <a:spAutoFit/>
          </a:bodyPr>
          <a:p>
            <a:pPr>
              <a:spcBef>
                <a:spcPct val="50000"/>
              </a:spcBef>
            </a:pPr>
            <a:r>
              <a:rPr lang="zh-CN" altLang="en-US" sz="4000" b="1" noProof="1" dirty="0">
                <a:effectLst>
                  <a:outerShdw blurRad="38100" dist="19050" dir="2700000" algn="tl" rotWithShape="0">
                    <a:schemeClr val="dk1">
                      <a:alpha val="40000"/>
                    </a:schemeClr>
                  </a:outerShdw>
                </a:effectLst>
                <a:latin typeface="Arial" panose="020B0604020202020204" pitchFamily="34" charset="0"/>
                <a:ea typeface="黑体" panose="02010609060101010101" pitchFamily="2" charset="-122"/>
                <a:cs typeface="+mn-ea"/>
              </a:rPr>
              <a:t>热带沙漠气候，干旱少雨；</a:t>
            </a:r>
            <a:endParaRPr lang="zh-CN" altLang="en-US" sz="4000" b="1" noProof="1" dirty="0">
              <a:effectLst>
                <a:outerShdw blurRad="38100" dist="19050" dir="2700000" algn="tl" rotWithShape="0">
                  <a:schemeClr val="dk1">
                    <a:alpha val="40000"/>
                  </a:schemeClr>
                </a:outerShdw>
              </a:effectLst>
              <a:latin typeface="Arial" panose="020B0604020202020204" pitchFamily="34" charset="0"/>
              <a:ea typeface="黑体" panose="02010609060101010101" pitchFamily="2" charset="-122"/>
            </a:endParaRPr>
          </a:p>
        </p:txBody>
      </p:sp>
      <p:sp>
        <p:nvSpPr>
          <p:cNvPr id="10247" name="Rectangle 7"/>
          <p:cNvSpPr/>
          <p:nvPr/>
        </p:nvSpPr>
        <p:spPr>
          <a:xfrm>
            <a:off x="4517390" y="5541645"/>
            <a:ext cx="4856163" cy="706755"/>
          </a:xfrm>
          <a:prstGeom prst="rect">
            <a:avLst/>
          </a:prstGeom>
          <a:noFill/>
          <a:ln w="9525">
            <a:noFill/>
          </a:ln>
        </p:spPr>
        <p:txBody>
          <a:bodyPr>
            <a:spAutoFit/>
          </a:bodyPr>
          <a:p>
            <a:pPr lvl="0" fontAlgn="base"/>
            <a:r>
              <a:rPr lang="zh-CN" altLang="en-US" sz="4000" b="1" strike="noStrike" noProof="1" dirty="0">
                <a:solidFill>
                  <a:schemeClr val="tx1"/>
                </a:solidFill>
                <a:effectLst>
                  <a:outerShdw blurRad="38100" dist="19050" dir="2700000" algn="tl" rotWithShape="0">
                    <a:schemeClr val="dk1">
                      <a:alpha val="40000"/>
                    </a:schemeClr>
                  </a:outerShdw>
                </a:effectLst>
                <a:latin typeface="Arial" panose="020B0604020202020204" pitchFamily="34" charset="0"/>
                <a:ea typeface="黑体" panose="02010609060101010101" pitchFamily="2" charset="-122"/>
                <a:cs typeface="+mn-ea"/>
              </a:rPr>
              <a:t>尼罗河</a:t>
            </a:r>
            <a:endParaRPr lang="zh-CN" altLang="en-US" sz="4000" b="1" strike="noStrike" noProof="1" dirty="0">
              <a:solidFill>
                <a:schemeClr val="tx1"/>
              </a:solidFill>
              <a:effectLst>
                <a:outerShdw blurRad="38100" dist="19050" dir="2700000" algn="tl" rotWithShape="0">
                  <a:schemeClr val="dk1">
                    <a:alpha val="40000"/>
                  </a:schemeClr>
                </a:outerShdw>
              </a:effectLst>
              <a:latin typeface="Arial" panose="020B0604020202020204" pitchFamily="34" charset="0"/>
              <a:ea typeface="黑体" panose="02010609060101010101" pitchFamily="2" charset="-122"/>
            </a:endParaRPr>
          </a:p>
        </p:txBody>
      </p:sp>
      <p:sp>
        <p:nvSpPr>
          <p:cNvPr id="4" name="文本框 3"/>
          <p:cNvSpPr txBox="1"/>
          <p:nvPr/>
        </p:nvSpPr>
        <p:spPr>
          <a:xfrm>
            <a:off x="4313555" y="789305"/>
            <a:ext cx="4948555" cy="583565"/>
          </a:xfrm>
          <a:prstGeom prst="rect">
            <a:avLst/>
          </a:prstGeom>
          <a:noFill/>
        </p:spPr>
        <p:txBody>
          <a:bodyPr wrap="square" rtlCol="0">
            <a:spAutoFit/>
          </a:bodyPr>
          <a:p>
            <a:r>
              <a:rPr lang="en-US" altLang="zh-CN" sz="3200"/>
              <a:t>1.</a:t>
            </a:r>
            <a:r>
              <a:rPr lang="zh-CN" altLang="en-US" sz="3200"/>
              <a:t>找出古代埃及地理位置</a:t>
            </a:r>
            <a:endParaRPr lang="zh-CN" altLang="en-US" sz="3200"/>
          </a:p>
        </p:txBody>
      </p:sp>
      <p:sp>
        <p:nvSpPr>
          <p:cNvPr id="5" name="文本框 4"/>
          <p:cNvSpPr txBox="1"/>
          <p:nvPr/>
        </p:nvSpPr>
        <p:spPr>
          <a:xfrm>
            <a:off x="4401820" y="2679065"/>
            <a:ext cx="5297170" cy="583565"/>
          </a:xfrm>
          <a:prstGeom prst="rect">
            <a:avLst/>
          </a:prstGeom>
          <a:noFill/>
        </p:spPr>
        <p:txBody>
          <a:bodyPr wrap="square" rtlCol="0">
            <a:spAutoFit/>
          </a:bodyPr>
          <a:p>
            <a:r>
              <a:rPr lang="en-US" altLang="zh-CN" sz="3200"/>
              <a:t>2.</a:t>
            </a:r>
            <a:r>
              <a:rPr lang="zh-CN" altLang="en-US" sz="3200"/>
              <a:t>分析该地自然条件（气候）</a:t>
            </a:r>
            <a:endParaRPr lang="zh-CN" altLang="en-US" sz="3200"/>
          </a:p>
        </p:txBody>
      </p:sp>
      <p:sp>
        <p:nvSpPr>
          <p:cNvPr id="6" name="文本框 5"/>
          <p:cNvSpPr txBox="1"/>
          <p:nvPr/>
        </p:nvSpPr>
        <p:spPr>
          <a:xfrm>
            <a:off x="4227830" y="4797425"/>
            <a:ext cx="6482080" cy="583565"/>
          </a:xfrm>
          <a:prstGeom prst="rect">
            <a:avLst/>
          </a:prstGeom>
          <a:noFill/>
        </p:spPr>
        <p:txBody>
          <a:bodyPr wrap="square" rtlCol="0">
            <a:spAutoFit/>
          </a:bodyPr>
          <a:p>
            <a:r>
              <a:rPr lang="en-US" altLang="zh-CN" sz="3200"/>
              <a:t>3.</a:t>
            </a:r>
            <a:r>
              <a:rPr lang="zh-CN" altLang="en-US" sz="3200"/>
              <a:t>是谁孕育了古埃及的古老文明？</a:t>
            </a:r>
            <a:endParaRPr lang="zh-CN" altLang="en-US" sz="320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245"/>
                                        </p:tgtEl>
                                        <p:attrNameLst>
                                          <p:attrName>style.visibility</p:attrName>
                                        </p:attrNameLst>
                                      </p:cBhvr>
                                      <p:to>
                                        <p:strVal val="visible"/>
                                      </p:to>
                                    </p:set>
                                    <p:anim calcmode="lin" valueType="num">
                                      <p:cBhvr additive="base">
                                        <p:cTn id="7" dur="500" fill="hold"/>
                                        <p:tgtEl>
                                          <p:spTgt spid="10245"/>
                                        </p:tgtEl>
                                        <p:attrNameLst>
                                          <p:attrName>ppt_x</p:attrName>
                                        </p:attrNameLst>
                                      </p:cBhvr>
                                      <p:tavLst>
                                        <p:tav tm="0">
                                          <p:val>
                                            <p:strVal val="#ppt_x"/>
                                          </p:val>
                                        </p:tav>
                                        <p:tav tm="100000">
                                          <p:val>
                                            <p:strVal val="#ppt_x"/>
                                          </p:val>
                                        </p:tav>
                                      </p:tavLst>
                                    </p:anim>
                                    <p:anim calcmode="lin" valueType="num">
                                      <p:cBhvr additive="base">
                                        <p:cTn id="8" dur="500" fill="hold"/>
                                        <p:tgtEl>
                                          <p:spTgt spid="1024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0247"/>
                                        </p:tgtEl>
                                        <p:attrNameLst>
                                          <p:attrName>style.visibility</p:attrName>
                                        </p:attrNameLst>
                                      </p:cBhvr>
                                      <p:to>
                                        <p:strVal val="visible"/>
                                      </p:to>
                                    </p:set>
                                    <p:animEffect transition="in" filter="blinds(horizontal)">
                                      <p:cBhvr>
                                        <p:cTn id="19" dur="500"/>
                                        <p:tgtEl>
                                          <p:spTgt spid="10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p:bldP spid="3" grpId="0"/>
      <p:bldP spid="1024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73735" y="400050"/>
            <a:ext cx="6530975" cy="5262245"/>
          </a:xfrm>
          <a:prstGeom prst="rect">
            <a:avLst/>
          </a:prstGeom>
          <a:noFill/>
        </p:spPr>
        <p:txBody>
          <a:bodyPr wrap="square" rtlCol="0" anchor="t">
            <a:spAutoFit/>
          </a:bodyPr>
          <a:p>
            <a:r>
              <a:rPr lang="zh-CN" sz="2800" b="1">
                <a:solidFill>
                  <a:srgbClr val="2C1D86"/>
                </a:solidFill>
                <a:ea typeface="楷体" panose="02010609060101010101" pitchFamily="49" charset="-122"/>
                <a:sym typeface="+mn-ea"/>
              </a:rPr>
              <a:t>啊，尼罗河，我赞美你</a:t>
            </a:r>
            <a:r>
              <a:rPr lang="zh-CN" sz="2800" b="1">
                <a:solidFill>
                  <a:srgbClr val="2C1D86"/>
                </a:solidFill>
                <a:ea typeface="楷体" panose="02010609060101010101" pitchFamily="49" charset="-122"/>
                <a:cs typeface="宋体" panose="02010600030101010101" pitchFamily="2" charset="-122"/>
                <a:sym typeface="+mn-ea"/>
              </a:rPr>
              <a:t>!</a:t>
            </a:r>
            <a:endParaRPr lang="zh-CN" sz="2800" b="1">
              <a:solidFill>
                <a:srgbClr val="2C1D86"/>
              </a:solidFill>
              <a:ea typeface="楷体" panose="02010609060101010101" pitchFamily="49" charset="-122"/>
              <a:cs typeface="宋体" panose="02010600030101010101" pitchFamily="2" charset="-122"/>
              <a:sym typeface="+mn-ea"/>
            </a:endParaRPr>
          </a:p>
          <a:p>
            <a:r>
              <a:rPr lang="zh-CN" sz="2800" b="1">
                <a:solidFill>
                  <a:srgbClr val="2C1D86"/>
                </a:solidFill>
                <a:ea typeface="楷体" panose="02010609060101010101" pitchFamily="49" charset="-122"/>
                <a:cs typeface="宋体" panose="02010600030101010101" pitchFamily="2" charset="-122"/>
                <a:sym typeface="+mn-ea"/>
              </a:rPr>
              <a:t>你从大地涌流出来，</a:t>
            </a:r>
            <a:endParaRPr lang="zh-CN" sz="2800" b="1">
              <a:solidFill>
                <a:srgbClr val="2C1D86"/>
              </a:solidFill>
              <a:ea typeface="楷体" panose="02010609060101010101" pitchFamily="49" charset="-122"/>
              <a:cs typeface="宋体" panose="02010600030101010101" pitchFamily="2" charset="-122"/>
              <a:sym typeface="+mn-ea"/>
            </a:endParaRPr>
          </a:p>
          <a:p>
            <a:r>
              <a:rPr lang="zh-CN" sz="2800" b="1">
                <a:solidFill>
                  <a:srgbClr val="2C1D86"/>
                </a:solidFill>
                <a:ea typeface="楷体" panose="02010609060101010101" pitchFamily="49" charset="-122"/>
                <a:cs typeface="宋体" panose="02010600030101010101" pitchFamily="2" charset="-122"/>
                <a:sym typeface="+mn-ea"/>
              </a:rPr>
              <a:t>养活着埃及！</a:t>
            </a:r>
            <a:endParaRPr lang="zh-CN" sz="2800" b="1">
              <a:solidFill>
                <a:srgbClr val="2C1D86"/>
              </a:solidFill>
              <a:ea typeface="楷体" panose="02010609060101010101" pitchFamily="49" charset="-122"/>
              <a:cs typeface="宋体" panose="02010600030101010101" pitchFamily="2" charset="-122"/>
              <a:sym typeface="+mn-ea"/>
            </a:endParaRPr>
          </a:p>
          <a:p>
            <a:r>
              <a:rPr lang="zh-CN" sz="2800" b="1">
                <a:solidFill>
                  <a:srgbClr val="2C1D86"/>
                </a:solidFill>
                <a:ea typeface="楷体" panose="02010609060101010101" pitchFamily="49" charset="-122"/>
                <a:cs typeface="宋体" panose="02010600030101010101" pitchFamily="2" charset="-122"/>
                <a:sym typeface="+mn-ea"/>
              </a:rPr>
              <a:t>一旦你的水流减少，</a:t>
            </a:r>
            <a:endParaRPr lang="zh-CN" sz="2800" b="1">
              <a:solidFill>
                <a:srgbClr val="2C1D86"/>
              </a:solidFill>
              <a:ea typeface="楷体" panose="02010609060101010101" pitchFamily="49" charset="-122"/>
              <a:cs typeface="宋体" panose="02010600030101010101" pitchFamily="2" charset="-122"/>
              <a:sym typeface="+mn-ea"/>
            </a:endParaRPr>
          </a:p>
          <a:p>
            <a:r>
              <a:rPr lang="zh-CN" sz="2800" b="1">
                <a:solidFill>
                  <a:srgbClr val="2C1D86"/>
                </a:solidFill>
                <a:ea typeface="楷体" panose="02010609060101010101" pitchFamily="49" charset="-122"/>
                <a:cs typeface="宋体" panose="02010600030101010101" pitchFamily="2" charset="-122"/>
                <a:sym typeface="+mn-ea"/>
              </a:rPr>
              <a:t>人们就停止了呼吸。</a:t>
            </a:r>
            <a:endParaRPr lang="zh-CN" sz="2800" b="1">
              <a:solidFill>
                <a:srgbClr val="2C1D86"/>
              </a:solidFill>
              <a:ea typeface="楷体" panose="02010609060101010101" pitchFamily="49" charset="-122"/>
              <a:cs typeface="宋体" panose="02010600030101010101" pitchFamily="2" charset="-122"/>
              <a:sym typeface="+mn-ea"/>
            </a:endParaRPr>
          </a:p>
          <a:p>
            <a:r>
              <a:rPr lang="zh-CN" sz="2800" b="1">
                <a:solidFill>
                  <a:srgbClr val="2C1D86"/>
                </a:solidFill>
                <a:ea typeface="楷体" panose="02010609060101010101" pitchFamily="49" charset="-122"/>
                <a:cs typeface="宋体" panose="02010600030101010101" pitchFamily="2" charset="-122"/>
                <a:sym typeface="+mn-ea"/>
              </a:rPr>
              <a:t>你用你神秘的方式，</a:t>
            </a:r>
            <a:endParaRPr lang="zh-CN" sz="2800" b="1">
              <a:solidFill>
                <a:srgbClr val="2C1D86"/>
              </a:solidFill>
              <a:ea typeface="楷体" panose="02010609060101010101" pitchFamily="49" charset="-122"/>
              <a:cs typeface="宋体" panose="02010600030101010101" pitchFamily="2" charset="-122"/>
              <a:sym typeface="+mn-ea"/>
            </a:endParaRPr>
          </a:p>
          <a:p>
            <a:r>
              <a:rPr lang="zh-CN" sz="2800" b="1">
                <a:solidFill>
                  <a:srgbClr val="2C1D86"/>
                </a:solidFill>
                <a:ea typeface="楷体" panose="02010609060101010101" pitchFamily="49" charset="-122"/>
                <a:cs typeface="宋体" panose="02010600030101010101" pitchFamily="2" charset="-122"/>
                <a:sym typeface="+mn-ea"/>
              </a:rPr>
              <a:t>带来了肥沃的土壤，</a:t>
            </a:r>
            <a:endParaRPr lang="zh-CN" sz="2800" b="1">
              <a:solidFill>
                <a:srgbClr val="2C1D86"/>
              </a:solidFill>
              <a:ea typeface="楷体" panose="02010609060101010101" pitchFamily="49" charset="-122"/>
              <a:cs typeface="宋体" panose="02010600030101010101" pitchFamily="2" charset="-122"/>
              <a:sym typeface="+mn-ea"/>
            </a:endParaRPr>
          </a:p>
          <a:p>
            <a:r>
              <a:rPr lang="zh-CN" sz="2800" b="1">
                <a:solidFill>
                  <a:srgbClr val="2C1D86"/>
                </a:solidFill>
                <a:ea typeface="楷体" panose="02010609060101010101" pitchFamily="49" charset="-122"/>
                <a:cs typeface="宋体" panose="02010600030101010101" pitchFamily="2" charset="-122"/>
                <a:sym typeface="+mn-ea"/>
              </a:rPr>
              <a:t>让我们歌唱！</a:t>
            </a:r>
            <a:endParaRPr lang="zh-CN" sz="2800" b="1">
              <a:solidFill>
                <a:srgbClr val="2C1D86"/>
              </a:solidFill>
              <a:ea typeface="楷体" panose="02010609060101010101" pitchFamily="49" charset="-122"/>
              <a:cs typeface="宋体" panose="02010600030101010101" pitchFamily="2" charset="-122"/>
              <a:sym typeface="+mn-ea"/>
            </a:endParaRPr>
          </a:p>
          <a:p>
            <a:r>
              <a:rPr lang="zh-CN" sz="2800" b="1">
                <a:solidFill>
                  <a:srgbClr val="2C1D86"/>
                </a:solidFill>
                <a:ea typeface="楷体" panose="02010609060101010101" pitchFamily="49" charset="-122"/>
                <a:cs typeface="宋体" panose="02010600030101010101" pitchFamily="2" charset="-122"/>
                <a:sym typeface="+mn-ea"/>
              </a:rPr>
              <a:t>你滋润了太阳神赋予的土地，</a:t>
            </a:r>
            <a:endParaRPr lang="zh-CN" sz="2800" b="1">
              <a:solidFill>
                <a:srgbClr val="2C1D86"/>
              </a:solidFill>
              <a:ea typeface="楷体" panose="02010609060101010101" pitchFamily="49" charset="-122"/>
              <a:cs typeface="宋体" panose="02010600030101010101" pitchFamily="2" charset="-122"/>
              <a:sym typeface="+mn-ea"/>
            </a:endParaRPr>
          </a:p>
          <a:p>
            <a:r>
              <a:rPr lang="zh-CN" sz="2800" b="1">
                <a:solidFill>
                  <a:srgbClr val="2C1D86"/>
                </a:solidFill>
                <a:ea typeface="楷体" panose="02010609060101010101" pitchFamily="49" charset="-122"/>
                <a:cs typeface="宋体" panose="02010600030101010101" pitchFamily="2" charset="-122"/>
                <a:sym typeface="+mn-ea"/>
              </a:rPr>
              <a:t>养育着所有的人民，</a:t>
            </a:r>
            <a:endParaRPr lang="zh-CN" sz="2800" b="1">
              <a:solidFill>
                <a:srgbClr val="2C1D86"/>
              </a:solidFill>
              <a:ea typeface="楷体" panose="02010609060101010101" pitchFamily="49" charset="-122"/>
              <a:cs typeface="宋体" panose="02010600030101010101" pitchFamily="2" charset="-122"/>
              <a:sym typeface="+mn-ea"/>
            </a:endParaRPr>
          </a:p>
          <a:p>
            <a:r>
              <a:rPr lang="zh-CN" sz="2800" b="1">
                <a:solidFill>
                  <a:srgbClr val="2C1D86"/>
                </a:solidFill>
                <a:ea typeface="楷体" panose="02010609060101010101" pitchFamily="49" charset="-122"/>
                <a:cs typeface="宋体" panose="02010600030101010101" pitchFamily="2" charset="-122"/>
                <a:sym typeface="+mn-ea"/>
              </a:rPr>
              <a:t>让我们在干涸的沙漠里畅饮！</a:t>
            </a:r>
            <a:endParaRPr lang="zh-CN" sz="2800" b="1">
              <a:solidFill>
                <a:srgbClr val="2C1D86"/>
              </a:solidFill>
              <a:ea typeface="楷体" panose="02010609060101010101" pitchFamily="49" charset="-122"/>
              <a:cs typeface="宋体" panose="02010600030101010101" pitchFamily="2" charset="-122"/>
              <a:sym typeface="+mn-ea"/>
            </a:endParaRPr>
          </a:p>
          <a:p>
            <a:r>
              <a:rPr lang="zh-CN" sz="2800" b="1">
                <a:solidFill>
                  <a:srgbClr val="2C1D86"/>
                </a:solidFill>
                <a:ea typeface="楷体" panose="02010609060101010101" pitchFamily="49" charset="-122"/>
                <a:cs typeface="宋体" panose="02010600030101010101" pitchFamily="2" charset="-122"/>
                <a:sym typeface="+mn-ea"/>
              </a:rPr>
              <a:t>你慷慨无私地给予我们所有美好的东西！</a:t>
            </a:r>
            <a:endParaRPr lang="zh-CN" altLang="en-US" sz="2800"/>
          </a:p>
        </p:txBody>
      </p:sp>
      <p:sp>
        <p:nvSpPr>
          <p:cNvPr id="3" name="文本框 2"/>
          <p:cNvSpPr txBox="1"/>
          <p:nvPr/>
        </p:nvSpPr>
        <p:spPr>
          <a:xfrm>
            <a:off x="3830955" y="5593080"/>
            <a:ext cx="2797175" cy="521970"/>
          </a:xfrm>
          <a:prstGeom prst="rect">
            <a:avLst/>
          </a:prstGeom>
          <a:noFill/>
        </p:spPr>
        <p:txBody>
          <a:bodyPr wrap="square" rtlCol="0" anchor="t">
            <a:spAutoFit/>
          </a:bodyPr>
          <a:p>
            <a:r>
              <a:rPr lang="en-US" altLang="zh-CN" b="1" dirty="0">
                <a:solidFill>
                  <a:srgbClr val="000000"/>
                </a:solidFill>
                <a:latin typeface="宋体" panose="02010600030101010101" pitchFamily="2" charset="-122"/>
                <a:ea typeface="宋体" panose="02010600030101010101" pitchFamily="2" charset="-122"/>
                <a:sym typeface="+mn-ea"/>
              </a:rPr>
              <a:t> </a:t>
            </a:r>
            <a:r>
              <a:rPr lang="zh-CN" sz="2800" b="1">
                <a:solidFill>
                  <a:srgbClr val="2C1D86"/>
                </a:solidFill>
                <a:ea typeface="楷体" panose="02010609060101010101" pitchFamily="49" charset="-122"/>
                <a:cs typeface="宋体" panose="02010600030101010101" pitchFamily="2" charset="-122"/>
                <a:sym typeface="+mn-ea"/>
              </a:rPr>
              <a:t>——古埃及诗歌</a:t>
            </a:r>
            <a:endParaRPr lang="zh-CN" altLang="en-US"/>
          </a:p>
        </p:txBody>
      </p:sp>
      <p:sp>
        <p:nvSpPr>
          <p:cNvPr id="5" name="线形标注 1 4"/>
          <p:cNvSpPr/>
          <p:nvPr/>
        </p:nvSpPr>
        <p:spPr>
          <a:xfrm>
            <a:off x="4979670" y="1106805"/>
            <a:ext cx="4018280" cy="1016635"/>
          </a:xfrm>
          <a:prstGeom prst="borderCallout1">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nvSpPr>
        <p:spPr>
          <a:xfrm>
            <a:off x="5220970" y="1216025"/>
            <a:ext cx="3535680" cy="829945"/>
          </a:xfrm>
          <a:prstGeom prst="rect">
            <a:avLst/>
          </a:prstGeom>
          <a:noFill/>
        </p:spPr>
        <p:txBody>
          <a:bodyPr wrap="none" rtlCol="0">
            <a:spAutoFit/>
          </a:bodyPr>
          <a:p>
            <a:r>
              <a:rPr lang="zh-CN" altLang="en-US" sz="2400"/>
              <a:t>尼罗河是当地的唯一水源</a:t>
            </a:r>
            <a:endParaRPr lang="zh-CN" altLang="en-US" sz="2400"/>
          </a:p>
          <a:p>
            <a:r>
              <a:rPr lang="zh-CN" altLang="en-US" sz="2400"/>
              <a:t>为人类生存提供了条件</a:t>
            </a:r>
            <a:endParaRPr lang="zh-CN" altLang="en-US" sz="2400"/>
          </a:p>
        </p:txBody>
      </p:sp>
      <p:sp>
        <p:nvSpPr>
          <p:cNvPr id="7" name="线形标注 1 6"/>
          <p:cNvSpPr/>
          <p:nvPr/>
        </p:nvSpPr>
        <p:spPr>
          <a:xfrm>
            <a:off x="5318760" y="2123440"/>
            <a:ext cx="4288790" cy="938530"/>
          </a:xfrm>
          <a:prstGeom prst="borderCallout1">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nvSpPr>
        <p:spPr>
          <a:xfrm>
            <a:off x="5390515" y="2178050"/>
            <a:ext cx="4145280" cy="829945"/>
          </a:xfrm>
          <a:prstGeom prst="rect">
            <a:avLst/>
          </a:prstGeom>
          <a:noFill/>
        </p:spPr>
        <p:txBody>
          <a:bodyPr wrap="none" rtlCol="0">
            <a:spAutoFit/>
          </a:bodyPr>
          <a:p>
            <a:r>
              <a:rPr lang="zh-CN" altLang="en-US" sz="2400"/>
              <a:t>定期泛滥留下肥沃的黑色淤泥</a:t>
            </a:r>
            <a:endParaRPr lang="zh-CN" altLang="en-US" sz="2400"/>
          </a:p>
          <a:p>
            <a:r>
              <a:rPr lang="zh-CN" altLang="en-US" sz="2400"/>
              <a:t>利于农业生产</a:t>
            </a:r>
            <a:endParaRPr lang="zh-CN" altLang="en-US" sz="2400"/>
          </a:p>
        </p:txBody>
      </p:sp>
      <p:sp>
        <p:nvSpPr>
          <p:cNvPr id="9" name="线形标注 1 8"/>
          <p:cNvSpPr/>
          <p:nvPr/>
        </p:nvSpPr>
        <p:spPr>
          <a:xfrm>
            <a:off x="7204710" y="4068445"/>
            <a:ext cx="4627245" cy="1023620"/>
          </a:xfrm>
          <a:prstGeom prst="borderCallout1">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9"/>
          <p:cNvSpPr txBox="1"/>
          <p:nvPr/>
        </p:nvSpPr>
        <p:spPr>
          <a:xfrm>
            <a:off x="7367905" y="4239260"/>
            <a:ext cx="4754880" cy="1198880"/>
          </a:xfrm>
          <a:prstGeom prst="rect">
            <a:avLst/>
          </a:prstGeom>
          <a:noFill/>
        </p:spPr>
        <p:txBody>
          <a:bodyPr wrap="square" rtlCol="0">
            <a:spAutoFit/>
          </a:bodyPr>
          <a:p>
            <a:r>
              <a:rPr lang="zh-CN" altLang="en-US" sz="2400"/>
              <a:t>水流平缓，利于航运，为古埃及</a:t>
            </a:r>
            <a:endParaRPr lang="zh-CN" altLang="en-US" sz="2400"/>
          </a:p>
          <a:p>
            <a:r>
              <a:rPr lang="zh-CN" altLang="en-US" sz="2400"/>
              <a:t>的统一提供了有利条件</a:t>
            </a:r>
            <a:endParaRPr lang="zh-CN" altLang="en-US" sz="2400"/>
          </a:p>
          <a:p>
            <a:endParaRPr lang="zh-CN" altLang="en-US" sz="2400"/>
          </a:p>
        </p:txBody>
      </p:sp>
      <p:sp>
        <p:nvSpPr>
          <p:cNvPr id="12" name="文本框 11"/>
          <p:cNvSpPr txBox="1"/>
          <p:nvPr/>
        </p:nvSpPr>
        <p:spPr>
          <a:xfrm>
            <a:off x="6671310" y="5786120"/>
            <a:ext cx="5033645" cy="645160"/>
          </a:xfrm>
          <a:prstGeom prst="rect">
            <a:avLst/>
          </a:prstGeom>
          <a:noFill/>
        </p:spPr>
        <p:txBody>
          <a:bodyPr wrap="square" rtlCol="0">
            <a:spAutoFit/>
          </a:bodyPr>
          <a:p>
            <a:r>
              <a:rPr lang="zh-CN" altLang="en-US" sz="3600">
                <a:solidFill>
                  <a:schemeClr val="accent1"/>
                </a:solidFill>
                <a:effectLst>
                  <a:glow rad="228600">
                    <a:schemeClr val="accent1">
                      <a:satMod val="175000"/>
                      <a:alpha val="40000"/>
                    </a:schemeClr>
                  </a:glow>
                  <a:outerShdw blurRad="38100" dist="25400" dir="5400000" algn="ctr" rotWithShape="0">
                    <a:srgbClr val="6E747A">
                      <a:alpha val="43000"/>
                    </a:srgbClr>
                  </a:outerShdw>
                </a:effectLst>
              </a:rPr>
              <a:t>古埃及是</a:t>
            </a:r>
            <a:r>
              <a:rPr lang="en-US" altLang="zh-CN" sz="3600">
                <a:solidFill>
                  <a:schemeClr val="accent1"/>
                </a:solidFill>
                <a:effectLst>
                  <a:glow rad="228600">
                    <a:schemeClr val="accent1">
                      <a:satMod val="175000"/>
                      <a:alpha val="40000"/>
                    </a:schemeClr>
                  </a:glow>
                  <a:outerShdw blurRad="38100" dist="25400" dir="5400000" algn="ctr" rotWithShape="0">
                    <a:srgbClr val="6E747A">
                      <a:alpha val="43000"/>
                    </a:srgbClr>
                  </a:outerShdw>
                </a:effectLst>
              </a:rPr>
              <a:t>“</a:t>
            </a:r>
            <a:r>
              <a:rPr lang="zh-CN" altLang="en-US" sz="3600">
                <a:solidFill>
                  <a:schemeClr val="accent1"/>
                </a:solidFill>
                <a:effectLst>
                  <a:glow rad="228600">
                    <a:schemeClr val="accent1">
                      <a:satMod val="175000"/>
                      <a:alpha val="40000"/>
                    </a:schemeClr>
                  </a:glow>
                  <a:outerShdw blurRad="38100" dist="25400" dir="5400000" algn="ctr" rotWithShape="0">
                    <a:srgbClr val="6E747A">
                      <a:alpha val="43000"/>
                    </a:srgbClr>
                  </a:outerShdw>
                </a:effectLst>
              </a:rPr>
              <a:t>尼罗河的赠礼</a:t>
            </a:r>
            <a:r>
              <a:rPr lang="en-US" altLang="zh-CN">
                <a:solidFill>
                  <a:schemeClr val="accent1"/>
                </a:solidFill>
                <a:effectLst>
                  <a:glow rad="228600">
                    <a:schemeClr val="accent1">
                      <a:satMod val="175000"/>
                      <a:alpha val="40000"/>
                    </a:schemeClr>
                  </a:glow>
                  <a:outerShdw blurRad="38100" dist="25400" dir="5400000" algn="ctr" rotWithShape="0">
                    <a:srgbClr val="6E747A">
                      <a:alpha val="43000"/>
                    </a:srgbClr>
                  </a:outerShdw>
                </a:effectLst>
              </a:rPr>
              <a:t>”</a:t>
            </a:r>
            <a:endParaRPr lang="en-US" altLang="zh-CN">
              <a:solidFill>
                <a:schemeClr val="accent1"/>
              </a:solidFill>
              <a:effectLst>
                <a:glow rad="228600">
                  <a:schemeClr val="accent1">
                    <a:satMod val="175000"/>
                    <a:alpha val="40000"/>
                  </a:schemeClr>
                </a:glow>
                <a:outerShdw blurRad="38100" dist="25400" dir="5400000" algn="ctr" rotWithShape="0">
                  <a:srgbClr val="6E747A">
                    <a:alpha val="43000"/>
                  </a:srgbClr>
                </a:outerShdw>
              </a:effectLst>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circle(in)">
                                      <p:cBhvr>
                                        <p:cTn id="3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p:bldP spid="7" grpId="0" bldLvl="0" animBg="1"/>
      <p:bldP spid="8" grpId="0"/>
      <p:bldP spid="9" grpId="0" bldLvl="0" animBg="1"/>
      <p:bldP spid="10"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Rectangle 2"/>
          <p:cNvSpPr/>
          <p:nvPr/>
        </p:nvSpPr>
        <p:spPr>
          <a:xfrm>
            <a:off x="1665605" y="871538"/>
            <a:ext cx="1551940" cy="521970"/>
          </a:xfrm>
          <a:prstGeom prst="rect">
            <a:avLst/>
          </a:prstGeom>
          <a:noFill/>
          <a:ln w="9525">
            <a:noFill/>
          </a:ln>
        </p:spPr>
        <p:txBody>
          <a:bodyPr wrap="none" anchor="t">
            <a:spAutoFit/>
          </a:bodyPr>
          <a:p>
            <a:pPr algn="ctr"/>
            <a:r>
              <a:rPr lang="en-US" altLang="zh-CN" sz="2800" b="1">
                <a:solidFill>
                  <a:srgbClr val="0000CC"/>
                </a:solidFill>
                <a:latin typeface="Arial" panose="020B0604020202020204" pitchFamily="34" charset="0"/>
                <a:ea typeface="宋体" panose="02010600030101010101" pitchFamily="2" charset="-122"/>
              </a:rPr>
              <a:t>1.</a:t>
            </a:r>
            <a:r>
              <a:rPr lang="zh-CN" altLang="en-US" sz="2800" b="1" dirty="0">
                <a:solidFill>
                  <a:srgbClr val="0000CC"/>
                </a:solidFill>
                <a:latin typeface="Arial" panose="020B0604020202020204" pitchFamily="34" charset="0"/>
                <a:ea typeface="宋体" panose="02010600030101010101" pitchFamily="2" charset="-122"/>
              </a:rPr>
              <a:t>兴起：</a:t>
            </a:r>
            <a:endParaRPr lang="zh-CN" altLang="en-US" sz="2800" b="1" dirty="0">
              <a:solidFill>
                <a:srgbClr val="0000CC"/>
              </a:solidFill>
              <a:latin typeface="Arial" panose="020B0604020202020204" pitchFamily="34" charset="0"/>
              <a:ea typeface="宋体" panose="02010600030101010101" pitchFamily="2" charset="-122"/>
            </a:endParaRPr>
          </a:p>
        </p:txBody>
      </p:sp>
      <p:sp>
        <p:nvSpPr>
          <p:cNvPr id="17410" name="Rectangle 3"/>
          <p:cNvSpPr/>
          <p:nvPr/>
        </p:nvSpPr>
        <p:spPr>
          <a:xfrm>
            <a:off x="1664018" y="1328738"/>
            <a:ext cx="1551940" cy="521970"/>
          </a:xfrm>
          <a:prstGeom prst="rect">
            <a:avLst/>
          </a:prstGeom>
          <a:noFill/>
          <a:ln w="9525">
            <a:noFill/>
          </a:ln>
        </p:spPr>
        <p:txBody>
          <a:bodyPr wrap="none" anchor="t">
            <a:spAutoFit/>
          </a:bodyPr>
          <a:p>
            <a:pPr algn="ctr"/>
            <a:r>
              <a:rPr lang="en-US" altLang="zh-CN" sz="2800" b="1">
                <a:solidFill>
                  <a:srgbClr val="0000CC"/>
                </a:solidFill>
                <a:latin typeface="Arial" panose="020B0604020202020204" pitchFamily="34" charset="0"/>
                <a:ea typeface="宋体" panose="02010600030101010101" pitchFamily="2" charset="-122"/>
              </a:rPr>
              <a:t>2.</a:t>
            </a:r>
            <a:r>
              <a:rPr lang="zh-CN" altLang="en-US" sz="2800" b="1" dirty="0">
                <a:solidFill>
                  <a:srgbClr val="0000CC"/>
                </a:solidFill>
                <a:latin typeface="Arial" panose="020B0604020202020204" pitchFamily="34" charset="0"/>
                <a:ea typeface="宋体" panose="02010600030101010101" pitchFamily="2" charset="-122"/>
              </a:rPr>
              <a:t>统一：</a:t>
            </a:r>
            <a:endParaRPr lang="zh-CN" altLang="en-US" sz="2800" b="1" dirty="0">
              <a:solidFill>
                <a:srgbClr val="0000CC"/>
              </a:solidFill>
              <a:latin typeface="Arial" panose="020B0604020202020204" pitchFamily="34" charset="0"/>
              <a:ea typeface="宋体" panose="02010600030101010101" pitchFamily="2" charset="-122"/>
            </a:endParaRPr>
          </a:p>
        </p:txBody>
      </p:sp>
      <p:sp>
        <p:nvSpPr>
          <p:cNvPr id="17411" name="Rectangle 4"/>
          <p:cNvSpPr/>
          <p:nvPr/>
        </p:nvSpPr>
        <p:spPr>
          <a:xfrm>
            <a:off x="1670685" y="2229485"/>
            <a:ext cx="1551940" cy="521970"/>
          </a:xfrm>
          <a:prstGeom prst="rect">
            <a:avLst/>
          </a:prstGeom>
          <a:noFill/>
          <a:ln w="9525">
            <a:noFill/>
          </a:ln>
        </p:spPr>
        <p:txBody>
          <a:bodyPr wrap="none" anchor="t">
            <a:spAutoFit/>
          </a:bodyPr>
          <a:p>
            <a:pPr algn="ctr"/>
            <a:r>
              <a:rPr lang="en-US" altLang="zh-CN" sz="2800" b="1">
                <a:solidFill>
                  <a:srgbClr val="0000CC"/>
                </a:solidFill>
                <a:latin typeface="Arial" panose="020B0604020202020204" pitchFamily="34" charset="0"/>
                <a:ea typeface="宋体" panose="02010600030101010101" pitchFamily="2" charset="-122"/>
              </a:rPr>
              <a:t>3.</a:t>
            </a:r>
            <a:r>
              <a:rPr lang="zh-CN" altLang="en-US" sz="2800" b="1" dirty="0">
                <a:solidFill>
                  <a:srgbClr val="0000CC"/>
                </a:solidFill>
                <a:latin typeface="Arial" panose="020B0604020202020204" pitchFamily="34" charset="0"/>
                <a:ea typeface="宋体" panose="02010600030101010101" pitchFamily="2" charset="-122"/>
              </a:rPr>
              <a:t>强盛：</a:t>
            </a:r>
            <a:endParaRPr lang="zh-CN" altLang="en-US" sz="2800" b="1" dirty="0">
              <a:solidFill>
                <a:srgbClr val="0000CC"/>
              </a:solidFill>
              <a:latin typeface="Arial" panose="020B0604020202020204" pitchFamily="34" charset="0"/>
              <a:ea typeface="宋体" panose="02010600030101010101" pitchFamily="2" charset="-122"/>
            </a:endParaRPr>
          </a:p>
        </p:txBody>
      </p:sp>
      <p:sp>
        <p:nvSpPr>
          <p:cNvPr id="17412" name="Rectangle 5"/>
          <p:cNvSpPr/>
          <p:nvPr/>
        </p:nvSpPr>
        <p:spPr>
          <a:xfrm>
            <a:off x="1590993" y="3125788"/>
            <a:ext cx="1551940" cy="521970"/>
          </a:xfrm>
          <a:prstGeom prst="rect">
            <a:avLst/>
          </a:prstGeom>
          <a:noFill/>
          <a:ln w="9525">
            <a:noFill/>
          </a:ln>
        </p:spPr>
        <p:txBody>
          <a:bodyPr wrap="none" anchor="t">
            <a:spAutoFit/>
          </a:bodyPr>
          <a:p>
            <a:pPr algn="ctr"/>
            <a:r>
              <a:rPr lang="en-US" altLang="zh-CN" sz="2800" b="1">
                <a:solidFill>
                  <a:srgbClr val="0000CC"/>
                </a:solidFill>
                <a:latin typeface="Arial" panose="020B0604020202020204" pitchFamily="34" charset="0"/>
                <a:ea typeface="宋体" panose="02010600030101010101" pitchFamily="2" charset="-122"/>
              </a:rPr>
              <a:t>4.</a:t>
            </a:r>
            <a:r>
              <a:rPr lang="zh-CN" altLang="en-US" sz="2800" b="1" dirty="0">
                <a:solidFill>
                  <a:srgbClr val="0000CC"/>
                </a:solidFill>
                <a:latin typeface="Arial" panose="020B0604020202020204" pitchFamily="34" charset="0"/>
                <a:ea typeface="宋体" panose="02010600030101010101" pitchFamily="2" charset="-122"/>
              </a:rPr>
              <a:t>衰亡：</a:t>
            </a:r>
            <a:endParaRPr lang="zh-CN" altLang="en-US" sz="2800" b="1" dirty="0">
              <a:solidFill>
                <a:srgbClr val="0000CC"/>
              </a:solidFill>
              <a:latin typeface="Arial" panose="020B0604020202020204" pitchFamily="34" charset="0"/>
              <a:ea typeface="宋体" panose="02010600030101010101" pitchFamily="2" charset="-122"/>
            </a:endParaRPr>
          </a:p>
        </p:txBody>
      </p:sp>
      <p:sp>
        <p:nvSpPr>
          <p:cNvPr id="12294" name="Text Box 6">
            <a:hlinkClick r:id="rId1" action="ppaction://hlinksldjump"/>
          </p:cNvPr>
          <p:cNvSpPr txBox="1"/>
          <p:nvPr/>
        </p:nvSpPr>
        <p:spPr>
          <a:xfrm>
            <a:off x="2927350" y="871538"/>
            <a:ext cx="7308850" cy="460375"/>
          </a:xfrm>
          <a:prstGeom prst="rect">
            <a:avLst/>
          </a:prstGeom>
          <a:noFill/>
          <a:ln w="9525">
            <a:noFill/>
          </a:ln>
        </p:spPr>
        <p:txBody>
          <a:bodyPr anchor="t">
            <a:spAutoFit/>
          </a:bodyPr>
          <a:p>
            <a:pPr>
              <a:spcBef>
                <a:spcPct val="50000"/>
              </a:spcBef>
            </a:pPr>
            <a:r>
              <a:rPr lang="en-US" altLang="zh-CN" sz="2400" b="1">
                <a:solidFill>
                  <a:srgbClr val="FF0000"/>
                </a:solidFill>
                <a:latin typeface="黑体" panose="02010609060101010101" pitchFamily="2" charset="-122"/>
                <a:ea typeface="黑体" panose="02010609060101010101" pitchFamily="2" charset="-122"/>
              </a:rPr>
              <a:t>公元前3500</a:t>
            </a:r>
            <a:r>
              <a:rPr lang="zh-CN" altLang="en-US" sz="2400" b="1" dirty="0">
                <a:solidFill>
                  <a:srgbClr val="FF0000"/>
                </a:solidFill>
                <a:latin typeface="黑体" panose="02010609060101010101" pitchFamily="2" charset="-122"/>
                <a:ea typeface="黑体" panose="02010609060101010101" pitchFamily="2" charset="-122"/>
              </a:rPr>
              <a:t>年</a:t>
            </a:r>
            <a:r>
              <a:rPr lang="zh-CN" altLang="en-US" sz="2400" b="1" dirty="0">
                <a:latin typeface="黑体" panose="02010609060101010101" pitchFamily="2" charset="-122"/>
                <a:ea typeface="黑体" panose="02010609060101010101" pitchFamily="2" charset="-122"/>
              </a:rPr>
              <a:t>前后，逐渐形成了几十个最初的</a:t>
            </a:r>
            <a:r>
              <a:rPr lang="zh-CN" altLang="en-US" sz="2400" b="1" dirty="0">
                <a:solidFill>
                  <a:srgbClr val="FF0000"/>
                </a:solidFill>
                <a:latin typeface="黑体" panose="02010609060101010101" pitchFamily="2" charset="-122"/>
                <a:ea typeface="黑体" panose="02010609060101010101" pitchFamily="2" charset="-122"/>
              </a:rPr>
              <a:t>小国</a:t>
            </a:r>
            <a:r>
              <a:rPr lang="zh-CN" altLang="en-US" sz="2400" b="1" dirty="0">
                <a:latin typeface="黑体" panose="02010609060101010101" pitchFamily="2" charset="-122"/>
                <a:ea typeface="黑体" panose="02010609060101010101" pitchFamily="2" charset="-122"/>
              </a:rPr>
              <a:t>。</a:t>
            </a:r>
            <a:endParaRPr lang="zh-CN" altLang="en-US" sz="2400" b="1" dirty="0">
              <a:solidFill>
                <a:srgbClr val="0000CC"/>
              </a:solidFill>
              <a:latin typeface="黑体" panose="02010609060101010101" pitchFamily="2" charset="-122"/>
              <a:ea typeface="黑体" panose="02010609060101010101" pitchFamily="2" charset="-122"/>
            </a:endParaRPr>
          </a:p>
        </p:txBody>
      </p:sp>
      <p:sp>
        <p:nvSpPr>
          <p:cNvPr id="12298" name="AutoShape 10"/>
          <p:cNvSpPr/>
          <p:nvPr/>
        </p:nvSpPr>
        <p:spPr>
          <a:xfrm rot="439740">
            <a:off x="2098675" y="5229225"/>
            <a:ext cx="8569325" cy="993775"/>
          </a:xfrm>
          <a:prstGeom prst="rightArrow">
            <a:avLst>
              <a:gd name="adj1" fmla="val 25240"/>
              <a:gd name="adj2" fmla="val 80401"/>
            </a:avLst>
          </a:prstGeom>
          <a:solidFill>
            <a:schemeClr val="accent1"/>
          </a:solidFill>
          <a:ln w="9525" cap="flat" cmpd="sng">
            <a:solidFill>
              <a:schemeClr val="tx1"/>
            </a:solidFill>
            <a:prstDash val="solid"/>
            <a:miter/>
            <a:headEnd type="none" w="med" len="med"/>
            <a:tailEnd type="none" w="med" len="med"/>
          </a:ln>
        </p:spPr>
        <p:txBody>
          <a:bodyPr wrap="none" anchor="ctr"/>
          <a:p>
            <a:endParaRPr lang="zh-CN" altLang="en-US" dirty="0">
              <a:latin typeface="Arial" panose="020B0604020202020204" pitchFamily="34" charset="0"/>
              <a:ea typeface="宋体" panose="02010600030101010101" pitchFamily="2" charset="-122"/>
            </a:endParaRPr>
          </a:p>
        </p:txBody>
      </p:sp>
      <p:grpSp>
        <p:nvGrpSpPr>
          <p:cNvPr id="2" name="Group 11"/>
          <p:cNvGrpSpPr/>
          <p:nvPr/>
        </p:nvGrpSpPr>
        <p:grpSpPr>
          <a:xfrm>
            <a:off x="2640013" y="5157788"/>
            <a:ext cx="6837362" cy="1385888"/>
            <a:chOff x="0" y="0"/>
            <a:chExt cx="4307" cy="873"/>
          </a:xfrm>
        </p:grpSpPr>
        <p:sp>
          <p:nvSpPr>
            <p:cNvPr id="17419" name="Text Box 12"/>
            <p:cNvSpPr txBox="1"/>
            <p:nvPr/>
          </p:nvSpPr>
          <p:spPr>
            <a:xfrm rot="-126835">
              <a:off x="3763" y="641"/>
              <a:ext cx="544" cy="232"/>
            </a:xfrm>
            <a:prstGeom prst="rect">
              <a:avLst/>
            </a:prstGeom>
            <a:noFill/>
            <a:ln w="9525">
              <a:noFill/>
            </a:ln>
          </p:spPr>
          <p:txBody>
            <a:bodyPr anchor="t">
              <a:spAutoFit/>
            </a:bodyPr>
            <a:p>
              <a:pPr>
                <a:spcBef>
                  <a:spcPct val="50000"/>
                </a:spcBef>
              </a:pPr>
              <a:endParaRPr lang="zh-CN" altLang="en-US" b="1" dirty="0">
                <a:latin typeface="Arial" panose="020B0604020202020204" pitchFamily="34" charset="0"/>
                <a:ea typeface="宋体" panose="02010600030101010101" pitchFamily="2" charset="-122"/>
              </a:endParaRPr>
            </a:p>
          </p:txBody>
        </p:sp>
        <p:sp>
          <p:nvSpPr>
            <p:cNvPr id="17420" name="Line 13"/>
            <p:cNvSpPr/>
            <p:nvPr/>
          </p:nvSpPr>
          <p:spPr>
            <a:xfrm rot="189238">
              <a:off x="0" y="0"/>
              <a:ext cx="0" cy="136"/>
            </a:xfrm>
            <a:prstGeom prst="line">
              <a:avLst/>
            </a:prstGeom>
            <a:ln w="9525" cap="flat" cmpd="sng">
              <a:solidFill>
                <a:schemeClr val="tx1"/>
              </a:solidFill>
              <a:prstDash val="solid"/>
              <a:round/>
              <a:headEnd type="none" w="med" len="med"/>
              <a:tailEnd type="none" w="med" len="med"/>
            </a:ln>
          </p:spPr>
        </p:sp>
        <p:sp>
          <p:nvSpPr>
            <p:cNvPr id="17421" name="Line 14"/>
            <p:cNvSpPr/>
            <p:nvPr/>
          </p:nvSpPr>
          <p:spPr>
            <a:xfrm rot="189238">
              <a:off x="363" y="46"/>
              <a:ext cx="0" cy="136"/>
            </a:xfrm>
            <a:prstGeom prst="line">
              <a:avLst/>
            </a:prstGeom>
            <a:ln w="9525" cap="flat" cmpd="sng">
              <a:solidFill>
                <a:schemeClr val="tx1"/>
              </a:solidFill>
              <a:prstDash val="solid"/>
              <a:round/>
              <a:headEnd type="none" w="med" len="med"/>
              <a:tailEnd type="none" w="med" len="med"/>
            </a:ln>
          </p:spPr>
        </p:sp>
        <p:sp>
          <p:nvSpPr>
            <p:cNvPr id="17422" name="Line 15"/>
            <p:cNvSpPr/>
            <p:nvPr/>
          </p:nvSpPr>
          <p:spPr>
            <a:xfrm rot="189238">
              <a:off x="726" y="91"/>
              <a:ext cx="0" cy="136"/>
            </a:xfrm>
            <a:prstGeom prst="line">
              <a:avLst/>
            </a:prstGeom>
            <a:ln w="9525" cap="flat" cmpd="sng">
              <a:solidFill>
                <a:schemeClr val="tx1"/>
              </a:solidFill>
              <a:prstDash val="solid"/>
              <a:round/>
              <a:headEnd type="none" w="med" len="med"/>
              <a:tailEnd type="none" w="med" len="med"/>
            </a:ln>
          </p:spPr>
        </p:sp>
        <p:sp>
          <p:nvSpPr>
            <p:cNvPr id="17423" name="Line 16"/>
            <p:cNvSpPr/>
            <p:nvPr/>
          </p:nvSpPr>
          <p:spPr>
            <a:xfrm rot="189238">
              <a:off x="1088" y="136"/>
              <a:ext cx="0" cy="136"/>
            </a:xfrm>
            <a:prstGeom prst="line">
              <a:avLst/>
            </a:prstGeom>
            <a:ln w="9525" cap="flat" cmpd="sng">
              <a:solidFill>
                <a:schemeClr val="tx1"/>
              </a:solidFill>
              <a:prstDash val="solid"/>
              <a:round/>
              <a:headEnd type="none" w="med" len="med"/>
              <a:tailEnd type="none" w="med" len="med"/>
            </a:ln>
          </p:spPr>
        </p:sp>
        <p:sp>
          <p:nvSpPr>
            <p:cNvPr id="17424" name="Line 17"/>
            <p:cNvSpPr/>
            <p:nvPr/>
          </p:nvSpPr>
          <p:spPr>
            <a:xfrm rot="189238">
              <a:off x="1451" y="161"/>
              <a:ext cx="0" cy="136"/>
            </a:xfrm>
            <a:prstGeom prst="line">
              <a:avLst/>
            </a:prstGeom>
            <a:ln w="9525" cap="flat" cmpd="sng">
              <a:solidFill>
                <a:schemeClr val="tx1"/>
              </a:solidFill>
              <a:prstDash val="solid"/>
              <a:round/>
              <a:headEnd type="none" w="med" len="med"/>
              <a:tailEnd type="none" w="med" len="med"/>
            </a:ln>
          </p:spPr>
        </p:sp>
        <p:sp>
          <p:nvSpPr>
            <p:cNvPr id="17425" name="Line 18"/>
            <p:cNvSpPr/>
            <p:nvPr/>
          </p:nvSpPr>
          <p:spPr>
            <a:xfrm rot="189238">
              <a:off x="1814" y="206"/>
              <a:ext cx="0" cy="136"/>
            </a:xfrm>
            <a:prstGeom prst="line">
              <a:avLst/>
            </a:prstGeom>
            <a:ln w="9525" cap="flat" cmpd="sng">
              <a:solidFill>
                <a:schemeClr val="tx1"/>
              </a:solidFill>
              <a:prstDash val="solid"/>
              <a:round/>
              <a:headEnd type="none" w="med" len="med"/>
              <a:tailEnd type="none" w="med" len="med"/>
            </a:ln>
          </p:spPr>
        </p:sp>
        <p:sp>
          <p:nvSpPr>
            <p:cNvPr id="17426" name="Line 19"/>
            <p:cNvSpPr/>
            <p:nvPr/>
          </p:nvSpPr>
          <p:spPr>
            <a:xfrm rot="189238">
              <a:off x="2177" y="252"/>
              <a:ext cx="0" cy="136"/>
            </a:xfrm>
            <a:prstGeom prst="line">
              <a:avLst/>
            </a:prstGeom>
            <a:ln w="9525" cap="flat" cmpd="sng">
              <a:solidFill>
                <a:schemeClr val="tx1"/>
              </a:solidFill>
              <a:prstDash val="solid"/>
              <a:round/>
              <a:headEnd type="none" w="med" len="med"/>
              <a:tailEnd type="none" w="med" len="med"/>
            </a:ln>
          </p:spPr>
        </p:sp>
        <p:sp>
          <p:nvSpPr>
            <p:cNvPr id="17427" name="Line 20"/>
            <p:cNvSpPr/>
            <p:nvPr/>
          </p:nvSpPr>
          <p:spPr>
            <a:xfrm rot="189238">
              <a:off x="2540" y="288"/>
              <a:ext cx="0" cy="136"/>
            </a:xfrm>
            <a:prstGeom prst="line">
              <a:avLst/>
            </a:prstGeom>
            <a:ln w="9525" cap="flat" cmpd="sng">
              <a:solidFill>
                <a:schemeClr val="tx1"/>
              </a:solidFill>
              <a:prstDash val="solid"/>
              <a:round/>
              <a:headEnd type="none" w="med" len="med"/>
              <a:tailEnd type="none" w="med" len="med"/>
            </a:ln>
          </p:spPr>
        </p:sp>
        <p:sp>
          <p:nvSpPr>
            <p:cNvPr id="17428" name="Line 21"/>
            <p:cNvSpPr/>
            <p:nvPr/>
          </p:nvSpPr>
          <p:spPr>
            <a:xfrm rot="189238">
              <a:off x="2903" y="333"/>
              <a:ext cx="0" cy="136"/>
            </a:xfrm>
            <a:prstGeom prst="line">
              <a:avLst/>
            </a:prstGeom>
            <a:ln w="9525" cap="flat" cmpd="sng">
              <a:solidFill>
                <a:schemeClr val="tx1"/>
              </a:solidFill>
              <a:prstDash val="solid"/>
              <a:round/>
              <a:headEnd type="none" w="med" len="med"/>
              <a:tailEnd type="none" w="med" len="med"/>
            </a:ln>
          </p:spPr>
        </p:sp>
        <p:sp>
          <p:nvSpPr>
            <p:cNvPr id="17429" name="Line 22"/>
            <p:cNvSpPr/>
            <p:nvPr/>
          </p:nvSpPr>
          <p:spPr>
            <a:xfrm rot="189238">
              <a:off x="3268" y="379"/>
              <a:ext cx="0" cy="136"/>
            </a:xfrm>
            <a:prstGeom prst="line">
              <a:avLst/>
            </a:prstGeom>
            <a:ln w="9525" cap="flat" cmpd="sng">
              <a:solidFill>
                <a:schemeClr val="tx1"/>
              </a:solidFill>
              <a:prstDash val="solid"/>
              <a:round/>
              <a:headEnd type="none" w="med" len="med"/>
              <a:tailEnd type="none" w="med" len="med"/>
            </a:ln>
          </p:spPr>
        </p:sp>
        <p:sp>
          <p:nvSpPr>
            <p:cNvPr id="17430" name="Line 23"/>
            <p:cNvSpPr/>
            <p:nvPr/>
          </p:nvSpPr>
          <p:spPr>
            <a:xfrm rot="189238">
              <a:off x="3993" y="459"/>
              <a:ext cx="0" cy="136"/>
            </a:xfrm>
            <a:prstGeom prst="line">
              <a:avLst/>
            </a:prstGeom>
            <a:ln w="9525" cap="flat" cmpd="sng">
              <a:solidFill>
                <a:schemeClr val="tx1"/>
              </a:solidFill>
              <a:prstDash val="solid"/>
              <a:round/>
              <a:headEnd type="none" w="med" len="med"/>
              <a:tailEnd type="none" w="med" len="med"/>
            </a:ln>
          </p:spPr>
        </p:sp>
        <p:sp>
          <p:nvSpPr>
            <p:cNvPr id="17431" name="Rectangle 24"/>
            <p:cNvSpPr/>
            <p:nvPr/>
          </p:nvSpPr>
          <p:spPr>
            <a:xfrm rot="189238" flipV="1">
              <a:off x="3449" y="414"/>
              <a:ext cx="453" cy="329"/>
            </a:xfrm>
            <a:prstGeom prst="rect">
              <a:avLst/>
            </a:prstGeom>
            <a:noFill/>
            <a:ln w="9525">
              <a:noFill/>
            </a:ln>
          </p:spPr>
          <p:txBody>
            <a:bodyPr anchor="t">
              <a:spAutoFit/>
            </a:bodyPr>
            <a:p>
              <a:pPr algn="ctr"/>
              <a:r>
                <a:rPr lang="en-US" altLang="zh-CN" sz="2800" b="1">
                  <a:latin typeface="Arial" panose="020B0604020202020204" pitchFamily="34" charset="0"/>
                  <a:ea typeface="宋体" panose="02010600030101010101" pitchFamily="2" charset="-122"/>
                </a:rPr>
                <a:t>…</a:t>
              </a:r>
              <a:endParaRPr lang="en-US" altLang="zh-CN" sz="2800" b="1">
                <a:latin typeface="Arial" panose="020B0604020202020204" pitchFamily="34" charset="0"/>
                <a:ea typeface="宋体" panose="02010600030101010101" pitchFamily="2" charset="-122"/>
              </a:endParaRPr>
            </a:p>
          </p:txBody>
        </p:sp>
      </p:grpSp>
      <p:sp>
        <p:nvSpPr>
          <p:cNvPr id="12313" name="Rectangle 25"/>
          <p:cNvSpPr/>
          <p:nvPr/>
        </p:nvSpPr>
        <p:spPr>
          <a:xfrm>
            <a:off x="1774825" y="5445125"/>
            <a:ext cx="1152525" cy="645160"/>
          </a:xfrm>
          <a:prstGeom prst="rect">
            <a:avLst/>
          </a:prstGeom>
          <a:noFill/>
          <a:ln w="9525">
            <a:noFill/>
          </a:ln>
        </p:spPr>
        <p:txBody>
          <a:bodyPr anchor="t">
            <a:spAutoFit/>
          </a:bodyPr>
          <a:p>
            <a:pPr algn="ctr"/>
            <a:r>
              <a:rPr lang="en-US" altLang="zh-CN" b="1" err="1">
                <a:latin typeface="Arial" panose="020B0604020202020204" pitchFamily="34" charset="0"/>
                <a:ea typeface="宋体" panose="02010600030101010101" pitchFamily="2" charset="-122"/>
              </a:rPr>
              <a:t>公元前</a:t>
            </a:r>
            <a:endParaRPr lang="en-US" altLang="zh-CN" b="1">
              <a:latin typeface="Arial" panose="020B0604020202020204" pitchFamily="34" charset="0"/>
              <a:ea typeface="宋体" panose="02010600030101010101" pitchFamily="2" charset="-122"/>
            </a:endParaRPr>
          </a:p>
          <a:p>
            <a:pPr algn="ctr"/>
            <a:r>
              <a:rPr lang="en-US" altLang="zh-CN" b="1">
                <a:latin typeface="Arial" panose="020B0604020202020204" pitchFamily="34" charset="0"/>
                <a:ea typeface="宋体" panose="02010600030101010101" pitchFamily="2" charset="-122"/>
              </a:rPr>
              <a:t>3500</a:t>
            </a:r>
            <a:r>
              <a:rPr lang="zh-CN" altLang="en-US" b="1" dirty="0">
                <a:latin typeface="Arial" panose="020B0604020202020204" pitchFamily="34" charset="0"/>
                <a:ea typeface="宋体" panose="02010600030101010101" pitchFamily="2" charset="-122"/>
              </a:rPr>
              <a:t>年</a:t>
            </a:r>
            <a:endParaRPr lang="zh-CN" altLang="en-US" b="1" dirty="0">
              <a:latin typeface="Arial" panose="020B0604020202020204" pitchFamily="34" charset="0"/>
              <a:ea typeface="宋体" panose="02010600030101010101" pitchFamily="2" charset="-122"/>
            </a:endParaRPr>
          </a:p>
        </p:txBody>
      </p:sp>
      <p:grpSp>
        <p:nvGrpSpPr>
          <p:cNvPr id="3" name="Group 26"/>
          <p:cNvGrpSpPr/>
          <p:nvPr/>
        </p:nvGrpSpPr>
        <p:grpSpPr>
          <a:xfrm>
            <a:off x="2351088" y="3644900"/>
            <a:ext cx="1582737" cy="1465263"/>
            <a:chOff x="0" y="0"/>
            <a:chExt cx="997" cy="923"/>
          </a:xfrm>
        </p:grpSpPr>
        <p:sp>
          <p:nvSpPr>
            <p:cNvPr id="17434" name="Line 27"/>
            <p:cNvSpPr/>
            <p:nvPr/>
          </p:nvSpPr>
          <p:spPr>
            <a:xfrm>
              <a:off x="182" y="318"/>
              <a:ext cx="589" cy="0"/>
            </a:xfrm>
            <a:prstGeom prst="line">
              <a:avLst/>
            </a:prstGeom>
            <a:ln w="57150" cap="flat" cmpd="sng">
              <a:solidFill>
                <a:schemeClr val="tx1"/>
              </a:solidFill>
              <a:prstDash val="solid"/>
              <a:round/>
              <a:headEnd type="none" w="med" len="med"/>
              <a:tailEnd type="none" w="med" len="med"/>
            </a:ln>
          </p:spPr>
        </p:sp>
        <p:grpSp>
          <p:nvGrpSpPr>
            <p:cNvPr id="17435" name="Group 28"/>
            <p:cNvGrpSpPr/>
            <p:nvPr/>
          </p:nvGrpSpPr>
          <p:grpSpPr>
            <a:xfrm>
              <a:off x="0" y="0"/>
              <a:ext cx="997" cy="923"/>
              <a:chOff x="0" y="0"/>
              <a:chExt cx="997" cy="923"/>
            </a:xfrm>
          </p:grpSpPr>
          <p:sp>
            <p:nvSpPr>
              <p:cNvPr id="17436" name="Line 29"/>
              <p:cNvSpPr/>
              <p:nvPr/>
            </p:nvSpPr>
            <p:spPr>
              <a:xfrm flipV="1">
                <a:off x="182" y="334"/>
                <a:ext cx="0" cy="589"/>
              </a:xfrm>
              <a:prstGeom prst="line">
                <a:avLst/>
              </a:prstGeom>
              <a:ln w="57150" cap="flat" cmpd="sng">
                <a:solidFill>
                  <a:schemeClr val="tx1"/>
                </a:solidFill>
                <a:prstDash val="solid"/>
                <a:round/>
                <a:headEnd type="none" w="med" len="med"/>
                <a:tailEnd type="none" w="med" len="med"/>
              </a:ln>
            </p:spPr>
          </p:sp>
          <p:sp>
            <p:nvSpPr>
              <p:cNvPr id="17437" name="Text Box 30"/>
              <p:cNvSpPr txBox="1"/>
              <p:nvPr/>
            </p:nvSpPr>
            <p:spPr>
              <a:xfrm>
                <a:off x="0" y="0"/>
                <a:ext cx="997" cy="290"/>
              </a:xfrm>
              <a:prstGeom prst="rect">
                <a:avLst/>
              </a:prstGeom>
              <a:noFill/>
              <a:ln w="9525">
                <a:noFill/>
              </a:ln>
            </p:spPr>
            <p:txBody>
              <a:bodyPr anchor="t">
                <a:spAutoFit/>
              </a:bodyPr>
              <a:p>
                <a:pPr>
                  <a:spcBef>
                    <a:spcPct val="50000"/>
                  </a:spcBef>
                </a:pPr>
                <a:r>
                  <a:rPr lang="zh-CN" altLang="en-US" sz="2400" b="1" dirty="0">
                    <a:latin typeface="Arial" panose="020B0604020202020204" pitchFamily="34" charset="0"/>
                    <a:ea typeface="宋体" panose="02010600030101010101" pitchFamily="2" charset="-122"/>
                  </a:rPr>
                  <a:t>出现小国</a:t>
                </a:r>
                <a:endParaRPr lang="zh-CN" altLang="en-US" sz="2400" b="1" dirty="0">
                  <a:latin typeface="Arial" panose="020B0604020202020204" pitchFamily="34" charset="0"/>
                  <a:ea typeface="宋体" panose="02010600030101010101" pitchFamily="2" charset="-122"/>
                </a:endParaRPr>
              </a:p>
            </p:txBody>
          </p:sp>
        </p:grpSp>
      </p:grpSp>
      <p:sp>
        <p:nvSpPr>
          <p:cNvPr id="12320" name="Rectangle 32"/>
          <p:cNvSpPr/>
          <p:nvPr/>
        </p:nvSpPr>
        <p:spPr>
          <a:xfrm>
            <a:off x="2566988" y="5516563"/>
            <a:ext cx="1152525" cy="645160"/>
          </a:xfrm>
          <a:prstGeom prst="rect">
            <a:avLst/>
          </a:prstGeom>
          <a:noFill/>
          <a:ln w="9525">
            <a:noFill/>
          </a:ln>
        </p:spPr>
        <p:txBody>
          <a:bodyPr anchor="t">
            <a:spAutoFit/>
          </a:bodyPr>
          <a:p>
            <a:pPr algn="ctr"/>
            <a:r>
              <a:rPr lang="en-US" altLang="zh-CN" b="1" err="1">
                <a:solidFill>
                  <a:srgbClr val="0000CC"/>
                </a:solidFill>
                <a:latin typeface="Arial" panose="020B0604020202020204" pitchFamily="34" charset="0"/>
                <a:ea typeface="宋体" panose="02010600030101010101" pitchFamily="2" charset="-122"/>
              </a:rPr>
              <a:t>公元前</a:t>
            </a:r>
            <a:endParaRPr lang="en-US" altLang="zh-CN" b="1">
              <a:solidFill>
                <a:srgbClr val="0000CC"/>
              </a:solidFill>
              <a:latin typeface="Arial" panose="020B0604020202020204" pitchFamily="34" charset="0"/>
              <a:ea typeface="宋体" panose="02010600030101010101" pitchFamily="2" charset="-122"/>
            </a:endParaRPr>
          </a:p>
          <a:p>
            <a:pPr algn="ctr"/>
            <a:r>
              <a:rPr lang="en-US" altLang="zh-CN" b="1">
                <a:solidFill>
                  <a:srgbClr val="0000CC"/>
                </a:solidFill>
                <a:latin typeface="Arial" panose="020B0604020202020204" pitchFamily="34" charset="0"/>
                <a:ea typeface="宋体" panose="02010600030101010101" pitchFamily="2" charset="-122"/>
              </a:rPr>
              <a:t>3100</a:t>
            </a:r>
            <a:r>
              <a:rPr lang="zh-CN" altLang="en-US" b="1" dirty="0">
                <a:solidFill>
                  <a:srgbClr val="0000CC"/>
                </a:solidFill>
                <a:latin typeface="Arial" panose="020B0604020202020204" pitchFamily="34" charset="0"/>
                <a:ea typeface="宋体" panose="02010600030101010101" pitchFamily="2" charset="-122"/>
              </a:rPr>
              <a:t>年</a:t>
            </a:r>
            <a:endParaRPr lang="zh-CN" altLang="en-US" b="1" dirty="0">
              <a:solidFill>
                <a:srgbClr val="0000CC"/>
              </a:solidFill>
              <a:latin typeface="Arial" panose="020B0604020202020204" pitchFamily="34" charset="0"/>
              <a:ea typeface="宋体" panose="02010600030101010101" pitchFamily="2" charset="-122"/>
            </a:endParaRPr>
          </a:p>
        </p:txBody>
      </p:sp>
      <p:grpSp>
        <p:nvGrpSpPr>
          <p:cNvPr id="5" name="Group 33"/>
          <p:cNvGrpSpPr/>
          <p:nvPr/>
        </p:nvGrpSpPr>
        <p:grpSpPr>
          <a:xfrm>
            <a:off x="2855913" y="4149725"/>
            <a:ext cx="2519362" cy="1247775"/>
            <a:chOff x="0" y="0"/>
            <a:chExt cx="1587" cy="786"/>
          </a:xfrm>
        </p:grpSpPr>
        <p:grpSp>
          <p:nvGrpSpPr>
            <p:cNvPr id="17440" name="Group 34"/>
            <p:cNvGrpSpPr/>
            <p:nvPr/>
          </p:nvGrpSpPr>
          <p:grpSpPr>
            <a:xfrm>
              <a:off x="136" y="272"/>
              <a:ext cx="1225" cy="514"/>
              <a:chOff x="0" y="0"/>
              <a:chExt cx="1225" cy="514"/>
            </a:xfrm>
          </p:grpSpPr>
          <p:sp>
            <p:nvSpPr>
              <p:cNvPr id="17441" name="Line 35"/>
              <p:cNvSpPr/>
              <p:nvPr/>
            </p:nvSpPr>
            <p:spPr>
              <a:xfrm>
                <a:off x="0" y="0"/>
                <a:ext cx="1225" cy="0"/>
              </a:xfrm>
              <a:prstGeom prst="line">
                <a:avLst/>
              </a:prstGeom>
              <a:ln w="57150" cap="flat" cmpd="sng">
                <a:solidFill>
                  <a:srgbClr val="0000CC"/>
                </a:solidFill>
                <a:prstDash val="solid"/>
                <a:round/>
                <a:headEnd type="none" w="med" len="med"/>
                <a:tailEnd type="none" w="med" len="med"/>
              </a:ln>
            </p:spPr>
          </p:sp>
          <p:sp>
            <p:nvSpPr>
              <p:cNvPr id="17442" name="Line 36"/>
              <p:cNvSpPr/>
              <p:nvPr/>
            </p:nvSpPr>
            <p:spPr>
              <a:xfrm flipH="1" flipV="1">
                <a:off x="45" y="16"/>
                <a:ext cx="0" cy="498"/>
              </a:xfrm>
              <a:prstGeom prst="line">
                <a:avLst/>
              </a:prstGeom>
              <a:ln w="57150" cap="flat" cmpd="sng">
                <a:solidFill>
                  <a:srgbClr val="0000CC"/>
                </a:solidFill>
                <a:prstDash val="solid"/>
                <a:round/>
                <a:headEnd type="none" w="med" len="med"/>
                <a:tailEnd type="none" w="med" len="med"/>
              </a:ln>
            </p:spPr>
          </p:sp>
        </p:grpSp>
        <p:sp>
          <p:nvSpPr>
            <p:cNvPr id="17443" name="Text Box 37"/>
            <p:cNvSpPr txBox="1"/>
            <p:nvPr/>
          </p:nvSpPr>
          <p:spPr>
            <a:xfrm>
              <a:off x="0" y="0"/>
              <a:ext cx="1587" cy="290"/>
            </a:xfrm>
            <a:prstGeom prst="rect">
              <a:avLst/>
            </a:prstGeom>
            <a:noFill/>
            <a:ln w="9525">
              <a:noFill/>
            </a:ln>
          </p:spPr>
          <p:txBody>
            <a:bodyPr anchor="t">
              <a:spAutoFit/>
            </a:bodyPr>
            <a:p>
              <a:pPr>
                <a:spcBef>
                  <a:spcPct val="50000"/>
                </a:spcBef>
              </a:pPr>
              <a:r>
                <a:rPr lang="zh-CN" altLang="en-US" sz="2400" b="1" dirty="0">
                  <a:solidFill>
                    <a:srgbClr val="0000CC"/>
                  </a:solidFill>
                  <a:latin typeface="Arial" panose="020B0604020202020204" pitchFamily="34" charset="0"/>
                  <a:ea typeface="宋体" panose="02010600030101010101" pitchFamily="2" charset="-122"/>
                </a:rPr>
                <a:t>美尼斯统一埃及</a:t>
              </a:r>
              <a:endParaRPr lang="zh-CN" altLang="en-US" sz="2400" b="1" dirty="0">
                <a:solidFill>
                  <a:srgbClr val="0000CC"/>
                </a:solidFill>
                <a:latin typeface="Arial" panose="020B0604020202020204" pitchFamily="34" charset="0"/>
                <a:ea typeface="宋体" panose="02010600030101010101" pitchFamily="2" charset="-122"/>
              </a:endParaRPr>
            </a:p>
          </p:txBody>
        </p:sp>
      </p:grpSp>
      <p:sp>
        <p:nvSpPr>
          <p:cNvPr id="12326" name="Rectangle 38"/>
          <p:cNvSpPr/>
          <p:nvPr/>
        </p:nvSpPr>
        <p:spPr>
          <a:xfrm>
            <a:off x="4367213" y="5661025"/>
            <a:ext cx="1152525" cy="645160"/>
          </a:xfrm>
          <a:prstGeom prst="rect">
            <a:avLst/>
          </a:prstGeom>
          <a:noFill/>
          <a:ln w="9525">
            <a:noFill/>
          </a:ln>
        </p:spPr>
        <p:txBody>
          <a:bodyPr anchor="t">
            <a:spAutoFit/>
          </a:bodyPr>
          <a:p>
            <a:pPr algn="ctr"/>
            <a:r>
              <a:rPr lang="en-US" altLang="zh-CN" b="1" err="1">
                <a:latin typeface="Arial" panose="020B0604020202020204" pitchFamily="34" charset="0"/>
                <a:ea typeface="宋体" panose="02010600030101010101" pitchFamily="2" charset="-122"/>
              </a:rPr>
              <a:t>公元前</a:t>
            </a:r>
            <a:endParaRPr lang="en-US" altLang="zh-CN" b="1">
              <a:latin typeface="Arial" panose="020B0604020202020204" pitchFamily="34" charset="0"/>
              <a:ea typeface="宋体" panose="02010600030101010101" pitchFamily="2" charset="-122"/>
            </a:endParaRPr>
          </a:p>
          <a:p>
            <a:pPr algn="ctr"/>
            <a:r>
              <a:rPr lang="en-US" altLang="zh-CN" b="1">
                <a:latin typeface="Arial" panose="020B0604020202020204" pitchFamily="34" charset="0"/>
                <a:ea typeface="宋体" panose="02010600030101010101" pitchFamily="2" charset="-122"/>
              </a:rPr>
              <a:t>15</a:t>
            </a:r>
            <a:r>
              <a:rPr lang="zh-CN" altLang="en-US" b="1" dirty="0">
                <a:latin typeface="Arial" panose="020B0604020202020204" pitchFamily="34" charset="0"/>
                <a:ea typeface="宋体" panose="02010600030101010101" pitchFamily="2" charset="-122"/>
              </a:rPr>
              <a:t>世纪</a:t>
            </a:r>
            <a:endParaRPr lang="zh-CN" altLang="en-US" b="1" dirty="0">
              <a:latin typeface="Arial" panose="020B0604020202020204" pitchFamily="34" charset="0"/>
              <a:ea typeface="宋体" panose="02010600030101010101" pitchFamily="2" charset="-122"/>
            </a:endParaRPr>
          </a:p>
        </p:txBody>
      </p:sp>
      <p:grpSp>
        <p:nvGrpSpPr>
          <p:cNvPr id="7" name="Group 39"/>
          <p:cNvGrpSpPr/>
          <p:nvPr/>
        </p:nvGrpSpPr>
        <p:grpSpPr>
          <a:xfrm>
            <a:off x="4727575" y="4411663"/>
            <a:ext cx="3167063" cy="1176337"/>
            <a:chOff x="0" y="0"/>
            <a:chExt cx="1995" cy="741"/>
          </a:xfrm>
        </p:grpSpPr>
        <p:grpSp>
          <p:nvGrpSpPr>
            <p:cNvPr id="17446" name="Group 40"/>
            <p:cNvGrpSpPr/>
            <p:nvPr/>
          </p:nvGrpSpPr>
          <p:grpSpPr>
            <a:xfrm>
              <a:off x="136" y="197"/>
              <a:ext cx="1497" cy="544"/>
              <a:chOff x="0" y="0"/>
              <a:chExt cx="1497" cy="544"/>
            </a:xfrm>
          </p:grpSpPr>
          <p:sp>
            <p:nvSpPr>
              <p:cNvPr id="17447" name="Line 41"/>
              <p:cNvSpPr/>
              <p:nvPr/>
            </p:nvSpPr>
            <p:spPr>
              <a:xfrm flipV="1">
                <a:off x="0" y="0"/>
                <a:ext cx="1497" cy="182"/>
              </a:xfrm>
              <a:prstGeom prst="line">
                <a:avLst/>
              </a:prstGeom>
              <a:ln w="57150" cap="flat" cmpd="sng">
                <a:solidFill>
                  <a:schemeClr val="tx1"/>
                </a:solidFill>
                <a:prstDash val="solid"/>
                <a:round/>
                <a:headEnd type="none" w="med" len="med"/>
                <a:tailEnd type="none" w="med" len="med"/>
              </a:ln>
            </p:spPr>
          </p:sp>
          <p:sp>
            <p:nvSpPr>
              <p:cNvPr id="17448" name="Line 42"/>
              <p:cNvSpPr/>
              <p:nvPr/>
            </p:nvSpPr>
            <p:spPr>
              <a:xfrm flipV="1">
                <a:off x="0" y="182"/>
                <a:ext cx="0" cy="362"/>
              </a:xfrm>
              <a:prstGeom prst="line">
                <a:avLst/>
              </a:prstGeom>
              <a:ln w="57150" cap="flat" cmpd="sng">
                <a:solidFill>
                  <a:schemeClr val="tx1"/>
                </a:solidFill>
                <a:prstDash val="solid"/>
                <a:round/>
                <a:headEnd type="none" w="med" len="med"/>
                <a:tailEnd type="none" w="med" len="med"/>
              </a:ln>
            </p:spPr>
          </p:sp>
        </p:grpSp>
        <p:sp>
          <p:nvSpPr>
            <p:cNvPr id="17449" name="Text Box 43"/>
            <p:cNvSpPr txBox="1"/>
            <p:nvPr/>
          </p:nvSpPr>
          <p:spPr>
            <a:xfrm rot="-380101">
              <a:off x="0" y="0"/>
              <a:ext cx="1995" cy="290"/>
            </a:xfrm>
            <a:prstGeom prst="rect">
              <a:avLst/>
            </a:prstGeom>
            <a:noFill/>
            <a:ln w="9525">
              <a:noFill/>
            </a:ln>
          </p:spPr>
          <p:txBody>
            <a:bodyPr anchor="t">
              <a:spAutoFit/>
            </a:bodyPr>
            <a:p>
              <a:pPr>
                <a:spcBef>
                  <a:spcPct val="50000"/>
                </a:spcBef>
              </a:pPr>
              <a:r>
                <a:rPr lang="zh-CN" altLang="en-US" sz="2400" b="1" dirty="0">
                  <a:latin typeface="Arial" panose="020B0604020202020204" pitchFamily="34" charset="0"/>
                  <a:ea typeface="宋体" panose="02010600030101010101" pitchFamily="2" charset="-122"/>
                </a:rPr>
                <a:t>地跨亚非两洲帝国</a:t>
              </a:r>
              <a:endParaRPr lang="zh-CN" altLang="en-US" sz="2400" b="1" dirty="0">
                <a:latin typeface="Arial" panose="020B0604020202020204" pitchFamily="34" charset="0"/>
                <a:ea typeface="宋体" panose="02010600030101010101" pitchFamily="2" charset="-122"/>
              </a:endParaRPr>
            </a:p>
          </p:txBody>
        </p:sp>
      </p:grpSp>
      <p:sp>
        <p:nvSpPr>
          <p:cNvPr id="12332" name="Rectangle 44"/>
          <p:cNvSpPr/>
          <p:nvPr/>
        </p:nvSpPr>
        <p:spPr>
          <a:xfrm>
            <a:off x="5519738" y="5949950"/>
            <a:ext cx="1152525" cy="645160"/>
          </a:xfrm>
          <a:prstGeom prst="rect">
            <a:avLst/>
          </a:prstGeom>
          <a:noFill/>
          <a:ln w="9525">
            <a:noFill/>
          </a:ln>
        </p:spPr>
        <p:txBody>
          <a:bodyPr anchor="t">
            <a:spAutoFit/>
          </a:bodyPr>
          <a:p>
            <a:pPr algn="ctr"/>
            <a:r>
              <a:rPr lang="en-US" altLang="zh-CN" b="1" err="1">
                <a:solidFill>
                  <a:srgbClr val="0000CC"/>
                </a:solidFill>
                <a:latin typeface="Arial" panose="020B0604020202020204" pitchFamily="34" charset="0"/>
                <a:ea typeface="宋体" panose="02010600030101010101" pitchFamily="2" charset="-122"/>
              </a:rPr>
              <a:t>公元前</a:t>
            </a:r>
            <a:endParaRPr lang="en-US" altLang="zh-CN" b="1">
              <a:solidFill>
                <a:srgbClr val="0000CC"/>
              </a:solidFill>
              <a:latin typeface="Arial" panose="020B0604020202020204" pitchFamily="34" charset="0"/>
              <a:ea typeface="宋体" panose="02010600030101010101" pitchFamily="2" charset="-122"/>
            </a:endParaRPr>
          </a:p>
          <a:p>
            <a:pPr algn="ctr"/>
            <a:r>
              <a:rPr lang="en-US" altLang="zh-CN" b="1">
                <a:solidFill>
                  <a:srgbClr val="0000CC"/>
                </a:solidFill>
                <a:latin typeface="Arial" panose="020B0604020202020204" pitchFamily="34" charset="0"/>
                <a:ea typeface="宋体" panose="02010600030101010101" pitchFamily="2" charset="-122"/>
              </a:rPr>
              <a:t>6</a:t>
            </a:r>
            <a:r>
              <a:rPr lang="zh-CN" altLang="en-US" b="1" dirty="0">
                <a:solidFill>
                  <a:srgbClr val="0000CC"/>
                </a:solidFill>
                <a:latin typeface="Arial" panose="020B0604020202020204" pitchFamily="34" charset="0"/>
                <a:ea typeface="宋体" panose="02010600030101010101" pitchFamily="2" charset="-122"/>
              </a:rPr>
              <a:t>世纪</a:t>
            </a:r>
            <a:endParaRPr lang="zh-CN" altLang="en-US" b="1" dirty="0">
              <a:solidFill>
                <a:srgbClr val="0000CC"/>
              </a:solidFill>
              <a:latin typeface="Arial" panose="020B0604020202020204" pitchFamily="34" charset="0"/>
              <a:ea typeface="宋体" panose="02010600030101010101" pitchFamily="2" charset="-122"/>
            </a:endParaRPr>
          </a:p>
        </p:txBody>
      </p:sp>
      <p:grpSp>
        <p:nvGrpSpPr>
          <p:cNvPr id="9" name="Group 45"/>
          <p:cNvGrpSpPr/>
          <p:nvPr/>
        </p:nvGrpSpPr>
        <p:grpSpPr>
          <a:xfrm>
            <a:off x="5951538" y="4797425"/>
            <a:ext cx="3098800" cy="1128713"/>
            <a:chOff x="0" y="0"/>
            <a:chExt cx="1952" cy="711"/>
          </a:xfrm>
        </p:grpSpPr>
        <p:grpSp>
          <p:nvGrpSpPr>
            <p:cNvPr id="17452" name="Group 46"/>
            <p:cNvGrpSpPr/>
            <p:nvPr/>
          </p:nvGrpSpPr>
          <p:grpSpPr>
            <a:xfrm>
              <a:off x="0" y="288"/>
              <a:ext cx="1271" cy="423"/>
              <a:chOff x="0" y="0"/>
              <a:chExt cx="1225" cy="514"/>
            </a:xfrm>
          </p:grpSpPr>
          <p:sp>
            <p:nvSpPr>
              <p:cNvPr id="17453" name="Line 47"/>
              <p:cNvSpPr/>
              <p:nvPr/>
            </p:nvSpPr>
            <p:spPr>
              <a:xfrm>
                <a:off x="0" y="0"/>
                <a:ext cx="1225" cy="0"/>
              </a:xfrm>
              <a:prstGeom prst="line">
                <a:avLst/>
              </a:prstGeom>
              <a:ln w="57150" cap="flat" cmpd="sng">
                <a:solidFill>
                  <a:srgbClr val="0000CC"/>
                </a:solidFill>
                <a:prstDash val="solid"/>
                <a:round/>
                <a:headEnd type="none" w="med" len="med"/>
                <a:tailEnd type="none" w="med" len="med"/>
              </a:ln>
            </p:spPr>
          </p:sp>
          <p:sp>
            <p:nvSpPr>
              <p:cNvPr id="17454" name="Line 48"/>
              <p:cNvSpPr/>
              <p:nvPr/>
            </p:nvSpPr>
            <p:spPr>
              <a:xfrm flipH="1" flipV="1">
                <a:off x="45" y="16"/>
                <a:ext cx="0" cy="498"/>
              </a:xfrm>
              <a:prstGeom prst="line">
                <a:avLst/>
              </a:prstGeom>
              <a:ln w="57150" cap="flat" cmpd="sng">
                <a:solidFill>
                  <a:srgbClr val="0000CC"/>
                </a:solidFill>
                <a:prstDash val="solid"/>
                <a:round/>
                <a:headEnd type="none" w="med" len="med"/>
                <a:tailEnd type="none" w="med" len="med"/>
              </a:ln>
            </p:spPr>
          </p:sp>
        </p:grpSp>
        <p:sp>
          <p:nvSpPr>
            <p:cNvPr id="17455" name="Text Box 49"/>
            <p:cNvSpPr txBox="1"/>
            <p:nvPr/>
          </p:nvSpPr>
          <p:spPr>
            <a:xfrm>
              <a:off x="364" y="0"/>
              <a:ext cx="1588" cy="290"/>
            </a:xfrm>
            <a:prstGeom prst="rect">
              <a:avLst/>
            </a:prstGeom>
            <a:noFill/>
            <a:ln w="9525">
              <a:noFill/>
            </a:ln>
          </p:spPr>
          <p:txBody>
            <a:bodyPr anchor="t">
              <a:spAutoFit/>
            </a:bodyPr>
            <a:p>
              <a:pPr>
                <a:spcBef>
                  <a:spcPct val="50000"/>
                </a:spcBef>
              </a:pPr>
              <a:r>
                <a:rPr lang="zh-CN" altLang="en-US" sz="2400" b="1" dirty="0">
                  <a:solidFill>
                    <a:srgbClr val="0000CC"/>
                  </a:solidFill>
                  <a:latin typeface="Arial" panose="020B0604020202020204" pitchFamily="34" charset="0"/>
                  <a:ea typeface="宋体" panose="02010600030101010101" pitchFamily="2" charset="-122"/>
                </a:rPr>
                <a:t>被波斯灭亡</a:t>
              </a:r>
              <a:endParaRPr lang="zh-CN" altLang="en-US" sz="2400" b="1" dirty="0">
                <a:solidFill>
                  <a:srgbClr val="0000CC"/>
                </a:solidFill>
                <a:latin typeface="Arial" panose="020B0604020202020204" pitchFamily="34" charset="0"/>
                <a:ea typeface="宋体" panose="02010600030101010101" pitchFamily="2" charset="-122"/>
              </a:endParaRPr>
            </a:p>
          </p:txBody>
        </p:sp>
      </p:grpSp>
      <p:sp>
        <p:nvSpPr>
          <p:cNvPr id="17456" name="Text Box 11"/>
          <p:cNvSpPr txBox="1"/>
          <p:nvPr/>
        </p:nvSpPr>
        <p:spPr>
          <a:xfrm>
            <a:off x="1524000" y="0"/>
            <a:ext cx="7164705" cy="768350"/>
          </a:xfrm>
          <a:prstGeom prst="rect">
            <a:avLst/>
          </a:prstGeom>
          <a:noFill/>
          <a:ln w="63500" cap="flat" cmpd="sng">
            <a:solidFill>
              <a:srgbClr val="800000"/>
            </a:solidFill>
            <a:prstDash val="solid"/>
            <a:miter/>
            <a:headEnd type="none" w="med" len="med"/>
            <a:tailEnd type="none" w="med" len="med"/>
          </a:ln>
        </p:spPr>
        <p:txBody>
          <a:bodyPr wrap="square" anchor="t">
            <a:spAutoFit/>
          </a:bodyPr>
          <a:p>
            <a:pPr>
              <a:spcBef>
                <a:spcPct val="50000"/>
              </a:spcBef>
            </a:pPr>
            <a:r>
              <a:rPr lang="zh-CN" altLang="en-US" sz="4400" b="1" dirty="0">
                <a:solidFill>
                  <a:srgbClr val="FF0000"/>
                </a:solidFill>
                <a:latin typeface="Arial" panose="020B0604020202020204" pitchFamily="34" charset="0"/>
                <a:ea typeface="华文隶书" panose="02010800040101010101" pitchFamily="2" charset="-122"/>
              </a:rPr>
              <a:t>（二）、古埃及的兴衰历程</a:t>
            </a:r>
            <a:endParaRPr lang="zh-CN" altLang="en-US" sz="4400" b="1" dirty="0">
              <a:solidFill>
                <a:srgbClr val="FF0000"/>
              </a:solidFill>
              <a:latin typeface="Arial" panose="020B0604020202020204" pitchFamily="34" charset="0"/>
              <a:ea typeface="华文隶书" panose="02010800040101010101" pitchFamily="2" charset="-122"/>
            </a:endParaRPr>
          </a:p>
        </p:txBody>
      </p:sp>
      <p:sp>
        <p:nvSpPr>
          <p:cNvPr id="4" name="文本框 3"/>
          <p:cNvSpPr txBox="1"/>
          <p:nvPr/>
        </p:nvSpPr>
        <p:spPr>
          <a:xfrm>
            <a:off x="3072130" y="1393825"/>
            <a:ext cx="7148830" cy="460375"/>
          </a:xfrm>
          <a:prstGeom prst="rect">
            <a:avLst/>
          </a:prstGeom>
          <a:noFill/>
        </p:spPr>
        <p:txBody>
          <a:bodyPr wrap="none" rtlCol="0" anchor="t">
            <a:spAutoFit/>
          </a:bodyPr>
          <a:p>
            <a:r>
              <a:rPr lang="en-US" altLang="zh-CN" sz="2400" b="1">
                <a:solidFill>
                  <a:srgbClr val="FF0000"/>
                </a:solidFill>
                <a:latin typeface="黑体" panose="02010609060101010101" pitchFamily="2" charset="-122"/>
                <a:ea typeface="黑体" panose="02010609060101010101" pitchFamily="2" charset="-122"/>
                <a:sym typeface="+mn-ea"/>
              </a:rPr>
              <a:t>公元前3100</a:t>
            </a:r>
            <a:r>
              <a:rPr lang="zh-CN" altLang="en-US" sz="2400" b="1" dirty="0">
                <a:solidFill>
                  <a:srgbClr val="FF0000"/>
                </a:solidFill>
                <a:latin typeface="黑体" panose="02010609060101010101" pitchFamily="2" charset="-122"/>
                <a:ea typeface="黑体" panose="02010609060101010101" pitchFamily="2" charset="-122"/>
                <a:sym typeface="+mn-ea"/>
              </a:rPr>
              <a:t>年</a:t>
            </a:r>
            <a:r>
              <a:rPr lang="zh-CN" altLang="en-US" sz="2400" b="1" dirty="0">
                <a:latin typeface="黑体" panose="02010609060101010101" pitchFamily="2" charset="-122"/>
                <a:ea typeface="黑体" panose="02010609060101010101" pitchFamily="2" charset="-122"/>
                <a:sym typeface="+mn-ea"/>
              </a:rPr>
              <a:t>，</a:t>
            </a:r>
            <a:r>
              <a:rPr lang="zh-CN" altLang="en-US" sz="2400" b="1" dirty="0">
                <a:solidFill>
                  <a:srgbClr val="FF0000"/>
                </a:solidFill>
                <a:latin typeface="黑体" panose="02010609060101010101" pitchFamily="2" charset="-122"/>
                <a:ea typeface="黑体" panose="02010609060101010101" pitchFamily="2" charset="-122"/>
                <a:sym typeface="+mn-ea"/>
              </a:rPr>
              <a:t>美尼斯</a:t>
            </a:r>
            <a:r>
              <a:rPr lang="zh-CN" altLang="en-US" sz="2400" b="1" dirty="0">
                <a:latin typeface="黑体" panose="02010609060101010101" pitchFamily="2" charset="-122"/>
                <a:ea typeface="黑体" panose="02010609060101010101" pitchFamily="2" charset="-122"/>
                <a:sym typeface="+mn-ea"/>
              </a:rPr>
              <a:t>初步建立起</a:t>
            </a:r>
            <a:r>
              <a:rPr lang="zh-CN" altLang="en-US" sz="2400" b="1" dirty="0">
                <a:solidFill>
                  <a:srgbClr val="FF0000"/>
                </a:solidFill>
                <a:latin typeface="黑体" panose="02010609060101010101" pitchFamily="2" charset="-122"/>
                <a:ea typeface="黑体" panose="02010609060101010101" pitchFamily="2" charset="-122"/>
                <a:sym typeface="+mn-ea"/>
              </a:rPr>
              <a:t>统一</a:t>
            </a:r>
            <a:r>
              <a:rPr lang="zh-CN" altLang="en-US" sz="2400" b="1" dirty="0">
                <a:latin typeface="黑体" panose="02010609060101010101" pitchFamily="2" charset="-122"/>
                <a:ea typeface="黑体" panose="02010609060101010101" pitchFamily="2" charset="-122"/>
                <a:sym typeface="+mn-ea"/>
              </a:rPr>
              <a:t>的埃及</a:t>
            </a:r>
            <a:r>
              <a:rPr lang="zh-CN" altLang="en-US" sz="2400" b="1" dirty="0">
                <a:solidFill>
                  <a:srgbClr val="FF0000"/>
                </a:solidFill>
                <a:latin typeface="黑体" panose="02010609060101010101" pitchFamily="2" charset="-122"/>
                <a:ea typeface="黑体" panose="02010609060101010101" pitchFamily="2" charset="-122"/>
                <a:sym typeface="+mn-ea"/>
              </a:rPr>
              <a:t>国家</a:t>
            </a:r>
            <a:r>
              <a:rPr lang="zh-CN" altLang="en-US" b="1" dirty="0">
                <a:latin typeface="黑体" panose="02010609060101010101" pitchFamily="2" charset="-122"/>
                <a:ea typeface="黑体" panose="02010609060101010101" pitchFamily="2" charset="-122"/>
                <a:sym typeface="+mn-ea"/>
              </a:rPr>
              <a:t>。</a:t>
            </a:r>
            <a:endParaRPr lang="zh-CN" altLang="en-US"/>
          </a:p>
        </p:txBody>
      </p:sp>
      <p:sp>
        <p:nvSpPr>
          <p:cNvPr id="6" name="文本框 5"/>
          <p:cNvSpPr txBox="1"/>
          <p:nvPr/>
        </p:nvSpPr>
        <p:spPr>
          <a:xfrm>
            <a:off x="3143250" y="1854200"/>
            <a:ext cx="6610350" cy="460375"/>
          </a:xfrm>
          <a:prstGeom prst="rect">
            <a:avLst/>
          </a:prstGeom>
          <a:noFill/>
        </p:spPr>
        <p:txBody>
          <a:bodyPr wrap="none" rtlCol="0" anchor="t">
            <a:spAutoFit/>
          </a:bodyPr>
          <a:p>
            <a:r>
              <a:rPr lang="zh-CN" altLang="en-US" sz="2400" b="1" dirty="0">
                <a:latin typeface="黑体" panose="02010609060101010101" pitchFamily="2" charset="-122"/>
                <a:ea typeface="黑体" panose="02010609060101010101" pitchFamily="2" charset="-122"/>
                <a:sym typeface="+mn-ea"/>
              </a:rPr>
              <a:t>经历了</a:t>
            </a:r>
            <a:r>
              <a:rPr lang="zh-CN" altLang="en-US" sz="2400" b="1" dirty="0">
                <a:solidFill>
                  <a:srgbClr val="FF0000"/>
                </a:solidFill>
                <a:latin typeface="黑体" panose="02010609060101010101" pitchFamily="2" charset="-122"/>
                <a:ea typeface="黑体" panose="02010609060101010101" pitchFamily="2" charset="-122"/>
                <a:sym typeface="+mn-ea"/>
              </a:rPr>
              <a:t>古王国时代、中王国时代和和新王国时代</a:t>
            </a:r>
            <a:endParaRPr lang="zh-CN" altLang="en-US" sz="2400"/>
          </a:p>
        </p:txBody>
      </p:sp>
      <p:sp>
        <p:nvSpPr>
          <p:cNvPr id="8" name="文本框 7"/>
          <p:cNvSpPr txBox="1"/>
          <p:nvPr/>
        </p:nvSpPr>
        <p:spPr>
          <a:xfrm>
            <a:off x="3015615" y="2314575"/>
            <a:ext cx="8141970" cy="460375"/>
          </a:xfrm>
          <a:prstGeom prst="rect">
            <a:avLst/>
          </a:prstGeom>
          <a:noFill/>
        </p:spPr>
        <p:txBody>
          <a:bodyPr wrap="none" rtlCol="0" anchor="t">
            <a:spAutoFit/>
          </a:bodyPr>
          <a:p>
            <a:pPr>
              <a:spcBef>
                <a:spcPct val="50000"/>
              </a:spcBef>
            </a:pPr>
            <a:r>
              <a:rPr lang="zh-CN" altLang="en-US" sz="2400" b="1" dirty="0">
                <a:solidFill>
                  <a:srgbClr val="FF3300"/>
                </a:solidFill>
                <a:latin typeface="黑体" panose="02010609060101010101" pitchFamily="2" charset="-122"/>
                <a:ea typeface="黑体" panose="02010609060101010101" pitchFamily="2" charset="-122"/>
                <a:sym typeface="+mn-ea"/>
              </a:rPr>
              <a:t>公元前</a:t>
            </a:r>
            <a:r>
              <a:rPr lang="en-US" altLang="zh-CN" sz="2400" b="1">
                <a:solidFill>
                  <a:srgbClr val="FF3300"/>
                </a:solidFill>
                <a:latin typeface="黑体" panose="02010609060101010101" pitchFamily="2" charset="-122"/>
                <a:ea typeface="黑体" panose="02010609060101010101" pitchFamily="2" charset="-122"/>
                <a:sym typeface="+mn-ea"/>
              </a:rPr>
              <a:t>15</a:t>
            </a:r>
            <a:r>
              <a:rPr lang="zh-CN" altLang="en-US" sz="2400" b="1" dirty="0">
                <a:solidFill>
                  <a:srgbClr val="FF3300"/>
                </a:solidFill>
                <a:latin typeface="黑体" panose="02010609060101010101" pitchFamily="2" charset="-122"/>
                <a:ea typeface="黑体" panose="02010609060101010101" pitchFamily="2" charset="-122"/>
                <a:sym typeface="+mn-ea"/>
              </a:rPr>
              <a:t>世纪</a:t>
            </a:r>
            <a:r>
              <a:rPr lang="zh-CN" altLang="en-US" sz="2400" b="1" dirty="0">
                <a:solidFill>
                  <a:srgbClr val="0000CC"/>
                </a:solidFill>
                <a:latin typeface="黑体" panose="02010609060101010101" pitchFamily="2" charset="-122"/>
                <a:ea typeface="黑体" panose="02010609060101010101" pitchFamily="2" charset="-122"/>
                <a:sym typeface="+mn-ea"/>
              </a:rPr>
              <a:t>，</a:t>
            </a:r>
            <a:r>
              <a:rPr lang="zh-CN" altLang="en-US" sz="2400" b="1" dirty="0">
                <a:solidFill>
                  <a:srgbClr val="0000CC"/>
                </a:solidFill>
                <a:latin typeface="黑体" panose="02010609060101010101" pitchFamily="2" charset="-122"/>
                <a:ea typeface="黑体" panose="02010609060101010101" pitchFamily="2" charset="-122"/>
                <a:sym typeface="+mn-ea"/>
                <a:hlinkClick r:id="rId2" action="ppaction://hlinksldjump"/>
              </a:rPr>
              <a:t>图特摩斯三世</a:t>
            </a:r>
            <a:r>
              <a:rPr lang="zh-CN" altLang="en-US" sz="2400" b="1" dirty="0">
                <a:solidFill>
                  <a:srgbClr val="0000CC"/>
                </a:solidFill>
                <a:latin typeface="黑体" panose="02010609060101010101" pitchFamily="2" charset="-122"/>
                <a:ea typeface="黑体" panose="02010609060101010101" pitchFamily="2" charset="-122"/>
                <a:sym typeface="+mn-ea"/>
              </a:rPr>
              <a:t>统治时期，成为强大军事帝国</a:t>
            </a:r>
            <a:endParaRPr lang="zh-CN" altLang="en-US" sz="2400"/>
          </a:p>
        </p:txBody>
      </p:sp>
      <p:sp>
        <p:nvSpPr>
          <p:cNvPr id="10" name="文本框 9"/>
          <p:cNvSpPr txBox="1"/>
          <p:nvPr/>
        </p:nvSpPr>
        <p:spPr>
          <a:xfrm>
            <a:off x="2927350" y="2818130"/>
            <a:ext cx="7992110" cy="829945"/>
          </a:xfrm>
          <a:prstGeom prst="rect">
            <a:avLst/>
          </a:prstGeom>
          <a:noFill/>
        </p:spPr>
        <p:txBody>
          <a:bodyPr wrap="none" rtlCol="0" anchor="t">
            <a:spAutoFit/>
          </a:bodyPr>
          <a:p>
            <a:r>
              <a:rPr lang="zh-CN" altLang="en-US" sz="2400" b="1" dirty="0">
                <a:solidFill>
                  <a:srgbClr val="FF0000"/>
                </a:solidFill>
                <a:latin typeface="黑体" panose="02010609060101010101" pitchFamily="2" charset="-122"/>
                <a:ea typeface="黑体" panose="02010609060101010101" pitchFamily="2" charset="-122"/>
                <a:sym typeface="+mn-ea"/>
              </a:rPr>
              <a:t>公元前</a:t>
            </a:r>
            <a:r>
              <a:rPr lang="en-US" altLang="zh-CN" sz="2400" b="1">
                <a:solidFill>
                  <a:srgbClr val="FF0000"/>
                </a:solidFill>
                <a:latin typeface="黑体" panose="02010609060101010101" pitchFamily="2" charset="-122"/>
                <a:ea typeface="黑体" panose="02010609060101010101" pitchFamily="2" charset="-122"/>
                <a:sym typeface="+mn-ea"/>
              </a:rPr>
              <a:t>6</a:t>
            </a:r>
            <a:r>
              <a:rPr lang="zh-CN" altLang="en-US" sz="2400" b="1" dirty="0">
                <a:solidFill>
                  <a:srgbClr val="FF0000"/>
                </a:solidFill>
                <a:latin typeface="黑体" panose="02010609060101010101" pitchFamily="2" charset="-122"/>
                <a:ea typeface="黑体" panose="02010609060101010101" pitchFamily="2" charset="-122"/>
                <a:sym typeface="+mn-ea"/>
              </a:rPr>
              <a:t>世纪（前</a:t>
            </a:r>
            <a:r>
              <a:rPr lang="en-US" altLang="zh-CN" sz="2400" b="1">
                <a:solidFill>
                  <a:srgbClr val="FF0000"/>
                </a:solidFill>
                <a:latin typeface="黑体" panose="02010609060101010101" pitchFamily="2" charset="-122"/>
                <a:ea typeface="黑体" panose="02010609060101010101" pitchFamily="2" charset="-122"/>
                <a:sym typeface="+mn-ea"/>
              </a:rPr>
              <a:t>525</a:t>
            </a:r>
            <a:r>
              <a:rPr lang="zh-CN" altLang="en-US" sz="2400" b="1" dirty="0">
                <a:solidFill>
                  <a:srgbClr val="FF0000"/>
                </a:solidFill>
                <a:latin typeface="黑体" panose="02010609060101010101" pitchFamily="2" charset="-122"/>
                <a:ea typeface="黑体" panose="02010609060101010101" pitchFamily="2" charset="-122"/>
                <a:sym typeface="+mn-ea"/>
              </a:rPr>
              <a:t>年）</a:t>
            </a:r>
            <a:r>
              <a:rPr lang="zh-CN" altLang="en-US" sz="2400" b="1" dirty="0">
                <a:latin typeface="黑体" panose="02010609060101010101" pitchFamily="2" charset="-122"/>
                <a:ea typeface="黑体" panose="02010609060101010101" pitchFamily="2" charset="-122"/>
                <a:sym typeface="+mn-ea"/>
              </a:rPr>
              <a:t>，被</a:t>
            </a:r>
            <a:r>
              <a:rPr lang="zh-CN" altLang="en-US" sz="2400" b="1" dirty="0">
                <a:solidFill>
                  <a:srgbClr val="FF0000"/>
                </a:solidFill>
                <a:latin typeface="黑体" panose="02010609060101010101" pitchFamily="2" charset="-122"/>
                <a:ea typeface="黑体" panose="02010609060101010101" pitchFamily="2" charset="-122"/>
                <a:sym typeface="+mn-ea"/>
              </a:rPr>
              <a:t>波斯灭亡</a:t>
            </a:r>
            <a:r>
              <a:rPr lang="zh-CN" altLang="en-US" sz="2400" b="1" dirty="0">
                <a:latin typeface="黑体" panose="02010609060101010101" pitchFamily="2" charset="-122"/>
                <a:ea typeface="黑体" panose="02010609060101010101" pitchFamily="2" charset="-122"/>
                <a:sym typeface="+mn-ea"/>
              </a:rPr>
              <a:t>。</a:t>
            </a:r>
            <a:r>
              <a:rPr lang="zh-CN" altLang="en-US" sz="2400" b="1" u="sng" dirty="0">
                <a:solidFill>
                  <a:srgbClr val="FF0000"/>
                </a:solidFill>
                <a:latin typeface="黑体" panose="02010609060101010101" pitchFamily="2" charset="-122"/>
                <a:ea typeface="黑体" panose="02010609060101010101" pitchFamily="2" charset="-122"/>
                <a:sym typeface="+mn-ea"/>
              </a:rPr>
              <a:t>到公元前</a:t>
            </a:r>
            <a:r>
              <a:rPr lang="en-US" altLang="zh-CN" sz="2400" b="1" u="sng" dirty="0">
                <a:solidFill>
                  <a:srgbClr val="FF0000"/>
                </a:solidFill>
                <a:latin typeface="黑体" panose="02010609060101010101" pitchFamily="2" charset="-122"/>
                <a:ea typeface="黑体" panose="02010609060101010101" pitchFamily="2" charset="-122"/>
                <a:sym typeface="+mn-ea"/>
              </a:rPr>
              <a:t>332</a:t>
            </a:r>
            <a:r>
              <a:rPr lang="zh-CN" altLang="en-US" sz="2400" b="1" u="sng" dirty="0">
                <a:solidFill>
                  <a:srgbClr val="FF0000"/>
                </a:solidFill>
                <a:latin typeface="黑体" panose="02010609060101010101" pitchFamily="2" charset="-122"/>
                <a:ea typeface="黑体" panose="02010609060101010101" pitchFamily="2" charset="-122"/>
                <a:sym typeface="+mn-ea"/>
              </a:rPr>
              <a:t>年</a:t>
            </a:r>
            <a:r>
              <a:rPr lang="zh-CN" altLang="en-US" sz="2400" b="1" u="sng" dirty="0">
                <a:latin typeface="黑体" panose="02010609060101010101" pitchFamily="2" charset="-122"/>
                <a:ea typeface="黑体" panose="02010609060101010101" pitchFamily="2" charset="-122"/>
                <a:sym typeface="+mn-ea"/>
              </a:rPr>
              <a:t>，</a:t>
            </a:r>
            <a:endParaRPr lang="zh-CN" altLang="en-US" sz="2400" b="1" u="sng" dirty="0">
              <a:latin typeface="黑体" panose="02010609060101010101" pitchFamily="2" charset="-122"/>
              <a:ea typeface="黑体" panose="02010609060101010101" pitchFamily="2" charset="-122"/>
              <a:sym typeface="+mn-ea"/>
            </a:endParaRPr>
          </a:p>
          <a:p>
            <a:r>
              <a:rPr lang="zh-CN" altLang="en-US" sz="2400" b="1" u="sng" dirty="0">
                <a:latin typeface="黑体" panose="02010609060101010101" pitchFamily="2" charset="-122"/>
                <a:ea typeface="黑体" panose="02010609060101010101" pitchFamily="2" charset="-122"/>
                <a:sym typeface="+mn-ea"/>
              </a:rPr>
              <a:t>这片土地成为</a:t>
            </a:r>
            <a:r>
              <a:rPr lang="zh-CN" altLang="en-US" sz="2400" b="1" u="sng" dirty="0">
                <a:solidFill>
                  <a:srgbClr val="FF0000"/>
                </a:solidFill>
                <a:latin typeface="黑体" panose="02010609060101010101" pitchFamily="2" charset="-122"/>
                <a:ea typeface="黑体" panose="02010609060101010101" pitchFamily="2" charset="-122"/>
                <a:sym typeface="+mn-ea"/>
              </a:rPr>
              <a:t>马其顿王国</a:t>
            </a:r>
            <a:r>
              <a:rPr lang="zh-CN" altLang="en-US" sz="2400" b="1" u="sng" dirty="0">
                <a:latin typeface="黑体" panose="02010609060101010101" pitchFamily="2" charset="-122"/>
                <a:ea typeface="黑体" panose="02010609060101010101" pitchFamily="2" charset="-122"/>
                <a:sym typeface="+mn-ea"/>
              </a:rPr>
              <a:t>的一部分。</a:t>
            </a:r>
            <a:endParaRPr lang="zh-CN" alt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wipe(down)">
                                      <p:cBhvr>
                                        <p:cTn id="7" dur="500"/>
                                        <p:tgtEl>
                                          <p:spTgt spid="1229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2298"/>
                                        </p:tgtEl>
                                        <p:attrNameLst>
                                          <p:attrName>style.visibility</p:attrName>
                                        </p:attrNameLst>
                                      </p:cBhvr>
                                      <p:to>
                                        <p:strVal val="visible"/>
                                      </p:to>
                                    </p:set>
                                    <p:animEffect transition="in" filter="wipe(down)">
                                      <p:cBhvr>
                                        <p:cTn id="28" dur="500"/>
                                        <p:tgtEl>
                                          <p:spTgt spid="1229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down)">
                                      <p:cBhvr>
                                        <p:cTn id="33" dur="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2313"/>
                                        </p:tgtEl>
                                        <p:attrNameLst>
                                          <p:attrName>style.visibility</p:attrName>
                                        </p:attrNameLst>
                                      </p:cBhvr>
                                      <p:to>
                                        <p:strVal val="visible"/>
                                      </p:to>
                                    </p:set>
                                    <p:animEffect transition="in" filter="wipe(down)">
                                      <p:cBhvr>
                                        <p:cTn id="38" dur="500"/>
                                        <p:tgtEl>
                                          <p:spTgt spid="1231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down)">
                                      <p:cBhvr>
                                        <p:cTn id="43" dur="500"/>
                                        <p:tgtEl>
                                          <p:spTgt spid="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2320"/>
                                        </p:tgtEl>
                                        <p:attrNameLst>
                                          <p:attrName>style.visibility</p:attrName>
                                        </p:attrNameLst>
                                      </p:cBhvr>
                                      <p:to>
                                        <p:strVal val="visible"/>
                                      </p:to>
                                    </p:set>
                                    <p:animEffect transition="in" filter="wipe(down)">
                                      <p:cBhvr>
                                        <p:cTn id="48" dur="500"/>
                                        <p:tgtEl>
                                          <p:spTgt spid="12320"/>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wipe(down)">
                                      <p:cBhvr>
                                        <p:cTn id="53" dur="500"/>
                                        <p:tgtEl>
                                          <p:spTgt spid="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2326"/>
                                        </p:tgtEl>
                                        <p:attrNameLst>
                                          <p:attrName>style.visibility</p:attrName>
                                        </p:attrNameLst>
                                      </p:cBhvr>
                                      <p:to>
                                        <p:strVal val="visible"/>
                                      </p:to>
                                    </p:set>
                                    <p:animEffect transition="in" filter="wipe(down)">
                                      <p:cBhvr>
                                        <p:cTn id="58" dur="500"/>
                                        <p:tgtEl>
                                          <p:spTgt spid="12326"/>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wipe(down)">
                                      <p:cBhvr>
                                        <p:cTn id="63" dur="500"/>
                                        <p:tgtEl>
                                          <p:spTgt spid="7"/>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12332"/>
                                        </p:tgtEl>
                                        <p:attrNameLst>
                                          <p:attrName>style.visibility</p:attrName>
                                        </p:attrNameLst>
                                      </p:cBhvr>
                                      <p:to>
                                        <p:strVal val="visible"/>
                                      </p:to>
                                    </p:set>
                                    <p:animEffect transition="in" filter="wipe(down)">
                                      <p:cBhvr>
                                        <p:cTn id="68" dur="500"/>
                                        <p:tgtEl>
                                          <p:spTgt spid="12332"/>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wipe(down)">
                                      <p:cBhvr>
                                        <p:cTn id="7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P spid="12298" grpId="0" bldLvl="0" animBg="1"/>
      <p:bldP spid="12313" grpId="0"/>
      <p:bldP spid="12320" grpId="0"/>
      <p:bldP spid="12326" grpId="0"/>
      <p:bldP spid="12332" grpId="0"/>
      <p:bldP spid="4" grpId="0"/>
      <p:bldP spid="6" grpId="0"/>
      <p:bldP spid="8"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userDrawn="1">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489950" y="4372610"/>
            <a:ext cx="2136140" cy="2446655"/>
          </a:xfrm>
          <a:prstGeom prst="rect">
            <a:avLst/>
          </a:prstGeom>
        </p:spPr>
      </p:pic>
      <p:pic>
        <p:nvPicPr>
          <p:cNvPr id="11" name="图片 10"/>
          <p:cNvPicPr>
            <a:picLocks noChangeAspect="1"/>
          </p:cNvPicPr>
          <p:nvPr userDrawn="1">
            <p:custDataLst>
              <p:tags r:id="rId3"/>
            </p:custDataLst>
          </p:nvPr>
        </p:nvPicPr>
        <p:blipFill rotWithShape="1">
          <a:blip r:embed="rId4" cstate="print">
            <a:extLst>
              <a:ext uri="{28A0092B-C50C-407E-A947-70E740481C1C}">
                <a14:useLocalDpi xmlns:a14="http://schemas.microsoft.com/office/drawing/2010/main" val="0"/>
              </a:ext>
            </a:extLst>
          </a:blip>
          <a:srcRect/>
          <a:stretch>
            <a:fillRect/>
          </a:stretch>
        </p:blipFill>
        <p:spPr>
          <a:xfrm>
            <a:off x="1553845" y="4184650"/>
            <a:ext cx="1670050" cy="2647315"/>
          </a:xfrm>
          <a:prstGeom prst="rect">
            <a:avLst/>
          </a:prstGeom>
        </p:spPr>
      </p:pic>
      <p:cxnSp>
        <p:nvCxnSpPr>
          <p:cNvPr id="7" name="直接连接符 6"/>
          <p:cNvCxnSpPr/>
          <p:nvPr>
            <p:custDataLst>
              <p:tags r:id="rId5"/>
            </p:custDataLst>
          </p:nvPr>
        </p:nvCxnSpPr>
        <p:spPr>
          <a:xfrm>
            <a:off x="7164215" y="4768283"/>
            <a:ext cx="288421"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41" name="图片 40" descr="64b1OOOPIC3c.jpg"/>
          <p:cNvPicPr>
            <a:picLocks noChangeAspect="1"/>
          </p:cNvPicPr>
          <p:nvPr/>
        </p:nvPicPr>
        <p:blipFill>
          <a:blip r:embed="rId6" cstate="print">
            <a:clrChange>
              <a:clrFrom>
                <a:srgbClr val="FFFFFF"/>
              </a:clrFrom>
              <a:clrTo>
                <a:srgbClr val="FFFFFF">
                  <a:alpha val="0"/>
                </a:srgbClr>
              </a:clrTo>
            </a:clrChange>
          </a:blip>
          <a:srcRect l="6221"/>
          <a:stretch>
            <a:fillRect/>
          </a:stretch>
        </p:blipFill>
        <p:spPr>
          <a:xfrm>
            <a:off x="1553845" y="5797550"/>
            <a:ext cx="958215" cy="1021715"/>
          </a:xfrm>
          <a:prstGeom prst="rect">
            <a:avLst/>
          </a:prstGeom>
        </p:spPr>
      </p:pic>
      <p:sp>
        <p:nvSpPr>
          <p:cNvPr id="14" name="矩形 13"/>
          <p:cNvSpPr/>
          <p:nvPr/>
        </p:nvSpPr>
        <p:spPr>
          <a:xfrm>
            <a:off x="3054350" y="266700"/>
            <a:ext cx="6127750" cy="583565"/>
          </a:xfrm>
          <a:prstGeom prst="rect">
            <a:avLst/>
          </a:prstGeom>
        </p:spPr>
        <p:txBody>
          <a:bodyPr wrap="square">
            <a:spAutoFit/>
          </a:bodyPr>
          <a:p>
            <a:pPr lvl="0" algn="ctr" fontAlgn="auto">
              <a:lnSpc>
                <a:spcPct val="100000"/>
              </a:lnSpc>
              <a:defRPr/>
            </a:pPr>
            <a:r>
              <a:rPr lang="zh-CN" altLang="en-US" sz="3200" b="1" dirty="0" smtClean="0">
                <a:solidFill>
                  <a:prstClr val="black"/>
                </a:solidFill>
                <a:effectLst>
                  <a:glow rad="228600">
                    <a:schemeClr val="accent2">
                      <a:satMod val="175000"/>
                      <a:alpha val="40000"/>
                    </a:schemeClr>
                  </a:glow>
                </a:effectLst>
                <a:latin typeface="微软雅黑" panose="020B0503020204020204" charset="-122"/>
                <a:ea typeface="微软雅黑" panose="020B0503020204020204" charset="-122"/>
              </a:rPr>
              <a:t>二、古埃及的发展历程</a:t>
            </a:r>
            <a:endParaRPr lang="zh-CN" altLang="en-US" sz="3200" b="1" dirty="0" smtClean="0">
              <a:solidFill>
                <a:prstClr val="black"/>
              </a:solidFill>
              <a:effectLst>
                <a:glow rad="228600">
                  <a:schemeClr val="accent2">
                    <a:satMod val="175000"/>
                    <a:alpha val="40000"/>
                  </a:schemeClr>
                </a:glow>
              </a:effectLst>
              <a:latin typeface="微软雅黑" panose="020B0503020204020204" charset="-122"/>
              <a:ea typeface="微软雅黑" panose="020B0503020204020204" charset="-122"/>
            </a:endParaRPr>
          </a:p>
        </p:txBody>
      </p:sp>
      <p:pic>
        <p:nvPicPr>
          <p:cNvPr id="2" name="图片 1"/>
          <p:cNvPicPr>
            <a:picLocks noChangeAspect="1"/>
          </p:cNvPicPr>
          <p:nvPr/>
        </p:nvPicPr>
        <p:blipFill>
          <a:blip r:embed="rId7">
            <a:extLst>
              <a:ext uri="{BEBA8EAE-BF5A-486C-A8C5-ECC9F3942E4B}">
                <a14:imgProps xmlns:a14="http://schemas.microsoft.com/office/drawing/2010/main">
                  <a14:imgLayer r:embed="rId8">
                    <a14:imgEffect>
                      <a14:brightnessContrast contrast="40000"/>
                    </a14:imgEffect>
                  </a14:imgLayer>
                </a14:imgProps>
              </a:ext>
            </a:extLst>
          </a:blip>
          <a:stretch>
            <a:fillRect/>
          </a:stretch>
        </p:blipFill>
        <p:spPr>
          <a:xfrm>
            <a:off x="6841503" y="970581"/>
            <a:ext cx="3515528" cy="5699308"/>
          </a:xfrm>
          <a:prstGeom prst="roundRect">
            <a:avLst>
              <a:gd name="adj" fmla="val 10495"/>
            </a:avLst>
          </a:prstGeom>
          <a:ln>
            <a:noFill/>
          </a:ln>
          <a:effectLst>
            <a:outerShdw blurRad="190500" algn="tl" rotWithShape="0">
              <a:srgbClr val="000000">
                <a:alpha val="70000"/>
              </a:srgbClr>
            </a:outerShdw>
          </a:effectLst>
        </p:spPr>
      </p:pic>
      <p:sp>
        <p:nvSpPr>
          <p:cNvPr id="3" name="椭圆 2"/>
          <p:cNvSpPr/>
          <p:nvPr/>
        </p:nvSpPr>
        <p:spPr>
          <a:xfrm>
            <a:off x="7270131" y="2422630"/>
            <a:ext cx="2796278" cy="1548347"/>
          </a:xfrm>
          <a:prstGeom prst="ellipse">
            <a:avLst/>
          </a:prstGeom>
        </p:spPr>
        <p:style>
          <a:lnRef idx="2">
            <a:schemeClr val="accent1"/>
          </a:lnRef>
          <a:fillRef idx="1">
            <a:schemeClr val="lt1"/>
          </a:fillRef>
          <a:effectRef idx="0">
            <a:schemeClr val="accent1"/>
          </a:effectRef>
          <a:fontRef idx="minor">
            <a:schemeClr val="dk1"/>
          </a:fontRef>
        </p:style>
        <p:txBody>
          <a:bodyPr rtlCol="0" anchor="ctr"/>
          <a:p>
            <a:pPr algn="ctr"/>
            <a:r>
              <a:rPr lang="zh-CN" altLang="en-US" sz="2000" b="1" dirty="0" smtClean="0">
                <a:solidFill>
                  <a:srgbClr val="800000"/>
                </a:solidFill>
                <a:latin typeface="微软雅黑" panose="020B0503020204020204" charset="-122"/>
                <a:ea typeface="微软雅黑" panose="020B0503020204020204" charset="-122"/>
              </a:rPr>
              <a:t>地跨亚、非两大洲</a:t>
            </a:r>
            <a:endParaRPr lang="zh-CN" altLang="en-US" sz="2000" b="1" dirty="0" smtClean="0">
              <a:solidFill>
                <a:srgbClr val="800000"/>
              </a:solidFill>
              <a:latin typeface="微软雅黑" panose="020B0503020204020204" charset="-122"/>
              <a:ea typeface="微软雅黑" panose="020B0503020204020204" charset="-122"/>
            </a:endParaRPr>
          </a:p>
        </p:txBody>
      </p:sp>
      <p:sp>
        <p:nvSpPr>
          <p:cNvPr id="5" name="矩形 4"/>
          <p:cNvSpPr/>
          <p:nvPr/>
        </p:nvSpPr>
        <p:spPr>
          <a:xfrm>
            <a:off x="2269471" y="3751861"/>
            <a:ext cx="2643206" cy="2861310"/>
          </a:xfrm>
          <a:prstGeom prst="rect">
            <a:avLst/>
          </a:prstGeom>
        </p:spPr>
        <p:txBody>
          <a:bodyPr wrap="square">
            <a:spAutoFit/>
          </a:bodyPr>
          <a:p>
            <a:r>
              <a:rPr lang="zh-CN" altLang="en-US" sz="2000" b="1" dirty="0" smtClean="0">
                <a:latin typeface="微软雅黑" panose="020B0503020204020204" charset="-122"/>
                <a:ea typeface="微软雅黑" panose="020B0503020204020204" charset="-122"/>
                <a:cs typeface="微软雅黑" panose="020B0503020204020204" charset="-122"/>
              </a:rPr>
              <a:t>图特摩斯三世（约前</a:t>
            </a:r>
            <a:r>
              <a:rPr lang="en-US" altLang="zh-CN" sz="2000" b="1" dirty="0" smtClean="0">
                <a:latin typeface="微软雅黑" panose="020B0503020204020204" charset="-122"/>
                <a:ea typeface="微软雅黑" panose="020B0503020204020204" charset="-122"/>
                <a:cs typeface="微软雅黑" panose="020B0503020204020204" charset="-122"/>
              </a:rPr>
              <a:t>1479</a:t>
            </a:r>
            <a:r>
              <a:rPr lang="zh-CN" altLang="en-US" sz="2000" b="1" dirty="0" smtClean="0">
                <a:latin typeface="微软雅黑" panose="020B0503020204020204" charset="-122"/>
                <a:ea typeface="微软雅黑" panose="020B0503020204020204" charset="-122"/>
                <a:cs typeface="微软雅黑" panose="020B0503020204020204" charset="-122"/>
              </a:rPr>
              <a:t>年</a:t>
            </a:r>
            <a:r>
              <a:rPr lang="en-US" altLang="zh-CN" sz="2000" b="1" dirty="0" smtClean="0">
                <a:latin typeface="微软雅黑" panose="020B0503020204020204" charset="-122"/>
                <a:ea typeface="微软雅黑" panose="020B0503020204020204" charset="-122"/>
                <a:cs typeface="微软雅黑" panose="020B0503020204020204" charset="-122"/>
              </a:rPr>
              <a:t>—</a:t>
            </a:r>
            <a:r>
              <a:rPr lang="zh-CN" altLang="en-US" sz="2000" b="1" dirty="0" smtClean="0">
                <a:latin typeface="微软雅黑" panose="020B0503020204020204" charset="-122"/>
                <a:ea typeface="微软雅黑" panose="020B0503020204020204" charset="-122"/>
                <a:cs typeface="微软雅黑" panose="020B0503020204020204" charset="-122"/>
              </a:rPr>
              <a:t>前</a:t>
            </a:r>
            <a:r>
              <a:rPr lang="en-US" altLang="zh-CN" sz="2000" b="1" dirty="0" smtClean="0">
                <a:latin typeface="微软雅黑" panose="020B0503020204020204" charset="-122"/>
                <a:ea typeface="微软雅黑" panose="020B0503020204020204" charset="-122"/>
                <a:cs typeface="微软雅黑" panose="020B0503020204020204" charset="-122"/>
              </a:rPr>
              <a:t>1425</a:t>
            </a:r>
            <a:r>
              <a:rPr lang="zh-CN" altLang="en-US" sz="2000" b="1" dirty="0" smtClean="0">
                <a:latin typeface="微软雅黑" panose="020B0503020204020204" charset="-122"/>
                <a:ea typeface="微软雅黑" panose="020B0503020204020204" charset="-122"/>
                <a:cs typeface="微软雅黑" panose="020B0503020204020204" charset="-122"/>
              </a:rPr>
              <a:t>年在位）古埃及第</a:t>
            </a:r>
            <a:r>
              <a:rPr lang="en-US" sz="2000" b="1" dirty="0" smtClean="0">
                <a:latin typeface="微软雅黑" panose="020B0503020204020204" charset="-122"/>
                <a:ea typeface="微软雅黑" panose="020B0503020204020204" charset="-122"/>
                <a:cs typeface="微软雅黑" panose="020B0503020204020204" charset="-122"/>
              </a:rPr>
              <a:t>18</a:t>
            </a:r>
            <a:r>
              <a:rPr lang="zh-CN" altLang="en-US" sz="2000" b="1" dirty="0" smtClean="0">
                <a:latin typeface="微软雅黑" panose="020B0503020204020204" charset="-122"/>
                <a:ea typeface="微软雅黑" panose="020B0503020204020204" charset="-122"/>
                <a:cs typeface="微软雅黑" panose="020B0503020204020204" charset="-122"/>
              </a:rPr>
              <a:t>王朝法老，被称为“古埃及的拿破仑”，他具有非凡的军事领导能力，</a:t>
            </a:r>
            <a:r>
              <a:rPr lang="zh-CN" altLang="en-US" sz="2000" b="1" dirty="0" smtClean="0">
                <a:solidFill>
                  <a:srgbClr val="FF0000"/>
                </a:solidFill>
                <a:latin typeface="微软雅黑" panose="020B0503020204020204" charset="-122"/>
                <a:ea typeface="微软雅黑" panose="020B0503020204020204" charset="-122"/>
                <a:cs typeface="微软雅黑" panose="020B0503020204020204" charset="-122"/>
              </a:rPr>
              <a:t>使埃及完成了从一个地域性王国向洲际大帝国的质变</a:t>
            </a:r>
            <a:r>
              <a:rPr lang="zh-CN" altLang="en-US" sz="2000" b="1" dirty="0" smtClean="0">
                <a:latin typeface="微软雅黑" panose="020B0503020204020204" charset="-122"/>
                <a:ea typeface="微软雅黑" panose="020B0503020204020204" charset="-122"/>
                <a:cs typeface="微软雅黑" panose="020B0503020204020204" charset="-122"/>
              </a:rPr>
              <a:t>。</a:t>
            </a:r>
            <a:endParaRPr lang="zh-CN" altLang="en-US" sz="2000" b="1" dirty="0" smtClean="0">
              <a:latin typeface="微软雅黑" panose="020B0503020204020204" charset="-122"/>
              <a:ea typeface="微软雅黑" panose="020B0503020204020204" charset="-122"/>
              <a:cs typeface="微软雅黑" panose="020B0503020204020204" charset="-122"/>
            </a:endParaRPr>
          </a:p>
        </p:txBody>
      </p:sp>
      <p:pic>
        <p:nvPicPr>
          <p:cNvPr id="6" name="图片 5" descr="01300000203503128266850670284_s.jpg"/>
          <p:cNvPicPr>
            <a:picLocks noChangeAspect="1"/>
          </p:cNvPicPr>
          <p:nvPr/>
        </p:nvPicPr>
        <p:blipFill>
          <a:blip r:embed="rId9"/>
          <a:stretch>
            <a:fillRect/>
          </a:stretch>
        </p:blipFill>
        <p:spPr>
          <a:xfrm>
            <a:off x="4769802" y="3958319"/>
            <a:ext cx="1928825" cy="2441550"/>
          </a:xfrm>
          <a:prstGeom prst="roundRect">
            <a:avLst/>
          </a:prstGeom>
          <a:ln>
            <a:noFill/>
          </a:ln>
          <a:effectLst>
            <a:outerShdw blurRad="292100" dist="139700" dir="2700000" algn="tl" rotWithShape="0">
              <a:srgbClr val="333333">
                <a:alpha val="65000"/>
              </a:srgbClr>
            </a:outerShdw>
          </a:effectLst>
        </p:spPr>
      </p:pic>
      <p:pic>
        <p:nvPicPr>
          <p:cNvPr id="8" name="图片 7" descr="t01b5c09b5a3d567efa.jpg"/>
          <p:cNvPicPr>
            <a:picLocks noChangeAspect="1"/>
          </p:cNvPicPr>
          <p:nvPr/>
        </p:nvPicPr>
        <p:blipFill>
          <a:blip r:embed="rId10"/>
          <a:stretch>
            <a:fillRect/>
          </a:stretch>
        </p:blipFill>
        <p:spPr>
          <a:xfrm>
            <a:off x="2340908" y="970581"/>
            <a:ext cx="4339859" cy="2571768"/>
          </a:xfrm>
          <a:prstGeom prst="roundRect">
            <a:avLst/>
          </a:prstGeom>
          <a:ln>
            <a:noFill/>
          </a:ln>
          <a:effectLst>
            <a:outerShdw blurRad="292100" dist="139700" dir="2700000" algn="tl" rotWithShape="0">
              <a:srgbClr val="333333">
                <a:alpha val="65000"/>
              </a:srgbClr>
            </a:outerShdw>
          </a:effectLst>
        </p:spPr>
      </p:pic>
      <p:sp>
        <p:nvSpPr>
          <p:cNvPr id="10" name="左箭头 9">
            <a:hlinkClick r:id="rId11" action="ppaction://hlinksldjump"/>
          </p:cNvPr>
          <p:cNvSpPr/>
          <p:nvPr/>
        </p:nvSpPr>
        <p:spPr>
          <a:xfrm>
            <a:off x="10859135" y="6245860"/>
            <a:ext cx="634365" cy="381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12"/>
    </p:custData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872865" y="1617345"/>
            <a:ext cx="4446270" cy="922020"/>
          </a:xfrm>
          <a:prstGeom prst="rect">
            <a:avLst/>
          </a:prstGeom>
          <a:noFill/>
        </p:spPr>
        <p:txBody>
          <a:bodyPr wrap="square" rtlCol="0">
            <a:spAutoFit/>
          </a:bodyPr>
          <a:p>
            <a:r>
              <a:rPr lang="zh-CN" altLang="en-US" sz="5400">
                <a:solidFill>
                  <a:schemeClr val="tx1"/>
                </a:solidFill>
                <a:effectLst>
                  <a:outerShdw blurRad="38100" dist="19050" dir="2700000" algn="tl" rotWithShape="0">
                    <a:schemeClr val="dk1">
                      <a:alpha val="40000"/>
                    </a:schemeClr>
                  </a:outerShdw>
                </a:effectLst>
              </a:rPr>
              <a:t>第 二  篇  章</a:t>
            </a:r>
            <a:endParaRPr lang="zh-CN" altLang="en-US" sz="5400">
              <a:solidFill>
                <a:schemeClr val="tx1"/>
              </a:solidFill>
              <a:effectLst>
                <a:outerShdw blurRad="38100" dist="19050" dir="2700000" algn="tl" rotWithShape="0">
                  <a:schemeClr val="dk1">
                    <a:alpha val="40000"/>
                  </a:schemeClr>
                </a:outerShdw>
              </a:effectLst>
            </a:endParaRPr>
          </a:p>
        </p:txBody>
      </p:sp>
      <p:sp>
        <p:nvSpPr>
          <p:cNvPr id="3" name="文本框 2"/>
          <p:cNvSpPr txBox="1"/>
          <p:nvPr/>
        </p:nvSpPr>
        <p:spPr>
          <a:xfrm>
            <a:off x="3986530" y="3255010"/>
            <a:ext cx="5584190" cy="768350"/>
          </a:xfrm>
          <a:prstGeom prst="rect">
            <a:avLst/>
          </a:prstGeom>
          <a:noFill/>
        </p:spPr>
        <p:txBody>
          <a:bodyPr wrap="square" rtlCol="0">
            <a:spAutoFit/>
          </a:bodyPr>
          <a:p>
            <a:r>
              <a:rPr lang="zh-CN" altLang="en-US" sz="4400"/>
              <a:t>埃 及 造 就 文 明</a:t>
            </a:r>
            <a:endParaRPr lang="zh-CN" altLang="en-US" sz="440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2000" fill="hold">
                                          <p:stCondLst>
                                            <p:cond delay="0"/>
                                          </p:stCondLst>
                                        </p:cTn>
                                        <p:tgtEl>
                                          <p:spTgt spid="3"/>
                                        </p:tgtEl>
                                        <p:attrNameLst>
                                          <p:attrName>style.visibility</p:attrName>
                                        </p:attrNameLst>
                                      </p:cBhvr>
                                      <p:to>
                                        <p:strVal val="visible"/>
                                      </p:to>
                                    </p:set>
                                    <p:anim calcmode="lin" valueType="num">
                                      <p:cBhvr additive="base">
                                        <p:cTn id="7" dur="2000"/>
                                        <p:tgtEl>
                                          <p:spTgt spid="3"/>
                                        </p:tgtEl>
                                        <p:attrNameLst>
                                          <p:attrName>ppt_y</p:attrName>
                                        </p:attrNameLst>
                                      </p:cBhvr>
                                      <p:tavLst>
                                        <p:tav tm="0">
                                          <p:val>
                                            <p:strVal val="#ppt_y+#ppt_h*1.125000"/>
                                          </p:val>
                                        </p:tav>
                                        <p:tav tm="100000">
                                          <p:val>
                                            <p:strVal val="#ppt_y"/>
                                          </p:val>
                                        </p:tav>
                                      </p:tavLst>
                                    </p:anim>
                                    <p:animEffect transition="in" filter="wipe(up)">
                                      <p:cBhvr>
                                        <p:cTn id="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CREEN_THEME_FLAG" val="Dlrq25wU2PGuGg5bbmjbDOcqiSDnKlDpYPddSsstFuJPL5v6RBNfMVjjDW+cGedoAHLm5ApRigvSzGVm4avp1ktUFiOVEPSPJTdD2w2Luic="/>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CREEN_THEME_FLAG" val="Dlrq25wU2PGuGg5bbmjbDOcqiSDnKlDpYPddSsstFuJPL5v6RBNfMVjjDW+cGedoAHLm5ApRigvSzGVm4avp1ktUFiOVEPSPJTdD2w2Luic="/>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 name="KSO_WM_SCREEN_THEME_FLAG" val="Dlrq25wU2PGuGg5bbmjbDOcqiSDnKlDpYPddSsstFuJPL5v6RBNfMVjjDW+cGedoAHLm5ApRigvSzGVm4avp1ktUFiOVEPSPJTdD2w2Luic="/>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 name="KSO_WM_SCREEN_THEME_FLAG" val="Dlrq25wU2PGuGg5bbmjbDOcqiSDnKlDpYPddSsstFuJPL5v6RBNfMVjjDW+cGedoAHLm5ApRigvSzGVm4avp1ktUFiOVEPSPJTdD2w2Luic="/>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 name="KSO_WM_SCREEN_THEME_FLAG" val="Dlrq25wU2PGuGg5bbmjbDOcqiSDnKlDpYPddSsstFuJPL5v6RBNfMVjjDW+cGedoAHLm5ApRigvSzGVm4avp1ktUFiOVEPSPJTdD2w2Luic="/>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 name="KSO_WM_SCREEN_THEME_FLAG" val="Dlrq25wU2PGuGg5bbmjbDOcqiSDnKlDpYPddSsstFuJPL5v6RBNfMVjjDW+cGedoAHLm5ApRigvSzGVm4avp1ktUFiOVEPSPJTdD2w2Luic="/>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 name="KSO_WM_SCREEN_THEME_FLAG" val="Dlrq25wU2PGuGg5bbmjbDOcqiSDnKlDpYPddSsstFuJPL5v6RBNfMVjjDW+cGedoAHLm5ApRigvSzGVm4avp1ktUFiOVEPSPJTdD2w2Luic="/>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SCREEN_THEME_FLAG" val="Dlrq25wU2PGuGg5bbmjbDOcqiSDnKlDpYPddSsstFuJPL5v6RBNfMVjjDW+cGedoAHLm5ApRigvSzGVm4avp1ktUFiOVEPSPJTdD2w2Luic="/>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SCREEN_THEME_FLAG" val="Dlrq25wU2PGuGg5bbmjbDOcqiSDnKlDpYPddSsstFuJPL5v6RBNfMVjjDW+cGedoAHLm5ApRigvSzGVm4avp1ktUFiOVEPSPJTdD2w2Luic="/>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SCREEN_THEME_FLAG" val="Dlrq25wU2PGuGg5bbmjbDOcqiSDnKlDpYPddSsstFuJPL5v6RBNfMVjjDW+cGedoAHLm5ApRigvSzGVm4avp1ktUFiOVEPSPJTdD2w2Luic="/>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SCREEN_THEME_FLAG" val="Dlrq25wU2PGuGg5bbmjbDOcqiSDnKlDpYPddSsstFuJPL5v6RBNfMVjjDW+cGedoAHLm5ApRigvSzGVm4avp1ktUFiOVEPSPJTdD2w2Luic="/>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CREEN_THEME_FLAG" val="Dlrq25wU2PGuGg5bbmjbDOcqiSDnKlDpYPddSsstFuJPL5v6RBNfMVjjDW+cGedoAHLm5ApRigvSzGVm4avp1ktUFiOVEPSPJTdD2w2Luic="/>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SCREEN_THEME_FLAG" val="Dlrq25wU2PGuGg5bbmjbDOcqiSDnKlDpYPddSsstFuJPL5v6RBNfMVjjDW+cGedoAHLm5ApRigvSzGVm4avp1ktUFiOVEPSPJTdD2w2Luic="/>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SCREEN_THEME_FLAG" val="Dlrq25wU2PGuGg5bbmjbDOcqiSDnKlDpYPddSsstFuJPL5v6RBNfMVjjDW+cGedoAHLm5ApRigvSzGVm4avp1ktUFiOVEPSPJTdD2w2Luic="/>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CREEN_THEME_FLAG" val="Dlrq25wU2PGuGg5bbmjbDOcqiSDnKlDpYPddSsstFuJPL5v6RBNfMVjjDW+cGedoAHLm5ApRigvSzGVm4avp1ktUFiOVEPSPJTdD2w2Luic="/>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CREEN_THEME_FLAG" val="Dlrq25wU2PGuGg5bbmjbDOcqiSDnKlDpYPddSsstFuJPL5v6RBNfMVjjDW+cGedoAHLm5ApRigvSzGVm4avp1ktUFiOVEPSPJTdD2w2Luic="/>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CREEN_THEME_FLAG" val="Dlrq25wU2PGuGg5bbmjbDOcqiSDnKlDpYPddSsstFuJPL5v6RBNfMVjjDW+cGedoAHLm5ApRigvSzGVm4avp1ktUFiOVEPSPJTdD2w2Luic="/>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CREEN_THEME_FLAG" val="Dlrq25wU2PGuGg5bbmjbDOcqiSDnKlDpYPddSsstFuJPL5v6RBNfMVjjDW+cGedoAHLm5ApRigvSzGVm4avp1ktUFiOVEPSPJTdD2w2Luic="/>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CREEN_THEME_FLAG" val="Dlrq25wU2PGuGg5bbmjbDOcqiSDnKlDpYPddSsstFuJPL5v6RBNfMVjjDW+cGedoAHLm5ApRigvSzGVm4avp1ktUFiOVEPSPJTdD2w2Luic="/>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CREEN_THEME_FLAG" val="Dlrq25wU2PGuGg5bbmjbDOcqiSDnKlDpYPddSsstFuJPL5v6RBNfMVjjDW+cGedoAHLm5ApRigvSzGVm4avp1ktUFiOVEPSPJTdD2w2Luic="/>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CREEN_THEME_FLAG" val="Dlrq25wU2PGuGg5bbmjbDOcqiSDnKlDpYPddSsstFuJPL5v6RBNfMVjjDW+cGedoAHLm5ApRigvSzGVm4avp1ktUFiOVEPSPJTdD2w2Luic="/>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CREEN_THEME_FLAG" val="Dlrq25wU2PGuGg5bbmjbDOcqiSDnKlDpYPddSsstFuJPL5v6RBNfMVjjDW+cGedoAHLm5ApRigvSzGVm4avp1ktUFiOVEPSPJTdD2w2Luic="/>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CREEN_THEME_FLAG" val="Dlrq25wU2PGuGg5bbmjbDOcqiSDnKlDpYPddSsstFuJPL5v6RBNfMVjjDW+cGedoAHLm5ApRigvSzGVm4avp1ktUFiOVEPSPJTdD2w2Luic="/>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 name="KSO_WM_SCREEN_THEME_FLAG" val="Dlrq25wU2PGuGg5bbmjbDOcqiSDnKlDpYPddSsstFuJPL5v6RBNfMVjjDW+cGedoAHLm5ApRigvSzGVm4avp1ktUFiOVEPSPJTdD2w2Luic="/>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 name="KSO_WM_SCREEN_THEME_FLAG" val="Dlrq25wU2PGuGg5bbmjbDOcqiSDnKlDpYPddSsstFuJPL5v6RBNfMVjjDW+cGedoAHLm5ApRigvSzGVm4avp1ktUFiOVEPSPJTdD2w2Luic="/>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 name="KSO_WM_SCREEN_THEME_FLAG" val="Dlrq25wU2PGuGg5bbmjbDOcqiSDnKlDpYPddSsstFuJPL5v6RBNfMVjjDW+cGedoAHLm5ApRigvSzGVm4avp1ktUFiOVEPSPJTdD2w2Luic="/>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 name="KSO_WM_SCREEN_THEME_FLAG" val="Dlrq25wU2PGuGg5bbmjbDOcqiSDnKlDpYPddSsstFuJPL5v6RBNfMVjjDW+cGedoAHLm5ApRigvSzGVm4avp1ktUFiOVEPSPJTdD2w2Luic="/>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 name="KSO_WM_SCREEN_THEME_FLAG" val="Dlrq25wU2PGuGg5bbmjbDOcqiSDnKlDpYPddSsstFuJPL5v6RBNfMVjjDW+cGedoAHLm5ApRigvSzGVm4avp1ktUFiOVEPSPJTdD2w2Luic="/>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 name="KSO_WM_SCREEN_THEME_FLAG" val="Dlrq25wU2PGuGg5bbmjbDOcqiSDnKlDpYPddSsstFuJPL5v6RBNfMVjjDW+cGedoAHLm5ApRigvSzGVm4avp1ktUFiOVEPSPJTdD2w2Luic="/>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 name="KSO_WM_SCREEN_THEME_FLAG" val="Dlrq25wU2PGuGg5bbmjbDOcqiSDnKlDpYPddSsstFuJPL5v6RBNfMVjjDW+cGedoAHLm5ApRigvSzGVm4avp1ktUFiOVEPSPJTdD2w2Luic="/>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CREEN_THEME_FLAG" val="Dlrq25wU2PGuGg5bbmjbDOcqiSDnKlDpYPddSsstFuJPL5v6RBNfMVjjDW+cGedoAHLm5ApRigvSzGVm4avp1ktUFiOVEPSPJTdD2w2Luic="/>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CREEN_THEME_FLAG" val="Dlrq25wU2PGuGg5bbmjbDOcqiSDnKlDpYPddSsstFuJPL5v6RBNfMVjjDW+cGedoAHLm5ApRigvSzGVm4avp1ktUFiOVEPSPJTdD2w2Luic="/>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CREEN_THEME_FLAG" val="Dlrq25wU2PGuGg5bbmjbDOcqiSDnKlDpYPddSsstFuJPL5v6RBNfMVjjDW+cGedoAHLm5ApRigvSzGVm4avp1ktUFiOVEPSPJTdD2w2Luic="/>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CREEN_THEME_FLAG" val="Dlrq25wU2PGuGg5bbmjbDOcqiSDnKlDpYPddSsstFuJPL5v6RBNfMVjjDW+cGedoAHLm5ApRigvSzGVm4avp1ktUFiOVEPSPJTdD2w2Luic="/>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CREEN_THEME_FLAG" val="Dlrq25wU2PGuGg5bbmjbDOcqiSDnKlDpYPddSsstFuJPL5v6RBNfMVjjDW+cGedoAHLm5ApRigvSzGVm4avp1ktUFiOVEPSPJTdD2w2Luic="/>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CREEN_THEME_FLAG" val="Dlrq25wU2PGuGg5bbmjbDOcqiSDnKlDpYPddSsstFuJPL5v6RBNfMVjjDW+cGedoAHLm5ApRigvSzGVm4avp1ktUFiOVEPSPJTdD2w2Luic="/>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CREEN_THEME_FLAG" val="Dlrq25wU2PGuGg5bbmjbDOcqiSDnKlDpYPddSsstFuJPL5v6RBNfMVjjDW+cGedoAHLm5ApRigvSzGVm4avp1ktUFiOVEPSPJTdD2w2Luic="/>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 name="KSO_WM_SCREEN_THEME_FLAG" val="Dlrq25wU2PGuGg5bbmjbDOcqiSDnKlDpYPddSsstFuJPL5v6RBNfMVjjDW+cGedoAHLm5ApRigvSzGVm4avp1ktUFiOVEPSPJTdD2w2Luic="/>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 name="KSO_WM_SCREEN_THEME_FLAG" val="Dlrq25wU2PGuGg5bbmjbDOcqiSDnKlDpYPddSsstFuJPL5v6RBNfMVjjDW+cGedoAHLm5ApRigvSzGVm4avp1ktUFiOVEPSPJTdD2w2Luic="/>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 name="KSO_WM_SCREEN_THEME_FLAG" val="Dlrq25wU2PGuGg5bbmjbDOcqiSDnKlDpYPddSsstFuJPL5v6RBNfMVjjDW+cGedoAHLm5ApRigvSzGVm4avp1ktUFiOVEPSPJTdD2w2Luic="/>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 name="KSO_WM_SCREEN_THEME_FLAG" val="Dlrq25wU2PGuGg5bbmjbDOcqiSDnKlDpYPddSsstFuJPL5v6RBNfMVjjDW+cGedoAHLm5ApRigvSzGVm4avp1ktUFiOVEPSPJTdD2w2Luic="/>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 name="KSO_WM_SCREEN_THEME_FLAG" val="Dlrq25wU2PGuGg5bbmjbDOcqiSDnKlDpYPddSsstFuJPL5v6RBNfMVjjDW+cGedoAHLm5ApRigvSzGVm4avp1ktUFiOVEPSPJTdD2w2Luic="/>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SCREEN_THEME_FLAG" val="Dlrq25wU2PGuGg5bbmjbDOcqiSDnKlDpYPddSsstFuJPL5v6RBNfMVjjDW+cGedoAHLm5ApRigvSzGVm4avp1ktUFiOVEPSPJTdD2w2Luic="/>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SCREEN_THEME_FLAG" val="Dlrq25wU2PGuGg5bbmjbDOcqiSDnKlDpYPddSsstFuJPL5v6RBNfMVjjDW+cGedoAHLm5ApRigvSzGVm4avp1ktUFiOVEPSPJTdD2w2Luic="/>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CREEN_THEME_FLAG" val="Dlrq25wU2PGuGg5bbmjbDOcqiSDnKlDpYPddSsstFuJPL5v6RBNfMVjjDW+cGedoAHLm5ApRigvSzGVm4avp1ktUFiOVEPSPJTdD2w2Luic="/>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SCREEN_THEME_FLAG" val="Dlrq25wU2PGuGg5bbmjbDOcqiSDnKlDpYPddSsstFuJPL5v6RBNfMVjjDW+cGedoAHLm5ApRigvSzGVm4avp1ktUFiOVEPSPJTdD2w2Luic="/>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SCREEN_THEME_FLAG" val="Dlrq25wU2PGuGg5bbmjbDOcqiSDnKlDpYPddSsstFuJPL5v6RBNfMVjjDW+cGedoAHLm5ApRigvSzGVm4avp1ktUFiOVEPSPJTdD2w2Luic="/>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SCREEN_THEME_FLAG" val="Dlrq25wU2PGuGg5bbmjbDOcqiSDnKlDpYPddSsstFuJPL5v6RBNfMVjjDW+cGedoAHLm5ApRigvSzGVm4avp1ktUFiOVEPSPJTdD2w2Luic="/>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SCREEN_THEME_FLAG" val="Dlrq25wU2PGuGg5bbmjbDOcqiSDnKlDpYPddSsstFuJPL5v6RBNfMVjjDW+cGedoAHLm5ApRigvSzGVm4avp1ktUFiOVEPSPJTdD2w2Luic="/>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SCREEN_THEME_FLAG" val="Dlrq25wU2PGuGg5bbmjbDOcqiSDnKlDpYPddSsstFuJPL5v6RBNfMVjjDW+cGedoAHLm5ApRigvSzGVm4avp1ktUFiOVEPSPJTdD2w2Luic="/>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SCREEN_THEME_FLAG" val="Dlrq25wU2PGuGg5bbmjbDOcqiSDnKlDpYPddSsstFuJPL5v6RBNfMVjjDW+cGedoAHLm5ApRigvSzGVm4avp1ktUFiOVEPSPJTdD2w2Luic="/>
</p:tagLst>
</file>

<file path=ppt/tags/tag56.xml><?xml version="1.0" encoding="utf-8"?>
<p:tagLst xmlns:p="http://schemas.openxmlformats.org/presentationml/2006/main">
  <p:tag name="MH" val="20180607233502"/>
  <p:tag name="MH_LIBRARY" val="GRAPHIC"/>
  <p:tag name="MH_ORDER" val="Freeform 40"/>
  <p:tag name="KSO_WM_SCREEN_THEME_FLAG" val="Dlrq25wU2PGuGg5bbmjbDOcqiSDnKlDpYPddSsstFuJPL5v6RBNfMVjjDW+cGedoAHLm5ApRigvSzGVm4avp1ktUFiOVEPSPJTdD2w2Luic="/>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 name="KSO_WM_SCREEN_THEME_FLAG" val="Dlrq25wU2PGuGg5bbmjbDOcqiSDnKlDpYPddSsstFuJPL5v6RBNfMVjjDW+cGedoAHLm5ApRigvSzGVm4avp1ktUFiOVEPSPJTdD2w2Luic="/>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 name="KSO_WM_SCREEN_THEME_FLAG" val="Dlrq25wU2PGuGg5bbmjbDOcqiSDnKlDpYPddSsstFuJPL5v6RBNfMVjjDW+cGedoAHLm5ApRigvSzGVm4avp1ktUFiOVEPSPJTdD2w2Luic="/>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SCREEN_THEME_FLAG" val="Dlrq25wU2PGuGg5bbmjbDOcqiSDnKlDpYPddSsstFuJPL5v6RBNfMVjjDW+cGedoAHLm5ApRigvSzGVm4avp1ktUFiOVEPSPJTdD2w2Luic="/>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CREEN_THEME_FLAG" val="Dlrq25wU2PGuGg5bbmjbDOcqiSDnKlDpYPddSsstFuJPL5v6RBNfMVjjDW+cGedoAHLm5ApRigvSzGVm4avp1ktUFiOVEPSPJTdD2w2Luic="/>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SCREEN_THEME_FLAG" val="Dlrq25wU2PGuGg5bbmjbDOcqiSDnKlDpYPddSsstFuJPL5v6RBNfMVjjDW+cGedoAHLm5ApRigvSzGVm4avp1ktUFiOVEPSPJTdD2w2Luic="/>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SCREEN_THEME_FLAG" val="Dlrq25wU2PGuGg5bbmjbDOcqiSDnKlDpYPddSsstFuJPL5v6RBNfMVjjDW+cGedoAHLm5ApRigvSzGVm4avp1ktUFiOVEPSPJTdD2w2Luic="/>
</p:tagLst>
</file>

<file path=ppt/tags/tag62.xml><?xml version="1.0" encoding="utf-8"?>
<p:tagLst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 name="KSO_WM_SCREEN_THEME_FLAG" val="Dlrq25wU2PGuGg5bbmjbDOcqiSDnKlDpYPddSsstFuJPL5v6RBNfMVjjDW+cGedoAHLm5ApRigvSzGVm4avp1ktUFiOVEPSPJTdD2w2Luic="/>
</p:tagLst>
</file>

<file path=ppt/tags/tag63.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CREEN_THEME_FLAG" val="Dlrq25wU2PGuGg5bbmjbDOcqiSDnKlDpYPddSsstFuJPL5v6RBNfMVjjDW+cGedoAHLm5ApRigvSzGVm4avp1ktUFiOVEPSPJTdD2w2Luic="/>
</p:tagLst>
</file>

<file path=ppt/tags/tag64.xml><?xml version="1.0" encoding="utf-8"?>
<p:tagLst xmlns:p="http://schemas.openxmlformats.org/presentationml/2006/main">
  <p:tag name="KSO_WM_TEMPLATE_CATEGORY" val="custom"/>
  <p:tag name="KSO_WM_TEMPLATE_INDEX" val="20200968"/>
  <p:tag name="KSO_WM_SCREEN_THEME_FLAG" val="Dlrq25wU2PGuGg5bbmjbDOcqiSDnKlDpYPddSsstFuJPL5v6RBNfMVjjDW+cGedoAHLm5ApRigvSzGVm4avp1ktUFiOVEPSPJTdD2w2Luic="/>
</p:tagLst>
</file>

<file path=ppt/tags/tag65.xml><?xml version="1.0" encoding="utf-8"?>
<p:tagLst xmlns:p="http://schemas.openxmlformats.org/presentationml/2006/main">
  <p:tag name="KSO_WM_BEAUTIFY_FLAG" val="#wm#"/>
  <p:tag name="KSO_WM_TEMPLATE_CATEGORY" val="custom"/>
  <p:tag name="KSO_WM_TEMPLATE_INDEX" val="20200968"/>
  <p:tag name="KSO_WM_SCREEN_THEME_FLAG" val="Dlrq25wU2PGuGg5bbmjbDOcqiSDnKlDpYPddSsstFuJPL5v6RBNfMVjjDW+cGedoAHLm5ApRigvSzGVm4avp1ktUFiOVEPSPJTdD2w2Luic="/>
</p:tagLst>
</file>

<file path=ppt/tags/tag66.xml><?xml version="1.0" encoding="utf-8"?>
<p:tagLst xmlns:p="http://schemas.openxmlformats.org/presentationml/2006/main">
  <p:tag name="KSO_WM_BEAUTIFY_FLAG" val="#wm#"/>
  <p:tag name="KSO_WM_TEMPLATE_CATEGORY" val="custom"/>
  <p:tag name="KSO_WM_TEMPLATE_INDEX" val="20200968"/>
  <p:tag name="KSO_WM_SCREEN_THEME_FLAG" val="Dlrq25wU2PGuGg5bbmjbDOcqiSDnKlDpYPddSsstFuJPL5v6RBNfMVjjDW+cGedoAHLm5ApRigvSzGVm4avp1ktUFiOVEPSPJTdD2w2Luic="/>
</p:tagLst>
</file>

<file path=ppt/tags/tag67.xml><?xml version="1.0" encoding="utf-8"?>
<p:tagLst xmlns:p="http://schemas.openxmlformats.org/presentationml/2006/main">
  <p:tag name="KSO_WM_BEAUTIFY_FLAG" val="#wm#"/>
  <p:tag name="KSO_WM_TEMPLATE_CATEGORY" val="custom"/>
  <p:tag name="KSO_WM_TEMPLATE_INDEX" val="20200968"/>
  <p:tag name="KSO_WM_SCREEN_THEME_FLAG" val="Dlrq25wU2PGuGg5bbmjbDOcqiSDnKlDpYPddSsstFuJPL5v6RBNfMVjjDW+cGedoAHLm5ApRigvSzGVm4avp1ktUFiOVEPSPJTdD2w2Luic="/>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CREEN_THEME_FLAG" val="Dlrq25wU2PGuGg5bbmjbDOcqiSDnKlDpYPddSsstFuJPL5v6RBNfMVjjDW+cGedoAHLm5ApRigvSzGVm4avp1ktUFiOVEPSPJTdD2w2Luic="/>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CREEN_THEME_FLAG" val="Dlrq25wU2PGuGg5bbmjbDOcqiSDnKlDpYPddSsstFuJPL5v6RBNfMVjjDW+cGedoAHLm5ApRigvSzGVm4avp1ktUFiOVEPSPJTdD2w2Luic="/>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CREEN_THEME_FLAG" val="Dlrq25wU2PGuGg5bbmjbDOcqiSDnKlDpYPddSsstFuJPL5v6RBNfMVjjDW+cGedoAHLm5ApRigvSzGVm4avp1ktUFiOVEPSPJTdD2w2Luic="/>
</p:tagLst>
</file>

<file path=ppt/tags/tag70.xml><?xml version="1.0" encoding="utf-8"?>
<p:tagLst xmlns:p="http://schemas.openxmlformats.org/presentationml/2006/main">
  <p:tag name="KSO_WM_TAG_VERSION" val="1.0"/>
  <p:tag name="KSO_WM_BEAUTIFY_FLAG" val="#wm#"/>
  <p:tag name="KSO_WM_UNIT_TYPE" val="i"/>
  <p:tag name="KSO_WM_UNIT_INDEX" val="4"/>
  <p:tag name="KSO_WM_TEMPLATE_CATEGORY" val="custom"/>
  <p:tag name="KSO_WM_TEMPLATE_INDEX" val="20182089"/>
  <p:tag name="KSO_WM_UNIT_ID" val="custom20182089_31*i*4"/>
  <p:tag name="KSO_WM_UNIT_HIGHLIGHT" val="0"/>
  <p:tag name="KSO_WM_UNIT_COMPATIBLE" val="0"/>
  <p:tag name="KSO_WM_UNIT_DIAGRAM_ISNUMVISUAL" val="0"/>
  <p:tag name="KSO_WM_UNIT_DIAGRAM_ISREFERUNIT" val="0"/>
  <p:tag name="KSO_WM_UNIT_LAYERLEVEL" val="1"/>
  <p:tag name="KSO_WM_SCREEN_THEME_FLAG" val="Dlrq25wU2PGuGg5bbmjbDOcqiSDnKlDpYPddSsstFuJPL5v6RBNfMVjjDW+cGedoAHLm5ApRigvSzGVm4avp1ktUFiOVEPSPJTdD2w2Luic="/>
</p:tagLst>
</file>

<file path=ppt/tags/tag71.xml><?xml version="1.0" encoding="utf-8"?>
<p:tagLst xmlns:p="http://schemas.openxmlformats.org/presentationml/2006/main">
  <p:tag name="KSO_WM_SLIDE_SIZE" val="701*321"/>
  <p:tag name="KSO_WM_SLIDE_POSITION" val="119*106"/>
  <p:tag name="KSO_WM_SLIDE_LAYOUT_CNT" val="1_1"/>
  <p:tag name="KSO_WM_SLIDE_LAYOUT" val="f_g"/>
  <p:tag name="KSO_WM_BEAUTIFY_FLAG" val="#wm#"/>
  <p:tag name="KSO_WM_SLIDE_TYPE" val="text"/>
  <p:tag name="KSO_WM_SLIDE_ITEM_CNT" val="0"/>
  <p:tag name="KSO_WM_TAG_VERSION" val="1.0"/>
  <p:tag name="KSO_WM_COMBINE_RELATE_SLIDE_ID" val="background20179169_10"/>
  <p:tag name="KSO_WM_TEMPLATE_CATEGORY" val="custom"/>
  <p:tag name="KSO_WM_TEMPLATE_INDEX" val="20182089"/>
  <p:tag name="KSO_WM_SLIDE_ID" val="custom20182089_31"/>
  <p:tag name="KSO_WM_SLIDE_INDEX" val="31"/>
  <p:tag name="KSO_WM_TEMPLATE_SUBCATEGORY" val="0"/>
  <p:tag name="KSO_WM_SLIDE_SUBTYPE" val="pureTxt"/>
  <p:tag name="KSO_WM_SCREEN_THEME_FLAG" val="Dlrq25wU2PGuGg5bbmjbDOcqiSDnKlDpYPddSsstFuJPL5v6RBNfMVjjDW+cGedoAHLm5ApRigvSzGVm4avp1ktUFiOVEPSPJTdD2w2Luic="/>
</p:tagLst>
</file>

<file path=ppt/tags/tag72.xml><?xml version="1.0" encoding="utf-8"?>
<p:tagLst xmlns:p="http://schemas.openxmlformats.org/presentationml/2006/main">
  <p:tag name="KSO_WM_BEAUTIFY_FLAG" val="#wm#"/>
  <p:tag name="KSO_WM_TEMPLATE_CATEGORY" val="custom"/>
  <p:tag name="KSO_WM_TEMPLATE_INDEX" val="20200968"/>
  <p:tag name="KSO_WM_SCREEN_THEME_FLAG" val="Dlrq25wU2PGuGg5bbmjbDOcqiSDnKlDpYPddSsstFuJPL5v6RBNfMVjjDW+cGedoAHLm5ApRigvSzGVm4avp1ktUFiOVEPSPJTdD2w2Luic="/>
</p:tagLst>
</file>

<file path=ppt/tags/tag73.xml><?xml version="1.0" encoding="utf-8"?>
<p:tagLst xmlns:a="http://schemas.openxmlformats.org/drawingml/2006/main" xmlns:r="http://schemas.openxmlformats.org/officeDocument/2006/relationships" xmlns:p="http://schemas.openxmlformats.org/presentationml/2006/main">
  <p:tag name="ISPRING_PRESENTATION_TITLE" val="中国风建筑历史企业商务文化PPT模板"/>
  <p:tag name="KSO_WPP_MARK_KEY" val="552adfeb-cfc1-4af0-b60a-855b82f8a713"/>
  <p:tag name="KSO_WM_SCREEN_THEME_FLAG" val="Dlrq25wU2PGuGg5bbmjbDOcqiSDnKlDpYPddSsstFuJPL5v6RBNfMVjjDW+cGedoAHLm5ApRigvSzGVm4avp1ktUFiOVEPSPJTdD2w2Luic="/>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CREEN_THEME_FLAG" val="Dlrq25wU2PGuGg5bbmjbDOcqiSDnKlDpYPddSsstFuJPL5v6RBNfMVjjDW+cGedoAHLm5ApRigvSzGVm4avp1ktUFiOVEPSPJTdD2w2Luic="/>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CREEN_THEME_FLAG" val="Dlrq25wU2PGuGg5bbmjbDOcqiSDnKlDpYPddSsstFuJPL5v6RBNfMVjjDW+cGedoAHLm5ApRigvSzGVm4avp1ktUFiOVEPSPJTdD2w2Luic="/>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3437</Words>
  <PresentationFormat>宽屏</PresentationFormat>
  <Paragraphs>374</Paragraphs>
  <Slides>36</Slides>
  <Notes>1</Notes>
  <HiddenSlides>0</HiddenSlides>
  <MMClips>0</MMClips>
  <ScaleCrop>false</ScaleCrop>
  <HeadingPairs>
    <vt:vector size="8" baseType="variant">
      <vt:variant>
        <vt:lpstr>已用的字体</vt:lpstr>
      </vt:variant>
      <vt:variant>
        <vt:i4>18</vt:i4>
      </vt:variant>
      <vt:variant>
        <vt:lpstr>主题</vt:lpstr>
      </vt:variant>
      <vt:variant>
        <vt:i4>1</vt:i4>
      </vt:variant>
      <vt:variant>
        <vt:lpstr>嵌入 OLE 服务器</vt:lpstr>
      </vt:variant>
      <vt:variant>
        <vt:i4>1</vt:i4>
      </vt:variant>
      <vt:variant>
        <vt:lpstr>幻灯片标题</vt:lpstr>
      </vt:variant>
      <vt:variant>
        <vt:i4>36</vt:i4>
      </vt:variant>
    </vt:vector>
  </HeadingPairs>
  <TitlesOfParts>
    <vt:vector size="56" baseType="lpstr">
      <vt:lpstr>Arial</vt:lpstr>
      <vt:lpstr>宋体</vt:lpstr>
      <vt:lpstr>Wingdings</vt:lpstr>
      <vt:lpstr>微软雅黑</vt:lpstr>
      <vt:lpstr>Calibri</vt:lpstr>
      <vt:lpstr>楷体</vt:lpstr>
      <vt:lpstr>华文中宋</vt:lpstr>
      <vt:lpstr>Times New Roman</vt:lpstr>
      <vt:lpstr>Gulim</vt:lpstr>
      <vt:lpstr>Malgun Gothic</vt:lpstr>
      <vt:lpstr>黑体</vt:lpstr>
      <vt:lpstr>华文隶书</vt:lpstr>
      <vt:lpstr>Arial Unicode MS</vt:lpstr>
      <vt:lpstr>楷体_GB2312</vt:lpstr>
      <vt:lpstr>隶书</vt:lpstr>
      <vt:lpstr>微软简隶书</vt:lpstr>
      <vt:lpstr>等线</vt:lpstr>
      <vt:lpstr>新宋体</vt:lpstr>
      <vt:lpstr>Office 主题​​</vt:lpstr>
      <vt:lpstr>PowerPoint.Slide.8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随堂检测</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2019-06-19T02:08:00Z</dcterms:created>
  <dcterms:modified xsi:type="dcterms:W3CDTF">2021-12-07T00:07:01Z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2052-11.1.0.11115</vt:lpwstr>
  </property>
  <property fmtid="{D5CDD505-2E9C-101B-9397-08002B2CF9AE}" pid="3" name="ICV">
    <vt:lpwstr>0861D9C9664D464CB0329A35DFD55C2F</vt:lpwstr>
  </property>
</Properties>
</file>