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9" r:id="rId3"/>
    <p:sldId id="257" r:id="rId4"/>
    <p:sldId id="290" r:id="rId5"/>
    <p:sldId id="291" r:id="rId6"/>
    <p:sldId id="293" r:id="rId7"/>
    <p:sldId id="292" r:id="rId8"/>
    <p:sldId id="295" r:id="rId9"/>
    <p:sldId id="294" r:id="rId10"/>
    <p:sldId id="296" r:id="rId11"/>
    <p:sldId id="297" r:id="rId12"/>
    <p:sldId id="303" r:id="rId13"/>
    <p:sldId id="299" r:id="rId14"/>
    <p:sldId id="300" r:id="rId15"/>
    <p:sldId id="301" r:id="rId16"/>
    <p:sldId id="302" r:id="rId17"/>
    <p:sldId id="304" r:id="rId18"/>
    <p:sldId id="305" r:id="rId19"/>
    <p:sldId id="306" r:id="rId20"/>
    <p:sldId id="288" r:id="rId21"/>
  </p:sldIdLst>
  <p:sldSz cx="12192000" cy="6858000"/>
  <p:notesSz cx="7104063" cy="10234613"/>
  <p:embeddedFontLst>
    <p:embeddedFont>
      <p:font typeface="华文细黑" panose="02010600040101010101" pitchFamily="2" charset="-122"/>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等线" panose="02010600030101010101" pitchFamily="2" charset="-122"/>
      <p:regular r:id="rId30"/>
      <p:bold r:id="rId31"/>
    </p:embeddedFont>
    <p:embeddedFont>
      <p:font typeface="方正粗黑宋简体" panose="02000000000000000000" pitchFamily="2" charset="-122"/>
      <p:regular r:id="rId32"/>
    </p:embeddedFont>
    <p:embeddedFont>
      <p:font typeface="仿宋" panose="02010609060101010101" pitchFamily="49" charset="-122"/>
      <p:regular r:id="rId33"/>
    </p:embeddedFont>
    <p:embeddedFont>
      <p:font typeface="华文楷体" panose="02010600040101010101" pitchFamily="2" charset="-122"/>
      <p:regular r:id="rId34"/>
    </p:embeddedFont>
    <p:embeddedFont>
      <p:font typeface="华文新魏" panose="02010800040101010101" pitchFamily="2" charset="-122"/>
      <p:regular r:id="rId35"/>
    </p:embeddedFont>
    <p:embeddedFont>
      <p:font typeface="华文行楷" panose="02010800040101010101" pitchFamily="2" charset="-122"/>
      <p:regular r:id="rId36"/>
    </p:embeddedFont>
    <p:embeddedFont>
      <p:font typeface="楷体" panose="02010609060101010101" pitchFamily="49"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A491"/>
    <a:srgbClr val="C00000"/>
    <a:srgbClr val="FF7777"/>
    <a:srgbClr val="FF9999"/>
    <a:srgbClr val="A6A6A6"/>
    <a:srgbClr val="FF5F5F"/>
    <a:srgbClr val="947B62"/>
    <a:srgbClr val="BA7355"/>
    <a:srgbClr val="D1A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3" d="100"/>
          <a:sy n="113" d="100"/>
        </p:scale>
        <p:origin x="33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A30275B1-B7DF-41A7-B153-1EBF91417462}" type="datetimeFigureOut">
              <a:rPr lang="zh-CN" altLang="en-US" smtClean="0"/>
              <a:t>2022/6/28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C83230F4-4597-4095-8C22-06D8FB8140C9}" type="slidenum">
              <a:rPr lang="zh-CN" altLang="en-US" smtClean="0"/>
              <a:t>‹#›</a:t>
            </a:fld>
            <a:endParaRPr lang="zh-CN" altLang="en-US"/>
          </a:p>
        </p:txBody>
      </p:sp>
    </p:spTree>
    <p:extLst>
      <p:ext uri="{BB962C8B-B14F-4D97-AF65-F5344CB8AC3E}">
        <p14:creationId xmlns:p14="http://schemas.microsoft.com/office/powerpoint/2010/main" val="315956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3230F4-4597-4095-8C22-06D8FB8140C9}" type="slidenum">
              <a:rPr lang="zh-CN" altLang="en-US" smtClean="0"/>
              <a:t>1</a:t>
            </a:fld>
            <a:endParaRPr lang="zh-CN" altLang="en-US"/>
          </a:p>
        </p:txBody>
      </p:sp>
    </p:spTree>
    <p:extLst>
      <p:ext uri="{BB962C8B-B14F-4D97-AF65-F5344CB8AC3E}">
        <p14:creationId xmlns:p14="http://schemas.microsoft.com/office/powerpoint/2010/main" val="131342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10</a:t>
            </a:fld>
            <a:endParaRPr lang="zh-CN" altLang="en-US"/>
          </a:p>
        </p:txBody>
      </p:sp>
    </p:spTree>
    <p:extLst>
      <p:ext uri="{BB962C8B-B14F-4D97-AF65-F5344CB8AC3E}">
        <p14:creationId xmlns:p14="http://schemas.microsoft.com/office/powerpoint/2010/main" val="165082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11</a:t>
            </a:fld>
            <a:endParaRPr lang="zh-CN" altLang="en-US"/>
          </a:p>
        </p:txBody>
      </p:sp>
    </p:spTree>
    <p:extLst>
      <p:ext uri="{BB962C8B-B14F-4D97-AF65-F5344CB8AC3E}">
        <p14:creationId xmlns:p14="http://schemas.microsoft.com/office/powerpoint/2010/main" val="165891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12</a:t>
            </a:fld>
            <a:endParaRPr lang="zh-CN" altLang="en-US"/>
          </a:p>
        </p:txBody>
      </p:sp>
    </p:spTree>
    <p:extLst>
      <p:ext uri="{BB962C8B-B14F-4D97-AF65-F5344CB8AC3E}">
        <p14:creationId xmlns:p14="http://schemas.microsoft.com/office/powerpoint/2010/main" val="152948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13</a:t>
            </a:fld>
            <a:endParaRPr lang="zh-CN" altLang="en-US"/>
          </a:p>
        </p:txBody>
      </p:sp>
    </p:spTree>
    <p:extLst>
      <p:ext uri="{BB962C8B-B14F-4D97-AF65-F5344CB8AC3E}">
        <p14:creationId xmlns:p14="http://schemas.microsoft.com/office/powerpoint/2010/main" val="2738313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14</a:t>
            </a:fld>
            <a:endParaRPr lang="zh-CN" altLang="en-US"/>
          </a:p>
        </p:txBody>
      </p:sp>
    </p:spTree>
    <p:extLst>
      <p:ext uri="{BB962C8B-B14F-4D97-AF65-F5344CB8AC3E}">
        <p14:creationId xmlns:p14="http://schemas.microsoft.com/office/powerpoint/2010/main" val="341566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15</a:t>
            </a:fld>
            <a:endParaRPr lang="zh-CN" altLang="en-US"/>
          </a:p>
        </p:txBody>
      </p:sp>
    </p:spTree>
    <p:extLst>
      <p:ext uri="{BB962C8B-B14F-4D97-AF65-F5344CB8AC3E}">
        <p14:creationId xmlns:p14="http://schemas.microsoft.com/office/powerpoint/2010/main" val="127566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16</a:t>
            </a:fld>
            <a:endParaRPr lang="zh-CN" altLang="en-US"/>
          </a:p>
        </p:txBody>
      </p:sp>
    </p:spTree>
    <p:extLst>
      <p:ext uri="{BB962C8B-B14F-4D97-AF65-F5344CB8AC3E}">
        <p14:creationId xmlns:p14="http://schemas.microsoft.com/office/powerpoint/2010/main" val="95163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17</a:t>
            </a:fld>
            <a:endParaRPr lang="zh-CN" altLang="en-US"/>
          </a:p>
        </p:txBody>
      </p:sp>
    </p:spTree>
    <p:extLst>
      <p:ext uri="{BB962C8B-B14F-4D97-AF65-F5344CB8AC3E}">
        <p14:creationId xmlns:p14="http://schemas.microsoft.com/office/powerpoint/2010/main" val="619847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18</a:t>
            </a:fld>
            <a:endParaRPr lang="zh-CN" altLang="en-US"/>
          </a:p>
        </p:txBody>
      </p:sp>
    </p:spTree>
    <p:extLst>
      <p:ext uri="{BB962C8B-B14F-4D97-AF65-F5344CB8AC3E}">
        <p14:creationId xmlns:p14="http://schemas.microsoft.com/office/powerpoint/2010/main" val="1030813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19</a:t>
            </a:fld>
            <a:endParaRPr lang="zh-CN" altLang="en-US"/>
          </a:p>
        </p:txBody>
      </p:sp>
    </p:spTree>
    <p:extLst>
      <p:ext uri="{BB962C8B-B14F-4D97-AF65-F5344CB8AC3E}">
        <p14:creationId xmlns:p14="http://schemas.microsoft.com/office/powerpoint/2010/main" val="87599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2</a:t>
            </a:fld>
            <a:endParaRPr lang="zh-CN" altLang="en-US"/>
          </a:p>
        </p:txBody>
      </p:sp>
    </p:spTree>
    <p:extLst>
      <p:ext uri="{BB962C8B-B14F-4D97-AF65-F5344CB8AC3E}">
        <p14:creationId xmlns:p14="http://schemas.microsoft.com/office/powerpoint/2010/main" val="3859876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20</a:t>
            </a:fld>
            <a:endParaRPr lang="zh-CN" altLang="en-US"/>
          </a:p>
        </p:txBody>
      </p:sp>
    </p:spTree>
    <p:extLst>
      <p:ext uri="{BB962C8B-B14F-4D97-AF65-F5344CB8AC3E}">
        <p14:creationId xmlns:p14="http://schemas.microsoft.com/office/powerpoint/2010/main" val="391470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3</a:t>
            </a:fld>
            <a:endParaRPr lang="zh-CN" altLang="en-US"/>
          </a:p>
        </p:txBody>
      </p:sp>
    </p:spTree>
    <p:extLst>
      <p:ext uri="{BB962C8B-B14F-4D97-AF65-F5344CB8AC3E}">
        <p14:creationId xmlns:p14="http://schemas.microsoft.com/office/powerpoint/2010/main" val="245172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4</a:t>
            </a:fld>
            <a:endParaRPr lang="zh-CN" altLang="en-US"/>
          </a:p>
        </p:txBody>
      </p:sp>
    </p:spTree>
    <p:extLst>
      <p:ext uri="{BB962C8B-B14F-4D97-AF65-F5344CB8AC3E}">
        <p14:creationId xmlns:p14="http://schemas.microsoft.com/office/powerpoint/2010/main" val="170808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5</a:t>
            </a:fld>
            <a:endParaRPr lang="zh-CN" altLang="en-US"/>
          </a:p>
        </p:txBody>
      </p:sp>
    </p:spTree>
    <p:extLst>
      <p:ext uri="{BB962C8B-B14F-4D97-AF65-F5344CB8AC3E}">
        <p14:creationId xmlns:p14="http://schemas.microsoft.com/office/powerpoint/2010/main" val="158885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6</a:t>
            </a:fld>
            <a:endParaRPr lang="zh-CN" altLang="en-US"/>
          </a:p>
        </p:txBody>
      </p:sp>
    </p:spTree>
    <p:extLst>
      <p:ext uri="{BB962C8B-B14F-4D97-AF65-F5344CB8AC3E}">
        <p14:creationId xmlns:p14="http://schemas.microsoft.com/office/powerpoint/2010/main" val="63766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7</a:t>
            </a:fld>
            <a:endParaRPr lang="zh-CN" altLang="en-US"/>
          </a:p>
        </p:txBody>
      </p:sp>
    </p:spTree>
    <p:extLst>
      <p:ext uri="{BB962C8B-B14F-4D97-AF65-F5344CB8AC3E}">
        <p14:creationId xmlns:p14="http://schemas.microsoft.com/office/powerpoint/2010/main" val="199329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8</a:t>
            </a:fld>
            <a:endParaRPr lang="zh-CN" altLang="en-US"/>
          </a:p>
        </p:txBody>
      </p:sp>
    </p:spTree>
    <p:extLst>
      <p:ext uri="{BB962C8B-B14F-4D97-AF65-F5344CB8AC3E}">
        <p14:creationId xmlns:p14="http://schemas.microsoft.com/office/powerpoint/2010/main" val="117169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9</a:t>
            </a:fld>
            <a:endParaRPr lang="zh-CN" altLang="en-US"/>
          </a:p>
        </p:txBody>
      </p:sp>
    </p:spTree>
    <p:extLst>
      <p:ext uri="{BB962C8B-B14F-4D97-AF65-F5344CB8AC3E}">
        <p14:creationId xmlns:p14="http://schemas.microsoft.com/office/powerpoint/2010/main" val="229369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图片 6">
            <a:extLst>
              <a:ext uri="{FF2B5EF4-FFF2-40B4-BE49-F238E27FC236}">
                <a16:creationId xmlns:a16="http://schemas.microsoft.com/office/drawing/2014/main" id="{43F0A6A9-A30A-488D-950C-3BEBE485218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34715" b="17404"/>
          <a:stretch/>
        </p:blipFill>
        <p:spPr>
          <a:xfrm flipH="1">
            <a:off x="-1" y="-55453"/>
            <a:ext cx="12221210" cy="4205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jpe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5277BD6-2D99-4784-9DF5-0F4F23C2A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0562"/>
            <a:ext cx="5498521" cy="4433320"/>
          </a:xfrm>
          <a:prstGeom prst="rect">
            <a:avLst/>
          </a:prstGeom>
        </p:spPr>
      </p:pic>
      <p:sp>
        <p:nvSpPr>
          <p:cNvPr id="3" name="矩形 2">
            <a:extLst>
              <a:ext uri="{FF2B5EF4-FFF2-40B4-BE49-F238E27FC236}">
                <a16:creationId xmlns:a16="http://schemas.microsoft.com/office/drawing/2014/main" id="{16C9E645-5285-4EDF-AF04-B500B6846E3A}"/>
              </a:ext>
            </a:extLst>
          </p:cNvPr>
          <p:cNvSpPr/>
          <p:nvPr/>
        </p:nvSpPr>
        <p:spPr>
          <a:xfrm>
            <a:off x="1387018" y="1012122"/>
            <a:ext cx="9417963" cy="830997"/>
          </a:xfrm>
          <a:prstGeom prst="rect">
            <a:avLst/>
          </a:prstGeom>
        </p:spPr>
        <p:txBody>
          <a:bodyPr wrap="none">
            <a:spAutoFit/>
          </a:bodyPr>
          <a:lstStyle/>
          <a:p>
            <a:r>
              <a:rPr lang="zh-CN" altLang="en-US" sz="4800" dirty="0">
                <a:latin typeface="华文行楷" panose="02010800040101010101" pitchFamily="2" charset="-122"/>
                <a:ea typeface="华文行楷" panose="02010800040101010101" pitchFamily="2" charset="-122"/>
              </a:rPr>
              <a:t>第一课中华文明的起源与早期国家</a:t>
            </a:r>
          </a:p>
        </p:txBody>
      </p:sp>
      <p:grpSp>
        <p:nvGrpSpPr>
          <p:cNvPr id="75" name="Group 4">
            <a:extLst>
              <a:ext uri="{FF2B5EF4-FFF2-40B4-BE49-F238E27FC236}">
                <a16:creationId xmlns:a16="http://schemas.microsoft.com/office/drawing/2014/main" id="{F25BBA3F-08F8-4683-850E-A11554C47572}"/>
              </a:ext>
            </a:extLst>
          </p:cNvPr>
          <p:cNvGrpSpPr>
            <a:grpSpLocks noChangeAspect="1"/>
          </p:cNvGrpSpPr>
          <p:nvPr/>
        </p:nvGrpSpPr>
        <p:grpSpPr bwMode="auto">
          <a:xfrm>
            <a:off x="5880906" y="3992818"/>
            <a:ext cx="6149727" cy="436896"/>
            <a:chOff x="3698" y="2071"/>
            <a:chExt cx="1791" cy="766"/>
          </a:xfrm>
        </p:grpSpPr>
        <p:sp>
          <p:nvSpPr>
            <p:cNvPr id="76" name="Freeform 5">
              <a:extLst>
                <a:ext uri="{FF2B5EF4-FFF2-40B4-BE49-F238E27FC236}">
                  <a16:creationId xmlns:a16="http://schemas.microsoft.com/office/drawing/2014/main" id="{C4FC94B4-C34B-4E2B-9C09-4AFB2575CFAE}"/>
                </a:ext>
              </a:extLst>
            </p:cNvPr>
            <p:cNvSpPr>
              <a:spLocks/>
            </p:cNvSpPr>
            <p:nvPr/>
          </p:nvSpPr>
          <p:spPr bwMode="auto">
            <a:xfrm>
              <a:off x="3897" y="2518"/>
              <a:ext cx="214" cy="63"/>
            </a:xfrm>
            <a:custGeom>
              <a:avLst/>
              <a:gdLst>
                <a:gd name="T0" fmla="*/ 14 w 14"/>
                <a:gd name="T1" fmla="*/ 1 h 4"/>
                <a:gd name="T2" fmla="*/ 0 w 14"/>
                <a:gd name="T3" fmla="*/ 2 h 4"/>
                <a:gd name="T4" fmla="*/ 14 w 14"/>
                <a:gd name="T5" fmla="*/ 1 h 4"/>
              </a:gdLst>
              <a:ahLst/>
              <a:cxnLst>
                <a:cxn ang="0">
                  <a:pos x="T0" y="T1"/>
                </a:cxn>
                <a:cxn ang="0">
                  <a:pos x="T2" y="T3"/>
                </a:cxn>
                <a:cxn ang="0">
                  <a:pos x="T4" y="T5"/>
                </a:cxn>
              </a:cxnLst>
              <a:rect l="0" t="0" r="r" b="b"/>
              <a:pathLst>
                <a:path w="14" h="4">
                  <a:moveTo>
                    <a:pt x="14" y="1"/>
                  </a:moveTo>
                  <a:cubicBezTo>
                    <a:pt x="10" y="4"/>
                    <a:pt x="6" y="3"/>
                    <a:pt x="0" y="2"/>
                  </a:cubicBezTo>
                  <a:cubicBezTo>
                    <a:pt x="2" y="0"/>
                    <a:pt x="9" y="1"/>
                    <a:pt x="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新魏" panose="02010800040101010101" pitchFamily="2" charset="-122"/>
                <a:ea typeface="华文新魏" panose="02010800040101010101" pitchFamily="2" charset="-122"/>
              </a:endParaRPr>
            </a:p>
          </p:txBody>
        </p:sp>
        <p:sp>
          <p:nvSpPr>
            <p:cNvPr id="77" name="Freeform 6">
              <a:extLst>
                <a:ext uri="{FF2B5EF4-FFF2-40B4-BE49-F238E27FC236}">
                  <a16:creationId xmlns:a16="http://schemas.microsoft.com/office/drawing/2014/main" id="{BA9878BC-5E04-477C-9D9A-9E1A007E49B6}"/>
                </a:ext>
              </a:extLst>
            </p:cNvPr>
            <p:cNvSpPr>
              <a:spLocks noEditPoints="1"/>
            </p:cNvSpPr>
            <p:nvPr/>
          </p:nvSpPr>
          <p:spPr bwMode="auto">
            <a:xfrm>
              <a:off x="3698" y="2071"/>
              <a:ext cx="1791" cy="766"/>
            </a:xfrm>
            <a:custGeom>
              <a:avLst/>
              <a:gdLst>
                <a:gd name="T0" fmla="*/ 87 w 117"/>
                <a:gd name="T1" fmla="*/ 5 h 48"/>
                <a:gd name="T2" fmla="*/ 102 w 117"/>
                <a:gd name="T3" fmla="*/ 10 h 48"/>
                <a:gd name="T4" fmla="*/ 117 w 117"/>
                <a:gd name="T5" fmla="*/ 19 h 48"/>
                <a:gd name="T6" fmla="*/ 80 w 117"/>
                <a:gd name="T7" fmla="*/ 48 h 48"/>
                <a:gd name="T8" fmla="*/ 75 w 117"/>
                <a:gd name="T9" fmla="*/ 47 h 48"/>
                <a:gd name="T10" fmla="*/ 72 w 117"/>
                <a:gd name="T11" fmla="*/ 37 h 48"/>
                <a:gd name="T12" fmla="*/ 5 w 117"/>
                <a:gd name="T13" fmla="*/ 37 h 48"/>
                <a:gd name="T14" fmla="*/ 0 w 117"/>
                <a:gd name="T15" fmla="*/ 26 h 48"/>
                <a:gd name="T16" fmla="*/ 69 w 117"/>
                <a:gd name="T17" fmla="*/ 15 h 48"/>
                <a:gd name="T18" fmla="*/ 87 w 117"/>
                <a:gd name="T19" fmla="*/ 5 h 48"/>
                <a:gd name="T20" fmla="*/ 13 w 117"/>
                <a:gd name="T21" fmla="*/ 30 h 48"/>
                <a:gd name="T22" fmla="*/ 27 w 117"/>
                <a:gd name="T23" fmla="*/ 29 h 48"/>
                <a:gd name="T24" fmla="*/ 13 w 117"/>
                <a:gd name="T25"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48">
                  <a:moveTo>
                    <a:pt x="87" y="5"/>
                  </a:moveTo>
                  <a:cubicBezTo>
                    <a:pt x="85" y="12"/>
                    <a:pt x="96" y="11"/>
                    <a:pt x="102" y="10"/>
                  </a:cubicBezTo>
                  <a:cubicBezTo>
                    <a:pt x="103" y="18"/>
                    <a:pt x="113" y="18"/>
                    <a:pt x="117" y="19"/>
                  </a:cubicBezTo>
                  <a:cubicBezTo>
                    <a:pt x="111" y="34"/>
                    <a:pt x="88" y="34"/>
                    <a:pt x="80" y="48"/>
                  </a:cubicBezTo>
                  <a:cubicBezTo>
                    <a:pt x="79" y="47"/>
                    <a:pt x="77" y="46"/>
                    <a:pt x="75" y="47"/>
                  </a:cubicBezTo>
                  <a:cubicBezTo>
                    <a:pt x="79" y="43"/>
                    <a:pt x="71" y="44"/>
                    <a:pt x="72" y="37"/>
                  </a:cubicBezTo>
                  <a:cubicBezTo>
                    <a:pt x="51" y="38"/>
                    <a:pt x="25" y="36"/>
                    <a:pt x="5" y="37"/>
                  </a:cubicBezTo>
                  <a:cubicBezTo>
                    <a:pt x="2" y="34"/>
                    <a:pt x="2" y="29"/>
                    <a:pt x="0" y="26"/>
                  </a:cubicBezTo>
                  <a:cubicBezTo>
                    <a:pt x="22" y="21"/>
                    <a:pt x="47" y="19"/>
                    <a:pt x="69" y="15"/>
                  </a:cubicBezTo>
                  <a:cubicBezTo>
                    <a:pt x="71" y="4"/>
                    <a:pt x="74" y="0"/>
                    <a:pt x="87" y="5"/>
                  </a:cubicBezTo>
                  <a:close/>
                  <a:moveTo>
                    <a:pt x="13" y="30"/>
                  </a:moveTo>
                  <a:cubicBezTo>
                    <a:pt x="19" y="31"/>
                    <a:pt x="23" y="32"/>
                    <a:pt x="27" y="29"/>
                  </a:cubicBezTo>
                  <a:cubicBezTo>
                    <a:pt x="22" y="29"/>
                    <a:pt x="15" y="28"/>
                    <a:pt x="13"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新魏" panose="02010800040101010101" pitchFamily="2" charset="-122"/>
                <a:ea typeface="华文新魏" panose="02010800040101010101" pitchFamily="2" charset="-122"/>
              </a:endParaRPr>
            </a:p>
          </p:txBody>
        </p:sp>
      </p:grpSp>
      <p:sp>
        <p:nvSpPr>
          <p:cNvPr id="5" name="矩形 4">
            <a:extLst>
              <a:ext uri="{FF2B5EF4-FFF2-40B4-BE49-F238E27FC236}">
                <a16:creationId xmlns:a16="http://schemas.microsoft.com/office/drawing/2014/main" id="{A10A2744-2873-4526-B3D1-116E308517F9}"/>
              </a:ext>
            </a:extLst>
          </p:cNvPr>
          <p:cNvSpPr/>
          <p:nvPr/>
        </p:nvSpPr>
        <p:spPr>
          <a:xfrm>
            <a:off x="5710577" y="4733383"/>
            <a:ext cx="6096000" cy="1569660"/>
          </a:xfrm>
          <a:prstGeom prst="rect">
            <a:avLst/>
          </a:prstGeom>
        </p:spPr>
        <p:txBody>
          <a:bodyPr>
            <a:spAutoFit/>
          </a:bodyPr>
          <a:lstStyle/>
          <a:p>
            <a:r>
              <a:rPr lang="zh-CN" altLang="en-US" sz="2400" dirty="0">
                <a:latin typeface="方正粗黑宋简体" panose="02000000000000000000" pitchFamily="2" charset="-122"/>
                <a:ea typeface="方正粗黑宋简体" panose="02000000000000000000" pitchFamily="2" charset="-122"/>
              </a:rPr>
              <a:t>课程标准：</a:t>
            </a:r>
            <a:r>
              <a:rPr lang="zh-CN" altLang="zh-CN" sz="2400" dirty="0">
                <a:latin typeface="方正粗黑宋简体" panose="02000000000000000000" pitchFamily="2" charset="-122"/>
                <a:ea typeface="方正粗黑宋简体" panose="02000000000000000000" pitchFamily="2" charset="-122"/>
              </a:rPr>
              <a:t>通过了解石器时代中国境内有代表性的文化遗存，认识它们与中华文明起源的关系；通过甲骨文、青铜铭文及文献记载，了解早期国家的特征</a:t>
            </a:r>
            <a:endParaRPr lang="zh-CN" altLang="en-US" sz="2400" dirty="0">
              <a:latin typeface="方正粗黑宋简体" panose="02000000000000000000" pitchFamily="2" charset="-122"/>
              <a:ea typeface="方正粗黑宋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wipe(left)">
                                      <p:cBhvr>
                                        <p:cTn id="13"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2" name="矩形 1">
            <a:extLst>
              <a:ext uri="{FF2B5EF4-FFF2-40B4-BE49-F238E27FC236}">
                <a16:creationId xmlns:a16="http://schemas.microsoft.com/office/drawing/2014/main" id="{8F8A0790-5033-4B56-B46E-C885814C07AC}"/>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zh-CN" sz="2400" dirty="0">
                <a:latin typeface="楷体" panose="02010609060101010101" pitchFamily="49" charset="-122"/>
                <a:ea typeface="楷体" panose="02010609060101010101" pitchFamily="49" charset="-122"/>
                <a:cs typeface="Times New Roman" panose="02020603050405020304" pitchFamily="18" charset="0"/>
              </a:rPr>
              <a:t>（禹）治平水土，定千八百国。《淮南子》</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36BF72D4-754F-4055-9F2E-F17B0C55C81D}"/>
              </a:ext>
            </a:extLst>
          </p:cNvPr>
          <p:cNvSpPr/>
          <p:nvPr/>
        </p:nvSpPr>
        <p:spPr>
          <a:xfrm>
            <a:off x="0" y="1986966"/>
            <a:ext cx="7998798"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约</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2070</a:t>
            </a:r>
            <a:r>
              <a:rPr lang="zh-CN" altLang="zh-CN" sz="2400" b="1" dirty="0">
                <a:latin typeface="华文楷体" panose="02010600040101010101" pitchFamily="2" charset="-122"/>
                <a:ea typeface="华文楷体" panose="02010600040101010101" pitchFamily="2" charset="-122"/>
              </a:rPr>
              <a:t>年</a:t>
            </a:r>
            <a:r>
              <a:rPr lang="zh-CN" altLang="en-US" sz="2400" b="1" dirty="0">
                <a:latin typeface="华文楷体" panose="02010600040101010101" pitchFamily="2" charset="-122"/>
                <a:ea typeface="华文楷体" panose="02010600040101010101" pitchFamily="2" charset="-122"/>
              </a:rPr>
              <a:t>，禹建立了我国最早的奴隶制国家夏朝</a:t>
            </a:r>
            <a:endParaRPr lang="zh-CN" altLang="zh-CN" sz="2400" b="1" dirty="0">
              <a:latin typeface="华文楷体" panose="02010600040101010101" pitchFamily="2" charset="-122"/>
              <a:ea typeface="华文楷体" panose="02010600040101010101" pitchFamily="2" charset="-122"/>
            </a:endParaRPr>
          </a:p>
        </p:txBody>
      </p:sp>
      <p:sp>
        <p:nvSpPr>
          <p:cNvPr id="9" name="矩形 8">
            <a:extLst>
              <a:ext uri="{FF2B5EF4-FFF2-40B4-BE49-F238E27FC236}">
                <a16:creationId xmlns:a16="http://schemas.microsoft.com/office/drawing/2014/main" id="{CAE125A1-5AE5-43F0-A366-3441C31CC15D}"/>
              </a:ext>
            </a:extLst>
          </p:cNvPr>
          <p:cNvSpPr/>
          <p:nvPr/>
        </p:nvSpPr>
        <p:spPr>
          <a:xfrm>
            <a:off x="80683" y="5681869"/>
            <a:ext cx="4876801"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2</a:t>
            </a:r>
            <a:r>
              <a:rPr lang="zh-CN" altLang="en-US" sz="2400" b="1" dirty="0">
                <a:latin typeface="华文楷体" panose="02010600040101010101" pitchFamily="2" charset="-122"/>
                <a:ea typeface="华文楷体" panose="02010600040101010101" pitchFamily="2" charset="-122"/>
              </a:rPr>
              <a:t>、启继位，世袭制代替了禅让制</a:t>
            </a:r>
            <a:endParaRPr lang="zh-CN" altLang="zh-CN" sz="2400" b="1" dirty="0">
              <a:latin typeface="华文楷体" panose="02010600040101010101" pitchFamily="2" charset="-122"/>
              <a:ea typeface="华文楷体" panose="02010600040101010101" pitchFamily="2" charset="-122"/>
            </a:endParaRPr>
          </a:p>
        </p:txBody>
      </p:sp>
      <p:sp>
        <p:nvSpPr>
          <p:cNvPr id="4" name="矩形 3">
            <a:extLst>
              <a:ext uri="{FF2B5EF4-FFF2-40B4-BE49-F238E27FC236}">
                <a16:creationId xmlns:a16="http://schemas.microsoft.com/office/drawing/2014/main" id="{1F0FADC1-76D0-4D76-B3AE-C634797531AA}"/>
              </a:ext>
            </a:extLst>
          </p:cNvPr>
          <p:cNvSpPr/>
          <p:nvPr/>
        </p:nvSpPr>
        <p:spPr>
          <a:xfrm>
            <a:off x="80683" y="2598285"/>
            <a:ext cx="6871421" cy="2809552"/>
          </a:xfrm>
          <a:prstGeom prst="rect">
            <a:avLst/>
          </a:prstGeom>
          <a:ln w="28575">
            <a:solidFill>
              <a:schemeClr val="tx1"/>
            </a:solidFill>
          </a:ln>
        </p:spPr>
        <p:txBody>
          <a:bodyPr wrap="square">
            <a:spAutoFit/>
          </a:bodyPr>
          <a:lstStyle/>
          <a:p>
            <a:pPr marL="342900" indent="-342900">
              <a:lnSpc>
                <a:spcPct val="150000"/>
              </a:lnSpc>
              <a:buFont typeface="Arial" panose="020B0604020202020204" pitchFamily="34" charset="0"/>
              <a:buChar char="•"/>
            </a:pPr>
            <a:r>
              <a:rPr lang="zh-CN" altLang="zh-CN" sz="2400" b="1" dirty="0">
                <a:latin typeface="华文楷体" panose="02010600040101010101" pitchFamily="2" charset="-122"/>
                <a:ea typeface="华文楷体" panose="02010600040101010101" pitchFamily="2" charset="-122"/>
              </a:rPr>
              <a:t>夏王是最高统治者</a:t>
            </a:r>
            <a:endParaRPr lang="en-US" altLang="zh-CN" sz="2400" b="1" dirty="0">
              <a:latin typeface="华文楷体" panose="02010600040101010101" pitchFamily="2" charset="-122"/>
              <a:ea typeface="华文楷体" panose="02010600040101010101" pitchFamily="2" charset="-122"/>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rPr>
              <a:t>中央设有主管行政、军事、司法和宗教的机构与职官</a:t>
            </a:r>
            <a:endParaRPr lang="en-US" altLang="zh-CN" sz="2400" b="1" dirty="0">
              <a:latin typeface="华文楷体" panose="02010600040101010101" pitchFamily="2" charset="-122"/>
              <a:ea typeface="华文楷体" panose="02010600040101010101" pitchFamily="2" charset="-122"/>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rPr>
              <a:t>对夏部族生活的地区进行直接管理，其他地区进行间接管理</a:t>
            </a:r>
            <a:endParaRPr lang="en-US" altLang="zh-CN" sz="2400" b="1" dirty="0">
              <a:latin typeface="华文楷体" panose="02010600040101010101" pitchFamily="2" charset="-122"/>
              <a:ea typeface="华文楷体" panose="02010600040101010101" pitchFamily="2" charset="-122"/>
            </a:endParaRPr>
          </a:p>
        </p:txBody>
      </p:sp>
      <p:sp>
        <p:nvSpPr>
          <p:cNvPr id="11" name="矩形 10">
            <a:extLst>
              <a:ext uri="{FF2B5EF4-FFF2-40B4-BE49-F238E27FC236}">
                <a16:creationId xmlns:a16="http://schemas.microsoft.com/office/drawing/2014/main" id="{94C80481-65B0-4504-9655-AC590D80B563}"/>
              </a:ext>
            </a:extLst>
          </p:cNvPr>
          <p:cNvSpPr/>
          <p:nvPr/>
        </p:nvSpPr>
        <p:spPr>
          <a:xfrm>
            <a:off x="0" y="6293188"/>
            <a:ext cx="7109013"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3</a:t>
            </a:r>
            <a:r>
              <a:rPr lang="zh-CN" altLang="en-US" sz="2400" b="1" dirty="0">
                <a:latin typeface="华文楷体" panose="02010600040101010101" pitchFamily="2" charset="-122"/>
                <a:ea typeface="华文楷体" panose="02010600040101010101" pitchFamily="2" charset="-122"/>
              </a:rPr>
              <a:t>、约公元前</a:t>
            </a:r>
            <a:r>
              <a:rPr lang="en-US" altLang="zh-CN" sz="2400" b="1" dirty="0">
                <a:latin typeface="华文楷体" panose="02010600040101010101" pitchFamily="2" charset="-122"/>
                <a:ea typeface="华文楷体" panose="02010600040101010101" pitchFamily="2" charset="-122"/>
              </a:rPr>
              <a:t>1600</a:t>
            </a:r>
            <a:r>
              <a:rPr lang="zh-CN" altLang="en-US" sz="2400" b="1" dirty="0">
                <a:latin typeface="华文楷体" panose="02010600040101010101" pitchFamily="2" charset="-122"/>
                <a:ea typeface="华文楷体" panose="02010600040101010101" pitchFamily="2" charset="-122"/>
              </a:rPr>
              <a:t>年，商部族发兵讨桀，夏朝灭亡</a:t>
            </a:r>
            <a:endParaRPr lang="zh-CN" altLang="zh-CN" sz="2400" b="1" dirty="0">
              <a:latin typeface="华文楷体" panose="02010600040101010101" pitchFamily="2" charset="-122"/>
              <a:ea typeface="华文楷体" panose="02010600040101010101" pitchFamily="2" charset="-122"/>
            </a:endParaRPr>
          </a:p>
        </p:txBody>
      </p:sp>
      <p:sp>
        <p:nvSpPr>
          <p:cNvPr id="5" name="矩形 4">
            <a:extLst>
              <a:ext uri="{FF2B5EF4-FFF2-40B4-BE49-F238E27FC236}">
                <a16:creationId xmlns:a16="http://schemas.microsoft.com/office/drawing/2014/main" id="{B64309BD-2FF1-453C-89B7-9ABF7DB87102}"/>
              </a:ext>
            </a:extLst>
          </p:cNvPr>
          <p:cNvSpPr/>
          <p:nvPr/>
        </p:nvSpPr>
        <p:spPr>
          <a:xfrm>
            <a:off x="8507504" y="2967317"/>
            <a:ext cx="3684496" cy="23083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恩格斯说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国家是文明的概括</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文明形成的标志是国家的出现。文明是在国家管理下创造出的物质的、精神的和制度方面的发明创造的总和。</a:t>
            </a:r>
          </a:p>
        </p:txBody>
      </p:sp>
    </p:spTree>
    <p:extLst>
      <p:ext uri="{BB962C8B-B14F-4D97-AF65-F5344CB8AC3E}">
        <p14:creationId xmlns:p14="http://schemas.microsoft.com/office/powerpoint/2010/main" val="18051092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806F3584-7489-4002-B0CA-DA9610F486F8}"/>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cs typeface="Times New Roman" panose="02020603050405020304" pitchFamily="18" charset="0"/>
              </a:rPr>
              <a:t>探究：你认为夏朝是否存在？</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517E2F03-07B2-4D7C-B162-1DF0E8DCEDB0}"/>
              </a:ext>
            </a:extLst>
          </p:cNvPr>
          <p:cNvPicPr>
            <a:picLocks noChangeAspect="1"/>
          </p:cNvPicPr>
          <p:nvPr/>
        </p:nvPicPr>
        <p:blipFill rotWithShape="1">
          <a:blip r:embed="rId4">
            <a:extLst>
              <a:ext uri="{28A0092B-C50C-407E-A947-70E740481C1C}">
                <a14:useLocalDpi xmlns:a14="http://schemas.microsoft.com/office/drawing/2010/main" val="0"/>
              </a:ext>
            </a:extLst>
          </a:blip>
          <a:srcRect l="6111" t="25186" r="59722" b="17159"/>
          <a:stretch/>
        </p:blipFill>
        <p:spPr>
          <a:xfrm>
            <a:off x="0" y="1955801"/>
            <a:ext cx="3649376" cy="3463940"/>
          </a:xfrm>
          <a:prstGeom prst="rect">
            <a:avLst/>
          </a:prstGeom>
        </p:spPr>
      </p:pic>
      <p:sp>
        <p:nvSpPr>
          <p:cNvPr id="10" name="箭头: 左右 9">
            <a:extLst>
              <a:ext uri="{FF2B5EF4-FFF2-40B4-BE49-F238E27FC236}">
                <a16:creationId xmlns:a16="http://schemas.microsoft.com/office/drawing/2014/main" id="{799C1477-2291-4BC5-8729-F9B81194B307}"/>
              </a:ext>
            </a:extLst>
          </p:cNvPr>
          <p:cNvSpPr/>
          <p:nvPr/>
        </p:nvSpPr>
        <p:spPr>
          <a:xfrm>
            <a:off x="3909398" y="3073400"/>
            <a:ext cx="3536865" cy="91440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3200" dirty="0"/>
              <a:t>相互印证</a:t>
            </a:r>
          </a:p>
        </p:txBody>
      </p:sp>
      <p:pic>
        <p:nvPicPr>
          <p:cNvPr id="12" name="图片 11">
            <a:extLst>
              <a:ext uri="{FF2B5EF4-FFF2-40B4-BE49-F238E27FC236}">
                <a16:creationId xmlns:a16="http://schemas.microsoft.com/office/drawing/2014/main" id="{A658937A-A687-4829-8241-CE8A25784A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58" t="24568" r="7361" b="16790"/>
          <a:stretch/>
        </p:blipFill>
        <p:spPr>
          <a:xfrm>
            <a:off x="7998798" y="1955801"/>
            <a:ext cx="3536865" cy="3463940"/>
          </a:xfrm>
          <a:prstGeom prst="rect">
            <a:avLst/>
          </a:prstGeom>
        </p:spPr>
      </p:pic>
      <p:sp>
        <p:nvSpPr>
          <p:cNvPr id="13" name="矩形 12">
            <a:extLst>
              <a:ext uri="{FF2B5EF4-FFF2-40B4-BE49-F238E27FC236}">
                <a16:creationId xmlns:a16="http://schemas.microsoft.com/office/drawing/2014/main" id="{15073A9E-2373-4DD5-BFFE-131F86DC7F8D}"/>
              </a:ext>
            </a:extLst>
          </p:cNvPr>
          <p:cNvSpPr/>
          <p:nvPr/>
        </p:nvSpPr>
        <p:spPr>
          <a:xfrm>
            <a:off x="3649376" y="5538230"/>
            <a:ext cx="4250644" cy="120032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王国维二重证据法，将“纸上之材料”与“地下之新材料”相互结合，彼此印证</a:t>
            </a:r>
          </a:p>
        </p:txBody>
      </p:sp>
    </p:spTree>
    <p:extLst>
      <p:ext uri="{BB962C8B-B14F-4D97-AF65-F5344CB8AC3E}">
        <p14:creationId xmlns:p14="http://schemas.microsoft.com/office/powerpoint/2010/main" val="30912010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806F3584-7489-4002-B0CA-DA9610F486F8}"/>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cs typeface="Times New Roman" panose="02020603050405020304" pitchFamily="18" charset="0"/>
              </a:rPr>
              <a:t>探究：你认为夏朝是否存在？</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grpSp>
        <p:nvGrpSpPr>
          <p:cNvPr id="7" name="组合 6">
            <a:extLst>
              <a:ext uri="{FF2B5EF4-FFF2-40B4-BE49-F238E27FC236}">
                <a16:creationId xmlns:a16="http://schemas.microsoft.com/office/drawing/2014/main" id="{265DF326-FB3A-467D-9D10-5ABE0B14144C}"/>
              </a:ext>
            </a:extLst>
          </p:cNvPr>
          <p:cNvGrpSpPr/>
          <p:nvPr/>
        </p:nvGrpSpPr>
        <p:grpSpPr>
          <a:xfrm>
            <a:off x="0" y="2007988"/>
            <a:ext cx="5101419" cy="4850012"/>
            <a:chOff x="3422939" y="1242602"/>
            <a:chExt cx="5101419" cy="4850012"/>
          </a:xfrm>
        </p:grpSpPr>
        <p:pic>
          <p:nvPicPr>
            <p:cNvPr id="8" name="Picture 2" descr="C:\Users\Administrator\Desktop\搜狗截图20190909195623.png">
              <a:extLst>
                <a:ext uri="{FF2B5EF4-FFF2-40B4-BE49-F238E27FC236}">
                  <a16:creationId xmlns:a16="http://schemas.microsoft.com/office/drawing/2014/main" id="{BCF673B4-7F78-43A3-93C5-83FD6FCC13C7}"/>
                </a:ext>
              </a:extLst>
            </p:cNvPr>
            <p:cNvPicPr>
              <a:picLocks noChangeAspect="1" noChangeArrowheads="1"/>
            </p:cNvPicPr>
            <p:nvPr/>
          </p:nvPicPr>
          <p:blipFill>
            <a:blip r:embed="rId4" cstate="print"/>
            <a:srcRect/>
            <a:stretch>
              <a:fillRect/>
            </a:stretch>
          </p:blipFill>
          <p:spPr bwMode="auto">
            <a:xfrm>
              <a:off x="3422939" y="1242602"/>
              <a:ext cx="5101419" cy="4850012"/>
            </a:xfrm>
            <a:prstGeom prst="rect">
              <a:avLst/>
            </a:prstGeom>
            <a:noFill/>
          </p:spPr>
        </p:pic>
        <p:sp>
          <p:nvSpPr>
            <p:cNvPr id="9" name="线形标注 1 3">
              <a:extLst>
                <a:ext uri="{FF2B5EF4-FFF2-40B4-BE49-F238E27FC236}">
                  <a16:creationId xmlns:a16="http://schemas.microsoft.com/office/drawing/2014/main" id="{F325BECA-D726-4878-9B45-5F87199B2E76}"/>
                </a:ext>
              </a:extLst>
            </p:cNvPr>
            <p:cNvSpPr/>
            <p:nvPr/>
          </p:nvSpPr>
          <p:spPr>
            <a:xfrm>
              <a:off x="6296372" y="2051724"/>
              <a:ext cx="1975519" cy="415987"/>
            </a:xfrm>
            <a:prstGeom prst="borderCallout1">
              <a:avLst>
                <a:gd name="adj1" fmla="val 18750"/>
                <a:gd name="adj2" fmla="val -8333"/>
                <a:gd name="adj3" fmla="val 323158"/>
                <a:gd name="adj4" fmla="val -1849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b="1" dirty="0">
                  <a:latin typeface="华文楷体" panose="02010600040101010101" pitchFamily="2" charset="-122"/>
                  <a:ea typeface="华文楷体" panose="02010600040101010101" pitchFamily="2" charset="-122"/>
                </a:rPr>
                <a:t>二里头遗址</a:t>
              </a:r>
            </a:p>
          </p:txBody>
        </p:sp>
      </p:grpSp>
      <p:sp>
        <p:nvSpPr>
          <p:cNvPr id="2" name="矩形 1">
            <a:extLst>
              <a:ext uri="{FF2B5EF4-FFF2-40B4-BE49-F238E27FC236}">
                <a16:creationId xmlns:a16="http://schemas.microsoft.com/office/drawing/2014/main" id="{9EBA50A8-5D3F-461C-A866-7A77D77FDAEF}"/>
              </a:ext>
            </a:extLst>
          </p:cNvPr>
          <p:cNvSpPr/>
          <p:nvPr/>
        </p:nvSpPr>
        <p:spPr>
          <a:xfrm>
            <a:off x="5486400" y="1980988"/>
            <a:ext cx="6096000" cy="2308324"/>
          </a:xfrm>
          <a:prstGeom prst="rect">
            <a:avLst/>
          </a:prstGeom>
        </p:spPr>
        <p:txBody>
          <a:bodyPr>
            <a:spAutoFit/>
          </a:bodyPr>
          <a:lstStyle/>
          <a:p>
            <a:r>
              <a:rPr lang="zh-CN" altLang="en-US" sz="2400" dirty="0">
                <a:latin typeface="楷体" panose="02010609060101010101" pitchFamily="49" charset="-122"/>
                <a:ea typeface="楷体" panose="02010609060101010101" pitchFamily="49" charset="-122"/>
              </a:rPr>
              <a:t>二里头发现了最早的城市干道网、最早的宫城</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后世宫城直至明清“紫禁城”的源头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、最早的中轴线布局的建筑群</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都邑与建筑上的王权表征</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最早的具有明确城市规划的大型都邑。</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许宏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二里头的“中国之最”</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03789C8A-7AF0-49CF-BD36-27A1EC973C59}"/>
              </a:ext>
            </a:extLst>
          </p:cNvPr>
          <p:cNvSpPr/>
          <p:nvPr/>
        </p:nvSpPr>
        <p:spPr>
          <a:xfrm>
            <a:off x="5346699" y="4732944"/>
            <a:ext cx="6375401" cy="1938992"/>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二里头遗址现在还不能确证是夏都，因为缺少如甲骨文那样的内证性的文字证据出土。二里头有可能是夏，乃至极有可能是夏，但这仍是假说。”</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寻找夏朝</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4477294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01243D35-45B3-4321-AEC7-7607C6B86143}"/>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cs typeface="Times New Roman" panose="02020603050405020304" pitchFamily="18" charset="0"/>
              </a:rPr>
              <a:t>探究：你认为夏朝是否存在？</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B76CCE5F-3DF6-4B65-B923-8304263F6808}"/>
              </a:ext>
            </a:extLst>
          </p:cNvPr>
          <p:cNvSpPr/>
          <p:nvPr/>
        </p:nvSpPr>
        <p:spPr>
          <a:xfrm>
            <a:off x="1" y="5657671"/>
            <a:ext cx="12191999" cy="120032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华文楷体" panose="02010600040101010101" pitchFamily="2" charset="-122"/>
                <a:ea typeface="华文楷体" panose="02010600040101010101" pitchFamily="2" charset="-122"/>
              </a:rPr>
              <a:t>面对史学界的争论，我们要秉持何种正确的历史认识观点呢</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历史事实需要考古、文献等史料进行科学论证和逻辑推演，随着史料的不断丰富，我们对历史事实会有更贴近于真实的认识。</a:t>
            </a:r>
          </a:p>
        </p:txBody>
      </p:sp>
      <p:sp>
        <p:nvSpPr>
          <p:cNvPr id="3" name="矩形 2">
            <a:extLst>
              <a:ext uri="{FF2B5EF4-FFF2-40B4-BE49-F238E27FC236}">
                <a16:creationId xmlns:a16="http://schemas.microsoft.com/office/drawing/2014/main" id="{4BC583E0-CD41-4ABE-B9A4-6276863E85BF}"/>
              </a:ext>
            </a:extLst>
          </p:cNvPr>
          <p:cNvSpPr/>
          <p:nvPr/>
        </p:nvSpPr>
        <p:spPr>
          <a:xfrm>
            <a:off x="84666" y="2148301"/>
            <a:ext cx="3369733" cy="3416320"/>
          </a:xfrm>
          <a:prstGeom prst="rect">
            <a:avLst/>
          </a:prstGeom>
          <a:ln w="28575">
            <a:solidFill>
              <a:schemeClr val="tx1">
                <a:lumMod val="95000"/>
                <a:lumOff val="5000"/>
              </a:schemeClr>
            </a:solidFill>
          </a:ln>
        </p:spPr>
        <p:txBody>
          <a:bodyPr wrap="square">
            <a:spAutoFit/>
          </a:bodyPr>
          <a:lstStyle/>
          <a:p>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夏的核心区域就在豫西和晋东南部。首先，在文献资料方面，</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尚书</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诗经</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和</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夏本纪</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里均有记载。与此同时，在考古方面，河南二里头遗址也很有可能被证明是夏文化遗存</a:t>
            </a:r>
            <a:r>
              <a:rPr lang="zh-CN" altLang="en-US" sz="2400" dirty="0"/>
              <a:t>。</a:t>
            </a:r>
          </a:p>
        </p:txBody>
      </p:sp>
      <p:sp>
        <p:nvSpPr>
          <p:cNvPr id="4" name="矩形 3">
            <a:extLst>
              <a:ext uri="{FF2B5EF4-FFF2-40B4-BE49-F238E27FC236}">
                <a16:creationId xmlns:a16="http://schemas.microsoft.com/office/drawing/2014/main" id="{263C8F2B-01A5-4A65-92D8-84D8E10C8942}"/>
              </a:ext>
            </a:extLst>
          </p:cNvPr>
          <p:cNvSpPr/>
          <p:nvPr/>
        </p:nvSpPr>
        <p:spPr>
          <a:xfrm>
            <a:off x="6383867" y="2194826"/>
            <a:ext cx="5723467" cy="3416320"/>
          </a:xfrm>
          <a:prstGeom prst="rect">
            <a:avLst/>
          </a:prstGeom>
          <a:ln w="28575">
            <a:solidFill>
              <a:schemeClr val="tx1"/>
            </a:solidFill>
          </a:ln>
        </p:spPr>
        <p:txBody>
          <a:bodyPr wrap="square">
            <a:spAutoFit/>
          </a:bodyPr>
          <a:lstStyle/>
          <a:p>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至今尚未发现像商周那样用甲骨文、金文来记录当时史实的材料。苏联学者刘克甫则认为，一个民族的认证需要有文献做证明。同时“这些文献必须是书写而非口传的，是当时的记录而非后来的，是用本民族语言写成而非其他民族语言写成的”。目前并未发现有关夏朝的此种史料，无法证实夏朝的存在。</a:t>
            </a:r>
          </a:p>
        </p:txBody>
      </p:sp>
      <p:sp>
        <p:nvSpPr>
          <p:cNvPr id="5" name="矩形 4">
            <a:extLst>
              <a:ext uri="{FF2B5EF4-FFF2-40B4-BE49-F238E27FC236}">
                <a16:creationId xmlns:a16="http://schemas.microsoft.com/office/drawing/2014/main" id="{821AB88D-A9F5-4079-9AB0-3E5E80DA77C9}"/>
              </a:ext>
            </a:extLst>
          </p:cNvPr>
          <p:cNvSpPr/>
          <p:nvPr/>
        </p:nvSpPr>
        <p:spPr>
          <a:xfrm>
            <a:off x="719666" y="1974381"/>
            <a:ext cx="1769533" cy="4616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华文楷体" panose="02010600040101010101" pitchFamily="2" charset="-122"/>
                <a:ea typeface="华文楷体" panose="02010600040101010101" pitchFamily="2" charset="-122"/>
              </a:rPr>
              <a:t>存在</a:t>
            </a:r>
            <a:endParaRPr lang="zh-CN" altLang="en-US" sz="2400" dirty="0"/>
          </a:p>
        </p:txBody>
      </p:sp>
      <p:sp>
        <p:nvSpPr>
          <p:cNvPr id="11" name="矩形 10">
            <a:extLst>
              <a:ext uri="{FF2B5EF4-FFF2-40B4-BE49-F238E27FC236}">
                <a16:creationId xmlns:a16="http://schemas.microsoft.com/office/drawing/2014/main" id="{E6CD0EF2-5766-4EDF-8255-2A4C7F7369BC}"/>
              </a:ext>
            </a:extLst>
          </p:cNvPr>
          <p:cNvSpPr/>
          <p:nvPr/>
        </p:nvSpPr>
        <p:spPr>
          <a:xfrm>
            <a:off x="7687733" y="1965952"/>
            <a:ext cx="3369733" cy="4616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华文楷体" panose="02010600040101010101" pitchFamily="2" charset="-122"/>
                <a:ea typeface="华文楷体" panose="02010600040101010101" pitchFamily="2" charset="-122"/>
              </a:rPr>
              <a:t>不存在</a:t>
            </a:r>
            <a:endParaRPr lang="zh-CN" altLang="en-US" sz="2400" dirty="0"/>
          </a:p>
        </p:txBody>
      </p:sp>
    </p:spTree>
    <p:extLst>
      <p:ext uri="{BB962C8B-B14F-4D97-AF65-F5344CB8AC3E}">
        <p14:creationId xmlns:p14="http://schemas.microsoft.com/office/powerpoint/2010/main" val="20216439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3CDCC3B3-D93F-4B83-AA5E-5558D860AD32}"/>
              </a:ext>
            </a:extLst>
          </p:cNvPr>
          <p:cNvSpPr/>
          <p:nvPr/>
        </p:nvSpPr>
        <p:spPr>
          <a:xfrm>
            <a:off x="124567" y="1416442"/>
            <a:ext cx="4862300" cy="830997"/>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商朝：</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约</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1600</a:t>
            </a:r>
            <a:r>
              <a:rPr lang="zh-CN" altLang="zh-CN" sz="2400" b="1" dirty="0">
                <a:latin typeface="华文楷体" panose="02010600040101010101" pitchFamily="2" charset="-122"/>
                <a:ea typeface="华文楷体" panose="02010600040101010101" pitchFamily="2" charset="-122"/>
              </a:rPr>
              <a:t>年</a:t>
            </a:r>
            <a:r>
              <a:rPr lang="zh-CN" altLang="en-US" sz="2400" b="1" dirty="0">
                <a:latin typeface="华文楷体" panose="02010600040101010101" pitchFamily="2" charset="-122"/>
                <a:ea typeface="华文楷体" panose="02010600040101010101" pitchFamily="2" charset="-122"/>
              </a:rPr>
              <a:t>，商朝建立</a:t>
            </a:r>
            <a:endParaRPr lang="zh-CN" altLang="zh-CN" sz="2400" b="1" dirty="0">
              <a:latin typeface="华文楷体" panose="02010600040101010101" pitchFamily="2" charset="-122"/>
              <a:ea typeface="华文楷体" panose="02010600040101010101" pitchFamily="2" charset="-122"/>
            </a:endParaRPr>
          </a:p>
        </p:txBody>
      </p:sp>
      <p:sp>
        <p:nvSpPr>
          <p:cNvPr id="2" name="矩形 1">
            <a:extLst>
              <a:ext uri="{FF2B5EF4-FFF2-40B4-BE49-F238E27FC236}">
                <a16:creationId xmlns:a16="http://schemas.microsoft.com/office/drawing/2014/main" id="{0D48E76C-EA7B-46A3-BDB7-F38801DB2B22}"/>
              </a:ext>
            </a:extLst>
          </p:cNvPr>
          <p:cNvSpPr/>
          <p:nvPr/>
        </p:nvSpPr>
        <p:spPr>
          <a:xfrm>
            <a:off x="124567" y="2374439"/>
            <a:ext cx="5409794" cy="2255554"/>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商王</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是最高统治者</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商王之下设有尹及各类事务官</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400" b="1" dirty="0">
                <a:latin typeface="华文楷体" panose="02010600040101010101" pitchFamily="2" charset="-122"/>
                <a:ea typeface="华文楷体" panose="02010600040101010101" pitchFamily="2" charset="-122"/>
              </a:rPr>
              <a:t>王事、神事、民事、军事职官系统</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国家管理实行内外服制度</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13076269-1149-4F4B-9737-054754292E15}"/>
              </a:ext>
            </a:extLst>
          </p:cNvPr>
          <p:cNvSpPr/>
          <p:nvPr/>
        </p:nvSpPr>
        <p:spPr>
          <a:xfrm>
            <a:off x="0" y="5225534"/>
            <a:ext cx="5018874" cy="830997"/>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2</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1046</a:t>
            </a:r>
            <a:r>
              <a:rPr lang="zh-CN" altLang="en-US" sz="2400" b="1" dirty="0">
                <a:latin typeface="华文楷体" panose="02010600040101010101" pitchFamily="2" charset="-122"/>
                <a:ea typeface="华文楷体" panose="02010600040101010101" pitchFamily="2" charset="-122"/>
              </a:rPr>
              <a:t>年，周武王伐纣，双方展开牧野之战，商朝灭亡</a:t>
            </a:r>
            <a:endParaRPr lang="zh-CN" altLang="zh-CN" sz="2400" b="1" dirty="0">
              <a:latin typeface="华文楷体" panose="02010600040101010101" pitchFamily="2" charset="-122"/>
              <a:ea typeface="华文楷体" panose="02010600040101010101" pitchFamily="2" charset="-122"/>
            </a:endParaRPr>
          </a:p>
        </p:txBody>
      </p:sp>
      <p:grpSp>
        <p:nvGrpSpPr>
          <p:cNvPr id="11" name="组合 10">
            <a:extLst>
              <a:ext uri="{FF2B5EF4-FFF2-40B4-BE49-F238E27FC236}">
                <a16:creationId xmlns:a16="http://schemas.microsoft.com/office/drawing/2014/main" id="{9C0BEB21-4BC9-48C6-96E9-1EFD4011377E}"/>
              </a:ext>
            </a:extLst>
          </p:cNvPr>
          <p:cNvGrpSpPr/>
          <p:nvPr/>
        </p:nvGrpSpPr>
        <p:grpSpPr>
          <a:xfrm>
            <a:off x="8702058" y="4862116"/>
            <a:ext cx="3365375" cy="2003069"/>
            <a:chOff x="8826402" y="4862116"/>
            <a:chExt cx="2255028" cy="2003069"/>
          </a:xfrm>
        </p:grpSpPr>
        <p:graphicFrame>
          <p:nvGraphicFramePr>
            <p:cNvPr id="12" name="Object 3">
              <a:extLst>
                <a:ext uri="{FF2B5EF4-FFF2-40B4-BE49-F238E27FC236}">
                  <a16:creationId xmlns:a16="http://schemas.microsoft.com/office/drawing/2014/main" id="{8771552F-F98B-4FE3-9460-C3DED96C3970}"/>
                </a:ext>
              </a:extLst>
            </p:cNvPr>
            <p:cNvGraphicFramePr>
              <a:graphicFrameLocks noChangeAspect="1"/>
            </p:cNvGraphicFramePr>
            <p:nvPr>
              <p:extLst>
                <p:ext uri="{D42A27DB-BD31-4B8C-83A1-F6EECF244321}">
                  <p14:modId xmlns:p14="http://schemas.microsoft.com/office/powerpoint/2010/main" val="1506330139"/>
                </p:ext>
              </p:extLst>
            </p:nvPr>
          </p:nvGraphicFramePr>
          <p:xfrm>
            <a:off x="8826402" y="4862116"/>
            <a:ext cx="1637899" cy="2003069"/>
          </p:xfrm>
          <a:graphic>
            <a:graphicData uri="http://schemas.openxmlformats.org/presentationml/2006/ole">
              <mc:AlternateContent xmlns:mc="http://schemas.openxmlformats.org/markup-compatibility/2006">
                <mc:Choice xmlns:v="urn:schemas-microsoft-com:vml" Requires="v">
                  <p:oleObj spid="_x0000_s1027" name="Image" r:id="rId5" imgW="4699000" imgH="7302500" progId="">
                    <p:embed/>
                  </p:oleObj>
                </mc:Choice>
                <mc:Fallback>
                  <p:oleObj name="Image" r:id="rId5" imgW="4699000" imgH="7302500" progId="">
                    <p:embed/>
                    <p:pic>
                      <p:nvPicPr>
                        <p:cNvPr id="1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402" y="4862116"/>
                          <a:ext cx="1637899" cy="2003069"/>
                        </a:xfrm>
                        <a:prstGeom prst="rect">
                          <a:avLst/>
                        </a:prstGeom>
                        <a:noFill/>
                      </p:spPr>
                    </p:pic>
                  </p:oleObj>
                </mc:Fallback>
              </mc:AlternateContent>
            </a:graphicData>
          </a:graphic>
        </p:graphicFrame>
        <p:sp>
          <p:nvSpPr>
            <p:cNvPr id="13" name="矩形 12">
              <a:extLst>
                <a:ext uri="{FF2B5EF4-FFF2-40B4-BE49-F238E27FC236}">
                  <a16:creationId xmlns:a16="http://schemas.microsoft.com/office/drawing/2014/main" id="{6F9358B7-A164-47FC-9FC1-6809763C120A}"/>
                </a:ext>
              </a:extLst>
            </p:cNvPr>
            <p:cNvSpPr/>
            <p:nvPr/>
          </p:nvSpPr>
          <p:spPr>
            <a:xfrm>
              <a:off x="10681321" y="5340113"/>
              <a:ext cx="400109" cy="1200329"/>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甲骨文</a:t>
              </a:r>
            </a:p>
          </p:txBody>
        </p:sp>
      </p:grpSp>
      <p:sp>
        <p:nvSpPr>
          <p:cNvPr id="4" name="矩形 3">
            <a:extLst>
              <a:ext uri="{FF2B5EF4-FFF2-40B4-BE49-F238E27FC236}">
                <a16:creationId xmlns:a16="http://schemas.microsoft.com/office/drawing/2014/main" id="{ED0D576A-66E6-4760-AF51-48237292A673}"/>
              </a:ext>
            </a:extLst>
          </p:cNvPr>
          <p:cNvSpPr/>
          <p:nvPr/>
        </p:nvSpPr>
        <p:spPr>
          <a:xfrm>
            <a:off x="5953547" y="4894155"/>
            <a:ext cx="2880631" cy="1938992"/>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甲骨文证实了文献中关于商朝的部分历史记载。以二重证据法的思维来看，商朝是信史。</a:t>
            </a:r>
          </a:p>
        </p:txBody>
      </p:sp>
      <p:pic>
        <p:nvPicPr>
          <p:cNvPr id="15" name="Picture 2" descr="C:\Users\Administrator\Desktop\搜狗截图20190909195623.png">
            <a:extLst>
              <a:ext uri="{FF2B5EF4-FFF2-40B4-BE49-F238E27FC236}">
                <a16:creationId xmlns:a16="http://schemas.microsoft.com/office/drawing/2014/main" id="{48EC559E-77A5-4946-856F-06E3058A7F22}"/>
              </a:ext>
            </a:extLst>
          </p:cNvPr>
          <p:cNvPicPr>
            <a:picLocks noChangeAspect="1" noChangeArrowheads="1"/>
          </p:cNvPicPr>
          <p:nvPr/>
        </p:nvPicPr>
        <p:blipFill>
          <a:blip r:embed="rId7" cstate="print"/>
          <a:srcRect/>
          <a:stretch>
            <a:fillRect/>
          </a:stretch>
        </p:blipFill>
        <p:spPr bwMode="auto">
          <a:xfrm>
            <a:off x="6058419" y="1552705"/>
            <a:ext cx="6072225" cy="3077288"/>
          </a:xfrm>
          <a:prstGeom prst="rect">
            <a:avLst/>
          </a:prstGeom>
          <a:noFill/>
        </p:spPr>
      </p:pic>
    </p:spTree>
    <p:extLst>
      <p:ext uri="{BB962C8B-B14F-4D97-AF65-F5344CB8AC3E}">
        <p14:creationId xmlns:p14="http://schemas.microsoft.com/office/powerpoint/2010/main" val="24530199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6FD7BFC4-F41D-4E9B-9AFF-A024A1FD8685}"/>
              </a:ext>
            </a:extLst>
          </p:cNvPr>
          <p:cNvSpPr/>
          <p:nvPr/>
        </p:nvSpPr>
        <p:spPr>
          <a:xfrm>
            <a:off x="104441" y="1421050"/>
            <a:ext cx="4862300" cy="830997"/>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西周：</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1046</a:t>
            </a:r>
            <a:r>
              <a:rPr lang="zh-CN" altLang="zh-CN" sz="2400" b="1" dirty="0">
                <a:latin typeface="华文楷体" panose="02010600040101010101" pitchFamily="2" charset="-122"/>
                <a:ea typeface="华文楷体" panose="02010600040101010101" pitchFamily="2" charset="-122"/>
              </a:rPr>
              <a:t>年</a:t>
            </a:r>
            <a:r>
              <a:rPr lang="zh-CN" altLang="en-US" sz="2400" b="1" dirty="0">
                <a:latin typeface="华文楷体" panose="02010600040101010101" pitchFamily="2" charset="-122"/>
                <a:ea typeface="华文楷体" panose="02010600040101010101" pitchFamily="2" charset="-122"/>
              </a:rPr>
              <a:t>，西周建立</a:t>
            </a:r>
            <a:endParaRPr lang="zh-CN" altLang="zh-CN" sz="2400" b="1" dirty="0">
              <a:latin typeface="华文楷体" panose="02010600040101010101" pitchFamily="2" charset="-122"/>
              <a:ea typeface="华文楷体" panose="02010600040101010101" pitchFamily="2" charset="-122"/>
            </a:endParaRPr>
          </a:p>
        </p:txBody>
      </p:sp>
      <p:sp>
        <p:nvSpPr>
          <p:cNvPr id="7" name="矩形 6">
            <a:extLst>
              <a:ext uri="{FF2B5EF4-FFF2-40B4-BE49-F238E27FC236}">
                <a16:creationId xmlns:a16="http://schemas.microsoft.com/office/drawing/2014/main" id="{3739F671-7233-48E1-BD74-FDAAEF42ECBF}"/>
              </a:ext>
            </a:extLst>
          </p:cNvPr>
          <p:cNvSpPr/>
          <p:nvPr/>
        </p:nvSpPr>
        <p:spPr>
          <a:xfrm>
            <a:off x="104441" y="2349039"/>
            <a:ext cx="5409794" cy="1701556"/>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周王</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是最高统治者</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经济制度是井田制</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国家管理实行分封制和宗法制</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 name="矩形 1">
            <a:extLst>
              <a:ext uri="{FF2B5EF4-FFF2-40B4-BE49-F238E27FC236}">
                <a16:creationId xmlns:a16="http://schemas.microsoft.com/office/drawing/2014/main" id="{A1A0D369-1EF9-48A3-9033-E4DA8FBBB32A}"/>
              </a:ext>
            </a:extLst>
          </p:cNvPr>
          <p:cNvSpPr/>
          <p:nvPr/>
        </p:nvSpPr>
        <p:spPr>
          <a:xfrm>
            <a:off x="104441" y="4480862"/>
            <a:ext cx="4707467" cy="830997"/>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2</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、公元</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前</a:t>
            </a:r>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841</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年</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，大臣召公、周公共同执政，史称“共和行政”。</a:t>
            </a:r>
            <a:endParaRPr lang="zh-CN"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2C8BCA96-6C94-46F0-8DBC-E02436904ED4}"/>
              </a:ext>
            </a:extLst>
          </p:cNvPr>
          <p:cNvSpPr/>
          <p:nvPr/>
        </p:nvSpPr>
        <p:spPr>
          <a:xfrm>
            <a:off x="36708" y="5742126"/>
            <a:ext cx="4707467"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3</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、公元</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前</a:t>
            </a:r>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771</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年</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，西周灭亡</a:t>
            </a:r>
            <a:endParaRPr lang="zh-CN"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4" name="Picture 4" descr="https://timgsa.baidu.com/timg?image&amp;quality=80&amp;size=b9999_10000&amp;sec=1597227739032&amp;di=47047672b1a77283c36b2a317a4f5f8d&amp;imgtype=0&amp;src=http%3A%2F%2Fimg.mp.itc.cn%2Fupload%2F20170725%2Fd97f794548df4370ac46e2f5ee328e34_th.jpg">
            <a:extLst>
              <a:ext uri="{FF2B5EF4-FFF2-40B4-BE49-F238E27FC236}">
                <a16:creationId xmlns:a16="http://schemas.microsoft.com/office/drawing/2014/main" id="{68D61E36-AE57-4537-A249-30ACC8059C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9468" y="4596922"/>
            <a:ext cx="1578002" cy="224893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5ED60E1B-6F38-47FA-8522-E8BE002BDBCD}"/>
              </a:ext>
            </a:extLst>
          </p:cNvPr>
          <p:cNvSpPr/>
          <p:nvPr/>
        </p:nvSpPr>
        <p:spPr>
          <a:xfrm>
            <a:off x="8602133" y="4954361"/>
            <a:ext cx="3242734" cy="1569660"/>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铭文以极其精炼简短的文字记载了周初封燕的史事，可与古籍记载相互印证和补充。</a:t>
            </a:r>
            <a:endParaRPr lang="zh-CN" altLang="en-US" sz="2400" dirty="0"/>
          </a:p>
        </p:txBody>
      </p:sp>
      <p:pic>
        <p:nvPicPr>
          <p:cNvPr id="16" name="Picture 2" descr="C:\Users\Administrator\Desktop\搜狗截图20190909195623.png">
            <a:extLst>
              <a:ext uri="{FF2B5EF4-FFF2-40B4-BE49-F238E27FC236}">
                <a16:creationId xmlns:a16="http://schemas.microsoft.com/office/drawing/2014/main" id="{812CCF26-6FFD-4AEF-84F7-850F9E9F3242}"/>
              </a:ext>
            </a:extLst>
          </p:cNvPr>
          <p:cNvPicPr>
            <a:picLocks noChangeAspect="1" noChangeArrowheads="1"/>
          </p:cNvPicPr>
          <p:nvPr/>
        </p:nvPicPr>
        <p:blipFill>
          <a:blip r:embed="rId5" cstate="print"/>
          <a:srcRect/>
          <a:stretch>
            <a:fillRect/>
          </a:stretch>
        </p:blipFill>
        <p:spPr bwMode="auto">
          <a:xfrm>
            <a:off x="6119775" y="1403574"/>
            <a:ext cx="6072225" cy="3077288"/>
          </a:xfrm>
          <a:prstGeom prst="rect">
            <a:avLst/>
          </a:prstGeom>
          <a:noFill/>
        </p:spPr>
      </p:pic>
    </p:spTree>
    <p:extLst>
      <p:ext uri="{BB962C8B-B14F-4D97-AF65-F5344CB8AC3E}">
        <p14:creationId xmlns:p14="http://schemas.microsoft.com/office/powerpoint/2010/main" val="3462619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2" name="矩形 1">
            <a:extLst>
              <a:ext uri="{FF2B5EF4-FFF2-40B4-BE49-F238E27FC236}">
                <a16:creationId xmlns:a16="http://schemas.microsoft.com/office/drawing/2014/main" id="{4E0C8E07-4F42-45A9-9564-E3094419C3D0}"/>
              </a:ext>
            </a:extLst>
          </p:cNvPr>
          <p:cNvSpPr/>
          <p:nvPr/>
        </p:nvSpPr>
        <p:spPr>
          <a:xfrm>
            <a:off x="67733" y="1978503"/>
            <a:ext cx="11277599" cy="3046988"/>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材料一</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夏朝的国家组织还处于很不发达的阶段。传统的父系血缘集团一氏仍然比较，普遍地存在</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如夏后氏、有男氏、斟寻氏、彤城氏、褒氏、费氏等。</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张帆</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中国古代简史</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材料二：</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商</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越在外服</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侯、甸、男、卫、邦伯</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越在内服</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百僚、庶尹、惟亚惟服、宗工。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尚书</a:t>
            </a:r>
            <a:r>
              <a:rPr lang="en-US" altLang="zh-CN" sz="2400" dirty="0">
                <a:latin typeface="华文细黑" panose="02010600040101010101" pitchFamily="2" charset="-122"/>
                <a:ea typeface="华文细黑" panose="02010600040101010101" pitchFamily="2" charset="-122"/>
              </a:rPr>
              <a:t>•</a:t>
            </a:r>
            <a:r>
              <a:rPr lang="zh-CN" altLang="en-US" sz="2400" dirty="0">
                <a:latin typeface="楷体" panose="02010609060101010101" pitchFamily="49" charset="-122"/>
                <a:ea typeface="楷体" panose="02010609060101010101" pitchFamily="49" charset="-122"/>
              </a:rPr>
              <a:t>酒诰</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材料三：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周公</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兼制天下，立七十一国，姬姓独居五十三人。</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荀子</a:t>
            </a:r>
            <a:r>
              <a:rPr lang="en-US" altLang="zh-CN" sz="2400" dirty="0">
                <a:latin typeface="华文细黑" panose="02010600040101010101" pitchFamily="2" charset="-122"/>
                <a:ea typeface="华文细黑" panose="02010600040101010101" pitchFamily="2" charset="-122"/>
              </a:rPr>
              <a:t>•</a:t>
            </a:r>
            <a:r>
              <a:rPr lang="zh-CN" altLang="en-US" sz="2400" dirty="0">
                <a:latin typeface="楷体" panose="02010609060101010101" pitchFamily="49" charset="-122"/>
                <a:ea typeface="楷体" panose="02010609060101010101" pitchFamily="49" charset="-122"/>
              </a:rPr>
              <a:t>儒效</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221A518C-3A3D-4417-A299-C04826B1CCA7}"/>
              </a:ext>
            </a:extLst>
          </p:cNvPr>
          <p:cNvSpPr/>
          <p:nvPr/>
        </p:nvSpPr>
        <p:spPr>
          <a:xfrm>
            <a:off x="0" y="1385382"/>
            <a:ext cx="10473266"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rPr>
              <a:t>设问</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夏、商、周在地方管理上采取了什么制度</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早期国家在政治特征是什么</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4" name="矩形 3">
            <a:extLst>
              <a:ext uri="{FF2B5EF4-FFF2-40B4-BE49-F238E27FC236}">
                <a16:creationId xmlns:a16="http://schemas.microsoft.com/office/drawing/2014/main" id="{AF488006-5E06-4144-A7E7-35070FF4D9E9}"/>
              </a:ext>
            </a:extLst>
          </p:cNvPr>
          <p:cNvSpPr/>
          <p:nvPr/>
        </p:nvSpPr>
        <p:spPr>
          <a:xfrm>
            <a:off x="0" y="5270900"/>
            <a:ext cx="10473266" cy="15696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夏朝王畿内外分布着许多封国，商朝在地方实行内外服制</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周朝在地方推行分封制。同姓封国在夏、商、周时期的封国中都占有很大的比例。这表明夏、商、周三代的集权程度并不高</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对地方的管理还比较松散</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仍保留着浓厚的血缘关系。</a:t>
            </a:r>
          </a:p>
        </p:txBody>
      </p:sp>
      <p:sp>
        <p:nvSpPr>
          <p:cNvPr id="5" name="矩形 4">
            <a:extLst>
              <a:ext uri="{FF2B5EF4-FFF2-40B4-BE49-F238E27FC236}">
                <a16:creationId xmlns:a16="http://schemas.microsoft.com/office/drawing/2014/main" id="{A1585987-3156-4B74-8209-16583C0D10F9}"/>
              </a:ext>
            </a:extLst>
          </p:cNvPr>
          <p:cNvSpPr/>
          <p:nvPr/>
        </p:nvSpPr>
        <p:spPr>
          <a:xfrm>
            <a:off x="11646468" y="2300067"/>
            <a:ext cx="545532" cy="20621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3200" dirty="0"/>
              <a:t>制度文明</a:t>
            </a:r>
          </a:p>
        </p:txBody>
      </p:sp>
    </p:spTree>
    <p:extLst>
      <p:ext uri="{BB962C8B-B14F-4D97-AF65-F5344CB8AC3E}">
        <p14:creationId xmlns:p14="http://schemas.microsoft.com/office/powerpoint/2010/main" val="37809059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文本框 15">
            <a:extLst>
              <a:ext uri="{FF2B5EF4-FFF2-40B4-BE49-F238E27FC236}">
                <a16:creationId xmlns:a16="http://schemas.microsoft.com/office/drawing/2014/main" id="{640261A2-8C01-4F56-8B9B-7A1863B7836F}"/>
              </a:ext>
            </a:extLst>
          </p:cNvPr>
          <p:cNvSpPr txBox="1"/>
          <p:nvPr/>
        </p:nvSpPr>
        <p:spPr>
          <a:xfrm>
            <a:off x="24354" y="1324565"/>
            <a:ext cx="4715121"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西周：分封制</a:t>
            </a:r>
          </a:p>
        </p:txBody>
      </p:sp>
      <p:sp>
        <p:nvSpPr>
          <p:cNvPr id="7" name="矩形 6">
            <a:extLst>
              <a:ext uri="{FF2B5EF4-FFF2-40B4-BE49-F238E27FC236}">
                <a16:creationId xmlns:a16="http://schemas.microsoft.com/office/drawing/2014/main" id="{4932262A-94A7-4C8B-948D-D80538B17B88}"/>
              </a:ext>
            </a:extLst>
          </p:cNvPr>
          <p:cNvSpPr/>
          <p:nvPr/>
        </p:nvSpPr>
        <p:spPr>
          <a:xfrm>
            <a:off x="0" y="1727490"/>
            <a:ext cx="6071646" cy="559769"/>
          </a:xfrm>
          <a:prstGeom prst="rect">
            <a:avLst/>
          </a:prstGeom>
        </p:spPr>
        <p:txBody>
          <a:bodyPr wrap="square">
            <a:spAutoFit/>
          </a:bodyPr>
          <a:lstStyle/>
          <a:p>
            <a:pPr>
              <a:lnSpc>
                <a:spcPct val="150000"/>
              </a:lnSpc>
            </a:pPr>
            <a:r>
              <a:rPr lang="zh-CN" altLang="zh-CN" sz="2400" b="1" dirty="0">
                <a:latin typeface="楷体" panose="02010609060101010101" pitchFamily="49" charset="-122"/>
                <a:ea typeface="楷体" panose="02010609060101010101" pitchFamily="49" charset="-122"/>
              </a:rPr>
              <a:t>分封的对象</a:t>
            </a:r>
            <a:r>
              <a:rPr lang="zh-CN" altLang="en-US"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同姓贵族、异姓功臣和旧贵族</a:t>
            </a:r>
            <a:endParaRPr lang="zh-CN" altLang="en-US" sz="2400" b="1" dirty="0">
              <a:latin typeface="楷体" panose="02010609060101010101" pitchFamily="49" charset="-122"/>
              <a:ea typeface="楷体" panose="02010609060101010101" pitchFamily="49" charset="-122"/>
            </a:endParaRPr>
          </a:p>
        </p:txBody>
      </p:sp>
      <p:pic>
        <p:nvPicPr>
          <p:cNvPr id="8" name="图片 7">
            <a:extLst>
              <a:ext uri="{FF2B5EF4-FFF2-40B4-BE49-F238E27FC236}">
                <a16:creationId xmlns:a16="http://schemas.microsoft.com/office/drawing/2014/main" id="{F7C9CADC-2E79-448C-895D-948C5E3AC41D}"/>
              </a:ext>
            </a:extLst>
          </p:cNvPr>
          <p:cNvPicPr>
            <a:picLocks noChangeAspect="1"/>
          </p:cNvPicPr>
          <p:nvPr/>
        </p:nvPicPr>
        <p:blipFill>
          <a:blip r:embed="rId4" cstate="print"/>
          <a:srcRect l="28708" t="20194" r="30578" b="11898"/>
          <a:stretch>
            <a:fillRect/>
          </a:stretch>
        </p:blipFill>
        <p:spPr>
          <a:xfrm>
            <a:off x="0" y="3612691"/>
            <a:ext cx="5571067" cy="3236145"/>
          </a:xfrm>
          <a:prstGeom prst="rect">
            <a:avLst/>
          </a:prstGeom>
        </p:spPr>
      </p:pic>
      <p:sp>
        <p:nvSpPr>
          <p:cNvPr id="9" name="文本框 15">
            <a:extLst>
              <a:ext uri="{FF2B5EF4-FFF2-40B4-BE49-F238E27FC236}">
                <a16:creationId xmlns:a16="http://schemas.microsoft.com/office/drawing/2014/main" id="{F317A5B4-C425-4008-A33A-0365758D692B}"/>
              </a:ext>
            </a:extLst>
          </p:cNvPr>
          <p:cNvSpPr txBox="1"/>
          <p:nvPr/>
        </p:nvSpPr>
        <p:spPr>
          <a:xfrm>
            <a:off x="7783672" y="1195673"/>
            <a:ext cx="2621720"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西周：宗法制</a:t>
            </a:r>
          </a:p>
        </p:txBody>
      </p:sp>
      <p:sp>
        <p:nvSpPr>
          <p:cNvPr id="10" name="矩形 9">
            <a:extLst>
              <a:ext uri="{FF2B5EF4-FFF2-40B4-BE49-F238E27FC236}">
                <a16:creationId xmlns:a16="http://schemas.microsoft.com/office/drawing/2014/main" id="{B046F896-564F-4101-8723-24AA13B5AEED}"/>
              </a:ext>
            </a:extLst>
          </p:cNvPr>
          <p:cNvSpPr/>
          <p:nvPr/>
        </p:nvSpPr>
        <p:spPr>
          <a:xfrm>
            <a:off x="6790268" y="1646714"/>
            <a:ext cx="5520340" cy="1701556"/>
          </a:xfrm>
          <a:prstGeom prst="rect">
            <a:avLst/>
          </a:prstGeom>
        </p:spPr>
        <p:txBody>
          <a:bodyPr wrap="square">
            <a:spAutoFit/>
          </a:bodyPr>
          <a:lstStyle/>
          <a:p>
            <a:pPr>
              <a:lnSpc>
                <a:spcPct val="150000"/>
              </a:lnSpc>
            </a:pPr>
            <a:r>
              <a:rPr lang="zh-CN" altLang="zh-CN" sz="2400" b="1" dirty="0">
                <a:latin typeface="华文楷体" panose="02010600040101010101" pitchFamily="2" charset="-122"/>
                <a:ea typeface="华文楷体" panose="02010600040101010101" pitchFamily="2" charset="-122"/>
              </a:rPr>
              <a:t>以血缘亲疏与嫡庶来确定继承关系和名分的制度，实行嫡长子继承制。</a:t>
            </a:r>
            <a:endParaRPr lang="en-US" altLang="zh-CN" sz="2400" b="1" dirty="0">
              <a:latin typeface="华文楷体" panose="02010600040101010101" pitchFamily="2" charset="-122"/>
              <a:ea typeface="华文楷体" panose="02010600040101010101" pitchFamily="2" charset="-122"/>
            </a:endParaRPr>
          </a:p>
          <a:p>
            <a:pPr>
              <a:lnSpc>
                <a:spcPct val="150000"/>
              </a:lnSpc>
            </a:pPr>
            <a:r>
              <a:rPr lang="zh-CN" altLang="en-US" sz="2400" b="1" dirty="0">
                <a:latin typeface="华文楷体" panose="02010600040101010101" pitchFamily="2" charset="-122"/>
                <a:ea typeface="华文楷体" panose="02010600040101010101" pitchFamily="2" charset="-122"/>
              </a:rPr>
              <a:t>作用：维系了统治秩序的稳定。</a:t>
            </a:r>
          </a:p>
        </p:txBody>
      </p:sp>
      <p:pic>
        <p:nvPicPr>
          <p:cNvPr id="11" name="Picture 2" descr="https://timgsa.baidu.com/timg?image&amp;quality=80&amp;size=b9999_10000&amp;sec=1597077217185&amp;di=92927da604addac9f02108de7fdebc98&amp;imgtype=0&amp;src=http%3A%2F%2Fgss0.baidu.com%2F9fo3dSag_xI4khGko9WTAnF6hhy%2Fzhidao%2Fpic%2Fitem%2Fd788d43f8794a4c2a7d325990ef41bd5ac6e3994.jpg">
            <a:extLst>
              <a:ext uri="{FF2B5EF4-FFF2-40B4-BE49-F238E27FC236}">
                <a16:creationId xmlns:a16="http://schemas.microsoft.com/office/drawing/2014/main" id="{C3F159A2-F5AE-40E5-B692-45EA68BA684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8465"/>
          <a:stretch>
            <a:fillRect/>
          </a:stretch>
        </p:blipFill>
        <p:spPr bwMode="auto">
          <a:xfrm>
            <a:off x="6920140" y="3662393"/>
            <a:ext cx="4434017" cy="319560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EEEFE9E2-8041-4761-9799-4828A8E301DA}"/>
              </a:ext>
            </a:extLst>
          </p:cNvPr>
          <p:cNvSpPr/>
          <p:nvPr/>
        </p:nvSpPr>
        <p:spPr>
          <a:xfrm>
            <a:off x="0" y="2344244"/>
            <a:ext cx="6642099" cy="1200329"/>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作用：</a:t>
            </a:r>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加强了周天子对地方的统治</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2</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边远地区得到开发，扩大了西周的统治区域</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3</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促进了不同</a:t>
            </a:r>
            <a:r>
              <a:rPr lang="zh-CN" altLang="en-US" sz="2400" b="1" dirty="0">
                <a:latin typeface="华文楷体" panose="02010600040101010101" pitchFamily="2" charset="-122"/>
                <a:ea typeface="华文楷体" panose="02010600040101010101" pitchFamily="2" charset="-122"/>
              </a:rPr>
              <a:t>民族</a:t>
            </a:r>
            <a:r>
              <a:rPr lang="zh-CN" altLang="zh-CN" sz="2400" b="1" dirty="0">
                <a:latin typeface="华文楷体" panose="02010600040101010101" pitchFamily="2" charset="-122"/>
                <a:ea typeface="华文楷体" panose="02010600040101010101" pitchFamily="2" charset="-122"/>
              </a:rPr>
              <a:t>的文化</a:t>
            </a:r>
            <a:r>
              <a:rPr lang="zh-CN" altLang="en-US" sz="2400" b="1" dirty="0">
                <a:latin typeface="华文楷体" panose="02010600040101010101" pitchFamily="2" charset="-122"/>
                <a:ea typeface="华文楷体" panose="02010600040101010101" pitchFamily="2" charset="-122"/>
              </a:rPr>
              <a:t>交融</a:t>
            </a:r>
            <a:endParaRPr lang="zh-CN" altLang="zh-CN" sz="2400" b="1" dirty="0">
              <a:highlight>
                <a:srgbClr val="FFFF00"/>
              </a:highlight>
              <a:latin typeface="华文楷体" panose="02010600040101010101" pitchFamily="2" charset="-122"/>
              <a:ea typeface="华文楷体" panose="02010600040101010101" pitchFamily="2" charset="-122"/>
            </a:endParaRPr>
          </a:p>
        </p:txBody>
      </p:sp>
      <p:sp>
        <p:nvSpPr>
          <p:cNvPr id="13" name="矩形 12">
            <a:extLst>
              <a:ext uri="{FF2B5EF4-FFF2-40B4-BE49-F238E27FC236}">
                <a16:creationId xmlns:a16="http://schemas.microsoft.com/office/drawing/2014/main" id="{10D454BE-07CA-4CEE-90FC-46C5AC181D1C}"/>
              </a:ext>
            </a:extLst>
          </p:cNvPr>
          <p:cNvSpPr/>
          <p:nvPr/>
        </p:nvSpPr>
        <p:spPr>
          <a:xfrm>
            <a:off x="11646468" y="2300067"/>
            <a:ext cx="545532" cy="20621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3200" dirty="0"/>
              <a:t>制度文明</a:t>
            </a:r>
          </a:p>
        </p:txBody>
      </p:sp>
    </p:spTree>
    <p:extLst>
      <p:ext uri="{BB962C8B-B14F-4D97-AF65-F5344CB8AC3E}">
        <p14:creationId xmlns:p14="http://schemas.microsoft.com/office/powerpoint/2010/main" val="322744943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F48C23DA-E0D9-4DA3-B481-44AEC484F6AC}"/>
              </a:ext>
            </a:extLst>
          </p:cNvPr>
          <p:cNvSpPr/>
          <p:nvPr/>
        </p:nvSpPr>
        <p:spPr>
          <a:xfrm>
            <a:off x="11646468" y="2300067"/>
            <a:ext cx="545532" cy="20621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3200" dirty="0"/>
              <a:t>物质文明</a:t>
            </a:r>
          </a:p>
        </p:txBody>
      </p:sp>
      <p:sp>
        <p:nvSpPr>
          <p:cNvPr id="2" name="矩形 1">
            <a:extLst>
              <a:ext uri="{FF2B5EF4-FFF2-40B4-BE49-F238E27FC236}">
                <a16:creationId xmlns:a16="http://schemas.microsoft.com/office/drawing/2014/main" id="{94C1FC15-2CAF-4650-B73F-ADDD8DFC1226}"/>
              </a:ext>
            </a:extLst>
          </p:cNvPr>
          <p:cNvSpPr/>
          <p:nvPr/>
        </p:nvSpPr>
        <p:spPr>
          <a:xfrm>
            <a:off x="300390" y="1330571"/>
            <a:ext cx="10947401" cy="1938992"/>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1939</a:t>
            </a:r>
            <a:r>
              <a:rPr lang="zh-CN" altLang="en-US" sz="2400" dirty="0">
                <a:latin typeface="楷体" panose="02010609060101010101" pitchFamily="49" charset="-122"/>
                <a:ea typeface="楷体" panose="02010609060101010101" pitchFamily="49" charset="-122"/>
              </a:rPr>
              <a:t>年在殷墟出土的司母戊大方鼎重达</a:t>
            </a:r>
            <a:r>
              <a:rPr lang="en-US" altLang="zh-CN" sz="2400" dirty="0">
                <a:latin typeface="楷体" panose="02010609060101010101" pitchFamily="49" charset="-122"/>
                <a:ea typeface="楷体" panose="02010609060101010101" pitchFamily="49" charset="-122"/>
              </a:rPr>
              <a:t>875</a:t>
            </a:r>
            <a:r>
              <a:rPr lang="zh-CN" altLang="en-US" sz="2400" dirty="0">
                <a:latin typeface="楷体" panose="02010609060101010101" pitchFamily="49" charset="-122"/>
                <a:ea typeface="楷体" panose="02010609060101010101" pitchFamily="49" charset="-122"/>
              </a:rPr>
              <a:t>公斤</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高</a:t>
            </a:r>
            <a:r>
              <a:rPr lang="en-US" altLang="zh-CN" sz="2400" dirty="0">
                <a:latin typeface="楷体" panose="02010609060101010101" pitchFamily="49" charset="-122"/>
                <a:ea typeface="楷体" panose="02010609060101010101" pitchFamily="49" charset="-122"/>
              </a:rPr>
              <a:t>133</a:t>
            </a:r>
            <a:r>
              <a:rPr lang="zh-CN" altLang="en-US" sz="2400" dirty="0">
                <a:latin typeface="楷体" panose="02010609060101010101" pitchFamily="49" charset="-122"/>
                <a:ea typeface="楷体" panose="02010609060101010101" pitchFamily="49" charset="-122"/>
              </a:rPr>
              <a:t>厘米、长</a:t>
            </a:r>
            <a:r>
              <a:rPr lang="en-US" altLang="zh-CN" sz="2400" dirty="0">
                <a:latin typeface="楷体" panose="02010609060101010101" pitchFamily="49" charset="-122"/>
                <a:ea typeface="楷体" panose="02010609060101010101" pitchFamily="49" charset="-122"/>
              </a:rPr>
              <a:t>110</a:t>
            </a:r>
            <a:r>
              <a:rPr lang="zh-CN" altLang="en-US" sz="2400" dirty="0">
                <a:latin typeface="楷体" panose="02010609060101010101" pitchFamily="49" charset="-122"/>
                <a:ea typeface="楷体" panose="02010609060101010101" pitchFamily="49" charset="-122"/>
              </a:rPr>
              <a:t>厘米、宽</a:t>
            </a:r>
            <a:r>
              <a:rPr lang="en-US" altLang="zh-CN" sz="2400" dirty="0">
                <a:latin typeface="楷体" panose="02010609060101010101" pitchFamily="49" charset="-122"/>
                <a:ea typeface="楷体" panose="02010609060101010101" pitchFamily="49" charset="-122"/>
              </a:rPr>
              <a:t>78</a:t>
            </a:r>
            <a:r>
              <a:rPr lang="zh-CN" altLang="en-US" sz="2400" dirty="0">
                <a:latin typeface="楷体" panose="02010609060101010101" pitchFamily="49" charset="-122"/>
                <a:ea typeface="楷体" panose="02010609060101010101" pitchFamily="49" charset="-122"/>
              </a:rPr>
              <a:t>厘米</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形制雄伟美观</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是中国古代青铜文化顶峰时期的代表作品之一</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在古代世界</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上也是仅有的。它的铸造工序复杂，需采取部分合铸的办法</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用七八十个坩埚一起溶解铜液</a:t>
            </a:r>
            <a:r>
              <a:rPr lang="en-US" altLang="zh-CN" sz="2400" dirty="0">
                <a:latin typeface="楷体" panose="02010609060101010101" pitchFamily="49" charset="-122"/>
                <a:ea typeface="楷体" panose="02010609060101010101" pitchFamily="49" charset="-122"/>
              </a:rPr>
              <a:t>,200</a:t>
            </a:r>
            <a:r>
              <a:rPr lang="zh-CN" altLang="en-US" sz="2400" dirty="0">
                <a:latin typeface="楷体" panose="02010609060101010101" pitchFamily="49" charset="-122"/>
                <a:ea typeface="楷体" panose="02010609060101010101" pitchFamily="49" charset="-122"/>
              </a:rPr>
              <a:t>名左右的熟练工匠共同操作</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才能最后完成。</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张帆</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中国古代简史</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插图本</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grpSp>
        <p:nvGrpSpPr>
          <p:cNvPr id="8" name="组合 7">
            <a:extLst>
              <a:ext uri="{FF2B5EF4-FFF2-40B4-BE49-F238E27FC236}">
                <a16:creationId xmlns:a16="http://schemas.microsoft.com/office/drawing/2014/main" id="{C17F2504-6D0A-49D3-BF86-60FFA5E78A6B}"/>
              </a:ext>
            </a:extLst>
          </p:cNvPr>
          <p:cNvGrpSpPr/>
          <p:nvPr/>
        </p:nvGrpSpPr>
        <p:grpSpPr>
          <a:xfrm>
            <a:off x="506381" y="3429000"/>
            <a:ext cx="2304816" cy="3377951"/>
            <a:chOff x="3537051" y="1638511"/>
            <a:chExt cx="2304816" cy="3377951"/>
          </a:xfrm>
        </p:grpSpPr>
        <p:pic>
          <p:nvPicPr>
            <p:cNvPr id="9" name="Picture 2" descr="https://timgsa.baidu.com/timg?image&amp;quality=80&amp;size=b9999_10000&amp;sec=1597227710154&amp;di=ce1dd1f35adf300a9bf591c47a2d4ee9&amp;imgtype=0&amp;src=http%3A%2F%2Fy1.ifengimg.com%2Fcmpp%2F2014%2F09%2F19%2F06%2F9d69f380-4783-470f-ae07-b85feac818cb.jpg">
              <a:extLst>
                <a:ext uri="{FF2B5EF4-FFF2-40B4-BE49-F238E27FC236}">
                  <a16:creationId xmlns:a16="http://schemas.microsoft.com/office/drawing/2014/main" id="{478E0E6B-F428-4339-9E2F-2FD4FA8849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75" b="5470"/>
            <a:stretch>
              <a:fillRect/>
            </a:stretch>
          </p:blipFill>
          <p:spPr bwMode="auto">
            <a:xfrm>
              <a:off x="3537051" y="1638511"/>
              <a:ext cx="2304816" cy="2743201"/>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A42CB0D7-9503-4FD8-B32B-856441259DBD}"/>
                </a:ext>
              </a:extLst>
            </p:cNvPr>
            <p:cNvSpPr/>
            <p:nvPr/>
          </p:nvSpPr>
          <p:spPr>
            <a:xfrm>
              <a:off x="4289349" y="4450601"/>
              <a:ext cx="800219" cy="565861"/>
            </a:xfrm>
            <a:prstGeom prst="rect">
              <a:avLst/>
            </a:prstGeom>
          </p:spPr>
          <p:txBody>
            <a:bodyPr wrap="none">
              <a:spAutoFit/>
            </a:bodyPr>
            <a:lstStyle/>
            <a:p>
              <a:pPr algn="ctr">
                <a:lnSpc>
                  <a:spcPct val="140000"/>
                </a:lnSpc>
              </a:pPr>
              <a:r>
                <a:rPr lang="zh-CN" altLang="en-US" sz="2400" b="1" dirty="0">
                  <a:latin typeface="华文楷体" panose="02010600040101010101" pitchFamily="2" charset="-122"/>
                  <a:ea typeface="华文楷体" panose="02010600040101010101" pitchFamily="2" charset="-122"/>
                </a:rPr>
                <a:t>克罍</a:t>
              </a:r>
              <a:endParaRPr lang="en-US" altLang="zh-CN" sz="2400" b="1" dirty="0">
                <a:latin typeface="华文楷体" panose="02010600040101010101" pitchFamily="2" charset="-122"/>
                <a:ea typeface="华文楷体" panose="02010600040101010101" pitchFamily="2" charset="-122"/>
              </a:endParaRPr>
            </a:p>
          </p:txBody>
        </p:sp>
      </p:grpSp>
      <p:pic>
        <p:nvPicPr>
          <p:cNvPr id="4" name="图片 3">
            <a:extLst>
              <a:ext uri="{FF2B5EF4-FFF2-40B4-BE49-F238E27FC236}">
                <a16:creationId xmlns:a16="http://schemas.microsoft.com/office/drawing/2014/main" id="{8FD6F6AC-5788-45CF-91AD-BC1ABE5A99B0}"/>
              </a:ext>
            </a:extLst>
          </p:cNvPr>
          <p:cNvPicPr>
            <a:picLocks noChangeAspect="1"/>
          </p:cNvPicPr>
          <p:nvPr/>
        </p:nvPicPr>
        <p:blipFill rotWithShape="1">
          <a:blip r:embed="rId5">
            <a:extLst>
              <a:ext uri="{28A0092B-C50C-407E-A947-70E740481C1C}">
                <a14:useLocalDpi xmlns:a14="http://schemas.microsoft.com/office/drawing/2010/main" val="0"/>
              </a:ext>
            </a:extLst>
          </a:blip>
          <a:srcRect l="77292" t="23457" r="-555" b="28148"/>
          <a:stretch/>
        </p:blipFill>
        <p:spPr>
          <a:xfrm>
            <a:off x="4040992" y="3429000"/>
            <a:ext cx="3466196" cy="2909972"/>
          </a:xfrm>
          <a:prstGeom prst="rect">
            <a:avLst/>
          </a:prstGeom>
        </p:spPr>
      </p:pic>
    </p:spTree>
    <p:extLst>
      <p:ext uri="{BB962C8B-B14F-4D97-AF65-F5344CB8AC3E}">
        <p14:creationId xmlns:p14="http://schemas.microsoft.com/office/powerpoint/2010/main" val="226011844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2" name="矩形 1">
            <a:extLst>
              <a:ext uri="{FF2B5EF4-FFF2-40B4-BE49-F238E27FC236}">
                <a16:creationId xmlns:a16="http://schemas.microsoft.com/office/drawing/2014/main" id="{FB46E4E4-B1D2-4B86-A7FC-FB76DAE606AC}"/>
              </a:ext>
            </a:extLst>
          </p:cNvPr>
          <p:cNvSpPr/>
          <p:nvPr/>
        </p:nvSpPr>
        <p:spPr>
          <a:xfrm>
            <a:off x="148690" y="1329556"/>
            <a:ext cx="8140878" cy="4437753"/>
          </a:xfrm>
          <a:prstGeom prst="rect">
            <a:avLst/>
          </a:prstGeom>
        </p:spPr>
        <p:txBody>
          <a:bodyPr wrap="square">
            <a:spAutoFit/>
          </a:bodyPr>
          <a:lstStyle/>
          <a:p>
            <a:pPr>
              <a:lnSpc>
                <a:spcPct val="150000"/>
              </a:lnSpc>
            </a:pPr>
            <a:r>
              <a:rPr lang="zh-CN" altLang="en-US" sz="2400" dirty="0">
                <a:latin typeface="楷体" panose="02010609060101010101" pitchFamily="49" charset="-122"/>
                <a:ea typeface="楷体" panose="02010609060101010101" pitchFamily="49" charset="-122"/>
              </a:rPr>
              <a:t>中国早期国家的特征</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政治</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、王权与神权相结合，带有浓厚的神权色彩。</a:t>
            </a:r>
            <a:br>
              <a:rPr lang="zh-CN" altLang="en-US"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 血缘纽带与政治关系相结合，形成家国同构的政治局面。</a:t>
            </a:r>
            <a:endParaRPr lang="en-US" altLang="zh-CN" sz="2400" dirty="0">
              <a:latin typeface="楷体" panose="02010609060101010101" pitchFamily="49" charset="-122"/>
              <a:ea typeface="楷体" panose="02010609060101010101" pitchFamily="49" charset="-122"/>
            </a:endParaRPr>
          </a:p>
          <a:p>
            <a:pPr>
              <a:lnSpc>
                <a:spcPct val="150000"/>
              </a:lnSpc>
            </a:pPr>
            <a:r>
              <a:rPr lang="en-US" altLang="zh-CN" sz="2400" dirty="0">
                <a:latin typeface="楷体" panose="02010609060101010101" pitchFamily="49" charset="-122"/>
                <a:ea typeface="楷体" panose="02010609060101010101" pitchFamily="49" charset="-122"/>
              </a:rPr>
              <a:t>3</a:t>
            </a:r>
            <a:r>
              <a:rPr lang="zh-CN" altLang="en-US" sz="2400" dirty="0">
                <a:latin typeface="楷体" panose="02010609060101010101" pitchFamily="49" charset="-122"/>
                <a:ea typeface="楷体" panose="02010609060101010101" pitchFamily="49" charset="-122"/>
              </a:rPr>
              <a:t>、最高统治者尚未实现权力的高度集中。</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经济</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、青铜铸造</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、土地国有制</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9C6E4CA2-02D1-432E-88BA-D20091E15564}"/>
              </a:ext>
            </a:extLst>
          </p:cNvPr>
          <p:cNvSpPr/>
          <p:nvPr/>
        </p:nvSpPr>
        <p:spPr>
          <a:xfrm>
            <a:off x="5947310" y="4099545"/>
            <a:ext cx="6096000" cy="1667764"/>
          </a:xfrm>
          <a:prstGeom prst="rect">
            <a:avLst/>
          </a:prstGeom>
        </p:spPr>
        <p:txBody>
          <a:bodyPr>
            <a:spAutoFit/>
          </a:bodyPr>
          <a:lstStyle/>
          <a:p>
            <a:pPr>
              <a:lnSpc>
                <a:spcPct val="150000"/>
              </a:lnSpc>
            </a:pPr>
            <a:r>
              <a:rPr lang="zh-CN" altLang="en-US" sz="2400" dirty="0">
                <a:latin typeface="楷体" panose="02010609060101010101" pitchFamily="49" charset="-122"/>
                <a:ea typeface="楷体" panose="02010609060101010101" pitchFamily="49" charset="-122"/>
              </a:rPr>
              <a:t>思想</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、呈现较浓厚的鬼神迷信色彩。</a:t>
            </a:r>
            <a:br>
              <a:rPr lang="zh-CN" altLang="en-US"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、西周时期已经产生了早期“民本”思想</a:t>
            </a:r>
          </a:p>
        </p:txBody>
      </p:sp>
    </p:spTree>
    <p:extLst>
      <p:ext uri="{BB962C8B-B14F-4D97-AF65-F5344CB8AC3E}">
        <p14:creationId xmlns:p14="http://schemas.microsoft.com/office/powerpoint/2010/main" val="389748424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28045DB-FF63-40F1-BF36-2DB87B16C05C}"/>
              </a:ext>
            </a:extLst>
          </p:cNvPr>
          <p:cNvSpPr/>
          <p:nvPr/>
        </p:nvSpPr>
        <p:spPr>
          <a:xfrm>
            <a:off x="4593813" y="320566"/>
            <a:ext cx="2520280" cy="3600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rPr>
              <a:t>导入</a:t>
            </a:r>
          </a:p>
        </p:txBody>
      </p:sp>
      <p:sp>
        <p:nvSpPr>
          <p:cNvPr id="4" name="矩形 3">
            <a:extLst>
              <a:ext uri="{FF2B5EF4-FFF2-40B4-BE49-F238E27FC236}">
                <a16:creationId xmlns:a16="http://schemas.microsoft.com/office/drawing/2014/main" id="{1DAE4B97-A3F3-448B-9D67-084AC4BC715C}"/>
              </a:ext>
            </a:extLst>
          </p:cNvPr>
          <p:cNvSpPr/>
          <p:nvPr/>
        </p:nvSpPr>
        <p:spPr>
          <a:xfrm>
            <a:off x="3989130" y="790922"/>
            <a:ext cx="4493538" cy="830997"/>
          </a:xfrm>
          <a:prstGeom prst="rect">
            <a:avLst/>
          </a:prstGeom>
        </p:spPr>
        <p:txBody>
          <a:bodyPr wrap="none">
            <a:spAutoFit/>
          </a:bodyPr>
          <a:lstStyle/>
          <a:p>
            <a:r>
              <a:rPr lang="zh-CN" altLang="en-US" sz="4800" dirty="0">
                <a:latin typeface="华文行楷" panose="02010800040101010101" pitchFamily="2" charset="-122"/>
                <a:ea typeface="华文行楷" panose="02010800040101010101" pitchFamily="2" charset="-122"/>
              </a:rPr>
              <a:t>判断文明的要素</a:t>
            </a:r>
          </a:p>
        </p:txBody>
      </p:sp>
      <p:pic>
        <p:nvPicPr>
          <p:cNvPr id="10" name="Picture 4" descr="https://timgsa.baidu.com/timg?image&amp;quality=80&amp;size=b9999_10000&amp;sec=1597227739032&amp;di=47047672b1a77283c36b2a317a4f5f8d&amp;imgtype=0&amp;src=http%3A%2F%2Fimg.mp.itc.cn%2Fupload%2F20170725%2Fd97f794548df4370ac46e2f5ee328e34_th.jpg">
            <a:extLst>
              <a:ext uri="{FF2B5EF4-FFF2-40B4-BE49-F238E27FC236}">
                <a16:creationId xmlns:a16="http://schemas.microsoft.com/office/drawing/2014/main" id="{38530D04-B82C-4997-AA6D-420F62E03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49" y="2599646"/>
            <a:ext cx="1924813" cy="27432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B8A500AE-3786-4320-8E58-DA1EB76B7295}"/>
              </a:ext>
            </a:extLst>
          </p:cNvPr>
          <p:cNvSpPr/>
          <p:nvPr/>
        </p:nvSpPr>
        <p:spPr>
          <a:xfrm>
            <a:off x="0" y="1612756"/>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文字的出现</a:t>
            </a:r>
          </a:p>
        </p:txBody>
      </p:sp>
      <p:pic>
        <p:nvPicPr>
          <p:cNvPr id="12" name="Picture 2" descr="https://timgsa.baidu.com/timg?image&amp;quality=80&amp;size=b9999_10000&amp;sec=1597227710154&amp;di=ce1dd1f35adf300a9bf591c47a2d4ee9&amp;imgtype=0&amp;src=http%3A%2F%2Fy1.ifengimg.com%2Fcmpp%2F2014%2F09%2F19%2F06%2F9d69f380-4783-470f-ae07-b85feac818cb.jpg">
            <a:extLst>
              <a:ext uri="{FF2B5EF4-FFF2-40B4-BE49-F238E27FC236}">
                <a16:creationId xmlns:a16="http://schemas.microsoft.com/office/drawing/2014/main" id="{C2C48A11-CF51-4900-8854-98585A3A87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975" b="5470"/>
          <a:stretch>
            <a:fillRect/>
          </a:stretch>
        </p:blipFill>
        <p:spPr bwMode="auto">
          <a:xfrm>
            <a:off x="2949429" y="2599646"/>
            <a:ext cx="2304816" cy="274320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37599E30-3C39-47E4-9948-1CD43C302261}"/>
              </a:ext>
            </a:extLst>
          </p:cNvPr>
          <p:cNvSpPr/>
          <p:nvPr/>
        </p:nvSpPr>
        <p:spPr>
          <a:xfrm>
            <a:off x="2949429" y="1612756"/>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铜器的使用</a:t>
            </a:r>
          </a:p>
        </p:txBody>
      </p:sp>
      <p:sp>
        <p:nvSpPr>
          <p:cNvPr id="14" name="矩形 13">
            <a:extLst>
              <a:ext uri="{FF2B5EF4-FFF2-40B4-BE49-F238E27FC236}">
                <a16:creationId xmlns:a16="http://schemas.microsoft.com/office/drawing/2014/main" id="{122A3A6D-5D56-4B20-9BC1-D8349C3CC186}"/>
              </a:ext>
            </a:extLst>
          </p:cNvPr>
          <p:cNvSpPr/>
          <p:nvPr/>
        </p:nvSpPr>
        <p:spPr>
          <a:xfrm>
            <a:off x="6072698" y="1612756"/>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城市的出现</a:t>
            </a:r>
          </a:p>
        </p:txBody>
      </p:sp>
      <p:grpSp>
        <p:nvGrpSpPr>
          <p:cNvPr id="15" name="组合 14">
            <a:extLst>
              <a:ext uri="{FF2B5EF4-FFF2-40B4-BE49-F238E27FC236}">
                <a16:creationId xmlns:a16="http://schemas.microsoft.com/office/drawing/2014/main" id="{E0117B1B-CBAC-434F-B49B-6CE6B0397AF6}"/>
              </a:ext>
            </a:extLst>
          </p:cNvPr>
          <p:cNvGrpSpPr/>
          <p:nvPr/>
        </p:nvGrpSpPr>
        <p:grpSpPr>
          <a:xfrm>
            <a:off x="5853953" y="2434987"/>
            <a:ext cx="2930482" cy="3158065"/>
            <a:chOff x="4406529" y="1155243"/>
            <a:chExt cx="3716075" cy="4906379"/>
          </a:xfrm>
        </p:grpSpPr>
        <p:sp>
          <p:nvSpPr>
            <p:cNvPr id="16" name="TextBox 8">
              <a:extLst>
                <a:ext uri="{FF2B5EF4-FFF2-40B4-BE49-F238E27FC236}">
                  <a16:creationId xmlns:a16="http://schemas.microsoft.com/office/drawing/2014/main" id="{78CED78A-06EB-416D-B481-F1A618F0F625}"/>
                </a:ext>
              </a:extLst>
            </p:cNvPr>
            <p:cNvSpPr txBox="1"/>
            <p:nvPr/>
          </p:nvSpPr>
          <p:spPr>
            <a:xfrm>
              <a:off x="4406529" y="5599957"/>
              <a:ext cx="3716075" cy="461665"/>
            </a:xfrm>
            <a:prstGeom prst="rect">
              <a:avLst/>
            </a:prstGeom>
            <a:noFill/>
          </p:spPr>
          <p:txBody>
            <a:bodyPr wrap="square" rtlCol="0">
              <a:spAutoFit/>
            </a:bodyPr>
            <a:lstStyle/>
            <a:p>
              <a:pPr algn="ctr"/>
              <a:r>
                <a:rPr lang="zh-CN" altLang="en-US" sz="2400" b="1" dirty="0">
                  <a:latin typeface="华文楷体" panose="02010600040101010101" pitchFamily="2" charset="-122"/>
                  <a:ea typeface="华文楷体" panose="02010600040101010101" pitchFamily="2" charset="-122"/>
                </a:rPr>
                <a:t>陶寺城址示意图</a:t>
              </a:r>
            </a:p>
          </p:txBody>
        </p:sp>
        <p:pic>
          <p:nvPicPr>
            <p:cNvPr id="17" name="Picture 2" descr="https://timgsa.baidu.com/timg?image&amp;quality=80&amp;size=b9999_10000&amp;sec=1597489465793&amp;di=2ac45c47a8a07336b84e47a06875d686&amp;imgtype=0&amp;src=http%3A%2F%2Fstatic.zxart.cn%2FUploadFiles%2Fimage%2F20171210%2F20171210111906_1635.jpg">
              <a:extLst>
                <a:ext uri="{FF2B5EF4-FFF2-40B4-BE49-F238E27FC236}">
                  <a16:creationId xmlns:a16="http://schemas.microsoft.com/office/drawing/2014/main" id="{8DD25DC9-0144-46C0-B811-EE67A31C926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75568" y="1155243"/>
              <a:ext cx="3577995" cy="444471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矩形 17">
            <a:extLst>
              <a:ext uri="{FF2B5EF4-FFF2-40B4-BE49-F238E27FC236}">
                <a16:creationId xmlns:a16="http://schemas.microsoft.com/office/drawing/2014/main" id="{851F30EB-0796-411C-A640-6DB10C06DC40}"/>
              </a:ext>
            </a:extLst>
          </p:cNvPr>
          <p:cNvSpPr/>
          <p:nvPr/>
        </p:nvSpPr>
        <p:spPr>
          <a:xfrm>
            <a:off x="9394245" y="1621919"/>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国家的产生</a:t>
            </a:r>
          </a:p>
        </p:txBody>
      </p:sp>
      <p:sp>
        <p:nvSpPr>
          <p:cNvPr id="2" name="矩形 1">
            <a:extLst>
              <a:ext uri="{FF2B5EF4-FFF2-40B4-BE49-F238E27FC236}">
                <a16:creationId xmlns:a16="http://schemas.microsoft.com/office/drawing/2014/main" id="{3350F98D-B308-48E1-BE0C-E67836DCEECA}"/>
              </a:ext>
            </a:extLst>
          </p:cNvPr>
          <p:cNvSpPr/>
          <p:nvPr/>
        </p:nvSpPr>
        <p:spPr>
          <a:xfrm>
            <a:off x="9163655" y="2987570"/>
            <a:ext cx="2954171" cy="2308324"/>
          </a:xfrm>
          <a:prstGeom prst="rect">
            <a:avLst/>
          </a:prstGeom>
        </p:spPr>
        <p:txBody>
          <a:bodyPr wrap="square">
            <a:spAutoFit/>
          </a:bodyPr>
          <a:lstStyle/>
          <a:p>
            <a:r>
              <a:rPr lang="zh-CN" altLang="en-US" sz="3600" dirty="0">
                <a:latin typeface="华文行楷" panose="02010800040101010101" pitchFamily="2" charset="-122"/>
                <a:ea typeface="华文行楷" panose="02010800040101010101" pitchFamily="2" charset="-122"/>
              </a:rPr>
              <a:t>①阶级的出现</a:t>
            </a:r>
            <a:endParaRPr lang="en-US" altLang="zh-CN" sz="3600" dirty="0">
              <a:latin typeface="华文行楷" panose="02010800040101010101" pitchFamily="2" charset="-122"/>
              <a:ea typeface="华文行楷" panose="02010800040101010101" pitchFamily="2" charset="-122"/>
            </a:endParaRPr>
          </a:p>
          <a:p>
            <a:endParaRPr lang="en-US" altLang="zh-CN" sz="3600" dirty="0">
              <a:latin typeface="华文行楷" panose="02010800040101010101" pitchFamily="2" charset="-122"/>
              <a:ea typeface="华文行楷" panose="02010800040101010101" pitchFamily="2" charset="-122"/>
            </a:endParaRPr>
          </a:p>
          <a:p>
            <a:r>
              <a:rPr lang="zh-CN" altLang="en-US" sz="3600" dirty="0">
                <a:latin typeface="华文行楷" panose="02010800040101010101" pitchFamily="2" charset="-122"/>
                <a:ea typeface="华文行楷" panose="02010800040101010101" pitchFamily="2" charset="-122"/>
              </a:rPr>
              <a:t>②公共权力的设立</a:t>
            </a:r>
          </a:p>
        </p:txBody>
      </p:sp>
    </p:spTree>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1D16C99-2477-4F29-9308-7D76014DC3AE}"/>
              </a:ext>
            </a:extLst>
          </p:cNvPr>
          <p:cNvSpPr/>
          <p:nvPr/>
        </p:nvSpPr>
        <p:spPr>
          <a:xfrm>
            <a:off x="4593813" y="320566"/>
            <a:ext cx="2520280" cy="3600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3600" kern="0" noProof="0" dirty="0">
                <a:solidFill>
                  <a:prstClr val="white"/>
                </a:solidFill>
                <a:latin typeface="华文新魏" panose="02010800040101010101" pitchFamily="2" charset="-122"/>
                <a:ea typeface="华文新魏" panose="02010800040101010101" pitchFamily="2" charset="-122"/>
              </a:rPr>
              <a:t>本课小结</a:t>
            </a:r>
            <a:endParaRPr kumimoji="0" lang="zh-CN" altLang="en-US" sz="3600" b="0" i="0" u="none" strike="noStrike" kern="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endParaRPr>
          </a:p>
        </p:txBody>
      </p:sp>
      <p:sp>
        <p:nvSpPr>
          <p:cNvPr id="4" name="文本框 3">
            <a:extLst>
              <a:ext uri="{FF2B5EF4-FFF2-40B4-BE49-F238E27FC236}">
                <a16:creationId xmlns:a16="http://schemas.microsoft.com/office/drawing/2014/main" id="{0D536245-2CDA-44C6-AD0B-6013B2261FB0}"/>
              </a:ext>
            </a:extLst>
          </p:cNvPr>
          <p:cNvSpPr txBox="1"/>
          <p:nvPr/>
        </p:nvSpPr>
        <p:spPr>
          <a:xfrm>
            <a:off x="660401" y="1255299"/>
            <a:ext cx="11159066" cy="4916901"/>
          </a:xfrm>
          <a:prstGeom prst="rect">
            <a:avLst/>
          </a:prstGeom>
          <a:solidFill>
            <a:srgbClr val="B6A491"/>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endParaRPr lang="zh-CN" altLang="en-US" dirty="0"/>
          </a:p>
        </p:txBody>
      </p:sp>
      <p:sp>
        <p:nvSpPr>
          <p:cNvPr id="3" name="矩形 2">
            <a:extLst>
              <a:ext uri="{FF2B5EF4-FFF2-40B4-BE49-F238E27FC236}">
                <a16:creationId xmlns:a16="http://schemas.microsoft.com/office/drawing/2014/main" id="{136C77D5-B19F-4A01-81BA-A7F454379200}"/>
              </a:ext>
            </a:extLst>
          </p:cNvPr>
          <p:cNvSpPr/>
          <p:nvPr/>
        </p:nvSpPr>
        <p:spPr>
          <a:xfrm>
            <a:off x="1011766" y="1651000"/>
            <a:ext cx="10456333" cy="3869329"/>
          </a:xfrm>
          <a:prstGeom prst="rect">
            <a:avLst/>
          </a:prstGeom>
          <a:solidFill>
            <a:schemeClr val="accent3">
              <a:alpha val="50000"/>
            </a:schemeClr>
          </a:solidFill>
          <a:ln w="76200">
            <a:solidFill>
              <a:schemeClr val="bg1"/>
            </a:solid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sz="2800" dirty="0">
                <a:latin typeface="楷体" panose="02010609060101010101" pitchFamily="49" charset="-122"/>
                <a:ea typeface="楷体" panose="02010609060101010101" pitchFamily="49" charset="-122"/>
              </a:rPr>
              <a:t>早期起源过程中形成的以华夏为主体的多元一体的中华古文明体系，具有很强的凝聚力和内部活力，深深地影响到往后中国历史的发展。中华文明在几千年的发展过程中虽有不少波折，而文明本身却从未中断，一直持续发展下来，与早期中国所奠定的有核心、有主体的多元一体格局的基础是有很大关系的。</a:t>
            </a:r>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严文明</a:t>
            </a:r>
          </a:p>
        </p:txBody>
      </p:sp>
    </p:spTree>
    <p:extLst>
      <p:ext uri="{BB962C8B-B14F-4D97-AF65-F5344CB8AC3E}">
        <p14:creationId xmlns:p14="http://schemas.microsoft.com/office/powerpoint/2010/main" val="3895500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31" name="文本框 15">
            <a:extLst>
              <a:ext uri="{FF2B5EF4-FFF2-40B4-BE49-F238E27FC236}">
                <a16:creationId xmlns:a16="http://schemas.microsoft.com/office/drawing/2014/main" id="{75D900A7-F99E-4F96-BEA3-5E7A12A92CAC}"/>
              </a:ext>
            </a:extLst>
          </p:cNvPr>
          <p:cNvSpPr txBox="1"/>
          <p:nvPr/>
        </p:nvSpPr>
        <p:spPr>
          <a:xfrm>
            <a:off x="0" y="1410437"/>
            <a:ext cx="12192000"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400" b="1" dirty="0">
                <a:latin typeface="华文楷体" panose="02010600040101010101" pitchFamily="2" charset="-122"/>
                <a:ea typeface="华文楷体" panose="02010600040101010101" pitchFamily="2" charset="-122"/>
              </a:rPr>
              <a:t>旧石器时代（</a:t>
            </a:r>
            <a:r>
              <a:rPr lang="en-US" altLang="zh-CN" sz="2400" b="1" dirty="0">
                <a:latin typeface="华文楷体" panose="02010600040101010101" pitchFamily="2" charset="-122"/>
                <a:ea typeface="华文楷体" panose="02010600040101010101" pitchFamily="2" charset="-122"/>
              </a:rPr>
              <a:t>170</a:t>
            </a:r>
            <a:r>
              <a:rPr lang="zh-CN" altLang="en-US" sz="2400" b="1" dirty="0">
                <a:latin typeface="华文楷体" panose="02010600040101010101" pitchFamily="2" charset="-122"/>
                <a:ea typeface="华文楷体" panose="02010600040101010101" pitchFamily="2" charset="-122"/>
              </a:rPr>
              <a:t>万年前至</a:t>
            </a:r>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万年前）：以打制方法制作石器的时代</a:t>
            </a:r>
          </a:p>
        </p:txBody>
      </p:sp>
      <p:pic>
        <p:nvPicPr>
          <p:cNvPr id="32" name="Picture 3" descr="C:\Users\HP\Desktop\图片1.jpg">
            <a:extLst>
              <a:ext uri="{FF2B5EF4-FFF2-40B4-BE49-F238E27FC236}">
                <a16:creationId xmlns:a16="http://schemas.microsoft.com/office/drawing/2014/main" id="{9E421D99-1CCB-45AE-9EAB-1BCA7D04D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1" y="2279049"/>
            <a:ext cx="5460457" cy="437766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880A546B-6304-4526-AA48-6E21C7D8B4A0}"/>
              </a:ext>
            </a:extLst>
          </p:cNvPr>
          <p:cNvSpPr/>
          <p:nvPr/>
        </p:nvSpPr>
        <p:spPr>
          <a:xfrm>
            <a:off x="5593865" y="5210741"/>
            <a:ext cx="6401239" cy="1384995"/>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主要特征：</a:t>
            </a:r>
            <a:endParaRPr lang="en-US" altLang="zh-CN" sz="2800" dirty="0">
              <a:latin typeface="仿宋" panose="02010609060101010101" pitchFamily="49" charset="-122"/>
              <a:ea typeface="仿宋" panose="02010609060101010101" pitchFamily="49" charset="-122"/>
            </a:endParaRPr>
          </a:p>
          <a:p>
            <a:r>
              <a:rPr lang="zh-CN" altLang="en-US" sz="2800" dirty="0">
                <a:latin typeface="仿宋" panose="02010609060101010101" pitchFamily="49" charset="-122"/>
                <a:ea typeface="仿宋" panose="02010609060101010101" pitchFamily="49" charset="-122"/>
              </a:rPr>
              <a:t>从事渔猎和采集；群居生活；已经学会使用火</a:t>
            </a:r>
          </a:p>
        </p:txBody>
      </p:sp>
      <p:sp>
        <p:nvSpPr>
          <p:cNvPr id="23" name="矩形 22">
            <a:extLst>
              <a:ext uri="{FF2B5EF4-FFF2-40B4-BE49-F238E27FC236}">
                <a16:creationId xmlns:a16="http://schemas.microsoft.com/office/drawing/2014/main" id="{0B8E78C5-F034-4223-B22D-B19F6EF799F4}"/>
              </a:ext>
            </a:extLst>
          </p:cNvPr>
          <p:cNvSpPr/>
          <p:nvPr/>
        </p:nvSpPr>
        <p:spPr>
          <a:xfrm>
            <a:off x="5526788" y="2257605"/>
            <a:ext cx="6401239" cy="1384995"/>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早期人类分布的基本特点：从南到北；由东到西；分布广泛：多分布于大河、大江等自然条件比较优良的区域</a:t>
            </a:r>
          </a:p>
        </p:txBody>
      </p:sp>
      <p:sp>
        <p:nvSpPr>
          <p:cNvPr id="25" name="矩形 24">
            <a:extLst>
              <a:ext uri="{FF2B5EF4-FFF2-40B4-BE49-F238E27FC236}">
                <a16:creationId xmlns:a16="http://schemas.microsoft.com/office/drawing/2014/main" id="{D7A64242-F51D-4ED1-BBF7-1A719C74F875}"/>
              </a:ext>
            </a:extLst>
          </p:cNvPr>
          <p:cNvSpPr/>
          <p:nvPr/>
        </p:nvSpPr>
        <p:spPr>
          <a:xfrm>
            <a:off x="5590398" y="3949617"/>
            <a:ext cx="6535271" cy="954107"/>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代表：距今约</a:t>
            </a:r>
            <a:r>
              <a:rPr lang="en-US" altLang="zh-CN" sz="2800" dirty="0">
                <a:latin typeface="仿宋" panose="02010609060101010101" pitchFamily="49" charset="-122"/>
                <a:ea typeface="仿宋" panose="02010609060101010101" pitchFamily="49" charset="-122"/>
              </a:rPr>
              <a:t>170</a:t>
            </a:r>
            <a:r>
              <a:rPr lang="zh-CN" altLang="en-US" sz="2800" dirty="0">
                <a:latin typeface="仿宋" panose="02010609060101010101" pitchFamily="49" charset="-122"/>
                <a:ea typeface="仿宋" panose="02010609060101010101" pitchFamily="49" charset="-122"/>
              </a:rPr>
              <a:t>万年的元谋人；距今约</a:t>
            </a:r>
            <a:r>
              <a:rPr lang="en-US" altLang="zh-CN" sz="2800" dirty="0">
                <a:latin typeface="仿宋" panose="02010609060101010101" pitchFamily="49" charset="-122"/>
                <a:ea typeface="仿宋" panose="02010609060101010101" pitchFamily="49" charset="-122"/>
              </a:rPr>
              <a:t>70</a:t>
            </a:r>
            <a:r>
              <a:rPr lang="zh-CN" altLang="en-US" sz="2800" dirty="0">
                <a:latin typeface="仿宋" panose="02010609060101010101" pitchFamily="49" charset="-122"/>
                <a:ea typeface="仿宋" panose="02010609060101010101" pitchFamily="49" charset="-122"/>
              </a:rPr>
              <a:t>万年至</a:t>
            </a:r>
            <a:r>
              <a:rPr lang="en-US" altLang="zh-CN" sz="2800" dirty="0">
                <a:latin typeface="仿宋" panose="02010609060101010101" pitchFamily="49" charset="-122"/>
                <a:ea typeface="仿宋" panose="02010609060101010101" pitchFamily="49" charset="-122"/>
              </a:rPr>
              <a:t>20</a:t>
            </a:r>
            <a:r>
              <a:rPr lang="zh-CN" altLang="en-US" sz="2800" dirty="0">
                <a:latin typeface="仿宋" panose="02010609060101010101" pitchFamily="49" charset="-122"/>
                <a:ea typeface="仿宋" panose="02010609060101010101" pitchFamily="49" charset="-122"/>
              </a:rPr>
              <a:t>万年的北京人</a:t>
            </a:r>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274856" y="33046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49323" y="310255"/>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grpSp>
        <p:nvGrpSpPr>
          <p:cNvPr id="6" name="组合 5">
            <a:extLst>
              <a:ext uri="{FF2B5EF4-FFF2-40B4-BE49-F238E27FC236}">
                <a16:creationId xmlns:a16="http://schemas.microsoft.com/office/drawing/2014/main" id="{91D34C4A-07A3-4559-AF0D-4197444362A5}"/>
              </a:ext>
            </a:extLst>
          </p:cNvPr>
          <p:cNvGrpSpPr/>
          <p:nvPr/>
        </p:nvGrpSpPr>
        <p:grpSpPr>
          <a:xfrm>
            <a:off x="0" y="4382181"/>
            <a:ext cx="12200847" cy="1681371"/>
            <a:chOff x="-17700" y="1589869"/>
            <a:chExt cx="12200847" cy="1681371"/>
          </a:xfrm>
        </p:grpSpPr>
        <p:sp>
          <p:nvSpPr>
            <p:cNvPr id="2" name="矩形 1">
              <a:extLst>
                <a:ext uri="{FF2B5EF4-FFF2-40B4-BE49-F238E27FC236}">
                  <a16:creationId xmlns:a16="http://schemas.microsoft.com/office/drawing/2014/main" id="{DD5B73B3-EEE4-4461-9166-B5A1B128A0E5}"/>
                </a:ext>
              </a:extLst>
            </p:cNvPr>
            <p:cNvSpPr/>
            <p:nvPr/>
          </p:nvSpPr>
          <p:spPr>
            <a:xfrm>
              <a:off x="-17700" y="1589869"/>
              <a:ext cx="12192000" cy="156966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洞穴中虽然发现了大量的石器，它们没有一件被认为足以或适于杀死大型有蹄类哺乳动物</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从头骨上发现了石器切割的痕迹</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骨骼上留有的石器切痕往往覆盖在食肉类的咬痕之上。</a:t>
              </a:r>
              <a:r>
                <a:rPr lang="en-US" altLang="zh-CN" sz="2400" dirty="0">
                  <a:latin typeface="楷体" panose="02010609060101010101" pitchFamily="49" charset="-122"/>
                  <a:ea typeface="楷体" panose="02010609060101010101" pitchFamily="49" charset="-122"/>
                </a:rPr>
                <a:t>——</a:t>
              </a:r>
              <a:r>
                <a:rPr lang="en-US" altLang="zh-CN" sz="2400" dirty="0"/>
                <a:t>《</a:t>
              </a:r>
              <a:r>
                <a:rPr lang="zh-CN" altLang="en-US" sz="2400" dirty="0">
                  <a:latin typeface="楷体" panose="02010609060101010101" pitchFamily="49" charset="-122"/>
                  <a:ea typeface="楷体" panose="02010609060101010101" pitchFamily="49" charset="-122"/>
                </a:rPr>
                <a:t>北京猿人新传读</a:t>
              </a:r>
              <a:r>
                <a:rPr lang="en-US" altLang="zh-CN" sz="2400" dirty="0">
                  <a:latin typeface="楷体" panose="02010609060101010101" pitchFamily="49" charset="-122"/>
                  <a:ea typeface="楷体" panose="02010609060101010101" pitchFamily="49" charset="-122"/>
                </a:rPr>
                <a:t>&lt;</a:t>
              </a:r>
              <a:r>
                <a:rPr lang="zh-CN" altLang="en-US" sz="2400" dirty="0">
                  <a:latin typeface="楷体" panose="02010609060101010101" pitchFamily="49" charset="-122"/>
                  <a:ea typeface="楷体" panose="02010609060101010101" pitchFamily="49" charset="-122"/>
                </a:rPr>
                <a:t>龙骨山一冰河时代的直立人传奇</a:t>
              </a:r>
              <a:r>
                <a:rPr lang="en-US" altLang="zh-CN" sz="2400" dirty="0">
                  <a:latin typeface="楷体" panose="02010609060101010101" pitchFamily="49" charset="-122"/>
                  <a:ea typeface="楷体" panose="02010609060101010101" pitchFamily="49" charset="-122"/>
                </a:rPr>
                <a:t>〉》</a:t>
              </a:r>
            </a:p>
            <a:p>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AE92CE4D-754A-470E-8500-E93DF9C475E1}"/>
                </a:ext>
              </a:extLst>
            </p:cNvPr>
            <p:cNvSpPr/>
            <p:nvPr/>
          </p:nvSpPr>
          <p:spPr>
            <a:xfrm>
              <a:off x="-8852" y="2809575"/>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rPr>
                <a:t>从这则材料，大家可以推断北京人的觅食策略有可能是什么？</a:t>
              </a:r>
            </a:p>
          </p:txBody>
        </p:sp>
      </p:grpSp>
      <p:sp>
        <p:nvSpPr>
          <p:cNvPr id="5" name="矩形 4">
            <a:extLst>
              <a:ext uri="{FF2B5EF4-FFF2-40B4-BE49-F238E27FC236}">
                <a16:creationId xmlns:a16="http://schemas.microsoft.com/office/drawing/2014/main" id="{D94D2729-F793-4A8B-9614-00B0505F2C07}"/>
              </a:ext>
            </a:extLst>
          </p:cNvPr>
          <p:cNvSpPr/>
          <p:nvPr/>
        </p:nvSpPr>
        <p:spPr>
          <a:xfrm>
            <a:off x="49132" y="6215308"/>
            <a:ext cx="12111429" cy="461665"/>
          </a:xfrm>
          <a:prstGeom prst="rect">
            <a:avLst/>
          </a:prstGeom>
        </p:spPr>
        <p:txBody>
          <a:bodyPr wrap="square">
            <a:spAutoFit/>
          </a:bodyPr>
          <a:lstStyle/>
          <a:p>
            <a:pPr algn="ctr"/>
            <a:r>
              <a:rPr lang="zh-CN" altLang="en-US" sz="2400" dirty="0">
                <a:latin typeface="华文楷体" panose="02010600040101010101" pitchFamily="2" charset="-122"/>
                <a:ea typeface="华文楷体" panose="02010600040101010101" pitchFamily="2" charset="-122"/>
              </a:rPr>
              <a:t>古人类猎食能力相当差</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他们也采取尸食或腐食的觅食策略。</a:t>
            </a:r>
          </a:p>
        </p:txBody>
      </p:sp>
      <p:grpSp>
        <p:nvGrpSpPr>
          <p:cNvPr id="15" name="组合 14">
            <a:extLst>
              <a:ext uri="{FF2B5EF4-FFF2-40B4-BE49-F238E27FC236}">
                <a16:creationId xmlns:a16="http://schemas.microsoft.com/office/drawing/2014/main" id="{0BA3D912-C61A-41A9-B8FE-BC17F9D8B0F9}"/>
              </a:ext>
            </a:extLst>
          </p:cNvPr>
          <p:cNvGrpSpPr/>
          <p:nvPr/>
        </p:nvGrpSpPr>
        <p:grpSpPr>
          <a:xfrm>
            <a:off x="8848" y="1329906"/>
            <a:ext cx="12192000" cy="1938992"/>
            <a:chOff x="8852" y="1477862"/>
            <a:chExt cx="12192000" cy="1938992"/>
          </a:xfrm>
        </p:grpSpPr>
        <p:sp>
          <p:nvSpPr>
            <p:cNvPr id="16" name="矩形 15">
              <a:extLst>
                <a:ext uri="{FF2B5EF4-FFF2-40B4-BE49-F238E27FC236}">
                  <a16:creationId xmlns:a16="http://schemas.microsoft.com/office/drawing/2014/main" id="{B41A99A3-8045-4396-97E2-0E65C91A52F2}"/>
                </a:ext>
              </a:extLst>
            </p:cNvPr>
            <p:cNvSpPr/>
            <p:nvPr/>
          </p:nvSpPr>
          <p:spPr>
            <a:xfrm>
              <a:off x="8852" y="1477862"/>
              <a:ext cx="12192000" cy="193899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龙骨山</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猿人洞出土了</a:t>
              </a:r>
              <a:r>
                <a:rPr lang="en-US" altLang="zh-CN" sz="2400" dirty="0">
                  <a:latin typeface="楷体" panose="02010609060101010101" pitchFamily="49" charset="-122"/>
                  <a:ea typeface="楷体" panose="02010609060101010101" pitchFamily="49" charset="-122"/>
                </a:rPr>
                <a:t>6</a:t>
              </a:r>
              <a:r>
                <a:rPr lang="zh-CN" altLang="en-US" sz="2400" dirty="0">
                  <a:latin typeface="楷体" panose="02010609060101010101" pitchFamily="49" charset="-122"/>
                  <a:ea typeface="楷体" panose="02010609060101010101" pitchFamily="49" charset="-122"/>
                </a:rPr>
                <a:t>具头骨和许多肢骨及牙齿</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总共代表大约</a:t>
              </a:r>
              <a:r>
                <a:rPr lang="en-US" altLang="zh-CN" sz="2400" dirty="0">
                  <a:latin typeface="楷体" panose="02010609060101010101" pitchFamily="49" charset="-122"/>
                  <a:ea typeface="楷体" panose="02010609060101010101" pitchFamily="49" charset="-122"/>
                </a:rPr>
                <a:t>40</a:t>
              </a:r>
              <a:r>
                <a:rPr lang="zh-CN" altLang="en-US" sz="2400" dirty="0">
                  <a:latin typeface="楷体" panose="02010609060101010101" pitchFamily="49" charset="-122"/>
                  <a:ea typeface="楷体" panose="02010609060101010101" pitchFamily="49" charset="-122"/>
                </a:rPr>
                <a:t>个个体的直立人</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出土的</a:t>
              </a:r>
              <a:r>
                <a:rPr lang="en-US" altLang="zh-CN" sz="2400" dirty="0">
                  <a:latin typeface="楷体" panose="02010609060101010101" pitchFamily="49" charset="-122"/>
                  <a:ea typeface="楷体" panose="02010609060101010101" pitchFamily="49" charset="-122"/>
                </a:rPr>
                <a:t>54</a:t>
              </a:r>
              <a:r>
                <a:rPr lang="zh-CN" altLang="en-US" sz="2400" dirty="0">
                  <a:latin typeface="楷体" panose="02010609060101010101" pitchFamily="49" charset="-122"/>
                  <a:ea typeface="楷体" panose="02010609060101010101" pitchFamily="49" charset="-122"/>
                </a:rPr>
                <a:t>种大型哺乳动物中</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有包括</a:t>
              </a:r>
              <a:r>
                <a:rPr lang="en-US" altLang="zh-CN" sz="2400" dirty="0">
                  <a:latin typeface="楷体" panose="02010609060101010101" pitchFamily="49" charset="-122"/>
                  <a:ea typeface="楷体" panose="02010609060101010101" pitchFamily="49" charset="-122"/>
                </a:rPr>
                <a:t>2000</a:t>
              </a:r>
              <a:r>
                <a:rPr lang="zh-CN" altLang="en-US" sz="2400" dirty="0">
                  <a:latin typeface="楷体" panose="02010609060101010101" pitchFamily="49" charset="-122"/>
                  <a:ea typeface="楷体" panose="02010609060101010101" pitchFamily="49" charset="-122"/>
                </a:rPr>
                <a:t>个个体的鬣狗、在</a:t>
              </a:r>
              <a:r>
                <a:rPr lang="en-US" altLang="zh-CN" sz="2400" dirty="0">
                  <a:latin typeface="楷体" panose="02010609060101010101" pitchFamily="49" charset="-122"/>
                  <a:ea typeface="楷体" panose="02010609060101010101" pitchFamily="49" charset="-122"/>
                </a:rPr>
                <a:t>50- -100 </a:t>
              </a:r>
              <a:r>
                <a:rPr lang="zh-CN" altLang="en-US" sz="2400" dirty="0">
                  <a:latin typeface="楷体" panose="02010609060101010101" pitchFamily="49" charset="-122"/>
                  <a:ea typeface="楷体" panose="02010609060101010101" pitchFamily="49" charset="-122"/>
                </a:rPr>
                <a:t>个个体之间的狼、貉和狐狸以及少量虎和猎豹的牙齿和骨骼</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野猪也有</a:t>
              </a:r>
              <a:r>
                <a:rPr lang="en-US" altLang="zh-CN" sz="2400" dirty="0">
                  <a:latin typeface="楷体" panose="02010609060101010101" pitchFamily="49" charset="-122"/>
                  <a:ea typeface="楷体" panose="02010609060101010101" pitchFamily="49" charset="-122"/>
                </a:rPr>
                <a:t>200</a:t>
              </a:r>
              <a:r>
                <a:rPr lang="zh-CN" altLang="en-US" sz="2400" dirty="0">
                  <a:latin typeface="楷体" panose="02010609060101010101" pitchFamily="49" charset="-122"/>
                  <a:ea typeface="楷体" panose="02010609060101010101" pitchFamily="49" charset="-122"/>
                </a:rPr>
                <a:t>头左右。</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北京猿人新传读</a:t>
              </a:r>
              <a:r>
                <a:rPr lang="en-US" altLang="zh-CN" sz="2400" dirty="0">
                  <a:latin typeface="楷体" panose="02010609060101010101" pitchFamily="49" charset="-122"/>
                  <a:ea typeface="楷体" panose="02010609060101010101" pitchFamily="49" charset="-122"/>
                </a:rPr>
                <a:t>&lt;</a:t>
              </a:r>
              <a:r>
                <a:rPr lang="zh-CN" altLang="en-US" sz="2400" dirty="0">
                  <a:latin typeface="楷体" panose="02010609060101010101" pitchFamily="49" charset="-122"/>
                  <a:ea typeface="楷体" panose="02010609060101010101" pitchFamily="49" charset="-122"/>
                </a:rPr>
                <a:t>龙骨山一冰河时代的直立人传奇</a:t>
              </a:r>
              <a:r>
                <a:rPr lang="en-US" altLang="zh-CN" sz="2400" dirty="0">
                  <a:latin typeface="楷体" panose="02010609060101010101" pitchFamily="49" charset="-122"/>
                  <a:ea typeface="楷体" panose="02010609060101010101" pitchFamily="49" charset="-122"/>
                </a:rPr>
                <a:t>〉》</a:t>
              </a:r>
            </a:p>
            <a:p>
              <a:endParaRPr lang="zh-CN" altLang="en-US" sz="2400" dirty="0">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4942DD1C-9EB7-49A8-BC12-F92FDE5E25EE}"/>
                </a:ext>
              </a:extLst>
            </p:cNvPr>
            <p:cNvSpPr/>
            <p:nvPr/>
          </p:nvSpPr>
          <p:spPr>
            <a:xfrm>
              <a:off x="8855" y="2955189"/>
              <a:ext cx="1215171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rPr>
                <a:t>从出土化石比例看</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人类的骨骸要比食肉类动物少得多。这一现象该怎么解释</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grpSp>
      <p:sp>
        <p:nvSpPr>
          <p:cNvPr id="7" name="矩形 6">
            <a:extLst>
              <a:ext uri="{FF2B5EF4-FFF2-40B4-BE49-F238E27FC236}">
                <a16:creationId xmlns:a16="http://schemas.microsoft.com/office/drawing/2014/main" id="{7CAF2BD3-EE02-45E9-AB5A-BCDCAAD0521F}"/>
              </a:ext>
            </a:extLst>
          </p:cNvPr>
          <p:cNvSpPr/>
          <p:nvPr/>
        </p:nvSpPr>
        <p:spPr>
          <a:xfrm>
            <a:off x="-72827" y="3500086"/>
            <a:ext cx="12297365" cy="461665"/>
          </a:xfrm>
          <a:prstGeom prst="rect">
            <a:avLst/>
          </a:prstGeom>
        </p:spPr>
        <p:txBody>
          <a:bodyPr wrap="square">
            <a:spAutoFit/>
          </a:bodyPr>
          <a:lstStyle/>
          <a:p>
            <a:r>
              <a:rPr lang="zh-CN" altLang="en-US" sz="2400" dirty="0">
                <a:latin typeface="华文楷体" panose="02010600040101010101" pitchFamily="2" charset="-122"/>
                <a:ea typeface="华文楷体" panose="02010600040101010101" pitchFamily="2" charset="-122"/>
              </a:rPr>
              <a:t>他们和鬣狗这类穴居食肉类分享这个洞穴</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而且鬣狗等食肉类更像是这个洞穴的主要栖居者。</a:t>
            </a:r>
          </a:p>
        </p:txBody>
      </p:sp>
    </p:spTree>
    <p:extLst>
      <p:ext uri="{BB962C8B-B14F-4D97-AF65-F5344CB8AC3E}">
        <p14:creationId xmlns:p14="http://schemas.microsoft.com/office/powerpoint/2010/main" val="1010938081"/>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7" name="文本框 15">
            <a:extLst>
              <a:ext uri="{FF2B5EF4-FFF2-40B4-BE49-F238E27FC236}">
                <a16:creationId xmlns:a16="http://schemas.microsoft.com/office/drawing/2014/main" id="{68DF9A3A-A768-4B6E-832A-A6E565171A83}"/>
              </a:ext>
            </a:extLst>
          </p:cNvPr>
          <p:cNvSpPr txBox="1"/>
          <p:nvPr/>
        </p:nvSpPr>
        <p:spPr>
          <a:xfrm>
            <a:off x="0" y="1286633"/>
            <a:ext cx="12192000"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400" b="1" dirty="0">
                <a:latin typeface="华文楷体" panose="02010600040101010101" pitchFamily="2" charset="-122"/>
                <a:ea typeface="华文楷体" panose="02010600040101010101" pitchFamily="2" charset="-122"/>
              </a:rPr>
              <a:t>新石器时代（</a:t>
            </a:r>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万年前</a:t>
            </a:r>
            <a:r>
              <a:rPr lang="en-US" altLang="zh-CN" sz="2400" b="1" dirty="0">
                <a:latin typeface="华文楷体" panose="02010600040101010101" pitchFamily="2" charset="-122"/>
                <a:ea typeface="华文楷体" panose="02010600040101010101" pitchFamily="2" charset="-122"/>
              </a:rPr>
              <a:t>—BC2070</a:t>
            </a:r>
            <a:r>
              <a:rPr lang="zh-CN" altLang="en-US" sz="2400" b="1" dirty="0">
                <a:latin typeface="华文楷体" panose="02010600040101010101" pitchFamily="2" charset="-122"/>
                <a:ea typeface="华文楷体" panose="02010600040101010101" pitchFamily="2" charset="-122"/>
              </a:rPr>
              <a:t>年）：以打磨结合方法制作石器的时代</a:t>
            </a:r>
            <a:endParaRPr lang="en-US" altLang="zh-CN" sz="2400" b="1" dirty="0">
              <a:latin typeface="华文楷体" panose="02010600040101010101" pitchFamily="2" charset="-122"/>
              <a:ea typeface="华文楷体" panose="02010600040101010101" pitchFamily="2" charset="-122"/>
            </a:endParaRPr>
          </a:p>
        </p:txBody>
      </p:sp>
      <p:pic>
        <p:nvPicPr>
          <p:cNvPr id="8" name="Picture 2">
            <a:extLst>
              <a:ext uri="{FF2B5EF4-FFF2-40B4-BE49-F238E27FC236}">
                <a16:creationId xmlns:a16="http://schemas.microsoft.com/office/drawing/2014/main" id="{295118D4-43BA-43B3-83D0-FD26ADAF0FB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57" r="5750"/>
          <a:stretch>
            <a:fillRect/>
          </a:stretch>
        </p:blipFill>
        <p:spPr bwMode="auto">
          <a:xfrm>
            <a:off x="0" y="1954487"/>
            <a:ext cx="5255707" cy="489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2">
            <a:extLst>
              <a:ext uri="{FF2B5EF4-FFF2-40B4-BE49-F238E27FC236}">
                <a16:creationId xmlns:a16="http://schemas.microsoft.com/office/drawing/2014/main" id="{DAEA7FC4-582F-4158-82DE-5C72EB3F1FC9}"/>
              </a:ext>
            </a:extLst>
          </p:cNvPr>
          <p:cNvGraphicFramePr>
            <a:graphicFrameLocks noGrp="1"/>
          </p:cNvGraphicFramePr>
          <p:nvPr>
            <p:extLst>
              <p:ext uri="{D42A27DB-BD31-4B8C-83A1-F6EECF244321}">
                <p14:modId xmlns:p14="http://schemas.microsoft.com/office/powerpoint/2010/main" val="3735967187"/>
              </p:ext>
            </p:extLst>
          </p:nvPr>
        </p:nvGraphicFramePr>
        <p:xfrm>
          <a:off x="5441576" y="1926817"/>
          <a:ext cx="6750424" cy="4924318"/>
        </p:xfrm>
        <a:graphic>
          <a:graphicData uri="http://schemas.openxmlformats.org/drawingml/2006/table">
            <a:tbl>
              <a:tblPr firstRow="1" bandRow="1">
                <a:tableStyleId>{5C22544A-7EE6-4342-B048-85BDC9FD1C3A}</a:tableStyleId>
              </a:tblPr>
              <a:tblGrid>
                <a:gridCol w="1129590">
                  <a:extLst>
                    <a:ext uri="{9D8B030D-6E8A-4147-A177-3AD203B41FA5}">
                      <a16:colId xmlns:a16="http://schemas.microsoft.com/office/drawing/2014/main" val="1284878496"/>
                    </a:ext>
                  </a:extLst>
                </a:gridCol>
                <a:gridCol w="2077079">
                  <a:extLst>
                    <a:ext uri="{9D8B030D-6E8A-4147-A177-3AD203B41FA5}">
                      <a16:colId xmlns:a16="http://schemas.microsoft.com/office/drawing/2014/main" val="2991734440"/>
                    </a:ext>
                  </a:extLst>
                </a:gridCol>
                <a:gridCol w="1728661">
                  <a:extLst>
                    <a:ext uri="{9D8B030D-6E8A-4147-A177-3AD203B41FA5}">
                      <a16:colId xmlns:a16="http://schemas.microsoft.com/office/drawing/2014/main" val="2315465823"/>
                    </a:ext>
                  </a:extLst>
                </a:gridCol>
                <a:gridCol w="1815094">
                  <a:extLst>
                    <a:ext uri="{9D8B030D-6E8A-4147-A177-3AD203B41FA5}">
                      <a16:colId xmlns:a16="http://schemas.microsoft.com/office/drawing/2014/main" val="2134772054"/>
                    </a:ext>
                  </a:extLst>
                </a:gridCol>
              </a:tblGrid>
              <a:tr h="615636">
                <a:tc>
                  <a:txBody>
                    <a:bodyPr/>
                    <a:lstStyle/>
                    <a:p>
                      <a:pPr algn="ctr"/>
                      <a:r>
                        <a:rPr lang="zh-CN" altLang="en-US" sz="2400" dirty="0">
                          <a:latin typeface="仿宋" panose="02010609060101010101" pitchFamily="49" charset="-122"/>
                          <a:ea typeface="仿宋" panose="02010609060101010101" pitchFamily="49" charset="-122"/>
                        </a:rPr>
                        <a:t>时间</a:t>
                      </a:r>
                    </a:p>
                  </a:txBody>
                  <a:tcPr anchor="ctr"/>
                </a:tc>
                <a:tc>
                  <a:txBody>
                    <a:bodyPr/>
                    <a:lstStyle/>
                    <a:p>
                      <a:pPr algn="ctr"/>
                      <a:r>
                        <a:rPr lang="zh-CN" altLang="en-US" sz="2400" dirty="0">
                          <a:latin typeface="仿宋" panose="02010609060101010101" pitchFamily="49" charset="-122"/>
                          <a:ea typeface="仿宋" panose="02010609060101010101" pitchFamily="49" charset="-122"/>
                        </a:rPr>
                        <a:t>地域</a:t>
                      </a:r>
                    </a:p>
                  </a:txBody>
                  <a:tcPr anchor="ctr"/>
                </a:tc>
                <a:tc>
                  <a:txBody>
                    <a:bodyPr/>
                    <a:lstStyle/>
                    <a:p>
                      <a:pPr algn="ctr"/>
                      <a:r>
                        <a:rPr lang="zh-CN" altLang="en-US" sz="2400" dirty="0">
                          <a:latin typeface="仿宋" panose="02010609060101010101" pitchFamily="49" charset="-122"/>
                          <a:ea typeface="仿宋" panose="02010609060101010101" pitchFamily="49" charset="-122"/>
                        </a:rPr>
                        <a:t>文化遗址</a:t>
                      </a:r>
                    </a:p>
                  </a:txBody>
                  <a:tcPr anchor="ctr"/>
                </a:tc>
                <a:tc>
                  <a:txBody>
                    <a:bodyPr/>
                    <a:lstStyle/>
                    <a:p>
                      <a:pPr algn="ctr"/>
                      <a:r>
                        <a:rPr lang="zh-CN" altLang="en-US" sz="2400" dirty="0">
                          <a:latin typeface="仿宋" panose="02010609060101010101" pitchFamily="49" charset="-122"/>
                          <a:ea typeface="仿宋" panose="02010609060101010101" pitchFamily="49" charset="-122"/>
                        </a:rPr>
                        <a:t>发展概况</a:t>
                      </a:r>
                    </a:p>
                  </a:txBody>
                  <a:tcPr anchor="ctr"/>
                </a:tc>
                <a:extLst>
                  <a:ext uri="{0D108BD9-81ED-4DB2-BD59-A6C34878D82A}">
                    <a16:rowId xmlns:a16="http://schemas.microsoft.com/office/drawing/2014/main" val="2050192772"/>
                  </a:ext>
                </a:extLst>
              </a:tr>
              <a:tr h="809126">
                <a:tc rowSpan="3">
                  <a:txBody>
                    <a:bodyPr/>
                    <a:lstStyle/>
                    <a:p>
                      <a:pPr algn="ctr"/>
                      <a:r>
                        <a:rPr lang="zh-CN" altLang="en-US" sz="2400" dirty="0">
                          <a:latin typeface="仿宋" panose="02010609060101010101" pitchFamily="49" charset="-122"/>
                          <a:ea typeface="仿宋" panose="02010609060101010101" pitchFamily="49" charset="-122"/>
                        </a:rPr>
                        <a:t>距今约</a:t>
                      </a:r>
                      <a:r>
                        <a:rPr lang="en-US" altLang="zh-CN" sz="2400" dirty="0">
                          <a:latin typeface="仿宋" panose="02010609060101010101" pitchFamily="49" charset="-122"/>
                          <a:ea typeface="仿宋" panose="02010609060101010101" pitchFamily="49" charset="-122"/>
                        </a:rPr>
                        <a:t>7000</a:t>
                      </a:r>
                      <a:r>
                        <a:rPr lang="zh-CN" altLang="en-US" sz="2400" dirty="0">
                          <a:latin typeface="仿宋" panose="02010609060101010101" pitchFamily="49" charset="-122"/>
                          <a:ea typeface="仿宋" panose="02010609060101010101" pitchFamily="49" charset="-122"/>
                        </a:rPr>
                        <a:t>至</a:t>
                      </a:r>
                      <a:r>
                        <a:rPr lang="en-US" altLang="zh-CN" sz="2400" dirty="0">
                          <a:latin typeface="仿宋" panose="02010609060101010101" pitchFamily="49" charset="-122"/>
                          <a:ea typeface="仿宋" panose="02010609060101010101" pitchFamily="49" charset="-122"/>
                        </a:rPr>
                        <a:t>5000</a:t>
                      </a:r>
                      <a:r>
                        <a:rPr lang="zh-CN" altLang="en-US" sz="2400" dirty="0">
                          <a:latin typeface="仿宋" panose="02010609060101010101" pitchFamily="49" charset="-122"/>
                          <a:ea typeface="仿宋" panose="02010609060101010101" pitchFamily="49" charset="-122"/>
                        </a:rPr>
                        <a:t>年前</a:t>
                      </a:r>
                    </a:p>
                  </a:txBody>
                  <a:tcPr anchor="ctr"/>
                </a:tc>
                <a:tc>
                  <a:txBody>
                    <a:bodyPr/>
                    <a:lstStyle/>
                    <a:p>
                      <a:pPr algn="ctr"/>
                      <a:r>
                        <a:rPr lang="zh-CN" altLang="en-US" sz="2400" dirty="0">
                          <a:latin typeface="仿宋" panose="02010609060101010101" pitchFamily="49" charset="-122"/>
                          <a:ea typeface="仿宋" panose="02010609060101010101" pitchFamily="49" charset="-122"/>
                        </a:rPr>
                        <a:t>黄河中游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仰韶文化</a:t>
                      </a:r>
                    </a:p>
                  </a:txBody>
                  <a:tcPr anchor="ctr"/>
                </a:tc>
                <a:tc>
                  <a:txBody>
                    <a:bodyPr/>
                    <a:lstStyle/>
                    <a:p>
                      <a:pPr algn="ctr"/>
                      <a:r>
                        <a:rPr lang="zh-CN" altLang="en-US" sz="2400" dirty="0">
                          <a:latin typeface="仿宋" panose="02010609060101010101" pitchFamily="49" charset="-122"/>
                          <a:ea typeface="仿宋" panose="02010609060101010101" pitchFamily="49" charset="-122"/>
                        </a:rPr>
                        <a:t>彩绘陶器、粟</a:t>
                      </a:r>
                    </a:p>
                  </a:txBody>
                  <a:tcPr anchor="ctr"/>
                </a:tc>
                <a:extLst>
                  <a:ext uri="{0D108BD9-81ED-4DB2-BD59-A6C34878D82A}">
                    <a16:rowId xmlns:a16="http://schemas.microsoft.com/office/drawing/2014/main" val="1845279853"/>
                  </a:ext>
                </a:extLst>
              </a:tr>
              <a:tr h="767968">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黄河下游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大汶口文化</a:t>
                      </a:r>
                    </a:p>
                  </a:txBody>
                  <a:tcPr anchor="ctr"/>
                </a:tc>
                <a:tc>
                  <a:txBody>
                    <a:bodyPr/>
                    <a:lstStyle/>
                    <a:p>
                      <a:pPr algn="ctr"/>
                      <a:endParaRPr lang="zh-CN" altLang="en-US" sz="2400" dirty="0">
                        <a:latin typeface="仿宋" panose="02010609060101010101" pitchFamily="49" charset="-122"/>
                        <a:ea typeface="仿宋" panose="02010609060101010101" pitchFamily="49" charset="-122"/>
                      </a:endParaRPr>
                    </a:p>
                  </a:txBody>
                  <a:tcPr anchor="ctr"/>
                </a:tc>
                <a:extLst>
                  <a:ext uri="{0D108BD9-81ED-4DB2-BD59-A6C34878D82A}">
                    <a16:rowId xmlns:a16="http://schemas.microsoft.com/office/drawing/2014/main" val="3608147624"/>
                  </a:ext>
                </a:extLst>
              </a:tr>
              <a:tr h="809126">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长江下游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河姆渡文化</a:t>
                      </a:r>
                    </a:p>
                  </a:txBody>
                  <a:tcPr anchor="ctr"/>
                </a:tc>
                <a:tc>
                  <a:txBody>
                    <a:bodyPr/>
                    <a:lstStyle/>
                    <a:p>
                      <a:pPr algn="ctr"/>
                      <a:r>
                        <a:rPr lang="zh-CN" altLang="en-US" sz="2400" dirty="0">
                          <a:latin typeface="仿宋" panose="02010609060101010101" pitchFamily="49" charset="-122"/>
                          <a:ea typeface="仿宋" panose="02010609060101010101" pitchFamily="49" charset="-122"/>
                        </a:rPr>
                        <a:t>水稻、养蚕缫丝</a:t>
                      </a:r>
                    </a:p>
                  </a:txBody>
                  <a:tcPr anchor="ctr"/>
                </a:tc>
                <a:extLst>
                  <a:ext uri="{0D108BD9-81ED-4DB2-BD59-A6C34878D82A}">
                    <a16:rowId xmlns:a16="http://schemas.microsoft.com/office/drawing/2014/main" val="2211765442"/>
                  </a:ext>
                </a:extLst>
              </a:tr>
              <a:tr h="631598">
                <a:tc rowSpan="3">
                  <a:txBody>
                    <a:bodyPr/>
                    <a:lstStyle/>
                    <a:p>
                      <a:pPr algn="ctr"/>
                      <a:r>
                        <a:rPr lang="zh-CN" altLang="en-US" sz="2400" dirty="0">
                          <a:latin typeface="仿宋" panose="02010609060101010101" pitchFamily="49" charset="-122"/>
                          <a:ea typeface="仿宋" panose="02010609060101010101" pitchFamily="49" charset="-122"/>
                        </a:rPr>
                        <a:t>距今约</a:t>
                      </a:r>
                      <a:r>
                        <a:rPr lang="en-US" altLang="zh-CN" sz="2400" dirty="0">
                          <a:latin typeface="仿宋" panose="02010609060101010101" pitchFamily="49" charset="-122"/>
                          <a:ea typeface="仿宋" panose="02010609060101010101" pitchFamily="49" charset="-122"/>
                        </a:rPr>
                        <a:t>5000</a:t>
                      </a:r>
                      <a:r>
                        <a:rPr lang="zh-CN" altLang="en-US" sz="2400" dirty="0">
                          <a:latin typeface="仿宋" panose="02010609060101010101" pitchFamily="49" charset="-122"/>
                          <a:ea typeface="仿宋" panose="02010609060101010101" pitchFamily="49" charset="-122"/>
                        </a:rPr>
                        <a:t>年前</a:t>
                      </a:r>
                    </a:p>
                  </a:txBody>
                  <a:tcPr anchor="ctr"/>
                </a:tc>
                <a:tc>
                  <a:txBody>
                    <a:bodyPr/>
                    <a:lstStyle/>
                    <a:p>
                      <a:pPr algn="ctr"/>
                      <a:r>
                        <a:rPr lang="zh-CN" altLang="en-US" sz="2400" dirty="0">
                          <a:latin typeface="仿宋" panose="02010609060101010101" pitchFamily="49" charset="-122"/>
                          <a:ea typeface="仿宋" panose="02010609060101010101" pitchFamily="49" charset="-122"/>
                        </a:rPr>
                        <a:t>黄河中、下游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龙山文化</a:t>
                      </a:r>
                    </a:p>
                  </a:txBody>
                  <a:tcPr anchor="ctr"/>
                </a:tc>
                <a:tc>
                  <a:txBody>
                    <a:bodyPr/>
                    <a:lstStyle/>
                    <a:p>
                      <a:pPr algn="ctr"/>
                      <a:r>
                        <a:rPr lang="zh-CN" altLang="en-US" sz="2400" dirty="0">
                          <a:latin typeface="仿宋" panose="02010609060101010101" pitchFamily="49" charset="-122"/>
                          <a:ea typeface="仿宋" panose="02010609060101010101" pitchFamily="49" charset="-122"/>
                        </a:rPr>
                        <a:t>黑陶</a:t>
                      </a:r>
                    </a:p>
                  </a:txBody>
                  <a:tcPr anchor="ctr"/>
                </a:tc>
                <a:extLst>
                  <a:ext uri="{0D108BD9-81ED-4DB2-BD59-A6C34878D82A}">
                    <a16:rowId xmlns:a16="http://schemas.microsoft.com/office/drawing/2014/main" val="379942813"/>
                  </a:ext>
                </a:extLst>
              </a:tr>
              <a:tr h="631598">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辽河下游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红山文化</a:t>
                      </a:r>
                    </a:p>
                  </a:txBody>
                  <a:tcPr anchor="ctr"/>
                </a:tc>
                <a:tc rowSpan="2">
                  <a:txBody>
                    <a:bodyPr/>
                    <a:lstStyle/>
                    <a:p>
                      <a:pPr algn="ctr"/>
                      <a:r>
                        <a:rPr lang="zh-CN" altLang="en-US" sz="2400" dirty="0">
                          <a:latin typeface="仿宋" panose="02010609060101010101" pitchFamily="49" charset="-122"/>
                          <a:ea typeface="仿宋" panose="02010609060101010101" pitchFamily="49" charset="-122"/>
                        </a:rPr>
                        <a:t>玉器、祭坛、神庙</a:t>
                      </a:r>
                    </a:p>
                  </a:txBody>
                  <a:tcPr anchor="ctr"/>
                </a:tc>
                <a:extLst>
                  <a:ext uri="{0D108BD9-81ED-4DB2-BD59-A6C34878D82A}">
                    <a16:rowId xmlns:a16="http://schemas.microsoft.com/office/drawing/2014/main" val="2534403304"/>
                  </a:ext>
                </a:extLst>
              </a:tr>
              <a:tr h="631598">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长江下游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良渚文化</a:t>
                      </a:r>
                    </a:p>
                  </a:txBody>
                  <a:tcPr anchor="ctr"/>
                </a:tc>
                <a:tc vMerge="1">
                  <a:txBody>
                    <a:bodyPr/>
                    <a:lstStyle/>
                    <a:p>
                      <a:endParaRPr lang="zh-CN" altLang="en-US" dirty="0"/>
                    </a:p>
                  </a:txBody>
                  <a:tcPr/>
                </a:tc>
                <a:extLst>
                  <a:ext uri="{0D108BD9-81ED-4DB2-BD59-A6C34878D82A}">
                    <a16:rowId xmlns:a16="http://schemas.microsoft.com/office/drawing/2014/main" val="3838374092"/>
                  </a:ext>
                </a:extLst>
              </a:tr>
            </a:tbl>
          </a:graphicData>
        </a:graphic>
      </p:graphicFrame>
      <p:sp>
        <p:nvSpPr>
          <p:cNvPr id="4" name="流程图: 接点 3">
            <a:extLst>
              <a:ext uri="{FF2B5EF4-FFF2-40B4-BE49-F238E27FC236}">
                <a16:creationId xmlns:a16="http://schemas.microsoft.com/office/drawing/2014/main" id="{78A0BF55-C89F-4096-8695-E83FBF0BDCB1}"/>
              </a:ext>
            </a:extLst>
          </p:cNvPr>
          <p:cNvSpPr/>
          <p:nvPr/>
        </p:nvSpPr>
        <p:spPr>
          <a:xfrm>
            <a:off x="3980292" y="4824223"/>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接点 11">
            <a:extLst>
              <a:ext uri="{FF2B5EF4-FFF2-40B4-BE49-F238E27FC236}">
                <a16:creationId xmlns:a16="http://schemas.microsoft.com/office/drawing/2014/main" id="{136257D5-ABE6-408A-9CEF-B77937BB4B88}"/>
              </a:ext>
            </a:extLst>
          </p:cNvPr>
          <p:cNvSpPr/>
          <p:nvPr/>
        </p:nvSpPr>
        <p:spPr>
          <a:xfrm>
            <a:off x="3469228" y="4078628"/>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a:extLst>
              <a:ext uri="{FF2B5EF4-FFF2-40B4-BE49-F238E27FC236}">
                <a16:creationId xmlns:a16="http://schemas.microsoft.com/office/drawing/2014/main" id="{7D05A27E-1CD9-4C39-B47F-3386D07F6030}"/>
              </a:ext>
            </a:extLst>
          </p:cNvPr>
          <p:cNvSpPr/>
          <p:nvPr/>
        </p:nvSpPr>
        <p:spPr>
          <a:xfrm>
            <a:off x="2950399" y="4203528"/>
            <a:ext cx="332960" cy="377437"/>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接点 13">
            <a:extLst>
              <a:ext uri="{FF2B5EF4-FFF2-40B4-BE49-F238E27FC236}">
                <a16:creationId xmlns:a16="http://schemas.microsoft.com/office/drawing/2014/main" id="{E72DD51D-DD34-4D1D-8F04-8E408AC14447}"/>
              </a:ext>
            </a:extLst>
          </p:cNvPr>
          <p:cNvSpPr/>
          <p:nvPr/>
        </p:nvSpPr>
        <p:spPr>
          <a:xfrm>
            <a:off x="3422090" y="3872439"/>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93EEE0C5-85AB-4033-90E0-EC66F712D120}"/>
              </a:ext>
            </a:extLst>
          </p:cNvPr>
          <p:cNvSpPr/>
          <p:nvPr/>
        </p:nvSpPr>
        <p:spPr>
          <a:xfrm>
            <a:off x="3409878" y="3158732"/>
            <a:ext cx="558202" cy="270268"/>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接点 15">
            <a:extLst>
              <a:ext uri="{FF2B5EF4-FFF2-40B4-BE49-F238E27FC236}">
                <a16:creationId xmlns:a16="http://schemas.microsoft.com/office/drawing/2014/main" id="{A0B26C1A-89F0-4384-B026-F446F4C25CDA}"/>
              </a:ext>
            </a:extLst>
          </p:cNvPr>
          <p:cNvSpPr/>
          <p:nvPr/>
        </p:nvSpPr>
        <p:spPr>
          <a:xfrm>
            <a:off x="3469228" y="4686409"/>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55328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repeatCount="indefinite" fill="hold" grpId="0" nodeType="clickEffect">
                                  <p:stCondLst>
                                    <p:cond delay="0"/>
                                  </p:stCondLst>
                                  <p:childTnLst>
                                    <p:animScale>
                                      <p:cBhvr>
                                        <p:cTn id="12" dur="1000" fill="hold"/>
                                        <p:tgtEl>
                                          <p:spTgt spid="13"/>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repeatCount="indefinite" fill="hold" grpId="0" nodeType="clickEffect">
                                  <p:stCondLst>
                                    <p:cond delay="0"/>
                                  </p:stCondLst>
                                  <p:childTnLst>
                                    <p:animScale>
                                      <p:cBhvr>
                                        <p:cTn id="16" dur="1000" fill="hold"/>
                                        <p:tgtEl>
                                          <p:spTgt spid="12"/>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repeatCount="indefinite" fill="hold" grpId="0" nodeType="clickEffect">
                                  <p:stCondLst>
                                    <p:cond delay="0"/>
                                  </p:stCondLst>
                                  <p:childTnLst>
                                    <p:animScale>
                                      <p:cBhvr>
                                        <p:cTn id="20" dur="1000" fill="hold"/>
                                        <p:tgtEl>
                                          <p:spTgt spid="4"/>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repeatCount="indefinite" fill="hold" grpId="0" nodeType="clickEffect">
                                  <p:stCondLst>
                                    <p:cond delay="0"/>
                                  </p:stCondLst>
                                  <p:childTnLst>
                                    <p:animScale>
                                      <p:cBhvr>
                                        <p:cTn id="24" dur="1000" fill="hold"/>
                                        <p:tgtEl>
                                          <p:spTgt spid="14"/>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repeatCount="indefinite" fill="hold" grpId="0" nodeType="clickEffect">
                                  <p:stCondLst>
                                    <p:cond delay="0"/>
                                  </p:stCondLst>
                                  <p:childTnLst>
                                    <p:animScale>
                                      <p:cBhvr>
                                        <p:cTn id="28" dur="1000" fill="hold"/>
                                        <p:tgtEl>
                                          <p:spTgt spid="15"/>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repeatCount="indefinite" fill="hold" grpId="0" nodeType="clickEffect">
                                  <p:stCondLst>
                                    <p:cond delay="0"/>
                                  </p:stCondLst>
                                  <p:childTnLst>
                                    <p:animScale>
                                      <p:cBhvr>
                                        <p:cTn id="32" dur="1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grpSp>
        <p:nvGrpSpPr>
          <p:cNvPr id="6" name="组合 5">
            <a:extLst>
              <a:ext uri="{FF2B5EF4-FFF2-40B4-BE49-F238E27FC236}">
                <a16:creationId xmlns:a16="http://schemas.microsoft.com/office/drawing/2014/main" id="{EFB6C97E-F704-4EB6-9375-C76E9FDD796D}"/>
              </a:ext>
            </a:extLst>
          </p:cNvPr>
          <p:cNvGrpSpPr/>
          <p:nvPr/>
        </p:nvGrpSpPr>
        <p:grpSpPr>
          <a:xfrm>
            <a:off x="0" y="1304343"/>
            <a:ext cx="12080684" cy="2837352"/>
            <a:chOff x="672593" y="1106003"/>
            <a:chExt cx="9377623" cy="3232106"/>
          </a:xfrm>
        </p:grpSpPr>
        <p:cxnSp>
          <p:nvCxnSpPr>
            <p:cNvPr id="7" name="直接连接符 6">
              <a:extLst>
                <a:ext uri="{FF2B5EF4-FFF2-40B4-BE49-F238E27FC236}">
                  <a16:creationId xmlns:a16="http://schemas.microsoft.com/office/drawing/2014/main" id="{24A2953D-3960-485F-8F1F-1AAB0040372A}"/>
                </a:ext>
              </a:extLst>
            </p:cNvPr>
            <p:cNvCxnSpPr>
              <a:cxnSpLocks/>
            </p:cNvCxnSpPr>
            <p:nvPr/>
          </p:nvCxnSpPr>
          <p:spPr>
            <a:xfrm flipV="1">
              <a:off x="964207" y="3492431"/>
              <a:ext cx="8933991" cy="300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E1BA6AA3-7EEB-4652-944D-0A344AB00627}"/>
                </a:ext>
              </a:extLst>
            </p:cNvPr>
            <p:cNvGrpSpPr/>
            <p:nvPr/>
          </p:nvGrpSpPr>
          <p:grpSpPr>
            <a:xfrm>
              <a:off x="672593" y="1106003"/>
              <a:ext cx="9377623" cy="3232106"/>
              <a:chOff x="689549" y="1131170"/>
              <a:chExt cx="9377623" cy="3232106"/>
            </a:xfrm>
          </p:grpSpPr>
          <p:pic>
            <p:nvPicPr>
              <p:cNvPr id="9" name="Image1">
                <a:extLst>
                  <a:ext uri="{FF2B5EF4-FFF2-40B4-BE49-F238E27FC236}">
                    <a16:creationId xmlns:a16="http://schemas.microsoft.com/office/drawing/2014/main" id="{168EE693-9F0E-4BAC-8F3E-CCE98765A571}"/>
                  </a:ext>
                </a:extLst>
              </p:cNvPr>
              <p:cNvPicPr/>
              <p:nvPr/>
            </p:nvPicPr>
            <p:blipFill>
              <a:blip r:embed="rId4" cstate="print"/>
              <a:srcRect/>
              <a:stretch/>
            </p:blipFill>
            <p:spPr>
              <a:xfrm>
                <a:off x="964207" y="1174260"/>
                <a:ext cx="1474395" cy="2343338"/>
              </a:xfrm>
              <a:prstGeom prst="rect">
                <a:avLst/>
              </a:prstGeom>
            </p:spPr>
          </p:pic>
          <p:sp>
            <p:nvSpPr>
              <p:cNvPr id="10" name="矩形 9">
                <a:extLst>
                  <a:ext uri="{FF2B5EF4-FFF2-40B4-BE49-F238E27FC236}">
                    <a16:creationId xmlns:a16="http://schemas.microsoft.com/office/drawing/2014/main" id="{617ADE7D-9211-4663-878B-8710083D8141}"/>
                  </a:ext>
                </a:extLst>
              </p:cNvPr>
              <p:cNvSpPr/>
              <p:nvPr/>
            </p:nvSpPr>
            <p:spPr>
              <a:xfrm>
                <a:off x="689549" y="3665335"/>
                <a:ext cx="2354750" cy="697941"/>
              </a:xfrm>
              <a:prstGeom prst="rect">
                <a:avLst/>
              </a:prstGeom>
            </p:spPr>
            <p:txBody>
              <a:bodyPr wrap="square">
                <a:spAutoFit/>
              </a:bodyPr>
              <a:lstStyle/>
              <a:p>
                <a:pPr algn="just">
                  <a:spcAft>
                    <a:spcPts val="0"/>
                  </a:spcAft>
                </a:pPr>
                <a:r>
                  <a:rPr lang="zh-CN" altLang="zh-CN" kern="100" dirty="0">
                    <a:ea typeface="宋体" panose="02010600030101010101" pitchFamily="2" charset="-122"/>
                    <a:cs typeface="Arial" panose="020B0604020202020204" pitchFamily="34" charset="0"/>
                  </a:rPr>
                  <a:t>鹮鱼石斧图彩陶缸（仰韶）</a:t>
                </a:r>
                <a:endParaRPr lang="zh-CN" altLang="zh-CN" sz="1400" kern="100" dirty="0">
                  <a:ea typeface="宋体" panose="02010600030101010101" pitchFamily="2" charset="-122"/>
                  <a:cs typeface="Arial" panose="020B0604020202020204" pitchFamily="34" charset="0"/>
                </a:endParaRPr>
              </a:p>
            </p:txBody>
          </p:sp>
          <p:pic>
            <p:nvPicPr>
              <p:cNvPr id="11" name="Image1">
                <a:extLst>
                  <a:ext uri="{FF2B5EF4-FFF2-40B4-BE49-F238E27FC236}">
                    <a16:creationId xmlns:a16="http://schemas.microsoft.com/office/drawing/2014/main" id="{1DDFD9A5-A1BD-4A85-89BE-9FCF7A3C384C}"/>
                  </a:ext>
                </a:extLst>
              </p:cNvPr>
              <p:cNvPicPr/>
              <p:nvPr/>
            </p:nvPicPr>
            <p:blipFill>
              <a:blip r:embed="rId5" cstate="print"/>
              <a:srcRect/>
              <a:stretch/>
            </p:blipFill>
            <p:spPr>
              <a:xfrm>
                <a:off x="2903781" y="1152152"/>
                <a:ext cx="1791266" cy="2336608"/>
              </a:xfrm>
              <a:prstGeom prst="rect">
                <a:avLst/>
              </a:prstGeom>
            </p:spPr>
          </p:pic>
          <p:sp>
            <p:nvSpPr>
              <p:cNvPr id="12" name="矩形 11">
                <a:extLst>
                  <a:ext uri="{FF2B5EF4-FFF2-40B4-BE49-F238E27FC236}">
                    <a16:creationId xmlns:a16="http://schemas.microsoft.com/office/drawing/2014/main" id="{C78FAC6D-1A9B-435C-A912-52CEE706F32D}"/>
                  </a:ext>
                </a:extLst>
              </p:cNvPr>
              <p:cNvSpPr/>
              <p:nvPr/>
            </p:nvSpPr>
            <p:spPr>
              <a:xfrm>
                <a:off x="2903781" y="3653020"/>
                <a:ext cx="2425995" cy="398823"/>
              </a:xfrm>
              <a:prstGeom prst="rect">
                <a:avLst/>
              </a:prstGeom>
            </p:spPr>
            <p:txBody>
              <a:bodyPr wrap="square">
                <a:spAutoFit/>
              </a:bodyPr>
              <a:lstStyle/>
              <a:p>
                <a:pPr algn="just">
                  <a:spcAft>
                    <a:spcPts val="0"/>
                  </a:spcAft>
                </a:pPr>
                <a:r>
                  <a:rPr lang="zh-CN" altLang="zh-CN" kern="100" dirty="0">
                    <a:ea typeface="宋体" panose="02010600030101010101" pitchFamily="2" charset="-122"/>
                    <a:cs typeface="Arial" panose="020B0604020202020204" pitchFamily="34" charset="0"/>
                  </a:rPr>
                  <a:t>红陶兽形盉（大汶口）</a:t>
                </a:r>
              </a:p>
            </p:txBody>
          </p:sp>
          <p:sp>
            <p:nvSpPr>
              <p:cNvPr id="13" name="矩形 12">
                <a:extLst>
                  <a:ext uri="{FF2B5EF4-FFF2-40B4-BE49-F238E27FC236}">
                    <a16:creationId xmlns:a16="http://schemas.microsoft.com/office/drawing/2014/main" id="{8CD21E5F-FFB7-4797-9B32-836993D1923C}"/>
                  </a:ext>
                </a:extLst>
              </p:cNvPr>
              <p:cNvSpPr/>
              <p:nvPr/>
            </p:nvSpPr>
            <p:spPr>
              <a:xfrm>
                <a:off x="5161143" y="3639638"/>
                <a:ext cx="3339854" cy="420716"/>
              </a:xfrm>
              <a:prstGeom prst="rect">
                <a:avLst/>
              </a:prstGeom>
            </p:spPr>
            <p:txBody>
              <a:bodyPr wrap="square">
                <a:spAutoFit/>
              </a:bodyPr>
              <a:lstStyle/>
              <a:p>
                <a:pPr algn="just">
                  <a:spcAft>
                    <a:spcPts val="0"/>
                  </a:spcAft>
                </a:pPr>
                <a:r>
                  <a:rPr lang="zh-CN" altLang="en-US" kern="100" dirty="0">
                    <a:ea typeface="宋体" panose="02010600030101010101" pitchFamily="2" charset="-122"/>
                    <a:cs typeface="Arial" panose="020B0604020202020204" pitchFamily="34" charset="0"/>
                  </a:rPr>
                  <a:t>（河</a:t>
                </a:r>
                <a:r>
                  <a:rPr lang="zh-CN" altLang="zh-CN" kern="100" dirty="0">
                    <a:ea typeface="宋体" panose="02010600030101010101" pitchFamily="2" charset="-122"/>
                    <a:cs typeface="Arial" panose="020B0604020202020204" pitchFamily="34" charset="0"/>
                  </a:rPr>
                  <a:t>姆渡遗址</a:t>
                </a:r>
                <a:r>
                  <a:rPr lang="zh-CN" altLang="en-US" kern="100" dirty="0">
                    <a:ea typeface="宋体" panose="02010600030101010101" pitchFamily="2" charset="-122"/>
                    <a:cs typeface="Arial" panose="020B0604020202020204" pitchFamily="34" charset="0"/>
                  </a:rPr>
                  <a:t>）牙雕蚕纹盅</a:t>
                </a:r>
                <a:endParaRPr lang="zh-CN" altLang="zh-CN" kern="100" dirty="0">
                  <a:ea typeface="宋体" panose="02010600030101010101" pitchFamily="2" charset="-122"/>
                  <a:cs typeface="Arial" panose="020B0604020202020204" pitchFamily="34" charset="0"/>
                </a:endParaRPr>
              </a:p>
            </p:txBody>
          </p:sp>
          <p:pic>
            <p:nvPicPr>
              <p:cNvPr id="14" name="图片 13">
                <a:extLst>
                  <a:ext uri="{FF2B5EF4-FFF2-40B4-BE49-F238E27FC236}">
                    <a16:creationId xmlns:a16="http://schemas.microsoft.com/office/drawing/2014/main" id="{4F246408-6651-48D5-A457-5B702799D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776" y="1160296"/>
                <a:ext cx="2132745" cy="2293292"/>
              </a:xfrm>
              <a:prstGeom prst="rect">
                <a:avLst/>
              </a:prstGeom>
            </p:spPr>
          </p:pic>
          <p:pic>
            <p:nvPicPr>
              <p:cNvPr id="15" name="图片 14">
                <a:extLst>
                  <a:ext uri="{FF2B5EF4-FFF2-40B4-BE49-F238E27FC236}">
                    <a16:creationId xmlns:a16="http://schemas.microsoft.com/office/drawing/2014/main" id="{4A40E66D-0FFB-4B33-9C59-71E5B6657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3258" y="1131170"/>
                <a:ext cx="1965294" cy="2350901"/>
              </a:xfrm>
              <a:prstGeom prst="rect">
                <a:avLst/>
              </a:prstGeom>
            </p:spPr>
          </p:pic>
          <p:sp>
            <p:nvSpPr>
              <p:cNvPr id="16" name="矩形 15">
                <a:extLst>
                  <a:ext uri="{FF2B5EF4-FFF2-40B4-BE49-F238E27FC236}">
                    <a16:creationId xmlns:a16="http://schemas.microsoft.com/office/drawing/2014/main" id="{C7659BD2-7AE9-49A9-BF59-FC6A5A682703}"/>
                  </a:ext>
                </a:extLst>
              </p:cNvPr>
              <p:cNvSpPr/>
              <p:nvPr/>
            </p:nvSpPr>
            <p:spPr>
              <a:xfrm>
                <a:off x="8220795" y="3608302"/>
                <a:ext cx="1846377" cy="398823"/>
              </a:xfrm>
              <a:prstGeom prst="rect">
                <a:avLst/>
              </a:prstGeom>
            </p:spPr>
            <p:txBody>
              <a:bodyPr wrap="none">
                <a:spAutoFit/>
              </a:bodyPr>
              <a:lstStyle/>
              <a:p>
                <a:pPr algn="just">
                  <a:spcAft>
                    <a:spcPts val="0"/>
                  </a:spcAft>
                </a:pPr>
                <a:r>
                  <a:rPr lang="zh-CN" altLang="zh-CN" kern="100" dirty="0">
                    <a:ea typeface="宋体" panose="02010600030101010101" pitchFamily="2" charset="-122"/>
                    <a:cs typeface="Arial" panose="020B0604020202020204" pitchFamily="34" charset="0"/>
                  </a:rPr>
                  <a:t>河姆渡稻谷遗存</a:t>
                </a:r>
              </a:p>
            </p:txBody>
          </p:sp>
          <p:cxnSp>
            <p:nvCxnSpPr>
              <p:cNvPr id="17" name="直接连接符 16">
                <a:extLst>
                  <a:ext uri="{FF2B5EF4-FFF2-40B4-BE49-F238E27FC236}">
                    <a16:creationId xmlns:a16="http://schemas.microsoft.com/office/drawing/2014/main" id="{773982EF-8613-4823-8EB8-9989A0FE02E0}"/>
                  </a:ext>
                </a:extLst>
              </p:cNvPr>
              <p:cNvCxnSpPr>
                <a:cxnSpLocks/>
              </p:cNvCxnSpPr>
              <p:nvPr/>
            </p:nvCxnSpPr>
            <p:spPr>
              <a:xfrm>
                <a:off x="964207" y="1146244"/>
                <a:ext cx="895094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矩形 1">
            <a:extLst>
              <a:ext uri="{FF2B5EF4-FFF2-40B4-BE49-F238E27FC236}">
                <a16:creationId xmlns:a16="http://schemas.microsoft.com/office/drawing/2014/main" id="{2057E6EA-D215-42BC-8176-D1BF4FCF7C4C}"/>
              </a:ext>
            </a:extLst>
          </p:cNvPr>
          <p:cNvSpPr/>
          <p:nvPr/>
        </p:nvSpPr>
        <p:spPr>
          <a:xfrm>
            <a:off x="8523858" y="4208803"/>
            <a:ext cx="3554104" cy="2308324"/>
          </a:xfrm>
          <a:prstGeom prst="rect">
            <a:avLst/>
          </a:prstGeom>
        </p:spPr>
        <p:txBody>
          <a:bodyPr wrap="square">
            <a:spAutoFit/>
          </a:bodyPr>
          <a:lstStyle/>
          <a:p>
            <a:pPr algn="just">
              <a:spcAft>
                <a:spcPts val="0"/>
              </a:spcAft>
            </a:pPr>
            <a:r>
              <a:rPr lang="zh-CN" altLang="zh-CN" sz="2400" kern="100" dirty="0">
                <a:latin typeface="楷体" panose="02010609060101010101" pitchFamily="49" charset="-122"/>
                <a:ea typeface="楷体" panose="02010609060101010101" pitchFamily="49" charset="-122"/>
                <a:cs typeface="Arial" panose="020B0604020202020204" pitchFamily="34" charset="0"/>
              </a:rPr>
              <a:t>在距今约</a:t>
            </a:r>
            <a:r>
              <a:rPr lang="en-US" altLang="zh-CN" sz="2400" kern="100" dirty="0">
                <a:latin typeface="楷体" panose="02010609060101010101" pitchFamily="49" charset="-122"/>
                <a:ea typeface="楷体" panose="02010609060101010101" pitchFamily="49" charset="-122"/>
                <a:cs typeface="Arial" panose="020B0604020202020204" pitchFamily="34" charset="0"/>
              </a:rPr>
              <a:t>7000~5000</a:t>
            </a:r>
            <a:r>
              <a:rPr lang="zh-CN" altLang="zh-CN" sz="2400" kern="100" dirty="0">
                <a:latin typeface="楷体" panose="02010609060101010101" pitchFamily="49" charset="-122"/>
                <a:ea typeface="楷体" panose="02010609060101010101" pitchFamily="49" charset="-122"/>
                <a:cs typeface="Arial" panose="020B0604020202020204" pitchFamily="34" charset="0"/>
              </a:rPr>
              <a:t>年前，当时的人们共同劳动，成果共享</a:t>
            </a:r>
            <a:r>
              <a:rPr lang="zh-CN" altLang="en-US" sz="2400" kern="100" dirty="0">
                <a:latin typeface="楷体" panose="02010609060101010101" pitchFamily="49" charset="-122"/>
                <a:ea typeface="楷体" panose="02010609060101010101" pitchFamily="49" charset="-122"/>
                <a:cs typeface="Arial" panose="020B0604020202020204" pitchFamily="34" charset="0"/>
              </a:rPr>
              <a:t>。</a:t>
            </a:r>
            <a:r>
              <a:rPr lang="zh-CN" altLang="zh-CN" sz="2400" kern="100" dirty="0">
                <a:latin typeface="楷体" panose="02010609060101010101" pitchFamily="49" charset="-122"/>
                <a:ea typeface="楷体" panose="02010609060101010101" pitchFamily="49" charset="-122"/>
                <a:cs typeface="Arial" panose="020B0604020202020204" pitchFamily="34" charset="0"/>
              </a:rPr>
              <a:t>大量使用陶器，饲养家畜，从事原始农业，并呈现出南稻北粟的种植倾向，生活逐渐稳定。</a:t>
            </a:r>
          </a:p>
        </p:txBody>
      </p:sp>
      <p:grpSp>
        <p:nvGrpSpPr>
          <p:cNvPr id="19" name="组合 18">
            <a:extLst>
              <a:ext uri="{FF2B5EF4-FFF2-40B4-BE49-F238E27FC236}">
                <a16:creationId xmlns:a16="http://schemas.microsoft.com/office/drawing/2014/main" id="{EA4ED147-1413-40C3-B34F-719B5C2938AD}"/>
              </a:ext>
            </a:extLst>
          </p:cNvPr>
          <p:cNvGrpSpPr/>
          <p:nvPr/>
        </p:nvGrpSpPr>
        <p:grpSpPr>
          <a:xfrm>
            <a:off x="23600" y="4141695"/>
            <a:ext cx="8429579" cy="2704305"/>
            <a:chOff x="1472613" y="1439544"/>
            <a:chExt cx="9674302" cy="3428138"/>
          </a:xfrm>
        </p:grpSpPr>
        <p:pic>
          <p:nvPicPr>
            <p:cNvPr id="20" name="Picture 2" descr="未标题-25">
              <a:extLst>
                <a:ext uri="{FF2B5EF4-FFF2-40B4-BE49-F238E27FC236}">
                  <a16:creationId xmlns:a16="http://schemas.microsoft.com/office/drawing/2014/main" id="{FFA3461E-B6FE-41DF-BBAD-C01D4BE642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2613" y="1494189"/>
              <a:ext cx="6764571" cy="337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a:extLst>
                <a:ext uri="{FF2B5EF4-FFF2-40B4-BE49-F238E27FC236}">
                  <a16:creationId xmlns:a16="http://schemas.microsoft.com/office/drawing/2014/main" id="{F10283FD-6BAE-4068-BECB-3635EED7F278}"/>
                </a:ext>
              </a:extLst>
            </p:cNvPr>
            <p:cNvGrpSpPr/>
            <p:nvPr/>
          </p:nvGrpSpPr>
          <p:grpSpPr>
            <a:xfrm>
              <a:off x="1573281" y="1439544"/>
              <a:ext cx="9573634" cy="2933323"/>
              <a:chOff x="1549154" y="1439544"/>
              <a:chExt cx="9573634" cy="2933323"/>
            </a:xfrm>
          </p:grpSpPr>
          <p:sp>
            <p:nvSpPr>
              <p:cNvPr id="22" name="椭圆 21">
                <a:extLst>
                  <a:ext uri="{FF2B5EF4-FFF2-40B4-BE49-F238E27FC236}">
                    <a16:creationId xmlns:a16="http://schemas.microsoft.com/office/drawing/2014/main" id="{BB5C4017-8753-4189-B4F7-9F04E55A64C1}"/>
                  </a:ext>
                </a:extLst>
              </p:cNvPr>
              <p:cNvSpPr/>
              <p:nvPr/>
            </p:nvSpPr>
            <p:spPr>
              <a:xfrm>
                <a:off x="4768269" y="2869992"/>
                <a:ext cx="298765" cy="316871"/>
              </a:xfrm>
              <a:prstGeom prst="ellipse">
                <a:avLst/>
              </a:prstGeom>
              <a:noFill/>
              <a:ln w="381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E06501E5-0F5D-40EA-9928-6CF76C43B04E}"/>
                  </a:ext>
                </a:extLst>
              </p:cNvPr>
              <p:cNvCxnSpPr>
                <a:cxnSpLocks/>
              </p:cNvCxnSpPr>
              <p:nvPr/>
            </p:nvCxnSpPr>
            <p:spPr>
              <a:xfrm>
                <a:off x="5010829" y="3167358"/>
                <a:ext cx="3467477" cy="135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23D3F501-09AB-44D7-A872-7A8A6FA6D999}"/>
                  </a:ext>
                </a:extLst>
              </p:cNvPr>
              <p:cNvSpPr/>
              <p:nvPr/>
            </p:nvSpPr>
            <p:spPr>
              <a:xfrm>
                <a:off x="8588831" y="2969745"/>
                <a:ext cx="800219" cy="461665"/>
              </a:xfrm>
              <a:prstGeom prst="rect">
                <a:avLst/>
              </a:prstGeom>
            </p:spPr>
            <p:txBody>
              <a:bodyPr wrap="none">
                <a:spAutoFit/>
              </a:bodyPr>
              <a:lstStyle/>
              <a:p>
                <a:r>
                  <a:rPr lang="zh-CN" altLang="en-US" dirty="0"/>
                  <a:t>家庭</a:t>
                </a:r>
              </a:p>
            </p:txBody>
          </p:sp>
          <p:sp>
            <p:nvSpPr>
              <p:cNvPr id="25" name="椭圆 24">
                <a:extLst>
                  <a:ext uri="{FF2B5EF4-FFF2-40B4-BE49-F238E27FC236}">
                    <a16:creationId xmlns:a16="http://schemas.microsoft.com/office/drawing/2014/main" id="{D0B2EE59-89E8-48C4-8847-2597993095D2}"/>
                  </a:ext>
                </a:extLst>
              </p:cNvPr>
              <p:cNvSpPr/>
              <p:nvPr/>
            </p:nvSpPr>
            <p:spPr>
              <a:xfrm>
                <a:off x="3690906" y="2480694"/>
                <a:ext cx="1602463" cy="11226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a:extLst>
                  <a:ext uri="{FF2B5EF4-FFF2-40B4-BE49-F238E27FC236}">
                    <a16:creationId xmlns:a16="http://schemas.microsoft.com/office/drawing/2014/main" id="{6A757FD4-5988-434F-97B9-2BA5EA1D5211}"/>
                  </a:ext>
                </a:extLst>
              </p:cNvPr>
              <p:cNvCxnSpPr>
                <a:cxnSpLocks/>
              </p:cNvCxnSpPr>
              <p:nvPr/>
            </p:nvCxnSpPr>
            <p:spPr>
              <a:xfrm>
                <a:off x="5198308" y="2649110"/>
                <a:ext cx="3467477" cy="135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13857D93-AC20-44F9-9254-EFAA8345FDBB}"/>
                  </a:ext>
                </a:extLst>
              </p:cNvPr>
              <p:cNvSpPr/>
              <p:nvPr/>
            </p:nvSpPr>
            <p:spPr>
              <a:xfrm>
                <a:off x="8665785" y="2354551"/>
                <a:ext cx="800219" cy="461665"/>
              </a:xfrm>
              <a:prstGeom prst="rect">
                <a:avLst/>
              </a:prstGeom>
            </p:spPr>
            <p:txBody>
              <a:bodyPr wrap="none">
                <a:spAutoFit/>
              </a:bodyPr>
              <a:lstStyle/>
              <a:p>
                <a:r>
                  <a:rPr lang="zh-CN" altLang="en-US" dirty="0"/>
                  <a:t>家族</a:t>
                </a:r>
              </a:p>
            </p:txBody>
          </p:sp>
          <p:sp>
            <p:nvSpPr>
              <p:cNvPr id="32" name="椭圆 31">
                <a:extLst>
                  <a:ext uri="{FF2B5EF4-FFF2-40B4-BE49-F238E27FC236}">
                    <a16:creationId xmlns:a16="http://schemas.microsoft.com/office/drawing/2014/main" id="{EF301BD8-E3A3-4B3F-AC88-CF296E756CC4}"/>
                  </a:ext>
                </a:extLst>
              </p:cNvPr>
              <p:cNvSpPr/>
              <p:nvPr/>
            </p:nvSpPr>
            <p:spPr>
              <a:xfrm>
                <a:off x="1549154" y="1439544"/>
                <a:ext cx="5557816" cy="29333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a:extLst>
                  <a:ext uri="{FF2B5EF4-FFF2-40B4-BE49-F238E27FC236}">
                    <a16:creationId xmlns:a16="http://schemas.microsoft.com/office/drawing/2014/main" id="{40F66F97-C701-45BE-89F0-0481B89A5E35}"/>
                  </a:ext>
                </a:extLst>
              </p:cNvPr>
              <p:cNvCxnSpPr>
                <a:cxnSpLocks/>
              </p:cNvCxnSpPr>
              <p:nvPr/>
            </p:nvCxnSpPr>
            <p:spPr>
              <a:xfrm>
                <a:off x="6855092" y="2054101"/>
                <a:ext cx="3467477" cy="135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5B25E36A-C378-4F9B-B30A-80C0E8857DC4}"/>
                  </a:ext>
                </a:extLst>
              </p:cNvPr>
              <p:cNvSpPr/>
              <p:nvPr/>
            </p:nvSpPr>
            <p:spPr>
              <a:xfrm>
                <a:off x="10322569" y="1823268"/>
                <a:ext cx="800219" cy="461665"/>
              </a:xfrm>
              <a:prstGeom prst="rect">
                <a:avLst/>
              </a:prstGeom>
            </p:spPr>
            <p:txBody>
              <a:bodyPr wrap="none">
                <a:spAutoFit/>
              </a:bodyPr>
              <a:lstStyle/>
              <a:p>
                <a:r>
                  <a:rPr lang="zh-CN" altLang="en-US" dirty="0"/>
                  <a:t>氏族</a:t>
                </a:r>
              </a:p>
            </p:txBody>
          </p:sp>
        </p:grpSp>
      </p:grpSp>
    </p:spTree>
    <p:extLst>
      <p:ext uri="{BB962C8B-B14F-4D97-AF65-F5344CB8AC3E}">
        <p14:creationId xmlns:p14="http://schemas.microsoft.com/office/powerpoint/2010/main" val="20321621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grpSp>
        <p:nvGrpSpPr>
          <p:cNvPr id="52" name="组合 51">
            <a:extLst>
              <a:ext uri="{FF2B5EF4-FFF2-40B4-BE49-F238E27FC236}">
                <a16:creationId xmlns:a16="http://schemas.microsoft.com/office/drawing/2014/main" id="{6CBFA0A6-4269-4BB4-8600-12CB8FB441E6}"/>
              </a:ext>
            </a:extLst>
          </p:cNvPr>
          <p:cNvGrpSpPr/>
          <p:nvPr/>
        </p:nvGrpSpPr>
        <p:grpSpPr>
          <a:xfrm>
            <a:off x="103094" y="1393089"/>
            <a:ext cx="11985812" cy="3615888"/>
            <a:chOff x="212662" y="4265628"/>
            <a:chExt cx="8881870" cy="2810332"/>
          </a:xfrm>
        </p:grpSpPr>
        <p:grpSp>
          <p:nvGrpSpPr>
            <p:cNvPr id="35" name="组合 34">
              <a:extLst>
                <a:ext uri="{FF2B5EF4-FFF2-40B4-BE49-F238E27FC236}">
                  <a16:creationId xmlns:a16="http://schemas.microsoft.com/office/drawing/2014/main" id="{105E5249-BC0D-4E86-923B-DB4119366369}"/>
                </a:ext>
              </a:extLst>
            </p:cNvPr>
            <p:cNvGrpSpPr/>
            <p:nvPr/>
          </p:nvGrpSpPr>
          <p:grpSpPr>
            <a:xfrm>
              <a:off x="212662" y="4275375"/>
              <a:ext cx="8881870" cy="2045996"/>
              <a:chOff x="1821853" y="1106860"/>
              <a:chExt cx="10087983" cy="2275743"/>
            </a:xfrm>
          </p:grpSpPr>
          <p:cxnSp>
            <p:nvCxnSpPr>
              <p:cNvPr id="44" name="直接连接符 43">
                <a:extLst>
                  <a:ext uri="{FF2B5EF4-FFF2-40B4-BE49-F238E27FC236}">
                    <a16:creationId xmlns:a16="http://schemas.microsoft.com/office/drawing/2014/main" id="{5FF7A2E9-B9BB-4E8B-9133-01213AF3AB48}"/>
                  </a:ext>
                </a:extLst>
              </p:cNvPr>
              <p:cNvCxnSpPr>
                <a:cxnSpLocks/>
              </p:cNvCxnSpPr>
              <p:nvPr/>
            </p:nvCxnSpPr>
            <p:spPr>
              <a:xfrm flipV="1">
                <a:off x="1853542" y="1106860"/>
                <a:ext cx="10056294" cy="13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BF7032A9-138E-42AF-AE95-6CF531082438}"/>
                  </a:ext>
                </a:extLst>
              </p:cNvPr>
              <p:cNvCxnSpPr>
                <a:cxnSpLocks/>
              </p:cNvCxnSpPr>
              <p:nvPr/>
            </p:nvCxnSpPr>
            <p:spPr>
              <a:xfrm flipV="1">
                <a:off x="1821853" y="3369022"/>
                <a:ext cx="10056293" cy="13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组合 45">
              <a:extLst>
                <a:ext uri="{FF2B5EF4-FFF2-40B4-BE49-F238E27FC236}">
                  <a16:creationId xmlns:a16="http://schemas.microsoft.com/office/drawing/2014/main" id="{7E1135F7-C585-4012-95B6-023778E4DF9E}"/>
                </a:ext>
              </a:extLst>
            </p:cNvPr>
            <p:cNvGrpSpPr/>
            <p:nvPr/>
          </p:nvGrpSpPr>
          <p:grpSpPr>
            <a:xfrm>
              <a:off x="238148" y="4265628"/>
              <a:ext cx="3877536" cy="2309772"/>
              <a:chOff x="-1126117" y="1474509"/>
              <a:chExt cx="10471588" cy="4233225"/>
            </a:xfrm>
          </p:grpSpPr>
          <p:pic>
            <p:nvPicPr>
              <p:cNvPr id="47" name="Picture 2" descr="https://timgsa.baidu.com/timg?image&amp;quality=80&amp;size=b9999_10000&amp;sec=1597573037702&amp;di=e76c5f5f1c4abf78a5e4549b2aa47492&amp;imgtype=0&amp;src=http%3A%2F%2Fphotocdn.sohu.com%2F20060815%2FImg244806087.jpg">
                <a:extLst>
                  <a:ext uri="{FF2B5EF4-FFF2-40B4-BE49-F238E27FC236}">
                    <a16:creationId xmlns:a16="http://schemas.microsoft.com/office/drawing/2014/main" id="{F3BDDEA2-2B2F-4910-9C8C-BA49798A7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117" y="1474509"/>
                <a:ext cx="5741372" cy="3717540"/>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6">
                <a:extLst>
                  <a:ext uri="{FF2B5EF4-FFF2-40B4-BE49-F238E27FC236}">
                    <a16:creationId xmlns:a16="http://schemas.microsoft.com/office/drawing/2014/main" id="{B99B0B6A-E6A0-4692-BB11-A8095A2E2960}"/>
                  </a:ext>
                </a:extLst>
              </p:cNvPr>
              <p:cNvSpPr txBox="1">
                <a:spLocks noChangeArrowheads="1"/>
              </p:cNvSpPr>
              <p:nvPr/>
            </p:nvSpPr>
            <p:spPr bwMode="auto">
              <a:xfrm>
                <a:off x="3473470" y="5246069"/>
                <a:ext cx="5872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9pPr>
              </a:lstStyle>
              <a:p>
                <a:pPr algn="ctr" eaLnBrk="1" hangingPunct="1"/>
                <a:endParaRPr lang="en-US" altLang="zh-CN" sz="2400" b="1" dirty="0">
                  <a:latin typeface="华文楷体" panose="02010600040101010101" pitchFamily="2" charset="-122"/>
                  <a:ea typeface="华文楷体" panose="02010600040101010101" pitchFamily="2" charset="-122"/>
                </a:endParaRPr>
              </a:p>
            </p:txBody>
          </p:sp>
        </p:grpSp>
        <p:sp>
          <p:nvSpPr>
            <p:cNvPr id="10" name="矩形 9">
              <a:extLst>
                <a:ext uri="{FF2B5EF4-FFF2-40B4-BE49-F238E27FC236}">
                  <a16:creationId xmlns:a16="http://schemas.microsoft.com/office/drawing/2014/main" id="{C21C2FF7-B1E7-4E77-B41A-64FE8DCFC5A4}"/>
                </a:ext>
              </a:extLst>
            </p:cNvPr>
            <p:cNvSpPr/>
            <p:nvPr/>
          </p:nvSpPr>
          <p:spPr>
            <a:xfrm>
              <a:off x="212662" y="6451967"/>
              <a:ext cx="2247663" cy="623993"/>
            </a:xfrm>
            <a:prstGeom prst="rect">
              <a:avLst/>
            </a:prstGeom>
          </p:spPr>
          <p:txBody>
            <a:bodyPr wrap="square">
              <a:spAutoFit/>
            </a:bodyPr>
            <a:lstStyle/>
            <a:p>
              <a:pPr algn="ctr"/>
              <a:r>
                <a:rPr lang="zh-CN" altLang="en-US" sz="2000" kern="100" dirty="0">
                  <a:ea typeface="宋体" panose="02010600030101010101" pitchFamily="2" charset="-122"/>
                  <a:cs typeface="Arial" panose="020B0604020202020204" pitchFamily="34" charset="0"/>
                </a:rPr>
                <a:t>红山文化牛梁河遗址的祭坛、积石冢</a:t>
              </a:r>
              <a:endParaRPr lang="en-US" altLang="zh-CN" sz="1600" kern="100" dirty="0">
                <a:ea typeface="宋体" panose="02010600030101010101" pitchFamily="2" charset="-122"/>
                <a:cs typeface="Arial" panose="020B0604020202020204" pitchFamily="34" charset="0"/>
              </a:endParaRPr>
            </a:p>
          </p:txBody>
        </p:sp>
        <p:grpSp>
          <p:nvGrpSpPr>
            <p:cNvPr id="49" name="组合 48">
              <a:extLst>
                <a:ext uri="{FF2B5EF4-FFF2-40B4-BE49-F238E27FC236}">
                  <a16:creationId xmlns:a16="http://schemas.microsoft.com/office/drawing/2014/main" id="{E3C93496-2FC5-4D02-953C-42984D59A170}"/>
                </a:ext>
              </a:extLst>
            </p:cNvPr>
            <p:cNvGrpSpPr/>
            <p:nvPr/>
          </p:nvGrpSpPr>
          <p:grpSpPr>
            <a:xfrm>
              <a:off x="4750728" y="4301693"/>
              <a:ext cx="4185685" cy="2236247"/>
              <a:chOff x="-772290" y="1249372"/>
              <a:chExt cx="9033204" cy="4804269"/>
            </a:xfrm>
          </p:grpSpPr>
          <p:pic>
            <p:nvPicPr>
              <p:cNvPr id="50" name="Picture 4" descr="https://timgsa.baidu.com/timg?image&amp;quality=80&amp;size=b9999_10000&amp;sec=1597574935077&amp;di=d88897996047de432c416a67a12b4c18&amp;imgtype=0&amp;src=http%3A%2F%2Fp2.ifengimg.com%2Fhaina%2F2016_22%2Fcf9711f61625555_w700_h641.jpg">
                <a:extLst>
                  <a:ext uri="{FF2B5EF4-FFF2-40B4-BE49-F238E27FC236}">
                    <a16:creationId xmlns:a16="http://schemas.microsoft.com/office/drawing/2014/main" id="{E032EE22-EB4F-4D6F-84F9-FBF339DA5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90" y="1249372"/>
                <a:ext cx="4681402" cy="4286828"/>
              </a:xfrm>
              <a:prstGeom prst="rect">
                <a:avLst/>
              </a:prstGeom>
              <a:noFill/>
              <a:extLst>
                <a:ext uri="{909E8E84-426E-40DD-AFC4-6F175D3DCCD1}">
                  <a14:hiddenFill xmlns:a14="http://schemas.microsoft.com/office/drawing/2010/main">
                    <a:solidFill>
                      <a:srgbClr val="FFFFFF"/>
                    </a:solidFill>
                  </a14:hiddenFill>
                </a:ext>
              </a:extLst>
            </p:spPr>
          </p:pic>
          <p:sp>
            <p:nvSpPr>
              <p:cNvPr id="51" name="矩形 50">
                <a:extLst>
                  <a:ext uri="{FF2B5EF4-FFF2-40B4-BE49-F238E27FC236}">
                    <a16:creationId xmlns:a16="http://schemas.microsoft.com/office/drawing/2014/main" id="{55B145A3-D16E-494E-999D-299E260AD481}"/>
                  </a:ext>
                </a:extLst>
              </p:cNvPr>
              <p:cNvSpPr/>
              <p:nvPr/>
            </p:nvSpPr>
            <p:spPr>
              <a:xfrm>
                <a:off x="3719558" y="5591976"/>
                <a:ext cx="4541356" cy="461665"/>
              </a:xfrm>
              <a:prstGeom prst="rect">
                <a:avLst/>
              </a:prstGeom>
            </p:spPr>
            <p:txBody>
              <a:bodyPr wrap="square">
                <a:spAutoFit/>
              </a:bodyPr>
              <a:lstStyle/>
              <a:p>
                <a:pPr algn="ctr"/>
                <a:endParaRPr lang="zh-CN" altLang="en-US" sz="2400" b="1" dirty="0">
                  <a:latin typeface="华文楷体" panose="02010600040101010101" pitchFamily="2" charset="-122"/>
                  <a:ea typeface="华文楷体" panose="02010600040101010101" pitchFamily="2" charset="-122"/>
                </a:endParaRPr>
              </a:p>
            </p:txBody>
          </p:sp>
        </p:grpSp>
        <p:sp>
          <p:nvSpPr>
            <p:cNvPr id="11" name="矩形 10">
              <a:extLst>
                <a:ext uri="{FF2B5EF4-FFF2-40B4-BE49-F238E27FC236}">
                  <a16:creationId xmlns:a16="http://schemas.microsoft.com/office/drawing/2014/main" id="{872C1B14-1962-41B8-8694-89FB367EB017}"/>
                </a:ext>
              </a:extLst>
            </p:cNvPr>
            <p:cNvSpPr/>
            <p:nvPr/>
          </p:nvSpPr>
          <p:spPr>
            <a:xfrm>
              <a:off x="4794654" y="6471085"/>
              <a:ext cx="2037446" cy="352692"/>
            </a:xfrm>
            <a:prstGeom prst="rect">
              <a:avLst/>
            </a:prstGeom>
          </p:spPr>
          <p:txBody>
            <a:bodyPr wrap="none">
              <a:spAutoFit/>
            </a:bodyPr>
            <a:lstStyle/>
            <a:p>
              <a:pPr algn="ctr"/>
              <a:r>
                <a:rPr lang="zh-CN" altLang="en-US" sz="2000" kern="100" dirty="0">
                  <a:ea typeface="宋体" panose="02010600030101010101" pitchFamily="2" charset="-122"/>
                  <a:cs typeface="Arial" panose="020B0604020202020204" pitchFamily="34" charset="0"/>
                </a:rPr>
                <a:t>良渚古城城墙分布范围</a:t>
              </a:r>
            </a:p>
          </p:txBody>
        </p:sp>
      </p:grpSp>
      <p:grpSp>
        <p:nvGrpSpPr>
          <p:cNvPr id="23" name="组合 22">
            <a:extLst>
              <a:ext uri="{FF2B5EF4-FFF2-40B4-BE49-F238E27FC236}">
                <a16:creationId xmlns:a16="http://schemas.microsoft.com/office/drawing/2014/main" id="{A7959709-8626-4D73-8417-47076714D3C1}"/>
              </a:ext>
            </a:extLst>
          </p:cNvPr>
          <p:cNvGrpSpPr/>
          <p:nvPr/>
        </p:nvGrpSpPr>
        <p:grpSpPr>
          <a:xfrm>
            <a:off x="3090266" y="1439069"/>
            <a:ext cx="2874661" cy="3281881"/>
            <a:chOff x="4533700" y="1323464"/>
            <a:chExt cx="2916897" cy="2490722"/>
          </a:xfrm>
        </p:grpSpPr>
        <p:pic>
          <p:nvPicPr>
            <p:cNvPr id="24" name="图片 23" descr="C:\Users\86136\Desktop\1.jpg1">
              <a:extLst>
                <a:ext uri="{FF2B5EF4-FFF2-40B4-BE49-F238E27FC236}">
                  <a16:creationId xmlns:a16="http://schemas.microsoft.com/office/drawing/2014/main" id="{57BF4CCC-B19A-4F8F-9DDB-BE67AFF3373E}"/>
                </a:ext>
              </a:extLst>
            </p:cNvPr>
            <p:cNvPicPr>
              <a:picLocks noChangeAspect="1"/>
            </p:cNvPicPr>
            <p:nvPr/>
          </p:nvPicPr>
          <p:blipFill>
            <a:blip r:embed="rId6"/>
            <a:srcRect/>
            <a:stretch>
              <a:fillRect/>
            </a:stretch>
          </p:blipFill>
          <p:spPr>
            <a:xfrm>
              <a:off x="4533700" y="1323464"/>
              <a:ext cx="2916897" cy="1945640"/>
            </a:xfrm>
            <a:prstGeom prst="rect">
              <a:avLst/>
            </a:prstGeom>
          </p:spPr>
        </p:pic>
        <p:sp>
          <p:nvSpPr>
            <p:cNvPr id="25" name="矩形 24">
              <a:extLst>
                <a:ext uri="{FF2B5EF4-FFF2-40B4-BE49-F238E27FC236}">
                  <a16:creationId xmlns:a16="http://schemas.microsoft.com/office/drawing/2014/main" id="{C123F9ED-78E6-458F-AA49-A5824F654CDE}"/>
                </a:ext>
              </a:extLst>
            </p:cNvPr>
            <p:cNvSpPr/>
            <p:nvPr/>
          </p:nvSpPr>
          <p:spPr>
            <a:xfrm>
              <a:off x="4677906" y="3509604"/>
              <a:ext cx="2565254" cy="304582"/>
            </a:xfrm>
            <a:prstGeom prst="rect">
              <a:avLst/>
            </a:prstGeom>
          </p:spPr>
          <p:txBody>
            <a:bodyPr wrap="square">
              <a:spAutoFit/>
            </a:bodyPr>
            <a:lstStyle/>
            <a:p>
              <a:pPr marL="0" marR="0" lvl="0" indent="0" algn="l" defTabSz="1217295" rtl="0" eaLnBrk="0" fontAlgn="base" latinLnBrk="0" hangingPunct="0">
                <a:lnSpc>
                  <a:spcPct val="100000"/>
                </a:lnSpc>
                <a:spcBef>
                  <a:spcPct val="0"/>
                </a:spcBef>
                <a:spcAft>
                  <a:spcPct val="0"/>
                </a:spcAft>
                <a:buClrTx/>
                <a:buSzTx/>
                <a:buFontTx/>
                <a:buNone/>
                <a:tabLst/>
                <a:defRPr/>
              </a:pPr>
              <a:r>
                <a:rPr lang="zh-CN" altLang="zh-CN" sz="2000" kern="100" dirty="0">
                  <a:ea typeface="宋体" panose="02010600030101010101" pitchFamily="2" charset="-122"/>
                  <a:cs typeface="Arial" panose="020B0604020202020204" pitchFamily="34" charset="0"/>
                  <a:sym typeface="+mn-ea"/>
                </a:rPr>
                <a:t>红山文化时期积石冢</a:t>
              </a:r>
              <a:endParaRPr lang="en-US" altLang="zh-CN" sz="2000" kern="100" dirty="0">
                <a:ea typeface="宋体" panose="02010600030101010101" pitchFamily="2" charset="-122"/>
                <a:cs typeface="Arial" panose="020B0604020202020204" pitchFamily="34" charset="0"/>
                <a:sym typeface="+mn-ea"/>
              </a:endParaRPr>
            </a:p>
          </p:txBody>
        </p:sp>
      </p:grpSp>
      <p:grpSp>
        <p:nvGrpSpPr>
          <p:cNvPr id="27" name="组合 26">
            <a:extLst>
              <a:ext uri="{FF2B5EF4-FFF2-40B4-BE49-F238E27FC236}">
                <a16:creationId xmlns:a16="http://schemas.microsoft.com/office/drawing/2014/main" id="{DEA161A2-A0A5-4A16-BB55-92C09C6BD1F3}"/>
              </a:ext>
            </a:extLst>
          </p:cNvPr>
          <p:cNvGrpSpPr/>
          <p:nvPr/>
        </p:nvGrpSpPr>
        <p:grpSpPr>
          <a:xfrm>
            <a:off x="9359472" y="1433881"/>
            <a:ext cx="2691782" cy="3306142"/>
            <a:chOff x="3350836" y="1201216"/>
            <a:chExt cx="5490329" cy="5639545"/>
          </a:xfrm>
        </p:grpSpPr>
        <p:sp>
          <p:nvSpPr>
            <p:cNvPr id="31" name="TextBox 3">
              <a:extLst>
                <a:ext uri="{FF2B5EF4-FFF2-40B4-BE49-F238E27FC236}">
                  <a16:creationId xmlns:a16="http://schemas.microsoft.com/office/drawing/2014/main" id="{BC42BB3E-879B-4A33-8B1B-FCDAF3609E23}"/>
                </a:ext>
              </a:extLst>
            </p:cNvPr>
            <p:cNvSpPr txBox="1"/>
            <p:nvPr/>
          </p:nvSpPr>
          <p:spPr>
            <a:xfrm>
              <a:off x="3352930" y="5626258"/>
              <a:ext cx="5443330" cy="1214503"/>
            </a:xfrm>
            <a:prstGeom prst="rect">
              <a:avLst/>
            </a:prstGeom>
            <a:noFill/>
          </p:spPr>
          <p:txBody>
            <a:bodyPr wrap="square" rtlCol="0">
              <a:spAutoFit/>
            </a:bodyPr>
            <a:lstStyle/>
            <a:p>
              <a:pPr algn="ctr"/>
              <a:r>
                <a:rPr lang="zh-CN" altLang="en-US" sz="2000" kern="100" dirty="0">
                  <a:ea typeface="宋体" panose="02010600030101010101" pitchFamily="2" charset="-122"/>
                  <a:cs typeface="Arial" panose="020B0604020202020204" pitchFamily="34" charset="0"/>
                </a:rPr>
                <a:t>陶寺大墓与小墓对比图</a:t>
              </a:r>
              <a:r>
                <a:rPr lang="en-US" altLang="zh-CN" sz="2000" kern="100" dirty="0">
                  <a:ea typeface="宋体" panose="02010600030101010101" pitchFamily="2" charset="-122"/>
                  <a:cs typeface="Arial" panose="020B0604020202020204" pitchFamily="34" charset="0"/>
                </a:rPr>
                <a:t>(</a:t>
              </a:r>
              <a:r>
                <a:rPr lang="zh-CN" altLang="en-US" sz="2000" kern="100" dirty="0">
                  <a:ea typeface="宋体" panose="02010600030101010101" pitchFamily="2" charset="-122"/>
                  <a:cs typeface="Arial" panose="020B0604020202020204" pitchFamily="34" charset="0"/>
                </a:rPr>
                <a:t>龙山文化）</a:t>
              </a:r>
            </a:p>
          </p:txBody>
        </p:sp>
        <p:pic>
          <p:nvPicPr>
            <p:cNvPr id="32" name="Picture 2">
              <a:extLst>
                <a:ext uri="{FF2B5EF4-FFF2-40B4-BE49-F238E27FC236}">
                  <a16:creationId xmlns:a16="http://schemas.microsoft.com/office/drawing/2014/main" id="{8BAA8BC0-9D1A-4772-A31D-5141548B2B8F}"/>
                </a:ext>
              </a:extLst>
            </p:cNvPr>
            <p:cNvPicPr>
              <a:picLocks noChangeAspect="1" noChangeArrowheads="1"/>
            </p:cNvPicPr>
            <p:nvPr/>
          </p:nvPicPr>
          <p:blipFill>
            <a:blip r:embed="rId7" cstate="print">
              <a:biLevel thresh="50000"/>
              <a:extLst>
                <a:ext uri="{28A0092B-C50C-407E-A947-70E740481C1C}">
                  <a14:useLocalDpi xmlns:a14="http://schemas.microsoft.com/office/drawing/2010/main" val="0"/>
                </a:ext>
              </a:extLst>
            </a:blip>
            <a:srcRect/>
            <a:stretch>
              <a:fillRect/>
            </a:stretch>
          </p:blipFill>
          <p:spPr bwMode="auto">
            <a:xfrm>
              <a:off x="3350836" y="1201216"/>
              <a:ext cx="5490329" cy="442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箭头: 右 2">
            <a:extLst>
              <a:ext uri="{FF2B5EF4-FFF2-40B4-BE49-F238E27FC236}">
                <a16:creationId xmlns:a16="http://schemas.microsoft.com/office/drawing/2014/main" id="{2B7DA2D2-D50D-4FE6-B4D5-2DD4768306E0}"/>
              </a:ext>
            </a:extLst>
          </p:cNvPr>
          <p:cNvSpPr/>
          <p:nvPr/>
        </p:nvSpPr>
        <p:spPr>
          <a:xfrm>
            <a:off x="103094" y="4659118"/>
            <a:ext cx="12085647" cy="99055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dirty="0"/>
              <a:t>早期国家雏形，文明曙光（权力神化；出现阶级分化、贫富不均；出现城墙）</a:t>
            </a:r>
          </a:p>
        </p:txBody>
      </p:sp>
      <p:sp>
        <p:nvSpPr>
          <p:cNvPr id="33" name="矩形 32">
            <a:extLst>
              <a:ext uri="{FF2B5EF4-FFF2-40B4-BE49-F238E27FC236}">
                <a16:creationId xmlns:a16="http://schemas.microsoft.com/office/drawing/2014/main" id="{D5C2FC31-DEC5-48B9-B847-BAC206B87A1F}"/>
              </a:ext>
            </a:extLst>
          </p:cNvPr>
          <p:cNvSpPr/>
          <p:nvPr/>
        </p:nvSpPr>
        <p:spPr>
          <a:xfrm>
            <a:off x="103094" y="5636110"/>
            <a:ext cx="11861703" cy="1200329"/>
          </a:xfrm>
          <a:prstGeom prst="rect">
            <a:avLst/>
          </a:prstGeom>
          <a:ln w="28575">
            <a:solidFill>
              <a:schemeClr val="tx1"/>
            </a:solidFill>
          </a:ln>
        </p:spPr>
        <p:txBody>
          <a:bodyPr wrap="square">
            <a:spAutoFit/>
          </a:bodyPr>
          <a:lstStyle/>
          <a:p>
            <a:pPr algn="just">
              <a:spcAft>
                <a:spcPts val="0"/>
              </a:spcAft>
            </a:pPr>
            <a:r>
              <a:rPr lang="zh-CN" altLang="zh-CN" sz="2400" kern="100" dirty="0">
                <a:latin typeface="楷体" panose="02010609060101010101" pitchFamily="49" charset="-122"/>
                <a:ea typeface="楷体" panose="02010609060101010101" pitchFamily="49" charset="-122"/>
                <a:cs typeface="Arial" panose="020B0604020202020204" pitchFamily="34" charset="0"/>
              </a:rPr>
              <a:t>私有制已经产生，贫富分化越来越明显，公共权力持续扩张，阶级分化日益明显，必然会催生权贵阶层。为了攫取更多的权力和利益，特权阶层必将运用公共权力进行扩张。因此部落之间战争也是非常频繁的，中国大地邦国林立，史称</a:t>
            </a:r>
            <a:r>
              <a:rPr lang="zh-CN" altLang="zh-CN" sz="2400" kern="100" dirty="0">
                <a:solidFill>
                  <a:srgbClr val="FF0000"/>
                </a:solidFill>
                <a:latin typeface="楷体" panose="02010609060101010101" pitchFamily="49" charset="-122"/>
                <a:ea typeface="楷体" panose="02010609060101010101" pitchFamily="49" charset="-122"/>
                <a:cs typeface="Arial" panose="020B0604020202020204" pitchFamily="34" charset="0"/>
              </a:rPr>
              <a:t>“万邦”时代</a:t>
            </a:r>
            <a:r>
              <a:rPr lang="zh-CN" altLang="zh-CN" sz="2400" kern="100" dirty="0">
                <a:latin typeface="楷体" panose="02010609060101010101" pitchFamily="49" charset="-122"/>
                <a:ea typeface="楷体" panose="02010609060101010101" pitchFamily="49" charset="-122"/>
                <a:cs typeface="Arial" panose="020B0604020202020204" pitchFamily="34" charset="0"/>
              </a:rPr>
              <a:t>。</a:t>
            </a:r>
          </a:p>
        </p:txBody>
      </p:sp>
    </p:spTree>
    <p:extLst>
      <p:ext uri="{BB962C8B-B14F-4D97-AF65-F5344CB8AC3E}">
        <p14:creationId xmlns:p14="http://schemas.microsoft.com/office/powerpoint/2010/main" val="36177454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B2E09438-CFF1-4025-A65A-1B33913D495D}"/>
              </a:ext>
            </a:extLst>
          </p:cNvPr>
          <p:cNvSpPr/>
          <p:nvPr/>
        </p:nvSpPr>
        <p:spPr>
          <a:xfrm>
            <a:off x="0" y="1171988"/>
            <a:ext cx="12192000"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spcAft>
                <a:spcPts val="0"/>
              </a:spcAft>
            </a:pPr>
            <a:r>
              <a:rPr lang="zh-CN" altLang="en-US" sz="3200" kern="100" dirty="0">
                <a:latin typeface="华文新魏" panose="02010800040101010101" pitchFamily="2" charset="-122"/>
                <a:ea typeface="华文新魏" panose="02010800040101010101" pitchFamily="2" charset="-122"/>
                <a:cs typeface="Arial" panose="020B0604020202020204" pitchFamily="34" charset="0"/>
              </a:rPr>
              <a:t>探究：新石器时代中华文明的发展特点</a:t>
            </a:r>
            <a:endParaRPr lang="zh-CN" altLang="zh-CN" sz="3200" kern="100" dirty="0">
              <a:latin typeface="华文新魏" panose="02010800040101010101" pitchFamily="2" charset="-122"/>
              <a:ea typeface="华文新魏" panose="02010800040101010101" pitchFamily="2" charset="-122"/>
              <a:cs typeface="Arial" panose="020B0604020202020204" pitchFamily="34" charset="0"/>
            </a:endParaRPr>
          </a:p>
        </p:txBody>
      </p:sp>
      <p:pic>
        <p:nvPicPr>
          <p:cNvPr id="27" name="Picture 2">
            <a:extLst>
              <a:ext uri="{FF2B5EF4-FFF2-40B4-BE49-F238E27FC236}">
                <a16:creationId xmlns:a16="http://schemas.microsoft.com/office/drawing/2014/main" id="{77E79FDE-5101-4D1F-92B1-7EEC81AA144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57" r="5750"/>
          <a:stretch>
            <a:fillRect/>
          </a:stretch>
        </p:blipFill>
        <p:spPr bwMode="auto">
          <a:xfrm>
            <a:off x="0" y="2013692"/>
            <a:ext cx="5199529" cy="484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a:extLst>
              <a:ext uri="{FF2B5EF4-FFF2-40B4-BE49-F238E27FC236}">
                <a16:creationId xmlns:a16="http://schemas.microsoft.com/office/drawing/2014/main" id="{765E184B-B18C-494A-9C8D-F4E90D59FF4C}"/>
              </a:ext>
            </a:extLst>
          </p:cNvPr>
          <p:cNvSpPr/>
          <p:nvPr/>
        </p:nvSpPr>
        <p:spPr>
          <a:xfrm>
            <a:off x="7619955" y="4843649"/>
            <a:ext cx="2031325" cy="6463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zh-CN" altLang="en-US" sz="3600" dirty="0">
                <a:latin typeface="华文新魏" panose="02010800040101010101" pitchFamily="2" charset="-122"/>
                <a:ea typeface="华文新魏" panose="02010800040101010101" pitchFamily="2" charset="-122"/>
              </a:rPr>
              <a:t>多元一体</a:t>
            </a:r>
          </a:p>
        </p:txBody>
      </p:sp>
      <p:sp>
        <p:nvSpPr>
          <p:cNvPr id="31" name="矩形 30">
            <a:extLst>
              <a:ext uri="{FF2B5EF4-FFF2-40B4-BE49-F238E27FC236}">
                <a16:creationId xmlns:a16="http://schemas.microsoft.com/office/drawing/2014/main" id="{40DD19C1-C751-4578-A42F-2DD5B9EF7D46}"/>
              </a:ext>
            </a:extLst>
          </p:cNvPr>
          <p:cNvSpPr/>
          <p:nvPr/>
        </p:nvSpPr>
        <p:spPr>
          <a:xfrm>
            <a:off x="7619954" y="5877690"/>
            <a:ext cx="2031325" cy="6463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zh-CN" altLang="en-US" sz="3600" dirty="0">
                <a:latin typeface="华文新魏" panose="02010800040101010101" pitchFamily="2" charset="-122"/>
                <a:ea typeface="华文新魏" panose="02010800040101010101" pitchFamily="2" charset="-122"/>
              </a:rPr>
              <a:t>中原核心</a:t>
            </a:r>
          </a:p>
        </p:txBody>
      </p:sp>
      <p:sp>
        <p:nvSpPr>
          <p:cNvPr id="32" name="矩形 31">
            <a:extLst>
              <a:ext uri="{FF2B5EF4-FFF2-40B4-BE49-F238E27FC236}">
                <a16:creationId xmlns:a16="http://schemas.microsoft.com/office/drawing/2014/main" id="{62052CD1-F1C3-49CA-A889-AECA2680397D}"/>
              </a:ext>
            </a:extLst>
          </p:cNvPr>
          <p:cNvSpPr/>
          <p:nvPr/>
        </p:nvSpPr>
        <p:spPr>
          <a:xfrm>
            <a:off x="5334000" y="2013692"/>
            <a:ext cx="6750423" cy="2308324"/>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于是</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在中原龙山文化中出现了主要来自长江流域和黄河下游地区的众多文化因</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素</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并且</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这里是居天下之中，为八方辐辏之</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地，来自四面八方的各种文化、思想以及政治经验交汇融合</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是其他各地区所不能比拟的。</a:t>
            </a:r>
            <a:br>
              <a:rPr lang="zh-CN" altLang="en-US"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卜宪群</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中国通史</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从中华先祖到春秋战国</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611933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9" name="矩形 8">
            <a:extLst>
              <a:ext uri="{FF2B5EF4-FFF2-40B4-BE49-F238E27FC236}">
                <a16:creationId xmlns:a16="http://schemas.microsoft.com/office/drawing/2014/main" id="{3C3372B7-D143-4A82-9595-4133CD4846B0}"/>
              </a:ext>
            </a:extLst>
          </p:cNvPr>
          <p:cNvSpPr/>
          <p:nvPr/>
        </p:nvSpPr>
        <p:spPr>
          <a:xfrm>
            <a:off x="4404968" y="6364903"/>
            <a:ext cx="2465294"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生产力不断发展</a:t>
            </a:r>
          </a:p>
        </p:txBody>
      </p:sp>
      <p:grpSp>
        <p:nvGrpSpPr>
          <p:cNvPr id="10" name="组合 9">
            <a:extLst>
              <a:ext uri="{FF2B5EF4-FFF2-40B4-BE49-F238E27FC236}">
                <a16:creationId xmlns:a16="http://schemas.microsoft.com/office/drawing/2014/main" id="{DC2018D3-99BF-408F-B44B-CEFE523BFAE7}"/>
              </a:ext>
            </a:extLst>
          </p:cNvPr>
          <p:cNvGrpSpPr/>
          <p:nvPr/>
        </p:nvGrpSpPr>
        <p:grpSpPr>
          <a:xfrm>
            <a:off x="0" y="3593442"/>
            <a:ext cx="12192000" cy="2771461"/>
            <a:chOff x="0" y="2858830"/>
            <a:chExt cx="12192000" cy="3324097"/>
          </a:xfrm>
        </p:grpSpPr>
        <p:sp>
          <p:nvSpPr>
            <p:cNvPr id="2" name="箭头: 右 1">
              <a:extLst>
                <a:ext uri="{FF2B5EF4-FFF2-40B4-BE49-F238E27FC236}">
                  <a16:creationId xmlns:a16="http://schemas.microsoft.com/office/drawing/2014/main" id="{02662C85-70DB-48D9-91F0-92B4C2AF13D4}"/>
                </a:ext>
              </a:extLst>
            </p:cNvPr>
            <p:cNvSpPr/>
            <p:nvPr/>
          </p:nvSpPr>
          <p:spPr>
            <a:xfrm>
              <a:off x="0" y="3777112"/>
              <a:ext cx="12192000" cy="12281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CN" altLang="en-US" sz="2400" dirty="0"/>
                <a:t>旧石器时代              新石器时代                 新石器时代中期                   新石器时代晚期</a:t>
              </a:r>
            </a:p>
          </p:txBody>
        </p:sp>
        <p:sp>
          <p:nvSpPr>
            <p:cNvPr id="3" name="左大括号 2">
              <a:extLst>
                <a:ext uri="{FF2B5EF4-FFF2-40B4-BE49-F238E27FC236}">
                  <a16:creationId xmlns:a16="http://schemas.microsoft.com/office/drawing/2014/main" id="{33064968-3F2F-46BD-A85B-82394E59E649}"/>
                </a:ext>
              </a:extLst>
            </p:cNvPr>
            <p:cNvSpPr/>
            <p:nvPr/>
          </p:nvSpPr>
          <p:spPr>
            <a:xfrm rot="5400000">
              <a:off x="877534" y="2930983"/>
              <a:ext cx="569259" cy="172355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547A558A-9110-4498-AB9F-19AE669081E8}"/>
                </a:ext>
              </a:extLst>
            </p:cNvPr>
            <p:cNvSpPr/>
            <p:nvPr/>
          </p:nvSpPr>
          <p:spPr>
            <a:xfrm>
              <a:off x="731296" y="2870113"/>
              <a:ext cx="1415772" cy="461665"/>
            </a:xfrm>
            <a:prstGeom prst="rect">
              <a:avLst/>
            </a:prstGeom>
          </p:spPr>
          <p:txBody>
            <a:bodyPr wrap="none">
              <a:spAutoFit/>
            </a:bodyPr>
            <a:lstStyle/>
            <a:p>
              <a:r>
                <a:rPr lang="zh-CN" altLang="en-US" sz="2400" dirty="0"/>
                <a:t>原始人群</a:t>
              </a:r>
            </a:p>
          </p:txBody>
        </p:sp>
        <p:sp>
          <p:nvSpPr>
            <p:cNvPr id="5" name="矩形 4">
              <a:extLst>
                <a:ext uri="{FF2B5EF4-FFF2-40B4-BE49-F238E27FC236}">
                  <a16:creationId xmlns:a16="http://schemas.microsoft.com/office/drawing/2014/main" id="{8ECD9B50-0146-41D5-A3C2-F01D2BB553F1}"/>
                </a:ext>
              </a:extLst>
            </p:cNvPr>
            <p:cNvSpPr/>
            <p:nvPr/>
          </p:nvSpPr>
          <p:spPr>
            <a:xfrm>
              <a:off x="0" y="4876108"/>
              <a:ext cx="2321858" cy="1200329"/>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从事渔猎和采集；群居生活；已经学会使用火</a:t>
              </a:r>
            </a:p>
          </p:txBody>
        </p:sp>
        <p:sp>
          <p:nvSpPr>
            <p:cNvPr id="7" name="矩形 6">
              <a:extLst>
                <a:ext uri="{FF2B5EF4-FFF2-40B4-BE49-F238E27FC236}">
                  <a16:creationId xmlns:a16="http://schemas.microsoft.com/office/drawing/2014/main" id="{856CA6FB-823E-4532-AEA2-3CD60608D5C7}"/>
                </a:ext>
              </a:extLst>
            </p:cNvPr>
            <p:cNvSpPr/>
            <p:nvPr/>
          </p:nvSpPr>
          <p:spPr>
            <a:xfrm>
              <a:off x="4225738" y="4743249"/>
              <a:ext cx="3740524" cy="1439678"/>
            </a:xfrm>
            <a:prstGeom prst="rect">
              <a:avLst/>
            </a:prstGeom>
          </p:spPr>
          <p:txBody>
            <a:bodyPr wrap="square">
              <a:spAutoFit/>
            </a:bodyPr>
            <a:lstStyle/>
            <a:p>
              <a:r>
                <a:rPr lang="zh-CN" altLang="zh-CN"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大量使用陶器，饲养家畜，从事原始农业，并呈现出南稻北粟的种植倾向</a:t>
              </a:r>
              <a:endParaRPr lang="zh-CN" altLang="en-US" dirty="0"/>
            </a:p>
          </p:txBody>
        </p:sp>
        <p:sp>
          <p:nvSpPr>
            <p:cNvPr id="8" name="矩形 7">
              <a:extLst>
                <a:ext uri="{FF2B5EF4-FFF2-40B4-BE49-F238E27FC236}">
                  <a16:creationId xmlns:a16="http://schemas.microsoft.com/office/drawing/2014/main" id="{1F7193CA-9F15-4DFE-B85B-E7F3C83A8A21}"/>
                </a:ext>
              </a:extLst>
            </p:cNvPr>
            <p:cNvSpPr/>
            <p:nvPr/>
          </p:nvSpPr>
          <p:spPr>
            <a:xfrm>
              <a:off x="8361829" y="4735127"/>
              <a:ext cx="3112995" cy="1439678"/>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大量使用玉器，出现祭坛神庙，贫富分化开始出现</a:t>
              </a:r>
            </a:p>
          </p:txBody>
        </p:sp>
        <p:sp>
          <p:nvSpPr>
            <p:cNvPr id="13" name="左大括号 12">
              <a:extLst>
                <a:ext uri="{FF2B5EF4-FFF2-40B4-BE49-F238E27FC236}">
                  <a16:creationId xmlns:a16="http://schemas.microsoft.com/office/drawing/2014/main" id="{FDCEBAE4-DF00-4D13-BBDA-94EE2C80CDE3}"/>
                </a:ext>
              </a:extLst>
            </p:cNvPr>
            <p:cNvSpPr/>
            <p:nvPr/>
          </p:nvSpPr>
          <p:spPr>
            <a:xfrm rot="5400000">
              <a:off x="5139668" y="708865"/>
              <a:ext cx="514166" cy="614978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87D4624D-B280-4B67-B4DA-41E452A66E4F}"/>
                </a:ext>
              </a:extLst>
            </p:cNvPr>
            <p:cNvSpPr/>
            <p:nvPr/>
          </p:nvSpPr>
          <p:spPr>
            <a:xfrm>
              <a:off x="4688865" y="2858830"/>
              <a:ext cx="2031325" cy="461665"/>
            </a:xfrm>
            <a:prstGeom prst="rect">
              <a:avLst/>
            </a:prstGeom>
          </p:spPr>
          <p:txBody>
            <a:bodyPr wrap="none">
              <a:spAutoFit/>
            </a:bodyPr>
            <a:lstStyle/>
            <a:p>
              <a:r>
                <a:rPr lang="zh-CN" altLang="en-US" sz="2400" dirty="0"/>
                <a:t>母系氏族社会</a:t>
              </a:r>
            </a:p>
          </p:txBody>
        </p:sp>
        <p:sp>
          <p:nvSpPr>
            <p:cNvPr id="16" name="左大括号 15">
              <a:extLst>
                <a:ext uri="{FF2B5EF4-FFF2-40B4-BE49-F238E27FC236}">
                  <a16:creationId xmlns:a16="http://schemas.microsoft.com/office/drawing/2014/main" id="{98D7371D-3BC4-4287-B492-372FDA8CC914}"/>
                </a:ext>
              </a:extLst>
            </p:cNvPr>
            <p:cNvSpPr/>
            <p:nvPr/>
          </p:nvSpPr>
          <p:spPr>
            <a:xfrm rot="5400000">
              <a:off x="10074245" y="2090846"/>
              <a:ext cx="569259" cy="337937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90918638-E0CA-46C1-9C6F-D2FCCA51CD02}"/>
                </a:ext>
              </a:extLst>
            </p:cNvPr>
            <p:cNvSpPr/>
            <p:nvPr/>
          </p:nvSpPr>
          <p:spPr>
            <a:xfrm>
              <a:off x="9429379" y="2900429"/>
              <a:ext cx="2031325" cy="461665"/>
            </a:xfrm>
            <a:prstGeom prst="rect">
              <a:avLst/>
            </a:prstGeom>
          </p:spPr>
          <p:txBody>
            <a:bodyPr wrap="none">
              <a:spAutoFit/>
            </a:bodyPr>
            <a:lstStyle/>
            <a:p>
              <a:r>
                <a:rPr lang="zh-CN" altLang="en-US" sz="2400" dirty="0"/>
                <a:t>父系氏族社会</a:t>
              </a:r>
            </a:p>
          </p:txBody>
        </p:sp>
      </p:grpSp>
      <p:sp>
        <p:nvSpPr>
          <p:cNvPr id="18" name="矩形 17">
            <a:extLst>
              <a:ext uri="{FF2B5EF4-FFF2-40B4-BE49-F238E27FC236}">
                <a16:creationId xmlns:a16="http://schemas.microsoft.com/office/drawing/2014/main" id="{42432A29-38F6-4BBE-A789-C6D2577646BE}"/>
              </a:ext>
            </a:extLst>
          </p:cNvPr>
          <p:cNvSpPr/>
          <p:nvPr/>
        </p:nvSpPr>
        <p:spPr>
          <a:xfrm>
            <a:off x="4404968" y="3026345"/>
            <a:ext cx="263562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生产关系发生变化</a:t>
            </a:r>
          </a:p>
        </p:txBody>
      </p:sp>
      <p:sp>
        <p:nvSpPr>
          <p:cNvPr id="12" name="箭头: 下弧形 11">
            <a:extLst>
              <a:ext uri="{FF2B5EF4-FFF2-40B4-BE49-F238E27FC236}">
                <a16:creationId xmlns:a16="http://schemas.microsoft.com/office/drawing/2014/main" id="{0C0401E5-D19F-4D44-8E25-D777805228F7}"/>
              </a:ext>
            </a:extLst>
          </p:cNvPr>
          <p:cNvSpPr/>
          <p:nvPr/>
        </p:nvSpPr>
        <p:spPr>
          <a:xfrm rot="19441576">
            <a:off x="7138954" y="2827416"/>
            <a:ext cx="1305736" cy="758833"/>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22" name="矩形 21">
            <a:extLst>
              <a:ext uri="{FF2B5EF4-FFF2-40B4-BE49-F238E27FC236}">
                <a16:creationId xmlns:a16="http://schemas.microsoft.com/office/drawing/2014/main" id="{17EC827E-6770-4686-A7FF-DDF645AF326B}"/>
              </a:ext>
            </a:extLst>
          </p:cNvPr>
          <p:cNvSpPr/>
          <p:nvPr/>
        </p:nvSpPr>
        <p:spPr>
          <a:xfrm>
            <a:off x="7040590" y="2002724"/>
            <a:ext cx="263562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经济基础发生变化</a:t>
            </a:r>
          </a:p>
        </p:txBody>
      </p:sp>
      <p:sp>
        <p:nvSpPr>
          <p:cNvPr id="15" name="箭头: 上 14">
            <a:extLst>
              <a:ext uri="{FF2B5EF4-FFF2-40B4-BE49-F238E27FC236}">
                <a16:creationId xmlns:a16="http://schemas.microsoft.com/office/drawing/2014/main" id="{8603D067-DAFD-480F-A3AB-1E4A94144555}"/>
              </a:ext>
            </a:extLst>
          </p:cNvPr>
          <p:cNvSpPr/>
          <p:nvPr/>
        </p:nvSpPr>
        <p:spPr>
          <a:xfrm>
            <a:off x="7924417" y="1566852"/>
            <a:ext cx="963544" cy="45183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B6BBB296-535A-48EC-9478-A04DDB9D11DB}"/>
              </a:ext>
            </a:extLst>
          </p:cNvPr>
          <p:cNvSpPr/>
          <p:nvPr/>
        </p:nvSpPr>
        <p:spPr>
          <a:xfrm>
            <a:off x="7137023" y="1115170"/>
            <a:ext cx="263562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上层建筑发生变化</a:t>
            </a:r>
          </a:p>
        </p:txBody>
      </p:sp>
      <p:sp>
        <p:nvSpPr>
          <p:cNvPr id="19" name="矩形 18">
            <a:extLst>
              <a:ext uri="{FF2B5EF4-FFF2-40B4-BE49-F238E27FC236}">
                <a16:creationId xmlns:a16="http://schemas.microsoft.com/office/drawing/2014/main" id="{B99D3A9C-BA19-410C-881A-7998B055E772}"/>
              </a:ext>
            </a:extLst>
          </p:cNvPr>
          <p:cNvSpPr/>
          <p:nvPr/>
        </p:nvSpPr>
        <p:spPr>
          <a:xfrm>
            <a:off x="8097270" y="2574202"/>
            <a:ext cx="2347771" cy="830997"/>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私有制产生，并逐渐成为主体</a:t>
            </a:r>
          </a:p>
        </p:txBody>
      </p:sp>
      <p:sp>
        <p:nvSpPr>
          <p:cNvPr id="27" name="矩形 26">
            <a:extLst>
              <a:ext uri="{FF2B5EF4-FFF2-40B4-BE49-F238E27FC236}">
                <a16:creationId xmlns:a16="http://schemas.microsoft.com/office/drawing/2014/main" id="{6632DE26-810D-41A5-95FA-91BA1BA2E134}"/>
              </a:ext>
            </a:extLst>
          </p:cNvPr>
          <p:cNvSpPr/>
          <p:nvPr/>
        </p:nvSpPr>
        <p:spPr>
          <a:xfrm>
            <a:off x="9675355" y="1099785"/>
            <a:ext cx="2635623" cy="1200329"/>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出现阶级分化，公共权力的设立，早期国家雏形的产生</a:t>
            </a:r>
          </a:p>
        </p:txBody>
      </p:sp>
      <p:sp>
        <p:nvSpPr>
          <p:cNvPr id="31" name="矩形 30">
            <a:extLst>
              <a:ext uri="{FF2B5EF4-FFF2-40B4-BE49-F238E27FC236}">
                <a16:creationId xmlns:a16="http://schemas.microsoft.com/office/drawing/2014/main" id="{C5EF7F1D-6CD8-4914-8899-7C69660DACFF}"/>
              </a:ext>
            </a:extLst>
          </p:cNvPr>
          <p:cNvSpPr/>
          <p:nvPr/>
        </p:nvSpPr>
        <p:spPr>
          <a:xfrm>
            <a:off x="91952" y="1266326"/>
            <a:ext cx="1717226" cy="19753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kern="100" dirty="0">
                <a:solidFill>
                  <a:schemeClr val="bg1"/>
                </a:solidFill>
                <a:latin typeface="楷体" panose="02010609060101010101" pitchFamily="49" charset="-122"/>
                <a:ea typeface="楷体" panose="02010609060101010101" pitchFamily="49" charset="-122"/>
                <a:cs typeface="Arial" panose="020B0604020202020204" pitchFamily="34" charset="0"/>
              </a:rPr>
              <a:t>唯物史观：生产力决定生产关系，经济基础决定上层建筑</a:t>
            </a:r>
          </a:p>
        </p:txBody>
      </p:sp>
    </p:spTree>
    <p:extLst>
      <p:ext uri="{BB962C8B-B14F-4D97-AF65-F5344CB8AC3E}">
        <p14:creationId xmlns:p14="http://schemas.microsoft.com/office/powerpoint/2010/main" val="2026388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KSO_WM_SCREEN_THEME_FLAG" val="Dlrq25wU2PGuGg5bbmjbDLJWDQDUlAP1PyESqXfiZY6o1ckVXfe7SLZyMFvxvGbyfQu8O8KPHpFN48NQ4AOV46gbTNcP6OFnoDKvtkrSlw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1403</TotalTime>
  <Words>2473</Words>
  <PresentationFormat>宽屏</PresentationFormat>
  <Paragraphs>295</Paragraphs>
  <Slides>20</Slides>
  <Notes>20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33" baseType="lpstr">
      <vt:lpstr>等线</vt:lpstr>
      <vt:lpstr>华文行楷</vt:lpstr>
      <vt:lpstr>Calibri</vt:lpstr>
      <vt:lpstr>方正粗黑宋简体</vt:lpstr>
      <vt:lpstr>Calibri Light</vt:lpstr>
      <vt:lpstr>Arial</vt:lpstr>
      <vt:lpstr>华文新魏</vt:lpstr>
      <vt:lpstr>仿宋</vt:lpstr>
      <vt:lpstr>楷体</vt:lpstr>
      <vt:lpstr>华文楷体</vt:lpstr>
      <vt:lpstr>华文细黑</vt:lpstr>
      <vt:lpstr>Office 主题</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2017-04-02T02:33:00Z</dcterms:created>
  <dcterms:modified xsi:type="dcterms:W3CDTF">2022-06-28T14:06:23Z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