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Override PartName="/ppt/tags/tag23.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74" r:id="rId3"/>
    <p:sldId id="388" r:id="rId4"/>
    <p:sldId id="384" r:id="rId5"/>
    <p:sldId id="293" r:id="rId6"/>
    <p:sldId id="395" r:id="rId7"/>
    <p:sldId id="397" r:id="rId8"/>
    <p:sldId id="389" r:id="rId9"/>
    <p:sldId id="393" r:id="rId10"/>
    <p:sldId id="391" r:id="rId11"/>
    <p:sldId id="398" r:id="rId12"/>
    <p:sldId id="401" r:id="rId13"/>
    <p:sldId id="399" r:id="rId14"/>
    <p:sldId id="403" r:id="rId15"/>
    <p:sldId id="402" r:id="rId16"/>
    <p:sldId id="423" r:id="rId17"/>
    <p:sldId id="406" r:id="rId18"/>
    <p:sldId id="404" r:id="rId19"/>
    <p:sldId id="409" r:id="rId20"/>
    <p:sldId id="413" r:id="rId21"/>
    <p:sldId id="415" r:id="rId22"/>
    <p:sldId id="414" r:id="rId23"/>
    <p:sldId id="416" r:id="rId24"/>
    <p:sldId id="417" r:id="rId25"/>
    <p:sldId id="418" r:id="rId26"/>
    <p:sldId id="419" r:id="rId27"/>
    <p:sldId id="410" r:id="rId28"/>
    <p:sldId id="420"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1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9" /><Relationship Type="http://schemas.openxmlformats.org/officeDocument/2006/relationships/slide" Target="slides/slide6.xml" Id="rId8" /><Relationship Type="http://schemas.openxmlformats.org/officeDocument/2006/relationships/slide" Target="slides/slide5.xml" Id="rId7" /><Relationship Type="http://schemas.openxmlformats.org/officeDocument/2006/relationships/slide" Target="slides/slide4.xml" Id="rId6" /><Relationship Type="http://schemas.openxmlformats.org/officeDocument/2006/relationships/slide" Target="slides/slide3.xml" Id="rId5" /><Relationship Type="http://schemas.openxmlformats.org/officeDocument/2006/relationships/slide" Target="slides/slide2.xml" Id="rId4" /><Relationship Type="http://schemas.openxmlformats.org/officeDocument/2006/relationships/tableStyles" Target="tableStyles.xml" Id="rId32" /><Relationship Type="http://schemas.openxmlformats.org/officeDocument/2006/relationships/viewProps" Target="viewProps.xml" Id="rId31" /><Relationship Type="http://schemas.openxmlformats.org/officeDocument/2006/relationships/presProps" Target="presProps.xml" Id="rId30" /><Relationship Type="http://schemas.openxmlformats.org/officeDocument/2006/relationships/slide" Target="slides/slide1.xml" Id="rId3" /><Relationship Type="http://schemas.openxmlformats.org/officeDocument/2006/relationships/slide" Target="slides/slide27.xml" Id="rId29" /><Relationship Type="http://schemas.openxmlformats.org/officeDocument/2006/relationships/slide" Target="slides/slide26.xml" Id="rId28" /><Relationship Type="http://schemas.openxmlformats.org/officeDocument/2006/relationships/slide" Target="slides/slide25.xml" Id="rId27" /><Relationship Type="http://schemas.openxmlformats.org/officeDocument/2006/relationships/slide" Target="slides/slide24.xml" Id="rId26" /><Relationship Type="http://schemas.openxmlformats.org/officeDocument/2006/relationships/slide" Target="slides/slide23.xml" Id="rId25" /><Relationship Type="http://schemas.openxmlformats.org/officeDocument/2006/relationships/slide" Target="slides/slide22.xml" Id="rId24" /><Relationship Type="http://schemas.openxmlformats.org/officeDocument/2006/relationships/slide" Target="slides/slide21.xml" Id="rId23" /><Relationship Type="http://schemas.openxmlformats.org/officeDocument/2006/relationships/slide" Target="slides/slide20.xml" Id="rId22" /><Relationship Type="http://schemas.openxmlformats.org/officeDocument/2006/relationships/slide" Target="slides/slide19.xml" Id="rId21" /><Relationship Type="http://schemas.openxmlformats.org/officeDocument/2006/relationships/slide" Target="slides/slide18.xml" Id="rId20" /><Relationship Type="http://schemas.openxmlformats.org/officeDocument/2006/relationships/theme" Target="theme/theme1.xml" Id="rId2" /><Relationship Type="http://schemas.openxmlformats.org/officeDocument/2006/relationships/slide" Target="slides/slide17.xml" Id="rId19" /><Relationship Type="http://schemas.openxmlformats.org/officeDocument/2006/relationships/slide" Target="slides/slide16.xml" Id="rId18" /><Relationship Type="http://schemas.openxmlformats.org/officeDocument/2006/relationships/slide" Target="slides/slide15.xml" Id="rId17" /><Relationship Type="http://schemas.openxmlformats.org/officeDocument/2006/relationships/slide" Target="slides/slide14.xml" Id="rId16" /><Relationship Type="http://schemas.openxmlformats.org/officeDocument/2006/relationships/slide" Target="slides/slide13.xml" Id="rId15" /><Relationship Type="http://schemas.openxmlformats.org/officeDocument/2006/relationships/slide" Target="slides/slide12.xml" Id="rId14" /><Relationship Type="http://schemas.openxmlformats.org/officeDocument/2006/relationships/slide" Target="slides/slide11.xml" Id="rId13" /><Relationship Type="http://schemas.openxmlformats.org/officeDocument/2006/relationships/slide" Target="slides/slide10.xml" Id="rId12" /><Relationship Type="http://schemas.openxmlformats.org/officeDocument/2006/relationships/slide" Target="slides/slide9.xml" Id="rId11" /><Relationship Type="http://schemas.openxmlformats.org/officeDocument/2006/relationships/slide" Target="slides/slide8.xml" Id="rId10" /><Relationship Type="http://schemas.openxmlformats.org/officeDocument/2006/relationships/slideMaster" Target="slideMasters/slideMaster1.xml" Id="rId1" /><Relationship Type="http://schemas.openxmlformats.org/officeDocument/2006/relationships/tags" Target="/ppt/tags/tag23.xml" Id="R3af8b3b7a7874cb1"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jpeg"/><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7325" y="4221163"/>
            <a:ext cx="112395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标题 6"/>
          <p:cNvSpPr>
            <a:spLocks noGrp="1"/>
          </p:cNvSpPr>
          <p:nvPr>
            <p:ph type="ctrTitle"/>
          </p:nvPr>
        </p:nvSpPr>
        <p:spPr>
          <a:xfrm>
            <a:off x="626431" y="2054279"/>
            <a:ext cx="10937866" cy="1446549"/>
          </a:xfrm>
          <a:noFill/>
          <a:ln>
            <a:noFill/>
          </a:ln>
        </p:spPr>
        <p:txBody>
          <a:bodyPr rtlCol="0">
            <a:no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lvl1pPr algn="ctr">
              <a:defRPr lang="zh-CN" altLang="en-US" sz="6600" b="1" i="0" spc="-300" dirty="0">
                <a:ln w="25400">
                  <a:noFill/>
                </a:ln>
                <a:gradFill>
                  <a:gsLst>
                    <a:gs pos="0">
                      <a:schemeClr val="accent5"/>
                    </a:gs>
                    <a:gs pos="74000">
                      <a:schemeClr val="accent5">
                        <a:lumMod val="60000"/>
                        <a:lumOff val="40000"/>
                      </a:schemeClr>
                    </a:gs>
                    <a:gs pos="83000">
                      <a:schemeClr val="accent5">
                        <a:lumMod val="75000"/>
                      </a:schemeClr>
                    </a:gs>
                    <a:gs pos="100000">
                      <a:schemeClr val="accent5"/>
                    </a:gs>
                  </a:gsLst>
                  <a:lin ang="5400000" scaled="1"/>
                </a:gradFill>
                <a:effectLst>
                  <a:outerShdw blurRad="76200" dist="38100" dir="5400000" algn="t" rotWithShape="0">
                    <a:prstClr val="black">
                      <a:alpha val="40000"/>
                    </a:prstClr>
                  </a:outerShdw>
                </a:effectLst>
                <a:latin typeface="+mj-ea"/>
                <a:ea typeface="+mj-ea"/>
                <a:cs typeface="+mn-cs"/>
              </a:defRPr>
            </a:lvl1pPr>
          </a:lstStyle>
          <a:p>
            <a:pPr lvl="0"/>
            <a:r>
              <a:rPr lang="zh-CN" altLang="en-US" noProof="1" smtClean="0"/>
              <a:t>单击此处编辑母版标题样式</a:t>
            </a:r>
            <a:endParaRPr lang="zh-CN" altLang="en-US" noProof="1"/>
          </a:p>
        </p:txBody>
      </p:sp>
      <p:sp>
        <p:nvSpPr>
          <p:cNvPr id="8" name="副标题 7"/>
          <p:cNvSpPr>
            <a:spLocks noGrp="1"/>
          </p:cNvSpPr>
          <p:nvPr>
            <p:ph type="subTitle" idx="1"/>
          </p:nvPr>
        </p:nvSpPr>
        <p:spPr>
          <a:xfrm>
            <a:off x="627380" y="3503295"/>
            <a:ext cx="10937875" cy="455295"/>
          </a:xfrm>
        </p:spPr>
        <p:txBody>
          <a:bodyPr rtlCol="0">
            <a:normAutofit/>
          </a:bodyPr>
          <a:lstStyle>
            <a:lvl1pPr marL="0" indent="0" algn="ctr">
              <a:buNone/>
              <a:defRPr lang="zh-CN" altLang="en-US" dirty="0">
                <a:solidFill>
                  <a:schemeClr val="accent5"/>
                </a:solidFill>
              </a:defRPr>
            </a:lvl1pPr>
          </a:lstStyle>
          <a:p>
            <a:pPr lvl="0"/>
            <a:r>
              <a:rPr lang="zh-CN" altLang="en-US" noProof="1"/>
              <a:t>单击此处编辑母版副标题样式</a:t>
            </a:r>
            <a:endParaRPr lang="zh-CN" altLang="en-US" noProof="1"/>
          </a:p>
        </p:txBody>
      </p:sp>
      <p:sp>
        <p:nvSpPr>
          <p:cNvPr id="6" name="日期占位符 3"/>
          <p:cNvSpPr>
            <a:spLocks noGrp="1"/>
          </p:cNvSpPr>
          <p:nvPr>
            <p:ph type="dt" sz="half" idx="10"/>
          </p:nvPr>
        </p:nvSpPr>
        <p:spPr/>
        <p:txBody>
          <a:bodyPr/>
          <a:lstStyle>
            <a:lvl1pPr>
              <a:defRPr/>
            </a:lvl1pPr>
          </a:lstStyle>
          <a:p>
            <a:fld id="{D997B5FA-0921-464F-AAE1-844C04324D75}" type="datetimeFigureOut">
              <a:rPr lang="zh-CN" altLang="en-US" smtClean="0"/>
            </a:fld>
            <a:endParaRPr lang="zh-CN" altLang="en-US"/>
          </a:p>
        </p:txBody>
      </p:sp>
      <p:sp>
        <p:nvSpPr>
          <p:cNvPr id="9" name="页脚占位符 4"/>
          <p:cNvSpPr>
            <a:spLocks noGrp="1"/>
          </p:cNvSpPr>
          <p:nvPr>
            <p:ph type="ftr" sz="quarter" idx="11"/>
          </p:nvPr>
        </p:nvSpPr>
        <p:spPr/>
        <p:txBody>
          <a:bodyPr/>
          <a:lstStyle>
            <a:lvl1pPr>
              <a:defRPr/>
            </a:lvl1pPr>
          </a:lstStyle>
          <a:p>
            <a:endParaRPr lang="zh-CN" altLang="en-US"/>
          </a:p>
        </p:txBody>
      </p:sp>
      <p:sp>
        <p:nvSpPr>
          <p:cNvPr id="10" name="灯片编号占位符 5"/>
          <p:cNvSpPr>
            <a:spLocks noGrp="1"/>
          </p:cNvSpPr>
          <p:nvPr>
            <p:ph type="sldNum" sz="quarter" idx="12"/>
          </p:nvPr>
        </p:nvSpPr>
        <p:spPr/>
        <p:txBody>
          <a:bodyPr/>
          <a:lstStyle>
            <a:lvl1pPr>
              <a:defRPr/>
            </a:lvl1p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200">
                <a:solidFill>
                  <a:schemeClr val="accent1"/>
                </a:solidFill>
              </a:defRPr>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8879958"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3"/>
          <p:cNvSpPr>
            <a:spLocks noGrp="1"/>
          </p:cNvSpPr>
          <p:nvPr>
            <p:ph type="dt" sz="half" idx="14"/>
          </p:nvPr>
        </p:nvSpPr>
        <p:spPr/>
        <p:txBody>
          <a:bodyPr/>
          <a:lstStyle>
            <a:lvl1pPr>
              <a:defRPr/>
            </a:lvl1pPr>
          </a:lstStyle>
          <a:p>
            <a:pPr>
              <a:defRPr/>
            </a:pPr>
            <a:fld id="{0E6E2E96-C60E-4F69-BCF4-F5D4C5406623}" type="datetimeFigureOut">
              <a:rPr lang="zh-CN" altLang="en-US"/>
            </a:fld>
            <a:endParaRPr lang="zh-CN" altLang="en-US"/>
          </a:p>
        </p:txBody>
      </p:sp>
      <p:sp>
        <p:nvSpPr>
          <p:cNvPr id="4" name="页脚占位符 4"/>
          <p:cNvSpPr>
            <a:spLocks noGrp="1"/>
          </p:cNvSpPr>
          <p:nvPr>
            <p:ph type="ftr" sz="quarter" idx="15"/>
          </p:nvPr>
        </p:nvSpPr>
        <p:spPr/>
        <p:txBody>
          <a:bodyPr/>
          <a:lstStyle>
            <a:lvl1pPr>
              <a:defRPr/>
            </a:lvl1pPr>
          </a:lstStyle>
          <a:p>
            <a:pPr>
              <a:defRPr/>
            </a:pPr>
            <a:endParaRPr lang="zh-CN" altLang="en-US"/>
          </a:p>
        </p:txBody>
      </p:sp>
      <p:sp>
        <p:nvSpPr>
          <p:cNvPr id="5" name="灯片编号占位符 5"/>
          <p:cNvSpPr>
            <a:spLocks noGrp="1"/>
          </p:cNvSpPr>
          <p:nvPr>
            <p:ph type="sldNum" sz="quarter" idx="16"/>
          </p:nvPr>
        </p:nvSpPr>
        <p:spPr/>
        <p:txBody>
          <a:bodyPr/>
          <a:lstStyle>
            <a:lvl1pPr>
              <a:defRPr/>
            </a:lvl1pPr>
          </a:lstStyle>
          <a:p>
            <a:pPr>
              <a:defRPr/>
            </a:pPr>
            <a:fld id="{EC3F97D2-4F19-4603-B90D-F56C4F57E54B}" type="slidenum">
              <a:rPr lang="zh-CN" altLang="en-US"/>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40715" y="1462405"/>
            <a:ext cx="10515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标题 10"/>
          <p:cNvSpPr>
            <a:spLocks noGrp="1"/>
          </p:cNvSpPr>
          <p:nvPr>
            <p:ph type="title"/>
          </p:nvPr>
        </p:nvSpPr>
        <p:spPr>
          <a:xfrm>
            <a:off x="640927" y="509906"/>
            <a:ext cx="7382933" cy="58483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4" name="日期占位符 3"/>
          <p:cNvSpPr>
            <a:spLocks noGrp="1"/>
          </p:cNvSpPr>
          <p:nvPr>
            <p:ph type="dt" sz="half" idx="10"/>
          </p:nvPr>
        </p:nvSpPr>
        <p:spPr/>
        <p:txBody>
          <a:bodyPr/>
          <a:lstStyle>
            <a:lvl1pPr>
              <a:defRPr smtClean="0"/>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smtClean="0"/>
            </a:lvl1p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目录">
    <p:bg bwMode="auto">
      <p:bgPr>
        <a:solidFill>
          <a:schemeClr val="bg1"/>
        </a:solidFill>
        <a:effectLst/>
      </p:bgPr>
    </p:bg>
    <p:spTree>
      <p:nvGrpSpPr>
        <p:cNvPr id="1" name=""/>
        <p:cNvGrpSpPr/>
        <p:nvPr/>
      </p:nvGrpSpPr>
      <p:grpSpPr>
        <a:xfrm>
          <a:off x="0" y="0"/>
          <a:ext cx="0" cy="0"/>
          <a:chOff x="0" y="0"/>
          <a:chExt cx="0" cy="0"/>
        </a:xfrm>
      </p:grpSpPr>
      <p:pic>
        <p:nvPicPr>
          <p:cNvPr id="2" name="图片 23"/>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2DB5917-E824-4DBF-B344-9EB16D71D929}" type="slidenum">
              <a:rPr lang="zh-CN" altLang="en-US"/>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838200" y="1572102"/>
            <a:ext cx="5181600" cy="4351338"/>
          </a:xfrm>
        </p:spPr>
        <p:txBody>
          <a:bodyPr>
            <a:normAutofit/>
          </a:bodyPr>
          <a:lstStyle>
            <a:lvl1pPr>
              <a:defRPr sz="2400"/>
            </a:lvl1pPr>
            <a:lvl2pPr>
              <a:defRPr sz="1800"/>
            </a:lvl2pPr>
            <a:lvl3pPr>
              <a:defRPr sz="1800"/>
            </a:lvl3pPr>
            <a:lvl4pPr>
              <a:defRPr sz="1800"/>
            </a:lvl4pPr>
            <a:lvl5pPr>
              <a:defRPr sz="18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44260" y="1572102"/>
            <a:ext cx="5181600" cy="4351338"/>
          </a:xfrm>
        </p:spPr>
        <p:txBody>
          <a:bodyPr>
            <a:normAutofit/>
          </a:bodyPr>
          <a:lstStyle>
            <a:lvl1pPr>
              <a:defRPr sz="2400"/>
            </a:lvl1pPr>
            <a:lvl2pPr>
              <a:defRPr sz="18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标题 10"/>
          <p:cNvSpPr>
            <a:spLocks noGrp="1"/>
          </p:cNvSpPr>
          <p:nvPr>
            <p:ph type="title"/>
          </p:nvPr>
        </p:nvSpPr>
        <p:spPr>
          <a:xfrm>
            <a:off x="640927" y="509906"/>
            <a:ext cx="7382933" cy="58483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5" name="日期占位符 3"/>
          <p:cNvSpPr>
            <a:spLocks noGrp="1"/>
          </p:cNvSpPr>
          <p:nvPr>
            <p:ph type="dt" sz="half" idx="10"/>
          </p:nvPr>
        </p:nvSpPr>
        <p:spPr/>
        <p:txBody>
          <a:bodyPr/>
          <a:lstStyle>
            <a:lvl1pPr>
              <a:defRPr/>
            </a:lvl1pPr>
          </a:lstStyle>
          <a:p>
            <a:fld id="{D997B5FA-0921-464F-AAE1-844C04324D75}" type="datetimeFigureOut">
              <a:rPr lang="zh-CN" altLang="en-US" smtClean="0"/>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图片与文字">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矩形 6"/>
          <p:cNvSpPr/>
          <p:nvPr>
            <p:custDataLst>
              <p:tags r:id="rId3"/>
            </p:custDataLst>
          </p:nvPr>
        </p:nvSpPr>
        <p:spPr>
          <a:xfrm>
            <a:off x="2711450" y="1700213"/>
            <a:ext cx="8856663" cy="3889375"/>
          </a:xfrm>
          <a:prstGeom prst="rect">
            <a:avLst/>
          </a:prstGeom>
          <a:noFill/>
          <a:ln w="9525">
            <a:solidFill>
              <a:schemeClr val="accent1"/>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bg1"/>
              </a:solidFill>
              <a:latin typeface="黑体" panose="02010609060101010101" pitchFamily="49" charset="-122"/>
              <a:ea typeface="黑体" panose="02010609060101010101" pitchFamily="49" charset="-122"/>
              <a:cs typeface="+mn-ea"/>
              <a:sym typeface="+mn-lt"/>
            </a:endParaRPr>
          </a:p>
        </p:txBody>
      </p:sp>
      <p:sp>
        <p:nvSpPr>
          <p:cNvPr id="18" name="图片占位符 17"/>
          <p:cNvSpPr>
            <a:spLocks noGrp="1"/>
          </p:cNvSpPr>
          <p:nvPr>
            <p:ph type="pic" sz="quarter" idx="14"/>
          </p:nvPr>
        </p:nvSpPr>
        <p:spPr>
          <a:xfrm>
            <a:off x="8610600" y="959377"/>
            <a:ext cx="3395663" cy="2201863"/>
          </a:xfrm>
        </p:spPr>
        <p:txBody>
          <a:bodyPr/>
          <a:lstStyle/>
          <a:p>
            <a:pPr lvl="0"/>
            <a:endParaRPr lang="zh-CN" altLang="en-US" noProof="1"/>
          </a:p>
        </p:txBody>
      </p:sp>
      <p:sp>
        <p:nvSpPr>
          <p:cNvPr id="16" name="图片占位符 15"/>
          <p:cNvSpPr>
            <a:spLocks noGrp="1"/>
          </p:cNvSpPr>
          <p:nvPr>
            <p:ph type="pic" sz="quarter" idx="13"/>
          </p:nvPr>
        </p:nvSpPr>
        <p:spPr>
          <a:xfrm>
            <a:off x="435690" y="3140916"/>
            <a:ext cx="3395270" cy="2210640"/>
          </a:xfrm>
        </p:spPr>
        <p:txBody>
          <a:bodyPr/>
          <a:lstStyle/>
          <a:p>
            <a:pPr lvl="0"/>
            <a:endParaRPr lang="zh-CN" altLang="en-US" noProof="1"/>
          </a:p>
        </p:txBody>
      </p:sp>
      <p:sp>
        <p:nvSpPr>
          <p:cNvPr id="20" name="文本占位符 19"/>
          <p:cNvSpPr>
            <a:spLocks noGrp="1"/>
          </p:cNvSpPr>
          <p:nvPr>
            <p:ph type="body" sz="quarter" idx="15"/>
          </p:nvPr>
        </p:nvSpPr>
        <p:spPr>
          <a:xfrm>
            <a:off x="3986213" y="2030931"/>
            <a:ext cx="4340225" cy="3465094"/>
          </a:xfrm>
        </p:spPr>
        <p:txBody>
          <a:bodyPr>
            <a:normAutofit/>
          </a:bodyPr>
          <a:lstStyle>
            <a:lvl1pPr marL="0" indent="0">
              <a:buNone/>
              <a:defRPr sz="1400">
                <a:solidFill>
                  <a:schemeClr val="tx1">
                    <a:lumMod val="75000"/>
                    <a:lumOff val="25000"/>
                  </a:schemeClr>
                </a:solidFill>
                <a:latin typeface="黑体" panose="02010609060101010101" pitchFamily="49" charset="-122"/>
                <a:ea typeface="黑体" panose="02010609060101010101" pitchFamily="49" charset="-122"/>
              </a:defRPr>
            </a:lvl1pPr>
          </a:lstStyle>
          <a:p>
            <a:pPr lvl="0"/>
            <a:endParaRPr lang="zh-CN" altLang="en-US" noProof="1"/>
          </a:p>
        </p:txBody>
      </p:sp>
      <p:sp>
        <p:nvSpPr>
          <p:cNvPr id="22" name="文本占位符 21"/>
          <p:cNvSpPr>
            <a:spLocks noGrp="1"/>
          </p:cNvSpPr>
          <p:nvPr>
            <p:ph type="body" sz="quarter" idx="16"/>
          </p:nvPr>
        </p:nvSpPr>
        <p:spPr>
          <a:xfrm>
            <a:off x="8610600" y="3594961"/>
            <a:ext cx="2852738" cy="1843814"/>
          </a:xfrm>
        </p:spPr>
        <p:txBody>
          <a:bodyPr>
            <a:normAutofit/>
          </a:bodyPr>
          <a:lstStyle>
            <a:lvl1pPr marL="0" indent="0">
              <a:buNone/>
              <a:defRPr sz="1400" b="0">
                <a:solidFill>
                  <a:schemeClr val="tx1">
                    <a:lumMod val="75000"/>
                    <a:lumOff val="25000"/>
                  </a:schemeClr>
                </a:solidFill>
                <a:latin typeface="黑体" panose="02010609060101010101" pitchFamily="49" charset="-122"/>
                <a:ea typeface="黑体" panose="02010609060101010101" pitchFamily="49" charset="-122"/>
              </a:defRPr>
            </a:lvl1pPr>
          </a:lstStyle>
          <a:p>
            <a:pPr lvl="0"/>
            <a:r>
              <a:rPr lang="zh-CN" altLang="en-US" noProof="1" smtClean="0"/>
              <a:t>单击此处编辑母版文本样式</a:t>
            </a:r>
            <a:endParaRPr lang="zh-CN" altLang="en-US" noProof="1" smtClean="0"/>
          </a:p>
        </p:txBody>
      </p:sp>
      <p:sp>
        <p:nvSpPr>
          <p:cNvPr id="14" name="标题 10"/>
          <p:cNvSpPr>
            <a:spLocks noGrp="1"/>
          </p:cNvSpPr>
          <p:nvPr>
            <p:ph type="title"/>
          </p:nvPr>
        </p:nvSpPr>
        <p:spPr>
          <a:xfrm>
            <a:off x="640927" y="509906"/>
            <a:ext cx="7382933" cy="58483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8" name="日期占位符 1"/>
          <p:cNvSpPr>
            <a:spLocks noGrp="1"/>
          </p:cNvSpPr>
          <p:nvPr>
            <p:ph type="dt" sz="half" idx="17"/>
          </p:nvPr>
        </p:nvSpPr>
        <p:spPr/>
        <p:txBody>
          <a:bodyPr/>
          <a:lstStyle>
            <a:lvl1pPr>
              <a:defRPr/>
            </a:lvl1pPr>
          </a:lstStyle>
          <a:p>
            <a:pPr>
              <a:defRPr/>
            </a:pPr>
            <a:endParaRPr lang="zh-CN" altLang="en-US"/>
          </a:p>
        </p:txBody>
      </p:sp>
      <p:sp>
        <p:nvSpPr>
          <p:cNvPr id="9" name="页脚占位符 2"/>
          <p:cNvSpPr>
            <a:spLocks noGrp="1"/>
          </p:cNvSpPr>
          <p:nvPr>
            <p:ph type="ftr" sz="quarter" idx="18"/>
          </p:nvPr>
        </p:nvSpPr>
        <p:spPr/>
        <p:txBody>
          <a:bodyPr/>
          <a:lstStyle>
            <a:lvl1pPr>
              <a:defRPr/>
            </a:lvl1pPr>
          </a:lstStyle>
          <a:p>
            <a:pPr>
              <a:defRPr/>
            </a:pPr>
            <a:endParaRPr lang="zh-CN" altLang="en-US"/>
          </a:p>
        </p:txBody>
      </p:sp>
      <p:sp>
        <p:nvSpPr>
          <p:cNvPr id="10" name="灯片编号占位符 3"/>
          <p:cNvSpPr>
            <a:spLocks noGrp="1"/>
          </p:cNvSpPr>
          <p:nvPr>
            <p:ph type="sldNum" sz="quarter" idx="19"/>
          </p:nvPr>
        </p:nvSpPr>
        <p:spPr/>
        <p:txBody>
          <a:bodyPr/>
          <a:lstStyle>
            <a:lvl1pPr>
              <a:defRPr/>
            </a:lvl1pPr>
          </a:lstStyle>
          <a:p>
            <a:pPr>
              <a:defRPr/>
            </a:pPr>
            <a:fld id="{71EF14B0-B912-4BAC-883B-3A354CA0A6C1}" type="slidenum">
              <a:rPr lang="zh-CN" altLang="en-US"/>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a:p>
        </p:txBody>
      </p:sp>
      <p:sp>
        <p:nvSpPr>
          <p:cNvPr id="4" name="内容占位符 3"/>
          <p:cNvSpPr>
            <a:spLocks noGrp="1"/>
          </p:cNvSpPr>
          <p:nvPr>
            <p:ph sz="half" idx="2"/>
          </p:nvPr>
        </p:nvSpPr>
        <p:spPr>
          <a:xfrm>
            <a:off x="839788" y="2615609"/>
            <a:ext cx="5157787" cy="3574054"/>
          </a:xfrm>
        </p:spPr>
        <p:txBody>
          <a:bodyPr>
            <a:normAutofit/>
          </a:bodyPr>
          <a:lstStyle>
            <a:lvl1pPr>
              <a:defRPr sz="2000"/>
            </a:lvl1pPr>
            <a:lvl2pPr>
              <a:defRPr sz="18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615609"/>
            <a:ext cx="5183188" cy="3574054"/>
          </a:xfrm>
        </p:spPr>
        <p:txBody>
          <a:bodyPr>
            <a:normAutofit/>
          </a:bodyPr>
          <a:lstStyle>
            <a:lvl1pPr>
              <a:defRPr sz="2000"/>
            </a:lvl1pPr>
            <a:lvl2pPr>
              <a:defRPr sz="18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1" name="标题 10"/>
          <p:cNvSpPr>
            <a:spLocks noGrp="1"/>
          </p:cNvSpPr>
          <p:nvPr>
            <p:ph type="title"/>
          </p:nvPr>
        </p:nvSpPr>
        <p:spPr>
          <a:xfrm>
            <a:off x="640927" y="509906"/>
            <a:ext cx="7382933" cy="58483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7" name="日期占位符 3"/>
          <p:cNvSpPr>
            <a:spLocks noGrp="1"/>
          </p:cNvSpPr>
          <p:nvPr>
            <p:ph type="dt" sz="half" idx="10"/>
          </p:nvPr>
        </p:nvSpPr>
        <p:spPr/>
        <p:txBody>
          <a:bodyPr/>
          <a:lstStyle>
            <a:lvl1pPr>
              <a:defRPr/>
            </a:lvl1pPr>
          </a:lstStyle>
          <a:p>
            <a:fld id="{D997B5FA-0921-464F-AAE1-844C04324D75}" type="datetimeFigureOut">
              <a:rPr lang="zh-CN" altLang="en-US" smtClean="0"/>
            </a:fld>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纵轴中段">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0" name="组合 7"/>
          <p:cNvGrpSpPr/>
          <p:nvPr/>
        </p:nvGrpSpPr>
        <p:grpSpPr bwMode="auto">
          <a:xfrm>
            <a:off x="5851525" y="3175"/>
            <a:ext cx="96838" cy="6854825"/>
            <a:chOff x="4514304" y="1627801"/>
            <a:chExt cx="93134" cy="5181983"/>
          </a:xfrm>
        </p:grpSpPr>
        <p:cxnSp>
          <p:nvCxnSpPr>
            <p:cNvPr id="11" name="直接连接符 10"/>
            <p:cNvCxnSpPr/>
            <p:nvPr>
              <p:custDataLst>
                <p:tags r:id="rId3"/>
              </p:custDataLst>
            </p:nvPr>
          </p:nvCxnSpPr>
          <p:spPr>
            <a:xfrm>
              <a:off x="4514304" y="1627801"/>
              <a:ext cx="0" cy="5181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4"/>
              </p:custDataLst>
            </p:nvPr>
          </p:nvCxnSpPr>
          <p:spPr>
            <a:xfrm flipH="1">
              <a:off x="4607438" y="1627801"/>
              <a:ext cx="0" cy="518198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组合 14"/>
          <p:cNvGrpSpPr/>
          <p:nvPr/>
        </p:nvGrpSpPr>
        <p:grpSpPr bwMode="auto">
          <a:xfrm>
            <a:off x="5840413" y="2571750"/>
            <a:ext cx="868362" cy="331788"/>
            <a:chOff x="9216" y="6091"/>
            <a:chExt cx="1364" cy="521"/>
          </a:xfrm>
        </p:grpSpPr>
        <p:sp>
          <p:nvSpPr>
            <p:cNvPr id="14" name="任意多边形 13"/>
            <p:cNvSpPr/>
            <p:nvPr>
              <p:custDataLst>
                <p:tags r:id="rId5"/>
              </p:custDataLst>
            </p:nvPr>
          </p:nvSpPr>
          <p:spPr>
            <a:xfrm rot="16200000">
              <a:off x="9322" y="6007"/>
              <a:ext cx="446" cy="673"/>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8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grpSp>
          <p:nvGrpSpPr>
            <p:cNvPr id="15" name="组合 16"/>
            <p:cNvGrpSpPr/>
            <p:nvPr/>
          </p:nvGrpSpPr>
          <p:grpSpPr bwMode="auto">
            <a:xfrm>
              <a:off x="10059" y="6091"/>
              <a:ext cx="521" cy="521"/>
              <a:chOff x="6931534" y="3496733"/>
              <a:chExt cx="287867" cy="287867"/>
            </a:xfrm>
          </p:grpSpPr>
          <p:sp>
            <p:nvSpPr>
              <p:cNvPr id="16" name="同心圆 15"/>
              <p:cNvSpPr/>
              <p:nvPr>
                <p:custDataLst>
                  <p:tags r:id="rId6"/>
                </p:custDataLst>
              </p:nvPr>
            </p:nvSpPr>
            <p:spPr>
              <a:xfrm>
                <a:off x="6931445" y="3496733"/>
                <a:ext cx="287956"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4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sp>
            <p:nvSpPr>
              <p:cNvPr id="17" name="椭圆 16"/>
              <p:cNvSpPr/>
              <p:nvPr>
                <p:custDataLst>
                  <p:tags r:id="rId7"/>
                </p:custDataLst>
              </p:nvPr>
            </p:nvSpPr>
            <p:spPr>
              <a:xfrm>
                <a:off x="6998956" y="3564224"/>
                <a:ext cx="152934" cy="1528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defRPr/>
                </a:pPr>
                <a:endParaRPr lang="zh-CN" altLang="en-US" sz="8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grpSp>
      </p:grpSp>
      <p:grpSp>
        <p:nvGrpSpPr>
          <p:cNvPr id="18" name="组合 21"/>
          <p:cNvGrpSpPr/>
          <p:nvPr/>
        </p:nvGrpSpPr>
        <p:grpSpPr bwMode="auto">
          <a:xfrm>
            <a:off x="5076825" y="960438"/>
            <a:ext cx="892175" cy="330200"/>
            <a:chOff x="7961" y="3557"/>
            <a:chExt cx="1406" cy="521"/>
          </a:xfrm>
        </p:grpSpPr>
        <p:sp>
          <p:nvSpPr>
            <p:cNvPr id="19" name="任意多边形 18"/>
            <p:cNvSpPr/>
            <p:nvPr>
              <p:custDataLst>
                <p:tags r:id="rId8"/>
              </p:custDataLst>
            </p:nvPr>
          </p:nvSpPr>
          <p:spPr>
            <a:xfrm rot="5400000" flipH="1">
              <a:off x="8800" y="3471"/>
              <a:ext cx="443" cy="675"/>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8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grpSp>
          <p:nvGrpSpPr>
            <p:cNvPr id="20" name="组合 23"/>
            <p:cNvGrpSpPr/>
            <p:nvPr/>
          </p:nvGrpSpPr>
          <p:grpSpPr bwMode="auto">
            <a:xfrm>
              <a:off x="7961" y="3557"/>
              <a:ext cx="521" cy="521"/>
              <a:chOff x="6931534" y="3496733"/>
              <a:chExt cx="287867" cy="287867"/>
            </a:xfrm>
          </p:grpSpPr>
          <p:sp>
            <p:nvSpPr>
              <p:cNvPr id="21" name="同心圆 20"/>
              <p:cNvSpPr/>
              <p:nvPr>
                <p:custDataLst>
                  <p:tags r:id="rId9"/>
                </p:custDataLst>
              </p:nvPr>
            </p:nvSpPr>
            <p:spPr>
              <a:xfrm>
                <a:off x="6931534" y="3496733"/>
                <a:ext cx="287519"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4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sp>
            <p:nvSpPr>
              <p:cNvPr id="22" name="椭圆 21"/>
              <p:cNvSpPr/>
              <p:nvPr>
                <p:custDataLst>
                  <p:tags r:id="rId10"/>
                </p:custDataLst>
              </p:nvPr>
            </p:nvSpPr>
            <p:spPr>
              <a:xfrm>
                <a:off x="6999267" y="3564547"/>
                <a:ext cx="152053" cy="152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defRPr/>
                </a:pPr>
                <a:endParaRPr lang="zh-CN" altLang="en-US" sz="8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grpSp>
      </p:grpSp>
      <p:grpSp>
        <p:nvGrpSpPr>
          <p:cNvPr id="23" name="组合 28"/>
          <p:cNvGrpSpPr/>
          <p:nvPr/>
        </p:nvGrpSpPr>
        <p:grpSpPr bwMode="auto">
          <a:xfrm>
            <a:off x="5083175" y="4240213"/>
            <a:ext cx="874713" cy="331787"/>
            <a:chOff x="7978" y="8703"/>
            <a:chExt cx="1406" cy="521"/>
          </a:xfrm>
        </p:grpSpPr>
        <p:sp>
          <p:nvSpPr>
            <p:cNvPr id="24" name="任意多边形 23"/>
            <p:cNvSpPr/>
            <p:nvPr>
              <p:custDataLst>
                <p:tags r:id="rId11"/>
              </p:custDataLst>
            </p:nvPr>
          </p:nvSpPr>
          <p:spPr>
            <a:xfrm rot="5400000" flipH="1">
              <a:off x="8824" y="8624"/>
              <a:ext cx="444" cy="676"/>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8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grpSp>
          <p:nvGrpSpPr>
            <p:cNvPr id="25" name="组合 30"/>
            <p:cNvGrpSpPr/>
            <p:nvPr/>
          </p:nvGrpSpPr>
          <p:grpSpPr bwMode="auto">
            <a:xfrm>
              <a:off x="7978" y="8703"/>
              <a:ext cx="521" cy="521"/>
              <a:chOff x="6931534" y="3496733"/>
              <a:chExt cx="287867" cy="287867"/>
            </a:xfrm>
          </p:grpSpPr>
          <p:sp>
            <p:nvSpPr>
              <p:cNvPr id="26" name="同心圆 25"/>
              <p:cNvSpPr/>
              <p:nvPr>
                <p:custDataLst>
                  <p:tags r:id="rId12"/>
                </p:custDataLst>
              </p:nvPr>
            </p:nvSpPr>
            <p:spPr>
              <a:xfrm>
                <a:off x="6931534" y="3496733"/>
                <a:ext cx="287619"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4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sp>
            <p:nvSpPr>
              <p:cNvPr id="27" name="椭圆 26"/>
              <p:cNvSpPr/>
              <p:nvPr>
                <p:custDataLst>
                  <p:tags r:id="rId13"/>
                </p:custDataLst>
              </p:nvPr>
            </p:nvSpPr>
            <p:spPr>
              <a:xfrm>
                <a:off x="6999209" y="3564223"/>
                <a:ext cx="152269" cy="1528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defRPr/>
                </a:pPr>
                <a:endParaRPr lang="zh-CN" altLang="en-US" sz="8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grpSp>
      </p:grpSp>
      <p:grpSp>
        <p:nvGrpSpPr>
          <p:cNvPr id="28" name="组合 49"/>
          <p:cNvGrpSpPr/>
          <p:nvPr/>
        </p:nvGrpSpPr>
        <p:grpSpPr bwMode="auto">
          <a:xfrm>
            <a:off x="5851525" y="5854700"/>
            <a:ext cx="866775" cy="330200"/>
            <a:chOff x="9216" y="9219"/>
            <a:chExt cx="1364" cy="521"/>
          </a:xfrm>
        </p:grpSpPr>
        <p:sp>
          <p:nvSpPr>
            <p:cNvPr id="29" name="任意多边形 28"/>
            <p:cNvSpPr/>
            <p:nvPr>
              <p:custDataLst>
                <p:tags r:id="rId14"/>
              </p:custDataLst>
            </p:nvPr>
          </p:nvSpPr>
          <p:spPr>
            <a:xfrm rot="16200000">
              <a:off x="9329" y="9143"/>
              <a:ext cx="446" cy="672"/>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defRPr/>
              </a:pPr>
              <a:endParaRPr lang="zh-CN" altLang="en-US"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grpSp>
          <p:nvGrpSpPr>
            <p:cNvPr id="30" name="组合 51"/>
            <p:cNvGrpSpPr/>
            <p:nvPr/>
          </p:nvGrpSpPr>
          <p:grpSpPr bwMode="auto">
            <a:xfrm>
              <a:off x="10059" y="9219"/>
              <a:ext cx="521" cy="521"/>
              <a:chOff x="6931534" y="3496733"/>
              <a:chExt cx="287867" cy="287867"/>
            </a:xfrm>
          </p:grpSpPr>
          <p:sp>
            <p:nvSpPr>
              <p:cNvPr id="31" name="同心圆 30"/>
              <p:cNvSpPr/>
              <p:nvPr>
                <p:custDataLst>
                  <p:tags r:id="rId15"/>
                </p:custDataLst>
              </p:nvPr>
            </p:nvSpPr>
            <p:spPr>
              <a:xfrm>
                <a:off x="6930918" y="3496733"/>
                <a:ext cx="288483"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0000" lnSpcReduction="20000"/>
              </a:bodyPr>
              <a:lstStyle/>
              <a:p>
                <a:pPr algn="ctr" eaLnBrk="1" fontAlgn="auto" hangingPunct="1">
                  <a:defRPr/>
                </a:pPr>
                <a:endParaRPr lang="zh-CN" altLang="en-US"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sp>
            <p:nvSpPr>
              <p:cNvPr id="32" name="椭圆 31"/>
              <p:cNvSpPr/>
              <p:nvPr>
                <p:custDataLst>
                  <p:tags r:id="rId16"/>
                </p:custDataLst>
              </p:nvPr>
            </p:nvSpPr>
            <p:spPr>
              <a:xfrm>
                <a:off x="6998552" y="3564548"/>
                <a:ext cx="153214" cy="152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defRPr/>
                </a:pPr>
                <a:endParaRPr lang="zh-CN" altLang="en-US"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grpSp>
      </p:grpSp>
      <p:sp>
        <p:nvSpPr>
          <p:cNvPr id="58" name="文本占位符 57"/>
          <p:cNvSpPr>
            <a:spLocks noGrp="1"/>
          </p:cNvSpPr>
          <p:nvPr>
            <p:ph type="body" sz="quarter" idx="13"/>
          </p:nvPr>
        </p:nvSpPr>
        <p:spPr>
          <a:xfrm>
            <a:off x="1009650" y="228600"/>
            <a:ext cx="3919706" cy="323850"/>
          </a:xfrm>
        </p:spPr>
        <p:txBody>
          <a:bodyPr>
            <a:noAutofit/>
          </a:bodyPr>
          <a:lstStyle>
            <a:lvl1pPr marL="0" indent="0" algn="r">
              <a:buNone/>
              <a:defRPr sz="2000" b="1">
                <a:solidFill>
                  <a:schemeClr val="tx1"/>
                </a:solidFill>
              </a:defRPr>
            </a:lvl1pPr>
          </a:lstStyle>
          <a:p>
            <a:pPr lvl="0"/>
            <a:r>
              <a:rPr lang="zh-CN" altLang="en-US" noProof="1" smtClean="0"/>
              <a:t>单击此处编辑母版文本样式</a:t>
            </a:r>
            <a:endParaRPr lang="zh-CN" altLang="en-US" noProof="1"/>
          </a:p>
        </p:txBody>
      </p:sp>
      <p:sp>
        <p:nvSpPr>
          <p:cNvPr id="60" name="文本占位符 59"/>
          <p:cNvSpPr>
            <a:spLocks noGrp="1"/>
          </p:cNvSpPr>
          <p:nvPr>
            <p:ph type="body" sz="quarter" idx="14"/>
          </p:nvPr>
        </p:nvSpPr>
        <p:spPr>
          <a:xfrm>
            <a:off x="1009650" y="677545"/>
            <a:ext cx="3919706" cy="1114425"/>
          </a:xfrm>
        </p:spPr>
        <p:txBody>
          <a:bodyPr>
            <a:normAutofit/>
          </a:bodyPr>
          <a:lstStyle>
            <a:lvl1pPr marL="0" indent="0" algn="r">
              <a:buNone/>
              <a:defRPr sz="1400"/>
            </a:lvl1pPr>
          </a:lstStyle>
          <a:p>
            <a:pPr lvl="0"/>
            <a:endParaRPr lang="zh-CN" altLang="en-US" noProof="1"/>
          </a:p>
        </p:txBody>
      </p:sp>
      <p:sp>
        <p:nvSpPr>
          <p:cNvPr id="61" name="文本占位符 57"/>
          <p:cNvSpPr>
            <a:spLocks noGrp="1"/>
          </p:cNvSpPr>
          <p:nvPr>
            <p:ph type="body" sz="quarter" idx="15"/>
          </p:nvPr>
        </p:nvSpPr>
        <p:spPr>
          <a:xfrm>
            <a:off x="1009650" y="3507105"/>
            <a:ext cx="3919706" cy="323850"/>
          </a:xfrm>
        </p:spPr>
        <p:txBody>
          <a:bodyPr>
            <a:noAutofit/>
          </a:bodyPr>
          <a:lstStyle>
            <a:lvl1pPr marL="0" indent="0" algn="r">
              <a:buNone/>
              <a:defRPr sz="2000" b="1">
                <a:solidFill>
                  <a:schemeClr val="tx1"/>
                </a:solidFill>
              </a:defRPr>
            </a:lvl1pPr>
          </a:lstStyle>
          <a:p>
            <a:pPr lvl="0"/>
            <a:r>
              <a:rPr lang="zh-CN" altLang="en-US" noProof="1" smtClean="0"/>
              <a:t>单击此处编辑母版文本样式</a:t>
            </a:r>
            <a:endParaRPr lang="zh-CN" altLang="en-US" noProof="1"/>
          </a:p>
        </p:txBody>
      </p:sp>
      <p:sp>
        <p:nvSpPr>
          <p:cNvPr id="62" name="文本占位符 59"/>
          <p:cNvSpPr>
            <a:spLocks noGrp="1"/>
          </p:cNvSpPr>
          <p:nvPr>
            <p:ph type="body" sz="quarter" idx="16"/>
          </p:nvPr>
        </p:nvSpPr>
        <p:spPr>
          <a:xfrm>
            <a:off x="1009650" y="3956050"/>
            <a:ext cx="3919706" cy="1114425"/>
          </a:xfrm>
        </p:spPr>
        <p:txBody>
          <a:bodyPr>
            <a:normAutofit/>
          </a:bodyPr>
          <a:lstStyle>
            <a:lvl1pPr marL="0" indent="0" algn="r">
              <a:buNone/>
              <a:defRPr sz="1400"/>
            </a:lvl1pPr>
          </a:lstStyle>
          <a:p>
            <a:pPr lvl="0"/>
            <a:endParaRPr lang="zh-CN" altLang="en-US" noProof="1"/>
          </a:p>
        </p:txBody>
      </p:sp>
      <p:sp>
        <p:nvSpPr>
          <p:cNvPr id="63" name="文本占位符 57"/>
          <p:cNvSpPr>
            <a:spLocks noGrp="1"/>
          </p:cNvSpPr>
          <p:nvPr>
            <p:ph type="body" sz="quarter" idx="17"/>
          </p:nvPr>
        </p:nvSpPr>
        <p:spPr>
          <a:xfrm>
            <a:off x="6926580" y="1804670"/>
            <a:ext cx="3919706" cy="323850"/>
          </a:xfrm>
        </p:spPr>
        <p:txBody>
          <a:bodyPr>
            <a:noAutofit/>
          </a:bodyPr>
          <a:lstStyle>
            <a:lvl1pPr marL="0" indent="0" algn="l">
              <a:buNone/>
              <a:defRPr sz="2000" b="1">
                <a:solidFill>
                  <a:schemeClr val="tx1"/>
                </a:solidFill>
              </a:defRPr>
            </a:lvl1pPr>
          </a:lstStyle>
          <a:p>
            <a:pPr lvl="0"/>
            <a:r>
              <a:rPr lang="zh-CN" altLang="en-US" noProof="1" smtClean="0"/>
              <a:t>单击此处编辑母版文本样式</a:t>
            </a:r>
            <a:endParaRPr lang="zh-CN" altLang="en-US" noProof="1"/>
          </a:p>
        </p:txBody>
      </p:sp>
      <p:sp>
        <p:nvSpPr>
          <p:cNvPr id="64" name="文本占位符 59"/>
          <p:cNvSpPr>
            <a:spLocks noGrp="1"/>
          </p:cNvSpPr>
          <p:nvPr>
            <p:ph type="body" sz="quarter" idx="18"/>
          </p:nvPr>
        </p:nvSpPr>
        <p:spPr>
          <a:xfrm>
            <a:off x="6926580" y="2259330"/>
            <a:ext cx="3919706" cy="1114425"/>
          </a:xfrm>
        </p:spPr>
        <p:txBody>
          <a:bodyPr>
            <a:normAutofit/>
          </a:bodyPr>
          <a:lstStyle>
            <a:lvl1pPr marL="0" indent="0" algn="l">
              <a:buNone/>
              <a:defRPr sz="1400"/>
            </a:lvl1pPr>
          </a:lstStyle>
          <a:p>
            <a:pPr lvl="0"/>
            <a:endParaRPr lang="zh-CN" altLang="en-US" noProof="1"/>
          </a:p>
        </p:txBody>
      </p:sp>
      <p:sp>
        <p:nvSpPr>
          <p:cNvPr id="65" name="文本占位符 57"/>
          <p:cNvSpPr>
            <a:spLocks noGrp="1"/>
          </p:cNvSpPr>
          <p:nvPr>
            <p:ph type="body" sz="quarter" idx="19"/>
          </p:nvPr>
        </p:nvSpPr>
        <p:spPr>
          <a:xfrm>
            <a:off x="6926580" y="5070475"/>
            <a:ext cx="3919706" cy="323850"/>
          </a:xfrm>
        </p:spPr>
        <p:txBody>
          <a:bodyPr>
            <a:noAutofit/>
          </a:bodyPr>
          <a:lstStyle>
            <a:lvl1pPr marL="0" indent="0" algn="l">
              <a:buNone/>
              <a:defRPr sz="2000" b="1">
                <a:solidFill>
                  <a:schemeClr val="tx1"/>
                </a:solidFill>
              </a:defRPr>
            </a:lvl1pPr>
          </a:lstStyle>
          <a:p>
            <a:pPr lvl="0"/>
            <a:r>
              <a:rPr lang="zh-CN" altLang="en-US" noProof="1" smtClean="0"/>
              <a:t>单击此处编辑母版文本样式</a:t>
            </a:r>
            <a:endParaRPr lang="zh-CN" altLang="en-US" noProof="1"/>
          </a:p>
        </p:txBody>
      </p:sp>
      <p:sp>
        <p:nvSpPr>
          <p:cNvPr id="66" name="文本占位符 59"/>
          <p:cNvSpPr>
            <a:spLocks noGrp="1"/>
          </p:cNvSpPr>
          <p:nvPr>
            <p:ph type="body" sz="quarter" idx="20"/>
          </p:nvPr>
        </p:nvSpPr>
        <p:spPr>
          <a:xfrm>
            <a:off x="6926580" y="5525135"/>
            <a:ext cx="3919706" cy="1114425"/>
          </a:xfrm>
        </p:spPr>
        <p:txBody>
          <a:bodyPr>
            <a:normAutofit/>
          </a:bodyPr>
          <a:lstStyle>
            <a:lvl1pPr marL="0" indent="0" algn="l">
              <a:buNone/>
              <a:defRPr sz="1400"/>
            </a:lvl1pPr>
          </a:lstStyle>
          <a:p>
            <a:pPr lvl="0"/>
            <a:endParaRPr lang="zh-CN" altLang="en-US" noProof="1"/>
          </a:p>
        </p:txBody>
      </p:sp>
      <p:sp>
        <p:nvSpPr>
          <p:cNvPr id="33" name="日期占位符 1"/>
          <p:cNvSpPr>
            <a:spLocks noGrp="1"/>
          </p:cNvSpPr>
          <p:nvPr>
            <p:ph type="dt" sz="half" idx="21"/>
          </p:nvPr>
        </p:nvSpPr>
        <p:spPr/>
        <p:txBody>
          <a:bodyPr/>
          <a:lstStyle>
            <a:lvl1pPr>
              <a:defRPr/>
            </a:lvl1pPr>
          </a:lstStyle>
          <a:p>
            <a:pPr>
              <a:defRPr/>
            </a:pPr>
            <a:endParaRPr lang="zh-CN" altLang="en-US"/>
          </a:p>
        </p:txBody>
      </p:sp>
      <p:sp>
        <p:nvSpPr>
          <p:cNvPr id="34" name="页脚占位符 2"/>
          <p:cNvSpPr>
            <a:spLocks noGrp="1"/>
          </p:cNvSpPr>
          <p:nvPr>
            <p:ph type="ftr" sz="quarter" idx="22"/>
          </p:nvPr>
        </p:nvSpPr>
        <p:spPr/>
        <p:txBody>
          <a:bodyPr/>
          <a:lstStyle>
            <a:lvl1pPr>
              <a:defRPr/>
            </a:lvl1pPr>
          </a:lstStyle>
          <a:p>
            <a:pPr>
              <a:defRPr/>
            </a:pPr>
            <a:endParaRPr lang="zh-CN" altLang="en-US"/>
          </a:p>
        </p:txBody>
      </p:sp>
      <p:sp>
        <p:nvSpPr>
          <p:cNvPr id="35" name="灯片编号占位符 3"/>
          <p:cNvSpPr>
            <a:spLocks noGrp="1"/>
          </p:cNvSpPr>
          <p:nvPr>
            <p:ph type="sldNum" sz="quarter" idx="23"/>
          </p:nvPr>
        </p:nvSpPr>
        <p:spPr/>
        <p:txBody>
          <a:bodyPr/>
          <a:lstStyle>
            <a:lvl1pPr>
              <a:defRPr/>
            </a:lvl1pPr>
          </a:lstStyle>
          <a:p>
            <a:pPr>
              <a:defRPr/>
            </a:pPr>
            <a:fld id="{47FCC7F9-3EC6-43FC-9294-69A11BE4205E}" type="slidenum">
              <a:rPr lang="zh-CN" altLang="en-US"/>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bg bwMode="auto">
      <p:bgPr>
        <a:solidFill>
          <a:schemeClr val="bg1"/>
        </a:solidFill>
        <a:effectLst/>
      </p:bgPr>
    </p:bg>
    <p:spTree>
      <p:nvGrpSpPr>
        <p:cNvPr id="1" name=""/>
        <p:cNvGrpSpPr/>
        <p:nvPr/>
      </p:nvGrpSpPr>
      <p:grpSpPr>
        <a:xfrm>
          <a:off x="0" y="0"/>
          <a:ext cx="0" cy="0"/>
          <a:chOff x="0" y="0"/>
          <a:chExt cx="0" cy="0"/>
        </a:xfrm>
      </p:grpSpPr>
      <p:pic>
        <p:nvPicPr>
          <p:cNvPr id="2"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563" y="4341813"/>
            <a:ext cx="4497387"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1611313"/>
            <a:ext cx="2816225"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5513388"/>
            <a:ext cx="13444538"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1125" y="4449763"/>
            <a:ext cx="47879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日期占位符 1"/>
          <p:cNvSpPr>
            <a:spLocks noGrp="1"/>
          </p:cNvSpPr>
          <p:nvPr>
            <p:ph type="dt" sz="half" idx="10"/>
          </p:nvPr>
        </p:nvSpPr>
        <p:spPr/>
        <p:txBody>
          <a:bodyPr/>
          <a:lstStyle>
            <a:lvl1pPr>
              <a:defRPr/>
            </a:lvl1pPr>
          </a:lstStyle>
          <a:p>
            <a:pPr>
              <a:defRPr/>
            </a:pPr>
            <a:endParaRPr lang="zh-CN" altLang="en-US"/>
          </a:p>
        </p:txBody>
      </p:sp>
      <p:sp>
        <p:nvSpPr>
          <p:cNvPr id="8" name="页脚占位符 2"/>
          <p:cNvSpPr>
            <a:spLocks noGrp="1"/>
          </p:cNvSpPr>
          <p:nvPr>
            <p:ph type="ftr" sz="quarter" idx="11"/>
          </p:nvPr>
        </p:nvSpPr>
        <p:spPr/>
        <p:txBody>
          <a:bodyPr/>
          <a:lstStyle>
            <a:lvl1pPr>
              <a:defRPr/>
            </a:lvl1pPr>
          </a:lstStyle>
          <a:p>
            <a:pPr>
              <a:defRPr/>
            </a:pPr>
            <a:endParaRPr lang="zh-CN" altLang="en-US"/>
          </a:p>
        </p:txBody>
      </p:sp>
      <p:sp>
        <p:nvSpPr>
          <p:cNvPr id="9" name="灯片编号占位符 3"/>
          <p:cNvSpPr>
            <a:spLocks noGrp="1"/>
          </p:cNvSpPr>
          <p:nvPr>
            <p:ph type="sldNum" sz="quarter" idx="12"/>
          </p:nvPr>
        </p:nvSpPr>
        <p:spPr/>
        <p:txBody>
          <a:bodyPr/>
          <a:lstStyle>
            <a:lvl1pPr>
              <a:defRPr/>
            </a:lvl1pPr>
          </a:lstStyle>
          <a:p>
            <a:pPr>
              <a:defRPr/>
            </a:pPr>
            <a:fld id="{A8CE32F3-BACB-451C-A241-D8ED0A2672FC}" type="slidenum">
              <a:rPr lang="zh-CN" altLang="en-US"/>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bg bwMode="auto">
      <p:bgPr>
        <a:solidFill>
          <a:schemeClr val="bg1"/>
        </a:solidFill>
        <a:effectLst/>
      </p:bgPr>
    </p:bg>
    <p:spTree>
      <p:nvGrpSpPr>
        <p:cNvPr id="1" name=""/>
        <p:cNvGrpSpPr/>
        <p:nvPr/>
      </p:nvGrpSpPr>
      <p:grpSpPr>
        <a:xfrm>
          <a:off x="0" y="0"/>
          <a:ext cx="0" cy="0"/>
          <a:chOff x="0" y="0"/>
          <a:chExt cx="0" cy="0"/>
        </a:xfrm>
      </p:grpSpPr>
      <p:pic>
        <p:nvPicPr>
          <p:cNvPr id="3"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627068" y="1984543"/>
            <a:ext cx="10937865" cy="1311128"/>
          </a:xfrm>
          <a:noFill/>
          <a:ln>
            <a:noFill/>
          </a:ln>
        </p:spPr>
        <p:txBody>
          <a:bodyPr rtlCol="0">
            <a:no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lvl1pPr algn="ctr">
              <a:defRPr lang="zh-CN" altLang="en-US" sz="8800" b="1" i="0" spc="-300" dirty="0">
                <a:ln w="25400">
                  <a:noFill/>
                </a:ln>
                <a:gradFill>
                  <a:gsLst>
                    <a:gs pos="0">
                      <a:schemeClr val="accent5"/>
                    </a:gs>
                    <a:gs pos="74000">
                      <a:schemeClr val="accent5">
                        <a:lumMod val="60000"/>
                        <a:lumOff val="40000"/>
                      </a:schemeClr>
                    </a:gs>
                    <a:gs pos="83000">
                      <a:schemeClr val="accent5">
                        <a:lumMod val="75000"/>
                      </a:schemeClr>
                    </a:gs>
                    <a:gs pos="100000">
                      <a:schemeClr val="accent5"/>
                    </a:gs>
                  </a:gsLst>
                  <a:lin ang="5400000" scaled="1"/>
                </a:gradFill>
                <a:effectLst>
                  <a:outerShdw blurRad="76200" dist="38100" dir="5400000" algn="t" rotWithShape="0">
                    <a:prstClr val="black">
                      <a:alpha val="40000"/>
                    </a:prstClr>
                  </a:outerShdw>
                </a:effectLst>
                <a:latin typeface="+mj-ea"/>
                <a:ea typeface="+mj-ea"/>
                <a:cs typeface="+mn-cs"/>
              </a:defRPr>
            </a:lvl1pPr>
          </a:lstStyle>
          <a:p>
            <a:pPr lvl="0"/>
            <a:r>
              <a:rPr lang="zh-CN" altLang="en-US" noProof="1" smtClean="0"/>
              <a:t>单击此处编辑母版标题样式</a:t>
            </a:r>
            <a:endParaRPr lang="zh-CN" altLang="en-US" noProof="1"/>
          </a:p>
        </p:txBody>
      </p:sp>
      <p:sp>
        <p:nvSpPr>
          <p:cNvPr id="4" name="日期占位符 2"/>
          <p:cNvSpPr>
            <a:spLocks noGrp="1"/>
          </p:cNvSpPr>
          <p:nvPr>
            <p:ph type="dt" sz="half" idx="10"/>
          </p:nvPr>
        </p:nvSpPr>
        <p:spPr/>
        <p:txBody>
          <a:bodyPr/>
          <a:lstStyle>
            <a:lvl1pPr>
              <a:defRPr/>
            </a:lvl1pPr>
          </a:lstStyle>
          <a:p>
            <a:fld id="{D997B5FA-0921-464F-AAE1-844C04324D75}" type="datetimeFigureOut">
              <a:rPr lang="zh-CN" altLang="en-US" smtClean="0"/>
            </a:fld>
            <a:endParaRPr lang="zh-CN" altLang="en-US"/>
          </a:p>
        </p:txBody>
      </p:sp>
      <p:sp>
        <p:nvSpPr>
          <p:cNvPr id="5" name="页脚占位符 3"/>
          <p:cNvSpPr>
            <a:spLocks noGrp="1"/>
          </p:cNvSpPr>
          <p:nvPr>
            <p:ph type="ftr" sz="quarter" idx="11"/>
          </p:nvPr>
        </p:nvSpPr>
        <p:spPr/>
        <p:txBody>
          <a:bodyPr/>
          <a:lstStyle>
            <a:lvl1pPr>
              <a:defRPr/>
            </a:lvl1pPr>
          </a:lstStyle>
          <a:p>
            <a:endParaRPr lang="zh-CN" altLang="en-US"/>
          </a:p>
        </p:txBody>
      </p:sp>
      <p:sp>
        <p:nvSpPr>
          <p:cNvPr id="6" name="灯片编号占位符 4"/>
          <p:cNvSpPr>
            <a:spLocks noGrp="1"/>
          </p:cNvSpPr>
          <p:nvPr>
            <p:ph type="sldNum" sz="quarter" idx="12"/>
          </p:nvPr>
        </p:nvSpPr>
        <p:spPr/>
        <p:txBody>
          <a:bodyPr/>
          <a:lstStyle>
            <a:lvl1pPr>
              <a:defRPr/>
            </a:lvl1pPr>
          </a:lstStyle>
          <a:p>
            <a:fld id="{565CE74E-AB26-4998-AD42-012C4C1AD076}"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image" Target="../media/image10.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4"/>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custDataLst>
              <p:tags r:id="rId15"/>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eaLnBrk="1" fontAlgn="auto" hangingPunct="1">
              <a:buFontTx/>
              <a:buNone/>
              <a:defRPr sz="1200" noProof="1">
                <a:solidFill>
                  <a:schemeClr val="tx1">
                    <a:tint val="75000"/>
                  </a:schemeClr>
                </a:solidFill>
                <a:latin typeface="+mn-lt"/>
                <a:ea typeface="+mn-ea"/>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fontAlgn="auto" hangingPunct="1">
              <a:buFontTx/>
              <a:buNone/>
              <a:defRPr sz="12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eaLnBrk="1" fontAlgn="auto" hangingPunct="1">
              <a:buFontTx/>
              <a:buNone/>
              <a:defRPr sz="1200" noProof="1">
                <a:solidFill>
                  <a:schemeClr val="tx1">
                    <a:tint val="75000"/>
                  </a:schemeClr>
                </a:solidFill>
                <a:latin typeface="+mn-lt"/>
                <a:ea typeface="+mn-ea"/>
              </a:defRPr>
            </a:lvl1pPr>
          </a:lstStyle>
          <a:p>
            <a:fld id="{565CE74E-AB26-4998-AD42-012C4C1AD076}" type="slidenum">
              <a:rPr lang="zh-CN" altLang="en-US" smtClean="0"/>
            </a:fld>
            <a:endParaRPr lang="zh-CN" altLang="en-US"/>
          </a:p>
        </p:txBody>
      </p:sp>
      <p:sp>
        <p:nvSpPr>
          <p:cNvPr id="7" name="KSO_TEMPLATE" hidden="1"/>
          <p:cNvSpPr/>
          <p:nvPr>
            <p:custDataLst>
              <p:tags r:id="rId1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lnSpc>
          <a:spcPct val="90000"/>
        </a:lnSpc>
        <a:spcBef>
          <a:spcPct val="0"/>
        </a:spcBef>
        <a:spcAft>
          <a:spcPct val="0"/>
        </a:spcAft>
        <a:defRPr sz="3600" kern="1200">
          <a:solidFill>
            <a:schemeClr val="accent1"/>
          </a:solidFill>
          <a:latin typeface="黑体" panose="02010609060101010101" pitchFamily="49" charset="-122"/>
          <a:ea typeface="黑体" panose="02010609060101010101" pitchFamily="49" charset="-122"/>
          <a:cs typeface="+mj-cs"/>
        </a:defRPr>
      </a:lvl1pPr>
      <a:lvl2pPr algn="l" rtl="0" eaLnBrk="0" fontAlgn="base" hangingPunct="0">
        <a:lnSpc>
          <a:spcPct val="90000"/>
        </a:lnSpc>
        <a:spcBef>
          <a:spcPct val="0"/>
        </a:spcBef>
        <a:spcAft>
          <a:spcPct val="0"/>
        </a:spcAft>
        <a:defRPr sz="3600">
          <a:solidFill>
            <a:schemeClr val="accent1"/>
          </a:solidFill>
          <a:latin typeface="黑体" panose="02010609060101010101" pitchFamily="49" charset="-122"/>
          <a:ea typeface="黑体" panose="02010609060101010101" pitchFamily="49" charset="-122"/>
        </a:defRPr>
      </a:lvl2pPr>
      <a:lvl3pPr algn="l" rtl="0" eaLnBrk="0" fontAlgn="base" hangingPunct="0">
        <a:lnSpc>
          <a:spcPct val="90000"/>
        </a:lnSpc>
        <a:spcBef>
          <a:spcPct val="0"/>
        </a:spcBef>
        <a:spcAft>
          <a:spcPct val="0"/>
        </a:spcAft>
        <a:defRPr sz="3600">
          <a:solidFill>
            <a:schemeClr val="accent1"/>
          </a:solidFill>
          <a:latin typeface="黑体" panose="02010609060101010101" pitchFamily="49" charset="-122"/>
          <a:ea typeface="黑体" panose="02010609060101010101" pitchFamily="49" charset="-122"/>
        </a:defRPr>
      </a:lvl3pPr>
      <a:lvl4pPr algn="l" rtl="0" eaLnBrk="0" fontAlgn="base" hangingPunct="0">
        <a:lnSpc>
          <a:spcPct val="90000"/>
        </a:lnSpc>
        <a:spcBef>
          <a:spcPct val="0"/>
        </a:spcBef>
        <a:spcAft>
          <a:spcPct val="0"/>
        </a:spcAft>
        <a:defRPr sz="3600">
          <a:solidFill>
            <a:schemeClr val="accent1"/>
          </a:solidFill>
          <a:latin typeface="黑体" panose="02010609060101010101" pitchFamily="49" charset="-122"/>
          <a:ea typeface="黑体" panose="02010609060101010101" pitchFamily="49" charset="-122"/>
        </a:defRPr>
      </a:lvl4pPr>
      <a:lvl5pPr algn="l" rtl="0" eaLnBrk="0" fontAlgn="base" hangingPunct="0">
        <a:lnSpc>
          <a:spcPct val="90000"/>
        </a:lnSpc>
        <a:spcBef>
          <a:spcPct val="0"/>
        </a:spcBef>
        <a:spcAft>
          <a:spcPct val="0"/>
        </a:spcAft>
        <a:defRPr sz="3600">
          <a:solidFill>
            <a:schemeClr val="accent1"/>
          </a:solidFill>
          <a:latin typeface="黑体" panose="02010609060101010101" pitchFamily="49" charset="-122"/>
          <a:ea typeface="黑体" panose="02010609060101010101" pitchFamily="49" charset="-122"/>
        </a:defRPr>
      </a:lvl5pPr>
      <a:lvl6pPr marL="457200" algn="l" rtl="0" fontAlgn="base">
        <a:lnSpc>
          <a:spcPct val="9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6pPr>
      <a:lvl7pPr marL="914400" algn="l" rtl="0" fontAlgn="base">
        <a:lnSpc>
          <a:spcPct val="9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7pPr>
      <a:lvl8pPr marL="1371600" algn="l" rtl="0" fontAlgn="base">
        <a:lnSpc>
          <a:spcPct val="9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8pPr>
      <a:lvl9pPr marL="1828800" algn="l" rtl="0" fontAlgn="base">
        <a:lnSpc>
          <a:spcPct val="9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黑体" panose="02010609060101010101" pitchFamily="49" charset="-122"/>
          <a:ea typeface="黑体" panose="02010609060101010101" pitchFamily="49"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5.wdp"/><Relationship Id="rId2" Type="http://schemas.openxmlformats.org/officeDocument/2006/relationships/image" Target="../media/image14.png"/><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873375" y="518795"/>
            <a:ext cx="6445250" cy="583565"/>
          </a:xfrm>
          <a:prstGeom prst="rect">
            <a:avLst/>
          </a:prstGeom>
          <a:solidFill>
            <a:srgbClr val="C00000"/>
          </a:solidFill>
        </p:spPr>
        <p:txBody>
          <a:bodyPr wrap="square" rtlCol="0" anchor="t">
            <a:spAutoFit/>
          </a:bodyPr>
          <a:p>
            <a:pPr algn="ctr" fontAlgn="auto">
              <a:lnSpc>
                <a:spcPct val="100000"/>
              </a:lnSpc>
              <a:spcAft>
                <a:spcPts val="0"/>
              </a:spcAft>
              <a:buClr>
                <a:srgbClr val="C0504D"/>
              </a:buClr>
            </a:pPr>
            <a:r>
              <a:rPr lang="zh-CN" sz="3200" b="1" dirty="0">
                <a:solidFill>
                  <a:schemeClr val="bg1"/>
                </a:solidFill>
                <a:effectLst/>
                <a:latin typeface="微软雅黑" panose="020B0503020204020204" charset="-122"/>
                <a:ea typeface="微软雅黑" panose="020B0503020204020204" charset="-122"/>
                <a:cs typeface="微软雅黑" panose="020B0503020204020204" charset="-122"/>
                <a:sym typeface="Arial" panose="020B0604020202020204"/>
              </a:rPr>
              <a:t>概念解析：</a:t>
            </a:r>
            <a:r>
              <a:rPr lang="en-US" altLang="zh-CN" sz="3200" b="1" dirty="0">
                <a:solidFill>
                  <a:schemeClr val="bg1"/>
                </a:solidFill>
                <a:effectLst/>
                <a:latin typeface="微软雅黑" panose="020B0503020204020204" charset="-122"/>
                <a:ea typeface="微软雅黑" panose="020B0503020204020204" charset="-122"/>
                <a:cs typeface="微软雅黑" panose="020B0503020204020204" charset="-122"/>
                <a:sym typeface="Arial" panose="020B0604020202020204"/>
              </a:rPr>
              <a:t>“</a:t>
            </a:r>
            <a:r>
              <a:rPr lang="zh-CN" altLang="en-US" sz="3200" b="1" dirty="0">
                <a:solidFill>
                  <a:schemeClr val="bg1"/>
                </a:solidFill>
                <a:effectLst/>
                <a:latin typeface="微软雅黑" panose="020B0503020204020204" charset="-122"/>
                <a:ea typeface="微软雅黑" panose="020B0503020204020204" charset="-122"/>
                <a:cs typeface="微软雅黑" panose="020B0503020204020204" charset="-122"/>
                <a:sym typeface="Arial" panose="020B0604020202020204"/>
              </a:rPr>
              <a:t>资本主义世界体系</a:t>
            </a:r>
            <a:r>
              <a:rPr lang="en-US" altLang="zh-CN" sz="3200" b="1" dirty="0">
                <a:solidFill>
                  <a:schemeClr val="bg1"/>
                </a:solidFill>
                <a:effectLst/>
                <a:latin typeface="微软雅黑" panose="020B0503020204020204" charset="-122"/>
                <a:ea typeface="微软雅黑" panose="020B0503020204020204" charset="-122"/>
                <a:cs typeface="微软雅黑" panose="020B0503020204020204" charset="-122"/>
                <a:sym typeface="Arial" panose="020B0604020202020204"/>
              </a:rPr>
              <a:t>”</a:t>
            </a:r>
            <a:endParaRPr lang="en-US" altLang="zh-CN" sz="3200" b="1" dirty="0">
              <a:solidFill>
                <a:schemeClr val="bg1"/>
              </a:solidFill>
              <a:effectLst/>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2" name="文本框 1"/>
          <p:cNvSpPr txBox="1"/>
          <p:nvPr/>
        </p:nvSpPr>
        <p:spPr>
          <a:xfrm>
            <a:off x="467995" y="1347470"/>
            <a:ext cx="11255375" cy="4741545"/>
          </a:xfrm>
          <a:prstGeom prst="rect">
            <a:avLst/>
          </a:prstGeom>
          <a:noFill/>
        </p:spPr>
        <p:txBody>
          <a:bodyPr wrap="square" rtlCol="0">
            <a:spAutoFit/>
          </a:bodyPr>
          <a:p>
            <a:pPr indent="0" algn="just" fontAlgn="auto">
              <a:lnSpc>
                <a:spcPct val="135000"/>
              </a:lnSpc>
              <a:spcBef>
                <a:spcPts val="0"/>
              </a:spcBef>
              <a:spcAft>
                <a:spcPts val="0"/>
              </a:spcAft>
            </a:pPr>
            <a:r>
              <a:rPr lang="en-US" sz="32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2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资本主义世界体系</a:t>
            </a:r>
            <a:r>
              <a:rPr sz="3200">
                <a:latin typeface="黑体" panose="02010609060101010101" pitchFamily="49" charset="-122"/>
                <a:ea typeface="黑体" panose="02010609060101010101" pitchFamily="49" charset="-122"/>
                <a:cs typeface="黑体" panose="02010609060101010101" pitchFamily="49" charset="-122"/>
                <a:sym typeface="+mn-ea"/>
              </a:rPr>
              <a:t>是</a:t>
            </a:r>
            <a:r>
              <a:rPr lang="zh-CN" sz="3200">
                <a:latin typeface="黑体" panose="02010609060101010101" pitchFamily="49" charset="-122"/>
                <a:ea typeface="黑体" panose="02010609060101010101" pitchFamily="49" charset="-122"/>
                <a:cs typeface="黑体" panose="02010609060101010101" pitchFamily="49" charset="-122"/>
                <a:sym typeface="+mn-ea"/>
              </a:rPr>
              <a:t>指</a:t>
            </a:r>
            <a:r>
              <a:rPr sz="3200">
                <a:latin typeface="黑体" panose="02010609060101010101" pitchFamily="49" charset="-122"/>
                <a:ea typeface="黑体" panose="02010609060101010101" pitchFamily="49" charset="-122"/>
                <a:cs typeface="黑体" panose="02010609060101010101" pitchFamily="49" charset="-122"/>
                <a:sym typeface="+mn-ea"/>
              </a:rPr>
              <a:t>19世纪六七十年代至20世纪初形成的</a:t>
            </a:r>
            <a:r>
              <a:rPr sz="32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资本主义世界政治经济体系</a:t>
            </a:r>
            <a:r>
              <a:rPr sz="3200">
                <a:latin typeface="黑体" panose="02010609060101010101" pitchFamily="49" charset="-122"/>
                <a:ea typeface="黑体" panose="02010609060101010101" pitchFamily="49" charset="-122"/>
                <a:cs typeface="黑体" panose="02010609060101010101" pitchFamily="49" charset="-122"/>
                <a:sym typeface="+mn-ea"/>
              </a:rPr>
              <a:t>，即世界范围内资本主义国家和其他非资本主义国家通过它们之间的相互经济联系而形成的统一的经济整体。它既包含资产阶级</a:t>
            </a:r>
            <a:r>
              <a:rPr sz="32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征服世界</a:t>
            </a:r>
            <a:r>
              <a:rPr sz="3200">
                <a:latin typeface="黑体" panose="02010609060101010101" pitchFamily="49" charset="-122"/>
                <a:ea typeface="黑体" panose="02010609060101010101" pitchFamily="49" charset="-122"/>
                <a:cs typeface="黑体" panose="02010609060101010101" pitchFamily="49" charset="-122"/>
                <a:sym typeface="+mn-ea"/>
              </a:rPr>
              <a:t>的过程，又包含资产阶级按自己意愿</a:t>
            </a:r>
            <a:r>
              <a:rPr sz="32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改造世界</a:t>
            </a:r>
            <a:r>
              <a:rPr sz="3200">
                <a:latin typeface="黑体" panose="02010609060101010101" pitchFamily="49" charset="-122"/>
                <a:ea typeface="黑体" panose="02010609060101010101" pitchFamily="49" charset="-122"/>
                <a:cs typeface="黑体" panose="02010609060101010101" pitchFamily="49" charset="-122"/>
                <a:sym typeface="+mn-ea"/>
              </a:rPr>
              <a:t>的过程。它包括资本主义世界</a:t>
            </a:r>
            <a:r>
              <a:rPr sz="32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政治体系</a:t>
            </a:r>
            <a:r>
              <a:rPr sz="3200">
                <a:latin typeface="黑体" panose="02010609060101010101" pitchFamily="49" charset="-122"/>
                <a:ea typeface="黑体" panose="02010609060101010101" pitchFamily="49" charset="-122"/>
                <a:cs typeface="黑体" panose="02010609060101010101" pitchFamily="49" charset="-122"/>
                <a:sym typeface="+mn-ea"/>
              </a:rPr>
              <a:t>、</a:t>
            </a:r>
            <a:r>
              <a:rPr sz="32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经济体系</a:t>
            </a:r>
            <a:r>
              <a:rPr sz="3200">
                <a:latin typeface="黑体" panose="02010609060101010101" pitchFamily="49" charset="-122"/>
                <a:ea typeface="黑体" panose="02010609060101010101" pitchFamily="49" charset="-122"/>
                <a:cs typeface="黑体" panose="02010609060101010101" pitchFamily="49" charset="-122"/>
                <a:sym typeface="+mn-ea"/>
              </a:rPr>
              <a:t>和</a:t>
            </a:r>
            <a:r>
              <a:rPr sz="32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殖民体系</a:t>
            </a:r>
            <a:r>
              <a:rPr sz="3200">
                <a:latin typeface="黑体" panose="02010609060101010101" pitchFamily="49" charset="-122"/>
                <a:ea typeface="黑体" panose="02010609060101010101" pitchFamily="49" charset="-122"/>
                <a:cs typeface="黑体" panose="02010609060101010101" pitchFamily="49" charset="-122"/>
                <a:sym typeface="+mn-ea"/>
              </a:rPr>
              <a:t>。资本主义世界体系开始形成于工业革命后，到19世纪末20世纪初完全形成。</a:t>
            </a:r>
            <a:endParaRPr sz="32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文本框 3"/>
          <p:cNvSpPr txBox="1"/>
          <p:nvPr/>
        </p:nvSpPr>
        <p:spPr>
          <a:xfrm>
            <a:off x="167640" y="518795"/>
            <a:ext cx="2632710" cy="583565"/>
          </a:xfrm>
          <a:prstGeom prst="rect">
            <a:avLst/>
          </a:prstGeom>
          <a:noFill/>
        </p:spPr>
        <p:txBody>
          <a:bodyPr wrap="none" rtlCol="0" anchor="t">
            <a:spAutoFit/>
          </a:bodyPr>
          <a:p>
            <a:pPr fontAlgn="auto">
              <a:lnSpc>
                <a:spcPct val="100000"/>
              </a:lnSpc>
              <a:spcAft>
                <a:spcPts val="600"/>
              </a:spcAft>
              <a:buClr>
                <a:srgbClr val="C0504D"/>
              </a:buClr>
            </a:pPr>
            <a:r>
              <a:rPr lang="zh-CN" altLang="en-US" sz="3200" b="1" dirty="0">
                <a:solidFill>
                  <a:schemeClr val="tx1"/>
                </a:solidFill>
                <a:effectLst/>
                <a:latin typeface="黑体" panose="02010609060101010101" pitchFamily="49" charset="-122"/>
                <a:ea typeface="黑体" panose="02010609060101010101" pitchFamily="49" charset="-122"/>
                <a:cs typeface="Bahnschrift Condensed" panose="020B0502040204020203" charset="0"/>
                <a:sym typeface="Arial" panose="020B0604020202020204"/>
              </a:rPr>
              <a:t>【导入新课】</a:t>
            </a:r>
            <a:endParaRPr lang="zh-CN" altLang="en-US" sz="3200" b="1" dirty="0">
              <a:solidFill>
                <a:schemeClr val="tx1"/>
              </a:solidFill>
              <a:effectLst/>
              <a:latin typeface="黑体" panose="02010609060101010101" pitchFamily="49" charset="-122"/>
              <a:ea typeface="黑体" panose="02010609060101010101" pitchFamily="49" charset="-122"/>
              <a:cs typeface="Bahnschrift Condensed" panose="020B0502040204020203" charset="0"/>
              <a:sym typeface="Arial" panose="020B0604020202020204"/>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2.17</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世纪后列强对亚洲的殖民</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二、亚洲沦为殖民地半殖民地</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graphicFrame>
        <p:nvGraphicFramePr>
          <p:cNvPr id="16" name="表格 15"/>
          <p:cNvGraphicFramePr/>
          <p:nvPr/>
        </p:nvGraphicFramePr>
        <p:xfrm>
          <a:off x="273050" y="1477645"/>
          <a:ext cx="11646535" cy="4785360"/>
        </p:xfrm>
        <a:graphic>
          <a:graphicData uri="http://schemas.openxmlformats.org/drawingml/2006/table">
            <a:tbl>
              <a:tblPr firstRow="1" bandRow="1">
                <a:tableStyleId>{5C22544A-7EE6-4342-B048-85BDC9FD1C3A}</a:tableStyleId>
              </a:tblPr>
              <a:tblGrid>
                <a:gridCol w="892810"/>
                <a:gridCol w="875030"/>
                <a:gridCol w="9878695"/>
              </a:tblGrid>
              <a:tr h="275590">
                <a:tc>
                  <a:txBody>
                    <a:bodyPr/>
                    <a:p>
                      <a:pPr algn="ctr" fontAlgn="auto">
                        <a:lnSpc>
                          <a:spcPct val="110000"/>
                        </a:lnSpc>
                        <a:buNone/>
                      </a:pPr>
                      <a:r>
                        <a:rPr lang="zh-CN" altLang="en-US" sz="2000" b="1">
                          <a:solidFill>
                            <a:schemeClr val="bg1"/>
                          </a:solidFill>
                          <a:latin typeface="微软雅黑" panose="020B0503020204020204" charset="-122"/>
                          <a:ea typeface="微软雅黑" panose="020B0503020204020204" charset="-122"/>
                        </a:rPr>
                        <a:t>地区</a:t>
                      </a:r>
                      <a:endParaRPr lang="zh-CN" altLang="en-US" sz="2000" b="1">
                        <a:solidFill>
                          <a:schemeClr val="bg1"/>
                        </a:solidFill>
                        <a:latin typeface="微软雅黑" panose="020B0503020204020204" charset="-122"/>
                        <a:ea typeface="微软雅黑" panose="020B0503020204020204" charset="-122"/>
                      </a:endParaRPr>
                    </a:p>
                  </a:txBody>
                  <a:tcPr anchor="ctr" anchorCtr="0"/>
                </a:tc>
                <a:tc>
                  <a:txBody>
                    <a:bodyPr/>
                    <a:p>
                      <a:pPr algn="ctr" fontAlgn="auto">
                        <a:lnSpc>
                          <a:spcPct val="110000"/>
                        </a:lnSpc>
                        <a:buNone/>
                      </a:pPr>
                      <a:r>
                        <a:rPr lang="zh-CN" altLang="en-US" sz="2000" b="1">
                          <a:solidFill>
                            <a:schemeClr val="bg1"/>
                          </a:solidFill>
                          <a:latin typeface="微软雅黑" panose="020B0503020204020204" charset="-122"/>
                          <a:ea typeface="微软雅黑" panose="020B0503020204020204" charset="-122"/>
                        </a:rPr>
                        <a:t>国家</a:t>
                      </a:r>
                      <a:endParaRPr lang="zh-CN" altLang="en-US" sz="2000" b="1">
                        <a:solidFill>
                          <a:schemeClr val="bg1"/>
                        </a:solidFill>
                        <a:latin typeface="微软雅黑" panose="020B0503020204020204" charset="-122"/>
                        <a:ea typeface="微软雅黑" panose="020B0503020204020204" charset="-122"/>
                      </a:endParaRPr>
                    </a:p>
                  </a:txBody>
                  <a:tcPr anchor="ctr" anchorCtr="0"/>
                </a:tc>
                <a:tc>
                  <a:txBody>
                    <a:bodyPr/>
                    <a:p>
                      <a:pPr algn="ctr" fontAlgn="auto">
                        <a:lnSpc>
                          <a:spcPct val="110000"/>
                        </a:lnSpc>
                        <a:buNone/>
                      </a:pPr>
                      <a:r>
                        <a:rPr lang="zh-CN" altLang="en-US" sz="2000" b="1">
                          <a:solidFill>
                            <a:schemeClr val="bg1"/>
                          </a:solidFill>
                          <a:latin typeface="微软雅黑" panose="020B0503020204020204" charset="-122"/>
                          <a:ea typeface="微软雅黑" panose="020B0503020204020204" charset="-122"/>
                        </a:rPr>
                        <a:t>殖民概况</a:t>
                      </a:r>
                      <a:endParaRPr lang="zh-CN" altLang="en-US" sz="2000" b="1">
                        <a:solidFill>
                          <a:schemeClr val="bg1"/>
                        </a:solidFill>
                        <a:latin typeface="微软雅黑" panose="020B0503020204020204" charset="-122"/>
                        <a:ea typeface="微软雅黑" panose="020B0503020204020204" charset="-122"/>
                      </a:endParaRPr>
                    </a:p>
                  </a:txBody>
                  <a:tcPr anchor="ctr" anchorCtr="0"/>
                </a:tc>
              </a:tr>
              <a:tr h="1188720">
                <a:tc>
                  <a:txBody>
                    <a:bodyPr/>
                    <a:p>
                      <a:pPr algn="ctr" fontAlgn="auto">
                        <a:lnSpc>
                          <a:spcPct val="110000"/>
                        </a:lnSpc>
                        <a:buNone/>
                      </a:pPr>
                      <a:r>
                        <a:rPr lang="zh-CN" altLang="en-US" b="0">
                          <a:solidFill>
                            <a:schemeClr val="tx1"/>
                          </a:solidFill>
                          <a:latin typeface="黑体" panose="02010609060101010101" pitchFamily="49" charset="-122"/>
                          <a:ea typeface="黑体" panose="02010609060101010101" pitchFamily="49" charset="-122"/>
                        </a:rPr>
                        <a:t>南亚</a:t>
                      </a:r>
                      <a:endParaRPr lang="zh-CN" altLang="en-US" b="0">
                        <a:solidFill>
                          <a:schemeClr val="tx1"/>
                        </a:solidFill>
                        <a:latin typeface="黑体" panose="02010609060101010101" pitchFamily="49" charset="-122"/>
                        <a:ea typeface="黑体" panose="02010609060101010101" pitchFamily="49" charset="-122"/>
                      </a:endParaRPr>
                    </a:p>
                  </a:txBody>
                  <a:tcPr anchor="ctr" anchorCtr="0"/>
                </a:tc>
                <a:tc>
                  <a:txBody>
                    <a:bodyPr/>
                    <a:p>
                      <a:pPr algn="ctr" fontAlgn="auto">
                        <a:lnSpc>
                          <a:spcPct val="110000"/>
                        </a:lnSpc>
                        <a:buNone/>
                      </a:pPr>
                      <a:r>
                        <a:rPr lang="zh-CN" altLang="en-US" b="0">
                          <a:solidFill>
                            <a:schemeClr val="tx1"/>
                          </a:solidFill>
                          <a:latin typeface="楷体" panose="02010609060101010101" charset="-122"/>
                          <a:ea typeface="楷体" panose="02010609060101010101" charset="-122"/>
                        </a:rPr>
                        <a:t>英国</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algn="just" fontAlgn="auto">
                        <a:lnSpc>
                          <a:spcPct val="110000"/>
                        </a:lnSpc>
                        <a:spcAft>
                          <a:spcPct val="0"/>
                        </a:spcAft>
                      </a:pP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时间</a:t>
                      </a:r>
                      <a:r>
                        <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en-US" sz="1800" b="0" kern="100">
                          <a:solidFill>
                            <a:schemeClr val="tx1"/>
                          </a:solidFill>
                          <a:effectLst/>
                          <a:latin typeface="楷体" panose="02010609060101010101" charset="-122"/>
                          <a:ea typeface="楷体" panose="02010609060101010101" charset="-122"/>
                          <a:cs typeface="楷体" panose="02010609060101010101" charset="-122"/>
                          <a:sym typeface="+mn-ea"/>
                        </a:rPr>
                        <a:t>17</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世纪初开始</a:t>
                      </a:r>
                      <a:r>
                        <a:rPr 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英国人来到印度</a:t>
                      </a:r>
                      <a:endParaRPr lang="zh-CN" sz="1800" b="0" kern="100">
                        <a:solidFill>
                          <a:schemeClr val="tx1"/>
                        </a:solidFill>
                        <a:effectLst/>
                        <a:latin typeface="楷体" panose="02010609060101010101" charset="-122"/>
                        <a:ea typeface="楷体" panose="02010609060101010101" charset="-122"/>
                        <a:cs typeface="楷体" panose="02010609060101010101" charset="-122"/>
                      </a:endParaRPr>
                    </a:p>
                    <a:p>
                      <a:pPr algn="just" fontAlgn="auto">
                        <a:lnSpc>
                          <a:spcPct val="110000"/>
                        </a:lnSpc>
                        <a:spcAft>
                          <a:spcPct val="0"/>
                        </a:spcAft>
                      </a:pP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方式</a:t>
                      </a:r>
                      <a:r>
                        <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①通过东印度公司</a:t>
                      </a:r>
                      <a:r>
                        <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采取直接抢掠、侵占土地、强征巨额土地税、种植并走私鸦片等手段；</a:t>
                      </a:r>
                      <a:r>
                        <a:rPr lang="en-US" altLang="zh-CN" sz="1800" b="0" kern="100">
                          <a:solidFill>
                            <a:schemeClr val="tx1"/>
                          </a:solidFill>
                          <a:effectLst/>
                          <a:latin typeface="楷体" panose="02010609060101010101" charset="-122"/>
                          <a:ea typeface="楷体" panose="02010609060101010101" charset="-122"/>
                          <a:cs typeface="楷体" panose="02010609060101010101" charset="-122"/>
                          <a:sym typeface="+mn-ea"/>
                        </a:rPr>
                        <a:t>  </a:t>
                      </a:r>
                      <a:endParaRPr lang="en-US" altLang="zh-CN" sz="1800" b="0" kern="100">
                        <a:solidFill>
                          <a:schemeClr val="tx1"/>
                        </a:solidFill>
                        <a:effectLst/>
                        <a:latin typeface="楷体" panose="02010609060101010101" charset="-122"/>
                        <a:ea typeface="楷体" panose="02010609060101010101" charset="-122"/>
                        <a:cs typeface="楷体" panose="02010609060101010101" charset="-122"/>
                      </a:endParaRPr>
                    </a:p>
                    <a:p>
                      <a:pPr algn="just" fontAlgn="auto">
                        <a:lnSpc>
                          <a:spcPct val="110000"/>
                        </a:lnSpc>
                        <a:spcAft>
                          <a:spcPct val="0"/>
                        </a:spcAft>
                      </a:pPr>
                      <a:r>
                        <a:rPr lang="en-US" altLang="zh-CN" sz="1800" b="0" kern="100">
                          <a:solidFill>
                            <a:schemeClr val="tx1"/>
                          </a:solidFill>
                          <a:effectLst/>
                          <a:latin typeface="楷体" panose="02010609060101010101" charset="-122"/>
                          <a:ea typeface="楷体" panose="02010609060101010101" charset="-122"/>
                          <a:cs typeface="楷体" panose="02010609060101010101" charset="-122"/>
                          <a:sym typeface="+mn-ea"/>
                        </a:rPr>
                        <a:t>      </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②利用印度国内社会矛盾尖锐的弱点，挑动印度人打印度人</a:t>
                      </a:r>
                      <a:r>
                        <a:rPr 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坐收渔利；</a:t>
                      </a:r>
                      <a:endParaRPr lang="en-US" altLang="zh-CN" sz="1800" b="0" kern="100">
                        <a:solidFill>
                          <a:schemeClr val="tx1"/>
                        </a:solidFill>
                        <a:effectLst/>
                        <a:latin typeface="楷体" panose="02010609060101010101" charset="-122"/>
                        <a:ea typeface="楷体" panose="02010609060101010101" charset="-122"/>
                        <a:cs typeface="楷体" panose="02010609060101010101" charset="-122"/>
                        <a:sym typeface="+mn-ea"/>
                      </a:endParaRPr>
                    </a:p>
                    <a:p>
                      <a:pPr algn="just" fontAlgn="auto">
                        <a:lnSpc>
                          <a:spcPct val="110000"/>
                        </a:lnSpc>
                        <a:spcAft>
                          <a:spcPct val="0"/>
                        </a:spcAft>
                      </a:pPr>
                      <a:r>
                        <a:rPr lang="en-US" altLang="zh-CN" sz="1800" b="0" kern="100">
                          <a:solidFill>
                            <a:schemeClr val="tx1"/>
                          </a:solidFill>
                          <a:effectLst/>
                          <a:latin typeface="楷体" panose="02010609060101010101" charset="-122"/>
                          <a:ea typeface="楷体" panose="02010609060101010101" charset="-122"/>
                          <a:cs typeface="楷体" panose="02010609060101010101" charset="-122"/>
                          <a:sym typeface="+mn-ea"/>
                        </a:rPr>
                        <a:t>      </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③直接进行武力侵略。</a:t>
                      </a:r>
                      <a:endParaRPr lang="zh-CN" sz="1800" b="0" kern="100">
                        <a:solidFill>
                          <a:schemeClr val="tx1"/>
                        </a:solidFill>
                        <a:effectLst/>
                        <a:latin typeface="楷体" panose="02010609060101010101" charset="-122"/>
                        <a:ea typeface="楷体" panose="02010609060101010101" charset="-122"/>
                        <a:cs typeface="楷体" panose="02010609060101010101" charset="-122"/>
                      </a:endParaRPr>
                    </a:p>
                    <a:p>
                      <a:pPr algn="just" fontAlgn="auto">
                        <a:lnSpc>
                          <a:spcPct val="110000"/>
                        </a:lnSpc>
                        <a:spcAft>
                          <a:spcPct val="0"/>
                        </a:spcAft>
                      </a:pP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结果</a:t>
                      </a:r>
                      <a:r>
                        <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掠夺了大量财富和巨额利润</a:t>
                      </a:r>
                      <a:r>
                        <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到</a:t>
                      </a:r>
                      <a:r>
                        <a:rPr lang="en-US" sz="1800" b="0" kern="100">
                          <a:solidFill>
                            <a:schemeClr val="tx1"/>
                          </a:solidFill>
                          <a:effectLst/>
                          <a:latin typeface="楷体" panose="02010609060101010101" charset="-122"/>
                          <a:ea typeface="楷体" panose="02010609060101010101" charset="-122"/>
                          <a:cs typeface="楷体" panose="02010609060101010101" charset="-122"/>
                          <a:sym typeface="+mn-ea"/>
                        </a:rPr>
                        <a:t>19</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世纪中后期</a:t>
                      </a:r>
                      <a:r>
                        <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英国几乎控制了印度全境。</a:t>
                      </a:r>
                      <a:endPar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endParaRPr>
                    </a:p>
                  </a:txBody>
                  <a:tcPr anchor="ctr" anchorCtr="0"/>
                </a:tc>
              </a:tr>
              <a:tr h="314325">
                <a:tc rowSpan="4">
                  <a:txBody>
                    <a:bodyPr/>
                    <a:p>
                      <a:pPr algn="ctr" fontAlgn="auto">
                        <a:lnSpc>
                          <a:spcPct val="110000"/>
                        </a:lnSpc>
                        <a:buNone/>
                      </a:pPr>
                      <a:r>
                        <a:rPr lang="zh-CN" altLang="en-US" b="0">
                          <a:solidFill>
                            <a:schemeClr val="tx1"/>
                          </a:solidFill>
                          <a:latin typeface="黑体" panose="02010609060101010101" pitchFamily="49" charset="-122"/>
                          <a:ea typeface="黑体" panose="02010609060101010101" pitchFamily="49" charset="-122"/>
                        </a:rPr>
                        <a:t>东南亚</a:t>
                      </a:r>
                      <a:endParaRPr lang="zh-CN" altLang="en-US" b="0">
                        <a:solidFill>
                          <a:schemeClr val="tx1"/>
                        </a:solidFill>
                        <a:latin typeface="黑体" panose="02010609060101010101" pitchFamily="49" charset="-122"/>
                        <a:ea typeface="黑体" panose="02010609060101010101" pitchFamily="49" charset="-122"/>
                      </a:endParaRPr>
                    </a:p>
                  </a:txBody>
                  <a:tcPr anchor="ctr" anchorCtr="0"/>
                </a:tc>
                <a:tc>
                  <a:txBody>
                    <a:bodyPr/>
                    <a:p>
                      <a:pPr algn="ctr" fontAlgn="auto">
                        <a:lnSpc>
                          <a:spcPct val="110000"/>
                        </a:lnSpc>
                        <a:buNone/>
                      </a:pPr>
                      <a:r>
                        <a:rPr lang="zh-CN" altLang="en-US" b="0">
                          <a:solidFill>
                            <a:schemeClr val="tx1"/>
                          </a:solidFill>
                          <a:latin typeface="楷体" panose="02010609060101010101" charset="-122"/>
                          <a:ea typeface="楷体" panose="02010609060101010101" charset="-122"/>
                        </a:rPr>
                        <a:t>荷兰</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fontAlgn="auto">
                        <a:lnSpc>
                          <a:spcPct val="110000"/>
                        </a:lnSpc>
                        <a:buNone/>
                      </a:pPr>
                      <a:r>
                        <a:rPr lang="en-US" sz="1800" b="0" kern="100">
                          <a:solidFill>
                            <a:schemeClr val="tx1"/>
                          </a:solidFill>
                          <a:effectLst/>
                          <a:latin typeface="楷体" panose="02010609060101010101" charset="-122"/>
                          <a:ea typeface="楷体" panose="02010609060101010101" charset="-122"/>
                          <a:cs typeface="楷体" panose="02010609060101010101" charset="-122"/>
                          <a:sym typeface="+mn-ea"/>
                        </a:rPr>
                        <a:t>17</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世纪初</a:t>
                      </a:r>
                      <a:r>
                        <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荷兰殖民者侵入印度尼西亚</a:t>
                      </a:r>
                      <a:r>
                        <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建立了巴达维亚殖民地</a:t>
                      </a:r>
                      <a:r>
                        <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后来</a:t>
                      </a:r>
                      <a:r>
                        <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占领了整个印尼。</a:t>
                      </a:r>
                      <a:endPar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endParaRPr>
                    </a:p>
                  </a:txBody>
                  <a:tcPr anchor="ctr" anchorCtr="0"/>
                </a:tc>
              </a:tr>
              <a:tr h="238125">
                <a:tc vMerge="1">
                  <a:tcPr/>
                </a:tc>
                <a:tc>
                  <a:txBody>
                    <a:bodyPr/>
                    <a:p>
                      <a:pPr algn="ctr" fontAlgn="auto">
                        <a:lnSpc>
                          <a:spcPct val="110000"/>
                        </a:lnSpc>
                        <a:buNone/>
                      </a:pPr>
                      <a:r>
                        <a:rPr lang="zh-CN" altLang="en-US" b="0">
                          <a:solidFill>
                            <a:schemeClr val="tx1"/>
                          </a:solidFill>
                          <a:latin typeface="楷体" panose="02010609060101010101" charset="-122"/>
                          <a:ea typeface="楷体" panose="02010609060101010101" charset="-122"/>
                        </a:rPr>
                        <a:t>英国</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fontAlgn="auto">
                        <a:lnSpc>
                          <a:spcPct val="110000"/>
                        </a:lnSpc>
                        <a:buNone/>
                      </a:pPr>
                      <a:r>
                        <a:rPr lang="en-US" sz="1800" b="0" kern="100">
                          <a:solidFill>
                            <a:schemeClr val="tx1"/>
                          </a:solidFill>
                          <a:effectLst/>
                          <a:latin typeface="楷体" panose="02010609060101010101" charset="-122"/>
                          <a:ea typeface="楷体" panose="02010609060101010101" charset="-122"/>
                          <a:cs typeface="楷体" panose="02010609060101010101" charset="-122"/>
                          <a:sym typeface="+mn-ea"/>
                        </a:rPr>
                        <a:t>19</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世纪末</a:t>
                      </a:r>
                      <a:r>
                        <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英国已将缅甸和马来半岛的大部分变成殖民地。</a:t>
                      </a:r>
                      <a:endPar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endParaRPr>
                    </a:p>
                  </a:txBody>
                  <a:tcPr anchor="ctr" anchorCtr="0"/>
                </a:tc>
              </a:tr>
              <a:tr h="0">
                <a:tc vMerge="1">
                  <a:tcPr/>
                </a:tc>
                <a:tc>
                  <a:txBody>
                    <a:bodyPr/>
                    <a:p>
                      <a:pPr algn="ctr" fontAlgn="auto">
                        <a:lnSpc>
                          <a:spcPct val="110000"/>
                        </a:lnSpc>
                        <a:buNone/>
                      </a:pPr>
                      <a:r>
                        <a:rPr lang="zh-CN" altLang="en-US" b="0">
                          <a:solidFill>
                            <a:schemeClr val="tx1"/>
                          </a:solidFill>
                          <a:latin typeface="楷体" panose="02010609060101010101" charset="-122"/>
                          <a:ea typeface="楷体" panose="02010609060101010101" charset="-122"/>
                        </a:rPr>
                        <a:t>法国</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fontAlgn="auto">
                        <a:lnSpc>
                          <a:spcPct val="110000"/>
                        </a:lnSpc>
                        <a:buNone/>
                      </a:pPr>
                      <a:r>
                        <a:rPr lang="zh-CN" sz="1800" b="0" kern="100">
                          <a:solidFill>
                            <a:schemeClr val="tx1"/>
                          </a:solidFill>
                          <a:effectLst/>
                          <a:latin typeface="楷体" panose="02010609060101010101" charset="-122"/>
                          <a:ea typeface="楷体" panose="02010609060101010101" charset="-122"/>
                          <a:cs typeface="Times New Roman" panose="02020603050405020304" pitchFamily="18" charset="0"/>
                          <a:sym typeface="+mn-ea"/>
                        </a:rPr>
                        <a:t>侵占了越南、柬埔寨和老挝。</a:t>
                      </a:r>
                      <a:endParaRPr lang="zh-CN" altLang="en-US" sz="1800" b="0" kern="100">
                        <a:solidFill>
                          <a:schemeClr val="tx1"/>
                        </a:solidFill>
                        <a:effectLst/>
                        <a:latin typeface="楷体" panose="02010609060101010101" charset="-122"/>
                        <a:ea typeface="楷体" panose="02010609060101010101" charset="-122"/>
                        <a:cs typeface="Times New Roman" panose="02020603050405020304" pitchFamily="18" charset="0"/>
                        <a:sym typeface="+mn-ea"/>
                      </a:endParaRPr>
                    </a:p>
                  </a:txBody>
                  <a:tcPr anchor="ctr" anchorCtr="0"/>
                </a:tc>
              </a:tr>
              <a:tr h="229235">
                <a:tc vMerge="1">
                  <a:tcPr/>
                </a:tc>
                <a:tc>
                  <a:txBody>
                    <a:bodyPr/>
                    <a:p>
                      <a:pPr algn="ctr" fontAlgn="auto">
                        <a:lnSpc>
                          <a:spcPct val="110000"/>
                        </a:lnSpc>
                        <a:buNone/>
                      </a:pPr>
                      <a:r>
                        <a:rPr lang="zh-CN" altLang="en-US" b="0">
                          <a:solidFill>
                            <a:schemeClr val="tx1"/>
                          </a:solidFill>
                          <a:latin typeface="楷体" panose="02010609060101010101" charset="-122"/>
                          <a:ea typeface="楷体" panose="02010609060101010101" charset="-122"/>
                        </a:rPr>
                        <a:t>美国</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fontAlgn="auto">
                        <a:lnSpc>
                          <a:spcPct val="110000"/>
                        </a:lnSpc>
                        <a:buNone/>
                      </a:pPr>
                      <a:r>
                        <a:rPr lang="zh-CN" sz="1800" b="0" kern="100">
                          <a:solidFill>
                            <a:schemeClr val="tx1"/>
                          </a:solidFill>
                          <a:effectLst/>
                          <a:latin typeface="楷体" panose="02010609060101010101" charset="-122"/>
                          <a:ea typeface="楷体" panose="02010609060101010101" charset="-122"/>
                          <a:cs typeface="Times New Roman" panose="02020603050405020304" pitchFamily="18" charset="0"/>
                          <a:sym typeface="+mn-ea"/>
                        </a:rPr>
                        <a:t>从西班牙手里夺得菲律宾。</a:t>
                      </a:r>
                      <a:endParaRPr lang="zh-CN" altLang="en-US" sz="1800" b="0" kern="100">
                        <a:solidFill>
                          <a:schemeClr val="tx1"/>
                        </a:solidFill>
                        <a:effectLst/>
                        <a:latin typeface="楷体" panose="02010609060101010101" charset="-122"/>
                        <a:ea typeface="楷体" panose="02010609060101010101" charset="-122"/>
                        <a:cs typeface="Times New Roman" panose="02020603050405020304" pitchFamily="18" charset="0"/>
                        <a:sym typeface="+mn-ea"/>
                      </a:endParaRPr>
                    </a:p>
                  </a:txBody>
                  <a:tcPr anchor="ctr" anchorCtr="0"/>
                </a:tc>
              </a:tr>
              <a:tr h="196850">
                <a:tc rowSpan="2">
                  <a:txBody>
                    <a:bodyPr/>
                    <a:p>
                      <a:pPr algn="ctr" fontAlgn="auto">
                        <a:lnSpc>
                          <a:spcPct val="110000"/>
                        </a:lnSpc>
                        <a:buNone/>
                      </a:pPr>
                      <a:r>
                        <a:rPr lang="zh-CN" altLang="en-US" b="0">
                          <a:solidFill>
                            <a:schemeClr val="tx1"/>
                          </a:solidFill>
                          <a:latin typeface="黑体" panose="02010609060101010101" pitchFamily="49" charset="-122"/>
                          <a:ea typeface="黑体" panose="02010609060101010101" pitchFamily="49" charset="-122"/>
                        </a:rPr>
                        <a:t>西亚</a:t>
                      </a:r>
                      <a:endParaRPr lang="zh-CN" altLang="en-US" b="0">
                        <a:solidFill>
                          <a:schemeClr val="tx1"/>
                        </a:solidFill>
                        <a:latin typeface="黑体" panose="02010609060101010101" pitchFamily="49" charset="-122"/>
                        <a:ea typeface="黑体" panose="02010609060101010101" pitchFamily="49" charset="-122"/>
                      </a:endParaRPr>
                    </a:p>
                  </a:txBody>
                  <a:tcPr anchor="ctr" anchorCtr="0"/>
                </a:tc>
                <a:tc>
                  <a:txBody>
                    <a:bodyPr/>
                    <a:p>
                      <a:pPr algn="ctr" fontAlgn="auto">
                        <a:lnSpc>
                          <a:spcPct val="110000"/>
                        </a:lnSpc>
                        <a:buNone/>
                      </a:pPr>
                      <a:r>
                        <a:rPr lang="zh-CN" altLang="en-US" b="0">
                          <a:solidFill>
                            <a:schemeClr val="tx1"/>
                          </a:solidFill>
                          <a:latin typeface="楷体" panose="02010609060101010101" charset="-122"/>
                          <a:ea typeface="楷体" panose="02010609060101010101" charset="-122"/>
                        </a:rPr>
                        <a:t>英法俄</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algn="just" fontAlgn="auto">
                        <a:lnSpc>
                          <a:spcPct val="110000"/>
                        </a:lnSpc>
                        <a:spcAft>
                          <a:spcPct val="0"/>
                        </a:spcAft>
                      </a:pPr>
                      <a:r>
                        <a:rPr lang="zh-CN" sz="1800" b="0" kern="100">
                          <a:solidFill>
                            <a:schemeClr val="tx1"/>
                          </a:solidFill>
                          <a:effectLst/>
                          <a:latin typeface="楷体" panose="02010609060101010101" charset="-122"/>
                          <a:ea typeface="楷体" panose="02010609060101010101" charset="-122"/>
                          <a:cs typeface="黑体" panose="02010609060101010101" pitchFamily="49" charset="-122"/>
                          <a:sym typeface="+mn-ea"/>
                        </a:rPr>
                        <a:t>英、法、俄等国在奥斯曼帝国扩大势力范围</a:t>
                      </a:r>
                      <a:r>
                        <a:rPr lang="zh-CN" altLang="en-US" sz="1800" b="0" kern="100">
                          <a:solidFill>
                            <a:schemeClr val="tx1"/>
                          </a:solidFill>
                          <a:effectLst/>
                          <a:latin typeface="楷体" panose="02010609060101010101" charset="-122"/>
                          <a:ea typeface="楷体" panose="02010609060101010101" charset="-122"/>
                          <a:cs typeface="黑体" panose="02010609060101010101" pitchFamily="49" charset="-122"/>
                          <a:sym typeface="+mn-ea"/>
                        </a:rPr>
                        <a:t>，</a:t>
                      </a:r>
                      <a:r>
                        <a:rPr lang="zh-CN" sz="1800" b="0" kern="100">
                          <a:solidFill>
                            <a:schemeClr val="tx1"/>
                          </a:solidFill>
                          <a:effectLst/>
                          <a:latin typeface="楷体" panose="02010609060101010101" charset="-122"/>
                          <a:ea typeface="楷体" panose="02010609060101010101" charset="-122"/>
                          <a:cs typeface="黑体" panose="02010609060101010101" pitchFamily="49" charset="-122"/>
                          <a:sym typeface="+mn-ea"/>
                        </a:rPr>
                        <a:t>分割领土。奥斯曼帝国半殖民地化程度不断加深。</a:t>
                      </a:r>
                      <a:endParaRPr lang="zh-CN" altLang="en-US" sz="1800" b="0" kern="100">
                        <a:solidFill>
                          <a:schemeClr val="tx1"/>
                        </a:solidFill>
                        <a:effectLst/>
                        <a:latin typeface="楷体" panose="02010609060101010101" charset="-122"/>
                        <a:ea typeface="楷体" panose="02010609060101010101" charset="-122"/>
                        <a:cs typeface="黑体" panose="02010609060101010101" pitchFamily="49" charset="-122"/>
                        <a:sym typeface="+mn-ea"/>
                      </a:endParaRPr>
                    </a:p>
                  </a:txBody>
                  <a:tcPr anchor="ctr" anchorCtr="0"/>
                </a:tc>
              </a:tr>
              <a:tr h="120650">
                <a:tc vMerge="1">
                  <a:tcPr anchor="ctr" anchorCtr="0"/>
                </a:tc>
                <a:tc>
                  <a:txBody>
                    <a:bodyPr/>
                    <a:p>
                      <a:pPr algn="ctr" fontAlgn="auto">
                        <a:lnSpc>
                          <a:spcPct val="110000"/>
                        </a:lnSpc>
                        <a:buNone/>
                      </a:pPr>
                      <a:r>
                        <a:rPr lang="zh-CN" altLang="en-US" b="0">
                          <a:solidFill>
                            <a:schemeClr val="tx1"/>
                          </a:solidFill>
                          <a:latin typeface="楷体" panose="02010609060101010101" charset="-122"/>
                          <a:ea typeface="楷体" panose="02010609060101010101" charset="-122"/>
                        </a:rPr>
                        <a:t>英俄</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algn="just" fontAlgn="auto">
                        <a:lnSpc>
                          <a:spcPct val="110000"/>
                        </a:lnSpc>
                        <a:spcAft>
                          <a:spcPct val="0"/>
                        </a:spcAft>
                        <a:buNone/>
                      </a:pPr>
                      <a:r>
                        <a:rPr lang="zh-CN" sz="1800" kern="100">
                          <a:solidFill>
                            <a:schemeClr val="tx1"/>
                          </a:solidFill>
                          <a:effectLst/>
                          <a:latin typeface="楷体" panose="02010609060101010101" charset="-122"/>
                          <a:ea typeface="楷体" panose="02010609060101010101" charset="-122"/>
                          <a:cs typeface="黑体" panose="02010609060101010101" pitchFamily="49" charset="-122"/>
                          <a:sym typeface="+mn-ea"/>
                        </a:rPr>
                        <a:t>不但控制了伊朗的经济和内政</a:t>
                      </a:r>
                      <a:r>
                        <a:rPr lang="zh-CN" altLang="en-US" sz="1800" kern="100">
                          <a:solidFill>
                            <a:schemeClr val="tx1"/>
                          </a:solidFill>
                          <a:effectLst/>
                          <a:latin typeface="楷体" panose="02010609060101010101" charset="-122"/>
                          <a:ea typeface="楷体" panose="02010609060101010101" charset="-122"/>
                          <a:cs typeface="黑体" panose="02010609060101010101" pitchFamily="49" charset="-122"/>
                          <a:sym typeface="+mn-ea"/>
                        </a:rPr>
                        <a:t>，而且</a:t>
                      </a:r>
                      <a:r>
                        <a:rPr lang="zh-CN" sz="1800" kern="100">
                          <a:solidFill>
                            <a:schemeClr val="tx1"/>
                          </a:solidFill>
                          <a:effectLst/>
                          <a:latin typeface="楷体" panose="02010609060101010101" charset="-122"/>
                          <a:ea typeface="楷体" panose="02010609060101010101" charset="-122"/>
                          <a:cs typeface="黑体" panose="02010609060101010101" pitchFamily="49" charset="-122"/>
                          <a:sym typeface="+mn-ea"/>
                        </a:rPr>
                        <a:t>分别在伊朗北部和南部划分势力范围。</a:t>
                      </a:r>
                      <a:endParaRPr lang="zh-CN" altLang="en-US" sz="1800" b="0" kern="100">
                        <a:solidFill>
                          <a:schemeClr val="tx1"/>
                        </a:solidFill>
                        <a:effectLst/>
                        <a:latin typeface="楷体" panose="02010609060101010101" charset="-122"/>
                        <a:ea typeface="楷体" panose="02010609060101010101" charset="-122"/>
                        <a:cs typeface="黑体" panose="02010609060101010101" pitchFamily="49" charset="-122"/>
                        <a:sym typeface="+mn-ea"/>
                      </a:endParaRPr>
                    </a:p>
                  </a:txBody>
                  <a:tcPr anchor="ctr" anchorCtr="0"/>
                </a:tc>
              </a:tr>
              <a:tr h="295275">
                <a:tc rowSpan="2">
                  <a:txBody>
                    <a:bodyPr/>
                    <a:p>
                      <a:pPr algn="ctr" fontAlgn="auto">
                        <a:lnSpc>
                          <a:spcPct val="110000"/>
                        </a:lnSpc>
                        <a:buNone/>
                      </a:pPr>
                      <a:r>
                        <a:rPr lang="zh-CN" altLang="en-US" b="0">
                          <a:solidFill>
                            <a:schemeClr val="tx1"/>
                          </a:solidFill>
                          <a:latin typeface="黑体" panose="02010609060101010101" pitchFamily="49" charset="-122"/>
                          <a:ea typeface="黑体" panose="02010609060101010101" pitchFamily="49" charset="-122"/>
                        </a:rPr>
                        <a:t>东亚</a:t>
                      </a:r>
                      <a:endParaRPr lang="zh-CN" altLang="en-US" b="0">
                        <a:solidFill>
                          <a:schemeClr val="tx1"/>
                        </a:solidFill>
                        <a:latin typeface="黑体" panose="02010609060101010101" pitchFamily="49" charset="-122"/>
                        <a:ea typeface="黑体" panose="02010609060101010101" pitchFamily="49" charset="-122"/>
                      </a:endParaRPr>
                    </a:p>
                  </a:txBody>
                  <a:tcPr anchor="ctr" anchorCtr="0"/>
                </a:tc>
                <a:tc>
                  <a:txBody>
                    <a:bodyPr/>
                    <a:p>
                      <a:pPr algn="ctr" fontAlgn="auto">
                        <a:lnSpc>
                          <a:spcPct val="110000"/>
                        </a:lnSpc>
                        <a:buNone/>
                      </a:pPr>
                      <a:r>
                        <a:rPr lang="zh-CN" altLang="en-US" b="0">
                          <a:solidFill>
                            <a:schemeClr val="tx1"/>
                          </a:solidFill>
                          <a:latin typeface="楷体" panose="02010609060101010101" charset="-122"/>
                          <a:ea typeface="楷体" panose="02010609060101010101" charset="-122"/>
                        </a:rPr>
                        <a:t>列强</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fontAlgn="auto">
                        <a:lnSpc>
                          <a:spcPct val="110000"/>
                        </a:lnSpc>
                        <a:buNone/>
                      </a:pPr>
                      <a:r>
                        <a:rPr lang="zh-CN" sz="1800" b="0" kern="100">
                          <a:solidFill>
                            <a:schemeClr val="tx1"/>
                          </a:solidFill>
                          <a:effectLst/>
                          <a:latin typeface="楷体" panose="02010609060101010101" charset="-122"/>
                          <a:ea typeface="楷体" panose="02010609060101010101" charset="-122"/>
                          <a:cs typeface="黑体" panose="02010609060101010101" pitchFamily="49" charset="-122"/>
                          <a:sym typeface="+mn-ea"/>
                        </a:rPr>
                        <a:t>迫使清政府签订不平等条约</a:t>
                      </a:r>
                      <a:r>
                        <a:rPr lang="zh-CN" altLang="en-US" sz="1800" b="0" kern="100">
                          <a:solidFill>
                            <a:schemeClr val="tx1"/>
                          </a:solidFill>
                          <a:effectLst/>
                          <a:latin typeface="楷体" panose="02010609060101010101" charset="-122"/>
                          <a:ea typeface="楷体" panose="02010609060101010101" charset="-122"/>
                          <a:cs typeface="黑体" panose="02010609060101010101" pitchFamily="49" charset="-122"/>
                          <a:sym typeface="+mn-ea"/>
                        </a:rPr>
                        <a:t>，</a:t>
                      </a:r>
                      <a:r>
                        <a:rPr lang="zh-CN" sz="1800" b="0" kern="100">
                          <a:solidFill>
                            <a:schemeClr val="tx1"/>
                          </a:solidFill>
                          <a:effectLst/>
                          <a:latin typeface="楷体" panose="02010609060101010101" charset="-122"/>
                          <a:ea typeface="楷体" panose="02010609060101010101" charset="-122"/>
                          <a:cs typeface="黑体" panose="02010609060101010101" pitchFamily="49" charset="-122"/>
                          <a:sym typeface="+mn-ea"/>
                        </a:rPr>
                        <a:t>中国逐步沦为半殖民地半封建社会。</a:t>
                      </a:r>
                      <a:endParaRPr lang="zh-CN" altLang="en-US" sz="1800" b="0" kern="100">
                        <a:solidFill>
                          <a:schemeClr val="tx1"/>
                        </a:solidFill>
                        <a:effectLst/>
                        <a:latin typeface="楷体" panose="02010609060101010101" charset="-122"/>
                        <a:ea typeface="楷体" panose="02010609060101010101" charset="-122"/>
                        <a:cs typeface="黑体" panose="02010609060101010101" pitchFamily="49" charset="-122"/>
                        <a:sym typeface="+mn-ea"/>
                      </a:endParaRPr>
                    </a:p>
                  </a:txBody>
                  <a:tcPr anchor="ctr" anchorCtr="0"/>
                </a:tc>
              </a:tr>
              <a:tr h="267335">
                <a:tc vMerge="1">
                  <a:tcPr/>
                </a:tc>
                <a:tc>
                  <a:txBody>
                    <a:bodyPr/>
                    <a:p>
                      <a:pPr algn="ctr" fontAlgn="auto">
                        <a:lnSpc>
                          <a:spcPct val="110000"/>
                        </a:lnSpc>
                        <a:buNone/>
                      </a:pPr>
                      <a:r>
                        <a:rPr lang="zh-CN" altLang="en-US" b="0">
                          <a:solidFill>
                            <a:schemeClr val="tx1"/>
                          </a:solidFill>
                          <a:latin typeface="楷体" panose="02010609060101010101" charset="-122"/>
                          <a:ea typeface="楷体" panose="02010609060101010101" charset="-122"/>
                        </a:rPr>
                        <a:t>日本</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fontAlgn="auto">
                        <a:lnSpc>
                          <a:spcPct val="110000"/>
                        </a:lnSpc>
                        <a:buNone/>
                      </a:pPr>
                      <a:r>
                        <a:rPr lang="en-US" sz="1800" b="0" kern="100">
                          <a:solidFill>
                            <a:schemeClr val="tx1"/>
                          </a:solidFill>
                          <a:effectLst/>
                          <a:latin typeface="楷体" panose="02010609060101010101" charset="-122"/>
                          <a:ea typeface="楷体" panose="02010609060101010101" charset="-122"/>
                          <a:cs typeface="楷体" panose="02010609060101010101" charset="-122"/>
                          <a:sym typeface="+mn-ea"/>
                        </a:rPr>
                        <a:t>1910</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年</a:t>
                      </a:r>
                      <a:r>
                        <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rPr>
                        <a:t>，</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日本吞并了朝鲜半岛。</a:t>
                      </a:r>
                      <a:endParaRPr lang="zh-CN" altLang="en-US" sz="1800" b="0" kern="100">
                        <a:solidFill>
                          <a:schemeClr val="tx1"/>
                        </a:solidFill>
                        <a:effectLst/>
                        <a:latin typeface="楷体" panose="02010609060101010101" charset="-122"/>
                        <a:ea typeface="楷体" panose="02010609060101010101" charset="-122"/>
                        <a:cs typeface="楷体" panose="02010609060101010101" charset="-122"/>
                        <a:sym typeface="+mn-ea"/>
                      </a:endParaRPr>
                    </a:p>
                  </a:txBody>
                  <a:tcPr anchor="ctr" anchorCtr="0"/>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10826750" cy="521970"/>
          </a:xfrm>
          <a:prstGeom prst="rect">
            <a:avLst/>
          </a:prstGeom>
          <a:noFill/>
        </p:spPr>
        <p:txBody>
          <a:bodyPr wrap="square" rtlCol="0">
            <a:spAutoFit/>
          </a:bodyPr>
          <a:p>
            <a:r>
              <a:rPr lang="zh-CN" sz="2800" b="1">
                <a:solidFill>
                  <a:srgbClr val="C00000"/>
                </a:solidFill>
                <a:latin typeface="黑体" panose="02010609060101010101" pitchFamily="49" charset="-122"/>
                <a:ea typeface="黑体" panose="02010609060101010101" pitchFamily="49" charset="-122"/>
                <a:cs typeface="黑体" panose="02010609060101010101" pitchFamily="49" charset="-122"/>
              </a:rPr>
              <a:t>【课堂探究】</a:t>
            </a:r>
            <a:r>
              <a:rPr lang="zh-CN" altLang="en-US" sz="2800" b="1">
                <a:solidFill>
                  <a:schemeClr val="tx1"/>
                </a:solidFill>
                <a:latin typeface="黑体" panose="02010609060101010101" pitchFamily="49" charset="-122"/>
                <a:ea typeface="黑体" panose="02010609060101010101" pitchFamily="49" charset="-122"/>
                <a:sym typeface="+mn-ea"/>
              </a:rPr>
              <a:t>以亚洲为例，说明西方国家殖民扩张的</a:t>
            </a:r>
            <a:r>
              <a:rPr lang="zh-CN" altLang="en-US" sz="2800" b="1">
                <a:solidFill>
                  <a:srgbClr val="C00000"/>
                </a:solidFill>
                <a:latin typeface="黑体" panose="02010609060101010101" pitchFamily="49" charset="-122"/>
                <a:ea typeface="黑体" panose="02010609060101010101" pitchFamily="49" charset="-122"/>
                <a:sym typeface="+mn-ea"/>
              </a:rPr>
              <a:t>方式</a:t>
            </a:r>
            <a:r>
              <a:rPr lang="zh-CN" altLang="en-US" sz="2800" b="1">
                <a:solidFill>
                  <a:schemeClr val="tx1"/>
                </a:solidFill>
                <a:latin typeface="黑体" panose="02010609060101010101" pitchFamily="49" charset="-122"/>
                <a:ea typeface="黑体" panose="02010609060101010101" pitchFamily="49" charset="-122"/>
                <a:sym typeface="+mn-ea"/>
              </a:rPr>
              <a:t>有何</a:t>
            </a:r>
            <a:r>
              <a:rPr lang="zh-CN" altLang="en-US" sz="2800" b="1">
                <a:solidFill>
                  <a:srgbClr val="C00000"/>
                </a:solidFill>
                <a:latin typeface="黑体" panose="02010609060101010101" pitchFamily="49" charset="-122"/>
                <a:ea typeface="黑体" panose="02010609060101010101" pitchFamily="49" charset="-122"/>
                <a:sym typeface="+mn-ea"/>
              </a:rPr>
              <a:t>变化</a:t>
            </a:r>
            <a:r>
              <a:rPr lang="zh-CN" altLang="en-US" sz="2800" b="1">
                <a:solidFill>
                  <a:schemeClr val="tx1"/>
                </a:solidFill>
                <a:latin typeface="黑体" panose="02010609060101010101" pitchFamily="49" charset="-122"/>
                <a:ea typeface="黑体" panose="02010609060101010101" pitchFamily="49" charset="-122"/>
                <a:sym typeface="+mn-ea"/>
              </a:rPr>
              <a:t>？</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 name="文本框 1"/>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二、亚洲沦为殖民地半殖民地</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4" name="文本框 3"/>
          <p:cNvSpPr txBox="1"/>
          <p:nvPr/>
        </p:nvSpPr>
        <p:spPr>
          <a:xfrm>
            <a:off x="335915" y="1429385"/>
            <a:ext cx="11520805" cy="1630045"/>
          </a:xfrm>
          <a:prstGeom prst="rect">
            <a:avLst/>
          </a:prstGeom>
          <a:noFill/>
          <a:ln w="12700">
            <a:solidFill>
              <a:srgbClr val="C00000"/>
            </a:solidFill>
            <a:prstDash val="dash"/>
          </a:ln>
        </p:spPr>
        <p:txBody>
          <a:bodyPr wrap="square" rtlCol="0">
            <a:spAutoFit/>
          </a:bodyPr>
          <a:p>
            <a:pPr algn="just" fontAlgn="auto">
              <a:lnSpc>
                <a:spcPct val="125000"/>
              </a:lnSpc>
              <a:spcBef>
                <a:spcPts val="0"/>
              </a:spcBef>
              <a:spcAft>
                <a:spcPts val="0"/>
              </a:spcAft>
            </a:pPr>
            <a:r>
              <a:rPr lang="en-US" altLang="zh-CN" sz="200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材料一</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 </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18</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世纪中后期，英国加紧了对印度的侵略，蚕食土地，抢掠财富，扩大殖民地</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......1757</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年，克莱武指挥英国殖民军队侵占了孟加拉，放手让部下抢劫，他自己一人就从当地土王的金库中抢夺了价值</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23</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万英镑的金银财宝。</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英国议会因克莱武“对国家作出巨大的贡献”对他予以表彰。据统计，</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1757—1815</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年间，英国从印度攫取的财富不下</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10</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亿英镑。       </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中外历史纲要（下）</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a:t>
            </a:r>
            <a:endParaRPr lang="zh-CN" altLang="en-US" sz="2000">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335915" y="3161665"/>
            <a:ext cx="11520805" cy="1245235"/>
          </a:xfrm>
          <a:prstGeom prst="rect">
            <a:avLst/>
          </a:prstGeom>
          <a:noFill/>
          <a:ln w="12700">
            <a:solidFill>
              <a:srgbClr val="C00000"/>
            </a:solidFill>
            <a:prstDash val="dash"/>
          </a:ln>
        </p:spPr>
        <p:txBody>
          <a:bodyPr wrap="square" rtlCol="0">
            <a:spAutoFit/>
          </a:bodyPr>
          <a:p>
            <a:pPr algn="just" fontAlgn="auto">
              <a:lnSpc>
                <a:spcPct val="125000"/>
              </a:lnSpc>
              <a:spcBef>
                <a:spcPts val="0"/>
              </a:spcBef>
              <a:spcAft>
                <a:spcPts val="0"/>
              </a:spcAft>
            </a:pPr>
            <a:r>
              <a:rPr lang="en-US" altLang="zh-CN" sz="200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材料二</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 </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农村村社赖以存在的基础</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农业和手工业</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两大支柱被摧毁</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到</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19</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世纪中叶农村村社基本上瓦解了，英国价格低廉的工业产品很快占领了印度市场，传统的手工业部门被冲垮，印度也由棉纺织品的输出国变为输入国。                         </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马克思</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000">
                <a:solidFill>
                  <a:schemeClr val="tx1"/>
                </a:solidFill>
                <a:latin typeface="楷体" panose="02010609060101010101" charset="-122"/>
                <a:ea typeface="楷体" panose="02010609060101010101" charset="-122"/>
                <a:cs typeface="楷体" panose="02010609060101010101" charset="-122"/>
                <a:sym typeface="+mn-ea"/>
              </a:rPr>
              <a:t>不列颠在印度的统治</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a:t>
            </a:r>
            <a:endParaRPr lang="en-US" altLang="zh-CN" sz="2000">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323850" y="4507230"/>
            <a:ext cx="11520805" cy="1630045"/>
          </a:xfrm>
          <a:prstGeom prst="rect">
            <a:avLst/>
          </a:prstGeom>
          <a:noFill/>
          <a:ln w="12700">
            <a:solidFill>
              <a:srgbClr val="C00000"/>
            </a:solidFill>
            <a:prstDash val="dash"/>
          </a:ln>
        </p:spPr>
        <p:txBody>
          <a:bodyPr wrap="square" rtlCol="0">
            <a:spAutoFit/>
          </a:bodyPr>
          <a:p>
            <a:pPr algn="just" fontAlgn="auto">
              <a:lnSpc>
                <a:spcPct val="125000"/>
              </a:lnSpc>
              <a:spcBef>
                <a:spcPts val="0"/>
              </a:spcBef>
              <a:spcAft>
                <a:spcPts val="0"/>
              </a:spcAft>
            </a:pPr>
            <a:r>
              <a:rPr lang="en-US" sz="2000" dirty="0">
                <a:latin typeface="楷体" panose="02010609060101010101" charset="-122"/>
                <a:ea typeface="楷体" panose="02010609060101010101" charset="-122"/>
                <a:cs typeface="黑体" panose="02010609060101010101" pitchFamily="49" charset="-122"/>
                <a:sym typeface="+mn-ea"/>
              </a:rPr>
              <a:t>    </a:t>
            </a:r>
            <a:r>
              <a:rPr lang="zh-CN" altLang="en-US" sz="2000" b="1" dirty="0">
                <a:latin typeface="楷体" panose="02010609060101010101" charset="-122"/>
                <a:ea typeface="楷体" panose="02010609060101010101" charset="-122"/>
                <a:cs typeface="黑体" panose="02010609060101010101" pitchFamily="49" charset="-122"/>
                <a:sym typeface="+mn-ea"/>
              </a:rPr>
              <a:t>材料三</a:t>
            </a:r>
            <a:r>
              <a:rPr lang="zh-CN" altLang="en-US" sz="2000" dirty="0">
                <a:latin typeface="楷体" panose="02010609060101010101" charset="-122"/>
                <a:ea typeface="楷体" panose="02010609060101010101" charset="-122"/>
                <a:cs typeface="黑体" panose="02010609060101010101" pitchFamily="49" charset="-122"/>
                <a:sym typeface="+mn-ea"/>
              </a:rPr>
              <a:t> </a:t>
            </a:r>
            <a:r>
              <a:rPr sz="2000" dirty="0">
                <a:latin typeface="楷体" panose="02010609060101010101" charset="-122"/>
                <a:ea typeface="楷体" panose="02010609060101010101" charset="-122"/>
                <a:cs typeface="黑体" panose="02010609060101010101" pitchFamily="49" charset="-122"/>
                <a:sym typeface="+mn-ea"/>
              </a:rPr>
              <a:t>列强对中国的资本输出“1894年估计约有l亿多美元，到1914年时已增至9.6亿多美元……这些投资有很大部分不是来自于国外的资本流八，而是由对中国的暴力掠夺转化而成的。例如“庚子赔款”（即《辛丑条约》的赔款）有一部分就转化为帝国主义在中国的企业投资”。</a:t>
            </a:r>
            <a:endParaRPr sz="2000" dirty="0">
              <a:latin typeface="楷体" panose="02010609060101010101" charset="-122"/>
              <a:ea typeface="楷体" panose="02010609060101010101" charset="-122"/>
              <a:cs typeface="黑体" panose="02010609060101010101" pitchFamily="49" charset="-122"/>
              <a:sym typeface="+mn-ea"/>
            </a:endParaRPr>
          </a:p>
          <a:p>
            <a:pPr algn="r" fontAlgn="auto">
              <a:lnSpc>
                <a:spcPct val="125000"/>
              </a:lnSpc>
              <a:spcBef>
                <a:spcPts val="0"/>
              </a:spcBef>
              <a:spcAft>
                <a:spcPts val="0"/>
              </a:spcAft>
            </a:pPr>
            <a:r>
              <a:rPr lang="en-US" sz="2000" dirty="0">
                <a:latin typeface="楷体" panose="02010609060101010101" charset="-122"/>
                <a:ea typeface="楷体" panose="02010609060101010101" charset="-122"/>
                <a:cs typeface="黑体" panose="02010609060101010101" pitchFamily="49" charset="-122"/>
                <a:sym typeface="+mn-ea"/>
              </a:rPr>
              <a:t>——陈争平 兰日旭</a:t>
            </a:r>
            <a:r>
              <a:rPr lang="zh-CN" altLang="en-US" sz="2000" dirty="0">
                <a:latin typeface="楷体" panose="02010609060101010101" charset="-122"/>
                <a:ea typeface="楷体" panose="02010609060101010101" charset="-122"/>
                <a:cs typeface="黑体" panose="02010609060101010101" pitchFamily="49" charset="-122"/>
                <a:sym typeface="+mn-ea"/>
              </a:rPr>
              <a:t>《中国近代经济史教程》</a:t>
            </a:r>
            <a:endParaRPr lang="zh-CN" altLang="en-US" sz="2000" dirty="0">
              <a:latin typeface="楷体" panose="02010609060101010101" charset="-122"/>
              <a:ea typeface="楷体" panose="02010609060101010101" charset="-122"/>
              <a:cs typeface="黑体" panose="02010609060101010101" pitchFamily="49" charset="-122"/>
              <a:sym typeface="+mn-ea"/>
            </a:endParaRPr>
          </a:p>
        </p:txBody>
      </p:sp>
      <p:sp>
        <p:nvSpPr>
          <p:cNvPr id="6" name="文本框 5"/>
          <p:cNvSpPr txBox="1"/>
          <p:nvPr/>
        </p:nvSpPr>
        <p:spPr>
          <a:xfrm>
            <a:off x="2129790" y="6239510"/>
            <a:ext cx="2127250" cy="460375"/>
          </a:xfrm>
          <a:prstGeom prst="rect">
            <a:avLst/>
          </a:prstGeom>
          <a:noFill/>
        </p:spPr>
        <p:txBody>
          <a:bodyPr wrap="square" rtlCol="0">
            <a:spAutoFit/>
          </a:bodyPr>
          <a:p>
            <a:pPr algn="ctr"/>
            <a:r>
              <a:rPr lang="zh-CN" altLang="en-US" sz="2400" b="1">
                <a:solidFill>
                  <a:srgbClr val="C00000"/>
                </a:solidFill>
                <a:latin typeface="微软雅黑" panose="020B0503020204020204" charset="-122"/>
                <a:ea typeface="微软雅黑" panose="020B0503020204020204" charset="-122"/>
              </a:rPr>
              <a:t>直接掠夺财富</a:t>
            </a:r>
            <a:endParaRPr lang="zh-CN" altLang="en-US" sz="2400" b="1">
              <a:solidFill>
                <a:srgbClr val="C00000"/>
              </a:solidFill>
              <a:latin typeface="微软雅黑" panose="020B0503020204020204" charset="-122"/>
              <a:ea typeface="微软雅黑" panose="020B0503020204020204" charset="-122"/>
            </a:endParaRPr>
          </a:p>
        </p:txBody>
      </p:sp>
      <p:sp>
        <p:nvSpPr>
          <p:cNvPr id="7" name="右箭头 6"/>
          <p:cNvSpPr/>
          <p:nvPr/>
        </p:nvSpPr>
        <p:spPr>
          <a:xfrm>
            <a:off x="4257040" y="6284595"/>
            <a:ext cx="803910" cy="370205"/>
          </a:xfrm>
          <a:prstGeom prst="rightArrow">
            <a:avLst/>
          </a:prstGeom>
          <a:solidFill>
            <a:srgbClr val="C00000"/>
          </a:solidFill>
          <a:ln>
            <a:solidFill>
              <a:srgbClr val="C00000"/>
            </a:solidFill>
          </a:ln>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b="1">
              <a:ea typeface="微软雅黑" panose="020B0503020204020204" charset="-122"/>
            </a:endParaRPr>
          </a:p>
        </p:txBody>
      </p:sp>
      <p:sp>
        <p:nvSpPr>
          <p:cNvPr id="8" name="文本框 7"/>
          <p:cNvSpPr txBox="1"/>
          <p:nvPr/>
        </p:nvSpPr>
        <p:spPr>
          <a:xfrm>
            <a:off x="5060950" y="6239510"/>
            <a:ext cx="2070735" cy="460375"/>
          </a:xfrm>
          <a:prstGeom prst="rect">
            <a:avLst/>
          </a:prstGeom>
          <a:noFill/>
        </p:spPr>
        <p:txBody>
          <a:bodyPr wrap="square" rtlCol="0">
            <a:spAutoFit/>
          </a:bodyPr>
          <a:p>
            <a:pPr algn="ctr"/>
            <a:r>
              <a:rPr lang="zh-CN" altLang="en-US" sz="2400" b="1">
                <a:solidFill>
                  <a:srgbClr val="C00000"/>
                </a:solidFill>
                <a:latin typeface="微软雅黑" panose="020B0503020204020204" charset="-122"/>
                <a:ea typeface="微软雅黑" panose="020B0503020204020204" charset="-122"/>
              </a:rPr>
              <a:t>商品输出为主</a:t>
            </a:r>
            <a:endParaRPr lang="zh-CN" altLang="en-US" sz="2400" b="1">
              <a:solidFill>
                <a:srgbClr val="C00000"/>
              </a:solidFill>
              <a:latin typeface="微软雅黑" panose="020B0503020204020204" charset="-122"/>
              <a:ea typeface="微软雅黑" panose="020B0503020204020204" charset="-122"/>
            </a:endParaRPr>
          </a:p>
        </p:txBody>
      </p:sp>
      <p:sp>
        <p:nvSpPr>
          <p:cNvPr id="9" name="右箭头 8"/>
          <p:cNvSpPr/>
          <p:nvPr/>
        </p:nvSpPr>
        <p:spPr>
          <a:xfrm>
            <a:off x="7131685" y="6284595"/>
            <a:ext cx="803910" cy="370205"/>
          </a:xfrm>
          <a:prstGeom prst="rightArrow">
            <a:avLst/>
          </a:prstGeom>
          <a:solidFill>
            <a:srgbClr val="C00000"/>
          </a:solidFill>
          <a:ln>
            <a:solidFill>
              <a:srgbClr val="C00000"/>
            </a:solidFill>
          </a:ln>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b="1">
              <a:ea typeface="微软雅黑" panose="020B0503020204020204" charset="-122"/>
            </a:endParaRPr>
          </a:p>
        </p:txBody>
      </p:sp>
      <p:sp>
        <p:nvSpPr>
          <p:cNvPr id="10" name="文本框 9"/>
          <p:cNvSpPr txBox="1"/>
          <p:nvPr/>
        </p:nvSpPr>
        <p:spPr>
          <a:xfrm>
            <a:off x="7935595" y="6239510"/>
            <a:ext cx="2120265" cy="460375"/>
          </a:xfrm>
          <a:prstGeom prst="rect">
            <a:avLst/>
          </a:prstGeom>
          <a:noFill/>
        </p:spPr>
        <p:txBody>
          <a:bodyPr wrap="square" rtlCol="0">
            <a:spAutoFit/>
          </a:bodyPr>
          <a:p>
            <a:pPr algn="ctr"/>
            <a:r>
              <a:rPr lang="zh-CN" altLang="en-US" sz="2400" b="1">
                <a:solidFill>
                  <a:srgbClr val="C00000"/>
                </a:solidFill>
                <a:latin typeface="微软雅黑" panose="020B0503020204020204" charset="-122"/>
                <a:ea typeface="微软雅黑" panose="020B0503020204020204" charset="-122"/>
              </a:rPr>
              <a:t>资本输出为主</a:t>
            </a:r>
            <a:endParaRPr lang="zh-CN" altLang="en-US" sz="2400" b="1">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概况</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三、西方列强瓜分非洲</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11" name="矩形 10"/>
          <p:cNvSpPr/>
          <p:nvPr/>
        </p:nvSpPr>
        <p:spPr>
          <a:xfrm>
            <a:off x="482600" y="1447165"/>
            <a:ext cx="11226800" cy="4407535"/>
          </a:xfrm>
          <a:prstGeom prst="rect">
            <a:avLst/>
          </a:prstGeom>
          <a:ln w="12700" cmpd="sng">
            <a:noFill/>
            <a:prstDash val="dash"/>
          </a:ln>
        </p:spPr>
        <p:txBody>
          <a:bodyPr wrap="square">
            <a:spAutoFit/>
          </a:bodyPr>
          <a:p>
            <a:pPr indent="609600" fontAlgn="auto">
              <a:lnSpc>
                <a:spcPct val="130000"/>
              </a:lnSpc>
              <a:extLst>
                <a:ext uri="{35155182-B16C-46BC-9424-99874614C6A1}">
                  <wpsdc:indentchars xmlns:wpsdc="http://www.wps.cn/officeDocument/2017/drawingmlCustomData" val="200" checksum="4158780845"/>
                </a:ext>
              </a:extLst>
            </a:pPr>
            <a:r>
              <a:rPr lang="zh-CN" altLang="en-US" sz="2400">
                <a:latin typeface="楷体" panose="02010609060101010101" charset="-122"/>
                <a:ea typeface="楷体" panose="02010609060101010101" charset="-122"/>
                <a:cs typeface="楷体" panose="02010609060101010101" charset="-122"/>
              </a:rPr>
              <a:t>早在</a:t>
            </a:r>
            <a:r>
              <a:rPr lang="zh-CN" altLang="en-US" sz="2400">
                <a:solidFill>
                  <a:srgbClr val="C00000"/>
                </a:solidFill>
                <a:latin typeface="楷体" panose="02010609060101010101" charset="-122"/>
                <a:ea typeface="楷体" panose="02010609060101010101" charset="-122"/>
                <a:cs typeface="楷体" panose="02010609060101010101" charset="-122"/>
              </a:rPr>
              <a:t>近代初期</a:t>
            </a:r>
            <a:r>
              <a:rPr lang="zh-CN" altLang="en-US" sz="2400">
                <a:latin typeface="楷体" panose="02010609060101010101" charset="-122"/>
                <a:ea typeface="楷体" panose="02010609060101010101" charset="-122"/>
                <a:cs typeface="楷体" panose="02010609060101010101" charset="-122"/>
              </a:rPr>
              <a:t>，西方殖民者就已在非洲建立</a:t>
            </a:r>
            <a:r>
              <a:rPr lang="zh-CN" altLang="en-US" sz="2400">
                <a:solidFill>
                  <a:srgbClr val="C00000"/>
                </a:solidFill>
                <a:latin typeface="楷体" panose="02010609060101010101" charset="-122"/>
                <a:ea typeface="楷体" panose="02010609060101010101" charset="-122"/>
                <a:cs typeface="楷体" panose="02010609060101010101" charset="-122"/>
              </a:rPr>
              <a:t>殖民据点</a:t>
            </a:r>
            <a:r>
              <a:rPr lang="zh-CN" altLang="en-US" sz="2400">
                <a:latin typeface="楷体" panose="02010609060101010101" charset="-122"/>
                <a:ea typeface="楷体" panose="02010609060101010101" charset="-122"/>
                <a:cs typeface="楷体" panose="02010609060101010101" charset="-122"/>
              </a:rPr>
              <a:t>。</a:t>
            </a:r>
            <a:endParaRPr lang="zh-CN" altLang="en-US" sz="2400">
              <a:latin typeface="楷体" panose="02010609060101010101" charset="-122"/>
              <a:ea typeface="楷体" panose="02010609060101010101" charset="-122"/>
              <a:cs typeface="楷体" panose="02010609060101010101" charset="-122"/>
            </a:endParaRPr>
          </a:p>
          <a:p>
            <a:pPr indent="609600" fontAlgn="auto">
              <a:lnSpc>
                <a:spcPct val="130000"/>
              </a:lnSpc>
              <a:extLst>
                <a:ext uri="{35155182-B16C-46BC-9424-99874614C6A1}">
                  <wpsdc:indentchars xmlns:wpsdc="http://www.wps.cn/officeDocument/2017/drawingmlCustomData" val="200" checksum="4158780845"/>
                </a:ext>
              </a:extLst>
            </a:pPr>
            <a:r>
              <a:rPr lang="zh-CN" altLang="en-US" sz="2400">
                <a:latin typeface="楷体" panose="02010609060101010101" charset="-122"/>
                <a:ea typeface="楷体" panose="02010609060101010101" charset="-122"/>
                <a:cs typeface="楷体" panose="02010609060101010101" charset="-122"/>
                <a:sym typeface="+mn-ea"/>
              </a:rPr>
              <a:t>到</a:t>
            </a:r>
            <a:r>
              <a:rPr lang="en-US" sz="2400">
                <a:latin typeface="楷体" panose="02010609060101010101" charset="-122"/>
                <a:ea typeface="楷体" panose="02010609060101010101" charset="-122"/>
                <a:cs typeface="楷体" panose="02010609060101010101" charset="-122"/>
                <a:sym typeface="+mn-ea"/>
              </a:rPr>
              <a:t>18</a:t>
            </a:r>
            <a:r>
              <a:rPr lang="zh-CN" altLang="en-US" sz="2400">
                <a:latin typeface="楷体" panose="02010609060101010101" charset="-122"/>
                <a:ea typeface="楷体" panose="02010609060101010101" charset="-122"/>
                <a:cs typeface="楷体" panose="02010609060101010101" charset="-122"/>
                <a:sym typeface="+mn-ea"/>
              </a:rPr>
              <a:t>世纪初，法国人已在马达加斯加岛、戈雷岛和塞内加尔河河口安家，英国人则在冈比亚和黄金海岸落户。不过，非洲很少受到</a:t>
            </a:r>
            <a:r>
              <a:rPr lang="en-US" sz="2400">
                <a:latin typeface="楷体" panose="02010609060101010101" charset="-122"/>
                <a:ea typeface="楷体" panose="02010609060101010101" charset="-122"/>
                <a:cs typeface="楷体" panose="02010609060101010101" charset="-122"/>
                <a:sym typeface="+mn-ea"/>
              </a:rPr>
              <a:t>18</a:t>
            </a:r>
            <a:r>
              <a:rPr lang="zh-CN" altLang="en-US" sz="2400">
                <a:latin typeface="楷体" panose="02010609060101010101" charset="-122"/>
                <a:ea typeface="楷体" panose="02010609060101010101" charset="-122"/>
                <a:cs typeface="楷体" panose="02010609060101010101" charset="-122"/>
                <a:sym typeface="+mn-ea"/>
              </a:rPr>
              <a:t>世纪英、法竞争的影响。</a:t>
            </a:r>
            <a:endParaRPr lang="en-US" altLang="zh-CN" sz="2400">
              <a:latin typeface="楷体" panose="02010609060101010101" charset="-122"/>
              <a:ea typeface="楷体" panose="02010609060101010101" charset="-122"/>
              <a:cs typeface="楷体" panose="02010609060101010101" charset="-122"/>
              <a:sym typeface="+mn-ea"/>
            </a:endParaRPr>
          </a:p>
          <a:p>
            <a:pPr indent="609600" fontAlgn="auto">
              <a:lnSpc>
                <a:spcPct val="130000"/>
              </a:lnSpc>
              <a:extLst>
                <a:ext uri="{35155182-B16C-46BC-9424-99874614C6A1}">
                  <wpsdc:indentchars xmlns:wpsdc="http://www.wps.cn/officeDocument/2017/drawingmlCustomData" val="200" checksum="4158780845"/>
                </a:ext>
              </a:extLst>
            </a:pPr>
            <a:r>
              <a:rPr lang="zh-CN" altLang="en-US" sz="2400">
                <a:solidFill>
                  <a:srgbClr val="C00000"/>
                </a:solidFill>
                <a:latin typeface="楷体" panose="02010609060101010101" charset="-122"/>
                <a:ea typeface="楷体" panose="02010609060101010101" charset="-122"/>
                <a:cs typeface="楷体" panose="02010609060101010101" charset="-122"/>
              </a:rPr>
              <a:t>进入</a:t>
            </a:r>
            <a:r>
              <a:rPr lang="en-US" altLang="zh-CN" sz="2400">
                <a:solidFill>
                  <a:srgbClr val="C00000"/>
                </a:solidFill>
                <a:latin typeface="楷体" panose="02010609060101010101" charset="-122"/>
                <a:ea typeface="楷体" panose="02010609060101010101" charset="-122"/>
                <a:cs typeface="楷体" panose="02010609060101010101" charset="-122"/>
              </a:rPr>
              <a:t>19</a:t>
            </a:r>
            <a:r>
              <a:rPr lang="zh-CN" altLang="en-US" sz="2400">
                <a:solidFill>
                  <a:srgbClr val="C00000"/>
                </a:solidFill>
                <a:latin typeface="楷体" panose="02010609060101010101" charset="-122"/>
                <a:ea typeface="楷体" panose="02010609060101010101" charset="-122"/>
                <a:cs typeface="楷体" panose="02010609060101010101" charset="-122"/>
              </a:rPr>
              <a:t>世纪</a:t>
            </a:r>
            <a:r>
              <a:rPr lang="zh-CN" altLang="en-US" sz="2400">
                <a:latin typeface="楷体" panose="02010609060101010101" charset="-122"/>
                <a:ea typeface="楷体" panose="02010609060101010101" charset="-122"/>
                <a:cs typeface="楷体" panose="02010609060101010101" charset="-122"/>
              </a:rPr>
              <a:t>后，侵占非洲土地的活动加强，但</a:t>
            </a:r>
            <a:r>
              <a:rPr lang="zh-CN" altLang="en-US" sz="2400">
                <a:solidFill>
                  <a:srgbClr val="C00000"/>
                </a:solidFill>
                <a:latin typeface="楷体" panose="02010609060101010101" charset="-122"/>
                <a:ea typeface="楷体" panose="02010609060101010101" charset="-122"/>
                <a:cs typeface="楷体" panose="02010609060101010101" charset="-122"/>
              </a:rPr>
              <a:t>主要在沿海地区</a:t>
            </a:r>
            <a:r>
              <a:rPr lang="zh-CN" altLang="en-US" sz="2400">
                <a:latin typeface="楷体" panose="02010609060101010101" charset="-122"/>
                <a:ea typeface="楷体" panose="02010609060101010101" charset="-122"/>
                <a:cs typeface="楷体" panose="02010609060101010101" charset="-122"/>
              </a:rPr>
              <a:t>。</a:t>
            </a:r>
            <a:r>
              <a:rPr lang="en-US" altLang="zh-CN" sz="2400">
                <a:latin typeface="楷体" panose="02010609060101010101" charset="-122"/>
                <a:ea typeface="楷体" panose="02010609060101010101" charset="-122"/>
                <a:cs typeface="楷体" panose="02010609060101010101" charset="-122"/>
              </a:rPr>
              <a:t>19</a:t>
            </a:r>
            <a:r>
              <a:rPr lang="zh-CN" altLang="en-US" sz="2400">
                <a:latin typeface="楷体" panose="02010609060101010101" charset="-122"/>
                <a:ea typeface="楷体" panose="02010609060101010101" charset="-122"/>
                <a:cs typeface="楷体" panose="02010609060101010101" charset="-122"/>
              </a:rPr>
              <a:t>世纪</a:t>
            </a:r>
            <a:r>
              <a:rPr lang="en-US" altLang="zh-CN" sz="2400">
                <a:latin typeface="楷体" panose="02010609060101010101" charset="-122"/>
                <a:ea typeface="楷体" panose="02010609060101010101" charset="-122"/>
                <a:cs typeface="楷体" panose="02010609060101010101" charset="-122"/>
              </a:rPr>
              <a:t>70</a:t>
            </a:r>
            <a:r>
              <a:rPr lang="zh-CN" altLang="en-US" sz="2400">
                <a:latin typeface="楷体" panose="02010609060101010101" charset="-122"/>
                <a:ea typeface="楷体" panose="02010609060101010101" charset="-122"/>
                <a:cs typeface="楷体" panose="02010609060101010101" charset="-122"/>
              </a:rPr>
              <a:t>年代以前，欧洲殖民国家只侵占了</a:t>
            </a:r>
            <a:r>
              <a:rPr lang="en-US" altLang="zh-CN" sz="2400">
                <a:latin typeface="楷体" panose="02010609060101010101" charset="-122"/>
                <a:ea typeface="楷体" panose="02010609060101010101" charset="-122"/>
                <a:cs typeface="楷体" panose="02010609060101010101" charset="-122"/>
              </a:rPr>
              <a:t>10%</a:t>
            </a:r>
            <a:r>
              <a:rPr lang="zh-CN" altLang="en-US" sz="2400">
                <a:latin typeface="楷体" panose="02010609060101010101" charset="-122"/>
                <a:ea typeface="楷体" panose="02010609060101010101" charset="-122"/>
                <a:cs typeface="楷体" panose="02010609060101010101" charset="-122"/>
              </a:rPr>
              <a:t>左右的非洲领土。</a:t>
            </a:r>
            <a:endParaRPr lang="en-US" altLang="zh-CN" sz="2400">
              <a:latin typeface="楷体" panose="02010609060101010101" charset="-122"/>
              <a:ea typeface="楷体" panose="02010609060101010101" charset="-122"/>
              <a:cs typeface="楷体" panose="02010609060101010101" charset="-122"/>
              <a:sym typeface="+mn-ea"/>
            </a:endParaRPr>
          </a:p>
          <a:p>
            <a:pPr indent="609600" fontAlgn="auto">
              <a:lnSpc>
                <a:spcPct val="130000"/>
              </a:lnSpc>
              <a:extLst>
                <a:ext uri="{35155182-B16C-46BC-9424-99874614C6A1}">
                  <wpsdc:indentchars xmlns:wpsdc="http://www.wps.cn/officeDocument/2017/drawingmlCustomData" val="200" checksum="4158780845"/>
                </a:ext>
              </a:extLst>
            </a:pPr>
            <a:r>
              <a:rPr lang="en-US" altLang="zh-CN" sz="24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19</a:t>
            </a:r>
            <a:r>
              <a:rPr lang="zh-CN" altLang="en-US" sz="24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世纪</a:t>
            </a:r>
            <a:r>
              <a:rPr lang="en-US" altLang="zh-CN" sz="24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70</a:t>
            </a:r>
            <a:r>
              <a:rPr lang="zh-CN" altLang="en-US" sz="24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年代</a:t>
            </a:r>
            <a:r>
              <a:rPr lang="zh-CN" altLang="en-US" sz="2400">
                <a:latin typeface="楷体" panose="02010609060101010101" charset="-122"/>
                <a:ea typeface="楷体" panose="02010609060101010101" charset="-122"/>
                <a:cs typeface="楷体" panose="02010609060101010101" charset="-122"/>
                <a:sym typeface="+mn-ea"/>
              </a:rPr>
              <a:t>，随着</a:t>
            </a:r>
            <a:r>
              <a:rPr lang="zh-CN" altLang="en-US" sz="2400">
                <a:solidFill>
                  <a:srgbClr val="C00000"/>
                </a:solidFill>
                <a:latin typeface="楷体" panose="02010609060101010101" charset="-122"/>
                <a:ea typeface="楷体" panose="02010609060101010101" charset="-122"/>
                <a:cs typeface="楷体" panose="02010609060101010101" charset="-122"/>
                <a:sym typeface="+mn-ea"/>
              </a:rPr>
              <a:t>苏伊士运河</a:t>
            </a:r>
            <a:r>
              <a:rPr lang="zh-CN" altLang="en-US" sz="2400">
                <a:latin typeface="楷体" panose="02010609060101010101" charset="-122"/>
                <a:ea typeface="楷体" panose="02010609060101010101" charset="-122"/>
                <a:cs typeface="楷体" panose="02010609060101010101" charset="-122"/>
                <a:sym typeface="+mn-ea"/>
              </a:rPr>
              <a:t>的开始通航，西非和南非新的金矿和钻石产地的发现，以及许多经济作物的种植成功，大大提高了非洲在整个世界的政治、经济和战略地位。再加上</a:t>
            </a:r>
            <a:r>
              <a:rPr lang="zh-CN" altLang="en-US" sz="2400">
                <a:solidFill>
                  <a:srgbClr val="C00000"/>
                </a:solidFill>
                <a:latin typeface="楷体" panose="02010609060101010101" charset="-122"/>
                <a:ea typeface="楷体" panose="02010609060101010101" charset="-122"/>
                <a:cs typeface="楷体" panose="02010609060101010101" charset="-122"/>
                <a:sym typeface="+mn-ea"/>
              </a:rPr>
              <a:t>第二次工业革命</a:t>
            </a:r>
            <a:r>
              <a:rPr lang="zh-CN" altLang="en-US" sz="2400">
                <a:latin typeface="楷体" panose="02010609060101010101" charset="-122"/>
                <a:ea typeface="楷体" panose="02010609060101010101" charset="-122"/>
                <a:cs typeface="楷体" panose="02010609060101010101" charset="-122"/>
                <a:sym typeface="+mn-ea"/>
              </a:rPr>
              <a:t>的开展，特别是</a:t>
            </a:r>
            <a:r>
              <a:rPr lang="zh-CN" altLang="en-US" sz="2400">
                <a:solidFill>
                  <a:srgbClr val="C00000"/>
                </a:solidFill>
                <a:latin typeface="楷体" panose="02010609060101010101" charset="-122"/>
                <a:ea typeface="楷体" panose="02010609060101010101" charset="-122"/>
                <a:cs typeface="楷体" panose="02010609060101010101" charset="-122"/>
                <a:sym typeface="+mn-ea"/>
              </a:rPr>
              <a:t>柏林会议</a:t>
            </a:r>
            <a:r>
              <a:rPr lang="zh-CN" altLang="en-US" sz="2400">
                <a:latin typeface="楷体" panose="02010609060101010101" charset="-122"/>
                <a:ea typeface="楷体" panose="02010609060101010101" charset="-122"/>
                <a:cs typeface="楷体" panose="02010609060101010101" charset="-122"/>
                <a:sym typeface="+mn-ea"/>
              </a:rPr>
              <a:t>之后，列强瓜分非洲的速度大大加快。</a:t>
            </a:r>
            <a:endParaRPr lang="zh-CN" altLang="en-US" sz="2400" b="1" smtClean="0">
              <a:solidFill>
                <a:srgbClr val="C0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概况（</a:t>
            </a: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三个阶段</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三、西方列强瓜分非洲</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grpSp>
        <p:nvGrpSpPr>
          <p:cNvPr id="9" name="组合 8"/>
          <p:cNvGrpSpPr/>
          <p:nvPr/>
        </p:nvGrpSpPr>
        <p:grpSpPr>
          <a:xfrm>
            <a:off x="523875" y="1571625"/>
            <a:ext cx="3213100" cy="4828540"/>
            <a:chOff x="881" y="2223"/>
            <a:chExt cx="5060" cy="7604"/>
          </a:xfrm>
        </p:grpSpPr>
        <p:pic>
          <p:nvPicPr>
            <p:cNvPr id="2" name="图片 1"/>
            <p:cNvPicPr>
              <a:picLocks noChangeAspect="1"/>
            </p:cNvPicPr>
            <p:nvPr/>
          </p:nvPicPr>
          <p:blipFill>
            <a:blip r:embed="rId1"/>
            <a:stretch>
              <a:fillRect/>
            </a:stretch>
          </p:blipFill>
          <p:spPr>
            <a:xfrm>
              <a:off x="881" y="2223"/>
              <a:ext cx="5061" cy="6974"/>
            </a:xfrm>
            <a:prstGeom prst="rect">
              <a:avLst/>
            </a:prstGeom>
          </p:spPr>
        </p:pic>
        <p:sp>
          <p:nvSpPr>
            <p:cNvPr id="3" name="文本框 2"/>
            <p:cNvSpPr txBox="1"/>
            <p:nvPr/>
          </p:nvSpPr>
          <p:spPr>
            <a:xfrm>
              <a:off x="1587" y="9199"/>
              <a:ext cx="3088" cy="628"/>
            </a:xfrm>
            <a:prstGeom prst="rect">
              <a:avLst/>
            </a:prstGeom>
            <a:noFill/>
          </p:spPr>
          <p:txBody>
            <a:bodyPr wrap="none" rtlCol="0">
              <a:spAutoFit/>
            </a:bodyPr>
            <a:lstStyle>
              <a:defPPr>
                <a:defRPr lang="zh-CN"/>
              </a:defPPr>
              <a:lvl1pPr>
                <a:defRPr sz="2400" b="1">
                  <a:latin typeface="仿宋" panose="02010609060101010101" charset="-122"/>
                  <a:ea typeface="仿宋" panose="02010609060101010101" charset="-122"/>
                </a:defRPr>
              </a:lvl1pPr>
            </a:lstStyle>
            <a:p>
              <a:pPr algn="ctr"/>
              <a:r>
                <a:rPr lang="zh-CN" sz="2000" b="0">
                  <a:latin typeface="楷体" panose="02010609060101010101" charset="-122"/>
                  <a:ea typeface="楷体" panose="02010609060101010101" charset="-122"/>
                </a:rPr>
                <a:t>工场手工业时期</a:t>
              </a:r>
              <a:endParaRPr lang="zh-CN" sz="2000" b="0">
                <a:latin typeface="楷体" panose="02010609060101010101" charset="-122"/>
                <a:ea typeface="楷体" panose="02010609060101010101" charset="-122"/>
              </a:endParaRPr>
            </a:p>
          </p:txBody>
        </p:sp>
      </p:grpSp>
      <p:grpSp>
        <p:nvGrpSpPr>
          <p:cNvPr id="13" name="组合 12"/>
          <p:cNvGrpSpPr/>
          <p:nvPr/>
        </p:nvGrpSpPr>
        <p:grpSpPr>
          <a:xfrm>
            <a:off x="4021455" y="1572260"/>
            <a:ext cx="3732530" cy="4827905"/>
            <a:chOff x="6305" y="2224"/>
            <a:chExt cx="5878" cy="7603"/>
          </a:xfrm>
        </p:grpSpPr>
        <p:sp>
          <p:nvSpPr>
            <p:cNvPr id="17" name="文本框 16"/>
            <p:cNvSpPr txBox="1"/>
            <p:nvPr/>
          </p:nvSpPr>
          <p:spPr>
            <a:xfrm>
              <a:off x="8101" y="9199"/>
              <a:ext cx="2288" cy="628"/>
            </a:xfrm>
            <a:prstGeom prst="rect">
              <a:avLst/>
            </a:prstGeom>
            <a:noFill/>
          </p:spPr>
          <p:txBody>
            <a:bodyPr wrap="none" rtlCol="0">
              <a:spAutoFit/>
            </a:bodyPr>
            <a:lstStyle>
              <a:defPPr>
                <a:defRPr lang="zh-CN"/>
              </a:defPPr>
              <a:lvl1pPr>
                <a:defRPr sz="2400" b="1">
                  <a:latin typeface="仿宋" panose="02010609060101010101" charset="-122"/>
                  <a:ea typeface="仿宋" panose="02010609060101010101" charset="-122"/>
                </a:defRPr>
              </a:lvl1pPr>
            </a:lstStyle>
            <a:p>
              <a:pPr algn="ctr"/>
              <a:r>
                <a:rPr lang="zh-CN" sz="2000" b="0">
                  <a:latin typeface="楷体" panose="02010609060101010101" charset="-122"/>
                  <a:ea typeface="楷体" panose="02010609060101010101" charset="-122"/>
                </a:rPr>
                <a:t>工业革命后</a:t>
              </a:r>
              <a:endParaRPr lang="zh-CN" sz="2000" b="0">
                <a:latin typeface="楷体" panose="02010609060101010101" charset="-122"/>
                <a:ea typeface="楷体" panose="02010609060101010101" charset="-122"/>
              </a:endParaRPr>
            </a:p>
          </p:txBody>
        </p:sp>
        <p:pic>
          <p:nvPicPr>
            <p:cNvPr id="7" name="图片 6"/>
            <p:cNvPicPr>
              <a:picLocks noChangeAspect="1"/>
            </p:cNvPicPr>
            <p:nvPr/>
          </p:nvPicPr>
          <p:blipFill>
            <a:blip r:embed="rId2"/>
            <a:stretch>
              <a:fillRect/>
            </a:stretch>
          </p:blipFill>
          <p:spPr>
            <a:xfrm>
              <a:off x="6305" y="2224"/>
              <a:ext cx="5879" cy="6975"/>
            </a:xfrm>
            <a:prstGeom prst="rect">
              <a:avLst/>
            </a:prstGeom>
          </p:spPr>
        </p:pic>
      </p:grpSp>
      <p:grpSp>
        <p:nvGrpSpPr>
          <p:cNvPr id="18" name="组合 17"/>
          <p:cNvGrpSpPr/>
          <p:nvPr/>
        </p:nvGrpSpPr>
        <p:grpSpPr>
          <a:xfrm>
            <a:off x="8063865" y="1572260"/>
            <a:ext cx="3597910" cy="4826635"/>
            <a:chOff x="12601" y="2434"/>
            <a:chExt cx="5666" cy="7601"/>
          </a:xfrm>
        </p:grpSpPr>
        <p:sp>
          <p:nvSpPr>
            <p:cNvPr id="23" name="文本框 22"/>
            <p:cNvSpPr txBox="1"/>
            <p:nvPr/>
          </p:nvSpPr>
          <p:spPr>
            <a:xfrm>
              <a:off x="13690" y="9407"/>
              <a:ext cx="3488" cy="628"/>
            </a:xfrm>
            <a:prstGeom prst="rect">
              <a:avLst/>
            </a:prstGeom>
            <a:noFill/>
          </p:spPr>
          <p:txBody>
            <a:bodyPr wrap="none" rtlCol="0">
              <a:spAutoFit/>
            </a:bodyPr>
            <a:lstStyle>
              <a:defPPr>
                <a:defRPr lang="zh-CN"/>
              </a:defPPr>
              <a:lvl1pPr>
                <a:defRPr sz="2400" b="1">
                  <a:latin typeface="仿宋" panose="02010609060101010101" charset="-122"/>
                  <a:ea typeface="仿宋" panose="02010609060101010101" charset="-122"/>
                </a:defRPr>
              </a:lvl1pPr>
            </a:lstStyle>
            <a:p>
              <a:pPr algn="ctr"/>
              <a:r>
                <a:rPr lang="zh-CN" sz="2000" b="0">
                  <a:latin typeface="楷体" panose="02010609060101010101" charset="-122"/>
                  <a:ea typeface="楷体" panose="02010609060101010101" charset="-122"/>
                </a:rPr>
                <a:t>第二次工业革命后</a:t>
              </a:r>
              <a:endParaRPr lang="zh-CN" sz="2000" b="0">
                <a:latin typeface="楷体" panose="02010609060101010101" charset="-122"/>
                <a:ea typeface="楷体" panose="02010609060101010101" charset="-122"/>
              </a:endParaRPr>
            </a:p>
          </p:txBody>
        </p:sp>
        <p:pic>
          <p:nvPicPr>
            <p:cNvPr id="15" name="图片 14"/>
            <p:cNvPicPr>
              <a:picLocks noChangeAspect="1"/>
            </p:cNvPicPr>
            <p:nvPr/>
          </p:nvPicPr>
          <p:blipFill>
            <a:blip r:embed="rId3"/>
            <a:stretch>
              <a:fillRect/>
            </a:stretch>
          </p:blipFill>
          <p:spPr>
            <a:xfrm>
              <a:off x="12601" y="2434"/>
              <a:ext cx="5666" cy="6973"/>
            </a:xfrm>
            <a:prstGeom prst="rect">
              <a:avLst/>
            </a:prstGeom>
            <a:ln>
              <a:solidFill>
                <a:schemeClr val="tx1"/>
              </a:solidFill>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概况（</a:t>
            </a: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三个阶段</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三、西方列强瓜分非洲</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graphicFrame>
        <p:nvGraphicFramePr>
          <p:cNvPr id="7" name="表格 6"/>
          <p:cNvGraphicFramePr/>
          <p:nvPr/>
        </p:nvGraphicFramePr>
        <p:xfrm>
          <a:off x="241300" y="1544320"/>
          <a:ext cx="11708765" cy="4968240"/>
        </p:xfrm>
        <a:graphic>
          <a:graphicData uri="http://schemas.openxmlformats.org/drawingml/2006/table">
            <a:tbl>
              <a:tblPr firstRow="1" bandRow="1">
                <a:tableStyleId>{5C22544A-7EE6-4342-B048-85BDC9FD1C3A}</a:tableStyleId>
              </a:tblPr>
              <a:tblGrid>
                <a:gridCol w="1850390"/>
                <a:gridCol w="2101215"/>
                <a:gridCol w="1153160"/>
                <a:gridCol w="6604000"/>
              </a:tblGrid>
              <a:tr h="396240">
                <a:tc>
                  <a:txBody>
                    <a:bodyPr/>
                    <a:p>
                      <a:pPr algn="ctr">
                        <a:buNone/>
                      </a:pPr>
                      <a:r>
                        <a:rPr lang="zh-CN" altLang="en-US" sz="2000"/>
                        <a:t>阶段</a:t>
                      </a:r>
                      <a:endParaRPr lang="zh-CN" altLang="en-US" sz="2000"/>
                    </a:p>
                  </a:txBody>
                  <a:tcPr/>
                </a:tc>
                <a:tc>
                  <a:txBody>
                    <a:bodyPr/>
                    <a:p>
                      <a:pPr algn="ctr">
                        <a:buNone/>
                      </a:pPr>
                      <a:r>
                        <a:rPr lang="zh-CN" altLang="en-US" sz="2000"/>
                        <a:t>时间</a:t>
                      </a:r>
                      <a:endParaRPr lang="zh-CN" altLang="en-US" sz="2000"/>
                    </a:p>
                  </a:txBody>
                  <a:tcPr/>
                </a:tc>
                <a:tc>
                  <a:txBody>
                    <a:bodyPr/>
                    <a:p>
                      <a:pPr algn="ctr">
                        <a:buNone/>
                      </a:pPr>
                      <a:r>
                        <a:rPr lang="zh-CN" altLang="en-US" sz="2000"/>
                        <a:t>地域</a:t>
                      </a:r>
                      <a:endParaRPr lang="zh-CN" altLang="en-US" sz="2000"/>
                    </a:p>
                  </a:txBody>
                  <a:tcPr/>
                </a:tc>
                <a:tc>
                  <a:txBody>
                    <a:bodyPr/>
                    <a:p>
                      <a:pPr algn="ctr">
                        <a:buNone/>
                      </a:pPr>
                      <a:r>
                        <a:rPr lang="zh-CN" altLang="en-US" sz="2000"/>
                        <a:t>殖民概况</a:t>
                      </a:r>
                      <a:endParaRPr lang="zh-CN" altLang="en-US" sz="2000"/>
                    </a:p>
                  </a:txBody>
                  <a:tcPr/>
                </a:tc>
              </a:tr>
              <a:tr h="318770">
                <a:tc>
                  <a:txBody>
                    <a:bodyPr/>
                    <a:p>
                      <a:pPr algn="ctr">
                        <a:buNone/>
                      </a:pPr>
                      <a:r>
                        <a:rPr lang="zh-CN" altLang="en-US" b="0">
                          <a:solidFill>
                            <a:schemeClr val="tx1"/>
                          </a:solidFill>
                          <a:latin typeface="黑体" panose="02010609060101010101" pitchFamily="49" charset="-122"/>
                          <a:ea typeface="黑体" panose="02010609060101010101" pitchFamily="49" charset="-122"/>
                        </a:rPr>
                        <a:t>工场手工业时代</a:t>
                      </a:r>
                      <a:endParaRPr lang="zh-CN" altLang="en-US" b="0">
                        <a:solidFill>
                          <a:schemeClr val="tx1"/>
                        </a:solidFill>
                        <a:latin typeface="黑体" panose="02010609060101010101" pitchFamily="49" charset="-122"/>
                        <a:ea typeface="黑体" panose="02010609060101010101" pitchFamily="49" charset="-122"/>
                      </a:endParaRPr>
                    </a:p>
                    <a:p>
                      <a:pPr algn="ctr">
                        <a:buNone/>
                      </a:pPr>
                      <a:r>
                        <a:rPr lang="zh-CN" altLang="en-US" b="0">
                          <a:solidFill>
                            <a:schemeClr val="tx1"/>
                          </a:solidFill>
                          <a:latin typeface="黑体" panose="02010609060101010101" pitchFamily="49" charset="-122"/>
                          <a:ea typeface="黑体" panose="02010609060101010101" pitchFamily="49" charset="-122"/>
                        </a:rPr>
                        <a:t>（局部殖民）</a:t>
                      </a:r>
                      <a:endParaRPr lang="zh-CN" altLang="en-US" b="0">
                        <a:solidFill>
                          <a:schemeClr val="tx1"/>
                        </a:solidFill>
                        <a:latin typeface="黑体" panose="02010609060101010101" pitchFamily="49" charset="-122"/>
                        <a:ea typeface="黑体" panose="02010609060101010101" pitchFamily="49" charset="-122"/>
                      </a:endParaRPr>
                    </a:p>
                  </a:txBody>
                  <a:tcPr anchor="ctr" anchorCtr="0"/>
                </a:tc>
                <a:tc>
                  <a:txBody>
                    <a:bodyPr/>
                    <a:p>
                      <a:pPr algn="ctr">
                        <a:buNone/>
                      </a:pPr>
                      <a:r>
                        <a:rPr lang="en-US" altLang="zh-CN" b="0">
                          <a:solidFill>
                            <a:schemeClr val="tx1"/>
                          </a:solidFill>
                          <a:latin typeface="楷体" panose="02010609060101010101" charset="-122"/>
                          <a:ea typeface="楷体" panose="02010609060101010101" charset="-122"/>
                          <a:cs typeface="楷体" panose="02010609060101010101" charset="-122"/>
                        </a:rPr>
                        <a:t>15</a:t>
                      </a:r>
                      <a:r>
                        <a:rPr lang="zh-CN" altLang="en-US" b="0">
                          <a:solidFill>
                            <a:schemeClr val="tx1"/>
                          </a:solidFill>
                          <a:latin typeface="楷体" panose="02010609060101010101" charset="-122"/>
                          <a:ea typeface="楷体" panose="02010609060101010101" charset="-122"/>
                          <a:cs typeface="楷体" panose="02010609060101010101" charset="-122"/>
                        </a:rPr>
                        <a:t>世纪</a:t>
                      </a:r>
                      <a:r>
                        <a:rPr lang="en-US" altLang="zh-CN" b="0">
                          <a:solidFill>
                            <a:schemeClr val="tx1"/>
                          </a:solidFill>
                          <a:latin typeface="楷体" panose="02010609060101010101" charset="-122"/>
                          <a:ea typeface="楷体" panose="02010609060101010101" charset="-122"/>
                          <a:cs typeface="楷体" panose="02010609060101010101" charset="-122"/>
                        </a:rPr>
                        <a:t>—</a:t>
                      </a:r>
                      <a:endParaRPr lang="en-US" altLang="zh-CN" b="0">
                        <a:solidFill>
                          <a:schemeClr val="tx1"/>
                        </a:solidFill>
                        <a:latin typeface="楷体" panose="02010609060101010101" charset="-122"/>
                        <a:ea typeface="楷体" panose="02010609060101010101" charset="-122"/>
                        <a:cs typeface="楷体" panose="02010609060101010101" charset="-122"/>
                      </a:endParaRPr>
                    </a:p>
                    <a:p>
                      <a:pPr algn="ctr">
                        <a:buNone/>
                      </a:pPr>
                      <a:r>
                        <a:rPr lang="en-US" altLang="zh-CN" b="0">
                          <a:solidFill>
                            <a:schemeClr val="tx1"/>
                          </a:solidFill>
                          <a:latin typeface="楷体" panose="02010609060101010101" charset="-122"/>
                          <a:ea typeface="楷体" panose="02010609060101010101" charset="-122"/>
                          <a:cs typeface="楷体" panose="02010609060101010101" charset="-122"/>
                        </a:rPr>
                        <a:t>19</a:t>
                      </a:r>
                      <a:r>
                        <a:rPr lang="zh-CN" altLang="en-US" b="0">
                          <a:solidFill>
                            <a:schemeClr val="tx1"/>
                          </a:solidFill>
                          <a:latin typeface="楷体" panose="02010609060101010101" charset="-122"/>
                          <a:ea typeface="楷体" panose="02010609060101010101" charset="-122"/>
                          <a:cs typeface="楷体" panose="02010609060101010101" charset="-122"/>
                        </a:rPr>
                        <a:t>世纪中叶</a:t>
                      </a:r>
                      <a:endParaRPr lang="zh-CN" altLang="en-US" b="0">
                        <a:solidFill>
                          <a:schemeClr val="tx1"/>
                        </a:solidFill>
                        <a:latin typeface="楷体" panose="02010609060101010101" charset="-122"/>
                        <a:ea typeface="楷体" panose="02010609060101010101" charset="-122"/>
                        <a:cs typeface="楷体" panose="02010609060101010101" charset="-122"/>
                      </a:endParaRPr>
                    </a:p>
                  </a:txBody>
                  <a:tcPr anchor="ctr" anchorCtr="0"/>
                </a:tc>
                <a:tc>
                  <a:txBody>
                    <a:bodyPr/>
                    <a:p>
                      <a:pPr marL="0" lvl="0" indent="0" algn="ctr" defTabSz="914400">
                        <a:buNone/>
                      </a:pPr>
                      <a:r>
                        <a:rPr lang="zh-CN" sz="1800" b="0">
                          <a:solidFill>
                            <a:schemeClr val="tx1"/>
                          </a:solidFill>
                          <a:latin typeface="楷体" panose="02010609060101010101" charset="-122"/>
                          <a:ea typeface="楷体" panose="02010609060101010101" charset="-122"/>
                          <a:cs typeface="宋体" panose="02010600030101010101" pitchFamily="2" charset="-122"/>
                          <a:sym typeface="+mn-ea"/>
                        </a:rPr>
                        <a:t>沿海地区</a:t>
                      </a:r>
                      <a:endParaRPr lang="zh-CN" altLang="en-US" sz="1800" b="0">
                        <a:solidFill>
                          <a:schemeClr val="tx1"/>
                        </a:solidFill>
                        <a:latin typeface="楷体" panose="02010609060101010101" charset="-122"/>
                        <a:ea typeface="楷体" panose="02010609060101010101" charset="-122"/>
                        <a:cs typeface="宋体" panose="02010600030101010101" pitchFamily="2" charset="-122"/>
                        <a:sym typeface="+mn-ea"/>
                      </a:endParaRPr>
                    </a:p>
                  </a:txBody>
                  <a:tcPr anchor="ctr" anchorCtr="0"/>
                </a:tc>
                <a:tc>
                  <a:txBody>
                    <a:bodyPr/>
                    <a:p>
                      <a:pPr>
                        <a:buNone/>
                      </a:pPr>
                      <a:r>
                        <a:rPr lang="zh-CN" altLang="zh-CN" sz="1800" b="0" kern="100" dirty="0" smtClean="0">
                          <a:solidFill>
                            <a:schemeClr val="tx1"/>
                          </a:solidFill>
                          <a:latin typeface="楷体" panose="02010609060101010101" charset="-122"/>
                          <a:ea typeface="楷体" panose="02010609060101010101" charset="-122"/>
                          <a:cs typeface="Times New Roman" panose="02020603050405020304" pitchFamily="18" charset="0"/>
                          <a:sym typeface="+mn-ea"/>
                        </a:rPr>
                        <a:t>在西非、中非和南非</a:t>
                      </a:r>
                      <a:r>
                        <a:rPr lang="zh-CN" altLang="zh-CN" sz="1800" b="0" kern="100" dirty="0" smtClean="0">
                          <a:solidFill>
                            <a:srgbClr val="C00000"/>
                          </a:solidFill>
                          <a:latin typeface="楷体" panose="02010609060101010101" charset="-122"/>
                          <a:ea typeface="楷体" panose="02010609060101010101" charset="-122"/>
                          <a:cs typeface="Times New Roman" panose="02020603050405020304" pitchFamily="18" charset="0"/>
                          <a:sym typeface="+mn-ea"/>
                        </a:rPr>
                        <a:t>占领重要港口和城镇</a:t>
                      </a:r>
                      <a:r>
                        <a:rPr lang="zh-CN" altLang="zh-CN" sz="1800" b="0" kern="100" dirty="0" smtClean="0">
                          <a:solidFill>
                            <a:schemeClr val="tx1"/>
                          </a:solidFill>
                          <a:latin typeface="楷体" panose="02010609060101010101" charset="-122"/>
                          <a:ea typeface="楷体" panose="02010609060101010101" charset="-122"/>
                          <a:cs typeface="Times New Roman" panose="02020603050405020304" pitchFamily="18" charset="0"/>
                          <a:sym typeface="+mn-ea"/>
                        </a:rPr>
                        <a:t>，持续进行奴隶贸易。</a:t>
                      </a:r>
                      <a:endParaRPr lang="zh-CN" altLang="zh-CN" sz="1800" b="0" kern="100" dirty="0" smtClean="0">
                        <a:solidFill>
                          <a:schemeClr val="tx1"/>
                        </a:solidFill>
                        <a:latin typeface="楷体" panose="02010609060101010101" charset="-122"/>
                        <a:ea typeface="楷体" panose="02010609060101010101" charset="-122"/>
                        <a:cs typeface="Times New Roman" panose="02020603050405020304" pitchFamily="18" charset="0"/>
                        <a:sym typeface="+mn-ea"/>
                      </a:endParaRPr>
                    </a:p>
                  </a:txBody>
                  <a:tcPr anchor="ctr" anchorCtr="0"/>
                </a:tc>
              </a:tr>
              <a:tr h="1690370">
                <a:tc rowSpan="2">
                  <a:txBody>
                    <a:bodyPr/>
                    <a:p>
                      <a:pPr algn="ctr">
                        <a:buNone/>
                      </a:pPr>
                      <a:r>
                        <a:rPr lang="zh-CN" altLang="en-US" b="0">
                          <a:solidFill>
                            <a:schemeClr val="tx1"/>
                          </a:solidFill>
                          <a:latin typeface="黑体" panose="02010609060101010101" pitchFamily="49" charset="-122"/>
                          <a:ea typeface="黑体" panose="02010609060101010101" pitchFamily="49" charset="-122"/>
                        </a:rPr>
                        <a:t>机器大工业时代</a:t>
                      </a:r>
                      <a:endParaRPr lang="zh-CN" altLang="en-US" b="0">
                        <a:solidFill>
                          <a:schemeClr val="tx1"/>
                        </a:solidFill>
                        <a:latin typeface="黑体" panose="02010609060101010101" pitchFamily="49" charset="-122"/>
                        <a:ea typeface="黑体" panose="02010609060101010101" pitchFamily="49" charset="-122"/>
                      </a:endParaRPr>
                    </a:p>
                    <a:p>
                      <a:pPr algn="ctr">
                        <a:buNone/>
                      </a:pPr>
                      <a:r>
                        <a:rPr lang="zh-CN" altLang="en-US" b="0">
                          <a:solidFill>
                            <a:schemeClr val="tx1"/>
                          </a:solidFill>
                          <a:latin typeface="黑体" panose="02010609060101010101" pitchFamily="49" charset="-122"/>
                          <a:ea typeface="黑体" panose="02010609060101010101" pitchFamily="49" charset="-122"/>
                        </a:rPr>
                        <a:t>蒸汽时代</a:t>
                      </a:r>
                      <a:endParaRPr lang="zh-CN" altLang="en-US" b="0">
                        <a:solidFill>
                          <a:schemeClr val="tx1"/>
                        </a:solidFill>
                        <a:latin typeface="黑体" panose="02010609060101010101" pitchFamily="49" charset="-122"/>
                        <a:ea typeface="黑体" panose="02010609060101010101" pitchFamily="49" charset="-122"/>
                      </a:endParaRPr>
                    </a:p>
                    <a:p>
                      <a:pPr algn="ctr">
                        <a:buNone/>
                      </a:pPr>
                      <a:r>
                        <a:rPr lang="zh-CN" altLang="en-US" b="0">
                          <a:solidFill>
                            <a:schemeClr val="tx1"/>
                          </a:solidFill>
                          <a:latin typeface="黑体" panose="02010609060101010101" pitchFamily="49" charset="-122"/>
                          <a:ea typeface="黑体" panose="02010609060101010101" pitchFamily="49" charset="-122"/>
                        </a:rPr>
                        <a:t>（全面殖民）</a:t>
                      </a:r>
                      <a:endParaRPr lang="zh-CN" altLang="en-US" b="0">
                        <a:solidFill>
                          <a:schemeClr val="tx1"/>
                        </a:solidFill>
                        <a:latin typeface="黑体" panose="02010609060101010101" pitchFamily="49" charset="-122"/>
                        <a:ea typeface="黑体" panose="02010609060101010101" pitchFamily="49" charset="-122"/>
                      </a:endParaRPr>
                    </a:p>
                  </a:txBody>
                  <a:tcPr anchor="ctr" anchorCtr="0"/>
                </a:tc>
                <a:tc>
                  <a:txBody>
                    <a:bodyPr/>
                    <a:p>
                      <a:pPr algn="ctr">
                        <a:buNone/>
                      </a:pPr>
                      <a:r>
                        <a:rPr lang="zh-CN" sz="1800" b="0">
                          <a:solidFill>
                            <a:schemeClr val="tx1"/>
                          </a:solidFill>
                          <a:latin typeface="楷体" panose="02010609060101010101" charset="-122"/>
                          <a:ea typeface="楷体" panose="02010609060101010101" charset="-122"/>
                          <a:cs typeface="楷体" panose="02010609060101010101" charset="-122"/>
                          <a:sym typeface="+mn-ea"/>
                        </a:rPr>
                        <a:t>18世纪末</a:t>
                      </a:r>
                      <a:r>
                        <a:rPr lang="en-US" altLang="zh-CN" sz="1800" b="0">
                          <a:solidFill>
                            <a:schemeClr val="tx1"/>
                          </a:solidFill>
                          <a:latin typeface="楷体" panose="02010609060101010101" charset="-122"/>
                          <a:ea typeface="楷体" panose="02010609060101010101" charset="-122"/>
                          <a:cs typeface="楷体" panose="02010609060101010101" charset="-122"/>
                          <a:sym typeface="+mn-ea"/>
                        </a:rPr>
                        <a:t>—</a:t>
                      </a:r>
                      <a:endParaRPr lang="en-US" altLang="zh-CN" sz="1800" b="0">
                        <a:solidFill>
                          <a:schemeClr val="tx1"/>
                        </a:solidFill>
                        <a:latin typeface="楷体" panose="02010609060101010101" charset="-122"/>
                        <a:ea typeface="楷体" panose="02010609060101010101" charset="-122"/>
                        <a:cs typeface="楷体" panose="02010609060101010101" charset="-122"/>
                        <a:sym typeface="+mn-ea"/>
                      </a:endParaRPr>
                    </a:p>
                    <a:p>
                      <a:pPr algn="ctr">
                        <a:buNone/>
                      </a:pPr>
                      <a:r>
                        <a:rPr lang="zh-CN" sz="1800" b="0">
                          <a:solidFill>
                            <a:schemeClr val="tx1"/>
                          </a:solidFill>
                          <a:latin typeface="楷体" panose="02010609060101010101" charset="-122"/>
                          <a:ea typeface="楷体" panose="02010609060101010101" charset="-122"/>
                          <a:cs typeface="楷体" panose="02010609060101010101" charset="-122"/>
                          <a:sym typeface="+mn-ea"/>
                        </a:rPr>
                        <a:t>19世纪初</a:t>
                      </a:r>
                      <a:endParaRPr lang="zh-CN" altLang="en-US" sz="1800" b="0">
                        <a:solidFill>
                          <a:schemeClr val="tx1"/>
                        </a:solidFill>
                        <a:latin typeface="楷体" panose="02010609060101010101" charset="-122"/>
                        <a:ea typeface="楷体" panose="02010609060101010101" charset="-122"/>
                        <a:cs typeface="楷体" panose="02010609060101010101" charset="-122"/>
                        <a:sym typeface="+mn-ea"/>
                      </a:endParaRPr>
                    </a:p>
                  </a:txBody>
                  <a:tcPr anchor="ctr" anchorCtr="0"/>
                </a:tc>
                <a:tc>
                  <a:txBody>
                    <a:bodyPr/>
                    <a:p>
                      <a:pPr>
                        <a:buNone/>
                      </a:pPr>
                      <a:r>
                        <a:rPr lang="zh-CN" altLang="en-US" b="0">
                          <a:solidFill>
                            <a:schemeClr val="tx1"/>
                          </a:solidFill>
                          <a:latin typeface="楷体" panose="02010609060101010101" charset="-122"/>
                          <a:ea typeface="楷体" panose="02010609060101010101" charset="-122"/>
                        </a:rPr>
                        <a:t>北非地区</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marL="0" lvl="0" indent="0" algn="l" defTabSz="914400">
                        <a:lnSpc>
                          <a:spcPct val="100000"/>
                        </a:lnSpc>
                        <a:spcAft>
                          <a:spcPct val="0"/>
                        </a:spcAft>
                        <a:buNone/>
                      </a:pPr>
                      <a:r>
                        <a:rPr lang="zh-CN" sz="1800" b="0">
                          <a:solidFill>
                            <a:schemeClr val="tx1"/>
                          </a:solidFill>
                          <a:latin typeface="楷体" panose="02010609060101010101" charset="-122"/>
                          <a:ea typeface="楷体" panose="02010609060101010101" charset="-122"/>
                          <a:cs typeface="楷体" panose="02010609060101010101" charset="-122"/>
                          <a:sym typeface="+mn-ea"/>
                        </a:rPr>
                        <a:t>埃及成为英法等国争夺的重点。</a:t>
                      </a:r>
                      <a:endParaRPr lang="zh-CN" sz="1800" b="0">
                        <a:solidFill>
                          <a:schemeClr val="tx1"/>
                        </a:solidFill>
                        <a:latin typeface="楷体" panose="02010609060101010101" charset="-122"/>
                        <a:ea typeface="楷体" panose="02010609060101010101" charset="-122"/>
                        <a:cs typeface="楷体" panose="02010609060101010101" charset="-122"/>
                        <a:sym typeface="+mn-ea"/>
                      </a:endParaRPr>
                    </a:p>
                    <a:p>
                      <a:pPr marL="0" lvl="0" indent="0" algn="l" defTabSz="914400">
                        <a:lnSpc>
                          <a:spcPct val="100000"/>
                        </a:lnSpc>
                        <a:spcAft>
                          <a:spcPct val="0"/>
                        </a:spcAft>
                        <a:buNone/>
                      </a:pPr>
                      <a:r>
                        <a:rPr lang="zh-CN" sz="1800" b="0">
                          <a:solidFill>
                            <a:schemeClr val="tx1"/>
                          </a:solidFill>
                          <a:latin typeface="楷体" panose="02010609060101010101" charset="-122"/>
                          <a:ea typeface="楷体" panose="02010609060101010101" charset="-122"/>
                          <a:cs typeface="楷体" panose="02010609060101010101" charset="-122"/>
                          <a:sym typeface="+mn-ea"/>
                        </a:rPr>
                        <a:t>①英法：苏伊士运河通航后，英法控制了运河，并利用埃及的财政危机，控制了埃及的经济政治大权。</a:t>
                      </a:r>
                      <a:endParaRPr lang="zh-CN" sz="1800" b="0">
                        <a:solidFill>
                          <a:schemeClr val="tx1"/>
                        </a:solidFill>
                        <a:latin typeface="楷体" panose="02010609060101010101" charset="-122"/>
                        <a:ea typeface="楷体" panose="02010609060101010101" charset="-122"/>
                        <a:cs typeface="楷体" panose="02010609060101010101" charset="-122"/>
                        <a:sym typeface="+mn-ea"/>
                      </a:endParaRPr>
                    </a:p>
                    <a:p>
                      <a:pPr marL="0" lvl="0" indent="0" algn="l" defTabSz="914400">
                        <a:lnSpc>
                          <a:spcPct val="100000"/>
                        </a:lnSpc>
                        <a:spcAft>
                          <a:spcPct val="0"/>
                        </a:spcAft>
                        <a:buNone/>
                      </a:pPr>
                      <a:r>
                        <a:rPr lang="zh-CN" sz="1800" b="0">
                          <a:solidFill>
                            <a:schemeClr val="tx1"/>
                          </a:solidFill>
                          <a:latin typeface="楷体" panose="02010609060101010101" charset="-122"/>
                          <a:ea typeface="楷体" panose="02010609060101010101" charset="-122"/>
                          <a:cs typeface="楷体" panose="02010609060101010101" charset="-122"/>
                          <a:sym typeface="+mn-ea"/>
                        </a:rPr>
                        <a:t>②英国：1882年, 英国发动侵埃战争，占领整个埃及，把埃及变成了殖民地；以埃及为基地对苏丹实行武力扩张。</a:t>
                      </a:r>
                      <a:endParaRPr lang="zh-CN" sz="1800" b="0">
                        <a:solidFill>
                          <a:schemeClr val="tx1"/>
                        </a:solidFill>
                        <a:latin typeface="楷体" panose="02010609060101010101" charset="-122"/>
                        <a:ea typeface="楷体" panose="02010609060101010101" charset="-122"/>
                        <a:cs typeface="楷体" panose="02010609060101010101" charset="-122"/>
                        <a:sym typeface="+mn-ea"/>
                      </a:endParaRPr>
                    </a:p>
                    <a:p>
                      <a:pPr marL="0" lvl="0" indent="0" algn="l" defTabSz="914400">
                        <a:lnSpc>
                          <a:spcPct val="100000"/>
                        </a:lnSpc>
                        <a:spcAft>
                          <a:spcPct val="0"/>
                        </a:spcAft>
                        <a:buNone/>
                      </a:pPr>
                      <a:r>
                        <a:rPr lang="zh-CN" sz="1800" b="0">
                          <a:solidFill>
                            <a:schemeClr val="tx1"/>
                          </a:solidFill>
                          <a:latin typeface="楷体" panose="02010609060101010101" charset="-122"/>
                          <a:ea typeface="楷体" panose="02010609060101010101" charset="-122"/>
                          <a:cs typeface="楷体" panose="02010609060101010101" charset="-122"/>
                          <a:sym typeface="+mn-ea"/>
                        </a:rPr>
                        <a:t>③法国：从19世纪30年代就入侵阿尔及利亚，并向突尼斯和摩洛哥扩张。</a:t>
                      </a:r>
                      <a:endParaRPr lang="zh-CN" altLang="en-US" sz="1800" b="0">
                        <a:solidFill>
                          <a:schemeClr val="tx1"/>
                        </a:solidFill>
                        <a:latin typeface="楷体" panose="02010609060101010101" charset="-122"/>
                        <a:ea typeface="楷体" panose="02010609060101010101" charset="-122"/>
                        <a:cs typeface="楷体" panose="02010609060101010101" charset="-122"/>
                        <a:sym typeface="+mn-ea"/>
                      </a:endParaRPr>
                    </a:p>
                  </a:txBody>
                  <a:tcPr anchor="ctr" anchorCtr="0"/>
                </a:tc>
              </a:tr>
              <a:tr h="389255">
                <a:tc vMerge="1">
                  <a:tcPr/>
                </a:tc>
                <a:tc>
                  <a:txBody>
                    <a:bodyPr/>
                    <a:p>
                      <a:pPr algn="ctr">
                        <a:buNone/>
                      </a:pPr>
                      <a:r>
                        <a:rPr lang="en-US" sz="1800" b="0">
                          <a:solidFill>
                            <a:schemeClr val="tx1"/>
                          </a:solidFill>
                          <a:latin typeface="楷体" panose="02010609060101010101" charset="-122"/>
                          <a:ea typeface="楷体" panose="02010609060101010101" charset="-122"/>
                          <a:cs typeface="楷体" panose="02010609060101010101" charset="-122"/>
                          <a:sym typeface="+mn-ea"/>
                        </a:rPr>
                        <a:t>18</a:t>
                      </a:r>
                      <a:r>
                        <a:rPr lang="zh-CN" sz="1800" b="0">
                          <a:solidFill>
                            <a:schemeClr val="tx1"/>
                          </a:solidFill>
                          <a:latin typeface="楷体" panose="02010609060101010101" charset="-122"/>
                          <a:ea typeface="楷体" panose="02010609060101010101" charset="-122"/>
                          <a:cs typeface="楷体" panose="02010609060101010101" charset="-122"/>
                          <a:sym typeface="+mn-ea"/>
                        </a:rPr>
                        <a:t>世纪后期</a:t>
                      </a:r>
                      <a:r>
                        <a:rPr lang="en-US" altLang="zh-CN" sz="1800" b="0">
                          <a:solidFill>
                            <a:schemeClr val="tx1"/>
                          </a:solidFill>
                          <a:latin typeface="楷体" panose="02010609060101010101" charset="-122"/>
                          <a:ea typeface="楷体" panose="02010609060101010101" charset="-122"/>
                          <a:cs typeface="楷体" panose="02010609060101010101" charset="-122"/>
                          <a:sym typeface="+mn-ea"/>
                        </a:rPr>
                        <a:t>—</a:t>
                      </a:r>
                      <a:endParaRPr lang="en-US" altLang="zh-CN" sz="1800" b="0">
                        <a:solidFill>
                          <a:schemeClr val="tx1"/>
                        </a:solidFill>
                        <a:latin typeface="楷体" panose="02010609060101010101" charset="-122"/>
                        <a:ea typeface="楷体" panose="02010609060101010101" charset="-122"/>
                        <a:cs typeface="楷体" panose="02010609060101010101" charset="-122"/>
                        <a:sym typeface="+mn-ea"/>
                      </a:endParaRPr>
                    </a:p>
                    <a:p>
                      <a:pPr algn="ctr">
                        <a:buNone/>
                      </a:pPr>
                      <a:r>
                        <a:rPr lang="en-US" sz="1800" b="0">
                          <a:solidFill>
                            <a:schemeClr val="tx1"/>
                          </a:solidFill>
                          <a:latin typeface="楷体" panose="02010609060101010101" charset="-122"/>
                          <a:ea typeface="楷体" panose="02010609060101010101" charset="-122"/>
                          <a:cs typeface="楷体" panose="02010609060101010101" charset="-122"/>
                          <a:sym typeface="+mn-ea"/>
                        </a:rPr>
                        <a:t>19</a:t>
                      </a:r>
                      <a:r>
                        <a:rPr lang="zh-CN" sz="1800" b="0">
                          <a:solidFill>
                            <a:schemeClr val="tx1"/>
                          </a:solidFill>
                          <a:latin typeface="楷体" panose="02010609060101010101" charset="-122"/>
                          <a:ea typeface="楷体" panose="02010609060101010101" charset="-122"/>
                          <a:cs typeface="楷体" panose="02010609060101010101" charset="-122"/>
                          <a:sym typeface="+mn-ea"/>
                        </a:rPr>
                        <a:t>世纪后期</a:t>
                      </a:r>
                      <a:endParaRPr lang="zh-CN" altLang="en-US" sz="1800" b="0">
                        <a:solidFill>
                          <a:schemeClr val="tx1"/>
                        </a:solidFill>
                        <a:latin typeface="楷体" panose="02010609060101010101" charset="-122"/>
                        <a:ea typeface="楷体" panose="02010609060101010101" charset="-122"/>
                        <a:cs typeface="楷体" panose="02010609060101010101" charset="-122"/>
                        <a:sym typeface="+mn-ea"/>
                      </a:endParaRPr>
                    </a:p>
                  </a:txBody>
                  <a:tcPr anchor="ctr" anchorCtr="0"/>
                </a:tc>
                <a:tc>
                  <a:txBody>
                    <a:bodyPr/>
                    <a:p>
                      <a:pPr>
                        <a:buNone/>
                      </a:pPr>
                      <a:r>
                        <a:rPr lang="zh-CN" altLang="en-US" b="0">
                          <a:solidFill>
                            <a:schemeClr val="tx1"/>
                          </a:solidFill>
                          <a:latin typeface="楷体" panose="02010609060101010101" charset="-122"/>
                          <a:ea typeface="楷体" panose="02010609060101010101" charset="-122"/>
                        </a:rPr>
                        <a:t>非洲腹地</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a:buNone/>
                      </a:pPr>
                      <a:r>
                        <a:rPr lang="zh-CN" sz="1800" b="0">
                          <a:solidFill>
                            <a:schemeClr val="tx1"/>
                          </a:solidFill>
                          <a:latin typeface="楷体" panose="02010609060101010101" charset="-122"/>
                          <a:ea typeface="楷体" panose="02010609060101010101" charset="-122"/>
                          <a:sym typeface="+mn-ea"/>
                        </a:rPr>
                        <a:t>欧洲探险者纷纷深入非洲腹地探险，为进一步侵略准备地理人文资料。</a:t>
                      </a:r>
                      <a:endParaRPr lang="zh-CN" altLang="en-US" sz="1800" b="0">
                        <a:solidFill>
                          <a:schemeClr val="tx1"/>
                        </a:solidFill>
                        <a:latin typeface="楷体" panose="02010609060101010101" charset="-122"/>
                        <a:ea typeface="楷体" panose="02010609060101010101" charset="-122"/>
                        <a:sym typeface="+mn-ea"/>
                      </a:endParaRPr>
                    </a:p>
                  </a:txBody>
                  <a:tcPr anchor="ctr" anchorCtr="0"/>
                </a:tc>
              </a:tr>
              <a:tr h="319405">
                <a:tc rowSpan="2">
                  <a:txBody>
                    <a:bodyPr/>
                    <a:p>
                      <a:pPr algn="ctr">
                        <a:buNone/>
                      </a:pPr>
                      <a:r>
                        <a:rPr lang="zh-CN" altLang="en-US" b="0">
                          <a:solidFill>
                            <a:schemeClr val="tx1"/>
                          </a:solidFill>
                          <a:latin typeface="黑体" panose="02010609060101010101" pitchFamily="49" charset="-122"/>
                          <a:ea typeface="黑体" panose="02010609060101010101" pitchFamily="49" charset="-122"/>
                        </a:rPr>
                        <a:t>电气时代</a:t>
                      </a:r>
                      <a:endParaRPr lang="zh-CN" altLang="en-US" b="0">
                        <a:solidFill>
                          <a:schemeClr val="tx1"/>
                        </a:solidFill>
                        <a:latin typeface="黑体" panose="02010609060101010101" pitchFamily="49" charset="-122"/>
                        <a:ea typeface="黑体" panose="02010609060101010101" pitchFamily="49" charset="-122"/>
                      </a:endParaRPr>
                    </a:p>
                    <a:p>
                      <a:pPr algn="ctr">
                        <a:buNone/>
                      </a:pPr>
                      <a:r>
                        <a:rPr lang="zh-CN" altLang="en-US" b="0">
                          <a:solidFill>
                            <a:schemeClr val="tx1"/>
                          </a:solidFill>
                          <a:latin typeface="黑体" panose="02010609060101010101" pitchFamily="49" charset="-122"/>
                          <a:ea typeface="黑体" panose="02010609060101010101" pitchFamily="49" charset="-122"/>
                        </a:rPr>
                        <a:t>（殖民加快，</a:t>
                      </a:r>
                      <a:endParaRPr lang="zh-CN" altLang="en-US" b="0">
                        <a:solidFill>
                          <a:schemeClr val="tx1"/>
                        </a:solidFill>
                        <a:latin typeface="黑体" panose="02010609060101010101" pitchFamily="49" charset="-122"/>
                        <a:ea typeface="黑体" panose="02010609060101010101" pitchFamily="49" charset="-122"/>
                      </a:endParaRPr>
                    </a:p>
                    <a:p>
                      <a:pPr algn="ctr">
                        <a:buNone/>
                      </a:pPr>
                      <a:r>
                        <a:rPr lang="en-US" altLang="zh-CN" b="0">
                          <a:solidFill>
                            <a:srgbClr val="C00000"/>
                          </a:solidFill>
                          <a:latin typeface="黑体" panose="02010609060101010101" pitchFamily="49" charset="-122"/>
                          <a:ea typeface="黑体" panose="02010609060101010101" pitchFamily="49" charset="-122"/>
                        </a:rPr>
                        <a:t>“</a:t>
                      </a:r>
                      <a:r>
                        <a:rPr lang="zh-CN" altLang="en-US" b="0">
                          <a:solidFill>
                            <a:srgbClr val="C00000"/>
                          </a:solidFill>
                          <a:latin typeface="黑体" panose="02010609060101010101" pitchFamily="49" charset="-122"/>
                          <a:ea typeface="黑体" panose="02010609060101010101" pitchFamily="49" charset="-122"/>
                        </a:rPr>
                        <a:t>柏林会议</a:t>
                      </a:r>
                      <a:r>
                        <a:rPr lang="en-US" altLang="zh-CN" b="0">
                          <a:solidFill>
                            <a:srgbClr val="C00000"/>
                          </a:solidFill>
                          <a:latin typeface="黑体" panose="02010609060101010101" pitchFamily="49" charset="-122"/>
                          <a:ea typeface="黑体" panose="02010609060101010101" pitchFamily="49" charset="-122"/>
                        </a:rPr>
                        <a:t>”</a:t>
                      </a:r>
                      <a:r>
                        <a:rPr lang="zh-CN" altLang="en-US" b="0">
                          <a:solidFill>
                            <a:schemeClr val="tx1"/>
                          </a:solidFill>
                          <a:latin typeface="黑体" panose="02010609060101010101" pitchFamily="49" charset="-122"/>
                          <a:ea typeface="黑体" panose="02010609060101010101" pitchFamily="49" charset="-122"/>
                        </a:rPr>
                        <a:t>后，瓜分狂潮）</a:t>
                      </a:r>
                      <a:endParaRPr lang="zh-CN" altLang="en-US" b="0">
                        <a:solidFill>
                          <a:schemeClr val="tx1"/>
                        </a:solidFill>
                        <a:latin typeface="黑体" panose="02010609060101010101" pitchFamily="49" charset="-122"/>
                        <a:ea typeface="黑体" panose="02010609060101010101" pitchFamily="49" charset="-122"/>
                      </a:endParaRPr>
                    </a:p>
                  </a:txBody>
                  <a:tcPr anchor="ctr" anchorCtr="0"/>
                </a:tc>
                <a:tc>
                  <a:txBody>
                    <a:bodyPr/>
                    <a:p>
                      <a:pPr algn="ctr">
                        <a:buNone/>
                      </a:pPr>
                      <a:r>
                        <a:rPr lang="zh-CN" sz="1800" b="0">
                          <a:solidFill>
                            <a:schemeClr val="tx1"/>
                          </a:solidFill>
                          <a:latin typeface="楷体" panose="02010609060101010101" charset="-122"/>
                          <a:ea typeface="楷体" panose="02010609060101010101" charset="-122"/>
                          <a:cs typeface="楷体" panose="02010609060101010101" charset="-122"/>
                          <a:sym typeface="+mn-ea"/>
                        </a:rPr>
                        <a:t>19世纪后期</a:t>
                      </a:r>
                      <a:endParaRPr lang="zh-CN" altLang="en-US" sz="1800" b="0">
                        <a:solidFill>
                          <a:schemeClr val="tx1"/>
                        </a:solidFill>
                        <a:latin typeface="楷体" panose="02010609060101010101" charset="-122"/>
                        <a:ea typeface="楷体" panose="02010609060101010101" charset="-122"/>
                        <a:cs typeface="楷体" panose="02010609060101010101" charset="-122"/>
                        <a:sym typeface="+mn-ea"/>
                      </a:endParaRPr>
                    </a:p>
                  </a:txBody>
                  <a:tcPr anchor="ctr" anchorCtr="0"/>
                </a:tc>
                <a:tc>
                  <a:txBody>
                    <a:bodyPr/>
                    <a:p>
                      <a:pPr>
                        <a:buNone/>
                      </a:pPr>
                      <a:r>
                        <a:rPr lang="zh-CN" altLang="en-US" b="0">
                          <a:solidFill>
                            <a:schemeClr val="tx1"/>
                          </a:solidFill>
                          <a:latin typeface="楷体" panose="02010609060101010101" charset="-122"/>
                          <a:ea typeface="楷体" panose="02010609060101010101" charset="-122"/>
                        </a:rPr>
                        <a:t>撒哈拉以</a:t>
                      </a:r>
                      <a:endParaRPr lang="zh-CN" altLang="en-US" b="0">
                        <a:solidFill>
                          <a:schemeClr val="tx1"/>
                        </a:solidFill>
                        <a:latin typeface="楷体" panose="02010609060101010101" charset="-122"/>
                        <a:ea typeface="楷体" panose="02010609060101010101" charset="-122"/>
                      </a:endParaRPr>
                    </a:p>
                    <a:p>
                      <a:pPr>
                        <a:buNone/>
                      </a:pPr>
                      <a:r>
                        <a:rPr lang="zh-CN" altLang="en-US" b="0">
                          <a:solidFill>
                            <a:schemeClr val="tx1"/>
                          </a:solidFill>
                          <a:latin typeface="楷体" panose="02010609060101010101" charset="-122"/>
                          <a:ea typeface="楷体" panose="02010609060101010101" charset="-122"/>
                        </a:rPr>
                        <a:t>南的非洲</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marL="0" lvl="0" indent="0" algn="l">
                        <a:lnSpc>
                          <a:spcPct val="100000"/>
                        </a:lnSpc>
                        <a:spcAft>
                          <a:spcPct val="0"/>
                        </a:spcAft>
                        <a:buFontTx/>
                        <a:buNone/>
                      </a:pPr>
                      <a:r>
                        <a:rPr lang="zh-CN" sz="1800" b="0">
                          <a:solidFill>
                            <a:schemeClr val="tx1"/>
                          </a:solidFill>
                          <a:latin typeface="楷体" panose="02010609060101010101" charset="-122"/>
                          <a:ea typeface="楷体" panose="02010609060101010101" charset="-122"/>
                          <a:cs typeface="楷体" panose="02010609060101010101" charset="-122"/>
                          <a:sym typeface="+mn-ea"/>
                        </a:rPr>
                        <a:t>列强加快了侵略撒哈拉沙漠以南的非洲地区；各自制定侵略计划。</a:t>
                      </a:r>
                      <a:endParaRPr lang="zh-CN" sz="1800" b="0">
                        <a:solidFill>
                          <a:schemeClr val="tx1"/>
                        </a:solidFill>
                        <a:latin typeface="楷体" panose="02010609060101010101" charset="-122"/>
                        <a:ea typeface="楷体" panose="02010609060101010101" charset="-122"/>
                        <a:cs typeface="楷体" panose="02010609060101010101" charset="-122"/>
                        <a:sym typeface="+mn-ea"/>
                      </a:endParaRPr>
                    </a:p>
                    <a:p>
                      <a:pPr marL="0" lvl="0" indent="0" algn="l">
                        <a:lnSpc>
                          <a:spcPct val="100000"/>
                        </a:lnSpc>
                        <a:spcAft>
                          <a:spcPct val="0"/>
                        </a:spcAft>
                        <a:buFontTx/>
                        <a:buNone/>
                      </a:pPr>
                      <a:r>
                        <a:rPr lang="zh-CN" sz="1800" b="0">
                          <a:solidFill>
                            <a:schemeClr val="tx1"/>
                          </a:solidFill>
                          <a:latin typeface="楷体" panose="02010609060101010101" charset="-122"/>
                          <a:ea typeface="楷体" panose="02010609060101010101" charset="-122"/>
                          <a:cs typeface="楷体" panose="02010609060101010101" charset="-122"/>
                          <a:sym typeface="+mn-ea"/>
                        </a:rPr>
                        <a:t>①英国二</a:t>
                      </a:r>
                      <a:r>
                        <a:rPr lang="en-US" altLang="zh-CN" sz="1800" b="0">
                          <a:solidFill>
                            <a:schemeClr val="tx1"/>
                          </a:solidFill>
                          <a:latin typeface="楷体" panose="02010609060101010101" charset="-122"/>
                          <a:ea typeface="楷体" panose="02010609060101010101" charset="-122"/>
                          <a:cs typeface="楷体" panose="02010609060101010101" charset="-122"/>
                          <a:sym typeface="+mn-ea"/>
                        </a:rPr>
                        <a:t>C</a:t>
                      </a:r>
                      <a:r>
                        <a:rPr lang="zh-CN" altLang="en-US" sz="1800" b="0">
                          <a:solidFill>
                            <a:schemeClr val="tx1"/>
                          </a:solidFill>
                          <a:latin typeface="楷体" panose="02010609060101010101" charset="-122"/>
                          <a:ea typeface="楷体" panose="02010609060101010101" charset="-122"/>
                          <a:cs typeface="楷体" panose="02010609060101010101" charset="-122"/>
                          <a:sym typeface="+mn-ea"/>
                        </a:rPr>
                        <a:t>计划；</a:t>
                      </a:r>
                      <a:r>
                        <a:rPr lang="zh-CN" sz="1800" b="0">
                          <a:solidFill>
                            <a:schemeClr val="tx1"/>
                          </a:solidFill>
                          <a:latin typeface="楷体" panose="02010609060101010101" charset="-122"/>
                          <a:ea typeface="楷体" panose="02010609060101010101" charset="-122"/>
                          <a:cs typeface="楷体" panose="02010609060101010101" charset="-122"/>
                          <a:sym typeface="+mn-ea"/>
                        </a:rPr>
                        <a:t>②法国二</a:t>
                      </a:r>
                      <a:r>
                        <a:rPr lang="en-US" altLang="zh-CN" sz="1800" b="0">
                          <a:solidFill>
                            <a:schemeClr val="tx1"/>
                          </a:solidFill>
                          <a:latin typeface="楷体" panose="02010609060101010101" charset="-122"/>
                          <a:ea typeface="楷体" panose="02010609060101010101" charset="-122"/>
                          <a:cs typeface="楷体" panose="02010609060101010101" charset="-122"/>
                          <a:sym typeface="+mn-ea"/>
                        </a:rPr>
                        <a:t>S</a:t>
                      </a:r>
                      <a:r>
                        <a:rPr lang="zh-CN" altLang="en-US" sz="1800" b="0">
                          <a:solidFill>
                            <a:schemeClr val="tx1"/>
                          </a:solidFill>
                          <a:latin typeface="楷体" panose="02010609060101010101" charset="-122"/>
                          <a:ea typeface="楷体" panose="02010609060101010101" charset="-122"/>
                          <a:cs typeface="楷体" panose="02010609060101010101" charset="-122"/>
                          <a:sym typeface="+mn-ea"/>
                        </a:rPr>
                        <a:t>计划；</a:t>
                      </a:r>
                      <a:r>
                        <a:rPr lang="zh-CN" sz="1800" b="0">
                          <a:solidFill>
                            <a:schemeClr val="tx1"/>
                          </a:solidFill>
                          <a:latin typeface="楷体" panose="02010609060101010101" charset="-122"/>
                          <a:ea typeface="楷体" panose="02010609060101010101" charset="-122"/>
                          <a:cs typeface="楷体" panose="02010609060101010101" charset="-122"/>
                          <a:sym typeface="+mn-ea"/>
                        </a:rPr>
                        <a:t>③德国在赤道两侧建立殖民地</a:t>
                      </a:r>
                      <a:endParaRPr lang="zh-CN" sz="1800" b="0">
                        <a:solidFill>
                          <a:schemeClr val="tx1"/>
                        </a:solidFill>
                        <a:latin typeface="楷体" panose="02010609060101010101" charset="-122"/>
                        <a:ea typeface="楷体" panose="02010609060101010101" charset="-122"/>
                        <a:cs typeface="楷体" panose="02010609060101010101" charset="-122"/>
                        <a:sym typeface="+mn-ea"/>
                      </a:endParaRPr>
                    </a:p>
                    <a:p>
                      <a:pPr marL="0" lvl="0" indent="0" algn="l">
                        <a:lnSpc>
                          <a:spcPct val="100000"/>
                        </a:lnSpc>
                        <a:spcAft>
                          <a:spcPct val="0"/>
                        </a:spcAft>
                        <a:buFontTx/>
                        <a:buNone/>
                      </a:pPr>
                      <a:r>
                        <a:rPr lang="en-US" sz="1800" b="0" kern="100">
                          <a:solidFill>
                            <a:schemeClr val="tx1"/>
                          </a:solidFill>
                          <a:effectLst/>
                          <a:latin typeface="楷体" panose="02010609060101010101" charset="-122"/>
                          <a:ea typeface="楷体" panose="02010609060101010101" charset="-122"/>
                          <a:cs typeface="楷体" panose="02010609060101010101" charset="-122"/>
                          <a:sym typeface="+mn-ea"/>
                        </a:rPr>
                        <a:t>1884</a:t>
                      </a:r>
                      <a:r>
                        <a:rPr lang="zh-CN" sz="1800" b="0" kern="100">
                          <a:solidFill>
                            <a:schemeClr val="tx1"/>
                          </a:solidFill>
                          <a:effectLst/>
                          <a:latin typeface="楷体" panose="02010609060101010101" charset="-122"/>
                          <a:ea typeface="楷体" panose="02010609060101010101" charset="-122"/>
                          <a:cs typeface="楷体" panose="02010609060101010101" charset="-122"/>
                          <a:sym typeface="+mn-ea"/>
                        </a:rPr>
                        <a:t>年，柏林会议确定</a:t>
                      </a:r>
                      <a:r>
                        <a:rPr lang="zh-CN" altLang="en-US" sz="1800" b="0" kern="100" smtClean="0">
                          <a:solidFill>
                            <a:schemeClr val="tx1"/>
                          </a:solidFill>
                          <a:effectLst/>
                          <a:latin typeface="楷体" panose="02010609060101010101" charset="-122"/>
                          <a:ea typeface="楷体" panose="02010609060101010101" charset="-122"/>
                          <a:cs typeface="楷体" panose="02010609060101010101" charset="-122"/>
                          <a:sym typeface="+mn-ea"/>
                        </a:rPr>
                        <a:t>“有效占领”原则、“地图上作业”。</a:t>
                      </a:r>
                      <a:endParaRPr lang="zh-CN" altLang="en-US" sz="1800" b="0" kern="100" smtClean="0">
                        <a:solidFill>
                          <a:schemeClr val="tx1"/>
                        </a:solidFill>
                        <a:effectLst/>
                        <a:latin typeface="楷体" panose="02010609060101010101" charset="-122"/>
                        <a:ea typeface="楷体" panose="02010609060101010101" charset="-122"/>
                        <a:cs typeface="楷体" panose="02010609060101010101" charset="-122"/>
                        <a:sym typeface="+mn-ea"/>
                      </a:endParaRPr>
                    </a:p>
                  </a:txBody>
                  <a:tcPr anchor="ctr" anchorCtr="0"/>
                </a:tc>
              </a:tr>
              <a:tr h="181610">
                <a:tc vMerge="1">
                  <a:tcPr/>
                </a:tc>
                <a:tc>
                  <a:txBody>
                    <a:bodyPr/>
                    <a:p>
                      <a:pPr algn="ctr">
                        <a:buNone/>
                      </a:pPr>
                      <a:r>
                        <a:rPr lang="en-US" altLang="zh-CN" sz="1800" b="0" smtClean="0">
                          <a:solidFill>
                            <a:schemeClr val="tx1"/>
                          </a:solidFill>
                          <a:latin typeface="楷体" panose="02010609060101010101" charset="-122"/>
                          <a:ea typeface="楷体" panose="02010609060101010101" charset="-122"/>
                          <a:cs typeface="楷体" panose="02010609060101010101" charset="-122"/>
                          <a:sym typeface="+mn-ea"/>
                        </a:rPr>
                        <a:t>19</a:t>
                      </a:r>
                      <a:r>
                        <a:rPr lang="zh-CN" altLang="en-US" sz="1800" b="0" smtClean="0">
                          <a:solidFill>
                            <a:schemeClr val="tx1"/>
                          </a:solidFill>
                          <a:latin typeface="楷体" panose="02010609060101010101" charset="-122"/>
                          <a:ea typeface="楷体" panose="02010609060101010101" charset="-122"/>
                          <a:cs typeface="楷体" panose="02010609060101010101" charset="-122"/>
                          <a:sym typeface="+mn-ea"/>
                        </a:rPr>
                        <a:t>世纪末</a:t>
                      </a:r>
                      <a:r>
                        <a:rPr lang="en-US" altLang="zh-CN" sz="1800" b="0" smtClean="0">
                          <a:solidFill>
                            <a:schemeClr val="tx1"/>
                          </a:solidFill>
                          <a:latin typeface="楷体" panose="02010609060101010101" charset="-122"/>
                          <a:ea typeface="楷体" panose="02010609060101010101" charset="-122"/>
                          <a:cs typeface="楷体" panose="02010609060101010101" charset="-122"/>
                          <a:sym typeface="+mn-ea"/>
                        </a:rPr>
                        <a:t>20</a:t>
                      </a:r>
                      <a:r>
                        <a:rPr lang="zh-CN" altLang="en-US" sz="1800" b="0">
                          <a:solidFill>
                            <a:schemeClr val="tx1"/>
                          </a:solidFill>
                          <a:latin typeface="楷体" panose="02010609060101010101" charset="-122"/>
                          <a:ea typeface="楷体" panose="02010609060101010101" charset="-122"/>
                          <a:cs typeface="楷体" panose="02010609060101010101" charset="-122"/>
                          <a:sym typeface="+mn-ea"/>
                        </a:rPr>
                        <a:t>世纪初</a:t>
                      </a:r>
                      <a:endParaRPr lang="zh-CN" altLang="en-US" sz="1800" b="0">
                        <a:solidFill>
                          <a:schemeClr val="tx1"/>
                        </a:solidFill>
                        <a:latin typeface="楷体" panose="02010609060101010101" charset="-122"/>
                        <a:ea typeface="楷体" panose="02010609060101010101" charset="-122"/>
                        <a:cs typeface="楷体" panose="02010609060101010101" charset="-122"/>
                        <a:sym typeface="+mn-ea"/>
                      </a:endParaRPr>
                    </a:p>
                  </a:txBody>
                  <a:tcPr anchor="ctr" anchorCtr="0"/>
                </a:tc>
                <a:tc>
                  <a:txBody>
                    <a:bodyPr/>
                    <a:p>
                      <a:pPr>
                        <a:buNone/>
                      </a:pPr>
                      <a:r>
                        <a:rPr lang="zh-CN" altLang="en-US" b="0">
                          <a:solidFill>
                            <a:schemeClr val="tx1"/>
                          </a:solidFill>
                          <a:latin typeface="楷体" panose="02010609060101010101" charset="-122"/>
                          <a:ea typeface="楷体" panose="02010609060101010101" charset="-122"/>
                        </a:rPr>
                        <a:t>非洲大陆</a:t>
                      </a:r>
                      <a:endParaRPr lang="zh-CN" altLang="en-US" b="0">
                        <a:solidFill>
                          <a:schemeClr val="tx1"/>
                        </a:solidFill>
                        <a:latin typeface="楷体" panose="02010609060101010101" charset="-122"/>
                        <a:ea typeface="楷体" panose="02010609060101010101" charset="-122"/>
                      </a:endParaRPr>
                    </a:p>
                  </a:txBody>
                  <a:tcPr anchor="ctr" anchorCtr="0"/>
                </a:tc>
                <a:tc>
                  <a:txBody>
                    <a:bodyPr/>
                    <a:p>
                      <a:pPr>
                        <a:buNone/>
                      </a:pPr>
                      <a:r>
                        <a:rPr lang="zh-CN" sz="1800" b="0">
                          <a:solidFill>
                            <a:schemeClr val="tx1"/>
                          </a:solidFill>
                          <a:latin typeface="楷体" panose="02010609060101010101" charset="-122"/>
                          <a:ea typeface="楷体" panose="02010609060101010101" charset="-122"/>
                          <a:cs typeface="黑体" panose="02010609060101010101" pitchFamily="49" charset="-122"/>
                          <a:sym typeface="+mn-ea"/>
                        </a:rPr>
                        <a:t>侵占了几乎整个非洲</a:t>
                      </a:r>
                      <a:endParaRPr lang="zh-CN" altLang="en-US" sz="1800" b="0">
                        <a:solidFill>
                          <a:schemeClr val="tx1"/>
                        </a:solidFill>
                        <a:latin typeface="楷体" panose="02010609060101010101" charset="-122"/>
                        <a:ea typeface="楷体" panose="02010609060101010101" charset="-122"/>
                        <a:cs typeface="黑体" panose="02010609060101010101" pitchFamily="49" charset="-122"/>
                        <a:sym typeface="+mn-ea"/>
                      </a:endParaRPr>
                    </a:p>
                  </a:txBody>
                  <a:tcPr anchor="ctr" anchorCtr="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zh-CN" sz="2800" b="1">
                <a:solidFill>
                  <a:srgbClr val="C00000"/>
                </a:solidFill>
                <a:latin typeface="黑体" panose="02010609060101010101" pitchFamily="49" charset="-122"/>
                <a:ea typeface="黑体" panose="02010609060101010101" pitchFamily="49" charset="-122"/>
                <a:cs typeface="黑体" panose="02010609060101010101" pitchFamily="49" charset="-122"/>
              </a:rPr>
              <a:t>【拓展延伸】</a:t>
            </a:r>
            <a:r>
              <a:rPr 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柏林会议</a:t>
            </a:r>
            <a:endParaRPr lang="zh-CN"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三、西方列强瓜分非洲</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2" name="文本框 1"/>
          <p:cNvSpPr txBox="1"/>
          <p:nvPr/>
        </p:nvSpPr>
        <p:spPr>
          <a:xfrm>
            <a:off x="398780" y="1411605"/>
            <a:ext cx="5120640" cy="4707890"/>
          </a:xfrm>
          <a:prstGeom prst="rect">
            <a:avLst/>
          </a:prstGeom>
          <a:noFill/>
        </p:spPr>
        <p:txBody>
          <a:bodyPr wrap="square" rtlCol="0">
            <a:spAutoFit/>
          </a:bodyPr>
          <a:p>
            <a:pPr fontAlgn="auto">
              <a:lnSpc>
                <a:spcPct val="150000"/>
              </a:lnSpc>
            </a:pPr>
            <a:r>
              <a:rPr lang="en-US" altLang="zh-CN" sz="2000">
                <a:latin typeface="黑体" panose="02010609060101010101" pitchFamily="49" charset="-122"/>
                <a:ea typeface="黑体" panose="02010609060101010101" pitchFamily="49" charset="-122"/>
                <a:cs typeface="黑体" panose="02010609060101010101" pitchFamily="49" charset="-122"/>
              </a:rPr>
              <a:t>    </a:t>
            </a:r>
            <a:r>
              <a:rPr lang="zh-CN" altLang="en-US" sz="2000">
                <a:solidFill>
                  <a:srgbClr val="C00000"/>
                </a:solidFill>
                <a:latin typeface="黑体" panose="02010609060101010101" pitchFamily="49" charset="-122"/>
                <a:ea typeface="黑体" panose="02010609060101010101" pitchFamily="49" charset="-122"/>
                <a:cs typeface="黑体" panose="02010609060101010101" pitchFamily="49" charset="-122"/>
              </a:rPr>
              <a:t>柏林会议：</a:t>
            </a:r>
            <a:r>
              <a:rPr sz="2000">
                <a:latin typeface="黑体" panose="02010609060101010101" pitchFamily="49" charset="-122"/>
                <a:ea typeface="黑体" panose="02010609060101010101" pitchFamily="49" charset="-122"/>
                <a:cs typeface="黑体" panose="02010609060101010101" pitchFamily="49" charset="-122"/>
              </a:rPr>
              <a:t>一般是指1884年11月15日由德国首相俾斯麦主持，在德国首都柏林举行的</a:t>
            </a:r>
            <a:r>
              <a:rPr sz="2000">
                <a:solidFill>
                  <a:srgbClr val="C00000"/>
                </a:solidFill>
                <a:latin typeface="黑体" panose="02010609060101010101" pitchFamily="49" charset="-122"/>
                <a:ea typeface="黑体" panose="02010609060101010101" pitchFamily="49" charset="-122"/>
                <a:cs typeface="黑体" panose="02010609060101010101" pitchFamily="49" charset="-122"/>
              </a:rPr>
              <a:t>列强瓜分非洲的会议</a:t>
            </a:r>
            <a:r>
              <a:rPr sz="2000">
                <a:latin typeface="黑体" panose="02010609060101010101" pitchFamily="49" charset="-122"/>
                <a:ea typeface="黑体" panose="02010609060101010101" pitchFamily="49" charset="-122"/>
                <a:cs typeface="黑体" panose="02010609060101010101" pitchFamily="49" charset="-122"/>
              </a:rPr>
              <a:t>。时间长达104天</a:t>
            </a:r>
            <a:r>
              <a:rPr lang="zh-CN" sz="2000">
                <a:latin typeface="黑体" panose="02010609060101010101" pitchFamily="49" charset="-122"/>
                <a:ea typeface="黑体" panose="02010609060101010101" pitchFamily="49" charset="-122"/>
                <a:cs typeface="黑体" panose="02010609060101010101" pitchFamily="49" charset="-122"/>
              </a:rPr>
              <a:t>。</a:t>
            </a:r>
            <a:r>
              <a:rPr sz="2000">
                <a:latin typeface="黑体" panose="02010609060101010101" pitchFamily="49" charset="-122"/>
                <a:ea typeface="黑体" panose="02010609060101010101" pitchFamily="49" charset="-122"/>
                <a:cs typeface="黑体" panose="02010609060101010101" pitchFamily="49" charset="-122"/>
              </a:rPr>
              <a:t>会议名义上是解决刚果河流域的归属问题，但实际上讨论的更多的是列强瓜分非洲的一般原则。为了避免各国在非洲的争夺中兵刃相见，柏林会议还着重讨论了</a:t>
            </a:r>
            <a:r>
              <a:rPr sz="2000">
                <a:solidFill>
                  <a:srgbClr val="C00000"/>
                </a:solidFill>
                <a:latin typeface="黑体" panose="02010609060101010101" pitchFamily="49" charset="-122"/>
                <a:ea typeface="黑体" panose="02010609060101010101" pitchFamily="49" charset="-122"/>
                <a:cs typeface="黑体" panose="02010609060101010101" pitchFamily="49" charset="-122"/>
              </a:rPr>
              <a:t>“有效占领”</a:t>
            </a:r>
            <a:r>
              <a:rPr sz="2000">
                <a:latin typeface="黑体" panose="02010609060101010101" pitchFamily="49" charset="-122"/>
                <a:ea typeface="黑体" panose="02010609060101010101" pitchFamily="49" charset="-122"/>
                <a:cs typeface="黑体" panose="02010609060101010101" pitchFamily="49" charset="-122"/>
              </a:rPr>
              <a:t>的问题。</a:t>
            </a:r>
            <a:r>
              <a:rPr sz="2000">
                <a:solidFill>
                  <a:srgbClr val="C00000"/>
                </a:solidFill>
                <a:latin typeface="黑体" panose="02010609060101010101" pitchFamily="49" charset="-122"/>
                <a:ea typeface="黑体" panose="02010609060101010101" pitchFamily="49" charset="-122"/>
                <a:cs typeface="黑体" panose="02010609060101010101" pitchFamily="49" charset="-122"/>
              </a:rPr>
              <a:t>此次会议，西方列强划分了在非洲中部的势力范围，确定了在非洲拓展殖民地的共同准则，从此掀起瓜分非洲的高潮。</a:t>
            </a:r>
            <a:endParaRPr sz="2000">
              <a:solidFill>
                <a:srgbClr val="C00000"/>
              </a:solidFill>
              <a:latin typeface="黑体" panose="02010609060101010101" pitchFamily="49" charset="-122"/>
              <a:ea typeface="黑体" panose="02010609060101010101" pitchFamily="49" charset="-122"/>
              <a:cs typeface="黑体" panose="02010609060101010101" pitchFamily="49" charset="-122"/>
            </a:endParaRPr>
          </a:p>
        </p:txBody>
      </p:sp>
      <p:pic>
        <p:nvPicPr>
          <p:cNvPr id="3" name="图片 2"/>
          <p:cNvPicPr>
            <a:picLocks noChangeAspect="1"/>
          </p:cNvPicPr>
          <p:nvPr/>
        </p:nvPicPr>
        <p:blipFill>
          <a:blip r:embed="rId1"/>
          <a:stretch>
            <a:fillRect/>
          </a:stretch>
        </p:blipFill>
        <p:spPr>
          <a:xfrm>
            <a:off x="5501640" y="1420495"/>
            <a:ext cx="6351905" cy="4699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概况（</a:t>
            </a: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三个阶段</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三、西方列强瓜分非洲</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11" name="矩形 10"/>
          <p:cNvSpPr/>
          <p:nvPr/>
        </p:nvSpPr>
        <p:spPr>
          <a:xfrm>
            <a:off x="502285" y="1589405"/>
            <a:ext cx="11132185" cy="3415030"/>
          </a:xfrm>
          <a:prstGeom prst="rect">
            <a:avLst/>
          </a:prstGeom>
          <a:ln w="12700" cmpd="sng">
            <a:noFill/>
            <a:prstDash val="dash"/>
          </a:ln>
        </p:spPr>
        <p:txBody>
          <a:bodyPr wrap="square">
            <a:spAutoFit/>
          </a:bodyPr>
          <a:p>
            <a:pPr fontAlgn="auto">
              <a:lnSpc>
                <a:spcPct val="150000"/>
              </a:lnSpc>
              <a:spcBef>
                <a:spcPts val="0"/>
              </a:spcBef>
              <a:spcAft>
                <a:spcPts val="0"/>
              </a:spcAft>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15</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世纪末至</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17</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世纪上半叶，随着</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商品经济发展和新航路开辟</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，欧洲殖民势力</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50000"/>
              </a:lnSpc>
              <a:spcBef>
                <a:spcPts val="0"/>
              </a:spcBef>
              <a:spcAft>
                <a:spcPts val="0"/>
              </a:spcAft>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     开始进行殖民扩张，在非洲沿海建立了</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少量</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殖民地。</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spcBef>
                <a:spcPts val="0"/>
              </a:spcBef>
              <a:spcAft>
                <a:spcPts val="0"/>
              </a:spcAft>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18</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世纪中后期至</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19</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世纪上半期，随着</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工业革命</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开展，为进一步扩大海外市场，</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50000"/>
              </a:lnSpc>
              <a:spcBef>
                <a:spcPts val="0"/>
              </a:spcBef>
              <a:spcAft>
                <a:spcPts val="0"/>
              </a:spcAft>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     欧洲殖民势力</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扩大了</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对非洲的侵略。</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spcBef>
                <a:spcPts val="0"/>
              </a:spcBef>
              <a:spcAft>
                <a:spcPts val="0"/>
              </a:spcAft>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19</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世纪末</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20</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世纪初，在</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第二次工业革命</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的推动下，为扩大资本输出和海外市</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50000"/>
              </a:lnSpc>
              <a:spcBef>
                <a:spcPts val="0"/>
              </a:spcBef>
              <a:spcAft>
                <a:spcPts val="0"/>
              </a:spcAft>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     场，欧洲殖民势力掀起了</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瓜分非洲</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的狂潮。</a:t>
            </a:r>
            <a:endParaRPr lang="zh-CN" altLang="en-US" sz="2400" smtClean="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 name="文本框 1"/>
          <p:cNvSpPr txBox="1"/>
          <p:nvPr/>
        </p:nvSpPr>
        <p:spPr>
          <a:xfrm>
            <a:off x="502285" y="5456555"/>
            <a:ext cx="11132820" cy="462915"/>
          </a:xfrm>
          <a:prstGeom prst="rect">
            <a:avLst/>
          </a:prstGeom>
          <a:solidFill>
            <a:srgbClr val="C00000"/>
          </a:solidFill>
          <a:ln w="12700" cmpd="sng">
            <a:solidFill>
              <a:srgbClr val="C00000"/>
            </a:solidFill>
            <a:prstDash val="solid"/>
          </a:ln>
        </p:spPr>
        <p:txBody>
          <a:bodyPr wrap="square" rtlCol="0" anchor="t">
            <a:spAutoFit/>
          </a:bodyPr>
          <a:p>
            <a:pPr algn="ctr">
              <a:lnSpc>
                <a:spcPct val="110000"/>
              </a:lnSpc>
              <a:spcBef>
                <a:spcPts val="0"/>
              </a:spcBef>
              <a:spcAft>
                <a:spcPts val="0"/>
              </a:spcAft>
            </a:pPr>
            <a:r>
              <a:rPr lang="zh-CN" altLang="en-US" sz="2200" b="1">
                <a:solidFill>
                  <a:schemeClr val="bg1"/>
                </a:solidFill>
                <a:latin typeface="微软雅黑" panose="020B0503020204020204" charset="-122"/>
                <a:ea typeface="微软雅黑" panose="020B0503020204020204" charset="-122"/>
                <a:cs typeface="黑体" panose="02010609060101010101" pitchFamily="49" charset="-122"/>
                <a:sym typeface="+mn-ea"/>
              </a:rPr>
              <a:t>最初是在沿海建立少量殖民据点，后来侵略范围不断扩大，最终基本上把非洲瓜分完毕</a:t>
            </a:r>
            <a:r>
              <a:rPr lang="zh-CN" altLang="en-US" sz="2200" b="1" smtClean="0">
                <a:solidFill>
                  <a:schemeClr val="bg1"/>
                </a:solidFill>
                <a:latin typeface="微软雅黑" panose="020B0503020204020204" charset="-122"/>
                <a:ea typeface="微软雅黑" panose="020B0503020204020204" charset="-122"/>
                <a:cs typeface="黑体" panose="02010609060101010101" pitchFamily="49" charset="-122"/>
                <a:sym typeface="+mn-ea"/>
              </a:rPr>
              <a:t>。</a:t>
            </a:r>
            <a:endParaRPr lang="zh-CN" altLang="en-US" sz="2200" b="1" smtClean="0">
              <a:solidFill>
                <a:schemeClr val="bg1"/>
              </a:solidFill>
              <a:latin typeface="微软雅黑" panose="020B0503020204020204" charset="-122"/>
              <a:ea typeface="微软雅黑" panose="020B0503020204020204" charset="-122"/>
              <a:cs typeface="黑体" panose="02010609060101010101" pitchFamily="49" charset="-122"/>
              <a:sym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【拓展延伸】列强的侵略方案</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三、西方列强瓜分非洲</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pic>
        <p:nvPicPr>
          <p:cNvPr id="6" name="图片 5"/>
          <p:cNvPicPr>
            <a:picLocks noChangeAspect="1"/>
          </p:cNvPicPr>
          <p:nvPr/>
        </p:nvPicPr>
        <p:blipFill>
          <a:blip r:embed="rId1"/>
          <a:stretch>
            <a:fillRect/>
          </a:stretch>
        </p:blipFill>
        <p:spPr>
          <a:xfrm>
            <a:off x="7493000" y="1609725"/>
            <a:ext cx="4296410" cy="4615815"/>
          </a:xfrm>
          <a:prstGeom prst="rect">
            <a:avLst/>
          </a:prstGeom>
        </p:spPr>
      </p:pic>
      <p:sp>
        <p:nvSpPr>
          <p:cNvPr id="10" name="文本框 9"/>
          <p:cNvSpPr txBox="1">
            <a:spLocks noChangeArrowheads="1"/>
          </p:cNvSpPr>
          <p:nvPr/>
        </p:nvSpPr>
        <p:spPr bwMode="auto">
          <a:xfrm>
            <a:off x="417830" y="1610360"/>
            <a:ext cx="6958965" cy="4615815"/>
          </a:xfrm>
          <a:prstGeom prst="rect">
            <a:avLst/>
          </a:prstGeom>
          <a:noFill/>
          <a:ln w="12700">
            <a:solidFill>
              <a:srgbClr val="C00000"/>
            </a:solidFill>
            <a:prstDash val="dash"/>
            <a:miter lim="800000"/>
          </a:ln>
          <a:extLst>
            <a:ext uri="{909E8E84-426E-40DD-AFC4-6F175D3DCCD1}">
              <a14:hiddenFill xmlns:a14="http://schemas.microsoft.com/office/drawing/2010/main">
                <a:solidFill>
                  <a:srgbClr val="326185"/>
                </a:solidFill>
              </a14:hiddenFill>
            </a:ext>
          </a:extLst>
        </p:spPr>
        <p:txBody>
          <a:bodyPr wrap="square">
            <a:spAutoFit/>
          </a:bodyPr>
          <a:p>
            <a:pPr indent="0" algn="ctr" fontAlgn="auto">
              <a:lnSpc>
                <a:spcPct val="150000"/>
              </a:lnSpc>
              <a:buFont typeface="Arial" panose="020B0604020202020204" pitchFamily="34" charset="0"/>
              <a:buNone/>
            </a:pPr>
            <a:r>
              <a:rPr lang="zh-CN" altLang="en-US" sz="2800" b="1">
                <a:solidFill>
                  <a:srgbClr val="C00000"/>
                </a:solidFill>
                <a:latin typeface="微软雅黑" panose="020B0503020204020204" charset="-122"/>
                <a:ea typeface="微软雅黑" panose="020B0503020204020204" charset="-122"/>
                <a:cs typeface="黑体" panose="02010609060101010101" pitchFamily="49" charset="-122"/>
              </a:rPr>
              <a:t>列强的侵略方案</a:t>
            </a:r>
            <a:endPar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indent="0" algn="just" fontAlgn="auto">
              <a:lnSpc>
                <a:spcPct val="150000"/>
              </a:lnSpc>
              <a:buFont typeface="Arial" panose="020B0604020202020204" pitchFamily="34" charset="0"/>
              <a:buNone/>
            </a:pPr>
            <a:r>
              <a:rPr lang="en-US" altLang="zh-CN" sz="2400">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英国的计划被称为</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en-US" altLang="zh-CN" sz="2400">
                <a:solidFill>
                  <a:srgbClr val="C00000"/>
                </a:solidFill>
                <a:latin typeface="黑体" panose="02010609060101010101" pitchFamily="49" charset="-122"/>
                <a:ea typeface="黑体" panose="02010609060101010101" pitchFamily="49" charset="-122"/>
                <a:cs typeface="黑体" panose="02010609060101010101" pitchFamily="49" charset="-122"/>
              </a:rPr>
              <a:t>2</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rPr>
              <a:t>C 计划”</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，北起开罗南至</a:t>
            </a:r>
            <a:endPar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indent="0" algn="just" fontAlgn="auto">
              <a:lnSpc>
                <a:spcPct val="150000"/>
              </a:lnSpc>
              <a:buFont typeface="Arial" panose="020B0604020202020204" pitchFamily="34" charset="0"/>
              <a:buNone/>
            </a:pP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  开普敦，是纵贯非洲的殖民帝国方案。</a:t>
            </a:r>
            <a:endPar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indent="0" algn="just" fontAlgn="auto">
              <a:lnSpc>
                <a:spcPct val="150000"/>
              </a:lnSpc>
              <a:buFont typeface="Arial" panose="020B0604020202020204" pitchFamily="34" charset="0"/>
              <a:buNone/>
            </a:pPr>
            <a:r>
              <a:rPr lang="en-US" altLang="zh-CN" sz="2400">
                <a:solidFill>
                  <a:schemeClr val="tx1"/>
                </a:solidFill>
                <a:latin typeface="黑体" panose="02010609060101010101" pitchFamily="49" charset="-122"/>
                <a:ea typeface="黑体" panose="02010609060101010101" pitchFamily="49" charset="-122"/>
                <a:cs typeface="黑体" panose="02010609060101010101" pitchFamily="49" charset="-122"/>
              </a:rPr>
              <a:t>2.</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法国</a:t>
            </a: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rPr>
              <a:t>“2S计划”</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，由塞内加尔向东部非洲的索马</a:t>
            </a:r>
            <a:endPar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indent="0" algn="just" fontAlgn="auto">
              <a:lnSpc>
                <a:spcPct val="150000"/>
              </a:lnSpc>
              <a:buFont typeface="Arial" panose="020B0604020202020204" pitchFamily="34" charset="0"/>
              <a:buNone/>
            </a:pP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  里扩张，企图建立横贯非洲的法属殖民帝国，因</a:t>
            </a:r>
            <a:endPar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indent="0" algn="just" fontAlgn="auto">
              <a:lnSpc>
                <a:spcPct val="150000"/>
              </a:lnSpc>
              <a:buFont typeface="Arial" panose="020B0604020202020204" pitchFamily="34" charset="0"/>
              <a:buNone/>
            </a:pP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  而推行“塞内加尔</a:t>
            </a:r>
            <a:r>
              <a:rPr lang="en-US" altLang="zh-CN" sz="240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索马里计划”。</a:t>
            </a:r>
            <a:endPar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indent="0" algn="just" fontAlgn="auto">
              <a:lnSpc>
                <a:spcPct val="150000"/>
              </a:lnSpc>
              <a:buFont typeface="Arial" panose="020B0604020202020204" pitchFamily="34" charset="0"/>
              <a:buNone/>
            </a:pPr>
            <a:r>
              <a:rPr lang="en-US" altLang="zh-CN" sz="2400">
                <a:solidFill>
                  <a:schemeClr val="tx1"/>
                </a:solidFill>
                <a:latin typeface="黑体" panose="02010609060101010101" pitchFamily="49" charset="-122"/>
                <a:ea typeface="黑体" panose="02010609060101010101" pitchFamily="49" charset="-122"/>
                <a:cs typeface="黑体" panose="02010609060101010101" pitchFamily="49" charset="-122"/>
              </a:rPr>
              <a:t>3.</a:t>
            </a: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德国的方案是把要连接东非和西南非洲的属地，</a:t>
            </a:r>
            <a:endPar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indent="0" algn="just" fontAlgn="auto">
              <a:lnSpc>
                <a:spcPct val="150000"/>
              </a:lnSpc>
              <a:buFont typeface="Arial" panose="020B0604020202020204" pitchFamily="34" charset="0"/>
              <a:buNone/>
            </a:pPr>
            <a:r>
              <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rPr>
              <a:t>  建立斜断非洲大陆的殖民帝国。</a:t>
            </a:r>
            <a:endParaRPr lang="zh-CN" altLang="en-US" sz="24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2.</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影响：19世纪末20世纪初，欧洲列强侵占了几乎整个非洲。</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三、西方列强瓜分非洲</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3" name="文本框 2"/>
          <p:cNvSpPr txBox="1"/>
          <p:nvPr/>
        </p:nvSpPr>
        <p:spPr>
          <a:xfrm>
            <a:off x="325120" y="1411605"/>
            <a:ext cx="11542395" cy="5077460"/>
          </a:xfrm>
          <a:prstGeom prst="rect">
            <a:avLst/>
          </a:prstGeom>
          <a:noFill/>
          <a:ln w="12700">
            <a:noFill/>
            <a:prstDash val="dash"/>
          </a:ln>
        </p:spPr>
        <p:txBody>
          <a:bodyPr wrap="square" rtlCol="0">
            <a:spAutoFit/>
          </a:bodyPr>
          <a:p>
            <a:pPr fontAlgn="auto">
              <a:lnSpc>
                <a:spcPct val="150000"/>
              </a:lnSpc>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柏林会议后，欧洲列强瓜分非洲的步伐大为加快。1876年，欧洲列强仅占有非洲土地的10.8%，1885年增加到25%，柏林会议后的1900年更猛增到90.4%。</a:t>
            </a:r>
            <a:r>
              <a:rPr lang="zh-CN" altLang="en-US" sz="2400">
                <a:solidFill>
                  <a:srgbClr val="C00000"/>
                </a:solidFill>
                <a:latin typeface="楷体" panose="02010609060101010101" charset="-122"/>
                <a:ea typeface="楷体" panose="02010609060101010101" charset="-122"/>
                <a:cs typeface="楷体" panose="02010609060101010101" charset="-122"/>
                <a:sym typeface="+mn-ea"/>
              </a:rPr>
              <a:t>到1912年，非洲大陆已全部被瓜分完毕</a:t>
            </a:r>
            <a:r>
              <a:rPr lang="zh-CN" altLang="en-US" sz="2400">
                <a:latin typeface="楷体" panose="02010609060101010101" charset="-122"/>
                <a:ea typeface="楷体" panose="02010609060101010101" charset="-122"/>
                <a:cs typeface="楷体" panose="02010609060101010101" charset="-122"/>
                <a:sym typeface="+mn-ea"/>
              </a:rPr>
              <a:t>，只剩下埃塞俄比亚和利比里亚两国保持着表面上的独立。在空前激烈的非洲争夺战中，英国制订了从开普敦到开罗的所谓“二C计划”，企图建立纵贯非洲南北大陆的殖民帝国。法国制订了从塞内加尔到索马里的“二S计划”，企图横断非洲东西大陆。德国制订了从东非洲到西南非洲的斜穿非洲大陆计划。利奥波德的比利时协会仍在极力占领整个刚果河流域。葡萄牙和意大利也各有自己的扩张计划。欧洲列强都想实现自己在非洲大陆的扩张计划，因而引起了</a:t>
            </a:r>
            <a:r>
              <a:rPr lang="zh-CN" altLang="en-US" sz="2400">
                <a:solidFill>
                  <a:srgbClr val="C00000"/>
                </a:solidFill>
                <a:latin typeface="楷体" panose="02010609060101010101" charset="-122"/>
                <a:ea typeface="楷体" panose="02010609060101010101" charset="-122"/>
                <a:cs typeface="楷体" panose="02010609060101010101" charset="-122"/>
                <a:sym typeface="+mn-ea"/>
              </a:rPr>
              <a:t>严重的纠纷和冲突</a:t>
            </a:r>
            <a:r>
              <a:rPr lang="zh-CN" altLang="en-US" sz="2400">
                <a:latin typeface="楷体" panose="02010609060101010101" charset="-122"/>
                <a:ea typeface="楷体" panose="02010609060101010101" charset="-122"/>
                <a:cs typeface="楷体" panose="02010609060101010101" charset="-122"/>
                <a:sym typeface="+mn-ea"/>
              </a:rPr>
              <a:t>。这些</a:t>
            </a:r>
            <a:r>
              <a:rPr lang="zh-CN" altLang="en-US" sz="2400">
                <a:solidFill>
                  <a:srgbClr val="C00000"/>
                </a:solidFill>
                <a:latin typeface="楷体" panose="02010609060101010101" charset="-122"/>
                <a:ea typeface="楷体" panose="02010609060101010101" charset="-122"/>
                <a:cs typeface="楷体" panose="02010609060101010101" charset="-122"/>
                <a:sym typeface="+mn-ea"/>
              </a:rPr>
              <a:t>纠纷和冲突</a:t>
            </a:r>
            <a:r>
              <a:rPr lang="zh-CN" altLang="en-US" sz="2400">
                <a:latin typeface="楷体" panose="02010609060101010101" charset="-122"/>
                <a:ea typeface="楷体" panose="02010609060101010101" charset="-122"/>
                <a:cs typeface="楷体" panose="02010609060101010101" charset="-122"/>
                <a:sym typeface="+mn-ea"/>
              </a:rPr>
              <a:t>，</a:t>
            </a:r>
            <a:r>
              <a:rPr lang="zh-CN" altLang="en-US" sz="2400">
                <a:solidFill>
                  <a:srgbClr val="C00000"/>
                </a:solidFill>
                <a:latin typeface="楷体" panose="02010609060101010101" charset="-122"/>
                <a:ea typeface="楷体" panose="02010609060101010101" charset="-122"/>
                <a:cs typeface="楷体" panose="02010609060101010101" charset="-122"/>
                <a:sym typeface="+mn-ea"/>
              </a:rPr>
              <a:t>成为导致第一次世界大战的一个重要因素</a:t>
            </a:r>
            <a:r>
              <a:rPr lang="zh-CN" altLang="en-US" sz="2400">
                <a:latin typeface="楷体" panose="02010609060101010101" charset="-122"/>
                <a:ea typeface="楷体" panose="02010609060101010101" charset="-122"/>
                <a:cs typeface="楷体" panose="02010609060101010101" charset="-122"/>
                <a:sym typeface="+mn-ea"/>
              </a:rPr>
              <a:t>。</a:t>
            </a:r>
            <a:endParaRPr lang="zh-CN" altLang="en-US" sz="2400">
              <a:solidFill>
                <a:srgbClr val="C0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11428730" cy="1076325"/>
          </a:xfrm>
          <a:prstGeom prst="rect">
            <a:avLst/>
          </a:prstGeom>
          <a:noFill/>
        </p:spPr>
        <p:txBody>
          <a:bodyPr wrap="square" rtlCol="0">
            <a:spAutoFit/>
          </a:bodyPr>
          <a:p>
            <a:r>
              <a:rPr lang="zh-CN"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【思考】</a:t>
            </a:r>
            <a:endParaRPr lang="zh-CN"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50000"/>
              </a:lnSpc>
            </a:pPr>
            <a:r>
              <a:rPr lang="zh-CN"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根据材料并结合所学，想一想非洲国家的分界线有什么特点？它反映了什么问题？</a:t>
            </a:r>
            <a:endParaRPr lang="zh-CN"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三、西方列强瓜分非洲</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6" name="文本框 5"/>
          <p:cNvSpPr txBox="1"/>
          <p:nvPr/>
        </p:nvSpPr>
        <p:spPr>
          <a:xfrm>
            <a:off x="323850" y="1965960"/>
            <a:ext cx="8281670" cy="3169285"/>
          </a:xfrm>
          <a:prstGeom prst="rect">
            <a:avLst/>
          </a:prstGeom>
          <a:noFill/>
          <a:ln w="12700">
            <a:solidFill>
              <a:srgbClr val="C00000"/>
            </a:solidFill>
            <a:prstDash val="dash"/>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508000" algn="just" fontAlgn="auto">
              <a:lnSpc>
                <a:spcPct val="125000"/>
              </a:lnSpc>
              <a:spcBef>
                <a:spcPts val="0"/>
              </a:spcBef>
              <a:spcAft>
                <a:spcPts val="0"/>
              </a:spcAft>
              <a:extLst>
                <a:ext uri="{35155182-B16C-46BC-9424-99874614C6A1}">
                  <wpsdc:indentchars xmlns:wpsdc="http://www.wps.cn/officeDocument/2017/drawingmlCustomData" val="-200" checksum="653400869"/>
                </a:ext>
              </a:extLst>
            </a:pPr>
            <a:r>
              <a:rPr lang="en-US" altLang="zh-CN" sz="2000" dirty="0">
                <a:latin typeface="楷体" panose="02010609060101010101" charset="-122"/>
                <a:ea typeface="楷体" panose="02010609060101010101" charset="-122"/>
                <a:cs typeface="楷体" panose="02010609060101010101" charset="-122"/>
              </a:rPr>
              <a:t>    </a:t>
            </a:r>
            <a:r>
              <a:rPr lang="zh-CN" altLang="en-US" sz="2000" dirty="0">
                <a:latin typeface="楷体" panose="02010609060101010101" charset="-122"/>
                <a:ea typeface="楷体" panose="02010609060101010101" charset="-122"/>
                <a:cs typeface="楷体" panose="02010609060101010101" charset="-122"/>
              </a:rPr>
              <a:t>据统计，非洲的国界</a:t>
            </a:r>
            <a:r>
              <a:rPr lang="en-US" altLang="zh-CN" sz="2000" dirty="0">
                <a:latin typeface="楷体" panose="02010609060101010101" charset="-122"/>
                <a:ea typeface="楷体" panose="02010609060101010101" charset="-122"/>
                <a:cs typeface="楷体" panose="02010609060101010101" charset="-122"/>
              </a:rPr>
              <a:t>44</a:t>
            </a:r>
            <a:r>
              <a:rPr lang="zh-CN" altLang="en-US" sz="2000" dirty="0">
                <a:latin typeface="楷体" panose="02010609060101010101" charset="-122"/>
                <a:ea typeface="楷体" panose="02010609060101010101" charset="-122"/>
                <a:cs typeface="楷体" panose="02010609060101010101" charset="-122"/>
              </a:rPr>
              <a:t>％都由经线或纬线划分，</a:t>
            </a:r>
            <a:r>
              <a:rPr lang="en-US" altLang="zh-CN" sz="2000" dirty="0">
                <a:latin typeface="楷体" panose="02010609060101010101" charset="-122"/>
                <a:ea typeface="楷体" panose="02010609060101010101" charset="-122"/>
                <a:cs typeface="楷体" panose="02010609060101010101" charset="-122"/>
              </a:rPr>
              <a:t>30</a:t>
            </a:r>
            <a:r>
              <a:rPr lang="zh-CN" altLang="en-US" sz="2000" dirty="0">
                <a:latin typeface="楷体" panose="02010609060101010101" charset="-122"/>
                <a:ea typeface="楷体" panose="02010609060101010101" charset="-122"/>
                <a:cs typeface="楷体" panose="02010609060101010101" charset="-122"/>
              </a:rPr>
              <a:t>％的国界是用直线或曲线的几何方法划分，</a:t>
            </a:r>
            <a:r>
              <a:rPr lang="zh-CN" altLang="en-US" sz="2000" dirty="0">
                <a:solidFill>
                  <a:srgbClr val="C00000"/>
                </a:solidFill>
                <a:latin typeface="楷体" panose="02010609060101010101" charset="-122"/>
                <a:ea typeface="楷体" panose="02010609060101010101" charset="-122"/>
                <a:cs typeface="楷体" panose="02010609060101010101" charset="-122"/>
              </a:rPr>
              <a:t>仅</a:t>
            </a:r>
            <a:r>
              <a:rPr lang="en-US" altLang="zh-CN" sz="2000" dirty="0">
                <a:solidFill>
                  <a:srgbClr val="C00000"/>
                </a:solidFill>
                <a:latin typeface="楷体" panose="02010609060101010101" charset="-122"/>
                <a:ea typeface="楷体" panose="02010609060101010101" charset="-122"/>
                <a:cs typeface="楷体" panose="02010609060101010101" charset="-122"/>
              </a:rPr>
              <a:t>26</a:t>
            </a:r>
            <a:r>
              <a:rPr lang="zh-CN" altLang="en-US" sz="2000" dirty="0">
                <a:solidFill>
                  <a:srgbClr val="C00000"/>
                </a:solidFill>
                <a:latin typeface="楷体" panose="02010609060101010101" charset="-122"/>
                <a:ea typeface="楷体" panose="02010609060101010101" charset="-122"/>
                <a:cs typeface="楷体" panose="02010609060101010101" charset="-122"/>
              </a:rPr>
              <a:t>％的国界是自然边界</a:t>
            </a:r>
            <a:r>
              <a:rPr lang="zh-CN" altLang="en-US" sz="2000" dirty="0">
                <a:latin typeface="楷体" panose="02010609060101010101" charset="-122"/>
                <a:ea typeface="楷体" panose="02010609060101010101" charset="-122"/>
                <a:cs typeface="楷体" panose="02010609060101010101" charset="-122"/>
              </a:rPr>
              <a:t>。划分的这种随意性严重</a:t>
            </a:r>
            <a:r>
              <a:rPr lang="zh-CN" altLang="en-US" sz="2000" dirty="0">
                <a:solidFill>
                  <a:srgbClr val="C00000"/>
                </a:solidFill>
                <a:latin typeface="楷体" panose="02010609060101010101" charset="-122"/>
                <a:ea typeface="楷体" panose="02010609060101010101" charset="-122"/>
                <a:cs typeface="楷体" panose="02010609060101010101" charset="-122"/>
              </a:rPr>
              <a:t>损害了非洲的发展</a:t>
            </a:r>
            <a:r>
              <a:rPr lang="zh-CN" altLang="en-US" sz="2000" dirty="0">
                <a:latin typeface="楷体" panose="02010609060101010101" charset="-122"/>
                <a:ea typeface="楷体" panose="02010609060101010101" charset="-122"/>
                <a:cs typeface="楷体" panose="02010609060101010101" charset="-122"/>
              </a:rPr>
              <a:t>，不仅</a:t>
            </a:r>
            <a:r>
              <a:rPr lang="zh-CN" altLang="en-US" sz="2000" dirty="0">
                <a:solidFill>
                  <a:srgbClr val="C00000"/>
                </a:solidFill>
                <a:latin typeface="楷体" panose="02010609060101010101" charset="-122"/>
                <a:ea typeface="楷体" panose="02010609060101010101" charset="-122"/>
                <a:cs typeface="楷体" panose="02010609060101010101" charset="-122"/>
              </a:rPr>
              <a:t>引发</a:t>
            </a:r>
            <a:r>
              <a:rPr lang="zh-CN" altLang="en-US" sz="2000" dirty="0">
                <a:latin typeface="楷体" panose="02010609060101010101" charset="-122"/>
                <a:ea typeface="楷体" panose="02010609060101010101" charset="-122"/>
                <a:cs typeface="楷体" panose="02010609060101010101" charset="-122"/>
              </a:rPr>
              <a:t>了极为复杂的</a:t>
            </a:r>
            <a:r>
              <a:rPr lang="zh-CN" altLang="en-US" sz="2000" dirty="0">
                <a:solidFill>
                  <a:srgbClr val="C00000"/>
                </a:solidFill>
                <a:latin typeface="楷体" panose="02010609060101010101" charset="-122"/>
                <a:ea typeface="楷体" panose="02010609060101010101" charset="-122"/>
                <a:cs typeface="楷体" panose="02010609060101010101" charset="-122"/>
              </a:rPr>
              <a:t>民族问题</a:t>
            </a:r>
            <a:r>
              <a:rPr lang="zh-CN" altLang="en-US" sz="2000" dirty="0">
                <a:latin typeface="楷体" panose="02010609060101010101" charset="-122"/>
                <a:ea typeface="楷体" panose="02010609060101010101" charset="-122"/>
                <a:cs typeface="楷体" panose="02010609060101010101" charset="-122"/>
              </a:rPr>
              <a:t>，还酿成非洲国家间此起彼伏的</a:t>
            </a:r>
            <a:r>
              <a:rPr lang="zh-CN" altLang="en-US" sz="2000" dirty="0">
                <a:solidFill>
                  <a:srgbClr val="C00000"/>
                </a:solidFill>
                <a:latin typeface="楷体" panose="02010609060101010101" charset="-122"/>
                <a:ea typeface="楷体" panose="02010609060101010101" charset="-122"/>
                <a:cs typeface="楷体" panose="02010609060101010101" charset="-122"/>
              </a:rPr>
              <a:t>边界冲突与战争</a:t>
            </a:r>
            <a:r>
              <a:rPr lang="zh-CN" altLang="en-US" sz="2000" dirty="0">
                <a:latin typeface="楷体" panose="02010609060101010101" charset="-122"/>
                <a:ea typeface="楷体" panose="02010609060101010101" charset="-122"/>
                <a:cs typeface="楷体" panose="02010609060101010101" charset="-122"/>
              </a:rPr>
              <a:t>。在研究了尼日利亚东南沿海靠近喀麦隆边境的克罗斯河流域后，英国学者安尼指出：那里民族众多，却“支离破碎”、“相当混乱”，这是</a:t>
            </a:r>
            <a:r>
              <a:rPr lang="zh-CN" altLang="en-US" sz="2000" dirty="0">
                <a:solidFill>
                  <a:srgbClr val="C00000"/>
                </a:solidFill>
                <a:latin typeface="楷体" panose="02010609060101010101" charset="-122"/>
                <a:ea typeface="楷体" panose="02010609060101010101" charset="-122"/>
                <a:cs typeface="楷体" panose="02010609060101010101" charset="-122"/>
              </a:rPr>
              <a:t>“欧洲人的残暴造成的”</a:t>
            </a:r>
            <a:r>
              <a:rPr lang="zh-CN" altLang="en-US" sz="2000" dirty="0">
                <a:latin typeface="楷体" panose="02010609060101010101" charset="-122"/>
                <a:ea typeface="楷体" panose="02010609060101010101" charset="-122"/>
                <a:cs typeface="楷体" panose="02010609060101010101" charset="-122"/>
              </a:rPr>
              <a:t>，是</a:t>
            </a:r>
            <a:r>
              <a:rPr lang="zh-CN" altLang="en-US" sz="2000" dirty="0">
                <a:solidFill>
                  <a:srgbClr val="C00000"/>
                </a:solidFill>
                <a:latin typeface="楷体" panose="02010609060101010101" charset="-122"/>
                <a:ea typeface="楷体" panose="02010609060101010101" charset="-122"/>
                <a:cs typeface="楷体" panose="02010609060101010101" charset="-122"/>
              </a:rPr>
              <a:t>“分割边界”</a:t>
            </a:r>
            <a:r>
              <a:rPr lang="zh-CN" altLang="en-US" sz="2000" dirty="0">
                <a:latin typeface="楷体" panose="02010609060101010101" charset="-122"/>
                <a:ea typeface="楷体" panose="02010609060101010101" charset="-122"/>
                <a:cs typeface="楷体" panose="02010609060101010101" charset="-122"/>
              </a:rPr>
              <a:t>的结果。         </a:t>
            </a:r>
            <a:endParaRPr lang="zh-CN" altLang="en-US" sz="2000" dirty="0">
              <a:latin typeface="楷体" panose="02010609060101010101" charset="-122"/>
              <a:ea typeface="楷体" panose="02010609060101010101" charset="-122"/>
              <a:cs typeface="楷体" panose="02010609060101010101" charset="-122"/>
            </a:endParaRPr>
          </a:p>
          <a:p>
            <a:pPr indent="-508000" algn="r" fontAlgn="auto">
              <a:lnSpc>
                <a:spcPct val="125000"/>
              </a:lnSpc>
              <a:spcBef>
                <a:spcPts val="0"/>
              </a:spcBef>
              <a:spcAft>
                <a:spcPts val="0"/>
              </a:spcAft>
              <a:extLst>
                <a:ext uri="{35155182-B16C-46BC-9424-99874614C6A1}">
                  <wpsdc:indentchars xmlns:wpsdc="http://www.wps.cn/officeDocument/2017/drawingmlCustomData" val="-200" checksum="653400869"/>
                </a:ext>
              </a:extLst>
            </a:pPr>
            <a:r>
              <a:rPr lang="en-US" altLang="zh-CN" sz="2000" dirty="0">
                <a:latin typeface="楷体" panose="02010609060101010101" charset="-122"/>
                <a:ea typeface="楷体" panose="02010609060101010101" charset="-122"/>
                <a:cs typeface="楷体" panose="02010609060101010101" charset="-122"/>
              </a:rPr>
              <a:t>——</a:t>
            </a:r>
            <a:r>
              <a:rPr lang="zh-CN" altLang="en-US" sz="2000" dirty="0">
                <a:latin typeface="楷体" panose="02010609060101010101" charset="-122"/>
                <a:ea typeface="楷体" panose="02010609060101010101" charset="-122"/>
                <a:cs typeface="楷体" panose="02010609060101010101" charset="-122"/>
              </a:rPr>
              <a:t>金点强　王守望</a:t>
            </a:r>
            <a:r>
              <a:rPr lang="en-US" altLang="zh-CN" sz="2000" dirty="0">
                <a:latin typeface="楷体" panose="02010609060101010101" charset="-122"/>
                <a:ea typeface="楷体" panose="02010609060101010101" charset="-122"/>
                <a:cs typeface="楷体" panose="02010609060101010101" charset="-122"/>
              </a:rPr>
              <a:t>《</a:t>
            </a:r>
            <a:r>
              <a:rPr lang="zh-CN" altLang="en-US" sz="2000" dirty="0">
                <a:latin typeface="楷体" panose="02010609060101010101" charset="-122"/>
                <a:ea typeface="楷体" panose="02010609060101010101" charset="-122"/>
                <a:cs typeface="楷体" panose="02010609060101010101" charset="-122"/>
              </a:rPr>
              <a:t>非洲：几何线边界埋下祸根</a:t>
            </a:r>
            <a:r>
              <a:rPr lang="en-US" altLang="zh-CN" sz="2000" dirty="0">
                <a:latin typeface="楷体" panose="02010609060101010101" charset="-122"/>
                <a:ea typeface="楷体" panose="02010609060101010101" charset="-122"/>
                <a:cs typeface="楷体" panose="02010609060101010101" charset="-122"/>
              </a:rPr>
              <a:t>》</a:t>
            </a:r>
            <a:endParaRPr lang="en-US" altLang="zh-CN" sz="2000" dirty="0">
              <a:latin typeface="楷体" panose="02010609060101010101" charset="-122"/>
              <a:ea typeface="楷体" panose="02010609060101010101" charset="-122"/>
              <a:cs typeface="楷体" panose="02010609060101010101" charset="-122"/>
            </a:endParaRPr>
          </a:p>
        </p:txBody>
      </p:sp>
      <p:pic>
        <p:nvPicPr>
          <p:cNvPr id="7" name="图片 6"/>
          <p:cNvPicPr>
            <a:picLocks noChangeAspect="1"/>
          </p:cNvPicPr>
          <p:nvPr/>
        </p:nvPicPr>
        <p:blipFill>
          <a:blip r:embed="rId1"/>
          <a:stretch>
            <a:fillRect/>
          </a:stretch>
        </p:blipFill>
        <p:spPr>
          <a:xfrm>
            <a:off x="8902700" y="1965960"/>
            <a:ext cx="2849880" cy="3169285"/>
          </a:xfrm>
          <a:prstGeom prst="rect">
            <a:avLst/>
          </a:prstGeom>
        </p:spPr>
      </p:pic>
      <p:sp>
        <p:nvSpPr>
          <p:cNvPr id="4" name="文本框 3"/>
          <p:cNvSpPr txBox="1"/>
          <p:nvPr/>
        </p:nvSpPr>
        <p:spPr>
          <a:xfrm>
            <a:off x="269875" y="5323205"/>
            <a:ext cx="11652250" cy="1168400"/>
          </a:xfrm>
          <a:prstGeom prst="rect">
            <a:avLst/>
          </a:prstGeom>
          <a:noFill/>
          <a:ln w="12700">
            <a:noFill/>
            <a:prstDash val="solid"/>
          </a:ln>
          <a:extLst>
            <a:ext uri="{909E8E84-426E-40DD-AFC4-6F175D3DCCD1}">
              <a14:hiddenFill xmlns:a14="http://schemas.microsoft.com/office/drawing/2010/main">
                <a:solidFill>
                  <a:srgbClr val="C00000"/>
                </a:solidFill>
              </a14:hiddenFill>
            </a:ext>
          </a:extLst>
        </p:spPr>
        <p:txBody>
          <a:bodyPr wrap="square" rtlCol="0">
            <a:spAutoFit/>
          </a:bodyPr>
          <a:p>
            <a:pPr fontAlgn="auto">
              <a:lnSpc>
                <a:spcPct val="125000"/>
              </a:lnSpc>
            </a:pPr>
            <a:r>
              <a:rPr lang="zh-CN" altLang="en-US" sz="2800" b="1">
                <a:solidFill>
                  <a:srgbClr val="C00000"/>
                </a:solidFill>
                <a:latin typeface="微软雅黑" panose="020B0503020204020204" charset="-122"/>
                <a:ea typeface="微软雅黑" panose="020B0503020204020204" charset="-122"/>
              </a:rPr>
              <a:t>特点：</a:t>
            </a:r>
            <a:r>
              <a:rPr lang="zh-CN" altLang="en-US" sz="2800" b="1">
                <a:solidFill>
                  <a:schemeClr val="tx1"/>
                </a:solidFill>
                <a:latin typeface="微软雅黑" panose="020B0503020204020204" charset="-122"/>
                <a:ea typeface="微软雅黑" panose="020B0503020204020204" charset="-122"/>
              </a:rPr>
              <a:t>分界线大多是用直线或曲线的几何方法划出，自然边界线占比不高。</a:t>
            </a:r>
            <a:endParaRPr lang="zh-CN" altLang="en-US" sz="2800" b="1">
              <a:solidFill>
                <a:srgbClr val="C00000"/>
              </a:solidFill>
              <a:latin typeface="微软雅黑" panose="020B0503020204020204" charset="-122"/>
              <a:ea typeface="微软雅黑" panose="020B0503020204020204" charset="-122"/>
            </a:endParaRPr>
          </a:p>
          <a:p>
            <a:pPr fontAlgn="auto">
              <a:lnSpc>
                <a:spcPct val="125000"/>
              </a:lnSpc>
            </a:pPr>
            <a:r>
              <a:rPr lang="zh-CN" altLang="en-US" sz="2800" b="1">
                <a:solidFill>
                  <a:srgbClr val="C00000"/>
                </a:solidFill>
                <a:latin typeface="微软雅黑" panose="020B0503020204020204" charset="-122"/>
                <a:ea typeface="微软雅黑" panose="020B0503020204020204" charset="-122"/>
              </a:rPr>
              <a:t>问题：</a:t>
            </a:r>
            <a:r>
              <a:rPr lang="zh-CN" altLang="en-US" sz="2800" b="1">
                <a:solidFill>
                  <a:schemeClr val="tx1"/>
                </a:solidFill>
                <a:latin typeface="微软雅黑" panose="020B0503020204020204" charset="-122"/>
                <a:ea typeface="微软雅黑" panose="020B0503020204020204" charset="-122"/>
              </a:rPr>
              <a:t>列强在瓜分非洲时不顾非洲传统，在地图上划界。</a:t>
            </a:r>
            <a:endParaRPr lang="zh-CN" altLang="en-US" sz="2800" b="1">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42265" y="501650"/>
            <a:ext cx="11507470" cy="5571490"/>
          </a:xfrm>
          <a:prstGeom prst="rect">
            <a:avLst/>
          </a:prstGeom>
          <a:noFill/>
        </p:spPr>
        <p:txBody>
          <a:bodyPr wrap="square" rtlCol="0">
            <a:spAutoFit/>
          </a:bodyPr>
          <a:p>
            <a:pPr indent="0" algn="just" fontAlgn="auto">
              <a:lnSpc>
                <a:spcPct val="135000"/>
              </a:lnSpc>
              <a:spcBef>
                <a:spcPts val="0"/>
              </a:spcBef>
              <a:spcAft>
                <a:spcPts val="0"/>
              </a:spcAft>
            </a:pPr>
            <a:r>
              <a:rPr lang="en-US" sz="240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1.</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政治体系</a:t>
            </a:r>
            <a:r>
              <a:rPr sz="240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资本主义制度在世界范围的确立</a:t>
            </a:r>
            <a:r>
              <a:rPr lang="zh-CN" sz="2400">
                <a:latin typeface="黑体" panose="02010609060101010101" pitchFamily="49" charset="-122"/>
                <a:ea typeface="黑体" panose="02010609060101010101" pitchFamily="49" charset="-122"/>
                <a:cs typeface="黑体" panose="02010609060101010101" pitchFamily="49" charset="-122"/>
                <a:sym typeface="+mn-ea"/>
              </a:rPr>
              <a:t>，发生在19世纪6、70年代</a:t>
            </a:r>
            <a:r>
              <a:rPr sz="2400">
                <a:latin typeface="黑体" panose="02010609060101010101" pitchFamily="49" charset="-122"/>
                <a:ea typeface="黑体" panose="02010609060101010101" pitchFamily="49" charset="-122"/>
                <a:cs typeface="黑体" panose="02010609060101010101" pitchFamily="49" charset="-122"/>
                <a:sym typeface="+mn-ea"/>
              </a:rPr>
              <a:t>。资产阶级</a:t>
            </a:r>
            <a:endParaRPr sz="2400">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3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sym typeface="+mn-ea"/>
              </a:rPr>
              <a:t>            革命和改革</a:t>
            </a:r>
            <a:r>
              <a:rPr lang="zh-CN" sz="2400">
                <a:latin typeface="黑体" panose="02010609060101010101" pitchFamily="49" charset="-122"/>
                <a:ea typeface="黑体" panose="02010609060101010101" pitchFamily="49" charset="-122"/>
                <a:cs typeface="黑体" panose="02010609060101010101" pitchFamily="49" charset="-122"/>
                <a:sym typeface="+mn-ea"/>
              </a:rPr>
              <a:t>运动</a:t>
            </a:r>
            <a:r>
              <a:rPr sz="2400">
                <a:latin typeface="黑体" panose="02010609060101010101" pitchFamily="49" charset="-122"/>
                <a:ea typeface="黑体" panose="02010609060101010101" pitchFamily="49" charset="-122"/>
                <a:cs typeface="黑体" panose="02010609060101010101" pitchFamily="49" charset="-122"/>
                <a:sym typeface="+mn-ea"/>
              </a:rPr>
              <a:t>超越了西欧和北美的范围，以空前的广度和深度开展</a:t>
            </a:r>
            <a:r>
              <a:rPr lang="zh-CN" sz="2400">
                <a:latin typeface="黑体" panose="02010609060101010101" pitchFamily="49" charset="-122"/>
                <a:ea typeface="黑体" panose="02010609060101010101" pitchFamily="49" charset="-122"/>
                <a:cs typeface="黑体" panose="02010609060101010101" pitchFamily="49" charset="-122"/>
                <a:sym typeface="+mn-ea"/>
              </a:rPr>
              <a:t>。</a:t>
            </a:r>
            <a:endParaRPr sz="2400">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3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sym typeface="+mn-ea"/>
              </a:rPr>
              <a:t>            （</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英</a:t>
            </a: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美</a:t>
            </a: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法</a:t>
            </a: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德</a:t>
            </a: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意</a:t>
            </a: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俄</a:t>
            </a: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日</a:t>
            </a:r>
            <a:r>
              <a:rPr sz="2400">
                <a:latin typeface="黑体" panose="02010609060101010101" pitchFamily="49" charset="-122"/>
                <a:ea typeface="黑体" panose="02010609060101010101" pitchFamily="49" charset="-122"/>
                <a:cs typeface="黑体" panose="02010609060101010101" pitchFamily="49" charset="-122"/>
                <a:sym typeface="+mn-ea"/>
              </a:rPr>
              <a:t>等</a:t>
            </a:r>
            <a:r>
              <a:rPr lang="zh-CN" sz="2400">
                <a:latin typeface="黑体" panose="02010609060101010101" pitchFamily="49" charset="-122"/>
                <a:ea typeface="黑体" panose="02010609060101010101" pitchFamily="49" charset="-122"/>
                <a:cs typeface="黑体" panose="02010609060101010101" pitchFamily="49" charset="-122"/>
                <a:sym typeface="+mn-ea"/>
              </a:rPr>
              <a:t>国</a:t>
            </a:r>
            <a:r>
              <a:rPr sz="2400">
                <a:latin typeface="黑体" panose="02010609060101010101" pitchFamily="49" charset="-122"/>
                <a:ea typeface="黑体" panose="02010609060101010101" pitchFamily="49" charset="-122"/>
                <a:cs typeface="黑体" panose="02010609060101010101" pitchFamily="49" charset="-122"/>
                <a:sym typeface="+mn-ea"/>
              </a:rPr>
              <a:t>资本主义</a:t>
            </a:r>
            <a:r>
              <a:rPr lang="zh-CN" sz="2400">
                <a:latin typeface="黑体" panose="02010609060101010101" pitchFamily="49" charset="-122"/>
                <a:ea typeface="黑体" panose="02010609060101010101" pitchFamily="49" charset="-122"/>
                <a:cs typeface="黑体" panose="02010609060101010101" pitchFamily="49" charset="-122"/>
                <a:sym typeface="+mn-ea"/>
              </a:rPr>
              <a:t>政治</a:t>
            </a:r>
            <a:r>
              <a:rPr sz="2400">
                <a:latin typeface="黑体" panose="02010609060101010101" pitchFamily="49" charset="-122"/>
                <a:ea typeface="黑体" panose="02010609060101010101" pitchFamily="49" charset="-122"/>
                <a:cs typeface="黑体" panose="02010609060101010101" pitchFamily="49" charset="-122"/>
                <a:sym typeface="+mn-ea"/>
              </a:rPr>
              <a:t>制度的确立与巩固）</a:t>
            </a:r>
            <a:endParaRPr sz="2400">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35000"/>
              </a:lnSpc>
              <a:spcBef>
                <a:spcPts val="0"/>
              </a:spcBef>
              <a:spcAft>
                <a:spcPts val="0"/>
              </a:spcAft>
            </a:pPr>
            <a:r>
              <a:rPr lang="en-US" sz="240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2.</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经济体系</a:t>
            </a:r>
            <a:r>
              <a:rPr sz="240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资本主义世界市场的形成。</a:t>
            </a:r>
            <a:r>
              <a:rPr sz="2400">
                <a:latin typeface="黑体" panose="02010609060101010101" pitchFamily="49" charset="-122"/>
                <a:ea typeface="黑体" panose="02010609060101010101" pitchFamily="49" charset="-122"/>
                <a:cs typeface="黑体" panose="02010609060101010101" pitchFamily="49" charset="-122"/>
                <a:sym typeface="+mn-ea"/>
              </a:rPr>
              <a:t>新航路开辟、两次工业革命使亚、非、拉美</a:t>
            </a:r>
            <a:endParaRPr sz="2400">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3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sym typeface="+mn-ea"/>
              </a:rPr>
              <a:t>            成为资本主义商品销售市场和原料产地，资本的输出场所</a:t>
            </a:r>
            <a:r>
              <a:rPr lang="zh-CN" sz="2400">
                <a:latin typeface="黑体" panose="02010609060101010101" pitchFamily="49" charset="-122"/>
                <a:ea typeface="黑体" panose="02010609060101010101" pitchFamily="49" charset="-122"/>
                <a:cs typeface="黑体" panose="02010609060101010101" pitchFamily="49" charset="-122"/>
                <a:sym typeface="+mn-ea"/>
              </a:rPr>
              <a:t>和掠夺性的贸</a:t>
            </a:r>
            <a:endParaRPr lang="zh-CN" sz="2400">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35000"/>
              </a:lnSpc>
              <a:spcBef>
                <a:spcPts val="0"/>
              </a:spcBef>
              <a:spcAft>
                <a:spcPts val="0"/>
              </a:spcAft>
            </a:pPr>
            <a:r>
              <a:rPr lang="zh-CN" sz="2400">
                <a:latin typeface="黑体" panose="02010609060101010101" pitchFamily="49" charset="-122"/>
                <a:ea typeface="黑体" panose="02010609060101010101" pitchFamily="49" charset="-122"/>
                <a:cs typeface="黑体" panose="02010609060101010101" pitchFamily="49" charset="-122"/>
                <a:sym typeface="+mn-ea"/>
              </a:rPr>
              <a:t>            易</a:t>
            </a:r>
            <a:r>
              <a:rPr sz="2400">
                <a:latin typeface="黑体" panose="02010609060101010101" pitchFamily="49" charset="-122"/>
                <a:ea typeface="黑体" panose="02010609060101010101" pitchFamily="49" charset="-122"/>
                <a:cs typeface="黑体" panose="02010609060101010101" pitchFamily="49" charset="-122"/>
                <a:sym typeface="+mn-ea"/>
              </a:rPr>
              <a:t>，</a:t>
            </a:r>
            <a:r>
              <a:rPr lang="zh-CN" sz="2400">
                <a:latin typeface="黑体" panose="02010609060101010101" pitchFamily="49" charset="-122"/>
                <a:ea typeface="黑体" panose="02010609060101010101" pitchFamily="49" charset="-122"/>
                <a:cs typeface="黑体" panose="02010609060101010101" pitchFamily="49" charset="-122"/>
                <a:sym typeface="+mn-ea"/>
              </a:rPr>
              <a:t>瓦解破坏了当地自然经济，把当地经济都纳入资本主义轨道，</a:t>
            </a:r>
            <a:r>
              <a:rPr sz="2400">
                <a:latin typeface="黑体" panose="02010609060101010101" pitchFamily="49" charset="-122"/>
                <a:ea typeface="黑体" panose="02010609060101010101" pitchFamily="49" charset="-122"/>
                <a:cs typeface="黑体" panose="02010609060101010101" pitchFamily="49" charset="-122"/>
                <a:sym typeface="+mn-ea"/>
              </a:rPr>
              <a:t>卷入</a:t>
            </a:r>
            <a:endParaRPr sz="2400">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3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sym typeface="+mn-ea"/>
              </a:rPr>
              <a:t>            资本主义世界市场。</a:t>
            </a:r>
            <a:endParaRPr sz="2400">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35000"/>
              </a:lnSpc>
              <a:spcBef>
                <a:spcPts val="0"/>
              </a:spcBef>
              <a:spcAft>
                <a:spcPts val="0"/>
              </a:spcAft>
            </a:pPr>
            <a:r>
              <a:rPr lang="en-US" sz="2400">
                <a:latin typeface="黑体" panose="02010609060101010101" pitchFamily="49" charset="-122"/>
                <a:ea typeface="黑体" panose="02010609060101010101" pitchFamily="49" charset="-122"/>
                <a:cs typeface="黑体" panose="02010609060101010101" pitchFamily="49" charset="-122"/>
                <a:sym typeface="+mn-ea"/>
              </a:rPr>
              <a:t>3.</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殖民体系</a:t>
            </a:r>
            <a:r>
              <a:rPr sz="2400">
                <a:latin typeface="黑体" panose="02010609060101010101" pitchFamily="49" charset="-122"/>
                <a:ea typeface="黑体" panose="02010609060101010101" pitchFamily="49" charset="-122"/>
                <a:cs typeface="黑体" panose="02010609060101010101" pitchFamily="49" charset="-122"/>
                <a:sym typeface="+mn-ea"/>
              </a:rPr>
              <a:t>：是指</a:t>
            </a:r>
            <a:r>
              <a:rPr lang="zh-CN" sz="2400">
                <a:latin typeface="黑体" panose="02010609060101010101" pitchFamily="49" charset="-122"/>
                <a:ea typeface="黑体" panose="02010609060101010101" pitchFamily="49" charset="-122"/>
                <a:cs typeface="黑体" panose="02010609060101010101" pitchFamily="49" charset="-122"/>
                <a:sym typeface="+mn-ea"/>
              </a:rPr>
              <a:t>资本主义世界体系中</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被</a:t>
            </a: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资本主义</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列强压迫、</a:t>
            </a: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剥削和</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奴役的所有殖民</a:t>
            </a:r>
            <a:endPar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35000"/>
              </a:lnSpc>
              <a:spcBef>
                <a:spcPts val="0"/>
              </a:spcBef>
              <a:spcAft>
                <a:spcPts val="0"/>
              </a:spcAft>
            </a:pP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            地、半殖民地和附庸国</a:t>
            </a:r>
            <a:r>
              <a:rPr lang="zh-CN" sz="2400">
                <a:latin typeface="黑体" panose="02010609060101010101" pitchFamily="49" charset="-122"/>
                <a:ea typeface="黑体" panose="02010609060101010101" pitchFamily="49" charset="-122"/>
                <a:cs typeface="黑体" panose="02010609060101010101" pitchFamily="49" charset="-122"/>
                <a:sym typeface="+mn-ea"/>
              </a:rPr>
              <a:t>的体系</a:t>
            </a:r>
            <a:r>
              <a:rPr sz="2400">
                <a:latin typeface="黑体" panose="02010609060101010101" pitchFamily="49" charset="-122"/>
                <a:ea typeface="黑体" panose="02010609060101010101" pitchFamily="49" charset="-122"/>
                <a:cs typeface="黑体" panose="02010609060101010101" pitchFamily="49" charset="-122"/>
                <a:sym typeface="+mn-ea"/>
              </a:rPr>
              <a:t>。开始于新航路开辟，到</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19世纪末20世纪</a:t>
            </a:r>
            <a:endPar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35000"/>
              </a:lnSpc>
              <a:spcBef>
                <a:spcPts val="0"/>
              </a:spcBef>
              <a:spcAft>
                <a:spcPts val="0"/>
              </a:spcAft>
            </a:pP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            初</a:t>
            </a:r>
            <a:r>
              <a:rPr lang="zh-CN" sz="2400">
                <a:latin typeface="黑体" panose="02010609060101010101" pitchFamily="49" charset="-122"/>
                <a:ea typeface="黑体" panose="02010609060101010101" pitchFamily="49" charset="-122"/>
                <a:cs typeface="黑体" panose="02010609060101010101" pitchFamily="49" charset="-122"/>
                <a:sym typeface="+mn-ea"/>
              </a:rPr>
              <a:t>，帝国主义国家已经奴役和控制了世界上绝大部分土地和人口，</a:t>
            </a: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资本</a:t>
            </a:r>
            <a:endParaRPr 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35000"/>
              </a:lnSpc>
              <a:spcBef>
                <a:spcPts val="0"/>
              </a:spcBef>
              <a:spcAft>
                <a:spcPts val="0"/>
              </a:spcAft>
            </a:pPr>
            <a:r>
              <a:rPr lang="zh-CN"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            主义世界殖民体系</a:t>
            </a:r>
            <a:r>
              <a:rPr sz="240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最终形成</a:t>
            </a:r>
            <a:r>
              <a:rPr lang="zh-CN" sz="2400">
                <a:latin typeface="黑体" panose="02010609060101010101" pitchFamily="49" charset="-122"/>
                <a:ea typeface="黑体" panose="02010609060101010101" pitchFamily="49" charset="-122"/>
                <a:cs typeface="黑体" panose="02010609060101010101" pitchFamily="49" charset="-122"/>
                <a:sym typeface="+mn-ea"/>
              </a:rPr>
              <a:t>，也标志着</a:t>
            </a:r>
            <a:r>
              <a:rPr lang="zh-CN" sz="2400" b="1">
                <a:solidFill>
                  <a:srgbClr val="C00000"/>
                </a:solidFill>
                <a:latin typeface="微软雅黑" panose="020B0503020204020204" charset="-122"/>
                <a:ea typeface="微软雅黑" panose="020B0503020204020204" charset="-122"/>
                <a:cs typeface="黑体" panose="02010609060101010101" pitchFamily="49" charset="-122"/>
                <a:sym typeface="+mn-ea"/>
              </a:rPr>
              <a:t>资本主义世界体系</a:t>
            </a:r>
            <a:r>
              <a:rPr lang="zh-CN" sz="2400">
                <a:latin typeface="黑体" panose="02010609060101010101" pitchFamily="49" charset="-122"/>
                <a:ea typeface="黑体" panose="02010609060101010101" pitchFamily="49" charset="-122"/>
                <a:cs typeface="黑体" panose="02010609060101010101" pitchFamily="49" charset="-122"/>
                <a:sym typeface="+mn-ea"/>
              </a:rPr>
              <a:t>的最终确立。</a:t>
            </a:r>
            <a:endParaRPr lang="zh-CN" sz="2400">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11545570" cy="236855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原因</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fontAlgn="auto">
              <a:lnSpc>
                <a:spcPct val="125000"/>
              </a:lnSpc>
            </a:pP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）根本原因：资本主义经济具有开放性和扩张性；</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25000"/>
              </a:lnSpc>
            </a:pP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）资本主义对当时来说具有制度的优越性和生产力的先进性；</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25000"/>
              </a:lnSpc>
            </a:pP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资本主义发展的需要：</a:t>
            </a:r>
            <a:r>
              <a:rPr lang="zh-CN" altLang="en-US"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在向垄断资本主义的过渡中，资本主义各国越来越要求</a:t>
            </a:r>
            <a:endParaRPr lang="zh-CN" altLang="en-US"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25000"/>
              </a:lnSpc>
            </a:pPr>
            <a:r>
              <a:rPr lang="zh-CN" altLang="en-US"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     独占更大的商品市场、原料产地和投资场所。</a:t>
            </a:r>
            <a:endParaRPr lang="zh-CN" altLang="en-US" sz="24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四、世界殖民体系的形成</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2" name="文本框 1"/>
          <p:cNvSpPr txBox="1"/>
          <p:nvPr/>
        </p:nvSpPr>
        <p:spPr>
          <a:xfrm>
            <a:off x="323850" y="5015865"/>
            <a:ext cx="11520805" cy="1630045"/>
          </a:xfrm>
          <a:prstGeom prst="rect">
            <a:avLst/>
          </a:prstGeom>
          <a:noFill/>
          <a:ln w="12700">
            <a:solidFill>
              <a:srgbClr val="C00000"/>
            </a:solidFill>
            <a:prstDash val="dash"/>
          </a:ln>
        </p:spPr>
        <p:txBody>
          <a:bodyPr wrap="square" rtlCol="0">
            <a:spAutoFit/>
          </a:bodyPr>
          <a:p>
            <a:pPr fontAlgn="auto">
              <a:lnSpc>
                <a:spcPct val="125000"/>
              </a:lnSpc>
            </a:pPr>
            <a:r>
              <a:rPr lang="en-US" altLang="zh-CN" sz="2000">
                <a:latin typeface="楷体" panose="02010609060101010101" charset="-122"/>
                <a:ea typeface="楷体" panose="02010609060101010101" charset="-122"/>
                <a:cs typeface="楷体" panose="02010609060101010101" charset="-122"/>
                <a:sym typeface="+mn-ea"/>
              </a:rPr>
              <a:t>    </a:t>
            </a:r>
            <a:r>
              <a:rPr lang="zh-CN" altLang="en-US" sz="2000">
                <a:latin typeface="楷体" panose="02010609060101010101" charset="-122"/>
                <a:ea typeface="楷体" panose="02010609060101010101" charset="-122"/>
                <a:cs typeface="楷体" panose="02010609060101010101" charset="-122"/>
                <a:sym typeface="+mn-ea"/>
              </a:rPr>
              <a:t>资本主义兼具</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开放性</a:t>
            </a:r>
            <a:r>
              <a:rPr lang="zh-CN" altLang="en-US" sz="2000">
                <a:latin typeface="楷体" panose="02010609060101010101" charset="-122"/>
                <a:ea typeface="楷体" panose="02010609060101010101" charset="-122"/>
                <a:cs typeface="楷体" panose="02010609060101010101" charset="-122"/>
                <a:sym typeface="+mn-ea"/>
              </a:rPr>
              <a:t>和</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扩张性</a:t>
            </a:r>
            <a:r>
              <a:rPr lang="zh-CN" altLang="en-US" sz="2000">
                <a:latin typeface="楷体" panose="02010609060101010101" charset="-122"/>
                <a:ea typeface="楷体" panose="02010609060101010101" charset="-122"/>
                <a:cs typeface="楷体" panose="02010609060101010101" charset="-122"/>
                <a:sym typeface="+mn-ea"/>
              </a:rPr>
              <a:t>，它以暴力或和平的方式向外扩张，向海外</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殖民</a:t>
            </a:r>
            <a:r>
              <a:rPr lang="zh-CN" altLang="en-US" sz="2000">
                <a:latin typeface="楷体" panose="02010609060101010101" charset="-122"/>
                <a:ea typeface="楷体" panose="02010609060101010101" charset="-122"/>
                <a:cs typeface="楷体" panose="02010609060101010101" charset="-122"/>
                <a:sym typeface="+mn-ea"/>
              </a:rPr>
              <a:t>，向世界各地</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倾销商品</a:t>
            </a:r>
            <a:r>
              <a:rPr lang="zh-CN" altLang="en-US" sz="2000">
                <a:latin typeface="楷体" panose="02010609060101010101" charset="-122"/>
                <a:ea typeface="楷体" panose="02010609060101010101" charset="-122"/>
                <a:cs typeface="楷体" panose="02010609060101010101" charset="-122"/>
                <a:sym typeface="+mn-ea"/>
              </a:rPr>
              <a:t>，</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掠夺</a:t>
            </a:r>
            <a:r>
              <a:rPr lang="zh-CN" altLang="en-US" sz="2000">
                <a:latin typeface="楷体" panose="02010609060101010101" charset="-122"/>
                <a:ea typeface="楷体" panose="02010609060101010101" charset="-122"/>
                <a:cs typeface="楷体" panose="02010609060101010101" charset="-122"/>
                <a:sym typeface="+mn-ea"/>
              </a:rPr>
              <a:t>各地的廉价</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原料</a:t>
            </a:r>
            <a:r>
              <a:rPr lang="zh-CN" altLang="en-US" sz="2000">
                <a:latin typeface="楷体" panose="02010609060101010101" charset="-122"/>
                <a:ea typeface="楷体" panose="02010609060101010101" charset="-122"/>
                <a:cs typeface="楷体" panose="02010609060101010101" charset="-122"/>
                <a:sym typeface="+mn-ea"/>
              </a:rPr>
              <a:t>。随着资本主义向垄断阶段过渡，它不但要求</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进一步扩大商品市场及原料供应地</a:t>
            </a:r>
            <a:r>
              <a:rPr lang="zh-CN" altLang="en-US" sz="2000">
                <a:latin typeface="楷体" panose="02010609060101010101" charset="-122"/>
                <a:ea typeface="楷体" panose="02010609060101010101" charset="-122"/>
                <a:cs typeface="楷体" panose="02010609060101010101" charset="-122"/>
                <a:sym typeface="+mn-ea"/>
              </a:rPr>
              <a:t>，而且也要求对海外</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进行资本输出</a:t>
            </a:r>
            <a:r>
              <a:rPr lang="zh-CN" altLang="en-US" sz="2000">
                <a:latin typeface="楷体" panose="02010609060101010101" charset="-122"/>
                <a:ea typeface="楷体" panose="02010609060101010101" charset="-122"/>
                <a:cs typeface="楷体" panose="02010609060101010101" charset="-122"/>
                <a:sym typeface="+mn-ea"/>
              </a:rPr>
              <a:t>，从而推动了瓜分世界的狂潮。</a:t>
            </a:r>
            <a:endParaRPr lang="zh-CN" altLang="en-US" sz="2000">
              <a:latin typeface="楷体" panose="02010609060101010101" charset="-122"/>
              <a:ea typeface="楷体" panose="02010609060101010101" charset="-122"/>
              <a:cs typeface="楷体" panose="02010609060101010101" charset="-122"/>
              <a:sym typeface="+mn-ea"/>
            </a:endParaRPr>
          </a:p>
          <a:p>
            <a:pPr algn="r" fontAlgn="auto">
              <a:lnSpc>
                <a:spcPct val="125000"/>
              </a:lnSpc>
            </a:pP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吴于廑、齐世荣主编</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世界史</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近代史编</a:t>
            </a:r>
            <a:r>
              <a:rPr lang="en-US" altLang="zh-CN" sz="2000">
                <a:latin typeface="楷体" panose="02010609060101010101" charset="-122"/>
                <a:ea typeface="楷体" panose="02010609060101010101" charset="-122"/>
                <a:cs typeface="楷体" panose="02010609060101010101" charset="-122"/>
                <a:sym typeface="+mn-ea"/>
              </a:rPr>
              <a:t>》</a:t>
            </a:r>
            <a:endParaRPr lang="zh-CN" altLang="en-US" sz="2000" dirty="0">
              <a:latin typeface="楷体" panose="02010609060101010101" charset="-122"/>
              <a:ea typeface="楷体" panose="02010609060101010101" charset="-122"/>
              <a:cs typeface="楷体" panose="02010609060101010101" charset="-122"/>
              <a:sym typeface="+mn-ea"/>
            </a:endParaRPr>
          </a:p>
        </p:txBody>
      </p:sp>
      <p:sp>
        <p:nvSpPr>
          <p:cNvPr id="10" name="文本框 9"/>
          <p:cNvSpPr txBox="1"/>
          <p:nvPr/>
        </p:nvSpPr>
        <p:spPr>
          <a:xfrm>
            <a:off x="323850" y="3258185"/>
            <a:ext cx="11520805" cy="1630045"/>
          </a:xfrm>
          <a:prstGeom prst="rect">
            <a:avLst/>
          </a:prstGeom>
          <a:noFill/>
          <a:ln w="12700">
            <a:solidFill>
              <a:srgbClr val="C00000"/>
            </a:solidFill>
            <a:prstDash val="dash"/>
          </a:ln>
        </p:spPr>
        <p:txBody>
          <a:bodyPr wrap="square" rtlCol="0">
            <a:spAutoFit/>
          </a:bodyPr>
          <a:p>
            <a:pPr algn="just" fontAlgn="auto">
              <a:lnSpc>
                <a:spcPct val="125000"/>
              </a:lnSpc>
              <a:spcBef>
                <a:spcPts val="0"/>
              </a:spcBef>
              <a:spcAft>
                <a:spcPts val="0"/>
              </a:spcAft>
            </a:pPr>
            <a:r>
              <a:rPr lang="en-US" altLang="zh-CN" sz="2000">
                <a:latin typeface="楷体" panose="02010609060101010101" charset="-122"/>
                <a:ea typeface="楷体" panose="02010609060101010101" charset="-122"/>
                <a:cs typeface="楷体" panose="02010609060101010101" charset="-122"/>
                <a:sym typeface="+mn-ea"/>
              </a:rPr>
              <a:t>    </a:t>
            </a:r>
            <a:r>
              <a:rPr lang="zh-CN" altLang="en-US" sz="2000">
                <a:latin typeface="楷体" panose="02010609060101010101" charset="-122"/>
                <a:ea typeface="楷体" panose="02010609060101010101" charset="-122"/>
                <a:cs typeface="楷体" panose="02010609060101010101" charset="-122"/>
                <a:sym typeface="+mn-ea"/>
              </a:rPr>
              <a:t>资产阶级，由于一切生产工具的迅速改进，由于交通的极其便利，把一切民族甚至最野蛮的民族都卷到文明中来了。它的商品的低廉价格，是它用来摧毁一切万里长城、征服野蛮人最顽强的仇外心理的重炮。它迫使一切民族采用资产阶级的生产方式；它迫使它们在自己那里推行所谓的文明，即变成资产者。一句话，它</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按照自己的面貌为自己创造出一个世界</a:t>
            </a:r>
            <a:r>
              <a:rPr lang="zh-CN" altLang="en-US" sz="2000">
                <a:latin typeface="楷体" panose="02010609060101010101" charset="-122"/>
                <a:ea typeface="楷体" panose="02010609060101010101" charset="-122"/>
                <a:cs typeface="楷体" panose="02010609060101010101" charset="-122"/>
                <a:sym typeface="+mn-ea"/>
              </a:rPr>
              <a:t>。 ——马克思、恩格斯《共产党宣言》</a:t>
            </a:r>
            <a:endParaRPr lang="zh-CN" altLang="en-US" sz="20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2.</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标志</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四、世界殖民体系的形成</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4" name="文本框 3"/>
          <p:cNvSpPr txBox="1"/>
          <p:nvPr/>
        </p:nvSpPr>
        <p:spPr>
          <a:xfrm>
            <a:off x="335915" y="1334770"/>
            <a:ext cx="11520805" cy="1476375"/>
          </a:xfrm>
          <a:prstGeom prst="rect">
            <a:avLst/>
          </a:prstGeom>
          <a:noFill/>
          <a:ln w="12700">
            <a:noFill/>
            <a:prstDash val="dash"/>
          </a:ln>
        </p:spPr>
        <p:txBody>
          <a:bodyPr wrap="square" rtlCol="0">
            <a:spAutoFit/>
          </a:bodyPr>
          <a:p>
            <a:pPr algn="just" fontAlgn="auto">
              <a:lnSpc>
                <a:spcPct val="125000"/>
              </a:lnSpc>
              <a:spcBef>
                <a:spcPts val="0"/>
              </a:spcBef>
              <a:spcAft>
                <a:spcPts val="0"/>
              </a:spcAft>
            </a:pPr>
            <a:r>
              <a:rPr lang="en-US" altLang="zh-CN" sz="2400" dirty="0" smtClean="0">
                <a:ln>
                  <a:noFill/>
                </a:ln>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2400" dirty="0" smtClean="0">
                <a:ln>
                  <a:noFill/>
                </a:ln>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19</a:t>
            </a:r>
            <a:r>
              <a:rPr lang="zh-CN" altLang="zh-CN" sz="2400" dirty="0">
                <a:ln>
                  <a:noFill/>
                </a:ln>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世纪末</a:t>
            </a:r>
            <a:r>
              <a:rPr lang="en-US" altLang="zh-CN" sz="2400" dirty="0">
                <a:ln>
                  <a:noFill/>
                </a:ln>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20</a:t>
            </a:r>
            <a:r>
              <a:rPr lang="zh-CN" altLang="zh-CN" sz="2400" dirty="0">
                <a:ln>
                  <a:noFill/>
                </a:ln>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世纪初</a:t>
            </a:r>
            <a:r>
              <a:rPr lang="zh-CN" altLang="zh-CN" sz="2400" dirty="0">
                <a:ln>
                  <a:noFill/>
                </a:ln>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a:ln>
                  <a:noFill/>
                </a:ln>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亚洲</a:t>
            </a:r>
            <a:r>
              <a:rPr lang="zh-CN" altLang="en-US" sz="2400" dirty="0">
                <a:ln>
                  <a:noFill/>
                </a:ln>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绝大多数地区沦为殖民地或半殖民地，</a:t>
            </a:r>
            <a:r>
              <a:rPr lang="zh-CN" altLang="en-US" sz="2400" dirty="0">
                <a:ln>
                  <a:noFill/>
                </a:ln>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非洲</a:t>
            </a:r>
            <a:r>
              <a:rPr lang="zh-CN" altLang="en-US" sz="2400" dirty="0">
                <a:ln>
                  <a:noFill/>
                </a:ln>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绝大部分成为殖民地，独立的</a:t>
            </a:r>
            <a:r>
              <a:rPr lang="zh-CN" altLang="en-US" sz="2400" dirty="0">
                <a:ln>
                  <a:noFill/>
                </a:ln>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拉丁美洲</a:t>
            </a:r>
            <a:r>
              <a:rPr lang="zh-CN" altLang="en-US" sz="2400" dirty="0">
                <a:ln>
                  <a:noFill/>
                </a:ln>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国家实际也成为依附于欧美国家的半殖民地</a:t>
            </a:r>
            <a:r>
              <a:rPr lang="zh-CN" altLang="en-US" sz="2400" dirty="0" smtClean="0">
                <a:ln>
                  <a:noFill/>
                </a:ln>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ln>
                  <a:noFill/>
                </a:ln>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资本主义世界殖民体系最终形成。</a:t>
            </a:r>
            <a:endParaRPr lang="zh-CN" altLang="en-US" sz="2400" dirty="0" smtClean="0">
              <a:ln>
                <a:noFill/>
              </a:ln>
              <a:solidFill>
                <a:srgbClr val="C00000"/>
              </a:solidFill>
              <a:latin typeface="黑体" panose="02010609060101010101" pitchFamily="49" charset="-122"/>
              <a:ea typeface="黑体" panose="02010609060101010101" pitchFamily="49" charset="-122"/>
              <a:cs typeface="黑体" panose="02010609060101010101" pitchFamily="49" charset="-122"/>
              <a:sym typeface="+mn-ea"/>
            </a:endParaRPr>
          </a:p>
        </p:txBody>
      </p:sp>
      <p:grpSp>
        <p:nvGrpSpPr>
          <p:cNvPr id="7" name="组合 6"/>
          <p:cNvGrpSpPr/>
          <p:nvPr/>
        </p:nvGrpSpPr>
        <p:grpSpPr>
          <a:xfrm>
            <a:off x="335915" y="2816860"/>
            <a:ext cx="8075930" cy="3690620"/>
            <a:chOff x="529" y="4576"/>
            <a:chExt cx="13432" cy="5812"/>
          </a:xfrm>
        </p:grpSpPr>
        <p:pic>
          <p:nvPicPr>
            <p:cNvPr id="3" name="图片 2"/>
            <p:cNvPicPr>
              <a:picLocks noChangeAspect="1"/>
            </p:cNvPicPr>
            <p:nvPr/>
          </p:nvPicPr>
          <p:blipFill>
            <a:blip r:embed="rId1"/>
            <a:stretch>
              <a:fillRect/>
            </a:stretch>
          </p:blipFill>
          <p:spPr>
            <a:xfrm>
              <a:off x="529" y="4576"/>
              <a:ext cx="13432" cy="5812"/>
            </a:xfrm>
            <a:prstGeom prst="rect">
              <a:avLst/>
            </a:prstGeom>
          </p:spPr>
        </p:pic>
        <p:sp>
          <p:nvSpPr>
            <p:cNvPr id="6" name="文本框 5"/>
            <p:cNvSpPr txBox="1"/>
            <p:nvPr/>
          </p:nvSpPr>
          <p:spPr>
            <a:xfrm>
              <a:off x="529" y="4576"/>
              <a:ext cx="3429" cy="483"/>
            </a:xfrm>
            <a:prstGeom prst="rect">
              <a:avLst/>
            </a:prstGeom>
            <a:noFill/>
          </p:spPr>
          <p:txBody>
            <a:bodyPr wrap="square" rtlCol="0">
              <a:spAutoFit/>
            </a:bodyPr>
            <a:p>
              <a:r>
                <a:rPr lang="zh-CN" altLang="en-US" sz="1400" b="1">
                  <a:latin typeface="黑体" panose="02010609060101010101" pitchFamily="49" charset="-122"/>
                  <a:ea typeface="黑体" panose="02010609060101010101" pitchFamily="49" charset="-122"/>
                </a:rPr>
                <a:t>世界殖民体系的形成</a:t>
              </a:r>
              <a:endParaRPr lang="zh-CN" altLang="en-US" sz="1400" b="1">
                <a:latin typeface="黑体" panose="02010609060101010101" pitchFamily="49" charset="-122"/>
                <a:ea typeface="黑体" panose="02010609060101010101" pitchFamily="49" charset="-122"/>
              </a:endParaRPr>
            </a:p>
          </p:txBody>
        </p:sp>
      </p:grpSp>
      <p:graphicFrame>
        <p:nvGraphicFramePr>
          <p:cNvPr id="8" name="表格 7"/>
          <p:cNvGraphicFramePr/>
          <p:nvPr>
            <p:custDataLst>
              <p:tags r:id="rId2"/>
            </p:custDataLst>
          </p:nvPr>
        </p:nvGraphicFramePr>
        <p:xfrm>
          <a:off x="8530590" y="2816860"/>
          <a:ext cx="3326130" cy="3690620"/>
        </p:xfrm>
        <a:graphic>
          <a:graphicData uri="http://schemas.openxmlformats.org/drawingml/2006/table">
            <a:tbl>
              <a:tblPr firstRow="1" bandRow="1">
                <a:tableStyleId>{5C22544A-7EE6-4342-B048-85BDC9FD1C3A}</a:tableStyleId>
              </a:tblPr>
              <a:tblGrid>
                <a:gridCol w="816610"/>
                <a:gridCol w="1309370"/>
                <a:gridCol w="1200150"/>
              </a:tblGrid>
              <a:tr h="713105">
                <a:tc gridSpan="3">
                  <a:txBody>
                    <a:bodyPr/>
                    <a:p>
                      <a:pPr algn="ctr" fontAlgn="auto">
                        <a:lnSpc>
                          <a:spcPct val="100000"/>
                        </a:lnSpc>
                        <a:spcBef>
                          <a:spcPts val="0"/>
                        </a:spcBef>
                        <a:spcAft>
                          <a:spcPts val="0"/>
                        </a:spcAft>
                      </a:pPr>
                      <a:r>
                        <a:rPr lang="en-US" sz="2000" b="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1914</a:t>
                      </a:r>
                      <a:r>
                        <a:rPr lang="zh-CN" altLang="en-US" sz="2000" b="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年欧洲部分列强占有的殖民地统计表</a:t>
                      </a:r>
                      <a:endParaRPr lang="zh-CN" altLang="en-US" sz="2000" b="0">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a:txBody>
                  <a:tcPr anchor="ctr" anchorCtr="0">
                    <a:lnL>
                      <a:noFill/>
                    </a:lnL>
                    <a:lnR>
                      <a:noFill/>
                    </a:lnR>
                    <a:lnT>
                      <a:noFill/>
                    </a:lnT>
                    <a:lnB>
                      <a:noFill/>
                    </a:lnB>
                    <a:solidFill>
                      <a:srgbClr val="C00000"/>
                    </a:solidFill>
                  </a:tcPr>
                </a:tc>
                <a:tc hMerge="1">
                  <a:tcPr anchor="ctr" anchorCtr="0">
                    <a:lnL>
                      <a:noFill/>
                    </a:lnL>
                    <a:lnR>
                      <a:noFill/>
                    </a:lnR>
                    <a:lnT>
                      <a:noFill/>
                    </a:lnT>
                    <a:lnB>
                      <a:noFill/>
                    </a:lnB>
                    <a:solidFill>
                      <a:srgbClr val="1784C7"/>
                    </a:solidFill>
                  </a:tcPr>
                </a:tc>
                <a:tc hMerge="1">
                  <a:tcPr anchor="ctr" anchorCtr="0">
                    <a:lnL>
                      <a:noFill/>
                    </a:lnL>
                    <a:lnR>
                      <a:noFill/>
                    </a:lnR>
                    <a:lnT>
                      <a:noFill/>
                    </a:lnT>
                    <a:lnB>
                      <a:noFill/>
                    </a:lnB>
                    <a:solidFill>
                      <a:srgbClr val="1BA8C9"/>
                    </a:solidFill>
                  </a:tcPr>
                </a:tc>
              </a:tr>
              <a:tr h="589280">
                <a:tc>
                  <a:txBody>
                    <a:bodyPr/>
                    <a:p>
                      <a:pPr algn="ctr">
                        <a:buNone/>
                      </a:pPr>
                      <a:r>
                        <a:rPr lang="zh-CN" altLang="en-US" sz="1600">
                          <a:solidFill>
                            <a:schemeClr val="tx1"/>
                          </a:solidFill>
                          <a:latin typeface="楷体" panose="02010609060101010101" charset="-122"/>
                          <a:ea typeface="楷体" panose="02010609060101010101" charset="-122"/>
                        </a:rPr>
                        <a:t>国家</a:t>
                      </a:r>
                      <a:endParaRPr lang="zh-CN" altLang="en-US" sz="1600">
                        <a:solidFill>
                          <a:schemeClr val="tx1"/>
                        </a:solidFill>
                        <a:latin typeface="楷体" panose="02010609060101010101" charset="-122"/>
                        <a:ea typeface="楷体" panose="02010609060101010101" charset="-122"/>
                      </a:endParaRPr>
                    </a:p>
                  </a:txBody>
                  <a:tcPr anchor="ctr" anchorCtr="0">
                    <a:lnL>
                      <a:noFill/>
                    </a:lnL>
                    <a:lnR>
                      <a:noFill/>
                    </a:lnR>
                    <a:lnT>
                      <a:noFill/>
                    </a:lnT>
                    <a:lnB>
                      <a:noFill/>
                    </a:lnB>
                    <a:solidFill>
                      <a:schemeClr val="bg2">
                        <a:lumMod val="75000"/>
                      </a:schemeClr>
                    </a:solidFill>
                  </a:tcPr>
                </a:tc>
                <a:tc>
                  <a:txBody>
                    <a:bodyPr/>
                    <a:p>
                      <a:pPr algn="ctr">
                        <a:buNone/>
                      </a:pPr>
                      <a:r>
                        <a:rPr lang="zh-CN" altLang="en-US" sz="1600">
                          <a:solidFill>
                            <a:schemeClr val="tx1"/>
                          </a:solidFill>
                          <a:latin typeface="楷体" panose="02010609060101010101" charset="-122"/>
                          <a:ea typeface="楷体" panose="02010609060101010101" charset="-122"/>
                          <a:cs typeface="楷体" panose="02010609060101010101" charset="-122"/>
                        </a:rPr>
                        <a:t>占有的殖民地数</a:t>
                      </a:r>
                      <a:r>
                        <a:rPr lang="en-US" altLang="zh-CN" sz="1600">
                          <a:solidFill>
                            <a:schemeClr val="tx1"/>
                          </a:solidFill>
                          <a:latin typeface="楷体" panose="02010609060101010101" charset="-122"/>
                          <a:ea typeface="楷体" panose="02010609060101010101" charset="-122"/>
                          <a:cs typeface="楷体" panose="02010609060101010101" charset="-122"/>
                        </a:rPr>
                        <a:t>/</a:t>
                      </a:r>
                      <a:r>
                        <a:rPr lang="zh-CN" altLang="en-US" sz="1600">
                          <a:solidFill>
                            <a:schemeClr val="tx1"/>
                          </a:solidFill>
                          <a:latin typeface="楷体" panose="02010609060101010101" charset="-122"/>
                          <a:ea typeface="楷体" panose="02010609060101010101" charset="-122"/>
                          <a:cs typeface="楷体" panose="02010609060101010101" charset="-122"/>
                        </a:rPr>
                        <a:t>个</a:t>
                      </a:r>
                      <a:endParaRPr lang="zh-CN" altLang="en-US" sz="1600">
                        <a:solidFill>
                          <a:schemeClr val="tx1"/>
                        </a:solidFill>
                        <a:latin typeface="楷体" panose="02010609060101010101" charset="-122"/>
                        <a:ea typeface="楷体" panose="02010609060101010101" charset="-122"/>
                        <a:cs typeface="楷体" panose="02010609060101010101" charset="-122"/>
                      </a:endParaRPr>
                    </a:p>
                  </a:txBody>
                  <a:tcPr anchor="ctr" anchorCtr="0">
                    <a:lnL>
                      <a:noFill/>
                    </a:lnL>
                    <a:lnR>
                      <a:noFill/>
                    </a:lnR>
                    <a:lnT>
                      <a:noFill/>
                    </a:lnT>
                    <a:lnB>
                      <a:noFill/>
                    </a:lnB>
                    <a:solidFill>
                      <a:schemeClr val="accent3">
                        <a:lumMod val="75000"/>
                      </a:schemeClr>
                    </a:solidFill>
                  </a:tcPr>
                </a:tc>
                <a:tc>
                  <a:txBody>
                    <a:bodyPr/>
                    <a:p>
                      <a:pPr algn="ctr">
                        <a:buNone/>
                      </a:pPr>
                      <a:r>
                        <a:rPr lang="zh-CN" altLang="en-US" sz="1600">
                          <a:solidFill>
                            <a:schemeClr val="tx1"/>
                          </a:solidFill>
                          <a:latin typeface="楷体" panose="02010609060101010101" charset="-122"/>
                          <a:ea typeface="楷体" panose="02010609060101010101" charset="-122"/>
                          <a:cs typeface="楷体" panose="02010609060101010101" charset="-122"/>
                        </a:rPr>
                        <a:t>殖民地人口</a:t>
                      </a:r>
                      <a:r>
                        <a:rPr lang="en-US" altLang="zh-CN" sz="1600">
                          <a:solidFill>
                            <a:schemeClr val="tx1"/>
                          </a:solidFill>
                          <a:latin typeface="楷体" panose="02010609060101010101" charset="-122"/>
                          <a:ea typeface="楷体" panose="02010609060101010101" charset="-122"/>
                          <a:cs typeface="楷体" panose="02010609060101010101" charset="-122"/>
                        </a:rPr>
                        <a:t>/</a:t>
                      </a:r>
                      <a:r>
                        <a:rPr lang="zh-CN" altLang="en-US" sz="1600">
                          <a:solidFill>
                            <a:schemeClr val="tx1"/>
                          </a:solidFill>
                          <a:latin typeface="楷体" panose="02010609060101010101" charset="-122"/>
                          <a:ea typeface="楷体" panose="02010609060101010101" charset="-122"/>
                          <a:cs typeface="楷体" panose="02010609060101010101" charset="-122"/>
                        </a:rPr>
                        <a:t>人</a:t>
                      </a:r>
                      <a:endParaRPr lang="zh-CN" altLang="en-US" sz="1600">
                        <a:solidFill>
                          <a:schemeClr val="tx1"/>
                        </a:solidFill>
                        <a:latin typeface="楷体" panose="02010609060101010101" charset="-122"/>
                        <a:ea typeface="楷体" panose="02010609060101010101" charset="-122"/>
                        <a:cs typeface="楷体" panose="02010609060101010101" charset="-122"/>
                      </a:endParaRPr>
                    </a:p>
                  </a:txBody>
                  <a:tcPr anchor="ctr" anchorCtr="0">
                    <a:lnL>
                      <a:noFill/>
                    </a:lnL>
                    <a:lnR>
                      <a:noFill/>
                    </a:lnR>
                    <a:lnT>
                      <a:noFill/>
                    </a:lnT>
                    <a:lnB>
                      <a:noFill/>
                    </a:lnB>
                    <a:solidFill>
                      <a:schemeClr val="bg2">
                        <a:lumMod val="50000"/>
                      </a:schemeClr>
                    </a:solidFill>
                  </a:tcPr>
                </a:tc>
              </a:tr>
              <a:tr h="341630">
                <a:tc>
                  <a:txBody>
                    <a:bodyPr/>
                    <a:p>
                      <a:pPr algn="ctr">
                        <a:buNone/>
                      </a:pPr>
                      <a:r>
                        <a:rPr lang="zh-CN" altLang="en-US" sz="1600">
                          <a:solidFill>
                            <a:schemeClr val="tx1"/>
                          </a:solidFill>
                          <a:latin typeface="楷体" panose="02010609060101010101" charset="-122"/>
                          <a:ea typeface="楷体" panose="02010609060101010101" charset="-122"/>
                        </a:rPr>
                        <a:t>英国</a:t>
                      </a:r>
                      <a:endParaRPr lang="zh-CN" altLang="en-US" sz="1600">
                        <a:solidFill>
                          <a:schemeClr val="tx1"/>
                        </a:solidFill>
                        <a:latin typeface="楷体" panose="02010609060101010101" charset="-122"/>
                        <a:ea typeface="楷体" panose="02010609060101010101" charset="-122"/>
                      </a:endParaRPr>
                    </a:p>
                  </a:txBody>
                  <a:tcPr anchor="ctr" anchorCtr="0">
                    <a:lnL>
                      <a:noFill/>
                    </a:lnL>
                    <a:lnR w="12700">
                      <a:solidFill>
                        <a:srgbClr val="D9D9D9"/>
                      </a:solidFill>
                      <a:prstDash val="solid"/>
                    </a:lnR>
                    <a:lnT>
                      <a:noFill/>
                    </a:lnT>
                    <a:lnB>
                      <a:noFill/>
                    </a:lnB>
                    <a:solidFill>
                      <a:srgbClr val="FFFFFF"/>
                    </a:solidFill>
                  </a:tcPr>
                </a:tc>
                <a:tc>
                  <a:txBody>
                    <a:bodyPr/>
                    <a:p>
                      <a:pPr algn="ctr">
                        <a:buNone/>
                      </a:pPr>
                      <a:r>
                        <a:rPr lang="en-US" altLang="zh-CN" sz="1600">
                          <a:solidFill>
                            <a:schemeClr val="tx1"/>
                          </a:solidFill>
                          <a:latin typeface="楷体" panose="02010609060101010101" charset="-122"/>
                          <a:ea typeface="楷体" panose="02010609060101010101" charset="-122"/>
                        </a:rPr>
                        <a:t>55</a:t>
                      </a:r>
                      <a:endParaRPr lang="en-US" altLang="zh-CN" sz="1600">
                        <a:solidFill>
                          <a:schemeClr val="tx1"/>
                        </a:solidFill>
                        <a:latin typeface="楷体" panose="02010609060101010101" charset="-122"/>
                        <a:ea typeface="楷体" panose="02010609060101010101" charset="-122"/>
                      </a:endParaRPr>
                    </a:p>
                  </a:txBody>
                  <a:tcPr anchor="ctr" anchorCtr="0">
                    <a:lnL w="12700">
                      <a:solidFill>
                        <a:srgbClr val="D9D9D9"/>
                      </a:solidFill>
                      <a:prstDash val="solid"/>
                    </a:lnL>
                    <a:lnR w="6350">
                      <a:solidFill>
                        <a:srgbClr val="D9D9D9"/>
                      </a:solidFill>
                      <a:prstDash val="solid"/>
                    </a:lnR>
                    <a:lnT>
                      <a:noFill/>
                    </a:lnT>
                    <a:lnB>
                      <a:noFill/>
                    </a:lnB>
                    <a:solidFill>
                      <a:srgbClr val="FFFFFF"/>
                    </a:solidFill>
                  </a:tcPr>
                </a:tc>
                <a:tc>
                  <a:txBody>
                    <a:bodyPr/>
                    <a:p>
                      <a:pPr algn="ctr">
                        <a:buNone/>
                      </a:pPr>
                      <a:r>
                        <a:rPr lang="en-US" altLang="zh-CN" sz="1600">
                          <a:solidFill>
                            <a:schemeClr val="tx1"/>
                          </a:solidFill>
                          <a:latin typeface="楷体" panose="02010609060101010101" charset="-122"/>
                          <a:ea typeface="楷体" panose="02010609060101010101" charset="-122"/>
                          <a:cs typeface="楷体" panose="02010609060101010101" charset="-122"/>
                        </a:rPr>
                        <a:t>3.9</a:t>
                      </a:r>
                      <a:r>
                        <a:rPr lang="zh-CN" altLang="en-US" sz="1600">
                          <a:solidFill>
                            <a:schemeClr val="tx1"/>
                          </a:solidFill>
                          <a:latin typeface="楷体" panose="02010609060101010101" charset="-122"/>
                          <a:ea typeface="楷体" panose="02010609060101010101" charset="-122"/>
                          <a:cs typeface="楷体" panose="02010609060101010101" charset="-122"/>
                        </a:rPr>
                        <a:t>亿</a:t>
                      </a:r>
                      <a:endParaRPr lang="zh-CN" altLang="en-US" sz="1600">
                        <a:solidFill>
                          <a:schemeClr val="tx1"/>
                        </a:solidFill>
                        <a:latin typeface="楷体" panose="02010609060101010101" charset="-122"/>
                        <a:ea typeface="楷体" panose="02010609060101010101" charset="-122"/>
                        <a:cs typeface="楷体" panose="02010609060101010101" charset="-122"/>
                      </a:endParaRPr>
                    </a:p>
                  </a:txBody>
                  <a:tcPr anchor="ctr" anchorCtr="0">
                    <a:lnL w="6350">
                      <a:solidFill>
                        <a:srgbClr val="D9D9D9"/>
                      </a:solidFill>
                      <a:prstDash val="solid"/>
                    </a:lnL>
                    <a:lnR>
                      <a:noFill/>
                    </a:lnR>
                    <a:lnT>
                      <a:noFill/>
                    </a:lnT>
                    <a:lnB>
                      <a:noFill/>
                    </a:lnB>
                    <a:solidFill>
                      <a:srgbClr val="FFFFFF"/>
                    </a:solidFill>
                  </a:tcPr>
                </a:tc>
              </a:tr>
              <a:tr h="340995">
                <a:tc>
                  <a:txBody>
                    <a:bodyPr/>
                    <a:p>
                      <a:pPr algn="ctr">
                        <a:buNone/>
                      </a:pPr>
                      <a:r>
                        <a:rPr lang="zh-CN" altLang="en-US" sz="1600">
                          <a:solidFill>
                            <a:schemeClr val="tx1"/>
                          </a:solidFill>
                          <a:latin typeface="楷体" panose="02010609060101010101" charset="-122"/>
                          <a:ea typeface="楷体" panose="02010609060101010101" charset="-122"/>
                        </a:rPr>
                        <a:t>法国</a:t>
                      </a:r>
                      <a:endParaRPr lang="zh-CN" altLang="en-US" sz="1600">
                        <a:solidFill>
                          <a:schemeClr val="tx1"/>
                        </a:solidFill>
                        <a:latin typeface="楷体" panose="02010609060101010101" charset="-122"/>
                        <a:ea typeface="楷体" panose="02010609060101010101" charset="-122"/>
                      </a:endParaRPr>
                    </a:p>
                  </a:txBody>
                  <a:tcPr anchor="ctr" anchorCtr="0">
                    <a:lnL>
                      <a:noFill/>
                    </a:lnL>
                    <a:lnR w="12700">
                      <a:solidFill>
                        <a:srgbClr val="D9D9D9"/>
                      </a:solidFill>
                      <a:prstDash val="solid"/>
                    </a:lnR>
                    <a:lnT>
                      <a:noFill/>
                    </a:lnT>
                    <a:lnB>
                      <a:noFill/>
                    </a:lnB>
                    <a:solidFill>
                      <a:srgbClr val="F2F2F2"/>
                    </a:solidFill>
                  </a:tcPr>
                </a:tc>
                <a:tc>
                  <a:txBody>
                    <a:bodyPr/>
                    <a:p>
                      <a:pPr algn="ctr">
                        <a:buNone/>
                      </a:pPr>
                      <a:r>
                        <a:rPr lang="en-US" altLang="zh-CN" sz="1600">
                          <a:solidFill>
                            <a:schemeClr val="tx1"/>
                          </a:solidFill>
                          <a:latin typeface="楷体" panose="02010609060101010101" charset="-122"/>
                          <a:ea typeface="楷体" panose="02010609060101010101" charset="-122"/>
                        </a:rPr>
                        <a:t>29</a:t>
                      </a:r>
                      <a:endParaRPr lang="en-US" altLang="zh-CN" sz="1600">
                        <a:solidFill>
                          <a:schemeClr val="tx1"/>
                        </a:solidFill>
                        <a:latin typeface="楷体" panose="02010609060101010101" charset="-122"/>
                        <a:ea typeface="楷体" panose="02010609060101010101" charset="-122"/>
                      </a:endParaRPr>
                    </a:p>
                  </a:txBody>
                  <a:tcPr anchor="ctr" anchorCtr="0">
                    <a:lnL w="12700">
                      <a:solidFill>
                        <a:srgbClr val="D9D9D9"/>
                      </a:solidFill>
                      <a:prstDash val="solid"/>
                    </a:lnL>
                    <a:lnR w="6350">
                      <a:solidFill>
                        <a:srgbClr val="D9D9D9"/>
                      </a:solidFill>
                      <a:prstDash val="solid"/>
                    </a:lnR>
                    <a:lnT>
                      <a:noFill/>
                    </a:lnT>
                    <a:lnB>
                      <a:noFill/>
                    </a:lnB>
                    <a:solidFill>
                      <a:srgbClr val="F2F2F2"/>
                    </a:solidFill>
                  </a:tcPr>
                </a:tc>
                <a:tc>
                  <a:txBody>
                    <a:bodyPr/>
                    <a:p>
                      <a:pPr algn="ctr">
                        <a:buNone/>
                      </a:pPr>
                      <a:r>
                        <a:rPr lang="en-US" altLang="zh-CN" sz="1600">
                          <a:solidFill>
                            <a:schemeClr val="tx1"/>
                          </a:solidFill>
                          <a:latin typeface="楷体" panose="02010609060101010101" charset="-122"/>
                          <a:ea typeface="楷体" panose="02010609060101010101" charset="-122"/>
                          <a:cs typeface="楷体" panose="02010609060101010101" charset="-122"/>
                        </a:rPr>
                        <a:t>6235</a:t>
                      </a:r>
                      <a:r>
                        <a:rPr lang="zh-CN" altLang="en-US" sz="1600">
                          <a:solidFill>
                            <a:schemeClr val="tx1"/>
                          </a:solidFill>
                          <a:latin typeface="楷体" panose="02010609060101010101" charset="-122"/>
                          <a:ea typeface="楷体" panose="02010609060101010101" charset="-122"/>
                          <a:cs typeface="楷体" panose="02010609060101010101" charset="-122"/>
                        </a:rPr>
                        <a:t>万</a:t>
                      </a:r>
                      <a:endParaRPr lang="zh-CN" altLang="en-US" sz="1600">
                        <a:solidFill>
                          <a:schemeClr val="tx1"/>
                        </a:solidFill>
                        <a:latin typeface="楷体" panose="02010609060101010101" charset="-122"/>
                        <a:ea typeface="楷体" panose="02010609060101010101" charset="-122"/>
                        <a:cs typeface="楷体" panose="02010609060101010101" charset="-122"/>
                      </a:endParaRPr>
                    </a:p>
                  </a:txBody>
                  <a:tcPr anchor="ctr" anchorCtr="0">
                    <a:lnL w="6350">
                      <a:solidFill>
                        <a:srgbClr val="D9D9D9"/>
                      </a:solidFill>
                      <a:prstDash val="solid"/>
                    </a:lnL>
                    <a:lnR>
                      <a:noFill/>
                    </a:lnR>
                    <a:lnT>
                      <a:noFill/>
                    </a:lnT>
                    <a:lnB>
                      <a:noFill/>
                    </a:lnB>
                    <a:solidFill>
                      <a:srgbClr val="F2F2F2"/>
                    </a:solidFill>
                  </a:tcPr>
                </a:tc>
              </a:tr>
              <a:tr h="340995">
                <a:tc>
                  <a:txBody>
                    <a:bodyPr/>
                    <a:p>
                      <a:pPr algn="ctr">
                        <a:buNone/>
                      </a:pPr>
                      <a:r>
                        <a:rPr lang="zh-CN" altLang="en-US" sz="1600">
                          <a:solidFill>
                            <a:schemeClr val="tx1"/>
                          </a:solidFill>
                          <a:latin typeface="楷体" panose="02010609060101010101" charset="-122"/>
                          <a:ea typeface="楷体" panose="02010609060101010101" charset="-122"/>
                        </a:rPr>
                        <a:t>德国</a:t>
                      </a:r>
                      <a:endParaRPr lang="zh-CN" altLang="en-US" sz="1600">
                        <a:solidFill>
                          <a:schemeClr val="tx1"/>
                        </a:solidFill>
                        <a:latin typeface="楷体" panose="02010609060101010101" charset="-122"/>
                        <a:ea typeface="楷体" panose="02010609060101010101" charset="-122"/>
                      </a:endParaRPr>
                    </a:p>
                  </a:txBody>
                  <a:tcPr anchor="ctr" anchorCtr="0">
                    <a:lnL>
                      <a:noFill/>
                    </a:lnL>
                    <a:lnR w="12700">
                      <a:solidFill>
                        <a:srgbClr val="D9D9D9"/>
                      </a:solidFill>
                      <a:prstDash val="solid"/>
                    </a:lnR>
                    <a:lnT>
                      <a:noFill/>
                    </a:lnT>
                    <a:lnB>
                      <a:noFill/>
                    </a:lnB>
                    <a:solidFill>
                      <a:srgbClr val="FFFFFF"/>
                    </a:solidFill>
                  </a:tcPr>
                </a:tc>
                <a:tc>
                  <a:txBody>
                    <a:bodyPr/>
                    <a:p>
                      <a:pPr algn="ctr">
                        <a:buNone/>
                      </a:pPr>
                      <a:r>
                        <a:rPr lang="en-US" altLang="zh-CN" sz="1600">
                          <a:solidFill>
                            <a:schemeClr val="tx1"/>
                          </a:solidFill>
                          <a:latin typeface="楷体" panose="02010609060101010101" charset="-122"/>
                          <a:ea typeface="楷体" panose="02010609060101010101" charset="-122"/>
                        </a:rPr>
                        <a:t>10</a:t>
                      </a:r>
                      <a:endParaRPr lang="en-US" altLang="zh-CN" sz="1600">
                        <a:solidFill>
                          <a:schemeClr val="tx1"/>
                        </a:solidFill>
                        <a:latin typeface="楷体" panose="02010609060101010101" charset="-122"/>
                        <a:ea typeface="楷体" panose="02010609060101010101" charset="-122"/>
                      </a:endParaRPr>
                    </a:p>
                  </a:txBody>
                  <a:tcPr anchor="ctr" anchorCtr="0">
                    <a:lnL w="12700">
                      <a:solidFill>
                        <a:srgbClr val="D9D9D9"/>
                      </a:solidFill>
                      <a:prstDash val="solid"/>
                    </a:lnL>
                    <a:lnR w="6350">
                      <a:solidFill>
                        <a:srgbClr val="D9D9D9"/>
                      </a:solidFill>
                      <a:prstDash val="solid"/>
                    </a:lnR>
                    <a:lnT>
                      <a:noFill/>
                    </a:lnT>
                    <a:lnB>
                      <a:noFill/>
                    </a:lnB>
                    <a:solidFill>
                      <a:srgbClr val="FFFFFF"/>
                    </a:solidFill>
                  </a:tcPr>
                </a:tc>
                <a:tc>
                  <a:txBody>
                    <a:bodyPr/>
                    <a:p>
                      <a:pPr algn="ctr">
                        <a:buNone/>
                      </a:pPr>
                      <a:r>
                        <a:rPr lang="en-US" altLang="zh-CN" sz="1600">
                          <a:solidFill>
                            <a:schemeClr val="tx1"/>
                          </a:solidFill>
                          <a:latin typeface="楷体" panose="02010609060101010101" charset="-122"/>
                          <a:ea typeface="楷体" panose="02010609060101010101" charset="-122"/>
                          <a:cs typeface="楷体" panose="02010609060101010101" charset="-122"/>
                        </a:rPr>
                        <a:t>1307</a:t>
                      </a:r>
                      <a:r>
                        <a:rPr lang="zh-CN" altLang="en-US" sz="1600">
                          <a:solidFill>
                            <a:schemeClr val="tx1"/>
                          </a:solidFill>
                          <a:latin typeface="楷体" panose="02010609060101010101" charset="-122"/>
                          <a:ea typeface="楷体" panose="02010609060101010101" charset="-122"/>
                          <a:cs typeface="楷体" panose="02010609060101010101" charset="-122"/>
                        </a:rPr>
                        <a:t>万</a:t>
                      </a:r>
                      <a:endParaRPr lang="zh-CN" altLang="en-US" sz="1600">
                        <a:solidFill>
                          <a:schemeClr val="tx1"/>
                        </a:solidFill>
                        <a:latin typeface="楷体" panose="02010609060101010101" charset="-122"/>
                        <a:ea typeface="楷体" panose="02010609060101010101" charset="-122"/>
                        <a:cs typeface="楷体" panose="02010609060101010101" charset="-122"/>
                      </a:endParaRPr>
                    </a:p>
                  </a:txBody>
                  <a:tcPr anchor="ctr" anchorCtr="0">
                    <a:lnL w="6350">
                      <a:solidFill>
                        <a:srgbClr val="D9D9D9"/>
                      </a:solidFill>
                      <a:prstDash val="solid"/>
                    </a:lnL>
                    <a:lnR>
                      <a:noFill/>
                    </a:lnR>
                    <a:lnT>
                      <a:noFill/>
                    </a:lnT>
                    <a:lnB>
                      <a:noFill/>
                    </a:lnB>
                    <a:solidFill>
                      <a:srgbClr val="FFFFFF"/>
                    </a:solidFill>
                  </a:tcPr>
                </a:tc>
              </a:tr>
              <a:tr h="340995">
                <a:tc>
                  <a:txBody>
                    <a:bodyPr/>
                    <a:p>
                      <a:pPr algn="ctr">
                        <a:buNone/>
                      </a:pPr>
                      <a:r>
                        <a:rPr lang="zh-CN" altLang="en-US" sz="1600">
                          <a:solidFill>
                            <a:schemeClr val="tx1"/>
                          </a:solidFill>
                          <a:latin typeface="楷体" panose="02010609060101010101" charset="-122"/>
                          <a:ea typeface="楷体" panose="02010609060101010101" charset="-122"/>
                        </a:rPr>
                        <a:t>比利时</a:t>
                      </a:r>
                      <a:endParaRPr lang="zh-CN" altLang="en-US" sz="1600">
                        <a:solidFill>
                          <a:schemeClr val="tx1"/>
                        </a:solidFill>
                        <a:latin typeface="楷体" panose="02010609060101010101" charset="-122"/>
                        <a:ea typeface="楷体" panose="02010609060101010101" charset="-122"/>
                      </a:endParaRPr>
                    </a:p>
                  </a:txBody>
                  <a:tcPr anchor="ctr" anchorCtr="0">
                    <a:lnL>
                      <a:noFill/>
                    </a:lnL>
                    <a:lnR w="12700">
                      <a:solidFill>
                        <a:srgbClr val="D9D9D9"/>
                      </a:solidFill>
                      <a:prstDash val="solid"/>
                    </a:lnR>
                    <a:lnT>
                      <a:noFill/>
                    </a:lnT>
                    <a:lnB>
                      <a:noFill/>
                    </a:lnB>
                    <a:solidFill>
                      <a:srgbClr val="F2F2F2"/>
                    </a:solidFill>
                  </a:tcPr>
                </a:tc>
                <a:tc>
                  <a:txBody>
                    <a:bodyPr/>
                    <a:p>
                      <a:pPr algn="ctr">
                        <a:buNone/>
                      </a:pPr>
                      <a:r>
                        <a:rPr lang="en-US" altLang="zh-CN" sz="1600">
                          <a:solidFill>
                            <a:schemeClr val="tx1"/>
                          </a:solidFill>
                          <a:latin typeface="楷体" panose="02010609060101010101" charset="-122"/>
                          <a:ea typeface="楷体" panose="02010609060101010101" charset="-122"/>
                        </a:rPr>
                        <a:t>1</a:t>
                      </a:r>
                      <a:endParaRPr lang="en-US" altLang="zh-CN" sz="1600">
                        <a:solidFill>
                          <a:schemeClr val="tx1"/>
                        </a:solidFill>
                        <a:latin typeface="楷体" panose="02010609060101010101" charset="-122"/>
                        <a:ea typeface="楷体" panose="02010609060101010101" charset="-122"/>
                      </a:endParaRPr>
                    </a:p>
                  </a:txBody>
                  <a:tcPr anchor="ctr" anchorCtr="0">
                    <a:lnL w="12700">
                      <a:solidFill>
                        <a:srgbClr val="D9D9D9"/>
                      </a:solidFill>
                      <a:prstDash val="solid"/>
                    </a:lnL>
                    <a:lnR w="6350">
                      <a:solidFill>
                        <a:srgbClr val="D9D9D9"/>
                      </a:solidFill>
                      <a:prstDash val="solid"/>
                    </a:lnR>
                    <a:lnT>
                      <a:noFill/>
                    </a:lnT>
                    <a:lnB>
                      <a:noFill/>
                    </a:lnB>
                    <a:solidFill>
                      <a:srgbClr val="F2F2F2"/>
                    </a:solidFill>
                  </a:tcPr>
                </a:tc>
                <a:tc>
                  <a:txBody>
                    <a:bodyPr/>
                    <a:p>
                      <a:pPr algn="ctr">
                        <a:buNone/>
                      </a:pPr>
                      <a:r>
                        <a:rPr lang="en-US" altLang="zh-CN" sz="1600">
                          <a:solidFill>
                            <a:schemeClr val="tx1"/>
                          </a:solidFill>
                          <a:latin typeface="楷体" panose="02010609060101010101" charset="-122"/>
                          <a:ea typeface="楷体" panose="02010609060101010101" charset="-122"/>
                          <a:cs typeface="楷体" panose="02010609060101010101" charset="-122"/>
                        </a:rPr>
                        <a:t>1500</a:t>
                      </a:r>
                      <a:r>
                        <a:rPr lang="zh-CN" altLang="en-US" sz="1600">
                          <a:solidFill>
                            <a:schemeClr val="tx1"/>
                          </a:solidFill>
                          <a:latin typeface="楷体" panose="02010609060101010101" charset="-122"/>
                          <a:ea typeface="楷体" panose="02010609060101010101" charset="-122"/>
                          <a:cs typeface="楷体" panose="02010609060101010101" charset="-122"/>
                        </a:rPr>
                        <a:t>万</a:t>
                      </a:r>
                      <a:endParaRPr lang="zh-CN" altLang="en-US" sz="1600">
                        <a:solidFill>
                          <a:schemeClr val="tx1"/>
                        </a:solidFill>
                        <a:latin typeface="楷体" panose="02010609060101010101" charset="-122"/>
                        <a:ea typeface="楷体" panose="02010609060101010101" charset="-122"/>
                        <a:cs typeface="楷体" panose="02010609060101010101" charset="-122"/>
                      </a:endParaRPr>
                    </a:p>
                  </a:txBody>
                  <a:tcPr anchor="ctr" anchorCtr="0">
                    <a:lnL w="6350">
                      <a:solidFill>
                        <a:srgbClr val="D9D9D9"/>
                      </a:solidFill>
                      <a:prstDash val="solid"/>
                    </a:lnL>
                    <a:lnR>
                      <a:noFill/>
                    </a:lnR>
                    <a:lnT>
                      <a:noFill/>
                    </a:lnT>
                    <a:lnB>
                      <a:noFill/>
                    </a:lnB>
                    <a:solidFill>
                      <a:srgbClr val="F2F2F2"/>
                    </a:solidFill>
                  </a:tcPr>
                </a:tc>
              </a:tr>
              <a:tr h="341630">
                <a:tc>
                  <a:txBody>
                    <a:bodyPr/>
                    <a:p>
                      <a:pPr algn="ctr">
                        <a:buNone/>
                      </a:pPr>
                      <a:r>
                        <a:rPr lang="zh-CN" altLang="en-US" sz="1600">
                          <a:solidFill>
                            <a:schemeClr val="tx1"/>
                          </a:solidFill>
                          <a:latin typeface="楷体" panose="02010609060101010101" charset="-122"/>
                          <a:ea typeface="楷体" panose="02010609060101010101" charset="-122"/>
                        </a:rPr>
                        <a:t>葡萄牙</a:t>
                      </a:r>
                      <a:endParaRPr lang="zh-CN" altLang="en-US" sz="1600">
                        <a:solidFill>
                          <a:schemeClr val="tx1"/>
                        </a:solidFill>
                        <a:latin typeface="楷体" panose="02010609060101010101" charset="-122"/>
                        <a:ea typeface="楷体" panose="02010609060101010101" charset="-122"/>
                      </a:endParaRPr>
                    </a:p>
                  </a:txBody>
                  <a:tcPr anchor="ctr" anchorCtr="0">
                    <a:lnL>
                      <a:noFill/>
                    </a:lnL>
                    <a:lnR w="12700">
                      <a:solidFill>
                        <a:srgbClr val="D9D9D9"/>
                      </a:solidFill>
                      <a:prstDash val="solid"/>
                    </a:lnR>
                    <a:lnT>
                      <a:noFill/>
                    </a:lnT>
                    <a:lnB>
                      <a:noFill/>
                    </a:lnB>
                    <a:solidFill>
                      <a:srgbClr val="FFFFFF"/>
                    </a:solidFill>
                  </a:tcPr>
                </a:tc>
                <a:tc>
                  <a:txBody>
                    <a:bodyPr/>
                    <a:p>
                      <a:pPr algn="ctr">
                        <a:buNone/>
                      </a:pPr>
                      <a:r>
                        <a:rPr lang="en-US" altLang="zh-CN" sz="1600">
                          <a:solidFill>
                            <a:schemeClr val="tx1"/>
                          </a:solidFill>
                          <a:latin typeface="楷体" panose="02010609060101010101" charset="-122"/>
                          <a:ea typeface="楷体" panose="02010609060101010101" charset="-122"/>
                        </a:rPr>
                        <a:t>8</a:t>
                      </a:r>
                      <a:endParaRPr lang="en-US" altLang="zh-CN" sz="1600">
                        <a:solidFill>
                          <a:schemeClr val="tx1"/>
                        </a:solidFill>
                        <a:latin typeface="楷体" panose="02010609060101010101" charset="-122"/>
                        <a:ea typeface="楷体" panose="02010609060101010101" charset="-122"/>
                      </a:endParaRPr>
                    </a:p>
                  </a:txBody>
                  <a:tcPr anchor="ctr" anchorCtr="0">
                    <a:lnL w="12700">
                      <a:solidFill>
                        <a:srgbClr val="D9D9D9"/>
                      </a:solidFill>
                      <a:prstDash val="solid"/>
                    </a:lnL>
                    <a:lnR w="6350">
                      <a:solidFill>
                        <a:srgbClr val="D9D9D9"/>
                      </a:solidFill>
                      <a:prstDash val="solid"/>
                    </a:lnR>
                    <a:lnT>
                      <a:noFill/>
                    </a:lnT>
                    <a:lnB>
                      <a:noFill/>
                    </a:lnB>
                    <a:solidFill>
                      <a:srgbClr val="FFFFFF"/>
                    </a:solidFill>
                  </a:tcPr>
                </a:tc>
                <a:tc>
                  <a:txBody>
                    <a:bodyPr/>
                    <a:p>
                      <a:pPr algn="ctr">
                        <a:buNone/>
                      </a:pPr>
                      <a:r>
                        <a:rPr lang="en-US" altLang="zh-CN" sz="1600">
                          <a:solidFill>
                            <a:schemeClr val="tx1"/>
                          </a:solidFill>
                          <a:latin typeface="楷体" panose="02010609060101010101" charset="-122"/>
                          <a:ea typeface="楷体" panose="02010609060101010101" charset="-122"/>
                          <a:cs typeface="楷体" panose="02010609060101010101" charset="-122"/>
                        </a:rPr>
                        <a:t>968</a:t>
                      </a:r>
                      <a:r>
                        <a:rPr lang="zh-CN" altLang="en-US" sz="1600">
                          <a:solidFill>
                            <a:schemeClr val="tx1"/>
                          </a:solidFill>
                          <a:latin typeface="楷体" panose="02010609060101010101" charset="-122"/>
                          <a:ea typeface="楷体" panose="02010609060101010101" charset="-122"/>
                          <a:cs typeface="楷体" panose="02010609060101010101" charset="-122"/>
                        </a:rPr>
                        <a:t>万</a:t>
                      </a:r>
                      <a:endParaRPr lang="zh-CN" altLang="en-US" sz="1600">
                        <a:solidFill>
                          <a:schemeClr val="tx1"/>
                        </a:solidFill>
                        <a:latin typeface="楷体" panose="02010609060101010101" charset="-122"/>
                        <a:ea typeface="楷体" panose="02010609060101010101" charset="-122"/>
                        <a:cs typeface="楷体" panose="02010609060101010101" charset="-122"/>
                      </a:endParaRPr>
                    </a:p>
                  </a:txBody>
                  <a:tcPr anchor="ctr" anchorCtr="0">
                    <a:lnL w="6350">
                      <a:solidFill>
                        <a:srgbClr val="D9D9D9"/>
                      </a:solidFill>
                      <a:prstDash val="solid"/>
                    </a:lnL>
                    <a:lnR>
                      <a:noFill/>
                    </a:lnR>
                    <a:lnT>
                      <a:noFill/>
                    </a:lnT>
                    <a:lnB>
                      <a:noFill/>
                    </a:lnB>
                    <a:solidFill>
                      <a:srgbClr val="FFFFFF"/>
                    </a:solidFill>
                  </a:tcPr>
                </a:tc>
              </a:tr>
              <a:tr h="340995">
                <a:tc>
                  <a:txBody>
                    <a:bodyPr/>
                    <a:p>
                      <a:pPr algn="ctr">
                        <a:buNone/>
                      </a:pPr>
                      <a:r>
                        <a:rPr lang="zh-CN" altLang="en-US" sz="1600">
                          <a:solidFill>
                            <a:schemeClr val="tx1"/>
                          </a:solidFill>
                          <a:latin typeface="楷体" panose="02010609060101010101" charset="-122"/>
                          <a:ea typeface="楷体" panose="02010609060101010101" charset="-122"/>
                        </a:rPr>
                        <a:t>荷兰</a:t>
                      </a:r>
                      <a:endParaRPr lang="zh-CN" altLang="en-US" sz="1600">
                        <a:solidFill>
                          <a:schemeClr val="tx1"/>
                        </a:solidFill>
                        <a:latin typeface="楷体" panose="02010609060101010101" charset="-122"/>
                        <a:ea typeface="楷体" panose="02010609060101010101" charset="-122"/>
                      </a:endParaRPr>
                    </a:p>
                  </a:txBody>
                  <a:tcPr anchor="ctr" anchorCtr="0">
                    <a:lnL>
                      <a:noFill/>
                    </a:lnL>
                    <a:lnR w="12700">
                      <a:solidFill>
                        <a:srgbClr val="D9D9D9"/>
                      </a:solidFill>
                      <a:prstDash val="solid"/>
                    </a:lnR>
                    <a:lnT>
                      <a:noFill/>
                    </a:lnT>
                    <a:lnB>
                      <a:noFill/>
                    </a:lnB>
                    <a:solidFill>
                      <a:srgbClr val="F2F2F2"/>
                    </a:solidFill>
                  </a:tcPr>
                </a:tc>
                <a:tc>
                  <a:txBody>
                    <a:bodyPr/>
                    <a:p>
                      <a:pPr algn="ctr">
                        <a:buNone/>
                      </a:pPr>
                      <a:r>
                        <a:rPr lang="en-US" altLang="zh-CN" sz="1600">
                          <a:solidFill>
                            <a:schemeClr val="tx1"/>
                          </a:solidFill>
                          <a:latin typeface="楷体" panose="02010609060101010101" charset="-122"/>
                          <a:ea typeface="楷体" panose="02010609060101010101" charset="-122"/>
                        </a:rPr>
                        <a:t>8</a:t>
                      </a:r>
                      <a:endParaRPr lang="en-US" altLang="zh-CN" sz="1600">
                        <a:solidFill>
                          <a:schemeClr val="tx1"/>
                        </a:solidFill>
                        <a:latin typeface="楷体" panose="02010609060101010101" charset="-122"/>
                        <a:ea typeface="楷体" panose="02010609060101010101" charset="-122"/>
                      </a:endParaRPr>
                    </a:p>
                  </a:txBody>
                  <a:tcPr anchor="ctr" anchorCtr="0">
                    <a:lnL w="12700">
                      <a:solidFill>
                        <a:srgbClr val="D9D9D9"/>
                      </a:solidFill>
                      <a:prstDash val="solid"/>
                    </a:lnL>
                    <a:lnR w="6350">
                      <a:solidFill>
                        <a:srgbClr val="D9D9D9"/>
                      </a:solidFill>
                      <a:prstDash val="solid"/>
                    </a:lnR>
                    <a:lnT>
                      <a:noFill/>
                    </a:lnT>
                    <a:lnB>
                      <a:noFill/>
                    </a:lnB>
                    <a:solidFill>
                      <a:srgbClr val="F2F2F2"/>
                    </a:solidFill>
                  </a:tcPr>
                </a:tc>
                <a:tc>
                  <a:txBody>
                    <a:bodyPr/>
                    <a:p>
                      <a:pPr algn="ctr">
                        <a:buNone/>
                      </a:pPr>
                      <a:r>
                        <a:rPr lang="en-US" altLang="zh-CN" sz="1600">
                          <a:solidFill>
                            <a:schemeClr val="tx1"/>
                          </a:solidFill>
                          <a:latin typeface="楷体" panose="02010609060101010101" charset="-122"/>
                          <a:ea typeface="楷体" panose="02010609060101010101" charset="-122"/>
                          <a:cs typeface="楷体" panose="02010609060101010101" charset="-122"/>
                        </a:rPr>
                        <a:t>3741</a:t>
                      </a:r>
                      <a:r>
                        <a:rPr lang="zh-CN" altLang="en-US" sz="1600">
                          <a:solidFill>
                            <a:schemeClr val="tx1"/>
                          </a:solidFill>
                          <a:latin typeface="楷体" panose="02010609060101010101" charset="-122"/>
                          <a:ea typeface="楷体" panose="02010609060101010101" charset="-122"/>
                          <a:cs typeface="楷体" panose="02010609060101010101" charset="-122"/>
                        </a:rPr>
                        <a:t>万</a:t>
                      </a:r>
                      <a:endParaRPr lang="zh-CN" altLang="en-US" sz="1600">
                        <a:solidFill>
                          <a:schemeClr val="tx1"/>
                        </a:solidFill>
                        <a:latin typeface="楷体" panose="02010609060101010101" charset="-122"/>
                        <a:ea typeface="楷体" panose="02010609060101010101" charset="-122"/>
                        <a:cs typeface="楷体" panose="02010609060101010101" charset="-122"/>
                      </a:endParaRPr>
                    </a:p>
                  </a:txBody>
                  <a:tcPr anchor="ctr" anchorCtr="0">
                    <a:lnL w="6350">
                      <a:solidFill>
                        <a:srgbClr val="D9D9D9"/>
                      </a:solidFill>
                      <a:prstDash val="solid"/>
                    </a:lnL>
                    <a:lnR>
                      <a:noFill/>
                    </a:lnR>
                    <a:lnT>
                      <a:noFill/>
                    </a:lnT>
                    <a:lnB>
                      <a:noFill/>
                    </a:lnB>
                    <a:solidFill>
                      <a:srgbClr val="F2F2F2"/>
                    </a:solidFill>
                  </a:tcPr>
                </a:tc>
              </a:tr>
              <a:tr h="340995">
                <a:tc>
                  <a:txBody>
                    <a:bodyPr/>
                    <a:p>
                      <a:pPr algn="ctr">
                        <a:buNone/>
                      </a:pPr>
                      <a:r>
                        <a:rPr lang="zh-CN" altLang="en-US" sz="1600">
                          <a:solidFill>
                            <a:schemeClr val="tx1"/>
                          </a:solidFill>
                          <a:latin typeface="楷体" panose="02010609060101010101" charset="-122"/>
                          <a:ea typeface="楷体" panose="02010609060101010101" charset="-122"/>
                        </a:rPr>
                        <a:t>意大利</a:t>
                      </a:r>
                      <a:endParaRPr lang="zh-CN" altLang="en-US" sz="1600">
                        <a:solidFill>
                          <a:schemeClr val="tx1"/>
                        </a:solidFill>
                        <a:latin typeface="楷体" panose="02010609060101010101" charset="-122"/>
                        <a:ea typeface="楷体" panose="02010609060101010101" charset="-122"/>
                      </a:endParaRPr>
                    </a:p>
                  </a:txBody>
                  <a:tcPr anchor="ctr" anchorCtr="0">
                    <a:lnL>
                      <a:noFill/>
                    </a:lnL>
                    <a:lnR w="12700">
                      <a:solidFill>
                        <a:srgbClr val="D9D9D9"/>
                      </a:solidFill>
                      <a:prstDash val="solid"/>
                    </a:lnR>
                    <a:lnT>
                      <a:noFill/>
                    </a:lnT>
                    <a:lnB w="19050">
                      <a:solidFill>
                        <a:srgbClr val="595959"/>
                      </a:solidFill>
                      <a:prstDash val="solid"/>
                    </a:lnB>
                    <a:solidFill>
                      <a:srgbClr val="FFFFFF"/>
                    </a:solidFill>
                  </a:tcPr>
                </a:tc>
                <a:tc>
                  <a:txBody>
                    <a:bodyPr/>
                    <a:p>
                      <a:pPr algn="ctr">
                        <a:buNone/>
                      </a:pPr>
                      <a:r>
                        <a:rPr lang="en-US" altLang="zh-CN" sz="1600">
                          <a:solidFill>
                            <a:schemeClr val="tx1"/>
                          </a:solidFill>
                          <a:latin typeface="楷体" panose="02010609060101010101" charset="-122"/>
                          <a:ea typeface="楷体" panose="02010609060101010101" charset="-122"/>
                        </a:rPr>
                        <a:t>4</a:t>
                      </a:r>
                      <a:endParaRPr lang="en-US" altLang="zh-CN" sz="1600">
                        <a:solidFill>
                          <a:schemeClr val="tx1"/>
                        </a:solidFill>
                        <a:latin typeface="楷体" panose="02010609060101010101" charset="-122"/>
                        <a:ea typeface="楷体" panose="02010609060101010101" charset="-122"/>
                      </a:endParaRPr>
                    </a:p>
                  </a:txBody>
                  <a:tcPr anchor="ctr" anchorCtr="0">
                    <a:lnL w="12700">
                      <a:solidFill>
                        <a:srgbClr val="D9D9D9"/>
                      </a:solidFill>
                      <a:prstDash val="solid"/>
                    </a:lnL>
                    <a:lnR w="6350">
                      <a:solidFill>
                        <a:srgbClr val="D9D9D9"/>
                      </a:solidFill>
                      <a:prstDash val="solid"/>
                    </a:lnR>
                    <a:lnT>
                      <a:noFill/>
                    </a:lnT>
                    <a:lnB w="19050">
                      <a:solidFill>
                        <a:srgbClr val="595959"/>
                      </a:solidFill>
                      <a:prstDash val="solid"/>
                    </a:lnB>
                    <a:solidFill>
                      <a:srgbClr val="FFFFFF"/>
                    </a:solidFill>
                  </a:tcPr>
                </a:tc>
                <a:tc>
                  <a:txBody>
                    <a:bodyPr/>
                    <a:p>
                      <a:pPr algn="ctr">
                        <a:buNone/>
                      </a:pPr>
                      <a:r>
                        <a:rPr lang="en-US" altLang="zh-CN" sz="1600">
                          <a:solidFill>
                            <a:schemeClr val="tx1"/>
                          </a:solidFill>
                          <a:latin typeface="楷体" panose="02010609060101010101" charset="-122"/>
                          <a:ea typeface="楷体" panose="02010609060101010101" charset="-122"/>
                          <a:cs typeface="楷体" panose="02010609060101010101" charset="-122"/>
                        </a:rPr>
                        <a:t>139</a:t>
                      </a:r>
                      <a:r>
                        <a:rPr lang="zh-CN" altLang="en-US" sz="1600">
                          <a:solidFill>
                            <a:schemeClr val="tx1"/>
                          </a:solidFill>
                          <a:latin typeface="楷体" panose="02010609060101010101" charset="-122"/>
                          <a:ea typeface="楷体" panose="02010609060101010101" charset="-122"/>
                          <a:cs typeface="楷体" panose="02010609060101010101" charset="-122"/>
                        </a:rPr>
                        <a:t>万</a:t>
                      </a:r>
                      <a:endParaRPr lang="zh-CN" altLang="en-US" sz="1600">
                        <a:solidFill>
                          <a:schemeClr val="tx1"/>
                        </a:solidFill>
                        <a:latin typeface="楷体" panose="02010609060101010101" charset="-122"/>
                        <a:ea typeface="楷体" panose="02010609060101010101" charset="-122"/>
                        <a:cs typeface="楷体" panose="02010609060101010101" charset="-122"/>
                      </a:endParaRPr>
                    </a:p>
                  </a:txBody>
                  <a:tcPr anchor="ctr" anchorCtr="0">
                    <a:lnL w="6350">
                      <a:solidFill>
                        <a:srgbClr val="D9D9D9"/>
                      </a:solidFill>
                      <a:prstDash val="solid"/>
                    </a:lnL>
                    <a:lnR>
                      <a:noFill/>
                    </a:lnR>
                    <a:lnT>
                      <a:noFill/>
                    </a:lnT>
                    <a:lnB w="19050">
                      <a:solidFill>
                        <a:srgbClr val="595959"/>
                      </a:solidFill>
                      <a:prstDash val="soli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11545570" cy="1076325"/>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3.</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影响</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（1）对世界：</a:t>
            </a: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几乎所有国家都被卷入资本主义世界市场当中，世界越来越紧密地连为一体</a:t>
            </a: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2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四、世界殖民体系的形成</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3" name="文本框 2"/>
          <p:cNvSpPr txBox="1"/>
          <p:nvPr/>
        </p:nvSpPr>
        <p:spPr>
          <a:xfrm>
            <a:off x="325120" y="4461510"/>
            <a:ext cx="11544935" cy="1630045"/>
          </a:xfrm>
          <a:prstGeom prst="rect">
            <a:avLst/>
          </a:prstGeom>
          <a:noFill/>
          <a:ln w="12700">
            <a:solidFill>
              <a:srgbClr val="C00000"/>
            </a:solidFill>
            <a:prstDash val="dash"/>
          </a:ln>
        </p:spPr>
        <p:txBody>
          <a:bodyPr wrap="square" rtlCol="0">
            <a:spAutoFit/>
          </a:bodyPr>
          <a:p>
            <a:pPr indent="508000" fontAlgn="auto">
              <a:lnSpc>
                <a:spcPct val="125000"/>
              </a:lnSpc>
              <a:spcBef>
                <a:spcPts val="0"/>
              </a:spcBef>
              <a:spcAft>
                <a:spcPts val="0"/>
              </a:spcAft>
              <a:extLst>
                <a:ext uri="{35155182-B16C-46BC-9424-99874614C6A1}">
                  <wpsdc:indentchars xmlns:wpsdc="http://www.wps.cn/officeDocument/2017/drawingmlCustomData" val="200" checksum="282533468"/>
                </a:ext>
              </a:extLst>
            </a:pPr>
            <a:r>
              <a:rPr lang="zh-CN" altLang="en-US" sz="2000" b="1" dirty="0">
                <a:latin typeface="楷体" panose="02010609060101010101" charset="-122"/>
                <a:ea typeface="楷体" panose="02010609060101010101" charset="-122"/>
                <a:cs typeface="楷体" panose="02010609060101010101" charset="-122"/>
                <a:sym typeface="+mn-ea"/>
              </a:rPr>
              <a:t>材料三</a:t>
            </a:r>
            <a:r>
              <a:rPr lang="zh-CN" altLang="en-US" sz="2000" dirty="0">
                <a:latin typeface="楷体" panose="02010609060101010101" charset="-122"/>
                <a:ea typeface="楷体" panose="02010609060101010101" charset="-122"/>
                <a:cs typeface="楷体" panose="02010609060101010101" charset="-122"/>
                <a:sym typeface="+mn-ea"/>
              </a:rPr>
              <a:t> 到</a:t>
            </a:r>
            <a:r>
              <a:rPr lang="en-US" altLang="zh-CN" sz="2000" dirty="0">
                <a:latin typeface="楷体" panose="02010609060101010101" charset="-122"/>
                <a:ea typeface="楷体" panose="02010609060101010101" charset="-122"/>
                <a:cs typeface="楷体" panose="02010609060101010101" charset="-122"/>
                <a:sym typeface="+mn-ea"/>
              </a:rPr>
              <a:t>19</a:t>
            </a:r>
            <a:r>
              <a:rPr lang="zh-CN" altLang="en-US" sz="2000" dirty="0">
                <a:latin typeface="楷体" panose="02010609060101010101" charset="-122"/>
                <a:ea typeface="楷体" panose="02010609060101010101" charset="-122"/>
                <a:cs typeface="楷体" panose="02010609060101010101" charset="-122"/>
                <a:sym typeface="+mn-ea"/>
              </a:rPr>
              <a:t>世纪末</a:t>
            </a:r>
            <a:r>
              <a:rPr lang="en-US" altLang="zh-CN" sz="2000" dirty="0">
                <a:latin typeface="楷体" panose="02010609060101010101" charset="-122"/>
                <a:ea typeface="楷体" panose="02010609060101010101" charset="-122"/>
                <a:cs typeface="楷体" panose="02010609060101010101" charset="-122"/>
                <a:sym typeface="+mn-ea"/>
              </a:rPr>
              <a:t>20</a:t>
            </a:r>
            <a:r>
              <a:rPr lang="zh-CN" altLang="en-US" sz="2000" dirty="0">
                <a:latin typeface="楷体" panose="02010609060101010101" charset="-122"/>
                <a:ea typeface="楷体" panose="02010609060101010101" charset="-122"/>
                <a:cs typeface="楷体" panose="02010609060101010101" charset="-122"/>
                <a:sym typeface="+mn-ea"/>
              </a:rPr>
              <a:t>世纪初，除了日本，几乎所有的亚洲国家都成为欧美列强的殖民地或半殖民地，非洲大陆领土基本上被瓜分完毕，赢得政治独立的拉丁美洲，在经济上又重新受制于列强。欧美列强利用坚船利炮，把全球卷进了世界市场。</a:t>
            </a:r>
            <a:r>
              <a:rPr lang="zh-CN" altLang="en-US" sz="2000" dirty="0">
                <a:solidFill>
                  <a:srgbClr val="C00000"/>
                </a:solidFill>
                <a:latin typeface="楷体" panose="02010609060101010101" charset="-122"/>
                <a:ea typeface="楷体" panose="02010609060101010101" charset="-122"/>
                <a:cs typeface="楷体" panose="02010609060101010101" charset="-122"/>
                <a:sym typeface="+mn-ea"/>
              </a:rPr>
              <a:t>以欧美工业国为主导的世界市场最终形成了。</a:t>
            </a:r>
            <a:endParaRPr lang="zh-CN" altLang="en-US" sz="2000" dirty="0">
              <a:latin typeface="楷体" panose="02010609060101010101" charset="-122"/>
              <a:ea typeface="楷体" panose="02010609060101010101" charset="-122"/>
              <a:cs typeface="楷体" panose="02010609060101010101" charset="-122"/>
            </a:endParaRPr>
          </a:p>
          <a:p>
            <a:pPr indent="508000" algn="r" fontAlgn="auto">
              <a:lnSpc>
                <a:spcPct val="125000"/>
              </a:lnSpc>
              <a:spcBef>
                <a:spcPts val="0"/>
              </a:spcBef>
              <a:spcAft>
                <a:spcPts val="0"/>
              </a:spcAft>
              <a:extLst>
                <a:ext uri="{35155182-B16C-46BC-9424-99874614C6A1}">
                  <wpsdc:indentchars xmlns:wpsdc="http://www.wps.cn/officeDocument/2017/drawingmlCustomData" val="200" checksum="282533468"/>
                </a:ext>
              </a:extLst>
            </a:pPr>
            <a:r>
              <a:rPr lang="en-US" altLang="zh-CN" sz="2000" dirty="0">
                <a:latin typeface="楷体" panose="02010609060101010101" charset="-122"/>
                <a:ea typeface="楷体" panose="02010609060101010101" charset="-122"/>
                <a:cs typeface="楷体" panose="02010609060101010101" charset="-122"/>
                <a:sym typeface="+mn-ea"/>
              </a:rPr>
              <a:t>——</a:t>
            </a:r>
            <a:r>
              <a:rPr lang="zh-CN" altLang="en-US" sz="2000" dirty="0">
                <a:latin typeface="楷体" panose="02010609060101010101" charset="-122"/>
                <a:ea typeface="楷体" panose="02010609060101010101" charset="-122"/>
                <a:cs typeface="楷体" panose="02010609060101010101" charset="-122"/>
                <a:sym typeface="+mn-ea"/>
              </a:rPr>
              <a:t>岳麓版历史必修二</a:t>
            </a:r>
            <a:r>
              <a:rPr lang="en-US" altLang="zh-CN" sz="2000" dirty="0">
                <a:latin typeface="楷体" panose="02010609060101010101" charset="-122"/>
                <a:ea typeface="楷体" panose="02010609060101010101" charset="-122"/>
                <a:cs typeface="楷体" panose="02010609060101010101" charset="-122"/>
                <a:sym typeface="+mn-ea"/>
              </a:rPr>
              <a:t>《</a:t>
            </a:r>
            <a:r>
              <a:rPr lang="zh-CN" altLang="en-US" sz="2000" dirty="0">
                <a:latin typeface="楷体" panose="02010609060101010101" charset="-122"/>
                <a:ea typeface="楷体" panose="02010609060101010101" charset="-122"/>
                <a:cs typeface="楷体" panose="02010609060101010101" charset="-122"/>
                <a:sym typeface="+mn-ea"/>
              </a:rPr>
              <a:t>经济成长历程</a:t>
            </a:r>
            <a:r>
              <a:rPr lang="en-US" altLang="zh-CN" sz="2000" dirty="0">
                <a:latin typeface="楷体" panose="02010609060101010101" charset="-122"/>
                <a:ea typeface="楷体" panose="02010609060101010101" charset="-122"/>
                <a:cs typeface="楷体" panose="02010609060101010101" charset="-122"/>
                <a:sym typeface="+mn-ea"/>
              </a:rPr>
              <a:t>》</a:t>
            </a:r>
            <a:endParaRPr lang="en-US" altLang="zh-CN" sz="2000" dirty="0">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323215" y="2108200"/>
            <a:ext cx="11544935" cy="860425"/>
          </a:xfrm>
          <a:prstGeom prst="rect">
            <a:avLst/>
          </a:prstGeom>
          <a:noFill/>
          <a:ln w="12700">
            <a:solidFill>
              <a:srgbClr val="C00000"/>
            </a:solidFill>
            <a:prstDash val="dash"/>
          </a:ln>
        </p:spPr>
        <p:txBody>
          <a:bodyPr wrap="square" rtlCol="0">
            <a:spAutoFit/>
          </a:bodyPr>
          <a:p>
            <a:pPr indent="-508000" algn="just" fontAlgn="auto">
              <a:lnSpc>
                <a:spcPct val="125000"/>
              </a:lnSpc>
              <a:spcBef>
                <a:spcPct val="0"/>
              </a:spcBef>
              <a:spcAft>
                <a:spcPct val="0"/>
              </a:spcAft>
              <a:extLst>
                <a:ext uri="{35155182-B16C-46BC-9424-99874614C6A1}">
                  <wpsdc:indentchars xmlns:wpsdc="http://www.wps.cn/officeDocument/2017/drawingmlCustomData" val="-200" checksum="653400869"/>
                </a:ext>
              </a:extLst>
            </a:pPr>
            <a:r>
              <a:rPr lang="en-US" altLang="zh-CN" sz="20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    </a:t>
            </a:r>
            <a:r>
              <a:rPr lang="zh-CN" altLang="en-US" sz="2000" b="1">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材料一</a:t>
            </a:r>
            <a:r>
              <a:rPr lang="zh-CN" altLang="en-US" sz="20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 在这个时期，西欧资本主义势力入侵亚洲、非洲及拉丁美洲诸国，把这些国家纳入资本主义轨道，把他们变为西方资本主义国家的经济附庸。       </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0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吴于瑾、齐世荣《世界史·近代史》</a:t>
            </a:r>
            <a:endParaRPr lang="zh-CN" altLang="en-US" sz="2000" dirty="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endParaRPr>
          </a:p>
        </p:txBody>
      </p:sp>
      <p:sp>
        <p:nvSpPr>
          <p:cNvPr id="6" name="文本框 5"/>
          <p:cNvSpPr txBox="1"/>
          <p:nvPr/>
        </p:nvSpPr>
        <p:spPr>
          <a:xfrm>
            <a:off x="325120" y="3284855"/>
            <a:ext cx="11545570" cy="860425"/>
          </a:xfrm>
          <a:prstGeom prst="rect">
            <a:avLst/>
          </a:prstGeom>
          <a:noFill/>
          <a:ln w="12700" cmpd="sng">
            <a:solidFill>
              <a:srgbClr val="C00000"/>
            </a:solidFill>
            <a:prstDash val="dash"/>
          </a:ln>
        </p:spPr>
        <p:txBody>
          <a:bodyPr wrap="square" rtlCol="0" anchor="t">
            <a:spAutoFit/>
          </a:bodyPr>
          <a:p>
            <a:pPr indent="-508000" algn="just" fontAlgn="auto">
              <a:lnSpc>
                <a:spcPct val="125000"/>
              </a:lnSpc>
              <a:spcBef>
                <a:spcPct val="0"/>
              </a:spcBef>
              <a:spcAft>
                <a:spcPct val="0"/>
              </a:spcAft>
              <a:extLst>
                <a:ext uri="{35155182-B16C-46BC-9424-99874614C6A1}">
                  <wpsdc:indentchars xmlns:wpsdc="http://www.wps.cn/officeDocument/2017/drawingmlCustomData" val="-200" checksum="653400869"/>
                </a:ext>
              </a:extLst>
            </a:pPr>
            <a:r>
              <a:rPr lang="en-US" altLang="zh-CN" sz="20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    </a:t>
            </a:r>
            <a:r>
              <a:rPr lang="zh-CN" altLang="en-US" sz="2000" b="1">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材料二</a:t>
            </a:r>
            <a:r>
              <a:rPr lang="zh-CN" altLang="en-US" sz="20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 随着殖民扩张急剧加强，越来越多的国家沦为殖民地、半殖民地，世界逐渐形成一个不可分割的整体。                                         </a:t>
            </a:r>
            <a:r>
              <a:rPr lang="en-US" altLang="zh-CN" sz="20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0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《从全球化的角度看三次科技革命》</a:t>
            </a:r>
            <a:endParaRPr lang="zh-CN" altLang="en-US" sz="20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11545570" cy="310769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3.</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影响</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）对资本主义国家：</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50000"/>
              </a:lnSpc>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rPr>
              <a:t>   ①世界殖民体系的形成为列强提供了更加广阔的商品市场、原料产地和投资场所，促进了</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50000"/>
              </a:lnSpc>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rPr>
              <a:t>     资本主义的发展，使其长期在世界范围内占统治地位；</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50000"/>
              </a:lnSpc>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rPr>
              <a:t>   ②帝国主义国家之间政治、经济发展的不平衡</a:t>
            </a: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导致其对殖民地的扩张与争夺加剧，孕育着</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fontAlgn="auto">
              <a:lnSpc>
                <a:spcPct val="150000"/>
              </a:lnSpc>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新的更大的冲突，最终导致了世界大战的爆发</a:t>
            </a:r>
            <a:r>
              <a:rPr lang="zh-CN" altLang="en-US" sz="22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2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四、世界殖民体系的形成</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3" name="文本框 2"/>
          <p:cNvSpPr txBox="1"/>
          <p:nvPr/>
        </p:nvSpPr>
        <p:spPr>
          <a:xfrm>
            <a:off x="259080" y="3986530"/>
            <a:ext cx="11544935" cy="1245235"/>
          </a:xfrm>
          <a:prstGeom prst="rect">
            <a:avLst/>
          </a:prstGeom>
          <a:noFill/>
          <a:ln w="12700">
            <a:solidFill>
              <a:srgbClr val="C00000"/>
            </a:solidFill>
            <a:prstDash val="dash"/>
          </a:ln>
        </p:spPr>
        <p:txBody>
          <a:bodyPr wrap="square" rtlCol="0">
            <a:spAutoFit/>
          </a:bodyPr>
          <a:p>
            <a:pPr indent="457200" fontAlgn="auto">
              <a:lnSpc>
                <a:spcPct val="125000"/>
              </a:lnSpc>
              <a:spcBef>
                <a:spcPts val="0"/>
              </a:spcBef>
              <a:spcAft>
                <a:spcPts val="0"/>
              </a:spcAft>
            </a:pPr>
            <a:r>
              <a:rPr lang="zh-CN" altLang="en-US" sz="2000" b="1">
                <a:latin typeface="楷体" panose="02010609060101010101" charset="-122"/>
                <a:ea typeface="楷体" panose="02010609060101010101" charset="-122"/>
                <a:cs typeface="楷体" panose="02010609060101010101" charset="-122"/>
                <a:sym typeface="+mn-ea"/>
              </a:rPr>
              <a:t>材料一</a:t>
            </a:r>
            <a:r>
              <a:rPr lang="zh-CN" altLang="en-US" sz="2000">
                <a:latin typeface="楷体" panose="02010609060101010101" charset="-122"/>
                <a:ea typeface="楷体" panose="02010609060101010101" charset="-122"/>
                <a:cs typeface="楷体" panose="02010609060101010101" charset="-122"/>
                <a:sym typeface="+mn-ea"/>
              </a:rPr>
              <a:t> 列强用资本输出，牢牢地控制了落后国家的经济命脉，</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榨取了大量财富</a:t>
            </a:r>
            <a:r>
              <a:rPr lang="zh-CN" altLang="en-US" sz="2000">
                <a:latin typeface="楷体" panose="02010609060101010101" charset="-122"/>
                <a:ea typeface="楷体" panose="02010609060101010101" charset="-122"/>
                <a:cs typeface="楷体" panose="02010609060101010101" charset="-122"/>
                <a:sym typeface="+mn-ea"/>
              </a:rPr>
              <a:t>。通过掠夺性贸易，殖民地和半殖民地进一步成为资本主义国家的</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商品销售市场和原料产地</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从而把大部分国家和地区都纳入了</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资本主义世界经济体系</a:t>
            </a:r>
            <a:r>
              <a:rPr lang="zh-CN" altLang="en-US" sz="2000">
                <a:latin typeface="楷体" panose="02010609060101010101" charset="-122"/>
                <a:ea typeface="楷体" panose="02010609060101010101" charset="-122"/>
                <a:cs typeface="楷体" panose="02010609060101010101" charset="-122"/>
                <a:sym typeface="+mn-ea"/>
              </a:rPr>
              <a:t>的轨道。                 </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摘编自李其荣</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世界通史</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近代卷</a:t>
            </a:r>
            <a:r>
              <a:rPr lang="en-US" altLang="zh-CN" sz="2000">
                <a:latin typeface="楷体" panose="02010609060101010101" charset="-122"/>
                <a:ea typeface="楷体" panose="02010609060101010101" charset="-122"/>
                <a:cs typeface="楷体" panose="02010609060101010101" charset="-122"/>
                <a:sym typeface="+mn-ea"/>
              </a:rPr>
              <a:t>》</a:t>
            </a:r>
            <a:endParaRPr lang="en-US" altLang="zh-CN" sz="2000" dirty="0">
              <a:latin typeface="楷体" panose="02010609060101010101" charset="-122"/>
              <a:ea typeface="楷体" panose="02010609060101010101" charset="-122"/>
              <a:cs typeface="楷体" panose="02010609060101010101" charset="-122"/>
              <a:sym typeface="+mn-ea"/>
            </a:endParaRPr>
          </a:p>
        </p:txBody>
      </p:sp>
      <p:sp>
        <p:nvSpPr>
          <p:cNvPr id="2" name="文本框 1"/>
          <p:cNvSpPr txBox="1"/>
          <p:nvPr/>
        </p:nvSpPr>
        <p:spPr>
          <a:xfrm>
            <a:off x="259080" y="5364480"/>
            <a:ext cx="6061710" cy="1245235"/>
          </a:xfrm>
          <a:prstGeom prst="rect">
            <a:avLst/>
          </a:prstGeom>
          <a:noFill/>
          <a:ln w="12700">
            <a:solidFill>
              <a:srgbClr val="C00000"/>
            </a:solidFill>
            <a:prstDash val="dash"/>
          </a:ln>
        </p:spPr>
        <p:txBody>
          <a:bodyPr wrap="square" rtlCol="0">
            <a:spAutoFit/>
          </a:bodyPr>
          <a:p>
            <a:pPr indent="-508000" fontAlgn="auto">
              <a:lnSpc>
                <a:spcPct val="125000"/>
              </a:lnSpc>
              <a:spcBef>
                <a:spcPts val="0"/>
              </a:spcBef>
              <a:spcAft>
                <a:spcPts val="0"/>
              </a:spcAft>
              <a:extLst>
                <a:ext uri="{35155182-B16C-46BC-9424-99874614C6A1}">
                  <wpsdc:indentchars xmlns:wpsdc="http://www.wps.cn/officeDocument/2017/drawingmlCustomData" val="-200" checksum="653400869"/>
                </a:ext>
              </a:extLst>
            </a:pPr>
            <a:r>
              <a:rPr lang="en-US" altLang="zh-CN" sz="2000" dirty="0">
                <a:latin typeface="楷体" panose="02010609060101010101" charset="-122"/>
                <a:ea typeface="楷体" panose="02010609060101010101" charset="-122"/>
                <a:cs typeface="微软雅黑" panose="020B0503020204020204" charset="-122"/>
                <a:sym typeface="+mn-ea"/>
              </a:rPr>
              <a:t>    </a:t>
            </a:r>
            <a:r>
              <a:rPr lang="zh-CN" altLang="en-US" sz="2000" b="1" dirty="0">
                <a:latin typeface="楷体" panose="02010609060101010101" charset="-122"/>
                <a:ea typeface="楷体" panose="02010609060101010101" charset="-122"/>
                <a:cs typeface="微软雅黑" panose="020B0503020204020204" charset="-122"/>
                <a:sym typeface="+mn-ea"/>
              </a:rPr>
              <a:t>材料二</a:t>
            </a:r>
            <a:r>
              <a:rPr lang="zh-CN" altLang="en-US" sz="2000" dirty="0">
                <a:latin typeface="楷体" panose="02010609060101010101" charset="-122"/>
                <a:ea typeface="楷体" panose="02010609060101010101" charset="-122"/>
                <a:cs typeface="微软雅黑" panose="020B0503020204020204" charset="-122"/>
                <a:sym typeface="+mn-ea"/>
              </a:rPr>
              <a:t> “让别的国家分割大陆和海洋，而我们德国满足于蓝色天空的时代已经过去，</a:t>
            </a:r>
            <a:r>
              <a:rPr lang="zh-CN" altLang="en-US" sz="2000" dirty="0">
                <a:solidFill>
                  <a:srgbClr val="C00000"/>
                </a:solidFill>
                <a:latin typeface="楷体" panose="02010609060101010101" charset="-122"/>
                <a:ea typeface="楷体" panose="02010609060101010101" charset="-122"/>
                <a:cs typeface="微软雅黑" panose="020B0503020204020204" charset="-122"/>
                <a:sym typeface="+mn-ea"/>
              </a:rPr>
              <a:t>我们也要求阳光下的地盘</a:t>
            </a:r>
            <a:r>
              <a:rPr lang="zh-CN" altLang="en-US" sz="2000" dirty="0">
                <a:latin typeface="楷体" panose="02010609060101010101" charset="-122"/>
                <a:ea typeface="楷体" panose="02010609060101010101" charset="-122"/>
                <a:cs typeface="微软雅黑" panose="020B0503020204020204" charset="-122"/>
                <a:sym typeface="+mn-ea"/>
              </a:rPr>
              <a:t>”。         </a:t>
            </a:r>
            <a:r>
              <a:rPr lang="en-US" altLang="zh-CN" sz="2000" dirty="0" smtClean="0">
                <a:latin typeface="楷体" panose="02010609060101010101" charset="-122"/>
                <a:ea typeface="楷体" panose="02010609060101010101" charset="-122"/>
                <a:cs typeface="微软雅黑" panose="020B0503020204020204" charset="-122"/>
                <a:sym typeface="+mn-ea"/>
              </a:rPr>
              <a:t>——</a:t>
            </a:r>
            <a:r>
              <a:rPr lang="zh-CN" altLang="en-US" sz="2000" dirty="0">
                <a:latin typeface="楷体" panose="02010609060101010101" charset="-122"/>
                <a:ea typeface="楷体" panose="02010609060101010101" charset="-122"/>
                <a:cs typeface="微软雅黑" panose="020B0503020204020204" charset="-122"/>
                <a:sym typeface="+mn-ea"/>
              </a:rPr>
              <a:t>德国外交大臣皮洛夫</a:t>
            </a:r>
            <a:endParaRPr lang="en-US" altLang="zh-CN" sz="2000" dirty="0">
              <a:latin typeface="楷体" panose="02010609060101010101" charset="-122"/>
              <a:ea typeface="楷体" panose="02010609060101010101" charset="-122"/>
              <a:cs typeface="楷体" panose="02010609060101010101" charset="-122"/>
              <a:sym typeface="+mn-ea"/>
            </a:endParaRPr>
          </a:p>
        </p:txBody>
      </p:sp>
      <p:pic>
        <p:nvPicPr>
          <p:cNvPr id="7" name="图片 6"/>
          <p:cNvPicPr>
            <a:picLocks noChangeAspect="1"/>
          </p:cNvPicPr>
          <p:nvPr/>
        </p:nvPicPr>
        <p:blipFill>
          <a:blip r:embed="rId1"/>
          <a:stretch>
            <a:fillRect/>
          </a:stretch>
        </p:blipFill>
        <p:spPr>
          <a:xfrm>
            <a:off x="6526530" y="5364480"/>
            <a:ext cx="5277485" cy="124587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11545570" cy="259969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3.</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影响</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）对殖民地半殖民地</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endParaRPr>
          </a:p>
          <a:p>
            <a:pPr algn="l" fontAlgn="auto">
              <a:lnSpc>
                <a:spcPct val="150000"/>
              </a:lnSpc>
              <a:buClrTx/>
              <a:buSzTx/>
              <a:buNone/>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①给殖民地带来了深重灾难，形成了人类历史上由少数资本主义国家控制世界上绝大部分</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algn="l" fontAlgn="auto">
              <a:lnSpc>
                <a:spcPct val="150000"/>
              </a:lnSpc>
              <a:buClrTx/>
              <a:buSzTx/>
              <a:buNone/>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土地和人口的极不合理的状态，被压迫人民的反抗斗争不断高涨；</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algn="l" fontAlgn="auto">
              <a:lnSpc>
                <a:spcPct val="150000"/>
              </a:lnSpc>
              <a:buClrTx/>
              <a:buSzTx/>
              <a:buNone/>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②</a:t>
            </a: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rPr>
              <a:t>打破原有经济发展模式，</a:t>
            </a: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客观上传播了先进生产方式，推动亚非拉地区的近代化进程。</a:t>
            </a:r>
            <a:endParaRPr lang="zh-CN" altLang="en-US" sz="22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四、世界殖民体系的形成</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3" name="文本框 2"/>
          <p:cNvSpPr txBox="1"/>
          <p:nvPr/>
        </p:nvSpPr>
        <p:spPr>
          <a:xfrm>
            <a:off x="259080" y="4886960"/>
            <a:ext cx="11544935" cy="1245235"/>
          </a:xfrm>
          <a:prstGeom prst="rect">
            <a:avLst/>
          </a:prstGeom>
          <a:noFill/>
          <a:ln w="12700">
            <a:solidFill>
              <a:srgbClr val="C00000"/>
            </a:solidFill>
            <a:prstDash val="dash"/>
          </a:ln>
        </p:spPr>
        <p:txBody>
          <a:bodyPr wrap="square" rtlCol="0">
            <a:spAutoFit/>
          </a:bodyPr>
          <a:p>
            <a:pPr indent="-508000" fontAlgn="auto">
              <a:lnSpc>
                <a:spcPct val="125000"/>
              </a:lnSpc>
              <a:spcBef>
                <a:spcPts val="0"/>
              </a:spcBef>
              <a:spcAft>
                <a:spcPts val="0"/>
              </a:spcAft>
              <a:extLst>
                <a:ext uri="{35155182-B16C-46BC-9424-99874614C6A1}">
                  <wpsdc:indentchars xmlns:wpsdc="http://www.wps.cn/officeDocument/2017/drawingmlCustomData" val="-200" checksum="653400869"/>
                </a:ext>
              </a:extLst>
            </a:pPr>
            <a:r>
              <a:rPr lang="en-US" sz="2000">
                <a:latin typeface="楷体" panose="02010609060101010101" charset="-122"/>
                <a:ea typeface="楷体" panose="02010609060101010101" charset="-122"/>
                <a:cs typeface="楷体" panose="02010609060101010101" charset="-122"/>
                <a:sym typeface="+mn-ea"/>
              </a:rPr>
              <a:t>    </a:t>
            </a:r>
            <a:r>
              <a:rPr lang="zh-CN" altLang="en-US" sz="2000" b="1">
                <a:latin typeface="楷体" panose="02010609060101010101" charset="-122"/>
                <a:ea typeface="楷体" panose="02010609060101010101" charset="-122"/>
                <a:cs typeface="楷体" panose="02010609060101010101" charset="-122"/>
                <a:sym typeface="+mn-ea"/>
              </a:rPr>
              <a:t>材料二</a:t>
            </a:r>
            <a:r>
              <a:rPr lang="zh-CN" altLang="en-US" sz="2000">
                <a:latin typeface="楷体" panose="02010609060101010101" charset="-122"/>
                <a:ea typeface="楷体" panose="02010609060101010101" charset="-122"/>
                <a:cs typeface="楷体" panose="02010609060101010101" charset="-122"/>
                <a:sym typeface="+mn-ea"/>
              </a:rPr>
              <a:t> </a:t>
            </a:r>
            <a:r>
              <a:rPr sz="2000">
                <a:latin typeface="楷体" panose="02010609060101010101" charset="-122"/>
                <a:ea typeface="楷体" panose="02010609060101010101" charset="-122"/>
                <a:cs typeface="楷体" panose="02010609060101010101" charset="-122"/>
                <a:sym typeface="+mn-ea"/>
              </a:rPr>
              <a:t>马克思曾经对英国在印度的殖民统治进行了科学的评价，他说：“英国在印度要完成双重的使命。一是</a:t>
            </a:r>
            <a:r>
              <a:rPr sz="2000">
                <a:solidFill>
                  <a:srgbClr val="C00000"/>
                </a:solidFill>
                <a:latin typeface="楷体" panose="02010609060101010101" charset="-122"/>
                <a:ea typeface="楷体" panose="02010609060101010101" charset="-122"/>
                <a:cs typeface="楷体" panose="02010609060101010101" charset="-122"/>
                <a:sym typeface="+mn-ea"/>
              </a:rPr>
              <a:t>破坏性</a:t>
            </a:r>
            <a:r>
              <a:rPr sz="2000">
                <a:latin typeface="楷体" panose="02010609060101010101" charset="-122"/>
                <a:ea typeface="楷体" panose="02010609060101010101" charset="-122"/>
                <a:cs typeface="楷体" panose="02010609060101010101" charset="-122"/>
                <a:sym typeface="+mn-ea"/>
              </a:rPr>
              <a:t>的使命，即消灭旧的亚洲式的社会；另一个是</a:t>
            </a:r>
            <a:r>
              <a:rPr sz="2000">
                <a:solidFill>
                  <a:srgbClr val="C00000"/>
                </a:solidFill>
                <a:latin typeface="楷体" panose="02010609060101010101" charset="-122"/>
                <a:ea typeface="楷体" panose="02010609060101010101" charset="-122"/>
                <a:cs typeface="楷体" panose="02010609060101010101" charset="-122"/>
                <a:sym typeface="+mn-ea"/>
              </a:rPr>
              <a:t>建设性</a:t>
            </a:r>
            <a:r>
              <a:rPr sz="2000">
                <a:latin typeface="楷体" panose="02010609060101010101" charset="-122"/>
                <a:ea typeface="楷体" panose="02010609060101010101" charset="-122"/>
                <a:cs typeface="楷体" panose="02010609060101010101" charset="-122"/>
                <a:sym typeface="+mn-ea"/>
              </a:rPr>
              <a:t>的使命，即在亚洲为西方式的社会奠定物质基础。”                                     </a:t>
            </a:r>
            <a:r>
              <a:rPr lang="en-US"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马克思</a:t>
            </a:r>
            <a:r>
              <a:rPr sz="2000">
                <a:latin typeface="楷体" panose="02010609060101010101" charset="-122"/>
                <a:ea typeface="楷体" panose="02010609060101010101" charset="-122"/>
                <a:cs typeface="楷体" panose="02010609060101010101" charset="-122"/>
                <a:sym typeface="+mn-ea"/>
              </a:rPr>
              <a:t>《马克思恩格斯选集》</a:t>
            </a:r>
            <a:endParaRPr sz="2000">
              <a:latin typeface="楷体" panose="02010609060101010101" charset="-122"/>
              <a:ea typeface="楷体" panose="02010609060101010101" charset="-122"/>
              <a:cs typeface="楷体" panose="02010609060101010101" charset="-122"/>
              <a:sym typeface="+mn-ea"/>
            </a:endParaRPr>
          </a:p>
        </p:txBody>
      </p:sp>
      <p:sp>
        <p:nvSpPr>
          <p:cNvPr id="2" name="文本框 1"/>
          <p:cNvSpPr txBox="1"/>
          <p:nvPr/>
        </p:nvSpPr>
        <p:spPr>
          <a:xfrm>
            <a:off x="259080" y="3489325"/>
            <a:ext cx="11544935" cy="1245235"/>
          </a:xfrm>
          <a:prstGeom prst="rect">
            <a:avLst/>
          </a:prstGeom>
          <a:noFill/>
          <a:ln w="12700">
            <a:solidFill>
              <a:srgbClr val="C00000"/>
            </a:solidFill>
            <a:prstDash val="dash"/>
          </a:ln>
        </p:spPr>
        <p:txBody>
          <a:bodyPr wrap="square" rtlCol="0">
            <a:spAutoFit/>
          </a:bodyPr>
          <a:p>
            <a:pPr indent="-508000" fontAlgn="auto">
              <a:lnSpc>
                <a:spcPct val="125000"/>
              </a:lnSpc>
              <a:spcBef>
                <a:spcPts val="0"/>
              </a:spcBef>
              <a:spcAft>
                <a:spcPts val="0"/>
              </a:spcAft>
              <a:extLst>
                <a:ext uri="{35155182-B16C-46BC-9424-99874614C6A1}">
                  <wpsdc:indentchars xmlns:wpsdc="http://www.wps.cn/officeDocument/2017/drawingmlCustomData" val="-200" checksum="653400869"/>
                </a:ext>
              </a:extLst>
            </a:pPr>
            <a:r>
              <a:rPr lang="en-US" sz="2000" dirty="0">
                <a:latin typeface="楷体" panose="02010609060101010101" charset="-122"/>
                <a:ea typeface="楷体" panose="02010609060101010101" charset="-122"/>
                <a:cs typeface="微软雅黑" panose="020B0503020204020204" charset="-122"/>
                <a:sym typeface="+mn-ea"/>
              </a:rPr>
              <a:t>    </a:t>
            </a:r>
            <a:r>
              <a:rPr lang="zh-CN" altLang="en-US" sz="2000" b="1" dirty="0">
                <a:latin typeface="楷体" panose="02010609060101010101" charset="-122"/>
                <a:ea typeface="楷体" panose="02010609060101010101" charset="-122"/>
                <a:cs typeface="微软雅黑" panose="020B0503020204020204" charset="-122"/>
                <a:sym typeface="+mn-ea"/>
              </a:rPr>
              <a:t>材料一</a:t>
            </a:r>
            <a:r>
              <a:rPr lang="zh-CN" altLang="en-US" sz="2000" dirty="0">
                <a:latin typeface="楷体" panose="02010609060101010101" charset="-122"/>
                <a:ea typeface="楷体" panose="02010609060101010101" charset="-122"/>
                <a:cs typeface="微软雅黑" panose="020B0503020204020204" charset="-122"/>
                <a:sym typeface="+mn-ea"/>
              </a:rPr>
              <a:t> </a:t>
            </a:r>
            <a:r>
              <a:rPr sz="2000" dirty="0">
                <a:latin typeface="楷体" panose="02010609060101010101" charset="-122"/>
                <a:ea typeface="楷体" panose="02010609060101010101" charset="-122"/>
                <a:cs typeface="微软雅黑" panose="020B0503020204020204" charset="-122"/>
                <a:sym typeface="+mn-ea"/>
              </a:rPr>
              <a:t>英国的工业品不仅</a:t>
            </a:r>
            <a:r>
              <a:rPr sz="2000" dirty="0">
                <a:solidFill>
                  <a:srgbClr val="C00000"/>
                </a:solidFill>
                <a:latin typeface="楷体" panose="02010609060101010101" charset="-122"/>
                <a:ea typeface="楷体" panose="02010609060101010101" charset="-122"/>
                <a:cs typeface="微软雅黑" panose="020B0503020204020204" charset="-122"/>
                <a:sym typeface="+mn-ea"/>
              </a:rPr>
              <a:t>摧毁</a:t>
            </a:r>
            <a:r>
              <a:rPr sz="2000" dirty="0">
                <a:latin typeface="楷体" panose="02010609060101010101" charset="-122"/>
                <a:ea typeface="楷体" panose="02010609060101010101" charset="-122"/>
                <a:cs typeface="微软雅黑" panose="020B0503020204020204" charset="-122"/>
                <a:sym typeface="+mn-ea"/>
              </a:rPr>
              <a:t>了印度的城市手工业，还</a:t>
            </a:r>
            <a:r>
              <a:rPr sz="2000" dirty="0">
                <a:solidFill>
                  <a:srgbClr val="C00000"/>
                </a:solidFill>
                <a:latin typeface="楷体" panose="02010609060101010101" charset="-122"/>
                <a:ea typeface="楷体" panose="02010609060101010101" charset="-122"/>
                <a:cs typeface="微软雅黑" panose="020B0503020204020204" charset="-122"/>
                <a:sym typeface="+mn-ea"/>
              </a:rPr>
              <a:t>打击了</a:t>
            </a:r>
            <a:r>
              <a:rPr sz="2000" dirty="0">
                <a:latin typeface="楷体" panose="02010609060101010101" charset="-122"/>
                <a:ea typeface="楷体" panose="02010609060101010101" charset="-122"/>
                <a:cs typeface="微软雅黑" panose="020B0503020204020204" charset="-122"/>
                <a:sym typeface="+mn-ea"/>
              </a:rPr>
              <a:t>农村手工业，</a:t>
            </a:r>
            <a:r>
              <a:rPr sz="2000" dirty="0">
                <a:solidFill>
                  <a:srgbClr val="C00000"/>
                </a:solidFill>
                <a:latin typeface="楷体" panose="02010609060101010101" charset="-122"/>
                <a:ea typeface="楷体" panose="02010609060101010101" charset="-122"/>
                <a:cs typeface="微软雅黑" panose="020B0503020204020204" charset="-122"/>
                <a:sym typeface="+mn-ea"/>
              </a:rPr>
              <a:t>破坏了</a:t>
            </a:r>
            <a:r>
              <a:rPr sz="2000" dirty="0">
                <a:latin typeface="楷体" panose="02010609060101010101" charset="-122"/>
                <a:ea typeface="楷体" panose="02010609060101010101" charset="-122"/>
                <a:cs typeface="微软雅黑" panose="020B0503020204020204" charset="-122"/>
                <a:sym typeface="+mn-ea"/>
              </a:rPr>
              <a:t>印度的社会经济结构，从而使印度自给自足的村庄变成了生产鸦片、棉花和其他原料用以换取英国货物的农场。</a:t>
            </a:r>
            <a:r>
              <a:rPr lang="en-US" altLang="zh-CN" sz="2000">
                <a:latin typeface="楷体" panose="02010609060101010101" charset="-122"/>
                <a:ea typeface="楷体" panose="02010609060101010101" charset="-122"/>
                <a:cs typeface="楷体" panose="02010609060101010101" charset="-122"/>
                <a:sym typeface="+mn-ea"/>
              </a:rPr>
              <a:t>……</a:t>
            </a:r>
            <a:r>
              <a:rPr sz="2000" dirty="0">
                <a:latin typeface="楷体" panose="02010609060101010101" charset="-122"/>
                <a:ea typeface="楷体" panose="02010609060101010101" charset="-122"/>
                <a:cs typeface="微软雅黑" panose="020B0503020204020204" charset="-122"/>
                <a:sym typeface="+mn-ea"/>
              </a:rPr>
              <a:t>这种演变过程在其他落后国家相续发生。                     </a:t>
            </a:r>
            <a:r>
              <a:rPr lang="en-US" sz="2000" dirty="0">
                <a:latin typeface="楷体" panose="02010609060101010101" charset="-122"/>
                <a:ea typeface="楷体" panose="02010609060101010101" charset="-122"/>
                <a:cs typeface="微软雅黑" panose="020B0503020204020204" charset="-122"/>
                <a:sym typeface="+mn-ea"/>
              </a:rPr>
              <a:t>——</a:t>
            </a:r>
            <a:r>
              <a:rPr sz="2000" dirty="0">
                <a:latin typeface="楷体" panose="02010609060101010101" charset="-122"/>
                <a:ea typeface="楷体" panose="02010609060101010101" charset="-122"/>
                <a:cs typeface="微软雅黑" panose="020B0503020204020204" charset="-122"/>
                <a:sym typeface="+mn-ea"/>
              </a:rPr>
              <a:t>摘编自《世界经济史》</a:t>
            </a:r>
            <a:endParaRPr sz="2000" dirty="0">
              <a:latin typeface="楷体" panose="02010609060101010101" charset="-122"/>
              <a:ea typeface="楷体" panose="02010609060101010101" charset="-122"/>
              <a:cs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11545570" cy="560070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3.</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影响</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zh-CN" altLang="en-US" sz="2200" dirty="0"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（1）对世界：</a:t>
            </a: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几乎所有国家都被卷入资本主义世界市场当中，世界越来越紧密地连为一体</a:t>
            </a: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50000"/>
              </a:lnSpc>
            </a:pPr>
            <a:r>
              <a:rPr lang="zh-CN" altLang="en-US" sz="2200" dirty="0"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200" dirty="0"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200" dirty="0"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）对资本主义国家：</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50000"/>
              </a:lnSpc>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rPr>
              <a:t>   ①世界殖民体系的形成为列强提供了更加广阔的商品市场、原料产地和投资场所，促进了</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50000"/>
              </a:lnSpc>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rPr>
              <a:t>     资本主义的发展，使其长期在世界范围内占统治地位；</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50000"/>
              </a:lnSpc>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rPr>
              <a:t>   ②帝国主义国家之间政治、经济发展的不平衡</a:t>
            </a: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导致其对殖民地的扩张与争夺加剧，孕育着</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fontAlgn="auto">
              <a:lnSpc>
                <a:spcPct val="150000"/>
              </a:lnSpc>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新的更大的冲突，最终导致了世界大战的爆发</a:t>
            </a:r>
            <a:r>
              <a:rPr lang="zh-CN" altLang="en-US" sz="22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2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50000"/>
              </a:lnSpc>
            </a:pPr>
            <a:r>
              <a:rPr lang="zh-CN" altLang="en-US" sz="2200" dirty="0"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200" dirty="0"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2200" dirty="0"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）对殖民地半殖民地</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endParaRPr>
          </a:p>
          <a:p>
            <a:pPr algn="l" fontAlgn="auto">
              <a:lnSpc>
                <a:spcPct val="150000"/>
              </a:lnSpc>
              <a:buClrTx/>
              <a:buSzTx/>
              <a:buNone/>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①给殖民地带来了深重灾难，形成了人类历史上由少数资本主义国家控制世界上绝大部分</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algn="l" fontAlgn="auto">
              <a:lnSpc>
                <a:spcPct val="150000"/>
              </a:lnSpc>
              <a:buClrTx/>
              <a:buSzTx/>
              <a:buNone/>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土地和人口的极不合理的状态，被压迫人民的反抗斗争不断高涨；</a:t>
            </a:r>
            <a:endPar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algn="l" fontAlgn="auto">
              <a:lnSpc>
                <a:spcPct val="150000"/>
              </a:lnSpc>
              <a:buClrTx/>
              <a:buSzTx/>
              <a:buNone/>
            </a:pP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②</a:t>
            </a: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mn-ea"/>
              </a:rPr>
              <a:t>打破原有经济发展模式，</a:t>
            </a:r>
            <a:r>
              <a:rPr lang="zh-CN" altLang="en-US" sz="2200" dirty="0" smtClean="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客观上传播了先进生产方式，推动亚非拉地区的近代化进程。</a:t>
            </a:r>
            <a:endParaRPr lang="zh-CN" altLang="en-US" sz="22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5" name="文本框 4"/>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四、世界殖民体系的形成</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表格 5"/>
          <p:cNvGraphicFramePr/>
          <p:nvPr/>
        </p:nvGraphicFramePr>
        <p:xfrm>
          <a:off x="567690" y="2226310"/>
          <a:ext cx="11055985" cy="2560320"/>
        </p:xfrm>
        <a:graphic>
          <a:graphicData uri="http://schemas.openxmlformats.org/drawingml/2006/table">
            <a:tbl>
              <a:tblPr firstRow="1" bandRow="1">
                <a:tableStyleId>{5C22544A-7EE6-4342-B048-85BDC9FD1C3A}</a:tableStyleId>
              </a:tblPr>
              <a:tblGrid>
                <a:gridCol w="2555240"/>
                <a:gridCol w="1940560"/>
                <a:gridCol w="2243455"/>
                <a:gridCol w="2035810"/>
                <a:gridCol w="2280920"/>
              </a:tblGrid>
              <a:tr h="414655">
                <a:tc>
                  <a:txBody>
                    <a:bodyPr/>
                    <a:p>
                      <a:pPr algn="ctr" fontAlgn="auto">
                        <a:lnSpc>
                          <a:spcPct val="125000"/>
                        </a:lnSpc>
                        <a:buNone/>
                      </a:pPr>
                      <a:r>
                        <a:rPr lang="en-US" sz="2400" b="1">
                          <a:latin typeface="微软雅黑" panose="020B0503020204020204" charset="-122"/>
                          <a:ea typeface="微软雅黑" panose="020B0503020204020204" charset="-122"/>
                          <a:cs typeface="宋体" panose="02010600030101010101" pitchFamily="2" charset="-122"/>
                          <a:sym typeface="+mn-ea"/>
                        </a:rPr>
                        <a:t>时期</a:t>
                      </a:r>
                      <a:endParaRPr lang="en-US" altLang="en-US" sz="2400" b="1">
                        <a:latin typeface="微软雅黑" panose="020B0503020204020204" charset="-122"/>
                        <a:ea typeface="微软雅黑" panose="020B0503020204020204" charset="-122"/>
                        <a:cs typeface="宋体" panose="02010600030101010101" pitchFamily="2" charset="-122"/>
                        <a:sym typeface="+mn-ea"/>
                      </a:endParaRPr>
                    </a:p>
                  </a:txBody>
                  <a:tcPr anchor="ctr" anchorCtr="0"/>
                </a:tc>
                <a:tc>
                  <a:txBody>
                    <a:bodyPr/>
                    <a:p>
                      <a:pPr algn="ctr" fontAlgn="auto">
                        <a:lnSpc>
                          <a:spcPct val="125000"/>
                        </a:lnSpc>
                        <a:buNone/>
                      </a:pPr>
                      <a:r>
                        <a:rPr lang="en-US" sz="2400" b="1">
                          <a:latin typeface="微软雅黑" panose="020B0503020204020204" charset="-122"/>
                          <a:ea typeface="微软雅黑" panose="020B0503020204020204" charset="-122"/>
                          <a:cs typeface="Calibri" panose="020F0502020204030204" charset="0"/>
                          <a:sym typeface="+mn-ea"/>
                        </a:rPr>
                        <a:t>侵略方式</a:t>
                      </a:r>
                      <a:endParaRPr lang="en-US" altLang="en-US" sz="2400" b="1">
                        <a:latin typeface="微软雅黑" panose="020B0503020204020204" charset="-122"/>
                        <a:ea typeface="微软雅黑" panose="020B0503020204020204" charset="-122"/>
                        <a:cs typeface="Calibri" panose="020F0502020204030204" charset="0"/>
                        <a:sym typeface="+mn-ea"/>
                      </a:endParaRPr>
                    </a:p>
                  </a:txBody>
                  <a:tcPr anchor="ctr" anchorCtr="0"/>
                </a:tc>
                <a:tc>
                  <a:txBody>
                    <a:bodyPr/>
                    <a:p>
                      <a:pPr algn="ctr" fontAlgn="auto">
                        <a:lnSpc>
                          <a:spcPct val="125000"/>
                        </a:lnSpc>
                        <a:buNone/>
                      </a:pPr>
                      <a:r>
                        <a:rPr lang="en-US" sz="2400" b="1">
                          <a:latin typeface="微软雅黑" panose="020B0503020204020204" charset="-122"/>
                          <a:ea typeface="微软雅黑" panose="020B0503020204020204" charset="-122"/>
                          <a:cs typeface="Calibri" panose="020F0502020204030204" charset="0"/>
                          <a:sym typeface="+mn-ea"/>
                        </a:rPr>
                        <a:t>经济主张</a:t>
                      </a:r>
                      <a:endParaRPr lang="en-US" altLang="en-US" sz="2400" b="1">
                        <a:latin typeface="微软雅黑" panose="020B0503020204020204" charset="-122"/>
                        <a:ea typeface="微软雅黑" panose="020B0503020204020204" charset="-122"/>
                        <a:cs typeface="Calibri" panose="020F0502020204030204" charset="0"/>
                        <a:sym typeface="+mn-ea"/>
                      </a:endParaRPr>
                    </a:p>
                  </a:txBody>
                  <a:tcPr anchor="ctr" anchorCtr="0"/>
                </a:tc>
                <a:tc>
                  <a:txBody>
                    <a:bodyPr/>
                    <a:p>
                      <a:pPr algn="ctr" fontAlgn="auto">
                        <a:lnSpc>
                          <a:spcPct val="125000"/>
                        </a:lnSpc>
                        <a:buNone/>
                      </a:pPr>
                      <a:r>
                        <a:rPr lang="en-US" sz="2400" b="1">
                          <a:latin typeface="微软雅黑" panose="020B0503020204020204" charset="-122"/>
                          <a:ea typeface="微软雅黑" panose="020B0503020204020204" charset="-122"/>
                          <a:cs typeface="Calibri" panose="020F0502020204030204" charset="0"/>
                          <a:sym typeface="+mn-ea"/>
                        </a:rPr>
                        <a:t>典型事件</a:t>
                      </a:r>
                      <a:endParaRPr lang="en-US" altLang="en-US" sz="2400" b="1">
                        <a:latin typeface="微软雅黑" panose="020B0503020204020204" charset="-122"/>
                        <a:ea typeface="微软雅黑" panose="020B0503020204020204" charset="-122"/>
                        <a:cs typeface="Calibri" panose="020F0502020204030204" charset="0"/>
                        <a:sym typeface="+mn-ea"/>
                      </a:endParaRPr>
                    </a:p>
                  </a:txBody>
                  <a:tcPr anchor="ctr" anchorCtr="0"/>
                </a:tc>
                <a:tc>
                  <a:txBody>
                    <a:bodyPr/>
                    <a:p>
                      <a:pPr algn="ctr" fontAlgn="auto">
                        <a:lnSpc>
                          <a:spcPct val="125000"/>
                        </a:lnSpc>
                        <a:buNone/>
                      </a:pPr>
                      <a:r>
                        <a:rPr lang="en-US" sz="2400" b="1">
                          <a:latin typeface="微软雅黑" panose="020B0503020204020204" charset="-122"/>
                          <a:ea typeface="微软雅黑" panose="020B0503020204020204" charset="-122"/>
                          <a:cs typeface="Calibri" panose="020F0502020204030204" charset="0"/>
                          <a:sym typeface="+mn-ea"/>
                        </a:rPr>
                        <a:t>殖民阶段</a:t>
                      </a:r>
                      <a:endParaRPr lang="en-US" altLang="en-US" sz="2400" b="1">
                        <a:latin typeface="微软雅黑" panose="020B0503020204020204" charset="-122"/>
                        <a:ea typeface="微软雅黑" panose="020B0503020204020204" charset="-122"/>
                        <a:cs typeface="Calibri" panose="020F0502020204030204" charset="0"/>
                        <a:sym typeface="+mn-ea"/>
                      </a:endParaRPr>
                    </a:p>
                  </a:txBody>
                  <a:tcPr anchor="ctr" anchorCtr="0"/>
                </a:tc>
              </a:tr>
              <a:tr h="203835">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工场手工业时期</a:t>
                      </a:r>
                      <a:endParaRPr lang="en-US" sz="2000" b="0">
                        <a:latin typeface="黑体" panose="02010609060101010101" pitchFamily="49" charset="-122"/>
                        <a:ea typeface="黑体" panose="02010609060101010101" pitchFamily="49" charset="-122"/>
                        <a:cs typeface="Calibri" panose="020F0502020204030204" charset="0"/>
                        <a:sym typeface="+mn-ea"/>
                      </a:endParaRPr>
                    </a:p>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（资本原始积累时期）</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暴力掠夺</a:t>
                      </a:r>
                      <a:endParaRPr lang="en-US" sz="2000" b="0">
                        <a:latin typeface="黑体" panose="02010609060101010101" pitchFamily="49" charset="-122"/>
                        <a:ea typeface="黑体" panose="02010609060101010101" pitchFamily="49" charset="-122"/>
                        <a:cs typeface="Calibri" panose="020F0502020204030204" charset="0"/>
                        <a:sym typeface="+mn-ea"/>
                      </a:endParaRPr>
                    </a:p>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不平等贸易</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重商主义</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黑奴贸易</a:t>
                      </a:r>
                      <a:endParaRPr lang="en-US" sz="2000" b="0">
                        <a:latin typeface="黑体" panose="02010609060101010101" pitchFamily="49" charset="-122"/>
                        <a:ea typeface="黑体" panose="02010609060101010101" pitchFamily="49" charset="-122"/>
                        <a:cs typeface="Calibri" panose="020F0502020204030204" charset="0"/>
                        <a:sym typeface="+mn-ea"/>
                      </a:endParaRPr>
                    </a:p>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东印度公司</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早期殖民时期</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r>
              <a:tr h="0">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工业革命时期</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商品输出为主</a:t>
                      </a:r>
                      <a:endParaRPr lang="en-US" sz="2000" b="0">
                        <a:latin typeface="黑体" panose="02010609060101010101" pitchFamily="49" charset="-122"/>
                        <a:ea typeface="黑体" panose="02010609060101010101" pitchFamily="49" charset="-122"/>
                        <a:cs typeface="Calibri" panose="020F0502020204030204" charset="0"/>
                        <a:sym typeface="+mn-ea"/>
                      </a:endParaRPr>
                    </a:p>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武力侵略</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自由主义经济思想</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开放印度贸易</a:t>
                      </a:r>
                      <a:endParaRPr lang="en-US" sz="2000" b="0">
                        <a:latin typeface="黑体" panose="02010609060101010101" pitchFamily="49" charset="-122"/>
                        <a:ea typeface="黑体" panose="02010609060101010101" pitchFamily="49" charset="-122"/>
                        <a:cs typeface="Calibri" panose="020F0502020204030204" charset="0"/>
                        <a:sym typeface="+mn-ea"/>
                      </a:endParaRPr>
                    </a:p>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解散东印度公司</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殖民体系初步形成</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r>
              <a:tr h="853440">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第二次工业革命时期</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资本输出为主</a:t>
                      </a:r>
                      <a:endParaRPr lang="en-US" sz="2000" b="0">
                        <a:latin typeface="黑体" panose="02010609060101010101" pitchFamily="49" charset="-122"/>
                        <a:ea typeface="黑体" panose="02010609060101010101" pitchFamily="49" charset="-122"/>
                        <a:cs typeface="Calibri" panose="020F0502020204030204" charset="0"/>
                        <a:sym typeface="+mn-ea"/>
                      </a:endParaRPr>
                    </a:p>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瓜分狂潮</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垄断</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柏林会议</a:t>
                      </a:r>
                      <a:endParaRPr lang="en-US" sz="2000" b="0">
                        <a:latin typeface="黑体" panose="02010609060101010101" pitchFamily="49" charset="-122"/>
                        <a:ea typeface="黑体" panose="02010609060101010101" pitchFamily="49" charset="-122"/>
                        <a:cs typeface="Calibri" panose="020F0502020204030204" charset="0"/>
                        <a:sym typeface="+mn-ea"/>
                      </a:endParaRPr>
                    </a:p>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瓜分中国</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c>
                  <a:txBody>
                    <a:bodyPr/>
                    <a:p>
                      <a:pPr algn="ctr" fontAlgn="auto">
                        <a:lnSpc>
                          <a:spcPct val="125000"/>
                        </a:lnSpc>
                        <a:buNone/>
                      </a:pPr>
                      <a:r>
                        <a:rPr lang="en-US" sz="2000" b="0">
                          <a:latin typeface="黑体" panose="02010609060101010101" pitchFamily="49" charset="-122"/>
                          <a:ea typeface="黑体" panose="02010609060101010101" pitchFamily="49" charset="-122"/>
                          <a:cs typeface="Calibri" panose="020F0502020204030204" charset="0"/>
                          <a:sym typeface="+mn-ea"/>
                        </a:rPr>
                        <a:t>殖民体系最终形成</a:t>
                      </a:r>
                      <a:endParaRPr lang="en-US" altLang="en-US" sz="2000" b="0">
                        <a:latin typeface="黑体" panose="02010609060101010101" pitchFamily="49" charset="-122"/>
                        <a:ea typeface="黑体" panose="02010609060101010101" pitchFamily="49" charset="-122"/>
                        <a:cs typeface="Calibri" panose="020F0502020204030204" charset="0"/>
                        <a:sym typeface="+mn-ea"/>
                      </a:endParaRPr>
                    </a:p>
                  </a:txBody>
                  <a:tcPr anchor="ctr" anchorCtr="0"/>
                </a:tc>
              </a:tr>
            </a:tbl>
          </a:graphicData>
        </a:graphic>
      </p:graphicFrame>
      <p:sp>
        <p:nvSpPr>
          <p:cNvPr id="12" name="文本框 11"/>
          <p:cNvSpPr txBox="1"/>
          <p:nvPr/>
        </p:nvSpPr>
        <p:spPr>
          <a:xfrm>
            <a:off x="323850" y="1022985"/>
            <a:ext cx="11545570" cy="1060450"/>
          </a:xfrm>
          <a:prstGeom prst="rect">
            <a:avLst/>
          </a:prstGeom>
          <a:noFill/>
        </p:spPr>
        <p:txBody>
          <a:bodyPr wrap="square" rtlCol="0">
            <a:spAutoFit/>
          </a:bodyPr>
          <a:p>
            <a:r>
              <a:rPr lang="en-US" altLang="zh-CN"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【思考</a:t>
            </a: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点</a:t>
            </a:r>
            <a:r>
              <a:rPr lang="en-US" altLang="zh-CN"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观察表格并思考：</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推动各国侵略方式、经济主张发生变化的</a:t>
            </a:r>
            <a:endParaRPr lang="zh-CN" altLang="en-US" sz="2800" b="1">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25000"/>
              </a:lnSpc>
            </a:pP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根本原因</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是什么？</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7" name="文本框 6"/>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四、世界殖民体系的形成</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8" name="文本框 7"/>
          <p:cNvSpPr txBox="1"/>
          <p:nvPr/>
        </p:nvSpPr>
        <p:spPr>
          <a:xfrm>
            <a:off x="1181735" y="5757545"/>
            <a:ext cx="9829800" cy="521970"/>
          </a:xfrm>
          <a:prstGeom prst="rect">
            <a:avLst/>
          </a:prstGeom>
          <a:solidFill>
            <a:srgbClr val="C00000"/>
          </a:solidFill>
        </p:spPr>
        <p:txBody>
          <a:bodyPr wrap="square" rtlCol="0">
            <a:spAutoFit/>
          </a:bodyPr>
          <a:p>
            <a:pPr algn="ctr"/>
            <a:r>
              <a:rPr lang="zh-CN" altLang="en-US" sz="2800" b="1" dirty="0">
                <a:solidFill>
                  <a:schemeClr val="bg1"/>
                </a:solidFill>
                <a:latin typeface="微软雅黑" panose="020B0503020204020204" charset="-122"/>
                <a:ea typeface="微软雅黑" panose="020B0503020204020204" charset="-122"/>
                <a:sym typeface="+mn-ea"/>
              </a:rPr>
              <a:t>资本主义经济的发展、两次工业革命的推动（生产力的发展）</a:t>
            </a:r>
            <a:endParaRPr lang="zh-CN" altLang="en-US" sz="2800" b="1" dirty="0">
              <a:solidFill>
                <a:schemeClr val="bg1"/>
              </a:solidFill>
              <a:latin typeface="微软雅黑" panose="020B0503020204020204" charset="-122"/>
              <a:ea typeface="微软雅黑" panose="020B0503020204020204"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797560" y="1071245"/>
            <a:ext cx="481965" cy="4892675"/>
          </a:xfrm>
          <a:prstGeom prst="rect">
            <a:avLst/>
          </a:prstGeom>
          <a:noFill/>
        </p:spPr>
        <p:txBody>
          <a:bodyPr wrap="square" rtlCol="0">
            <a:spAutoFit/>
          </a:bodyPr>
          <a:p>
            <a:r>
              <a:rPr sz="2400" b="1">
                <a:solidFill>
                  <a:schemeClr val="tx1"/>
                </a:solidFill>
                <a:latin typeface="黑体" panose="02010609060101010101" pitchFamily="49" charset="-122"/>
                <a:ea typeface="黑体" panose="02010609060101010101" pitchFamily="49" charset="-122"/>
                <a:cs typeface="黑体" panose="02010609060101010101" pitchFamily="49" charset="-122"/>
              </a:rPr>
              <a:t>资本主义世界殖民体系的形成</a:t>
            </a:r>
            <a:endParaRPr sz="24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788160" y="1033780"/>
            <a:ext cx="2545715" cy="398780"/>
          </a:xfrm>
          <a:prstGeom prst="rect">
            <a:avLst/>
          </a:prstGeom>
          <a:noFill/>
        </p:spPr>
        <p:txBody>
          <a:bodyPr wrap="square" rtlCol="0">
            <a:spAutoFit/>
          </a:bodyPr>
          <a:p>
            <a:r>
              <a:rPr sz="2000">
                <a:solidFill>
                  <a:schemeClr val="tx1"/>
                </a:solidFill>
                <a:latin typeface="黑体" panose="02010609060101010101" pitchFamily="49" charset="-122"/>
                <a:ea typeface="黑体" panose="02010609060101010101" pitchFamily="49" charset="-122"/>
                <a:cs typeface="黑体" panose="02010609060101010101" pitchFamily="49" charset="-122"/>
              </a:rPr>
              <a:t>拉丁美洲的殖民地化</a:t>
            </a:r>
            <a:endParaRPr sz="20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16" name="文本框 15"/>
          <p:cNvSpPr txBox="1"/>
          <p:nvPr/>
        </p:nvSpPr>
        <p:spPr>
          <a:xfrm>
            <a:off x="1788160" y="2387600"/>
            <a:ext cx="3034665" cy="398780"/>
          </a:xfrm>
          <a:prstGeom prst="rect">
            <a:avLst/>
          </a:prstGeom>
          <a:noFill/>
        </p:spPr>
        <p:txBody>
          <a:bodyPr wrap="square" rtlCol="0">
            <a:spAutoFit/>
          </a:bodyPr>
          <a:p>
            <a:r>
              <a:rPr sz="2000">
                <a:solidFill>
                  <a:schemeClr val="tx1"/>
                </a:solidFill>
                <a:latin typeface="黑体" panose="02010609060101010101" pitchFamily="49" charset="-122"/>
                <a:ea typeface="黑体" panose="02010609060101010101" pitchFamily="49" charset="-122"/>
                <a:cs typeface="黑体" panose="02010609060101010101" pitchFamily="49" charset="-122"/>
              </a:rPr>
              <a:t>亚洲沦为殖民地半殖民地</a:t>
            </a:r>
            <a:endParaRPr sz="20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17" name="文本框 16"/>
          <p:cNvSpPr txBox="1"/>
          <p:nvPr/>
        </p:nvSpPr>
        <p:spPr>
          <a:xfrm>
            <a:off x="1788160" y="4213860"/>
            <a:ext cx="2385060" cy="398780"/>
          </a:xfrm>
          <a:prstGeom prst="rect">
            <a:avLst/>
          </a:prstGeom>
          <a:noFill/>
        </p:spPr>
        <p:txBody>
          <a:bodyPr wrap="square" rtlCol="0">
            <a:spAutoFit/>
          </a:bodyPr>
          <a:p>
            <a:r>
              <a:rPr sz="2000">
                <a:solidFill>
                  <a:schemeClr val="tx1"/>
                </a:solidFill>
                <a:latin typeface="黑体" panose="02010609060101010101" pitchFamily="49" charset="-122"/>
                <a:ea typeface="黑体" panose="02010609060101010101" pitchFamily="49" charset="-122"/>
                <a:cs typeface="黑体" panose="02010609060101010101" pitchFamily="49" charset="-122"/>
              </a:rPr>
              <a:t>西方列强瓜分非洲</a:t>
            </a:r>
            <a:endParaRPr sz="20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19" name="文本框 18"/>
          <p:cNvSpPr txBox="1"/>
          <p:nvPr/>
        </p:nvSpPr>
        <p:spPr>
          <a:xfrm>
            <a:off x="1803400" y="5593080"/>
            <a:ext cx="2548890" cy="398780"/>
          </a:xfrm>
          <a:prstGeom prst="rect">
            <a:avLst/>
          </a:prstGeom>
          <a:noFill/>
        </p:spPr>
        <p:txBody>
          <a:bodyPr wrap="square" rtlCol="0">
            <a:spAutoFit/>
          </a:bodyPr>
          <a:p>
            <a:r>
              <a:rPr sz="2000">
                <a:solidFill>
                  <a:schemeClr val="tx1"/>
                </a:solidFill>
                <a:latin typeface="黑体" panose="02010609060101010101" pitchFamily="49" charset="-122"/>
                <a:ea typeface="黑体" panose="02010609060101010101" pitchFamily="49" charset="-122"/>
                <a:cs typeface="黑体" panose="02010609060101010101" pitchFamily="49" charset="-122"/>
              </a:rPr>
              <a:t>世界殖民体系的形成</a:t>
            </a:r>
            <a:endParaRPr sz="20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10" name="组合 9"/>
          <p:cNvGrpSpPr/>
          <p:nvPr/>
        </p:nvGrpSpPr>
        <p:grpSpPr>
          <a:xfrm>
            <a:off x="4352290" y="695325"/>
            <a:ext cx="3132455" cy="1076325"/>
            <a:chOff x="6034" y="1094"/>
            <a:chExt cx="4933" cy="1695"/>
          </a:xfrm>
        </p:grpSpPr>
        <p:sp>
          <p:nvSpPr>
            <p:cNvPr id="20" name="文本框 19"/>
            <p:cNvSpPr txBox="1"/>
            <p:nvPr/>
          </p:nvSpPr>
          <p:spPr>
            <a:xfrm>
              <a:off x="6246" y="1094"/>
              <a:ext cx="4721" cy="1695"/>
            </a:xfrm>
            <a:prstGeom prst="rect">
              <a:avLst/>
            </a:prstGeom>
            <a:noFill/>
          </p:spPr>
          <p:txBody>
            <a:bodyPr wrap="square" rtlCol="0">
              <a:spAutoFit/>
            </a:bodyPr>
            <a:p>
              <a:pPr fontAlgn="auto">
                <a:lnSpc>
                  <a:spcPct val="100000"/>
                </a:lnSpc>
              </a:pPr>
              <a:r>
                <a:rPr lang="zh-CN" altLang="en-US" sz="2000">
                  <a:solidFill>
                    <a:schemeClr val="tx1"/>
                  </a:solidFill>
                  <a:latin typeface="黑体" panose="02010609060101010101" pitchFamily="49" charset="-122"/>
                  <a:ea typeface="黑体" panose="02010609060101010101" pitchFamily="49" charset="-122"/>
                  <a:cs typeface="黑体" panose="02010609060101010101" pitchFamily="49" charset="-122"/>
                </a:rPr>
                <a:t>列强在拉丁美洲的殖民</a:t>
              </a:r>
              <a:endParaRPr lang="zh-CN" altLang="en-US"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endParaRPr lang="zh-CN" altLang="en-US"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zh-CN" altLang="en-US" sz="2000">
                  <a:solidFill>
                    <a:schemeClr val="tx1"/>
                  </a:solidFill>
                  <a:latin typeface="黑体" panose="02010609060101010101" pitchFamily="49" charset="-122"/>
                  <a:ea typeface="黑体" panose="02010609060101010101" pitchFamily="49" charset="-122"/>
                  <a:cs typeface="黑体" panose="02010609060101010101" pitchFamily="49" charset="-122"/>
                </a:rPr>
                <a:t>列强在拉丁美洲的统治</a:t>
              </a:r>
              <a:endParaRPr lang="zh-CN" altLang="en-US" sz="20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9" name="左大括号 28"/>
            <p:cNvSpPr/>
            <p:nvPr/>
          </p:nvSpPr>
          <p:spPr>
            <a:xfrm>
              <a:off x="6034" y="1303"/>
              <a:ext cx="212" cy="1276"/>
            </a:xfrm>
            <a:prstGeom prst="leftBrace">
              <a:avLst>
                <a:gd name="adj1" fmla="val 60303"/>
                <a:gd name="adj2" fmla="val 50000"/>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sp>
        <p:nvSpPr>
          <p:cNvPr id="34" name="左大括号 33"/>
          <p:cNvSpPr/>
          <p:nvPr/>
        </p:nvSpPr>
        <p:spPr>
          <a:xfrm>
            <a:off x="1431290" y="1242695"/>
            <a:ext cx="364490" cy="4552315"/>
          </a:xfrm>
          <a:prstGeom prst="leftBrace">
            <a:avLst>
              <a:gd name="adj1" fmla="val 60303"/>
              <a:gd name="adj2" fmla="val 50000"/>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solidFill>
                <a:schemeClr val="tx1"/>
              </a:solidFill>
            </a:endParaRPr>
          </a:p>
        </p:txBody>
      </p:sp>
      <p:sp>
        <p:nvSpPr>
          <p:cNvPr id="7" name="文本框 6"/>
          <p:cNvSpPr txBox="1"/>
          <p:nvPr/>
        </p:nvSpPr>
        <p:spPr>
          <a:xfrm>
            <a:off x="205105" y="225425"/>
            <a:ext cx="2327910" cy="737235"/>
          </a:xfrm>
          <a:prstGeom prst="rect">
            <a:avLst/>
          </a:prstGeom>
          <a:noFill/>
        </p:spPr>
        <p:txBody>
          <a:bodyPr wrap="none" rtlCol="0" anchor="t">
            <a:spAutoFit/>
          </a:bodyPr>
          <a:p>
            <a:pPr>
              <a:lnSpc>
                <a:spcPct val="150000"/>
              </a:lnSpc>
              <a:spcAft>
                <a:spcPts val="600"/>
              </a:spcAft>
              <a:buClr>
                <a:srgbClr val="C0504D"/>
              </a:buClr>
            </a:pPr>
            <a:r>
              <a:rPr lang="zh-CN" altLang="en-US" sz="2800" b="1" dirty="0">
                <a:solidFill>
                  <a:schemeClr val="tx1"/>
                </a:solidFill>
                <a:effectLst/>
                <a:latin typeface="黑体" panose="02010609060101010101" pitchFamily="49" charset="-122"/>
                <a:ea typeface="黑体" panose="02010609060101010101" pitchFamily="49" charset="-122"/>
                <a:cs typeface="Bahnschrift Condensed" panose="020B0502040204020203" charset="0"/>
                <a:sym typeface="Arial" panose="020B0604020202020204"/>
              </a:rPr>
              <a:t>【课堂小结】</a:t>
            </a:r>
            <a:endParaRPr lang="zh-CN" altLang="en-US" sz="2800" b="1" dirty="0">
              <a:solidFill>
                <a:schemeClr val="tx1"/>
              </a:solidFill>
              <a:effectLst/>
              <a:latin typeface="黑体" panose="02010609060101010101" pitchFamily="49" charset="-122"/>
              <a:ea typeface="黑体" panose="02010609060101010101" pitchFamily="49" charset="-122"/>
              <a:cs typeface="Bahnschrift Condensed" panose="020B0502040204020203" charset="0"/>
              <a:sym typeface="Arial" panose="020B0604020202020204"/>
            </a:endParaRPr>
          </a:p>
        </p:txBody>
      </p:sp>
      <p:grpSp>
        <p:nvGrpSpPr>
          <p:cNvPr id="9" name="组合 8"/>
          <p:cNvGrpSpPr/>
          <p:nvPr/>
        </p:nvGrpSpPr>
        <p:grpSpPr>
          <a:xfrm>
            <a:off x="7327900" y="996315"/>
            <a:ext cx="1655445" cy="1106805"/>
            <a:chOff x="12553" y="956"/>
            <a:chExt cx="2607" cy="1743"/>
          </a:xfrm>
        </p:grpSpPr>
        <p:sp>
          <p:nvSpPr>
            <p:cNvPr id="3" name="文本框 2"/>
            <p:cNvSpPr txBox="1"/>
            <p:nvPr/>
          </p:nvSpPr>
          <p:spPr>
            <a:xfrm>
              <a:off x="12803" y="956"/>
              <a:ext cx="2357" cy="1743"/>
            </a:xfrm>
            <a:prstGeom prst="rect">
              <a:avLst/>
            </a:prstGeom>
            <a:noFill/>
          </p:spPr>
          <p:txBody>
            <a:bodyPr wrap="square" rtlCol="0">
              <a:spAutoFit/>
            </a:bodyPr>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政治</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经济</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影响</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8" name="左大括号 7"/>
            <p:cNvSpPr/>
            <p:nvPr/>
          </p:nvSpPr>
          <p:spPr>
            <a:xfrm>
              <a:off x="12553" y="1223"/>
              <a:ext cx="250" cy="1209"/>
            </a:xfrm>
            <a:prstGeom prst="leftBrace">
              <a:avLst>
                <a:gd name="adj1" fmla="val 60303"/>
                <a:gd name="adj2" fmla="val 50000"/>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12" name="组合 11"/>
          <p:cNvGrpSpPr/>
          <p:nvPr/>
        </p:nvGrpSpPr>
        <p:grpSpPr>
          <a:xfrm>
            <a:off x="4823460" y="2033905"/>
            <a:ext cx="3868420" cy="1106170"/>
            <a:chOff x="6588" y="3650"/>
            <a:chExt cx="6092" cy="1742"/>
          </a:xfrm>
        </p:grpSpPr>
        <p:sp>
          <p:nvSpPr>
            <p:cNvPr id="23" name="文本框 22"/>
            <p:cNvSpPr txBox="1"/>
            <p:nvPr/>
          </p:nvSpPr>
          <p:spPr>
            <a:xfrm>
              <a:off x="6800" y="3650"/>
              <a:ext cx="5881" cy="1743"/>
            </a:xfrm>
            <a:prstGeom prst="rect">
              <a:avLst/>
            </a:prstGeom>
            <a:noFill/>
          </p:spPr>
          <p:txBody>
            <a:bodyPr wrap="square" rtlCol="0">
              <a:spAutoFit/>
            </a:bodyPr>
            <a:p>
              <a:pPr>
                <a:lnSpc>
                  <a:spcPct val="110000"/>
                </a:lnSpc>
              </a:pPr>
              <a:r>
                <a:rPr lang="zh-CN" altLang="en-US" sz="2000">
                  <a:latin typeface="黑体" panose="02010609060101010101" pitchFamily="49" charset="-122"/>
                  <a:ea typeface="黑体" panose="02010609060101010101" pitchFamily="49" charset="-122"/>
                  <a:cs typeface="黑体" panose="02010609060101010101" pitchFamily="49" charset="-122"/>
                  <a:sym typeface="+mn-ea"/>
                </a:rPr>
                <a:t>葡萄牙和西班牙对亚洲的殖民</a:t>
              </a:r>
              <a:endParaRPr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endParaRPr lang="en-US" altLang="zh-CN" sz="2000">
                <a:latin typeface="黑体" panose="02010609060101010101" pitchFamily="49" charset="-122"/>
                <a:ea typeface="黑体" panose="02010609060101010101" pitchFamily="49" charset="-122"/>
                <a:cs typeface="黑体" panose="02010609060101010101" pitchFamily="49" charset="-122"/>
                <a:sym typeface="+mn-ea"/>
              </a:endParaRPr>
            </a:p>
            <a:p>
              <a:pPr>
                <a:lnSpc>
                  <a:spcPct val="110000"/>
                </a:lnSpc>
              </a:pPr>
              <a:r>
                <a:rPr lang="en-US" altLang="zh-CN" sz="2000">
                  <a:latin typeface="黑体" panose="02010609060101010101" pitchFamily="49" charset="-122"/>
                  <a:ea typeface="黑体" panose="02010609060101010101" pitchFamily="49" charset="-122"/>
                  <a:cs typeface="黑体" panose="02010609060101010101" pitchFamily="49" charset="-122"/>
                  <a:sym typeface="+mn-ea"/>
                </a:rPr>
                <a:t>17</a:t>
              </a:r>
              <a:r>
                <a:rPr lang="zh-CN" altLang="en-US" sz="2000">
                  <a:latin typeface="黑体" panose="02010609060101010101" pitchFamily="49" charset="-122"/>
                  <a:ea typeface="黑体" panose="02010609060101010101" pitchFamily="49" charset="-122"/>
                  <a:cs typeface="黑体" panose="02010609060101010101" pitchFamily="49" charset="-122"/>
                  <a:sym typeface="+mn-ea"/>
                </a:rPr>
                <a:t>世纪后列强对亚洲的殖民</a:t>
              </a:r>
              <a:endParaRPr sz="20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11" name="左大括号 10"/>
            <p:cNvSpPr/>
            <p:nvPr/>
          </p:nvSpPr>
          <p:spPr>
            <a:xfrm>
              <a:off x="6588" y="3883"/>
              <a:ext cx="212" cy="1276"/>
            </a:xfrm>
            <a:prstGeom prst="leftBrace">
              <a:avLst>
                <a:gd name="adj1" fmla="val 60303"/>
                <a:gd name="adj2" fmla="val 50000"/>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14" name="组合 13"/>
          <p:cNvGrpSpPr/>
          <p:nvPr/>
        </p:nvGrpSpPr>
        <p:grpSpPr>
          <a:xfrm>
            <a:off x="4093845" y="3836670"/>
            <a:ext cx="6492240" cy="1153160"/>
            <a:chOff x="5822" y="6406"/>
            <a:chExt cx="10224" cy="1816"/>
          </a:xfrm>
        </p:grpSpPr>
        <p:sp>
          <p:nvSpPr>
            <p:cNvPr id="24" name="文本框 23"/>
            <p:cNvSpPr txBox="1"/>
            <p:nvPr/>
          </p:nvSpPr>
          <p:spPr>
            <a:xfrm>
              <a:off x="6034" y="6406"/>
              <a:ext cx="10012" cy="1816"/>
            </a:xfrm>
            <a:prstGeom prst="rect">
              <a:avLst/>
            </a:prstGeom>
            <a:noFill/>
          </p:spPr>
          <p:txBody>
            <a:bodyPr wrap="square" rtlCol="0">
              <a:spAutoFit/>
            </a:bodyPr>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概况（三个阶段）</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endParaRPr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fontAlgn="auto">
                <a:lnSpc>
                  <a:spcPct val="125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影响：</a:t>
              </a:r>
              <a:r>
                <a:rPr lang="zh-CN" altLang="en-US" sz="2000">
                  <a:latin typeface="黑体" panose="02010609060101010101" pitchFamily="49" charset="-122"/>
                  <a:ea typeface="黑体" panose="02010609060101010101" pitchFamily="49" charset="-122"/>
                  <a:cs typeface="黑体" panose="02010609060101010101" pitchFamily="49" charset="-122"/>
                  <a:sym typeface="+mn-ea"/>
                </a:rPr>
                <a:t>19世纪末20世纪初，列强侵占了几乎整个非洲</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13" name="左大括号 12"/>
            <p:cNvSpPr/>
            <p:nvPr/>
          </p:nvSpPr>
          <p:spPr>
            <a:xfrm>
              <a:off x="5822" y="6632"/>
              <a:ext cx="212" cy="1364"/>
            </a:xfrm>
            <a:prstGeom prst="leftBrace">
              <a:avLst>
                <a:gd name="adj1" fmla="val 60303"/>
                <a:gd name="adj2" fmla="val 50000"/>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18" name="组合 17"/>
          <p:cNvGrpSpPr/>
          <p:nvPr/>
        </p:nvGrpSpPr>
        <p:grpSpPr>
          <a:xfrm>
            <a:off x="6380480" y="3504565"/>
            <a:ext cx="2708275" cy="1106805"/>
            <a:chOff x="13150" y="5660"/>
            <a:chExt cx="4265" cy="1743"/>
          </a:xfrm>
        </p:grpSpPr>
        <p:sp>
          <p:nvSpPr>
            <p:cNvPr id="27" name="文本框 26"/>
            <p:cNvSpPr txBox="1"/>
            <p:nvPr/>
          </p:nvSpPr>
          <p:spPr>
            <a:xfrm>
              <a:off x="13386" y="5660"/>
              <a:ext cx="4029" cy="1743"/>
            </a:xfrm>
            <a:prstGeom prst="rect">
              <a:avLst/>
            </a:prstGeom>
            <a:noFill/>
          </p:spPr>
          <p:txBody>
            <a:bodyPr wrap="square" rtlCol="0">
              <a:spAutoFit/>
            </a:bodyPr>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工场手工业时代</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机器大工业时代</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电气时代</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15" name="左大括号 14"/>
            <p:cNvSpPr/>
            <p:nvPr/>
          </p:nvSpPr>
          <p:spPr>
            <a:xfrm>
              <a:off x="13150" y="5913"/>
              <a:ext cx="236" cy="1238"/>
            </a:xfrm>
            <a:prstGeom prst="leftBrace">
              <a:avLst>
                <a:gd name="adj1" fmla="val 60303"/>
                <a:gd name="adj2" fmla="val 50000"/>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22" name="组合 21"/>
          <p:cNvGrpSpPr/>
          <p:nvPr/>
        </p:nvGrpSpPr>
        <p:grpSpPr>
          <a:xfrm>
            <a:off x="4289425" y="5069205"/>
            <a:ext cx="7095490" cy="1445260"/>
            <a:chOff x="5822" y="8417"/>
            <a:chExt cx="11591" cy="2276"/>
          </a:xfrm>
        </p:grpSpPr>
        <p:sp>
          <p:nvSpPr>
            <p:cNvPr id="28" name="文本框 27"/>
            <p:cNvSpPr txBox="1"/>
            <p:nvPr/>
          </p:nvSpPr>
          <p:spPr>
            <a:xfrm>
              <a:off x="6034" y="8417"/>
              <a:ext cx="11379" cy="2276"/>
            </a:xfrm>
            <a:prstGeom prst="rect">
              <a:avLst/>
            </a:prstGeom>
            <a:noFill/>
          </p:spPr>
          <p:txBody>
            <a:bodyPr wrap="square" rtlCol="0">
              <a:spAutoFit/>
            </a:bodyPr>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原因：资本主义的开放性和扩张性</a:t>
              </a:r>
              <a:endParaRPr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标志：</a:t>
              </a:r>
              <a:r>
                <a:rPr lang="en-US" altLang="zh-CN" sz="2000" dirty="0" smtClean="0">
                  <a:ln>
                    <a:noFill/>
                  </a:ln>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19</a:t>
              </a:r>
              <a:r>
                <a:rPr lang="zh-CN" altLang="zh-CN" sz="2000" dirty="0">
                  <a:ln>
                    <a:noFill/>
                  </a:ln>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世纪末</a:t>
              </a:r>
              <a:r>
                <a:rPr lang="en-US" altLang="zh-CN" sz="2000" dirty="0">
                  <a:ln>
                    <a:noFill/>
                  </a:ln>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20</a:t>
              </a:r>
              <a:r>
                <a:rPr lang="zh-CN" altLang="zh-CN" sz="2000" dirty="0">
                  <a:ln>
                    <a:noFill/>
                  </a:ln>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世纪初，</a:t>
              </a:r>
              <a:r>
                <a:rPr lang="zh-CN" altLang="en-US" sz="2000" dirty="0" smtClean="0">
                  <a:ln>
                    <a:noFill/>
                  </a:ln>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资本主义世界殖民体系最终形成。</a:t>
              </a:r>
              <a:endParaRPr lang="zh-CN" altLang="en-US" sz="2000" dirty="0" smtClean="0">
                <a:ln>
                  <a:noFill/>
                </a:ln>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nSpc>
                  <a:spcPct val="110000"/>
                </a:lnSpc>
              </a:pPr>
              <a:endParaRPr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sz="2000">
                  <a:solidFill>
                    <a:schemeClr val="tx1"/>
                  </a:solidFill>
                  <a:latin typeface="黑体" panose="02010609060101010101" pitchFamily="49" charset="-122"/>
                  <a:ea typeface="黑体" panose="02010609060101010101" pitchFamily="49" charset="-122"/>
                  <a:cs typeface="黑体" panose="02010609060101010101" pitchFamily="49" charset="-122"/>
                </a:rPr>
                <a:t>影响</a:t>
              </a: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1" name="左大括号 20"/>
            <p:cNvSpPr/>
            <p:nvPr/>
          </p:nvSpPr>
          <p:spPr>
            <a:xfrm>
              <a:off x="5822" y="8650"/>
              <a:ext cx="212" cy="1811"/>
            </a:xfrm>
            <a:prstGeom prst="leftBrace">
              <a:avLst>
                <a:gd name="adj1" fmla="val 60303"/>
                <a:gd name="adj2" fmla="val 50000"/>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26" name="组合 25"/>
          <p:cNvGrpSpPr/>
          <p:nvPr/>
        </p:nvGrpSpPr>
        <p:grpSpPr>
          <a:xfrm>
            <a:off x="8338185" y="2200275"/>
            <a:ext cx="1636395" cy="1445260"/>
            <a:chOff x="13150" y="3384"/>
            <a:chExt cx="2577" cy="2276"/>
          </a:xfrm>
        </p:grpSpPr>
        <p:sp>
          <p:nvSpPr>
            <p:cNvPr id="6" name="文本框 5"/>
            <p:cNvSpPr txBox="1"/>
            <p:nvPr/>
          </p:nvSpPr>
          <p:spPr>
            <a:xfrm>
              <a:off x="13386" y="3384"/>
              <a:ext cx="2341" cy="2276"/>
            </a:xfrm>
            <a:prstGeom prst="rect">
              <a:avLst/>
            </a:prstGeom>
            <a:noFill/>
          </p:spPr>
          <p:txBody>
            <a:bodyPr wrap="square" rtlCol="0">
              <a:spAutoFit/>
            </a:bodyPr>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南亚</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东南亚</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西亚</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zh-CN" sz="2000">
                  <a:solidFill>
                    <a:schemeClr val="tx1"/>
                  </a:solidFill>
                  <a:latin typeface="黑体" panose="02010609060101010101" pitchFamily="49" charset="-122"/>
                  <a:ea typeface="黑体" panose="02010609060101010101" pitchFamily="49" charset="-122"/>
                  <a:cs typeface="黑体" panose="02010609060101010101" pitchFamily="49" charset="-122"/>
                </a:rPr>
                <a:t>东亚</a:t>
              </a:r>
              <a:endParaRPr lang="zh-CN" sz="20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5" name="左大括号 24"/>
            <p:cNvSpPr/>
            <p:nvPr/>
          </p:nvSpPr>
          <p:spPr>
            <a:xfrm>
              <a:off x="13150" y="3635"/>
              <a:ext cx="236" cy="1775"/>
            </a:xfrm>
            <a:prstGeom prst="leftBrace">
              <a:avLst>
                <a:gd name="adj1" fmla="val 60303"/>
                <a:gd name="adj2" fmla="val 50000"/>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31" name="组合 30"/>
          <p:cNvGrpSpPr/>
          <p:nvPr/>
        </p:nvGrpSpPr>
        <p:grpSpPr>
          <a:xfrm>
            <a:off x="5262880" y="5795010"/>
            <a:ext cx="2689860" cy="976630"/>
            <a:chOff x="8288" y="9127"/>
            <a:chExt cx="4236" cy="1538"/>
          </a:xfrm>
        </p:grpSpPr>
        <p:sp>
          <p:nvSpPr>
            <p:cNvPr id="2" name="左大括号 1"/>
            <p:cNvSpPr/>
            <p:nvPr/>
          </p:nvSpPr>
          <p:spPr>
            <a:xfrm>
              <a:off x="8288" y="9330"/>
              <a:ext cx="198" cy="1133"/>
            </a:xfrm>
            <a:prstGeom prst="leftBrace">
              <a:avLst>
                <a:gd name="adj1" fmla="val 60303"/>
                <a:gd name="adj2" fmla="val 50000"/>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0" name="文本框 29"/>
            <p:cNvSpPr txBox="1"/>
            <p:nvPr/>
          </p:nvSpPr>
          <p:spPr>
            <a:xfrm>
              <a:off x="8486" y="9127"/>
              <a:ext cx="4038" cy="1539"/>
            </a:xfrm>
            <a:prstGeom prst="rect">
              <a:avLst/>
            </a:prstGeom>
            <a:noFill/>
          </p:spPr>
          <p:txBody>
            <a:bodyPr wrap="square" rtlCol="0">
              <a:spAutoFit/>
            </a:bodyPr>
            <a:p>
              <a:pPr fontAlgn="auto">
                <a:lnSpc>
                  <a:spcPct val="100000"/>
                </a:lnSpc>
              </a:pPr>
              <a:r>
                <a:rPr lang="zh-CN" altLang="en-US"/>
                <a:t>对世界、</a:t>
              </a:r>
              <a:endParaRPr lang="zh-CN" altLang="en-US"/>
            </a:p>
            <a:p>
              <a:pPr fontAlgn="auto">
                <a:lnSpc>
                  <a:spcPct val="110000"/>
                </a:lnSpc>
              </a:pPr>
              <a:r>
                <a:rPr lang="zh-CN" altLang="en-US"/>
                <a:t>对资本主义国家</a:t>
              </a:r>
              <a:endParaRPr lang="zh-CN" altLang="en-US"/>
            </a:p>
            <a:p>
              <a:pPr fontAlgn="auto">
                <a:lnSpc>
                  <a:spcPct val="110000"/>
                </a:lnSpc>
              </a:pPr>
              <a:r>
                <a:rPr lang="zh-CN" altLang="en-US"/>
                <a:t>对殖民地半殖民地</a:t>
              </a:r>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nvPicPr>
        <p:blipFill>
          <a:blip r:embed="rId1"/>
          <a:stretch>
            <a:fillRect/>
          </a:stretch>
        </p:blipFill>
        <p:spPr>
          <a:xfrm>
            <a:off x="-635" y="2540"/>
            <a:ext cx="12200255" cy="6853555"/>
          </a:xfrm>
          <a:prstGeom prst="rect">
            <a:avLst/>
          </a:prstGeom>
        </p:spPr>
      </p:pic>
      <p:sp>
        <p:nvSpPr>
          <p:cNvPr id="14" name="矩形 13"/>
          <p:cNvSpPr/>
          <p:nvPr>
            <p:custDataLst>
              <p:tags r:id="rId2"/>
            </p:custDataLst>
          </p:nvPr>
        </p:nvSpPr>
        <p:spPr>
          <a:xfrm>
            <a:off x="-635" y="1270"/>
            <a:ext cx="12197080" cy="6857365"/>
          </a:xfrm>
          <a:prstGeom prst="rect">
            <a:avLst/>
          </a:prstGeom>
          <a:gradFill>
            <a:gsLst>
              <a:gs pos="0">
                <a:srgbClr val="FE4444">
                  <a:alpha val="0"/>
                  <a:lumMod val="0"/>
                  <a:lumOff val="100000"/>
                </a:srgbClr>
              </a:gs>
              <a:gs pos="100000">
                <a:srgbClr val="832B2B">
                  <a:alpha val="50000"/>
                </a:srgbClr>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15" name="文本框 14"/>
          <p:cNvSpPr txBox="1"/>
          <p:nvPr/>
        </p:nvSpPr>
        <p:spPr>
          <a:xfrm>
            <a:off x="226060" y="1283970"/>
            <a:ext cx="11913235" cy="1753235"/>
          </a:xfrm>
          <a:prstGeom prst="rect">
            <a:avLst/>
          </a:prstGeom>
          <a:noFill/>
        </p:spPr>
        <p:txBody>
          <a:bodyPr wrap="square" rtlCol="0">
            <a:spAutoFit/>
          </a:bodyPr>
          <a:p>
            <a:pPr algn="ctr" fontAlgn="auto">
              <a:lnSpc>
                <a:spcPct val="150000"/>
              </a:lnSpc>
            </a:pPr>
            <a:r>
              <a:rPr lang="zh-CN" altLang="zh-CN" sz="2400">
                <a:solidFill>
                  <a:srgbClr val="C00000"/>
                </a:solidFill>
              </a:rPr>
              <a:t>第六单元 </a:t>
            </a:r>
            <a:r>
              <a:rPr lang="zh-CN" altLang="zh-CN" sz="2400">
                <a:solidFill>
                  <a:srgbClr val="C00000"/>
                </a:solidFill>
                <a:sym typeface="+mn-ea"/>
              </a:rPr>
              <a:t>世界殖民体系与亚非拉民族独立运动</a:t>
            </a:r>
            <a:endParaRPr lang="zh-CN" altLang="zh-CN" sz="2400">
              <a:solidFill>
                <a:schemeClr val="tx1"/>
              </a:solidFill>
            </a:endParaRPr>
          </a:p>
          <a:p>
            <a:pPr algn="ctr" fontAlgn="auto">
              <a:lnSpc>
                <a:spcPct val="150000"/>
              </a:lnSpc>
            </a:pPr>
            <a:r>
              <a:rPr lang="zh-CN" altLang="zh-CN" sz="4800" b="1">
                <a:solidFill>
                  <a:srgbClr val="C00000"/>
                </a:solidFill>
                <a:sym typeface="+mn-ea"/>
              </a:rPr>
              <a:t>第</a:t>
            </a:r>
            <a:r>
              <a:rPr lang="en-US" altLang="zh-CN" sz="4800" b="1">
                <a:solidFill>
                  <a:srgbClr val="C00000"/>
                </a:solidFill>
                <a:sym typeface="+mn-ea"/>
              </a:rPr>
              <a:t>12</a:t>
            </a:r>
            <a:r>
              <a:rPr lang="zh-CN" altLang="en-US" sz="4800" b="1">
                <a:solidFill>
                  <a:srgbClr val="C00000"/>
                </a:solidFill>
                <a:sym typeface="+mn-ea"/>
              </a:rPr>
              <a:t>课 资本主义世界殖民体系的形成</a:t>
            </a:r>
            <a:endParaRPr lang="zh-CN" altLang="en-US" sz="4800" b="1">
              <a:solidFill>
                <a:srgbClr val="C00000"/>
              </a:solidFill>
              <a:sym typeface="+mn-ea"/>
            </a:endParaRPr>
          </a:p>
        </p:txBody>
      </p:sp>
      <p:sp>
        <p:nvSpPr>
          <p:cNvPr id="16" name="文本框 15"/>
          <p:cNvSpPr txBox="1"/>
          <p:nvPr/>
        </p:nvSpPr>
        <p:spPr>
          <a:xfrm>
            <a:off x="180340" y="5166995"/>
            <a:ext cx="11831320" cy="1476375"/>
          </a:xfrm>
          <a:prstGeom prst="rect">
            <a:avLst/>
          </a:prstGeom>
          <a:noFill/>
          <a:ln w="9525">
            <a:noFill/>
          </a:ln>
        </p:spPr>
        <p:txBody>
          <a:bodyPr wrap="square">
            <a:spAutoFit/>
          </a:bodyPr>
          <a:p>
            <a:pPr indent="0" fontAlgn="auto">
              <a:lnSpc>
                <a:spcPct val="125000"/>
              </a:lnSpc>
              <a:spcBef>
                <a:spcPts val="0"/>
              </a:spcBef>
              <a:spcAft>
                <a:spcPts val="0"/>
              </a:spcAft>
            </a:pPr>
            <a:r>
              <a:rPr lang="zh-CN" altLang="en-US" sz="2400" b="1">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【课程标准】</a:t>
            </a:r>
            <a:endParaRPr lang="en-US" sz="2400" b="1">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p>
            <a:pPr indent="0" fontAlgn="auto">
              <a:lnSpc>
                <a:spcPct val="125000"/>
              </a:lnSpc>
              <a:spcBef>
                <a:spcPts val="0"/>
              </a:spcBef>
              <a:spcAft>
                <a:spcPts val="0"/>
              </a:spcAft>
            </a:pPr>
            <a:r>
              <a:rPr lang="zh-CN" altLang="en-US" sz="2400" b="1">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    了解西方列强对亚非拉的殖民扩张、世界殖民体系的建立，理解世界殖民体系的建立对世界历史发展的影响。</a:t>
            </a:r>
            <a:endParaRPr lang="zh-CN" altLang="en-US" sz="2400" b="1">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列强在拉丁美洲的</a:t>
            </a: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rPr>
              <a:t>殖民</a:t>
            </a:r>
            <a:endPar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9" name="文本框 8"/>
          <p:cNvSpPr txBox="1"/>
          <p:nvPr/>
        </p:nvSpPr>
        <p:spPr>
          <a:xfrm>
            <a:off x="330200" y="1405890"/>
            <a:ext cx="7126605" cy="5169535"/>
          </a:xfrm>
          <a:prstGeom prst="rect">
            <a:avLst/>
          </a:prstGeom>
          <a:noFill/>
          <a:ln w="9525">
            <a:noFill/>
          </a:ln>
        </p:spPr>
        <p:txBody>
          <a:bodyPr wrap="square">
            <a:spAutoFit/>
          </a:bodyPr>
          <a:p>
            <a:pPr indent="0" algn="just">
              <a:lnSpc>
                <a:spcPct val="12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rPr>
              <a:t>（1）西班牙：1496年，在海地建立了第一个永久性</a:t>
            </a:r>
            <a:endParaRPr sz="2400">
              <a:latin typeface="黑体" panose="02010609060101010101" pitchFamily="49" charset="-122"/>
              <a:ea typeface="黑体" panose="02010609060101010101" pitchFamily="49" charset="-122"/>
              <a:cs typeface="黑体" panose="02010609060101010101" pitchFamily="49" charset="-122"/>
            </a:endParaRPr>
          </a:p>
          <a:p>
            <a:pPr indent="0" algn="just">
              <a:lnSpc>
                <a:spcPct val="12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rPr>
              <a:t>             殖民地圣多明各。到16世纪中叶，已</a:t>
            </a:r>
            <a:endParaRPr sz="2400">
              <a:latin typeface="黑体" panose="02010609060101010101" pitchFamily="49" charset="-122"/>
              <a:ea typeface="黑体" panose="02010609060101010101" pitchFamily="49" charset="-122"/>
              <a:cs typeface="黑体" panose="02010609060101010101" pitchFamily="49" charset="-122"/>
            </a:endParaRPr>
          </a:p>
          <a:p>
            <a:pPr indent="0" algn="just">
              <a:lnSpc>
                <a:spcPct val="12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rPr>
              <a:t>             经把除巴西之外的大部分南美洲、整</a:t>
            </a:r>
            <a:endParaRPr sz="2400">
              <a:latin typeface="黑体" panose="02010609060101010101" pitchFamily="49" charset="-122"/>
              <a:ea typeface="黑体" panose="02010609060101010101" pitchFamily="49" charset="-122"/>
              <a:cs typeface="黑体" panose="02010609060101010101" pitchFamily="49" charset="-122"/>
            </a:endParaRPr>
          </a:p>
          <a:p>
            <a:pPr indent="0" algn="just">
              <a:lnSpc>
                <a:spcPct val="12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rPr>
              <a:t>             个中美洲和部分北美洲变成了自己的</a:t>
            </a:r>
            <a:endParaRPr sz="2400">
              <a:latin typeface="黑体" panose="02010609060101010101" pitchFamily="49" charset="-122"/>
              <a:ea typeface="黑体" panose="02010609060101010101" pitchFamily="49" charset="-122"/>
              <a:cs typeface="黑体" panose="02010609060101010101" pitchFamily="49" charset="-122"/>
            </a:endParaRPr>
          </a:p>
          <a:p>
            <a:pPr indent="0" algn="just">
              <a:lnSpc>
                <a:spcPct val="12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rPr>
              <a:t>             殖民地。</a:t>
            </a:r>
            <a:endParaRPr sz="2400">
              <a:latin typeface="黑体" panose="02010609060101010101" pitchFamily="49" charset="-122"/>
              <a:ea typeface="黑体" panose="02010609060101010101" pitchFamily="49" charset="-122"/>
              <a:cs typeface="黑体" panose="02010609060101010101" pitchFamily="49" charset="-122"/>
            </a:endParaRPr>
          </a:p>
          <a:p>
            <a:pPr indent="0" algn="just">
              <a:lnSpc>
                <a:spcPct val="12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rPr>
              <a:t>（2）葡萄牙：紧随西班牙侵入拉丁美洲，建立了巴</a:t>
            </a:r>
            <a:endParaRPr sz="2400">
              <a:latin typeface="黑体" panose="02010609060101010101" pitchFamily="49" charset="-122"/>
              <a:ea typeface="黑体" panose="02010609060101010101" pitchFamily="49" charset="-122"/>
              <a:cs typeface="黑体" panose="02010609060101010101" pitchFamily="49" charset="-122"/>
            </a:endParaRPr>
          </a:p>
          <a:p>
            <a:pPr indent="0" algn="just">
              <a:lnSpc>
                <a:spcPct val="12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rPr>
              <a:t>             西殖民地。</a:t>
            </a:r>
            <a:endParaRPr sz="2400">
              <a:latin typeface="黑体" panose="02010609060101010101" pitchFamily="49" charset="-122"/>
              <a:ea typeface="黑体" panose="02010609060101010101" pitchFamily="49" charset="-122"/>
              <a:cs typeface="黑体" panose="02010609060101010101" pitchFamily="49" charset="-122"/>
            </a:endParaRPr>
          </a:p>
          <a:p>
            <a:pPr indent="0" algn="just">
              <a:lnSpc>
                <a:spcPct val="12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rPr>
              <a:t>（3）到18世纪晚期，拉丁美洲已完全处于欧洲列强</a:t>
            </a:r>
            <a:endParaRPr sz="2400">
              <a:latin typeface="黑体" panose="02010609060101010101" pitchFamily="49" charset="-122"/>
              <a:ea typeface="黑体" panose="02010609060101010101" pitchFamily="49" charset="-122"/>
              <a:cs typeface="黑体" panose="02010609060101010101" pitchFamily="49" charset="-122"/>
            </a:endParaRPr>
          </a:p>
          <a:p>
            <a:pPr indent="0" algn="just">
              <a:lnSpc>
                <a:spcPct val="12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rPr>
              <a:t>     的殖民统治下，其中绝大部分土地为西班牙和</a:t>
            </a:r>
            <a:endParaRPr sz="2400">
              <a:latin typeface="黑体" panose="02010609060101010101" pitchFamily="49" charset="-122"/>
              <a:ea typeface="黑体" panose="02010609060101010101" pitchFamily="49" charset="-122"/>
              <a:cs typeface="黑体" panose="02010609060101010101" pitchFamily="49" charset="-122"/>
            </a:endParaRPr>
          </a:p>
          <a:p>
            <a:pPr indent="0" algn="just">
              <a:lnSpc>
                <a:spcPct val="12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rPr>
              <a:t>     葡萄牙的殖民地，小部分土地被荷兰、英国和</a:t>
            </a:r>
            <a:endParaRPr sz="2400">
              <a:latin typeface="黑体" panose="02010609060101010101" pitchFamily="49" charset="-122"/>
              <a:ea typeface="黑体" panose="02010609060101010101" pitchFamily="49" charset="-122"/>
              <a:cs typeface="黑体" panose="02010609060101010101" pitchFamily="49" charset="-122"/>
            </a:endParaRPr>
          </a:p>
          <a:p>
            <a:pPr indent="0" algn="just">
              <a:lnSpc>
                <a:spcPct val="125000"/>
              </a:lnSpc>
              <a:spcBef>
                <a:spcPts val="0"/>
              </a:spcBef>
              <a:spcAft>
                <a:spcPts val="0"/>
              </a:spcAft>
            </a:pPr>
            <a:r>
              <a:rPr sz="2400">
                <a:latin typeface="黑体" panose="02010609060101010101" pitchFamily="49" charset="-122"/>
                <a:ea typeface="黑体" panose="02010609060101010101" pitchFamily="49" charset="-122"/>
                <a:cs typeface="黑体" panose="02010609060101010101" pitchFamily="49" charset="-122"/>
              </a:rPr>
              <a:t>     法国占据。</a:t>
            </a:r>
            <a:endParaRPr sz="2400">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一、拉丁美洲的殖民地化</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pic>
        <p:nvPicPr>
          <p:cNvPr id="14" name="图片 13" descr="拉丁美洲殖民化地图"/>
          <p:cNvPicPr>
            <a:picLocks noChangeAspect="1"/>
          </p:cNvPicPr>
          <p:nvPr/>
        </p:nvPicPr>
        <p:blipFill>
          <a:blip r:embed="rId1"/>
          <a:stretch>
            <a:fillRect/>
          </a:stretch>
        </p:blipFill>
        <p:spPr>
          <a:xfrm>
            <a:off x="7508875" y="1405890"/>
            <a:ext cx="4231005" cy="4801235"/>
          </a:xfrm>
          <a:prstGeom prst="rect">
            <a:avLst/>
          </a:prstGeom>
        </p:spPr>
      </p:pic>
      <p:sp>
        <p:nvSpPr>
          <p:cNvPr id="3" name="文本框 2"/>
          <p:cNvSpPr txBox="1"/>
          <p:nvPr/>
        </p:nvSpPr>
        <p:spPr>
          <a:xfrm>
            <a:off x="7546340" y="6207125"/>
            <a:ext cx="4156075" cy="368300"/>
          </a:xfrm>
          <a:prstGeom prst="rect">
            <a:avLst/>
          </a:prstGeom>
          <a:noFill/>
        </p:spPr>
        <p:txBody>
          <a:bodyPr wrap="square" rtlCol="0">
            <a:spAutoFit/>
          </a:bodyPr>
          <a:p>
            <a:pPr algn="ctr"/>
            <a:r>
              <a:rPr lang="zh-CN" altLang="en-US">
                <a:latin typeface="楷体" panose="02010609060101010101" charset="-122"/>
                <a:ea typeface="楷体" panose="02010609060101010101" charset="-122"/>
                <a:cs typeface="楷体" panose="02010609060101010101" charset="-122"/>
              </a:rPr>
              <a:t>列强在拉丁美洲的殖民地（</a:t>
            </a:r>
            <a:r>
              <a:rPr lang="en-US" altLang="zh-CN">
                <a:latin typeface="楷体" panose="02010609060101010101" charset="-122"/>
                <a:ea typeface="楷体" panose="02010609060101010101" charset="-122"/>
                <a:cs typeface="楷体" panose="02010609060101010101" charset="-122"/>
              </a:rPr>
              <a:t>18</a:t>
            </a:r>
            <a:r>
              <a:rPr lang="zh-CN" altLang="en-US">
                <a:latin typeface="楷体" panose="02010609060101010101" charset="-122"/>
                <a:ea typeface="楷体" panose="02010609060101010101" charset="-122"/>
                <a:cs typeface="楷体" panose="02010609060101010101" charset="-122"/>
              </a:rPr>
              <a:t>世纪晚期）</a:t>
            </a:r>
            <a:endParaRPr lang="zh-CN" altLang="en-US">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2.</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列强在拉丁美洲的</a:t>
            </a: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rPr>
              <a:t>统治</a:t>
            </a:r>
            <a:endPar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9" name="文本框 8"/>
          <p:cNvSpPr txBox="1"/>
          <p:nvPr/>
        </p:nvSpPr>
        <p:spPr>
          <a:xfrm>
            <a:off x="330200" y="1405890"/>
            <a:ext cx="11520805" cy="553085"/>
          </a:xfrm>
          <a:prstGeom prst="rect">
            <a:avLst/>
          </a:prstGeom>
          <a:noFill/>
          <a:ln w="9525">
            <a:noFill/>
          </a:ln>
        </p:spPr>
        <p:txBody>
          <a:bodyPr wrap="square">
            <a:spAutoFit/>
          </a:bodyPr>
          <a:p>
            <a:pPr fontAlgn="auto">
              <a:lnSpc>
                <a:spcPct val="125000"/>
              </a:lnSpc>
            </a:pPr>
            <a:r>
              <a:rPr lang="zh-CN" sz="240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1</a:t>
            </a:r>
            <a:r>
              <a:rPr lang="zh-CN" sz="2400">
                <a:latin typeface="黑体" panose="02010609060101010101" pitchFamily="49" charset="-122"/>
                <a:ea typeface="黑体" panose="02010609060101010101" pitchFamily="49" charset="-122"/>
                <a:cs typeface="黑体" panose="02010609060101010101" pitchFamily="49" charset="-122"/>
                <a:sym typeface="+mn-ea"/>
              </a:rPr>
              <a:t>）政治</a:t>
            </a:r>
            <a:r>
              <a:rPr sz="2400">
                <a:latin typeface="黑体" panose="02010609060101010101" pitchFamily="49" charset="-122"/>
                <a:ea typeface="黑体" panose="02010609060101010101" pitchFamily="49" charset="-122"/>
                <a:cs typeface="黑体" panose="02010609060101010101" pitchFamily="49" charset="-122"/>
                <a:sym typeface="+mn-ea"/>
              </a:rPr>
              <a:t>：</a:t>
            </a:r>
            <a:r>
              <a:rPr lang="zh-CN" sz="2400">
                <a:latin typeface="黑体" panose="02010609060101010101" pitchFamily="49" charset="-122"/>
                <a:ea typeface="黑体" panose="02010609060101010101" pitchFamily="49" charset="-122"/>
                <a:cs typeface="黑体" panose="02010609060101010101" pitchFamily="49" charset="-122"/>
                <a:sym typeface="+mn-ea"/>
              </a:rPr>
              <a:t>建立总督辖区，设立总督制度，</a:t>
            </a:r>
            <a:r>
              <a:rPr sz="2400">
                <a:latin typeface="黑体" panose="02010609060101010101" pitchFamily="49" charset="-122"/>
                <a:ea typeface="黑体" panose="02010609060101010101" pitchFamily="49" charset="-122"/>
                <a:cs typeface="黑体" panose="02010609060101010101" pitchFamily="49" charset="-122"/>
                <a:sym typeface="+mn-ea"/>
              </a:rPr>
              <a:t>实行专制统治。</a:t>
            </a:r>
            <a:endParaRPr lang="zh-CN" sz="2400">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一、拉丁美洲的殖民地化</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3" name="文本框 2"/>
          <p:cNvSpPr txBox="1"/>
          <p:nvPr/>
        </p:nvSpPr>
        <p:spPr>
          <a:xfrm>
            <a:off x="323850" y="2108835"/>
            <a:ext cx="7522210" cy="3969385"/>
          </a:xfrm>
          <a:prstGeom prst="rect">
            <a:avLst/>
          </a:prstGeom>
          <a:noFill/>
          <a:ln w="12700">
            <a:solidFill>
              <a:srgbClr val="C00000"/>
            </a:solidFill>
            <a:prstDash val="dash"/>
          </a:ln>
        </p:spPr>
        <p:txBody>
          <a:bodyPr wrap="square" rtlCol="0">
            <a:spAutoFit/>
          </a:bodyPr>
          <a:p>
            <a:pPr algn="just" fontAlgn="auto">
              <a:lnSpc>
                <a:spcPct val="150000"/>
              </a:lnSpc>
              <a:spcBef>
                <a:spcPts val="0"/>
              </a:spcBef>
              <a:spcAft>
                <a:spcPts val="0"/>
              </a:spcAft>
            </a:pPr>
            <a:r>
              <a:rPr lang="en-US" altLang="zh-CN" sz="2400">
                <a:latin typeface="楷体" panose="02010609060101010101" charset="-122"/>
                <a:ea typeface="楷体" panose="02010609060101010101" charset="-122"/>
                <a:cs typeface="楷体" panose="02010609060101010101" charset="-122"/>
                <a:sym typeface="+mn-ea"/>
              </a:rPr>
              <a:t>    </a:t>
            </a:r>
            <a:r>
              <a:rPr lang="zh-CN" sz="2400">
                <a:latin typeface="楷体" panose="02010609060101010101" charset="-122"/>
                <a:ea typeface="楷体" panose="02010609060101010101" charset="-122"/>
                <a:cs typeface="楷体" panose="02010609060101010101" charset="-122"/>
                <a:sym typeface="+mn-ea"/>
              </a:rPr>
              <a:t>西班牙占有的殖民地最多，并将其划分为</a:t>
            </a:r>
            <a:r>
              <a:rPr lang="en-US" altLang="zh-CN" sz="2400">
                <a:latin typeface="楷体" panose="02010609060101010101" charset="-122"/>
                <a:ea typeface="楷体" panose="02010609060101010101" charset="-122"/>
                <a:cs typeface="楷体" panose="02010609060101010101" charset="-122"/>
                <a:sym typeface="+mn-ea"/>
              </a:rPr>
              <a:t>4</a:t>
            </a:r>
            <a:r>
              <a:rPr lang="zh-CN" altLang="en-US" sz="2400">
                <a:latin typeface="楷体" panose="02010609060101010101" charset="-122"/>
                <a:ea typeface="楷体" panose="02010609060101010101" charset="-122"/>
                <a:cs typeface="楷体" panose="02010609060101010101" charset="-122"/>
                <a:sym typeface="+mn-ea"/>
              </a:rPr>
              <a:t>个总督区：新西班牙、秘鲁、新格拉那达和拉普拉塔。后来又设立了五个自治都督府，即从总督区划出的委内瑞拉、智利以及危地马拉、古巴和波多黎各。葡萄牙的殖民地是占拉丁美洲面积约</a:t>
            </a:r>
            <a:r>
              <a:rPr lang="en-US" altLang="zh-CN" sz="2400">
                <a:latin typeface="楷体" panose="02010609060101010101" charset="-122"/>
                <a:ea typeface="楷体" panose="02010609060101010101" charset="-122"/>
                <a:cs typeface="楷体" panose="02010609060101010101" charset="-122"/>
                <a:sym typeface="+mn-ea"/>
              </a:rPr>
              <a:t>3/7</a:t>
            </a:r>
            <a:r>
              <a:rPr lang="zh-CN" altLang="en-US" sz="2400">
                <a:latin typeface="楷体" panose="02010609060101010101" charset="-122"/>
                <a:ea typeface="楷体" panose="02010609060101010101" charset="-122"/>
                <a:cs typeface="楷体" panose="02010609060101010101" charset="-122"/>
                <a:sym typeface="+mn-ea"/>
              </a:rPr>
              <a:t>的巴西。原设</a:t>
            </a:r>
            <a:r>
              <a:rPr lang="en-US" altLang="zh-CN" sz="2400">
                <a:latin typeface="楷体" panose="02010609060101010101" charset="-122"/>
                <a:ea typeface="楷体" panose="02010609060101010101" charset="-122"/>
                <a:cs typeface="楷体" panose="02010609060101010101" charset="-122"/>
                <a:sym typeface="+mn-ea"/>
              </a:rPr>
              <a:t>13</a:t>
            </a:r>
            <a:r>
              <a:rPr lang="zh-CN" altLang="en-US" sz="2400">
                <a:latin typeface="楷体" panose="02010609060101010101" charset="-122"/>
                <a:ea typeface="楷体" panose="02010609060101010101" charset="-122"/>
                <a:cs typeface="楷体" panose="02010609060101010101" charset="-122"/>
                <a:sym typeface="+mn-ea"/>
              </a:rPr>
              <a:t>个都督府，后并为一个总督区。</a:t>
            </a:r>
            <a:endParaRPr lang="zh-CN" altLang="en-US" sz="2400">
              <a:solidFill>
                <a:schemeClr val="tx1"/>
              </a:solidFill>
              <a:latin typeface="楷体" panose="02010609060101010101" charset="-122"/>
              <a:ea typeface="楷体" panose="02010609060101010101" charset="-122"/>
              <a:cs typeface="楷体" panose="02010609060101010101" charset="-122"/>
            </a:endParaRPr>
          </a:p>
          <a:p>
            <a:pPr algn="r" fontAlgn="auto">
              <a:lnSpc>
                <a:spcPct val="150000"/>
              </a:lnSpc>
              <a:spcBef>
                <a:spcPts val="0"/>
              </a:spcBef>
              <a:spcAft>
                <a:spcPts val="0"/>
              </a:spcAft>
            </a:pPr>
            <a:r>
              <a:rPr lang="en-US" altLang="zh-CN"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刘宗绪主编《世界近代史》</a:t>
            </a:r>
            <a:endParaRPr lang="zh-CN" altLang="en-US" sz="2400">
              <a:latin typeface="楷体" panose="02010609060101010101" charset="-122"/>
              <a:ea typeface="楷体" panose="02010609060101010101" charset="-122"/>
              <a:cs typeface="楷体" panose="02010609060101010101" charset="-122"/>
              <a:sym typeface="+mn-ea"/>
            </a:endParaRPr>
          </a:p>
        </p:txBody>
      </p:sp>
      <p:grpSp>
        <p:nvGrpSpPr>
          <p:cNvPr id="10" name="组合 9"/>
          <p:cNvGrpSpPr/>
          <p:nvPr/>
        </p:nvGrpSpPr>
        <p:grpSpPr>
          <a:xfrm>
            <a:off x="8016875" y="2108835"/>
            <a:ext cx="3834130" cy="3970020"/>
            <a:chOff x="11584" y="3085"/>
            <a:chExt cx="6038" cy="6252"/>
          </a:xfrm>
        </p:grpSpPr>
        <p:pic>
          <p:nvPicPr>
            <p:cNvPr id="4" name="图片 3"/>
            <p:cNvPicPr>
              <a:picLocks noChangeAspect="1"/>
            </p:cNvPicPr>
            <p:nvPr/>
          </p:nvPicPr>
          <p:blipFill>
            <a:blip r:embed="rId1"/>
            <a:stretch>
              <a:fillRect/>
            </a:stretch>
          </p:blipFill>
          <p:spPr>
            <a:xfrm>
              <a:off x="11699" y="3085"/>
              <a:ext cx="5923" cy="6252"/>
            </a:xfrm>
            <a:prstGeom prst="rect">
              <a:avLst/>
            </a:prstGeom>
          </p:spPr>
        </p:pic>
        <p:sp>
          <p:nvSpPr>
            <p:cNvPr id="34" name="椭圆 33"/>
            <p:cNvSpPr/>
            <p:nvPr/>
          </p:nvSpPr>
          <p:spPr>
            <a:xfrm>
              <a:off x="11584" y="3481"/>
              <a:ext cx="1772" cy="851"/>
            </a:xfrm>
            <a:prstGeom prst="ellipse">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13356" y="6413"/>
              <a:ext cx="1482" cy="851"/>
            </a:xfrm>
            <a:prstGeom prst="ellipse">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14171" y="5330"/>
              <a:ext cx="1772" cy="851"/>
            </a:xfrm>
            <a:prstGeom prst="ellipse">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15340" y="6023"/>
              <a:ext cx="1772" cy="851"/>
            </a:xfrm>
            <a:prstGeom prst="ellipse">
              <a:avLst/>
            </a:prstGeom>
            <a:noFill/>
            <a:ln w="38100">
              <a:solidFill>
                <a:srgbClr val="0613BA"/>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15122" y="7520"/>
              <a:ext cx="1772" cy="1164"/>
            </a:xfrm>
            <a:prstGeom prst="ellipse">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2.</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列强在拉丁美洲的</a:t>
            </a: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rPr>
              <a:t>统治</a:t>
            </a:r>
            <a:endPar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9" name="文本框 8"/>
          <p:cNvSpPr txBox="1"/>
          <p:nvPr/>
        </p:nvSpPr>
        <p:spPr>
          <a:xfrm>
            <a:off x="330200" y="1405890"/>
            <a:ext cx="11520805" cy="2091690"/>
          </a:xfrm>
          <a:prstGeom prst="rect">
            <a:avLst/>
          </a:prstGeom>
          <a:noFill/>
          <a:ln w="9525">
            <a:noFill/>
          </a:ln>
        </p:spPr>
        <p:txBody>
          <a:bodyPr wrap="square">
            <a:spAutoFit/>
          </a:bodyPr>
          <a:p>
            <a:pPr fontAlgn="auto">
              <a:lnSpc>
                <a:spcPct val="125000"/>
              </a:lnSpc>
            </a:pPr>
            <a:r>
              <a:rPr sz="2400">
                <a:latin typeface="黑体" panose="02010609060101010101" pitchFamily="49" charset="-122"/>
                <a:ea typeface="黑体" panose="02010609060101010101" pitchFamily="49" charset="-122"/>
                <a:cs typeface="黑体" panose="02010609060101010101" pitchFamily="49" charset="-122"/>
                <a:sym typeface="+mn-ea"/>
              </a:rPr>
              <a:t>（2）</a:t>
            </a:r>
            <a:r>
              <a:rPr lang="zh-CN" sz="2400">
                <a:latin typeface="黑体" panose="02010609060101010101" pitchFamily="49" charset="-122"/>
                <a:ea typeface="黑体" panose="02010609060101010101" pitchFamily="49" charset="-122"/>
                <a:cs typeface="黑体" panose="02010609060101010101" pitchFamily="49" charset="-122"/>
                <a:sym typeface="+mn-ea"/>
              </a:rPr>
              <a:t>经济</a:t>
            </a:r>
            <a:r>
              <a:rPr sz="2400">
                <a:latin typeface="黑体" panose="02010609060101010101" pitchFamily="49" charset="-122"/>
                <a:ea typeface="黑体" panose="02010609060101010101" pitchFamily="49" charset="-122"/>
                <a:cs typeface="黑体" panose="02010609060101010101" pitchFamily="49" charset="-122"/>
                <a:sym typeface="+mn-ea"/>
              </a:rPr>
              <a:t>：</a:t>
            </a:r>
            <a:r>
              <a:rPr sz="2000">
                <a:latin typeface="黑体" panose="02010609060101010101" pitchFamily="49" charset="-122"/>
                <a:ea typeface="黑体" panose="02010609060101010101" pitchFamily="49" charset="-122"/>
                <a:cs typeface="黑体" panose="02010609060101010101" pitchFamily="49" charset="-122"/>
                <a:sym typeface="+mn-ea"/>
              </a:rPr>
              <a:t>①</a:t>
            </a:r>
            <a:r>
              <a:rPr lang="zh-CN" sz="2000">
                <a:latin typeface="黑体" panose="02010609060101010101" pitchFamily="49" charset="-122"/>
                <a:ea typeface="黑体" panose="02010609060101010101" pitchFamily="49" charset="-122"/>
                <a:cs typeface="黑体" panose="02010609060101010101" pitchFamily="49" charset="-122"/>
                <a:sym typeface="+mn-ea"/>
              </a:rPr>
              <a:t>推行农奴制，</a:t>
            </a:r>
            <a:r>
              <a:rPr sz="2000">
                <a:latin typeface="黑体" panose="02010609060101010101" pitchFamily="49" charset="-122"/>
                <a:ea typeface="黑体" panose="02010609060101010101" pitchFamily="49" charset="-122"/>
                <a:cs typeface="黑体" panose="02010609060101010101" pitchFamily="49" charset="-122"/>
                <a:sym typeface="+mn-ea"/>
              </a:rPr>
              <a:t>发展种植园经济；</a:t>
            </a:r>
            <a:endParaRPr sz="200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25000"/>
              </a:lnSpc>
            </a:pPr>
            <a:r>
              <a:rPr sz="2000">
                <a:latin typeface="黑体" panose="02010609060101010101" pitchFamily="49" charset="-122"/>
                <a:ea typeface="黑体" panose="02010609060101010101" pitchFamily="49" charset="-122"/>
                <a:cs typeface="黑体" panose="02010609060101010101" pitchFamily="49" charset="-122"/>
                <a:sym typeface="+mn-ea"/>
              </a:rPr>
              <a:t>             ②疯狂</a:t>
            </a:r>
            <a:r>
              <a:rPr lang="zh-CN" sz="2000">
                <a:latin typeface="黑体" panose="02010609060101010101" pitchFamily="49" charset="-122"/>
                <a:ea typeface="黑体" panose="02010609060101010101" pitchFamily="49" charset="-122"/>
                <a:cs typeface="黑体" panose="02010609060101010101" pitchFamily="49" charset="-122"/>
                <a:sym typeface="+mn-ea"/>
              </a:rPr>
              <a:t>开采金银矿，</a:t>
            </a:r>
            <a:r>
              <a:rPr sz="2000">
                <a:latin typeface="黑体" panose="02010609060101010101" pitchFamily="49" charset="-122"/>
                <a:ea typeface="黑体" panose="02010609060101010101" pitchFamily="49" charset="-122"/>
                <a:cs typeface="黑体" panose="02010609060101010101" pitchFamily="49" charset="-122"/>
                <a:sym typeface="+mn-ea"/>
              </a:rPr>
              <a:t>掠夺</a:t>
            </a:r>
            <a:r>
              <a:rPr lang="zh-CN" sz="2000">
                <a:latin typeface="黑体" panose="02010609060101010101" pitchFamily="49" charset="-122"/>
                <a:ea typeface="黑体" panose="02010609060101010101" pitchFamily="49" charset="-122"/>
                <a:cs typeface="黑体" panose="02010609060101010101" pitchFamily="49" charset="-122"/>
                <a:sym typeface="+mn-ea"/>
              </a:rPr>
              <a:t>巨额财富；</a:t>
            </a:r>
            <a:endParaRPr lang="zh-CN" sz="200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25000"/>
              </a:lnSpc>
            </a:pPr>
            <a:r>
              <a:rPr lang="zh-CN" sz="2000">
                <a:latin typeface="黑体" panose="02010609060101010101" pitchFamily="49" charset="-122"/>
                <a:ea typeface="黑体" panose="02010609060101010101" pitchFamily="49" charset="-122"/>
                <a:cs typeface="黑体" panose="02010609060101010101" pitchFamily="49" charset="-122"/>
                <a:sym typeface="+mn-ea"/>
              </a:rPr>
              <a:t>             ③奴役和屠杀印第安人；</a:t>
            </a:r>
            <a:endParaRPr lang="zh-CN" sz="200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25000"/>
              </a:lnSpc>
            </a:pPr>
            <a:r>
              <a:rPr lang="zh-CN" sz="2000">
                <a:latin typeface="黑体" panose="02010609060101010101" pitchFamily="49" charset="-122"/>
                <a:ea typeface="黑体" panose="02010609060101010101" pitchFamily="49" charset="-122"/>
                <a:cs typeface="黑体" panose="02010609060101010101" pitchFamily="49" charset="-122"/>
                <a:sym typeface="+mn-ea"/>
              </a:rPr>
              <a:t>             ④发起黑奴贸易；</a:t>
            </a:r>
            <a:endParaRPr lang="zh-CN" sz="200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25000"/>
              </a:lnSpc>
            </a:pPr>
            <a:r>
              <a:rPr lang="zh-CN" sz="2000">
                <a:latin typeface="黑体" panose="02010609060101010101" pitchFamily="49" charset="-122"/>
                <a:ea typeface="黑体" panose="02010609060101010101" pitchFamily="49" charset="-122"/>
                <a:cs typeface="黑体" panose="02010609060101010101" pitchFamily="49" charset="-122"/>
                <a:sym typeface="+mn-ea"/>
              </a:rPr>
              <a:t>             ⑤垄断贸易，限制殖民地经济的发展</a:t>
            </a:r>
            <a:r>
              <a:rPr sz="2000">
                <a:latin typeface="黑体" panose="02010609060101010101" pitchFamily="49" charset="-122"/>
                <a:ea typeface="黑体" panose="02010609060101010101" pitchFamily="49" charset="-122"/>
                <a:cs typeface="黑体" panose="02010609060101010101" pitchFamily="49" charset="-122"/>
                <a:sym typeface="+mn-ea"/>
              </a:rPr>
              <a:t>。</a:t>
            </a:r>
            <a:endParaRPr lang="zh-CN" sz="20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 name="文本框 1"/>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一、拉丁美洲的殖民地化</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4" name="文本框 3"/>
          <p:cNvSpPr txBox="1"/>
          <p:nvPr/>
        </p:nvSpPr>
        <p:spPr>
          <a:xfrm>
            <a:off x="330200" y="3497580"/>
            <a:ext cx="11520805" cy="1014730"/>
          </a:xfrm>
          <a:prstGeom prst="rect">
            <a:avLst/>
          </a:prstGeom>
          <a:noFill/>
          <a:ln w="12700">
            <a:solidFill>
              <a:srgbClr val="C00000"/>
            </a:solidFill>
            <a:prstDash val="dash"/>
          </a:ln>
        </p:spPr>
        <p:txBody>
          <a:bodyPr wrap="square" rtlCol="0">
            <a:spAutoFit/>
          </a:bodyPr>
          <a:p>
            <a:pPr algn="just" fontAlgn="auto">
              <a:lnSpc>
                <a:spcPct val="100000"/>
              </a:lnSpc>
              <a:spcBef>
                <a:spcPts val="0"/>
              </a:spcBef>
              <a:spcAft>
                <a:spcPts val="0"/>
              </a:spcAft>
            </a:pPr>
            <a:r>
              <a:rPr lang="en-US" altLang="zh-CN" sz="2000" dirty="0">
                <a:latin typeface="楷体" panose="02010609060101010101" charset="-122"/>
                <a:ea typeface="楷体" panose="02010609060101010101" charset="-122"/>
                <a:cs typeface="黑体" panose="02010609060101010101" pitchFamily="49" charset="-122"/>
                <a:sym typeface="+mn-ea"/>
              </a:rPr>
              <a:t>    </a:t>
            </a:r>
            <a:r>
              <a:rPr lang="zh-CN" altLang="en-US" sz="2000" b="1" dirty="0">
                <a:latin typeface="楷体" panose="02010609060101010101" charset="-122"/>
                <a:ea typeface="楷体" panose="02010609060101010101" charset="-122"/>
                <a:cs typeface="黑体" panose="02010609060101010101" pitchFamily="49" charset="-122"/>
                <a:sym typeface="+mn-ea"/>
              </a:rPr>
              <a:t>材料一</a:t>
            </a:r>
            <a:r>
              <a:rPr lang="zh-CN" altLang="en-US" sz="2000" dirty="0">
                <a:latin typeface="楷体" panose="02010609060101010101" charset="-122"/>
                <a:ea typeface="楷体" panose="02010609060101010101" charset="-122"/>
                <a:cs typeface="黑体" panose="02010609060101010101" pitchFamily="49" charset="-122"/>
                <a:sym typeface="+mn-ea"/>
              </a:rPr>
              <a:t> 世界最著名的银矿</a:t>
            </a:r>
            <a:r>
              <a:rPr lang="en-US" altLang="zh-CN" sz="2000" dirty="0">
                <a:latin typeface="楷体" panose="02010609060101010101" charset="-122"/>
                <a:ea typeface="楷体" panose="02010609060101010101" charset="-122"/>
                <a:cs typeface="黑体" panose="02010609060101010101" pitchFamily="49" charset="-122"/>
                <a:sym typeface="+mn-ea"/>
              </a:rPr>
              <a:t>——</a:t>
            </a:r>
            <a:r>
              <a:rPr lang="zh-CN" altLang="en-US" sz="2000" dirty="0">
                <a:latin typeface="楷体" panose="02010609060101010101" charset="-122"/>
                <a:ea typeface="楷体" panose="02010609060101010101" charset="-122"/>
                <a:cs typeface="黑体" panose="02010609060101010101" pitchFamily="49" charset="-122"/>
                <a:sym typeface="+mn-ea"/>
              </a:rPr>
              <a:t>波托西银矿，鼎盛时期，其产量占全世界白银产量的一半。</a:t>
            </a:r>
            <a:r>
              <a:rPr lang="en-US" altLang="zh-CN" sz="2000" dirty="0" smtClean="0">
                <a:latin typeface="楷体" panose="02010609060101010101" charset="-122"/>
                <a:ea typeface="楷体" panose="02010609060101010101" charset="-122"/>
                <a:cs typeface="黑体" panose="02010609060101010101" pitchFamily="49" charset="-122"/>
                <a:sym typeface="+mn-ea"/>
              </a:rPr>
              <a:t>1545-1824</a:t>
            </a:r>
            <a:r>
              <a:rPr lang="zh-CN" altLang="en-US" sz="2000" dirty="0">
                <a:latin typeface="楷体" panose="02010609060101010101" charset="-122"/>
                <a:ea typeface="楷体" panose="02010609060101010101" charset="-122"/>
                <a:cs typeface="黑体" panose="02010609060101010101" pitchFamily="49" charset="-122"/>
                <a:sym typeface="+mn-ea"/>
              </a:rPr>
              <a:t>年近</a:t>
            </a:r>
            <a:r>
              <a:rPr lang="en-US" altLang="zh-CN" sz="2000" dirty="0">
                <a:latin typeface="楷体" panose="02010609060101010101" charset="-122"/>
                <a:ea typeface="楷体" panose="02010609060101010101" charset="-122"/>
                <a:cs typeface="黑体" panose="02010609060101010101" pitchFamily="49" charset="-122"/>
                <a:sym typeface="+mn-ea"/>
              </a:rPr>
              <a:t>300</a:t>
            </a:r>
            <a:r>
              <a:rPr lang="zh-CN" altLang="en-US" sz="2000" dirty="0">
                <a:latin typeface="楷体" panose="02010609060101010101" charset="-122"/>
                <a:ea typeface="楷体" panose="02010609060101010101" charset="-122"/>
                <a:cs typeface="黑体" panose="02010609060101010101" pitchFamily="49" charset="-122"/>
                <a:sym typeface="+mn-ea"/>
              </a:rPr>
              <a:t>年间，殖民者共从这里攫取了</a:t>
            </a:r>
            <a:r>
              <a:rPr lang="en-US" altLang="zh-CN" sz="2000" dirty="0">
                <a:latin typeface="楷体" panose="02010609060101010101" charset="-122"/>
                <a:ea typeface="楷体" panose="02010609060101010101" charset="-122"/>
                <a:cs typeface="黑体" panose="02010609060101010101" pitchFamily="49" charset="-122"/>
                <a:sym typeface="+mn-ea"/>
              </a:rPr>
              <a:t>2.5</a:t>
            </a:r>
            <a:r>
              <a:rPr lang="zh-CN" altLang="en-US" sz="2000" dirty="0">
                <a:latin typeface="楷体" panose="02010609060101010101" charset="-122"/>
                <a:ea typeface="楷体" panose="02010609060101010101" charset="-122"/>
                <a:cs typeface="黑体" panose="02010609060101010101" pitchFamily="49" charset="-122"/>
                <a:sym typeface="+mn-ea"/>
              </a:rPr>
              <a:t>万吨白银</a:t>
            </a:r>
            <a:r>
              <a:rPr lang="zh-CN" altLang="en-US" sz="2000" dirty="0" smtClean="0">
                <a:latin typeface="楷体" panose="02010609060101010101" charset="-122"/>
                <a:ea typeface="楷体" panose="02010609060101010101" charset="-122"/>
                <a:cs typeface="黑体" panose="02010609060101010101" pitchFamily="49" charset="-122"/>
                <a:sym typeface="+mn-ea"/>
              </a:rPr>
              <a:t>，有</a:t>
            </a:r>
            <a:r>
              <a:rPr lang="en-US" altLang="zh-CN" sz="2000" dirty="0">
                <a:latin typeface="楷体" panose="02010609060101010101" charset="-122"/>
                <a:ea typeface="楷体" panose="02010609060101010101" charset="-122"/>
                <a:cs typeface="黑体" panose="02010609060101010101" pitchFamily="49" charset="-122"/>
                <a:sym typeface="+mn-ea"/>
              </a:rPr>
              <a:t>800</a:t>
            </a:r>
            <a:r>
              <a:rPr lang="zh-CN" altLang="en-US" sz="2000" dirty="0">
                <a:latin typeface="楷体" panose="02010609060101010101" charset="-122"/>
                <a:ea typeface="楷体" panose="02010609060101010101" charset="-122"/>
                <a:cs typeface="黑体" panose="02010609060101010101" pitchFamily="49" charset="-122"/>
                <a:sym typeface="+mn-ea"/>
              </a:rPr>
              <a:t>万印第安人死于繁重的劳役之中，被称作</a:t>
            </a:r>
            <a:r>
              <a:rPr lang="en-US" altLang="zh-CN" sz="2000" dirty="0">
                <a:latin typeface="楷体" panose="02010609060101010101" charset="-122"/>
                <a:ea typeface="楷体" panose="02010609060101010101" charset="-122"/>
                <a:cs typeface="黑体" panose="02010609060101010101" pitchFamily="49" charset="-122"/>
                <a:sym typeface="+mn-ea"/>
              </a:rPr>
              <a:t>“</a:t>
            </a:r>
            <a:r>
              <a:rPr lang="zh-CN" altLang="en-US" sz="2000" dirty="0">
                <a:latin typeface="楷体" panose="02010609060101010101" charset="-122"/>
                <a:ea typeface="楷体" panose="02010609060101010101" charset="-122"/>
                <a:cs typeface="黑体" panose="02010609060101010101" pitchFamily="49" charset="-122"/>
                <a:sym typeface="+mn-ea"/>
              </a:rPr>
              <a:t>地狱的入口</a:t>
            </a:r>
            <a:r>
              <a:rPr lang="en-US" altLang="zh-CN" sz="2000" dirty="0">
                <a:latin typeface="楷体" panose="02010609060101010101" charset="-122"/>
                <a:ea typeface="楷体" panose="02010609060101010101" charset="-122"/>
                <a:cs typeface="黑体" panose="02010609060101010101" pitchFamily="49" charset="-122"/>
                <a:sym typeface="+mn-ea"/>
              </a:rPr>
              <a:t>”</a:t>
            </a:r>
            <a:endParaRPr lang="zh-CN" altLang="en-US" sz="2000">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323850" y="4616450"/>
            <a:ext cx="11520805" cy="1014730"/>
          </a:xfrm>
          <a:prstGeom prst="rect">
            <a:avLst/>
          </a:prstGeom>
          <a:noFill/>
          <a:ln w="12700">
            <a:solidFill>
              <a:srgbClr val="C00000"/>
            </a:solidFill>
            <a:prstDash val="dash"/>
          </a:ln>
        </p:spPr>
        <p:txBody>
          <a:bodyPr wrap="square" rtlCol="0">
            <a:spAutoFit/>
          </a:bodyPr>
          <a:p>
            <a:pPr algn="just" fontAlgn="auto">
              <a:lnSpc>
                <a:spcPct val="100000"/>
              </a:lnSpc>
              <a:spcBef>
                <a:spcPts val="0"/>
              </a:spcBef>
              <a:spcAft>
                <a:spcPts val="0"/>
              </a:spcAft>
            </a:pPr>
            <a:r>
              <a:rPr lang="en-US" altLang="zh-CN" sz="2000" smtClean="0">
                <a:latin typeface="楷体" panose="02010609060101010101" charset="-122"/>
                <a:ea typeface="楷体" panose="02010609060101010101" charset="-122"/>
                <a:cs typeface="黑体" panose="02010609060101010101" pitchFamily="49" charset="-122"/>
                <a:sym typeface="+mn-ea"/>
              </a:rPr>
              <a:t>    </a:t>
            </a:r>
            <a:r>
              <a:rPr lang="zh-CN" altLang="en-US" sz="2000" b="1" smtClean="0">
                <a:latin typeface="楷体" panose="02010609060101010101" charset="-122"/>
                <a:ea typeface="楷体" panose="02010609060101010101" charset="-122"/>
                <a:cs typeface="黑体" panose="02010609060101010101" pitchFamily="49" charset="-122"/>
                <a:sym typeface="+mn-ea"/>
              </a:rPr>
              <a:t>材料二</a:t>
            </a:r>
            <a:r>
              <a:rPr lang="zh-CN" altLang="en-US" sz="2000" smtClean="0">
                <a:latin typeface="楷体" panose="02010609060101010101" charset="-122"/>
                <a:ea typeface="楷体" panose="02010609060101010101" charset="-122"/>
                <a:cs typeface="黑体" panose="02010609060101010101" pitchFamily="49" charset="-122"/>
                <a:sym typeface="+mn-ea"/>
              </a:rPr>
              <a:t> 西班牙征服者用最残酷的死刑和武力胁迫当地土著皈依基督教，并接受西班牙国王的统治，拒不服从者，立刻被屠杀。安的列斯岛原有</a:t>
            </a:r>
            <a:r>
              <a:rPr lang="en-US" altLang="zh-CN" sz="2000" smtClean="0">
                <a:latin typeface="楷体" panose="02010609060101010101" charset="-122"/>
                <a:ea typeface="楷体" panose="02010609060101010101" charset="-122"/>
                <a:cs typeface="黑体" panose="02010609060101010101" pitchFamily="49" charset="-122"/>
                <a:sym typeface="+mn-ea"/>
              </a:rPr>
              <a:t>300</a:t>
            </a:r>
            <a:r>
              <a:rPr lang="zh-CN" altLang="en-US" sz="2000" smtClean="0">
                <a:latin typeface="楷体" panose="02010609060101010101" charset="-122"/>
                <a:ea typeface="楷体" panose="02010609060101010101" charset="-122"/>
                <a:cs typeface="黑体" panose="02010609060101010101" pitchFamily="49" charset="-122"/>
                <a:sym typeface="+mn-ea"/>
              </a:rPr>
              <a:t>万印第安人，</a:t>
            </a:r>
            <a:r>
              <a:rPr lang="en-US" altLang="zh-CN" sz="2000" smtClean="0">
                <a:latin typeface="楷体" panose="02010609060101010101" charset="-122"/>
                <a:ea typeface="楷体" panose="02010609060101010101" charset="-122"/>
                <a:cs typeface="黑体" panose="02010609060101010101" pitchFamily="49" charset="-122"/>
                <a:sym typeface="+mn-ea"/>
              </a:rPr>
              <a:t>1514</a:t>
            </a:r>
            <a:r>
              <a:rPr lang="zh-CN" altLang="en-US" sz="2000" smtClean="0">
                <a:latin typeface="楷体" panose="02010609060101010101" charset="-122"/>
                <a:ea typeface="楷体" panose="02010609060101010101" charset="-122"/>
                <a:cs typeface="黑体" panose="02010609060101010101" pitchFamily="49" charset="-122"/>
                <a:sym typeface="+mn-ea"/>
              </a:rPr>
              <a:t>年减至</a:t>
            </a:r>
            <a:r>
              <a:rPr lang="en-US" altLang="zh-CN" sz="2000" smtClean="0">
                <a:latin typeface="楷体" panose="02010609060101010101" charset="-122"/>
                <a:ea typeface="楷体" panose="02010609060101010101" charset="-122"/>
                <a:cs typeface="黑体" panose="02010609060101010101" pitchFamily="49" charset="-122"/>
                <a:sym typeface="+mn-ea"/>
              </a:rPr>
              <a:t>1.4</a:t>
            </a:r>
            <a:r>
              <a:rPr lang="zh-CN" altLang="en-US" sz="2000" smtClean="0">
                <a:latin typeface="楷体" panose="02010609060101010101" charset="-122"/>
                <a:ea typeface="楷体" panose="02010609060101010101" charset="-122"/>
                <a:cs typeface="黑体" panose="02010609060101010101" pitchFamily="49" charset="-122"/>
                <a:sym typeface="+mn-ea"/>
              </a:rPr>
              <a:t>万人，最后只剩下</a:t>
            </a:r>
            <a:r>
              <a:rPr lang="en-US" altLang="zh-CN" sz="2000" smtClean="0">
                <a:latin typeface="楷体" panose="02010609060101010101" charset="-122"/>
                <a:ea typeface="楷体" panose="02010609060101010101" charset="-122"/>
                <a:cs typeface="黑体" panose="02010609060101010101" pitchFamily="49" charset="-122"/>
                <a:sym typeface="+mn-ea"/>
              </a:rPr>
              <a:t>200</a:t>
            </a:r>
            <a:r>
              <a:rPr lang="zh-CN" altLang="en-US" sz="2000" smtClean="0">
                <a:latin typeface="楷体" panose="02010609060101010101" charset="-122"/>
                <a:ea typeface="楷体" panose="02010609060101010101" charset="-122"/>
                <a:cs typeface="黑体" panose="02010609060101010101" pitchFamily="49" charset="-122"/>
                <a:sym typeface="+mn-ea"/>
              </a:rPr>
              <a:t>人。</a:t>
            </a:r>
            <a:r>
              <a:rPr lang="en-US" altLang="zh-CN" sz="2000" smtClean="0">
                <a:latin typeface="楷体" panose="02010609060101010101" charset="-122"/>
                <a:ea typeface="楷体" panose="02010609060101010101" charset="-122"/>
                <a:cs typeface="黑体" panose="02010609060101010101" pitchFamily="49" charset="-122"/>
                <a:sym typeface="+mn-ea"/>
              </a:rPr>
              <a:t>……在哥伦布到来后的一两个世纪中，印第安人口减少了95%，主要的杀手是旧大陆来的病菌。</a:t>
            </a:r>
            <a:endParaRPr lang="en-US" altLang="zh-CN" sz="2000" smtClean="0">
              <a:latin typeface="楷体" panose="02010609060101010101" charset="-122"/>
              <a:ea typeface="楷体" panose="02010609060101010101" charset="-122"/>
              <a:cs typeface="黑体" panose="02010609060101010101" pitchFamily="49" charset="-122"/>
              <a:sym typeface="+mn-ea"/>
            </a:endParaRPr>
          </a:p>
        </p:txBody>
      </p:sp>
      <p:sp>
        <p:nvSpPr>
          <p:cNvPr id="5" name="文本框 4"/>
          <p:cNvSpPr txBox="1"/>
          <p:nvPr/>
        </p:nvSpPr>
        <p:spPr>
          <a:xfrm>
            <a:off x="330200" y="5743575"/>
            <a:ext cx="11520805" cy="1014730"/>
          </a:xfrm>
          <a:prstGeom prst="rect">
            <a:avLst/>
          </a:prstGeom>
          <a:noFill/>
          <a:ln w="12700">
            <a:solidFill>
              <a:srgbClr val="C00000"/>
            </a:solidFill>
            <a:prstDash val="dash"/>
          </a:ln>
        </p:spPr>
        <p:txBody>
          <a:bodyPr wrap="square" rtlCol="0">
            <a:spAutoFit/>
          </a:bodyPr>
          <a:p>
            <a:pPr algn="just" fontAlgn="auto">
              <a:lnSpc>
                <a:spcPct val="100000"/>
              </a:lnSpc>
              <a:spcBef>
                <a:spcPts val="0"/>
              </a:spcBef>
              <a:spcAft>
                <a:spcPts val="0"/>
              </a:spcAft>
            </a:pPr>
            <a:r>
              <a:rPr lang="en-US" sz="2000">
                <a:latin typeface="楷体" panose="02010609060101010101" charset="-122"/>
                <a:ea typeface="楷体" panose="02010609060101010101" charset="-122"/>
                <a:cs typeface="楷体" panose="02010609060101010101" charset="-122"/>
                <a:sym typeface="+mn-ea"/>
              </a:rPr>
              <a:t>    </a:t>
            </a:r>
            <a:r>
              <a:rPr lang="zh-CN" altLang="en-US" sz="2000" b="1">
                <a:latin typeface="楷体" panose="02010609060101010101" charset="-122"/>
                <a:ea typeface="楷体" panose="02010609060101010101" charset="-122"/>
                <a:cs typeface="楷体" panose="02010609060101010101" charset="-122"/>
                <a:sym typeface="+mn-ea"/>
              </a:rPr>
              <a:t>材料三</a:t>
            </a:r>
            <a:r>
              <a:rPr lang="zh-CN" altLang="en-US" sz="2000">
                <a:latin typeface="楷体" panose="02010609060101010101" charset="-122"/>
                <a:ea typeface="楷体" panose="02010609060101010101" charset="-122"/>
                <a:cs typeface="楷体" panose="02010609060101010101" charset="-122"/>
                <a:sym typeface="+mn-ea"/>
              </a:rPr>
              <a:t> </a:t>
            </a:r>
            <a:r>
              <a:rPr sz="2000">
                <a:latin typeface="楷体" panose="02010609060101010101" charset="-122"/>
                <a:ea typeface="楷体" panose="02010609060101010101" charset="-122"/>
                <a:cs typeface="楷体" panose="02010609060101010101" charset="-122"/>
                <a:sym typeface="+mn-ea"/>
              </a:rPr>
              <a:t>西班牙竟然规定，它正在生产的产品，殖民地一律不准生产。例如在新西班牙就不准种植葡萄、大麻、亚麻、橄榄等作物，后又禁止养蚕并砍光桑树。殖民地各地区之间不准通商，只能与宗主国通商。……葡萄牙在巴西则禁止建立手工工场，只允许小生产存在。</a:t>
            </a:r>
            <a:endParaRPr lang="en-US" altLang="zh-CN" sz="2000" smtClean="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2.</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列强在拉丁美洲的</a:t>
            </a: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rPr>
              <a:t>统治</a:t>
            </a:r>
            <a:endPar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9" name="文本框 8"/>
          <p:cNvSpPr txBox="1"/>
          <p:nvPr/>
        </p:nvSpPr>
        <p:spPr>
          <a:xfrm>
            <a:off x="330200" y="1405890"/>
            <a:ext cx="11520805" cy="553085"/>
          </a:xfrm>
          <a:prstGeom prst="rect">
            <a:avLst/>
          </a:prstGeom>
          <a:noFill/>
          <a:ln w="9525">
            <a:noFill/>
          </a:ln>
        </p:spPr>
        <p:txBody>
          <a:bodyPr wrap="square">
            <a:spAutoFit/>
          </a:bodyPr>
          <a:p>
            <a:pPr fontAlgn="auto">
              <a:lnSpc>
                <a:spcPct val="125000"/>
              </a:lnSpc>
            </a:pPr>
            <a:r>
              <a:rPr lang="zh-CN" altLang="en-US" sz="2400">
                <a:solidFill>
                  <a:srgbClr val="C00000"/>
                </a:solidFill>
                <a:latin typeface="黑体" panose="02010609060101010101" pitchFamily="49" charset="-122"/>
                <a:ea typeface="黑体" panose="02010609060101010101" pitchFamily="49" charset="-122"/>
                <a:cs typeface="黑体" panose="02010609060101010101" pitchFamily="49" charset="-122"/>
              </a:rPr>
              <a:t>【课堂探究】</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殖民者的掠夺对美洲和欧洲分别产生了什么样的影响？</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一、拉丁美洲的殖民地化</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sp>
        <p:nvSpPr>
          <p:cNvPr id="3" name="文本框 2"/>
          <p:cNvSpPr txBox="1"/>
          <p:nvPr/>
        </p:nvSpPr>
        <p:spPr>
          <a:xfrm>
            <a:off x="323850" y="1958975"/>
            <a:ext cx="11520805" cy="1245235"/>
          </a:xfrm>
          <a:prstGeom prst="rect">
            <a:avLst/>
          </a:prstGeom>
          <a:noFill/>
          <a:ln w="12700">
            <a:noFill/>
            <a:prstDash val="dash"/>
          </a:ln>
        </p:spPr>
        <p:txBody>
          <a:bodyPr wrap="square" rtlCol="0">
            <a:spAutoFit/>
          </a:bodyPr>
          <a:p>
            <a:pPr indent="0" algn="just" fontAlgn="auto">
              <a:lnSpc>
                <a:spcPct val="125000"/>
              </a:lnSpc>
              <a:spcBef>
                <a:spcPct val="0"/>
              </a:spcBef>
              <a:spcAft>
                <a:spcPct val="0"/>
              </a:spcAft>
              <a:extLst>
                <a:ext uri="{35155182-B16C-46BC-9424-99874614C6A1}">
                  <wpsdc:indentchars xmlns:wpsdc="http://www.wps.cn/officeDocument/2017/drawingmlCustomData" val="0" checksum="583291441"/>
                </a:ext>
              </a:extLst>
            </a:pPr>
            <a:r>
              <a:rPr lang="en-US" altLang="zh-CN" sz="2000">
                <a:latin typeface="楷体" panose="02010609060101010101" charset="-122"/>
                <a:ea typeface="楷体" panose="02010609060101010101" charset="-122"/>
                <a:cs typeface="楷体" panose="02010609060101010101" charset="-122"/>
                <a:sym typeface="+mn-ea"/>
              </a:rPr>
              <a:t>    </a:t>
            </a:r>
            <a:r>
              <a:rPr lang="zh-CN" altLang="en-US" sz="2000" b="1">
                <a:latin typeface="楷体" panose="02010609060101010101" charset="-122"/>
                <a:ea typeface="楷体" panose="02010609060101010101" charset="-122"/>
                <a:cs typeface="楷体" panose="02010609060101010101" charset="-122"/>
                <a:sym typeface="+mn-ea"/>
              </a:rPr>
              <a:t>材料一</a:t>
            </a:r>
            <a:r>
              <a:rPr lang="zh-CN" altLang="en-US" sz="2000">
                <a:latin typeface="楷体" panose="02010609060101010101" charset="-122"/>
                <a:ea typeface="楷体" panose="02010609060101010101" charset="-122"/>
                <a:cs typeface="楷体" panose="02010609060101010101" charset="-122"/>
                <a:sym typeface="+mn-ea"/>
              </a:rPr>
              <a:t>  殖民者从拉丁美洲殖民地掠夺了巨额财富。据统计，</a:t>
            </a:r>
            <a:r>
              <a:rPr lang="en-US" altLang="zh-CN" sz="2000">
                <a:latin typeface="楷体" panose="02010609060101010101" charset="-122"/>
                <a:ea typeface="楷体" panose="02010609060101010101" charset="-122"/>
                <a:cs typeface="楷体" panose="02010609060101010101" charset="-122"/>
                <a:sym typeface="+mn-ea"/>
              </a:rPr>
              <a:t>16</a:t>
            </a:r>
            <a:r>
              <a:rPr lang="zh-CN" altLang="en-US" sz="2000">
                <a:latin typeface="楷体" panose="02010609060101010101" charset="-122"/>
                <a:ea typeface="楷体" panose="02010609060101010101" charset="-122"/>
                <a:cs typeface="楷体" panose="02010609060101010101" charset="-122"/>
                <a:sym typeface="+mn-ea"/>
              </a:rPr>
              <a:t>、</a:t>
            </a:r>
            <a:r>
              <a:rPr lang="en-US" altLang="zh-CN" sz="2000">
                <a:latin typeface="楷体" panose="02010609060101010101" charset="-122"/>
                <a:ea typeface="楷体" panose="02010609060101010101" charset="-122"/>
                <a:cs typeface="楷体" panose="02010609060101010101" charset="-122"/>
                <a:sym typeface="+mn-ea"/>
              </a:rPr>
              <a:t>17</a:t>
            </a:r>
            <a:r>
              <a:rPr lang="zh-CN" altLang="en-US" sz="2000">
                <a:latin typeface="楷体" panose="02010609060101010101" charset="-122"/>
                <a:ea typeface="楷体" panose="02010609060101010101" charset="-122"/>
                <a:cs typeface="楷体" panose="02010609060101010101" charset="-122"/>
                <a:sym typeface="+mn-ea"/>
              </a:rPr>
              <a:t>世纪时，西班牙在殖民地开采的黄金白银超过当时世界总产量的</a:t>
            </a:r>
            <a:r>
              <a:rPr lang="en-US" altLang="zh-CN" sz="2000">
                <a:latin typeface="楷体" panose="02010609060101010101" charset="-122"/>
                <a:ea typeface="楷体" panose="02010609060101010101" charset="-122"/>
                <a:cs typeface="楷体" panose="02010609060101010101" charset="-122"/>
                <a:sym typeface="+mn-ea"/>
              </a:rPr>
              <a:t>2/3</a:t>
            </a:r>
            <a:r>
              <a:rPr lang="zh-CN" altLang="en-US" sz="2000">
                <a:latin typeface="楷体" panose="02010609060101010101" charset="-122"/>
                <a:ea typeface="楷体" panose="02010609060101010101" charset="-122"/>
                <a:cs typeface="楷体" panose="02010609060101010101" charset="-122"/>
                <a:sym typeface="+mn-ea"/>
              </a:rPr>
              <a:t>。</a:t>
            </a:r>
            <a:r>
              <a:rPr lang="en-US" altLang="zh-CN" sz="2000">
                <a:latin typeface="楷体" panose="02010609060101010101" charset="-122"/>
                <a:ea typeface="楷体" panose="02010609060101010101" charset="-122"/>
                <a:cs typeface="楷体" panose="02010609060101010101" charset="-122"/>
                <a:sym typeface="+mn-ea"/>
              </a:rPr>
              <a:t>1500—1650</a:t>
            </a:r>
            <a:r>
              <a:rPr lang="zh-CN" altLang="en-US" sz="2000">
                <a:latin typeface="楷体" panose="02010609060101010101" charset="-122"/>
                <a:ea typeface="楷体" panose="02010609060101010101" charset="-122"/>
                <a:cs typeface="楷体" panose="02010609060101010101" charset="-122"/>
                <a:sym typeface="+mn-ea"/>
              </a:rPr>
              <a:t>年间，西班牙从美洲掠夺的黄金多达</a:t>
            </a:r>
            <a:r>
              <a:rPr lang="en-US" altLang="zh-CN" sz="2000">
                <a:latin typeface="楷体" panose="02010609060101010101" charset="-122"/>
                <a:ea typeface="楷体" panose="02010609060101010101" charset="-122"/>
                <a:cs typeface="楷体" panose="02010609060101010101" charset="-122"/>
                <a:sym typeface="+mn-ea"/>
              </a:rPr>
              <a:t>180</a:t>
            </a:r>
            <a:r>
              <a:rPr lang="zh-CN" altLang="en-US" sz="2000">
                <a:latin typeface="楷体" panose="02010609060101010101" charset="-122"/>
                <a:ea typeface="楷体" panose="02010609060101010101" charset="-122"/>
                <a:cs typeface="楷体" panose="02010609060101010101" charset="-122"/>
                <a:sym typeface="+mn-ea"/>
              </a:rPr>
              <a:t>吨，白银多达</a:t>
            </a:r>
            <a:r>
              <a:rPr lang="en-US" altLang="zh-CN" sz="2000">
                <a:latin typeface="楷体" panose="02010609060101010101" charset="-122"/>
                <a:ea typeface="楷体" panose="02010609060101010101" charset="-122"/>
                <a:cs typeface="楷体" panose="02010609060101010101" charset="-122"/>
                <a:sym typeface="+mn-ea"/>
              </a:rPr>
              <a:t>16000</a:t>
            </a:r>
            <a:r>
              <a:rPr lang="zh-CN" altLang="en-US" sz="2000">
                <a:latin typeface="楷体" panose="02010609060101010101" charset="-122"/>
                <a:ea typeface="楷体" panose="02010609060101010101" charset="-122"/>
                <a:cs typeface="楷体" panose="02010609060101010101" charset="-122"/>
                <a:sym typeface="+mn-ea"/>
              </a:rPr>
              <a:t>吨。                                                </a:t>
            </a:r>
            <a:r>
              <a:rPr lang="en-US" altLang="zh-CN" sz="2000">
                <a:latin typeface="楷体" panose="02010609060101010101" charset="-122"/>
                <a:ea typeface="楷体" panose="02010609060101010101" charset="-122"/>
                <a:cs typeface="楷体" panose="02010609060101010101" charset="-122"/>
                <a:sym typeface="+mn-ea"/>
              </a:rPr>
              <a:t>——</a:t>
            </a:r>
            <a:r>
              <a:rPr lang="zh-CN" altLang="en-US" sz="2000">
                <a:latin typeface="楷体" panose="02010609060101010101" charset="-122"/>
                <a:ea typeface="楷体" panose="02010609060101010101" charset="-122"/>
                <a:cs typeface="楷体" panose="02010609060101010101" charset="-122"/>
                <a:sym typeface="+mn-ea"/>
              </a:rPr>
              <a:t>《中外历史纲要（下）》</a:t>
            </a:r>
            <a:endParaRPr lang="zh-CN" altLang="en-US" sz="2000">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323850" y="3173730"/>
            <a:ext cx="11520805" cy="1245235"/>
          </a:xfrm>
          <a:prstGeom prst="rect">
            <a:avLst/>
          </a:prstGeom>
          <a:noFill/>
          <a:ln w="12700">
            <a:solidFill>
              <a:schemeClr val="bg1"/>
            </a:solidFill>
            <a:prstDash val="dash"/>
          </a:ln>
        </p:spPr>
        <p:txBody>
          <a:bodyPr wrap="square" rtlCol="0">
            <a:spAutoFit/>
          </a:bodyPr>
          <a:p>
            <a:pPr indent="0" algn="just" fontAlgn="auto">
              <a:lnSpc>
                <a:spcPct val="125000"/>
              </a:lnSpc>
              <a:buClrTx/>
              <a:buSzTx/>
              <a:buFontTx/>
              <a:extLst>
                <a:ext uri="{35155182-B16C-46BC-9424-99874614C6A1}">
                  <wpsdc:indentchars xmlns:wpsdc="http://www.wps.cn/officeDocument/2017/drawingmlCustomData" val="0" checksum="583291441"/>
                </a:ext>
              </a:extLst>
            </a:pPr>
            <a:r>
              <a:rPr lang="en-US" altLang="zh-CN" sz="2000">
                <a:latin typeface="楷体" panose="02010609060101010101" charset="-122"/>
                <a:ea typeface="楷体" panose="02010609060101010101" charset="-122"/>
                <a:cs typeface="楷体" panose="02010609060101010101" charset="-122"/>
                <a:sym typeface="+mn-ea"/>
              </a:rPr>
              <a:t>    </a:t>
            </a:r>
            <a:r>
              <a:rPr lang="zh-CN" altLang="en-US" sz="2000" b="1">
                <a:latin typeface="楷体" panose="02010609060101010101" charset="-122"/>
                <a:ea typeface="楷体" panose="02010609060101010101" charset="-122"/>
                <a:cs typeface="楷体" panose="02010609060101010101" charset="-122"/>
                <a:sym typeface="+mn-ea"/>
              </a:rPr>
              <a:t>材料二</a:t>
            </a:r>
            <a:r>
              <a:rPr lang="zh-CN" altLang="en-US" sz="2000">
                <a:latin typeface="楷体" panose="02010609060101010101" charset="-122"/>
                <a:ea typeface="楷体" panose="02010609060101010101" charset="-122"/>
                <a:cs typeface="楷体" panose="02010609060101010101" charset="-122"/>
                <a:sym typeface="+mn-ea"/>
              </a:rPr>
              <a:t>  欧洲列强海外殖民扩张的过程，也是殖民主义者疯狂的掠夺、榨取殖民地人民的过程，他们通过掠夺和榨取，加速了欧洲国家的原始积累的过程，</a:t>
            </a:r>
            <a:r>
              <a:rPr lang="zh-CN" altLang="en-US" sz="2000">
                <a:solidFill>
                  <a:srgbClr val="C00000"/>
                </a:solidFill>
                <a:latin typeface="楷体" panose="02010609060101010101" charset="-122"/>
                <a:ea typeface="楷体" panose="02010609060101010101" charset="-122"/>
                <a:cs typeface="楷体" panose="02010609060101010101" charset="-122"/>
                <a:sym typeface="+mn-ea"/>
              </a:rPr>
              <a:t>肥了西欧的资本主义，从而加速了工业革命的到来。</a:t>
            </a:r>
            <a:r>
              <a:rPr lang="zh-CN" altLang="en-US" sz="2000">
                <a:latin typeface="楷体" panose="02010609060101010101" charset="-122"/>
                <a:ea typeface="楷体" panose="02010609060101010101" charset="-122"/>
                <a:cs typeface="楷体" panose="02010609060101010101" charset="-122"/>
                <a:sym typeface="+mn-ea"/>
              </a:rPr>
              <a:t>                                           ——刘祚昌、王觉非《世界史•近代史编》</a:t>
            </a:r>
            <a:endParaRPr lang="zh-CN" altLang="en-US" sz="2000">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323850" y="4570730"/>
            <a:ext cx="11520805" cy="1938020"/>
          </a:xfrm>
          <a:prstGeom prst="rect">
            <a:avLst/>
          </a:prstGeom>
          <a:noFill/>
          <a:ln w="12700">
            <a:solidFill>
              <a:srgbClr val="C00000"/>
            </a:solidFill>
            <a:prstDash val="dash"/>
          </a:ln>
        </p:spPr>
        <p:txBody>
          <a:bodyPr wrap="square" rtlCol="0">
            <a:spAutoFit/>
          </a:bodyPr>
          <a:p>
            <a:pPr indent="0" algn="just" fontAlgn="auto">
              <a:lnSpc>
                <a:spcPct val="125000"/>
              </a:lnSpc>
              <a:buClrTx/>
              <a:buSzTx/>
              <a:buFontTx/>
              <a:extLst>
                <a:ext uri="{35155182-B16C-46BC-9424-99874614C6A1}">
                  <wpsdc:indentchars xmlns:wpsdc="http://www.wps.cn/officeDocument/2017/drawingmlCustomData" val="0" checksum="3407529306"/>
                </a:ext>
              </a:extLst>
            </a:pPr>
            <a:r>
              <a:rPr lang="zh-CN" sz="24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对美洲：</a:t>
            </a:r>
            <a:r>
              <a:rPr lang="zh-CN" sz="2400">
                <a:latin typeface="黑体" panose="02010609060101010101" pitchFamily="49" charset="-122"/>
                <a:ea typeface="黑体" panose="02010609060101010101" pitchFamily="49" charset="-122"/>
                <a:cs typeface="黑体" panose="02010609060101010101" pitchFamily="49" charset="-122"/>
                <a:sym typeface="+mn-ea"/>
              </a:rPr>
              <a:t>加剧了美洲的贫困与落后，使其被迫卷入资本主义世界市场，但也客观上冲</a:t>
            </a:r>
            <a:endParaRPr lang="zh-CN" sz="2400">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25000"/>
              </a:lnSpc>
              <a:buClrTx/>
              <a:buSzTx/>
              <a:buFontTx/>
              <a:extLst>
                <a:ext uri="{35155182-B16C-46BC-9424-99874614C6A1}">
                  <wpsdc:indentchars xmlns:wpsdc="http://www.wps.cn/officeDocument/2017/drawingmlCustomData" val="0" checksum="3407529306"/>
                </a:ext>
              </a:extLst>
            </a:pPr>
            <a:r>
              <a:rPr lang="zh-CN" sz="2400">
                <a:latin typeface="黑体" panose="02010609060101010101" pitchFamily="49" charset="-122"/>
                <a:ea typeface="黑体" panose="02010609060101010101" pitchFamily="49" charset="-122"/>
                <a:cs typeface="黑体" panose="02010609060101010101" pitchFamily="49" charset="-122"/>
                <a:sym typeface="+mn-ea"/>
              </a:rPr>
              <a:t>        击了这些地方的传统生产方式，一定程度上促进了美洲的近代化。</a:t>
            </a:r>
            <a:endParaRPr lang="zh-CN" sz="2400" b="1">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25000"/>
              </a:lnSpc>
              <a:buClrTx/>
              <a:buSzTx/>
              <a:buFontTx/>
              <a:extLst>
                <a:ext uri="{35155182-B16C-46BC-9424-99874614C6A1}">
                  <wpsdc:indentchars xmlns:wpsdc="http://www.wps.cn/officeDocument/2017/drawingmlCustomData" val="0" checksum="3407529306"/>
                </a:ext>
              </a:extLst>
            </a:pPr>
            <a:r>
              <a:rPr lang="zh-CN" sz="24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对欧洲：</a:t>
            </a:r>
            <a:r>
              <a:rPr lang="zh-CN" sz="2400">
                <a:latin typeface="黑体" panose="02010609060101010101" pitchFamily="49" charset="-122"/>
                <a:ea typeface="黑体" panose="02010609060101010101" pitchFamily="49" charset="-122"/>
                <a:cs typeface="黑体" panose="02010609060101010101" pitchFamily="49" charset="-122"/>
                <a:sym typeface="+mn-ea"/>
              </a:rPr>
              <a:t>引发了</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价格革命</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，加速了西欧封建制度的解体，增加了欧洲资本的原始</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a:p>
            <a:pPr indent="0" algn="just" fontAlgn="auto">
              <a:lnSpc>
                <a:spcPct val="125000"/>
              </a:lnSpc>
              <a:buClrTx/>
              <a:buSzTx/>
              <a:buFontTx/>
              <a:extLst>
                <a:ext uri="{35155182-B16C-46BC-9424-99874614C6A1}">
                  <wpsdc:indentchars xmlns:wpsdc="http://www.wps.cn/officeDocument/2017/drawingmlCustomData" val="0" checksum="3407529306"/>
                </a:ext>
              </a:extLst>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        积累，推动了其资本主义的发展。</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葡萄牙和西班牙对亚洲的殖民</a:t>
            </a:r>
            <a:endPar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9" name="文本框 8"/>
          <p:cNvSpPr txBox="1"/>
          <p:nvPr/>
        </p:nvSpPr>
        <p:spPr>
          <a:xfrm>
            <a:off x="330200" y="1405890"/>
            <a:ext cx="11520805" cy="1476375"/>
          </a:xfrm>
          <a:prstGeom prst="rect">
            <a:avLst/>
          </a:prstGeom>
          <a:noFill/>
          <a:ln w="9525">
            <a:noFill/>
          </a:ln>
        </p:spPr>
        <p:txBody>
          <a:bodyPr wrap="square">
            <a:spAutoFit/>
          </a:bodyPr>
          <a:p>
            <a:pPr fontAlgn="auto">
              <a:lnSpc>
                <a:spcPct val="125000"/>
              </a:lnSpc>
            </a:pPr>
            <a:r>
              <a:rPr lang="zh-CN" sz="240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1</a:t>
            </a:r>
            <a:r>
              <a:rPr lang="zh-CN" sz="2400">
                <a:latin typeface="黑体" panose="02010609060101010101" pitchFamily="49" charset="-122"/>
                <a:ea typeface="黑体" panose="02010609060101010101" pitchFamily="49" charset="-122"/>
                <a:cs typeface="黑体" panose="02010609060101010101" pitchFamily="49" charset="-122"/>
                <a:sym typeface="+mn-ea"/>
              </a:rPr>
              <a:t>）葡萄牙：最初主要是建立商站，以控制商路。到16世纪中叶，葡萄牙已经在亚</a:t>
            </a:r>
            <a:endParaRPr lang="zh-CN" sz="240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25000"/>
              </a:lnSpc>
            </a:pPr>
            <a:r>
              <a:rPr lang="zh-CN" sz="2400">
                <a:latin typeface="黑体" panose="02010609060101010101" pitchFamily="49" charset="-122"/>
                <a:ea typeface="黑体" panose="02010609060101010101" pitchFamily="49" charset="-122"/>
                <a:cs typeface="黑体" panose="02010609060101010101" pitchFamily="49" charset="-122"/>
                <a:sym typeface="+mn-ea"/>
              </a:rPr>
              <a:t>             洲建立了包括中国澳门在内的几十个商站。</a:t>
            </a:r>
            <a:endParaRPr lang="zh-CN" sz="240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25000"/>
              </a:lnSpc>
            </a:pPr>
            <a:r>
              <a:rPr sz="2400">
                <a:latin typeface="黑体" panose="02010609060101010101" pitchFamily="49" charset="-122"/>
                <a:ea typeface="黑体" panose="02010609060101010101" pitchFamily="49" charset="-122"/>
                <a:cs typeface="黑体" panose="02010609060101010101" pitchFamily="49" charset="-122"/>
                <a:sym typeface="+mn-ea"/>
              </a:rPr>
              <a:t>（2）</a:t>
            </a:r>
            <a:r>
              <a:rPr lang="zh-CN" sz="2400">
                <a:latin typeface="黑体" panose="02010609060101010101" pitchFamily="49" charset="-122"/>
                <a:ea typeface="黑体" panose="02010609060101010101" pitchFamily="49" charset="-122"/>
                <a:cs typeface="黑体" panose="02010609060101010101" pitchFamily="49" charset="-122"/>
                <a:sym typeface="+mn-ea"/>
              </a:rPr>
              <a:t>西班牙：入侵菲律宾，将其变成了殖民地。</a:t>
            </a:r>
            <a:endParaRPr lang="zh-CN"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 name="文本框 1"/>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二、亚洲沦为殖民地半殖民地</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graphicFrame>
        <p:nvGraphicFramePr>
          <p:cNvPr id="4" name="表格 3"/>
          <p:cNvGraphicFramePr/>
          <p:nvPr>
            <p:custDataLst>
              <p:tags r:id="rId1"/>
            </p:custDataLst>
          </p:nvPr>
        </p:nvGraphicFramePr>
        <p:xfrm>
          <a:off x="415290" y="3003550"/>
          <a:ext cx="6172200" cy="3089275"/>
        </p:xfrm>
        <a:graphic>
          <a:graphicData uri="http://schemas.openxmlformats.org/drawingml/2006/table">
            <a:tbl>
              <a:tblPr firstRow="1" bandRow="1">
                <a:tableStyleId>{5C22544A-7EE6-4342-B048-85BDC9FD1C3A}</a:tableStyleId>
              </a:tblPr>
              <a:tblGrid>
                <a:gridCol w="1464945"/>
                <a:gridCol w="2339340"/>
                <a:gridCol w="2367915"/>
              </a:tblGrid>
              <a:tr h="640080">
                <a:tc>
                  <a:txBody>
                    <a:bodyPr/>
                    <a:p>
                      <a:pPr algn="ctr">
                        <a:buNone/>
                      </a:pPr>
                      <a:r>
                        <a:rPr lang="zh-CN" altLang="en-US" sz="2400">
                          <a:latin typeface="黑体" panose="02010609060101010101" pitchFamily="49" charset="-122"/>
                          <a:ea typeface="黑体" panose="02010609060101010101" pitchFamily="49" charset="-122"/>
                        </a:rPr>
                        <a:t>殖民国家</a:t>
                      </a:r>
                      <a:endParaRPr lang="zh-CN" altLang="en-US" sz="2400">
                        <a:latin typeface="黑体" panose="02010609060101010101" pitchFamily="49" charset="-122"/>
                        <a:ea typeface="黑体" panose="02010609060101010101" pitchFamily="49" charset="-122"/>
                      </a:endParaRPr>
                    </a:p>
                  </a:txBody>
                  <a:tcPr anchor="ctr" anchorCtr="0"/>
                </a:tc>
                <a:tc>
                  <a:txBody>
                    <a:bodyPr/>
                    <a:p>
                      <a:pPr algn="ctr">
                        <a:buNone/>
                      </a:pPr>
                      <a:r>
                        <a:rPr lang="zh-CN" altLang="en-US" sz="2400">
                          <a:latin typeface="黑体" panose="02010609060101010101" pitchFamily="49" charset="-122"/>
                          <a:ea typeface="黑体" panose="02010609060101010101" pitchFamily="49" charset="-122"/>
                        </a:rPr>
                        <a:t>主要侵略对象</a:t>
                      </a:r>
                      <a:endParaRPr lang="zh-CN" altLang="en-US" sz="2400">
                        <a:latin typeface="黑体" panose="02010609060101010101" pitchFamily="49" charset="-122"/>
                        <a:ea typeface="黑体" panose="02010609060101010101" pitchFamily="49" charset="-122"/>
                      </a:endParaRPr>
                    </a:p>
                  </a:txBody>
                  <a:tcPr anchor="ctr" anchorCtr="0"/>
                </a:tc>
                <a:tc>
                  <a:txBody>
                    <a:bodyPr/>
                    <a:p>
                      <a:pPr algn="ctr">
                        <a:buNone/>
                      </a:pPr>
                      <a:r>
                        <a:rPr lang="zh-CN" altLang="en-US" sz="2400">
                          <a:latin typeface="黑体" panose="02010609060101010101" pitchFamily="49" charset="-122"/>
                          <a:ea typeface="黑体" panose="02010609060101010101" pitchFamily="49" charset="-122"/>
                        </a:rPr>
                        <a:t>殖民特点</a:t>
                      </a:r>
                      <a:endParaRPr lang="zh-CN" altLang="en-US" sz="2400">
                        <a:latin typeface="黑体" panose="02010609060101010101" pitchFamily="49" charset="-122"/>
                        <a:ea typeface="黑体" panose="02010609060101010101" pitchFamily="49" charset="-122"/>
                      </a:endParaRPr>
                    </a:p>
                  </a:txBody>
                  <a:tcPr anchor="ctr" anchorCtr="0"/>
                </a:tc>
              </a:tr>
              <a:tr h="1569720">
                <a:tc>
                  <a:txBody>
                    <a:bodyPr/>
                    <a:p>
                      <a:pPr algn="ctr">
                        <a:buNone/>
                      </a:pPr>
                      <a:r>
                        <a:rPr lang="zh-CN" altLang="en-US" sz="2400">
                          <a:latin typeface="楷体" panose="02010609060101010101" charset="-122"/>
                          <a:ea typeface="楷体" panose="02010609060101010101" charset="-122"/>
                        </a:rPr>
                        <a:t>葡萄牙</a:t>
                      </a:r>
                      <a:endParaRPr lang="zh-CN" altLang="en-US" sz="2400">
                        <a:latin typeface="楷体" panose="02010609060101010101" charset="-122"/>
                        <a:ea typeface="楷体" panose="02010609060101010101" charset="-122"/>
                      </a:endParaRPr>
                    </a:p>
                  </a:txBody>
                  <a:tcPr anchor="ctr" anchorCtr="0"/>
                </a:tc>
                <a:tc>
                  <a:txBody>
                    <a:bodyPr/>
                    <a:p>
                      <a:pPr algn="ctr">
                        <a:buNone/>
                      </a:pPr>
                      <a:r>
                        <a:rPr lang="zh-CN" altLang="en-US" sz="2400">
                          <a:latin typeface="楷体" panose="02010609060101010101" charset="-122"/>
                          <a:ea typeface="楷体" panose="02010609060101010101" charset="-122"/>
                        </a:rPr>
                        <a:t>亚洲沿海地区</a:t>
                      </a:r>
                      <a:endParaRPr lang="zh-CN" altLang="en-US" sz="2400">
                        <a:latin typeface="楷体" panose="02010609060101010101" charset="-122"/>
                        <a:ea typeface="楷体" panose="02010609060101010101" charset="-122"/>
                      </a:endParaRPr>
                    </a:p>
                    <a:p>
                      <a:pPr algn="ctr">
                        <a:buNone/>
                      </a:pPr>
                      <a:r>
                        <a:rPr lang="zh-CN" altLang="en-US" sz="2400">
                          <a:latin typeface="楷体" panose="02010609060101010101" charset="-122"/>
                          <a:ea typeface="楷体" panose="02010609060101010101" charset="-122"/>
                        </a:rPr>
                        <a:t>（印度果阿、马六甲、中国澳门）</a:t>
                      </a:r>
                      <a:endParaRPr lang="zh-CN" altLang="en-US" sz="2400">
                        <a:latin typeface="楷体" panose="02010609060101010101" charset="-122"/>
                        <a:ea typeface="楷体" panose="02010609060101010101" charset="-122"/>
                      </a:endParaRPr>
                    </a:p>
                  </a:txBody>
                  <a:tcPr anchor="ctr" anchorCtr="0"/>
                </a:tc>
                <a:tc>
                  <a:txBody>
                    <a:bodyPr/>
                    <a:p>
                      <a:pPr algn="ctr">
                        <a:buNone/>
                      </a:pPr>
                      <a:r>
                        <a:rPr lang="zh-CN" altLang="en-US" sz="2400">
                          <a:latin typeface="楷体" panose="02010609060101010101" charset="-122"/>
                          <a:ea typeface="楷体" panose="02010609060101010101" charset="-122"/>
                        </a:rPr>
                        <a:t>建立商站</a:t>
                      </a:r>
                      <a:endParaRPr lang="zh-CN" altLang="en-US" sz="2400">
                        <a:latin typeface="楷体" panose="02010609060101010101" charset="-122"/>
                        <a:ea typeface="楷体" panose="02010609060101010101" charset="-122"/>
                      </a:endParaRPr>
                    </a:p>
                    <a:p>
                      <a:pPr algn="ctr">
                        <a:buNone/>
                      </a:pPr>
                      <a:r>
                        <a:rPr lang="zh-CN" altLang="en-US" sz="2400">
                          <a:latin typeface="楷体" panose="02010609060101010101" charset="-122"/>
                          <a:ea typeface="楷体" panose="02010609060101010101" charset="-122"/>
                        </a:rPr>
                        <a:t>垄断商路</a:t>
                      </a:r>
                      <a:endParaRPr lang="zh-CN" altLang="en-US" sz="2400">
                        <a:latin typeface="楷体" panose="02010609060101010101" charset="-122"/>
                        <a:ea typeface="楷体" panose="02010609060101010101" charset="-122"/>
                      </a:endParaRPr>
                    </a:p>
                  </a:txBody>
                  <a:tcPr anchor="ctr" anchorCtr="0"/>
                </a:tc>
              </a:tr>
              <a:tr h="879475">
                <a:tc>
                  <a:txBody>
                    <a:bodyPr/>
                    <a:p>
                      <a:pPr algn="ctr">
                        <a:buNone/>
                      </a:pPr>
                      <a:r>
                        <a:rPr lang="zh-CN" altLang="en-US" sz="2400">
                          <a:latin typeface="楷体" panose="02010609060101010101" charset="-122"/>
                          <a:ea typeface="楷体" panose="02010609060101010101" charset="-122"/>
                        </a:rPr>
                        <a:t>西班牙</a:t>
                      </a:r>
                      <a:endParaRPr lang="zh-CN" altLang="en-US" sz="2400">
                        <a:latin typeface="楷体" panose="02010609060101010101" charset="-122"/>
                        <a:ea typeface="楷体" panose="02010609060101010101" charset="-122"/>
                      </a:endParaRPr>
                    </a:p>
                  </a:txBody>
                  <a:tcPr anchor="ctr" anchorCtr="0"/>
                </a:tc>
                <a:tc>
                  <a:txBody>
                    <a:bodyPr/>
                    <a:p>
                      <a:pPr algn="ctr">
                        <a:buNone/>
                      </a:pPr>
                      <a:r>
                        <a:rPr lang="zh-CN" altLang="en-US" sz="2400">
                          <a:latin typeface="楷体" panose="02010609060101010101" charset="-122"/>
                          <a:ea typeface="楷体" panose="02010609060101010101" charset="-122"/>
                        </a:rPr>
                        <a:t>菲律宾</a:t>
                      </a:r>
                      <a:endParaRPr lang="zh-CN" altLang="en-US" sz="2400">
                        <a:latin typeface="楷体" panose="02010609060101010101" charset="-122"/>
                        <a:ea typeface="楷体" panose="02010609060101010101" charset="-122"/>
                      </a:endParaRPr>
                    </a:p>
                  </a:txBody>
                  <a:tcPr anchor="ctr" anchorCtr="0"/>
                </a:tc>
                <a:tc>
                  <a:txBody>
                    <a:bodyPr/>
                    <a:p>
                      <a:pPr algn="ctr">
                        <a:buNone/>
                      </a:pPr>
                      <a:r>
                        <a:rPr lang="zh-CN" altLang="en-US" sz="2400">
                          <a:latin typeface="楷体" panose="02010609060101010101" charset="-122"/>
                          <a:ea typeface="楷体" panose="02010609060101010101" charset="-122"/>
                        </a:rPr>
                        <a:t>直接统治</a:t>
                      </a:r>
                      <a:endParaRPr lang="zh-CN" altLang="en-US" sz="2400">
                        <a:latin typeface="楷体" panose="02010609060101010101" charset="-122"/>
                        <a:ea typeface="楷体" panose="02010609060101010101" charset="-122"/>
                      </a:endParaRPr>
                    </a:p>
                    <a:p>
                      <a:pPr algn="ctr">
                        <a:buNone/>
                      </a:pPr>
                      <a:r>
                        <a:rPr lang="zh-CN" altLang="en-US" sz="2400">
                          <a:latin typeface="楷体" panose="02010609060101010101" charset="-122"/>
                          <a:ea typeface="楷体" panose="02010609060101010101" charset="-122"/>
                        </a:rPr>
                        <a:t>抢夺土地和财富</a:t>
                      </a:r>
                      <a:endParaRPr lang="zh-CN" altLang="en-US" sz="2400">
                        <a:latin typeface="楷体" panose="02010609060101010101" charset="-122"/>
                        <a:ea typeface="楷体" panose="02010609060101010101" charset="-122"/>
                      </a:endParaRPr>
                    </a:p>
                  </a:txBody>
                  <a:tcPr anchor="ctr" anchorCtr="0"/>
                </a:tc>
              </a:tr>
            </a:tbl>
          </a:graphicData>
        </a:graphic>
      </p:graphicFrame>
      <p:grpSp>
        <p:nvGrpSpPr>
          <p:cNvPr id="3" name="组合 2"/>
          <p:cNvGrpSpPr/>
          <p:nvPr/>
        </p:nvGrpSpPr>
        <p:grpSpPr>
          <a:xfrm>
            <a:off x="6803390" y="3004185"/>
            <a:ext cx="5047615" cy="3089275"/>
            <a:chOff x="10714" y="4731"/>
            <a:chExt cx="7949" cy="4865"/>
          </a:xfrm>
        </p:grpSpPr>
        <p:pic>
          <p:nvPicPr>
            <p:cNvPr id="10248" name="Picture 8" descr="4倍人口的西班牙拿到的（红色部分）就可大多了"/>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757" b="58093" l="56000" r="99786">
                          <a14:foregroundMark x1="71214" y1="45169" x2="71214" y2="45169"/>
                          <a14:foregroundMark x1="86786" y1="27353" x2="86786" y2="27353"/>
                          <a14:foregroundMark x1="86857" y1="23212" x2="86857" y2="23212"/>
                          <a14:foregroundMark x1="86929" y1="25220" x2="86929" y2="25220"/>
                          <a14:foregroundMark x1="86429" y1="24090" x2="86429" y2="24090"/>
                          <a14:foregroundMark x1="85429" y1="19197" x2="85429" y2="19197"/>
                          <a14:foregroundMark x1="84714" y1="18444" x2="84714" y2="18444"/>
                          <a14:foregroundMark x1="85857" y1="20828" x2="85857" y2="20828"/>
                          <a14:foregroundMark x1="88000" y1="21957" x2="88000" y2="21957"/>
                          <a14:foregroundMark x1="88643" y1="19824" x2="88643" y2="19824"/>
                          <a14:foregroundMark x1="83643" y1="39900" x2="83643" y2="39900"/>
                          <a14:foregroundMark x1="85214" y1="45420" x2="85214" y2="45420"/>
                          <a14:foregroundMark x1="84643" y1="43538" x2="84643" y2="43538"/>
                          <a14:foregroundMark x1="84571" y1="42158" x2="84571" y2="42158"/>
                          <a14:foregroundMark x1="83143" y1="43789" x2="83143" y2="43789"/>
                          <a14:foregroundMark x1="82286" y1="48808" x2="82286" y2="48808"/>
                          <a14:foregroundMark x1="84571" y1="49561" x2="84571" y2="49561"/>
                          <a14:foregroundMark x1="84214" y1="51568" x2="84214" y2="51568"/>
                          <a14:foregroundMark x1="83714" y1="52070" x2="83714" y2="52070"/>
                          <a14:foregroundMark x1="90214" y1="52572" x2="90214" y2="52572"/>
                          <a14:foregroundMark x1="93429" y1="53199" x2="93429" y2="53199"/>
                          <a14:foregroundMark x1="94643" y1="53827" x2="94643" y2="53827"/>
                          <a14:foregroundMark x1="95500" y1="54831" x2="95500" y2="54831"/>
                          <a14:foregroundMark x1="87500" y1="50565" x2="87500" y2="50565"/>
                          <a14:foregroundMark x1="86071" y1="49937" x2="86071" y2="49937"/>
                          <a14:foregroundMark x1="84786" y1="48306" x2="84786" y2="48306"/>
                          <a14:foregroundMark x1="87071" y1="52070" x2="87071" y2="52070"/>
                          <a14:foregroundMark x1="86714" y1="54329" x2="86714" y2="54329"/>
                          <a14:foregroundMark x1="86071" y1="52572" x2="86071" y2="52572"/>
                          <a14:foregroundMark x1="79643" y1="54203" x2="79643" y2="54203"/>
                          <a14:foregroundMark x1="81643" y1="54831" x2="81643" y2="54831"/>
                          <a14:foregroundMark x1="84000" y1="55332" x2="84000" y2="55332"/>
                          <a14:foregroundMark x1="85286" y1="55458" x2="85286" y2="55458"/>
                          <a14:foregroundMark x1="81857" y1="56211" x2="81857" y2="56211"/>
                          <a14:foregroundMark x1="84000" y1="56964" x2="84000" y2="56964"/>
                          <a14:foregroundMark x1="86214" y1="56964" x2="86214" y2="56964"/>
                          <a14:foregroundMark x1="87857" y1="57465" x2="87857" y2="57465"/>
                          <a14:foregroundMark x1="81286" y1="53701" x2="81286" y2="53701"/>
                          <a14:foregroundMark x1="84786" y1="53576" x2="84786" y2="53576"/>
                          <a14:foregroundMark x1="89929" y1="42911" x2="89929" y2="42911"/>
                          <a14:foregroundMark x1="86857" y1="43036" x2="86857" y2="43036"/>
                          <a14:foregroundMark x1="93786" y1="43036" x2="93786" y2="43036"/>
                          <a14:foregroundMark x1="91286" y1="43287" x2="91286" y2="43287"/>
                          <a14:foregroundMark x1="96143" y1="56085" x2="96143" y2="56085"/>
                          <a14:foregroundMark x1="63857" y1="39272" x2="63857" y2="39272"/>
                          <a14:foregroundMark x1="68500" y1="40276" x2="68500" y2="40276"/>
                          <a14:foregroundMark x1="69357" y1="45546" x2="69357" y2="45546"/>
                          <a14:foregroundMark x1="65714" y1="36512" x2="65714" y2="36512"/>
                          <a14:foregroundMark x1="66714" y1="43538" x2="66714" y2="43538"/>
                          <a14:foregroundMark x1="68571" y1="43287" x2="68571" y2="43287"/>
                          <a14:foregroundMark x1="66214" y1="38394" x2="66214" y2="38394"/>
                          <a14:foregroundMark x1="65929" y1="41405" x2="65929" y2="41405"/>
                          <a14:foregroundMark x1="66786" y1="44542" x2="66786" y2="44542"/>
                          <a14:foregroundMark x1="67071" y1="46048" x2="67071" y2="46048"/>
                          <a14:foregroundMark x1="65357" y1="43789" x2="65357" y2="43789"/>
                          <a14:foregroundMark x1="65000" y1="39021" x2="65000" y2="39021"/>
                          <a14:foregroundMark x1="64286" y1="41154" x2="64286" y2="41154"/>
                          <a14:foregroundMark x1="65214" y1="42660" x2="65214" y2="42660"/>
                          <a14:foregroundMark x1="64857" y1="44291" x2="64857" y2="44291"/>
                          <a14:foregroundMark x1="65429" y1="45420" x2="65429" y2="45420"/>
                          <a14:foregroundMark x1="66071" y1="45922" x2="66071" y2="45922"/>
                          <a14:foregroundMark x1="66643" y1="46550" x2="66643" y2="46550"/>
                          <a14:foregroundMark x1="67643" y1="47428" x2="67643" y2="47428"/>
                          <a14:foregroundMark x1="68571" y1="48181" x2="68571" y2="48181"/>
                          <a14:foregroundMark x1="69071" y1="48683" x2="69071" y2="48683"/>
                          <a14:foregroundMark x1="66714" y1="47930" x2="66714" y2="47930"/>
                          <a14:foregroundMark x1="67643" y1="46550" x2="67643" y2="46550"/>
                          <a14:foregroundMark x1="69143" y1="47804" x2="69143" y2="47804"/>
                          <a14:foregroundMark x1="69857" y1="47051" x2="69857" y2="47051"/>
                          <a14:foregroundMark x1="72071" y1="45671" x2="72071" y2="45671"/>
                          <a14:foregroundMark x1="72571" y1="44166" x2="72571" y2="44166"/>
                          <a14:foregroundMark x1="73071" y1="43036" x2="73071" y2="43036"/>
                          <a14:foregroundMark x1="73357" y1="41029" x2="73357" y2="41029"/>
                          <a14:foregroundMark x1="73786" y1="39147" x2="73786" y2="39147"/>
                          <a14:foregroundMark x1="71857" y1="41531" x2="71857" y2="41531"/>
                          <a14:foregroundMark x1="72786" y1="39649" x2="72786" y2="39649"/>
                          <a14:foregroundMark x1="75786" y1="42911" x2="75786" y2="42911"/>
                          <a14:foregroundMark x1="73929" y1="47804" x2="73929" y2="47804"/>
                          <a14:foregroundMark x1="71143" y1="48557" x2="71143" y2="48557"/>
                          <a14:foregroundMark x1="70143" y1="49059" x2="70143" y2="49059"/>
                          <a14:foregroundMark x1="72857" y1="48557" x2="72857" y2="48557"/>
                          <a14:foregroundMark x1="74857" y1="48055" x2="74857" y2="48055"/>
                          <a14:foregroundMark x1="75071" y1="46675" x2="75071" y2="46675"/>
                          <a14:foregroundMark x1="73214" y1="47177" x2="73214" y2="47177"/>
                          <a14:foregroundMark x1="71929" y1="48432" x2="71929" y2="48432"/>
                          <a14:foregroundMark x1="88071" y1="43287" x2="88071" y2="43287"/>
                          <a14:foregroundMark x1="87357" y1="41656" x2="87357" y2="41656"/>
                          <a14:foregroundMark x1="89429" y1="41405" x2="89429" y2="41405"/>
                          <a14:foregroundMark x1="91143" y1="41280" x2="91143" y2="41280"/>
                          <a14:foregroundMark x1="93143" y1="41280" x2="93143" y2="41280"/>
                          <a14:foregroundMark x1="94571" y1="41280" x2="94571" y2="41280"/>
                          <a14:foregroundMark x1="95857" y1="41782" x2="95857" y2="41782"/>
                          <a14:foregroundMark x1="96000" y1="43413" x2="96000" y2="43413"/>
                          <a14:foregroundMark x1="95214" y1="44040" x2="95214" y2="44040"/>
                          <a14:foregroundMark x1="93143" y1="44040" x2="93143" y2="44040"/>
                          <a14:foregroundMark x1="91857" y1="44166" x2="91857" y2="44166"/>
                          <a14:foregroundMark x1="90429" y1="44417" x2="90429" y2="44417"/>
                          <a14:foregroundMark x1="88643" y1="44542" x2="88643" y2="44542"/>
                          <a14:foregroundMark x1="87429" y1="44793" x2="87429" y2="44793"/>
                          <a14:foregroundMark x1="89286" y1="43036" x2="89286" y2="43036"/>
                          <a14:foregroundMark x1="89500" y1="44040" x2="89500" y2="44040"/>
                          <a14:foregroundMark x1="91786" y1="43162" x2="91786" y2="43162"/>
                          <a14:foregroundMark x1="92643" y1="42911" x2="92643" y2="42911"/>
                          <a14:foregroundMark x1="92500" y1="42535" x2="92500" y2="42535"/>
                          <a14:foregroundMark x1="92000" y1="41782" x2="92000" y2="41782"/>
                          <a14:foregroundMark x1="91643" y1="42033" x2="91643" y2="42033"/>
                          <a14:foregroundMark x1="90000" y1="42158" x2="90000" y2="42158"/>
                          <a14:foregroundMark x1="89571" y1="48432" x2="89571" y2="48432"/>
                          <a14:foregroundMark x1="94214" y1="48557" x2="94214" y2="48557"/>
                          <a14:foregroundMark x1="96929" y1="49561" x2="96929" y2="49561"/>
                          <a14:foregroundMark x1="97929" y1="52949" x2="97929" y2="52949"/>
                          <a14:foregroundMark x1="98143" y1="55709" x2="98143" y2="55709"/>
                          <a14:foregroundMark x1="93714" y1="56838" x2="93714" y2="56838"/>
                          <a14:foregroundMark x1="91071" y1="56964" x2="91071" y2="56964"/>
                          <a14:foregroundMark x1="88929" y1="56587" x2="88929" y2="56587"/>
                          <a14:foregroundMark x1="82500" y1="54705" x2="82500" y2="54705"/>
                          <a14:foregroundMark x1="80143" y1="52823" x2="80143" y2="52823"/>
                          <a14:foregroundMark x1="80857" y1="46048" x2="80857" y2="46048"/>
                          <a14:foregroundMark x1="90857" y1="30489" x2="90857" y2="30489"/>
                          <a14:foregroundMark x1="87500" y1="30489" x2="87500" y2="30489"/>
                          <a14:foregroundMark x1="88643" y1="34003" x2="88643" y2="34003"/>
                          <a14:foregroundMark x1="88500" y1="27980" x2="88500" y2="27980"/>
                          <a14:foregroundMark x1="88143" y1="23965" x2="88143" y2="23965"/>
                          <a14:foregroundMark x1="86214" y1="32497" x2="86214" y2="32497"/>
                          <a14:foregroundMark x1="88071" y1="31744" x2="88071" y2="31744"/>
                          <a14:foregroundMark x1="86643" y1="17942" x2="86643" y2="17942"/>
                          <a14:foregroundMark x1="89643" y1="15684" x2="89643" y2="15684"/>
                          <a14:foregroundMark x1="59143" y1="5646" x2="59143" y2="5646"/>
                          <a14:foregroundMark x1="60571" y1="4893" x2="60571" y2="4893"/>
                          <a14:foregroundMark x1="59214" y1="6775" x2="59214" y2="6775"/>
                          <a14:foregroundMark x1="59714" y1="7403" x2="59714" y2="7403"/>
                          <a14:foregroundMark x1="60357" y1="7905" x2="60357" y2="7905"/>
                          <a14:foregroundMark x1="65786" y1="3011" x2="65786" y2="3011"/>
                          <a14:foregroundMark x1="66857" y1="3388" x2="66857" y2="3388"/>
                          <a14:foregroundMark x1="67071" y1="3388" x2="67071" y2="3388"/>
                          <a14:foregroundMark x1="67643" y1="3388" x2="67643" y2="3388"/>
                          <a14:foregroundMark x1="65857" y1="3513" x2="65857" y2="3513"/>
                          <a14:foregroundMark x1="62214" y1="33752" x2="62214" y2="33752"/>
                          <a14:foregroundMark x1="76357" y1="5395" x2="76357" y2="5395"/>
                          <a14:foregroundMark x1="77214" y1="5270" x2="77214" y2="5270"/>
                          <a14:foregroundMark x1="77786" y1="5395" x2="77786" y2="5395"/>
                          <a14:foregroundMark x1="78571" y1="5521" x2="78571" y2="5521"/>
                          <a14:foregroundMark x1="75786" y1="5521" x2="75786" y2="5521"/>
                          <a14:foregroundMark x1="86714" y1="7277" x2="86714" y2="7277"/>
                          <a14:foregroundMark x1="82714" y1="57089" x2="82714" y2="57089"/>
                          <a14:foregroundMark x1="82714" y1="56085" x2="82714" y2="56085"/>
                          <a14:foregroundMark x1="84571" y1="56838" x2="84571" y2="56838"/>
                          <a14:foregroundMark x1="85143" y1="57089" x2="85143" y2="57089"/>
                          <a14:foregroundMark x1="80857" y1="55834" x2="80857" y2="55834"/>
                          <a14:foregroundMark x1="78857" y1="54580" x2="78857" y2="54580"/>
                          <a14:foregroundMark x1="78143" y1="53576" x2="78143" y2="53576"/>
                          <a14:foregroundMark x1="77571" y1="51443" x2="77571" y2="51443"/>
                          <a14:foregroundMark x1="76929" y1="50816" x2="76929" y2="50816"/>
                          <a14:foregroundMark x1="76714" y1="50188" x2="76714" y2="50188"/>
                          <a14:foregroundMark x1="75786" y1="48683" x2="75786" y2="48683"/>
                          <a14:foregroundMark x1="79786" y1="55458" x2="79786" y2="55458"/>
                          <a14:foregroundMark x1="80500" y1="56085" x2="80500" y2="56085"/>
                          <a14:foregroundMark x1="81643" y1="56838" x2="81643" y2="56838"/>
                          <a14:foregroundMark x1="81643" y1="57089" x2="81643" y2="57089"/>
                          <a14:foregroundMark x1="67714" y1="44166" x2="67714" y2="44166"/>
                          <a14:foregroundMark x1="67286" y1="41405" x2="67286" y2="41405"/>
                          <a14:foregroundMark x1="90857" y1="33752" x2="90857" y2="33752"/>
                          <a14:foregroundMark x1="94786" y1="55709" x2="94786" y2="55709"/>
                          <a14:foregroundMark x1="89786" y1="30866" x2="89786" y2="30866"/>
                          <a14:foregroundMark x1="82357" y1="32748" x2="82357" y2="32748"/>
                          <a14:foregroundMark x1="81143" y1="34128" x2="81143" y2="34128"/>
                          <a14:foregroundMark x1="82214" y1="32371" x2="82214" y2="32371"/>
                          <a14:foregroundMark x1="82214" y1="31493" x2="82214" y2="31493"/>
                          <a14:backgroundMark x1="56500" y1="33501" x2="56500" y2="33501"/>
                          <a14:backgroundMark x1="58214" y1="39523" x2="58214" y2="39523"/>
                          <a14:backgroundMark x1="60143" y1="43413" x2="60143" y2="43413"/>
                          <a14:backgroundMark x1="61786" y1="42911" x2="61786" y2="42911"/>
                          <a14:backgroundMark x1="61071" y1="47679" x2="61071" y2="47679"/>
                          <a14:backgroundMark x1="59286" y1="51192" x2="59286" y2="51192"/>
                          <a14:backgroundMark x1="58357" y1="55082" x2="58357" y2="55082"/>
                          <a14:backgroundMark x1="58786" y1="57591" x2="58786" y2="57591"/>
                          <a14:backgroundMark x1="83714" y1="34379" x2="83714" y2="34379"/>
                          <a14:backgroundMark x1="85000" y1="34881" x2="85000" y2="34881"/>
                          <a14:backgroundMark x1="86000" y1="34881" x2="86000" y2="34881"/>
                          <a14:backgroundMark x1="87286" y1="35006" x2="87286" y2="35006"/>
                          <a14:backgroundMark x1="81143" y1="31995" x2="81143" y2="31995"/>
                          <a14:backgroundMark x1="82429" y1="32246" x2="82429" y2="32246"/>
                          <a14:backgroundMark x1="83786" y1="32246" x2="83786" y2="32246"/>
                          <a14:backgroundMark x1="88214" y1="35132" x2="88214" y2="35132"/>
                          <a14:backgroundMark x1="82714" y1="33877" x2="82714" y2="33877"/>
                          <a14:backgroundMark x1="86571" y1="35006" x2="86571" y2="35006"/>
                          <a14:backgroundMark x1="80714" y1="32246" x2="80714" y2="32246"/>
                          <a14:backgroundMark x1="81714" y1="32120" x2="81714" y2="32120"/>
                          <a14:backgroundMark x1="83143" y1="32246" x2="83143" y2="32246"/>
                          <a14:backgroundMark x1="84143" y1="34630" x2="84143" y2="34630"/>
                          <a14:backgroundMark x1="81857" y1="33124" x2="81857" y2="33124"/>
                        </a14:backgroundRemoval>
                      </a14:imgEffect>
                    </a14:imgLayer>
                  </a14:imgProps>
                </a:ext>
                <a:ext uri="{28A0092B-C50C-407E-A947-70E740481C1C}">
                  <a14:useLocalDpi xmlns:a14="http://schemas.microsoft.com/office/drawing/2010/main" val="0"/>
                </a:ext>
              </a:extLst>
            </a:blip>
            <a:srcRect l="55949" t="16290" r="2157" b="42010"/>
            <a:stretch>
              <a:fillRect/>
            </a:stretch>
          </p:blipFill>
          <p:spPr bwMode="auto">
            <a:xfrm>
              <a:off x="10714" y="4731"/>
              <a:ext cx="7949" cy="48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文本框 10"/>
            <p:cNvSpPr txBox="1"/>
            <p:nvPr/>
          </p:nvSpPr>
          <p:spPr>
            <a:xfrm>
              <a:off x="10714" y="4731"/>
              <a:ext cx="7533" cy="580"/>
            </a:xfrm>
            <a:prstGeom prst="rect">
              <a:avLst/>
            </a:prstGeom>
            <a:solidFill>
              <a:srgbClr val="C00000"/>
            </a:solidFill>
            <a:ln>
              <a:noFill/>
            </a:ln>
          </p:spPr>
          <p:txBody>
            <a:bodyPr wrap="square" rtlCol="0">
              <a:spAutoFit/>
            </a:bodyPr>
            <a:p>
              <a:pPr algn="ctr"/>
              <a:r>
                <a:rPr lang="zh-CN" altLang="en-US" dirty="0">
                  <a:solidFill>
                    <a:schemeClr val="bg1"/>
                  </a:solidFill>
                  <a:latin typeface="楷体" panose="02010609060101010101" charset="-122"/>
                  <a:ea typeface="楷体" panose="02010609060101010101" charset="-122"/>
                  <a:cs typeface="楷体" panose="02010609060101010101" charset="-122"/>
                </a:rPr>
                <a:t>葡萄牙与西班牙在亚洲的殖民地（</a:t>
              </a:r>
              <a:r>
                <a:rPr lang="en-US" altLang="zh-CN" dirty="0">
                  <a:solidFill>
                    <a:schemeClr val="bg1"/>
                  </a:solidFill>
                  <a:latin typeface="楷体" panose="02010609060101010101" charset="-122"/>
                  <a:ea typeface="楷体" panose="02010609060101010101" charset="-122"/>
                  <a:cs typeface="楷体" panose="02010609060101010101" charset="-122"/>
                </a:rPr>
                <a:t>16</a:t>
              </a:r>
              <a:r>
                <a:rPr lang="zh-CN" altLang="en-US" dirty="0">
                  <a:solidFill>
                    <a:schemeClr val="bg1"/>
                  </a:solidFill>
                  <a:latin typeface="楷体" panose="02010609060101010101" charset="-122"/>
                  <a:ea typeface="楷体" panose="02010609060101010101" charset="-122"/>
                  <a:cs typeface="楷体" panose="02010609060101010101" charset="-122"/>
                </a:rPr>
                <a:t>世纪中叶）</a:t>
              </a:r>
              <a:endParaRPr lang="zh-CN" altLang="en-US" dirty="0">
                <a:solidFill>
                  <a:schemeClr val="bg1"/>
                </a:solidFill>
                <a:latin typeface="楷体" panose="02010609060101010101" charset="-122"/>
                <a:ea typeface="楷体" panose="02010609060101010101" charset="-122"/>
                <a:cs typeface="楷体" panose="02010609060101010101" charset="-122"/>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23850" y="889635"/>
            <a:ext cx="9693275" cy="521970"/>
          </a:xfrm>
          <a:prstGeom prst="rect">
            <a:avLst/>
          </a:prstGeom>
          <a:noFill/>
        </p:spPr>
        <p:txBody>
          <a:bodyPr wrap="square" rtlCol="0">
            <a:spAutoFit/>
          </a:bodyPr>
          <a:p>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2.17</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世纪后列强对亚洲的殖民</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120650" y="264160"/>
            <a:ext cx="8484235" cy="58356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rPr>
              <a:t>二、亚洲沦为殖民地半殖民地</a:t>
            </a:r>
            <a:endParaRPr lang="zh-CN" altLang="en-US" sz="3200" spc="100">
              <a:solidFill>
                <a:srgbClr val="000000"/>
              </a:solidFill>
              <a:uFillTx/>
              <a:latin typeface="黑体" panose="02010609060101010101" pitchFamily="49" charset="-122"/>
              <a:ea typeface="黑体" panose="02010609060101010101" pitchFamily="49" charset="-122"/>
              <a:cs typeface="+mn-ea"/>
              <a:sym typeface="微软雅黑 Light" panose="020B0502040204020203" pitchFamily="34" charset="-122"/>
            </a:endParaRPr>
          </a:p>
        </p:txBody>
      </p:sp>
      <p:pic>
        <p:nvPicPr>
          <p:cNvPr id="17" name="图片 16"/>
          <p:cNvPicPr>
            <a:picLocks noChangeAspect="1"/>
          </p:cNvPicPr>
          <p:nvPr/>
        </p:nvPicPr>
        <p:blipFill>
          <a:blip r:embed="rId1"/>
          <a:stretch>
            <a:fillRect/>
          </a:stretch>
        </p:blipFill>
        <p:spPr>
          <a:xfrm>
            <a:off x="4498975" y="1411605"/>
            <a:ext cx="7291070" cy="5071110"/>
          </a:xfrm>
          <a:prstGeom prst="rect">
            <a:avLst/>
          </a:prstGeom>
        </p:spPr>
      </p:pic>
      <p:sp>
        <p:nvSpPr>
          <p:cNvPr id="18" name="文本框 17"/>
          <p:cNvSpPr txBox="1"/>
          <p:nvPr/>
        </p:nvSpPr>
        <p:spPr>
          <a:xfrm>
            <a:off x="427990" y="1308100"/>
            <a:ext cx="3995420" cy="3969385"/>
          </a:xfrm>
          <a:prstGeom prst="rect">
            <a:avLst/>
          </a:prstGeom>
          <a:noFill/>
          <a:ln w="9525">
            <a:noFill/>
          </a:ln>
        </p:spPr>
        <p:txBody>
          <a:bodyPr wrap="square">
            <a:spAutoFit/>
          </a:bodyPr>
          <a:p>
            <a:pPr algn="l" fontAlgn="auto">
              <a:lnSpc>
                <a:spcPct val="150000"/>
              </a:lnSpc>
            </a:pP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sz="2400">
                <a:latin typeface="黑体" panose="02010609060101010101" pitchFamily="49" charset="-122"/>
                <a:ea typeface="黑体" panose="02010609060101010101" pitchFamily="49" charset="-122"/>
                <a:cs typeface="黑体" panose="02010609060101010101" pitchFamily="49" charset="-122"/>
                <a:sym typeface="+mn-ea"/>
              </a:rPr>
              <a:t>从17世纪开始，西方列强加快了对亚洲的殖民，其殖民活动主要有三种方式：</a:t>
            </a:r>
            <a:r>
              <a:rPr lang="zh-CN" sz="2400">
                <a:latin typeface="黑体" panose="02010609060101010101" pitchFamily="49" charset="-122"/>
                <a:ea typeface="黑体" panose="02010609060101010101" pitchFamily="49" charset="-122"/>
                <a:cs typeface="黑体" panose="02010609060101010101" pitchFamily="49" charset="-122"/>
                <a:sym typeface="微软雅黑" panose="020B0503020204020204" charset="-122"/>
              </a:rPr>
              <a:t>武力侵略，不平等条约和划分势力范围。到</a:t>
            </a:r>
            <a:r>
              <a:rPr lang="en-US" altLang="zh-CN" sz="2400">
                <a:latin typeface="黑体" panose="02010609060101010101" pitchFamily="49" charset="-122"/>
                <a:ea typeface="黑体" panose="02010609060101010101" pitchFamily="49" charset="-122"/>
                <a:cs typeface="黑体" panose="02010609060101010101" pitchFamily="49" charset="-122"/>
                <a:sym typeface="微软雅黑" panose="020B0503020204020204" charset="-122"/>
              </a:rPr>
              <a:t>19</a:t>
            </a:r>
            <a:r>
              <a:rPr lang="zh-CN" altLang="en-US" sz="2400">
                <a:latin typeface="黑体" panose="02010609060101010101" pitchFamily="49" charset="-122"/>
                <a:ea typeface="黑体" panose="02010609060101010101" pitchFamily="49" charset="-122"/>
                <a:cs typeface="黑体" panose="02010609060101010101" pitchFamily="49" charset="-122"/>
                <a:sym typeface="微软雅黑" panose="020B0503020204020204" charset="-122"/>
              </a:rPr>
              <a:t>世纪末</a:t>
            </a:r>
            <a:r>
              <a:rPr lang="en-US" altLang="zh-CN" sz="2400">
                <a:latin typeface="黑体" panose="02010609060101010101" pitchFamily="49" charset="-122"/>
                <a:ea typeface="黑体" panose="02010609060101010101" pitchFamily="49" charset="-122"/>
                <a:cs typeface="黑体" panose="02010609060101010101" pitchFamily="49" charset="-122"/>
                <a:sym typeface="微软雅黑" panose="020B0503020204020204" charset="-122"/>
              </a:rPr>
              <a:t>20</a:t>
            </a:r>
            <a:r>
              <a:rPr lang="zh-CN" altLang="en-US" sz="2400">
                <a:latin typeface="黑体" panose="02010609060101010101" pitchFamily="49" charset="-122"/>
                <a:ea typeface="黑体" panose="02010609060101010101" pitchFamily="49" charset="-122"/>
                <a:cs typeface="黑体" panose="02010609060101010101" pitchFamily="49" charset="-122"/>
                <a:sym typeface="微软雅黑" panose="020B0503020204020204" charset="-122"/>
              </a:rPr>
              <a:t>世纪初，绝大多数亚洲国家沦为殖民地或半殖民地。</a:t>
            </a:r>
            <a:endParaRPr lang="zh-CN" altLang="en-US" sz="2400">
              <a:latin typeface="黑体" panose="02010609060101010101" pitchFamily="49" charset="-122"/>
              <a:ea typeface="黑体" panose="02010609060101010101" pitchFamily="49" charset="-122"/>
              <a:cs typeface="黑体" panose="02010609060101010101" pitchFamily="49" charset="-122"/>
              <a:sym typeface="微软雅黑" panose="020B0503020204020204" charset="-122"/>
            </a:endParaRPr>
          </a:p>
        </p:txBody>
      </p:sp>
      <p:sp>
        <p:nvSpPr>
          <p:cNvPr id="19" name="文本框 18"/>
          <p:cNvSpPr txBox="1"/>
          <p:nvPr/>
        </p:nvSpPr>
        <p:spPr>
          <a:xfrm>
            <a:off x="5380355" y="6482715"/>
            <a:ext cx="5527675" cy="368300"/>
          </a:xfrm>
          <a:prstGeom prst="rect">
            <a:avLst/>
          </a:prstGeom>
          <a:noFill/>
        </p:spPr>
        <p:txBody>
          <a:bodyPr wrap="square" rtlCol="0">
            <a:spAutoFit/>
          </a:bodyPr>
          <a:p>
            <a:pPr algn="ctr"/>
            <a:r>
              <a:rPr lang="zh-CN" altLang="en-US">
                <a:latin typeface="楷体" panose="02010609060101010101" charset="-122"/>
                <a:ea typeface="楷体" panose="02010609060101010101" charset="-122"/>
              </a:rPr>
              <a:t>列强在亚洲的殖民地和势力范围（</a:t>
            </a:r>
            <a:r>
              <a:rPr lang="en-US" altLang="zh-CN">
                <a:latin typeface="楷体" panose="02010609060101010101" charset="-122"/>
                <a:ea typeface="楷体" panose="02010609060101010101" charset="-122"/>
              </a:rPr>
              <a:t>19</a:t>
            </a:r>
            <a:r>
              <a:rPr lang="zh-CN" altLang="en-US">
                <a:latin typeface="楷体" panose="02010609060101010101" charset="-122"/>
                <a:ea typeface="楷体" panose="02010609060101010101" charset="-122"/>
              </a:rPr>
              <a:t>世纪末</a:t>
            </a:r>
            <a:r>
              <a:rPr lang="en-US" altLang="zh-CN">
                <a:latin typeface="楷体" panose="02010609060101010101" charset="-122"/>
                <a:ea typeface="楷体" panose="02010609060101010101" charset="-122"/>
              </a:rPr>
              <a:t>20</a:t>
            </a:r>
            <a:r>
              <a:rPr lang="zh-CN" altLang="en-US">
                <a:latin typeface="楷体" panose="02010609060101010101" charset="-122"/>
                <a:ea typeface="楷体" panose="02010609060101010101" charset="-122"/>
              </a:rPr>
              <a:t>世纪初）</a:t>
            </a:r>
            <a:endParaRPr lang="zh-CN" altLang="en-US">
              <a:latin typeface="楷体" panose="02010609060101010101" charset="-122"/>
              <a:ea typeface="楷体" panose="02010609060101010101" charset="-122"/>
            </a:endParaRPr>
          </a:p>
        </p:txBody>
      </p:sp>
      <p:sp>
        <p:nvSpPr>
          <p:cNvPr id="20" name="文本框 19"/>
          <p:cNvSpPr txBox="1"/>
          <p:nvPr/>
        </p:nvSpPr>
        <p:spPr>
          <a:xfrm>
            <a:off x="427990" y="5283835"/>
            <a:ext cx="3995420" cy="1198880"/>
          </a:xfrm>
          <a:prstGeom prst="rect">
            <a:avLst/>
          </a:prstGeom>
          <a:solidFill>
            <a:srgbClr val="C00000"/>
          </a:solidFill>
        </p:spPr>
        <p:txBody>
          <a:bodyPr wrap="square" rtlCol="0">
            <a:spAutoFit/>
          </a:bodyPr>
          <a:p>
            <a:r>
              <a:rPr lang="zh-CN" altLang="en-US" b="1">
                <a:solidFill>
                  <a:schemeClr val="bg1"/>
                </a:solidFill>
                <a:latin typeface="黑体" panose="02010609060101010101" pitchFamily="49" charset="-122"/>
                <a:ea typeface="黑体" panose="02010609060101010101" pitchFamily="49" charset="-122"/>
              </a:rPr>
              <a:t>俄国和日本没有成为殖民地的原因</a:t>
            </a:r>
            <a:endParaRPr lang="zh-CN" altLang="en-US">
              <a:solidFill>
                <a:schemeClr val="bg1"/>
              </a:solidFill>
              <a:latin typeface="黑体" panose="02010609060101010101" pitchFamily="49" charset="-122"/>
              <a:ea typeface="黑体" panose="02010609060101010101" pitchFamily="49" charset="-122"/>
            </a:endParaRPr>
          </a:p>
          <a:p>
            <a:r>
              <a:rPr lang="zh-CN" altLang="en-US">
                <a:solidFill>
                  <a:schemeClr val="bg1"/>
                </a:solidFill>
                <a:latin typeface="楷体" panose="02010609060101010101" charset="-122"/>
                <a:ea typeface="楷体" panose="02010609060101010101" charset="-122"/>
                <a:cs typeface="楷体" panose="02010609060101010101" charset="-122"/>
              </a:rPr>
              <a:t>    俄国1861年农奴制改革，日本1868年明治维新，使两国走上了资本主义发展的道路，加强了本国实力。</a:t>
            </a:r>
            <a:endParaRPr lang="zh-CN" altLang="en-US">
              <a:solidFill>
                <a:schemeClr val="bg1"/>
              </a:solidFill>
              <a:latin typeface="楷体" panose="02010609060101010101" charset="-122"/>
              <a:ea typeface="楷体" panose="02010609060101010101" charset="-122"/>
              <a:cs typeface="楷体" panose="02010609060101010101" charset="-122"/>
            </a:endParaRPr>
          </a:p>
        </p:txBody>
      </p:sp>
      <p:sp>
        <p:nvSpPr>
          <p:cNvPr id="21" name="矩形标注 20"/>
          <p:cNvSpPr/>
          <p:nvPr/>
        </p:nvSpPr>
        <p:spPr>
          <a:xfrm>
            <a:off x="7705090" y="1411605"/>
            <a:ext cx="2093595" cy="561975"/>
          </a:xfrm>
          <a:prstGeom prst="wedgeRectCallout">
            <a:avLst>
              <a:gd name="adj1" fmla="val 31134"/>
              <a:gd name="adj2" fmla="val 197231"/>
            </a:avLst>
          </a:prstGeom>
          <a:solidFill>
            <a:schemeClr val="accent1"/>
          </a:solidFill>
          <a:effectLst>
            <a:innerShdw blurRad="63500" dist="50800" dir="13500000">
              <a:srgbClr val="C00000">
                <a:alpha val="50000"/>
              </a:srgbClr>
            </a:innerShdw>
          </a:effectLst>
        </p:spPr>
        <p:style>
          <a:lnRef idx="2">
            <a:schemeClr val="accent1"/>
          </a:lnRef>
          <a:fillRef idx="1">
            <a:schemeClr val="lt1"/>
          </a:fillRef>
          <a:effectRef idx="0">
            <a:schemeClr val="accent1"/>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p>
            <a:pPr algn="ctr"/>
            <a:r>
              <a:rPr lang="zh-CN" altLang="en-US" dirty="0">
                <a:solidFill>
                  <a:schemeClr val="bg1"/>
                </a:solidFill>
                <a:latin typeface="黑体" panose="02010609060101010101" pitchFamily="49" charset="-122"/>
                <a:ea typeface="黑体" panose="02010609060101010101" pitchFamily="49" charset="-122"/>
                <a:sym typeface="+mn-lt"/>
              </a:rPr>
              <a:t>中国沦为半殖民地</a:t>
            </a:r>
            <a:endParaRPr lang="zh-CN" altLang="en-US" dirty="0">
              <a:solidFill>
                <a:schemeClr val="bg1"/>
              </a:solidFill>
              <a:latin typeface="黑体" panose="02010609060101010101" pitchFamily="49" charset="-122"/>
              <a:ea typeface="黑体" panose="02010609060101010101" pitchFamily="49" charset="-122"/>
              <a:sym typeface="+mn-lt"/>
            </a:endParaRPr>
          </a:p>
          <a:p>
            <a:pPr algn="ctr"/>
            <a:r>
              <a:rPr lang="zh-CN" altLang="en-US" dirty="0">
                <a:solidFill>
                  <a:schemeClr val="bg1"/>
                </a:solidFill>
                <a:latin typeface="黑体" panose="02010609060101010101" pitchFamily="49" charset="-122"/>
                <a:ea typeface="黑体" panose="02010609060101010101" pitchFamily="49" charset="-122"/>
                <a:sym typeface="+mn-lt"/>
              </a:rPr>
              <a:t>半封建社会</a:t>
            </a:r>
            <a:endParaRPr lang="zh-CN" altLang="en-US" dirty="0">
              <a:solidFill>
                <a:schemeClr val="bg1"/>
              </a:solidFill>
              <a:latin typeface="黑体" panose="02010609060101010101" pitchFamily="49" charset="-122"/>
              <a:ea typeface="黑体" panose="02010609060101010101" pitchFamily="49" charset="-122"/>
              <a:sym typeface="+mn-lt"/>
            </a:endParaRPr>
          </a:p>
        </p:txBody>
      </p:sp>
      <p:sp>
        <p:nvSpPr>
          <p:cNvPr id="22" name="矩形标注 21"/>
          <p:cNvSpPr/>
          <p:nvPr/>
        </p:nvSpPr>
        <p:spPr>
          <a:xfrm>
            <a:off x="5380355" y="1411605"/>
            <a:ext cx="2093595" cy="561975"/>
          </a:xfrm>
          <a:prstGeom prst="wedgeRectCallout">
            <a:avLst>
              <a:gd name="adj1" fmla="val -40506"/>
              <a:gd name="adj2" fmla="val 162655"/>
            </a:avLst>
          </a:prstGeom>
          <a:solidFill>
            <a:schemeClr val="accent1"/>
          </a:solidFill>
          <a:effectLst>
            <a:innerShdw blurRad="63500" dist="50800" dir="13500000">
              <a:srgbClr val="C00000">
                <a:alpha val="50000"/>
              </a:srgbClr>
            </a:innerShdw>
          </a:effectLst>
        </p:spPr>
        <p:style>
          <a:lnRef idx="2">
            <a:schemeClr val="accent1"/>
          </a:lnRef>
          <a:fillRef idx="1">
            <a:schemeClr val="lt1"/>
          </a:fillRef>
          <a:effectRef idx="0">
            <a:schemeClr val="accent1"/>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p>
            <a:pPr algn="ctr"/>
            <a:r>
              <a:rPr lang="zh-CN" altLang="en-US" dirty="0">
                <a:solidFill>
                  <a:schemeClr val="bg1"/>
                </a:solidFill>
                <a:latin typeface="黑体" panose="02010609060101010101" pitchFamily="49" charset="-122"/>
                <a:ea typeface="黑体" panose="02010609060101010101" pitchFamily="49" charset="-122"/>
                <a:sym typeface="+mn-lt"/>
              </a:rPr>
              <a:t>奥斯曼帝国、伊朗</a:t>
            </a:r>
            <a:endParaRPr lang="zh-CN" altLang="en-US" dirty="0">
              <a:solidFill>
                <a:schemeClr val="bg1"/>
              </a:solidFill>
              <a:latin typeface="黑体" panose="02010609060101010101" pitchFamily="49" charset="-122"/>
              <a:ea typeface="黑体" panose="02010609060101010101" pitchFamily="49" charset="-122"/>
              <a:sym typeface="+mn-lt"/>
            </a:endParaRPr>
          </a:p>
          <a:p>
            <a:pPr algn="ctr"/>
            <a:r>
              <a:rPr lang="zh-CN" altLang="en-US" dirty="0">
                <a:solidFill>
                  <a:schemeClr val="bg1"/>
                </a:solidFill>
                <a:latin typeface="黑体" panose="02010609060101010101" pitchFamily="49" charset="-122"/>
                <a:ea typeface="黑体" panose="02010609060101010101" pitchFamily="49" charset="-122"/>
                <a:sym typeface="+mn-lt"/>
              </a:rPr>
              <a:t>半殖民地化加深</a:t>
            </a:r>
            <a:endParaRPr lang="zh-CN" altLang="en-US" dirty="0">
              <a:solidFill>
                <a:schemeClr val="bg1"/>
              </a:solidFill>
              <a:latin typeface="黑体" panose="02010609060101010101" pitchFamily="49" charset="-122"/>
              <a:ea typeface="黑体" panose="02010609060101010101" pitchFamily="49" charset="-122"/>
              <a:sym typeface="+mn-lt"/>
            </a:endParaRPr>
          </a:p>
        </p:txBody>
      </p:sp>
      <p:sp>
        <p:nvSpPr>
          <p:cNvPr id="23" name="矩形标注 22"/>
          <p:cNvSpPr/>
          <p:nvPr/>
        </p:nvSpPr>
        <p:spPr>
          <a:xfrm>
            <a:off x="4498975" y="4915535"/>
            <a:ext cx="1830070" cy="561975"/>
          </a:xfrm>
          <a:prstGeom prst="wedgeRectCallout">
            <a:avLst>
              <a:gd name="adj1" fmla="val 121547"/>
              <a:gd name="adj2" fmla="val -161073"/>
            </a:avLst>
          </a:prstGeom>
          <a:solidFill>
            <a:schemeClr val="accent1"/>
          </a:solidFill>
          <a:effectLst>
            <a:innerShdw blurRad="63500" dist="50800" dir="13500000">
              <a:srgbClr val="C00000">
                <a:alpha val="50000"/>
              </a:srgbClr>
            </a:innerShdw>
          </a:effectLst>
        </p:spPr>
        <p:style>
          <a:lnRef idx="2">
            <a:schemeClr val="accent1"/>
          </a:lnRef>
          <a:fillRef idx="1">
            <a:schemeClr val="lt1"/>
          </a:fillRef>
          <a:effectRef idx="0">
            <a:schemeClr val="accent1"/>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p>
            <a:pPr algn="ctr"/>
            <a:r>
              <a:rPr lang="zh-CN" altLang="en-US" dirty="0">
                <a:solidFill>
                  <a:schemeClr val="bg1"/>
                </a:solidFill>
                <a:latin typeface="黑体" panose="02010609060101010101" pitchFamily="49" charset="-122"/>
                <a:ea typeface="黑体" panose="02010609060101010101" pitchFamily="49" charset="-122"/>
                <a:sym typeface="+mn-lt"/>
              </a:rPr>
              <a:t>英国控制印度、</a:t>
            </a:r>
            <a:endParaRPr lang="zh-CN" altLang="en-US" dirty="0">
              <a:solidFill>
                <a:schemeClr val="bg1"/>
              </a:solidFill>
              <a:latin typeface="黑体" panose="02010609060101010101" pitchFamily="49" charset="-122"/>
              <a:ea typeface="黑体" panose="02010609060101010101" pitchFamily="49" charset="-122"/>
              <a:sym typeface="+mn-lt"/>
            </a:endParaRPr>
          </a:p>
          <a:p>
            <a:pPr algn="ctr"/>
            <a:r>
              <a:rPr lang="zh-CN" altLang="en-US" dirty="0">
                <a:solidFill>
                  <a:schemeClr val="bg1"/>
                </a:solidFill>
                <a:latin typeface="黑体" panose="02010609060101010101" pitchFamily="49" charset="-122"/>
                <a:ea typeface="黑体" panose="02010609060101010101" pitchFamily="49" charset="-122"/>
                <a:sym typeface="+mn-lt"/>
              </a:rPr>
              <a:t>缅甸、马来半岛</a:t>
            </a:r>
            <a:endParaRPr lang="zh-CN" altLang="en-US" dirty="0">
              <a:solidFill>
                <a:schemeClr val="bg1"/>
              </a:solidFill>
              <a:latin typeface="黑体" panose="02010609060101010101" pitchFamily="49" charset="-122"/>
              <a:ea typeface="黑体" panose="02010609060101010101" pitchFamily="49" charset="-122"/>
              <a:sym typeface="+mn-lt"/>
            </a:endParaRPr>
          </a:p>
        </p:txBody>
      </p:sp>
      <p:sp>
        <p:nvSpPr>
          <p:cNvPr id="24" name="矩形标注 23"/>
          <p:cNvSpPr/>
          <p:nvPr/>
        </p:nvSpPr>
        <p:spPr>
          <a:xfrm>
            <a:off x="6541770" y="4915535"/>
            <a:ext cx="1552575" cy="561975"/>
          </a:xfrm>
          <a:prstGeom prst="wedgeRectCallout">
            <a:avLst>
              <a:gd name="adj1" fmla="val 151267"/>
              <a:gd name="adj2" fmla="val -128305"/>
            </a:avLst>
          </a:prstGeom>
          <a:solidFill>
            <a:schemeClr val="accent1"/>
          </a:solidFill>
          <a:effectLst>
            <a:innerShdw blurRad="63500" dist="50800" dir="13500000">
              <a:srgbClr val="C00000">
                <a:alpha val="50000"/>
              </a:srgbClr>
            </a:innerShdw>
          </a:effectLst>
        </p:spPr>
        <p:style>
          <a:lnRef idx="2">
            <a:schemeClr val="accent1"/>
          </a:lnRef>
          <a:fillRef idx="1">
            <a:schemeClr val="lt1"/>
          </a:fillRef>
          <a:effectRef idx="0">
            <a:schemeClr val="accent1"/>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p>
            <a:pPr algn="ctr"/>
            <a:r>
              <a:rPr lang="zh-CN" altLang="en-US" dirty="0">
                <a:solidFill>
                  <a:schemeClr val="bg1"/>
                </a:solidFill>
                <a:latin typeface="黑体" panose="02010609060101010101" pitchFamily="49" charset="-122"/>
                <a:ea typeface="黑体" panose="02010609060101010101" pitchFamily="49" charset="-122"/>
                <a:sym typeface="+mn-lt"/>
              </a:rPr>
              <a:t>法国控制印度支那地区</a:t>
            </a:r>
            <a:endParaRPr lang="zh-CN" altLang="en-US" dirty="0">
              <a:solidFill>
                <a:schemeClr val="bg1"/>
              </a:solidFill>
              <a:latin typeface="黑体" panose="02010609060101010101" pitchFamily="49" charset="-122"/>
              <a:ea typeface="黑体" panose="02010609060101010101" pitchFamily="49" charset="-122"/>
              <a:sym typeface="+mn-lt"/>
            </a:endParaRPr>
          </a:p>
        </p:txBody>
      </p:sp>
      <p:sp>
        <p:nvSpPr>
          <p:cNvPr id="25" name="矩形标注 24"/>
          <p:cNvSpPr/>
          <p:nvPr/>
        </p:nvSpPr>
        <p:spPr>
          <a:xfrm>
            <a:off x="10222865" y="1411605"/>
            <a:ext cx="1567180" cy="353060"/>
          </a:xfrm>
          <a:prstGeom prst="wedgeRectCallout">
            <a:avLst>
              <a:gd name="adj1" fmla="val -10413"/>
              <a:gd name="adj2" fmla="val 267086"/>
            </a:avLst>
          </a:prstGeom>
          <a:solidFill>
            <a:schemeClr val="accent1"/>
          </a:solidFill>
          <a:effectLst>
            <a:innerShdw blurRad="63500" dist="50800" dir="13500000">
              <a:srgbClr val="C00000">
                <a:alpha val="50000"/>
              </a:srgbClr>
            </a:innerShdw>
          </a:effectLst>
        </p:spPr>
        <p:style>
          <a:lnRef idx="2">
            <a:schemeClr val="accent1"/>
          </a:lnRef>
          <a:fillRef idx="1">
            <a:schemeClr val="lt1"/>
          </a:fillRef>
          <a:effectRef idx="0">
            <a:schemeClr val="accent1"/>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p>
            <a:pPr algn="ctr"/>
            <a:r>
              <a:rPr lang="zh-CN" altLang="en-US" dirty="0">
                <a:solidFill>
                  <a:schemeClr val="bg1"/>
                </a:solidFill>
                <a:latin typeface="黑体" panose="02010609060101010101" pitchFamily="49" charset="-122"/>
                <a:ea typeface="黑体" panose="02010609060101010101" pitchFamily="49" charset="-122"/>
                <a:sym typeface="+mn-lt"/>
              </a:rPr>
              <a:t>日本吞并朝鲜</a:t>
            </a:r>
            <a:endParaRPr lang="zh-CN" altLang="en-US" dirty="0">
              <a:solidFill>
                <a:schemeClr val="bg1"/>
              </a:solidFill>
              <a:latin typeface="黑体" panose="02010609060101010101" pitchFamily="49" charset="-122"/>
              <a:ea typeface="黑体" panose="02010609060101010101" pitchFamily="49" charset="-122"/>
              <a:sym typeface="+mn-lt"/>
            </a:endParaRPr>
          </a:p>
        </p:txBody>
      </p:sp>
      <p:sp>
        <p:nvSpPr>
          <p:cNvPr id="27" name="矩形标注 26"/>
          <p:cNvSpPr/>
          <p:nvPr/>
        </p:nvSpPr>
        <p:spPr>
          <a:xfrm>
            <a:off x="9911715" y="6129655"/>
            <a:ext cx="1869440" cy="353060"/>
          </a:xfrm>
          <a:prstGeom prst="wedgeRectCallout">
            <a:avLst>
              <a:gd name="adj1" fmla="val 12873"/>
              <a:gd name="adj2" fmla="val -468884"/>
            </a:avLst>
          </a:prstGeom>
          <a:solidFill>
            <a:schemeClr val="accent1"/>
          </a:solidFill>
          <a:effectLst>
            <a:innerShdw blurRad="63500" dist="50800" dir="13500000">
              <a:srgbClr val="C00000">
                <a:alpha val="50000"/>
              </a:srgbClr>
            </a:innerShdw>
          </a:effectLst>
        </p:spPr>
        <p:style>
          <a:lnRef idx="2">
            <a:schemeClr val="accent1"/>
          </a:lnRef>
          <a:fillRef idx="1">
            <a:schemeClr val="lt1"/>
          </a:fillRef>
          <a:effectRef idx="0">
            <a:schemeClr val="accent1"/>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p>
            <a:pPr algn="ctr"/>
            <a:r>
              <a:rPr lang="zh-CN" altLang="en-US" dirty="0">
                <a:solidFill>
                  <a:schemeClr val="bg1"/>
                </a:solidFill>
                <a:latin typeface="黑体" panose="02010609060101010101" pitchFamily="49" charset="-122"/>
                <a:ea typeface="黑体" panose="02010609060101010101" pitchFamily="49" charset="-122"/>
                <a:sym typeface="+mn-lt"/>
              </a:rPr>
              <a:t>美国控制菲律宾</a:t>
            </a:r>
            <a:endParaRPr lang="zh-CN" altLang="en-US" dirty="0">
              <a:solidFill>
                <a:schemeClr val="bg1"/>
              </a:solidFill>
              <a:latin typeface="黑体" panose="02010609060101010101" pitchFamily="49" charset="-122"/>
              <a:ea typeface="黑体" panose="02010609060101010101" pitchFamily="49" charset="-122"/>
              <a:sym typeface="+mn-lt"/>
            </a:endParaRPr>
          </a:p>
        </p:txBody>
      </p:sp>
      <p:sp>
        <p:nvSpPr>
          <p:cNvPr id="28" name="矩形标注 27"/>
          <p:cNvSpPr/>
          <p:nvPr/>
        </p:nvSpPr>
        <p:spPr>
          <a:xfrm>
            <a:off x="8161655" y="6129655"/>
            <a:ext cx="1577340" cy="353060"/>
          </a:xfrm>
          <a:prstGeom prst="wedgeRectCallout">
            <a:avLst>
              <a:gd name="adj1" fmla="val 86352"/>
              <a:gd name="adj2" fmla="val -109352"/>
            </a:avLst>
          </a:prstGeom>
          <a:solidFill>
            <a:schemeClr val="accent1"/>
          </a:solidFill>
          <a:effectLst>
            <a:innerShdw blurRad="63500" dist="50800" dir="13500000">
              <a:srgbClr val="C00000">
                <a:alpha val="50000"/>
              </a:srgbClr>
            </a:innerShdw>
          </a:effectLst>
        </p:spPr>
        <p:style>
          <a:lnRef idx="2">
            <a:schemeClr val="accent1"/>
          </a:lnRef>
          <a:fillRef idx="1">
            <a:schemeClr val="lt1"/>
          </a:fillRef>
          <a:effectRef idx="0">
            <a:schemeClr val="accent1"/>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p>
            <a:pPr algn="ctr"/>
            <a:r>
              <a:rPr lang="zh-CN" altLang="en-US" dirty="0">
                <a:solidFill>
                  <a:schemeClr val="bg1"/>
                </a:solidFill>
                <a:latin typeface="黑体" panose="02010609060101010101" pitchFamily="49" charset="-122"/>
                <a:ea typeface="黑体" panose="02010609060101010101" pitchFamily="49" charset="-122"/>
                <a:sym typeface="+mn-lt"/>
              </a:rPr>
              <a:t>荷兰占领印尼</a:t>
            </a:r>
            <a:endParaRPr lang="zh-CN" altLang="en-US" dirty="0">
              <a:solidFill>
                <a:schemeClr val="bg1"/>
              </a:solidFill>
              <a:latin typeface="黑体" panose="02010609060101010101" pitchFamily="49" charset="-122"/>
              <a:ea typeface="黑体" panose="02010609060101010101" pitchFamily="49" charset="-122"/>
              <a:sym typeface="+mn-lt"/>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AG_VERSION" val="1.0"/>
  <p:tag name="KSO_WM_BEAUTIFY_FLAG" val="#wm#"/>
  <p:tag name="KSO_WM_UNIT_TYPE" val="i"/>
  <p:tag name="KSO_WM_UNIT_ID" val="custom20187315_3*i*0"/>
  <p:tag name="KSO_WM_TEMPLATE_CATEGORY" val="custom"/>
  <p:tag name="KSO_WM_TEMPLATE_INDEX" val="20187315"/>
  <p:tag name="KSO_WM_UNIT_INDEX" val="0"/>
</p:tagLst>
</file>

<file path=ppt/tags/tag10.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2_3"/>
</p:tagLst>
</file>

<file path=ppt/tags/tag11.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4_1"/>
</p:tagLst>
</file>

<file path=ppt/tags/tag12.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4_2"/>
</p:tagLst>
</file>

<file path=ppt/tags/tag13.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4_3"/>
</p:tagLst>
</file>

<file path=ppt/tags/tag14.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1"/>
</p:tagLst>
</file>

<file path=ppt/tags/tag15.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3_2"/>
</p:tagLst>
</file>

<file path=ppt/tags/tag16.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3"/>
</p:tagLst>
</file>

<file path=ppt/tags/tag17.xml><?xml version="1.0" encoding="utf-8"?>
<p:tagLst xmlns:p="http://schemas.openxmlformats.org/presentationml/2006/main">
  <p:tag name="KSO_WM_TAG_VERSION" val="1.0"/>
  <p:tag name="KSO_WM_TEMPLATE_CATEGORY" val="custom"/>
  <p:tag name="KSO_WM_TEMPLATE_INDEX" val="2"/>
  <p:tag name="KSO_WM_SCREEN_THEME_FLAG" val="Dlrq25wU2PGuGg5bbmjbDGp1yVyj87KaZHime5LimPgSIAQ7YM4/5ACTe6PmM9Zjt09dq71qWOglRF5TZHWww4rywN0FxYiW+OLKtP1gjUk="/>
</p:tagLst>
</file>

<file path=ppt/tags/tag18.xml><?xml version="1.0" encoding="utf-8"?>
<p:tagLst xmlns:p="http://schemas.openxmlformats.org/presentationml/2006/main">
  <p:tag name="KSO_WM_TAG_VERSION" val="1.0"/>
  <p:tag name="KSO_WM_TEMPLATE_CATEGORY" val="custom"/>
  <p:tag name="KSO_WM_TEMPLATE_INDEX" val="2"/>
  <p:tag name="KSO_WM_SCREEN_THEME_FLAG" val="Dlrq25wU2PGuGg5bbmjbDGp1yVyj87KaZHime5LimPgSIAQ7YM4/5ACTe6PmM9Zjt09dq71qWOglRF5TZHWww4rywN0FxYiW+OLKtP1gjUk="/>
</p:tagLst>
</file>

<file path=ppt/tags/tag19.xml><?xml version="1.0" encoding="utf-8"?>
<p:tagLst xmlns:p="http://schemas.openxmlformats.org/presentationml/2006/main">
  <p:tag name="KSO_WM_TEMPLATE_CATEGORY" val="custom"/>
  <p:tag name="KSO_WM_TEMPLATE_INDEX" val="2"/>
  <p:tag name="KSO_WM_TAG_VERSION" val="1.0"/>
  <p:tag name="KSO_WM_BEAUTIFY_FLAG" val="#wm#"/>
  <p:tag name="KSO_WM_TEMPLATE_THUMBS_INDEX" val="1、3、4、5、8、11、12、15、16、17、21、22、23、24、25、"/>
  <p:tag name="KSO_WM_SCREEN_THEME_FLAG" val="Dlrq25wU2PGuGg5bbmjbDGp1yVyj87KaZHime5LimPgSIAQ7YM4/5ACTe6PmM9Zjt09dq71qWOglRF5TZHWww4rywN0FxYiW+OLKtP1gjUk="/>
</p:tagLst>
</file>

<file path=ppt/tags/tag2.xml><?xml version="1.0" encoding="utf-8"?>
<p:tagLst xmlns:p="http://schemas.openxmlformats.org/presentationml/2006/main">
  <p:tag name="KSO_WM_TAG_VERSION" val="1.0"/>
  <p:tag name="KSO_WM_BEAUTIFY_FLAG" val="#wm#"/>
  <p:tag name="KSO_WM_UNIT_ID" val="custom2_5*h_i*1_3"/>
  <p:tag name="KSO_WM_TEMPLATE_CATEGORY" val="custom"/>
  <p:tag name="KSO_WM_TEMPLATE_INDEX" val="2"/>
  <p:tag name="KSO_WM_UNIT_HIGHLIGHT" val="0"/>
  <p:tag name="KSO_WM_UNIT_COMPATIBLE" val="0"/>
  <p:tag name="KSO_WM_UNIT_LAYERLEVEL" val="1_1"/>
  <p:tag name="KSO_WM_UNIT_TYPE" val="h_i"/>
  <p:tag name="KSO_WM_UNIT_INDEX" val="1_3"/>
</p:tagLst>
</file>

<file path=ppt/tags/tag20.xml><?xml version="1.0" encoding="utf-8"?>
<p:tagLst xmlns:p="http://schemas.openxmlformats.org/presentationml/2006/main">
  <p:tag name="KSO_WM_FULL_TEXT_BEAUTIFY_COPY_ID" val="4"/>
</p:tagLst>
</file>

<file path=ppt/tags/tag21.xml><?xml version="1.0" encoding="utf-8"?>
<p:tagLst xmlns:p="http://schemas.openxmlformats.org/presentationml/2006/main">
  <p:tag name="KSO_WM_UNIT_TABLE_BEAUTIFY" val="smartTable{1f3f8064-1b4b-43af-bdce-d5aac1c7c4d6}"/>
  <p:tag name="TABLE_ENDDRAG_ORIGIN_RECT" val="518*219"/>
  <p:tag name="TABLE_ENDDRAG_RECT" val="25*290*518*219"/>
</p:tagLst>
</file>

<file path=ppt/tags/tag22.xml><?xml version="1.0" encoding="utf-8"?>
<p:tagLst xmlns:p="http://schemas.openxmlformats.org/presentationml/2006/main">
  <p:tag name="KSO_WM_UNIT_TABLE_BEAUTIFY" val="smartTable{16a50635-8491-4a4c-9271-eb4a55833f9d}"/>
  <p:tag name="TABLE_EMPHASIZE_COLOR" val="1541319"/>
  <p:tag name="TABLE_SKINIDX" val="3"/>
  <p:tag name="TABLE_COLORIDX" val="d"/>
</p:tagLst>
</file>

<file path=ppt/tags/tag23.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Gp1yVyj87KaZHime5LimPgSIAQ7YM4/5ACTe6PmM9Zjt09dq71qWOglRF5TZHWww4rywN0FxYiW+OLKtP1gjUk="/>
</p:tagLst>
</file>

<file path=ppt/tags/tag3.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i*1_1"/>
  <p:tag name="KSO_WM_UNIT_LAYERLEVEL" val="1_1"/>
  <p:tag name="KSO_WM_UNIT_LINE_FORE_SCHEMECOLOR_INDEX" val="5"/>
  <p:tag name="KSO_WM_UNIT_LINE_FILL_TYPE" val="2"/>
  <p:tag name="KSO_WM_UNIT_USESOURCEFORMAT_APPLY" val="0"/>
  <p:tag name="KSO_WM_UNIT_HIGHLIGHT" val="0"/>
  <p:tag name="KSO_WM_UNIT_COMPATIBLE" val="0"/>
  <p:tag name="KSO_WM_DIAGRAM_GROUP_CODE" val="m1-4"/>
  <p:tag name="KSO_WM_UNIT_TYPE" val="m_i"/>
  <p:tag name="KSO_WM_UNIT_INDEX" val="1_1"/>
</p:tagLst>
</file>

<file path=ppt/tags/tag4.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i*1_2"/>
  <p:tag name="KSO_WM_UNIT_LAYERLEVEL" val="1_1"/>
  <p:tag name="KSO_WM_UNIT_LINE_FORE_SCHEMECOLOR_INDEX" val="5"/>
  <p:tag name="KSO_WM_UNIT_LINE_FILL_TYPE" val="2"/>
  <p:tag name="KSO_WM_UNIT_USESOURCEFORMAT_APPLY" val="0"/>
  <p:tag name="KSO_WM_UNIT_HIGHLIGHT" val="0"/>
  <p:tag name="KSO_WM_UNIT_COMPATIBLE" val="0"/>
  <p:tag name="KSO_WM_DIAGRAM_GROUP_CODE" val="m1-4"/>
  <p:tag name="KSO_WM_UNIT_TYPE" val="m_i"/>
  <p:tag name="KSO_WM_UNIT_INDEX" val="1_2"/>
</p:tagLst>
</file>

<file path=ppt/tags/tag5.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1"/>
</p:tagLst>
</file>

<file path=ppt/tags/tag6.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3_2"/>
</p:tagLst>
</file>

<file path=ppt/tags/tag7.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3"/>
</p:tagLst>
</file>

<file path=ppt/tags/tag8.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2_1"/>
</p:tagLst>
</file>

<file path=ppt/tags/tag9.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2_2"/>
</p:tagLst>
</file>

<file path=ppt/theme/theme1.xml><?xml version="1.0" encoding="utf-8"?>
<a:theme xmlns:a="http://schemas.openxmlformats.org/drawingml/2006/main" name="party culture 1">
  <a:themeElements>
    <a:clrScheme name="自定义 5">
      <a:dk1>
        <a:srgbClr val="000000"/>
      </a:dk1>
      <a:lt1>
        <a:srgbClr val="FFFFFF"/>
      </a:lt1>
      <a:dk2>
        <a:srgbClr val="505046"/>
      </a:dk2>
      <a:lt2>
        <a:srgbClr val="EEECE1"/>
      </a:lt2>
      <a:accent1>
        <a:srgbClr val="C00000"/>
      </a:accent1>
      <a:accent2>
        <a:srgbClr val="FFBD47"/>
      </a:accent2>
      <a:accent3>
        <a:srgbClr val="FCDD07"/>
      </a:accent3>
      <a:accent4>
        <a:srgbClr val="FF8427"/>
      </a:accent4>
      <a:accent5>
        <a:srgbClr val="F6DE64"/>
      </a:accent5>
      <a:accent6>
        <a:srgbClr val="B22600"/>
      </a:accent6>
      <a:hlink>
        <a:srgbClr val="F5F3EB"/>
      </a:hlink>
      <a:folHlink>
        <a:srgbClr val="F9B100"/>
      </a:folHlink>
    </a:clrScheme>
    <a:fontScheme name="g5jtkin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noAutofit/>
      </a:bodyPr>
      <a:lstStyle>
        <a:defPPr algn="ctr">
          <a:defRPr sz="3200" dirty="0">
            <a:solidFill>
              <a:srgbClr val="ECEB4D"/>
            </a:solidFill>
            <a:sym typeface="+mn-lt"/>
          </a:defRPr>
        </a:defPPr>
      </a:lstStyle>
      <a:style>
        <a:lnRef idx="2">
          <a:schemeClr val="accent1"/>
        </a:lnRef>
        <a:fillRef idx="1">
          <a:schemeClr val="lt1"/>
        </a:fillRef>
        <a:effectRef idx="0">
          <a:schemeClr val="accent1"/>
        </a:effectRef>
        <a:fontRef idx="minor">
          <a:schemeClr val="dk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8700</Words>
  <PresentationFormat>宽屏</PresentationFormat>
  <Paragraphs>590</Paragraphs>
  <Slides>27</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Arial</vt:lpstr>
      <vt:lpstr>宋体</vt:lpstr>
      <vt:lpstr>Wingdings</vt:lpstr>
      <vt:lpstr>黑体</vt:lpstr>
      <vt:lpstr>微软雅黑</vt:lpstr>
      <vt:lpstr>Arial</vt:lpstr>
      <vt:lpstr>Bahnschrift Condensed</vt:lpstr>
      <vt:lpstr>微软雅黑 Light</vt:lpstr>
      <vt:lpstr>楷体</vt:lpstr>
      <vt:lpstr>Times New Roman</vt:lpstr>
      <vt:lpstr>Arial Unicode MS</vt:lpstr>
      <vt:lpstr>Calibri</vt:lpstr>
      <vt:lpstr>仿宋</vt:lpstr>
      <vt:lpstr>party culture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2022-02-02T07:21:00Z</dcterms:created>
  <dcterms:modified xsi:type="dcterms:W3CDTF">2022-03-29T02:22:44Z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2052-11.8.6.9023</vt:lpwstr>
  </property>
</Properties>
</file>