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3"/>
  </p:notesMasterIdLst>
  <p:sldIdLst>
    <p:sldId id="366" r:id="rId2"/>
    <p:sldId id="328" r:id="rId3"/>
    <p:sldId id="257" r:id="rId4"/>
    <p:sldId id="339" r:id="rId5"/>
    <p:sldId id="303" r:id="rId6"/>
    <p:sldId id="359" r:id="rId7"/>
    <p:sldId id="333" r:id="rId8"/>
    <p:sldId id="334" r:id="rId9"/>
    <p:sldId id="335" r:id="rId10"/>
    <p:sldId id="336" r:id="rId11"/>
    <p:sldId id="338" r:id="rId12"/>
    <p:sldId id="356" r:id="rId13"/>
    <p:sldId id="357" r:id="rId14"/>
    <p:sldId id="258" r:id="rId15"/>
    <p:sldId id="340" r:id="rId16"/>
    <p:sldId id="286" r:id="rId17"/>
    <p:sldId id="296" r:id="rId18"/>
    <p:sldId id="294" r:id="rId19"/>
    <p:sldId id="295" r:id="rId20"/>
    <p:sldId id="297" r:id="rId21"/>
    <p:sldId id="298" r:id="rId22"/>
    <p:sldId id="299" r:id="rId23"/>
    <p:sldId id="323" r:id="rId24"/>
    <p:sldId id="327" r:id="rId25"/>
    <p:sldId id="300" r:id="rId26"/>
    <p:sldId id="301" r:id="rId27"/>
    <p:sldId id="302" r:id="rId28"/>
    <p:sldId id="324" r:id="rId29"/>
    <p:sldId id="358" r:id="rId30"/>
    <p:sldId id="325" r:id="rId31"/>
    <p:sldId id="326" r:id="rId32"/>
    <p:sldId id="293" r:id="rId33"/>
    <p:sldId id="354" r:id="rId34"/>
    <p:sldId id="305" r:id="rId35"/>
    <p:sldId id="306" r:id="rId36"/>
    <p:sldId id="288" r:id="rId37"/>
    <p:sldId id="289" r:id="rId38"/>
    <p:sldId id="330" r:id="rId39"/>
    <p:sldId id="307" r:id="rId40"/>
    <p:sldId id="355" r:id="rId41"/>
    <p:sldId id="341" r:id="rId42"/>
    <p:sldId id="364" r:id="rId43"/>
    <p:sldId id="342" r:id="rId44"/>
    <p:sldId id="351" r:id="rId45"/>
    <p:sldId id="343" r:id="rId46"/>
    <p:sldId id="344" r:id="rId47"/>
    <p:sldId id="345" r:id="rId48"/>
    <p:sldId id="360" r:id="rId49"/>
    <p:sldId id="346" r:id="rId50"/>
    <p:sldId id="362" r:id="rId51"/>
    <p:sldId id="361" r:id="rId52"/>
    <p:sldId id="348" r:id="rId53"/>
    <p:sldId id="349" r:id="rId54"/>
    <p:sldId id="347" r:id="rId55"/>
    <p:sldId id="350" r:id="rId56"/>
    <p:sldId id="353" r:id="rId57"/>
    <p:sldId id="363" r:id="rId58"/>
    <p:sldId id="352" r:id="rId59"/>
    <p:sldId id="365" r:id="rId60"/>
    <p:sldId id="262" r:id="rId61"/>
    <p:sldId id="367" r:id="rId62"/>
  </p:sldIdLst>
  <p:sldSz cx="12192000" cy="6858000"/>
  <p:notesSz cx="6858000" cy="9144000"/>
  <p:embeddedFontLst>
    <p:embeddedFont>
      <p:font typeface="华光钢铁直黑 可变体 Medium" panose="02000500000000000000"/>
      <p:regular r:id="rId64"/>
    </p:embeddedFon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Arial Black" panose="020B0A04020102020204" pitchFamily="34" charset="0"/>
      <p:bold r:id="rId69"/>
    </p:embeddedFont>
    <p:embeddedFont>
      <p:font typeface="等线" panose="02010600030101010101" pitchFamily="2" charset="-122"/>
      <p:regular r:id="rId70"/>
      <p:bold r:id="rId71"/>
    </p:embeddedFont>
    <p:embeddedFont>
      <p:font typeface="等线 Light" panose="02010600030101010101" pitchFamily="2" charset="-122"/>
      <p:regular r:id="rId72"/>
    </p:embeddedFont>
  </p:embeddedFontLst>
  <p:custDataLst>
    <p:tags r:id="rId7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4" d="100"/>
          <a:sy n="44" d="100"/>
        </p:scale>
        <p:origin x="42" y="6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6" d="100"/>
        <a:sy n="5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3.fntdata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7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2.fntdata"/><Relationship Id="rId73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8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E65721-7428-4DA7-BB8B-6A3E7F60029E}" type="datetimeFigureOut">
              <a:rPr lang="zh-CN" altLang="en-US" smtClean="0"/>
              <a:t>2022-10-16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3498E-8F16-4C59-9C75-C2C78E1E97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75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97FA9E-EB81-4753-8FB2-0A8D9BCA33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210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97FA9E-EB81-4753-8FB2-0A8D9BCA33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798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97FA9E-EB81-4753-8FB2-0A8D9BCA33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457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81D5E-1DA9-4757-AB29-C86D0D8597DD}" type="datetimeFigureOut">
              <a:rPr lang="zh-CN" altLang="en-US" smtClean="0"/>
              <a:t>2022-10-16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7D32-C5AD-44C3-8B4F-790719728B4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81D5E-1DA9-4757-AB29-C86D0D8597DD}" type="datetimeFigureOut">
              <a:rPr lang="zh-CN" altLang="en-US" smtClean="0"/>
              <a:t>2022-10-16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7D32-C5AD-44C3-8B4F-790719728B4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81D5E-1DA9-4757-AB29-C86D0D8597DD}" type="datetimeFigureOut">
              <a:rPr lang="zh-CN" altLang="en-US" smtClean="0"/>
              <a:t>2022-10-16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7D32-C5AD-44C3-8B4F-790719728B4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81D5E-1DA9-4757-AB29-C86D0D8597DD}" type="datetimeFigureOut">
              <a:rPr lang="zh-CN" altLang="en-US" smtClean="0"/>
              <a:t>2022-10-16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7D32-C5AD-44C3-8B4F-790719728B4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81D5E-1DA9-4757-AB29-C86D0D8597DD}" type="datetimeFigureOut">
              <a:rPr lang="zh-CN" altLang="en-US" smtClean="0"/>
              <a:t>2022-10-16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7D32-C5AD-44C3-8B4F-790719728B4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81D5E-1DA9-4757-AB29-C86D0D8597DD}" type="datetimeFigureOut">
              <a:rPr lang="zh-CN" altLang="en-US" smtClean="0"/>
              <a:t>2022-10-16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7D32-C5AD-44C3-8B4F-790719728B4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81D5E-1DA9-4757-AB29-C86D0D8597DD}" type="datetimeFigureOut">
              <a:rPr lang="zh-CN" altLang="en-US" smtClean="0"/>
              <a:t>2022-10-16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7D32-C5AD-44C3-8B4F-790719728B4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81D5E-1DA9-4757-AB29-C86D0D8597DD}" type="datetimeFigureOut">
              <a:rPr lang="zh-CN" altLang="en-US" smtClean="0"/>
              <a:t>2022-10-16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7D32-C5AD-44C3-8B4F-790719728B4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81D5E-1DA9-4757-AB29-C86D0D8597DD}" type="datetimeFigureOut">
              <a:rPr lang="zh-CN" altLang="en-US" smtClean="0"/>
              <a:t>2022-10-16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7D32-C5AD-44C3-8B4F-790719728B4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81D5E-1DA9-4757-AB29-C86D0D8597DD}" type="datetimeFigureOut">
              <a:rPr lang="zh-CN" altLang="en-US" smtClean="0"/>
              <a:t>2022-10-16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7D32-C5AD-44C3-8B4F-790719728B4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81D5E-1DA9-4757-AB29-C86D0D8597DD}" type="datetimeFigureOut">
              <a:rPr lang="zh-CN" altLang="en-US" smtClean="0"/>
              <a:t>2022-10-16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7D32-C5AD-44C3-8B4F-790719728B4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81D5E-1DA9-4757-AB29-C86D0D8597DD}" type="datetimeFigureOut">
              <a:rPr lang="zh-CN" altLang="en-US" smtClean="0"/>
              <a:t>2022-10-16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87D32-C5AD-44C3-8B4F-790719728B4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8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84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9.jpeg"/><Relationship Id="rId5" Type="http://schemas.openxmlformats.org/officeDocument/2006/relationships/image" Target="../media/image4.png"/><Relationship Id="rId4" Type="http://schemas.openxmlformats.org/officeDocument/2006/relationships/image" Target="../media/image14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1.png"/><Relationship Id="rId5" Type="http://schemas.openxmlformats.org/officeDocument/2006/relationships/image" Target="../media/image1.png"/><Relationship Id="rId4" Type="http://schemas.openxmlformats.org/officeDocument/2006/relationships/image" Target="../media/image160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1" name="图片 4620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622" name="矩形 46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81000">
                <a:schemeClr val="tx2">
                  <a:alpha val="40000"/>
                </a:schemeClr>
              </a:gs>
              <a:gs pos="20000">
                <a:schemeClr val="tx1">
                  <a:lumMod val="75000"/>
                  <a:lumOff val="25000"/>
                  <a:alpha val="80000"/>
                </a:schemeClr>
              </a:gs>
              <a:gs pos="52000">
                <a:schemeClr val="tx2">
                  <a:alpha val="8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41" name="文本框 4640"/>
          <p:cNvSpPr txBox="1"/>
          <p:nvPr/>
        </p:nvSpPr>
        <p:spPr>
          <a:xfrm>
            <a:off x="1162710" y="1719769"/>
            <a:ext cx="62382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汉仪颜楷简" panose="00020600040101010101" charset="-122"/>
              </a:rPr>
              <a:t>课件制作</a:t>
            </a:r>
            <a:endParaRPr kumimoji="0" lang="en-US" altLang="zh-CN" sz="9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汉仪颜楷简" panose="00020600040101010101" charset="-122"/>
            </a:endParaRPr>
          </a:p>
        </p:txBody>
      </p:sp>
      <p:sp>
        <p:nvSpPr>
          <p:cNvPr id="4642" name="文本框 4641"/>
          <p:cNvSpPr txBox="1"/>
          <p:nvPr/>
        </p:nvSpPr>
        <p:spPr>
          <a:xfrm>
            <a:off x="1295857" y="4823846"/>
            <a:ext cx="435569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  <a:sym typeface="+mn-ea"/>
              </a:rPr>
              <a:t>北二外成都附中    窦至钢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汉仪颜楷简" panose="0002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62709" y="3330652"/>
            <a:ext cx="4390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汉仪颜楷简" panose="00020600040101010101" charset="-122"/>
              </a:rPr>
              <a:t>那点事儿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汉仪颜楷简" panose="00020600040101010101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1295857" y="4364051"/>
            <a:ext cx="367361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1295857" y="459480"/>
            <a:ext cx="4488838" cy="1778720"/>
            <a:chOff x="4038" y="1711"/>
            <a:chExt cx="8940" cy="3800"/>
          </a:xfrm>
        </p:grpSpPr>
        <p:pic>
          <p:nvPicPr>
            <p:cNvPr id="10" name="图片 9" descr="稿定抠图"/>
            <p:cNvPicPr>
              <a:picLocks noChangeAspect="1"/>
            </p:cNvPicPr>
            <p:nvPr/>
          </p:nvPicPr>
          <p:blipFill>
            <a:blip r:embed="rId5">
              <a:lum bright="70000" contrast="-70000"/>
            </a:blip>
            <a:stretch>
              <a:fillRect/>
            </a:stretch>
          </p:blipFill>
          <p:spPr>
            <a:xfrm>
              <a:off x="9178" y="1711"/>
              <a:ext cx="3800" cy="3800"/>
            </a:xfrm>
            <a:prstGeom prst="rect">
              <a:avLst/>
            </a:prstGeom>
          </p:spPr>
        </p:pic>
        <p:pic>
          <p:nvPicPr>
            <p:cNvPr id="11" name="图片 10" descr="logo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38" y="2996"/>
              <a:ext cx="5355" cy="1003"/>
            </a:xfrm>
            <a:prstGeom prst="rect">
              <a:avLst/>
            </a:prstGeom>
          </p:spPr>
        </p:pic>
        <p:cxnSp>
          <p:nvCxnSpPr>
            <p:cNvPr id="12" name="直接连接符 11"/>
            <p:cNvCxnSpPr/>
            <p:nvPr/>
          </p:nvCxnSpPr>
          <p:spPr>
            <a:xfrm>
              <a:off x="9585" y="2724"/>
              <a:ext cx="18" cy="1275"/>
            </a:xfrm>
            <a:prstGeom prst="line">
              <a:avLst/>
            </a:prstGeom>
            <a:ln w="19050">
              <a:solidFill>
                <a:srgbClr val="C396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5b76f952473b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4603" y="5928671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4270442"/>
            <a:ext cx="12192000" cy="25875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箭头: 五边形 6"/>
          <p:cNvSpPr/>
          <p:nvPr/>
        </p:nvSpPr>
        <p:spPr>
          <a:xfrm>
            <a:off x="-96472" y="2004324"/>
            <a:ext cx="3797742" cy="1711083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20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21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年下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——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风格成型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sysClr val="windowText" lastClr="000000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坚持原创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760448" y="3982893"/>
            <a:ext cx="83902" cy="2875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67648" y="4557991"/>
            <a:ext cx="27267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1.</a:t>
            </a:r>
            <a:r>
              <a:rPr lang="zh-CN" altLang="en-US" sz="2800" dirty="0">
                <a:solidFill>
                  <a:prstClr val="white"/>
                </a:solidFill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内外相宜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；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汉仪颜楷简" panose="00020600040101010101" charset="-122"/>
            </a:endParaRP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2.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音影加成；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汉仪颜楷简" panose="00020600040101010101" charset="-122"/>
            </a:endParaRP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3.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独树一帜；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汉仪颜楷简" panose="0002060004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……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汉仪颜楷简" panose="0002060004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636" y="1011404"/>
            <a:ext cx="4032964" cy="226854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568" y="1558675"/>
            <a:ext cx="4250633" cy="23909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8871" y="341694"/>
            <a:ext cx="4667458" cy="26254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4770" y="1357448"/>
            <a:ext cx="4667458" cy="2625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486" y="341693"/>
            <a:ext cx="4667458" cy="26254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5805" y="3705988"/>
            <a:ext cx="4667458" cy="26254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2928" y="4026774"/>
            <a:ext cx="4667458" cy="26254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3346" y="3225205"/>
            <a:ext cx="4667458" cy="262544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45020" y="3727208"/>
            <a:ext cx="4667458" cy="26254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57448" y="3238673"/>
            <a:ext cx="4653062" cy="26173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tx2">
                <a:lumMod val="75000"/>
              </a:schemeClr>
            </a:gs>
            <a:gs pos="85000">
              <a:schemeClr val="tx2"/>
            </a:gs>
          </a:gsLst>
          <a:lin ang="1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7213263" y="2919910"/>
            <a:ext cx="44682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课件制作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那点事儿</a:t>
            </a:r>
          </a:p>
        </p:txBody>
      </p:sp>
      <p:sp>
        <p:nvSpPr>
          <p:cNvPr id="15" name="矩形 14"/>
          <p:cNvSpPr/>
          <p:nvPr/>
        </p:nvSpPr>
        <p:spPr>
          <a:xfrm>
            <a:off x="10798450" y="2351020"/>
            <a:ext cx="656876" cy="40330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798450" y="1738661"/>
            <a:ext cx="8830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+mn-cs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0"/>
            <a:ext cx="6238672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直角三角形 47"/>
          <p:cNvSpPr/>
          <p:nvPr/>
        </p:nvSpPr>
        <p:spPr>
          <a:xfrm rot="14973168">
            <a:off x="10104967" y="4526992"/>
            <a:ext cx="2207616" cy="2134383"/>
          </a:xfrm>
          <a:prstGeom prst="rtTriangle">
            <a:avLst/>
          </a:prstGeom>
          <a:solidFill>
            <a:schemeClr val="tx2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7" name="直角三角形 46"/>
          <p:cNvSpPr/>
          <p:nvPr/>
        </p:nvSpPr>
        <p:spPr>
          <a:xfrm rot="19751671">
            <a:off x="10308585" y="5349826"/>
            <a:ext cx="1752370" cy="1578078"/>
          </a:xfrm>
          <a:prstGeom prst="rtTriangle">
            <a:avLst/>
          </a:prstGeom>
          <a:solidFill>
            <a:schemeClr val="tx2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" name="直角三角形 1"/>
          <p:cNvSpPr/>
          <p:nvPr/>
        </p:nvSpPr>
        <p:spPr>
          <a:xfrm rot="16200000">
            <a:off x="10974232" y="5640231"/>
            <a:ext cx="1271327" cy="11642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993059" y="539723"/>
            <a:ext cx="3156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PPT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入坑指南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643650" y="635195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54" name="直接连接符 53"/>
          <p:cNvCxnSpPr/>
          <p:nvPr/>
        </p:nvCxnSpPr>
        <p:spPr>
          <a:xfrm>
            <a:off x="0" y="1367931"/>
            <a:ext cx="46196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346203" y="1778386"/>
            <a:ext cx="4449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1.0</a:t>
            </a: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简洁高效，省时省力</a:t>
            </a:r>
          </a:p>
        </p:txBody>
      </p:sp>
      <p:sp>
        <p:nvSpPr>
          <p:cNvPr id="49" name="文本框 48"/>
          <p:cNvSpPr txBox="1"/>
          <p:nvPr/>
        </p:nvSpPr>
        <p:spPr>
          <a:xfrm>
            <a:off x="786576" y="3047316"/>
            <a:ext cx="4589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突出表现：</a:t>
            </a:r>
            <a:r>
              <a:rPr lang="zh-CN" altLang="en-US" sz="3200" b="1" dirty="0">
                <a:solidFill>
                  <a:prstClr val="black"/>
                </a:solidFill>
                <a:latin typeface="思源宋体 CN" panose="02020700000000000000" pitchFamily="18" charset="-122"/>
                <a:ea typeface="思源宋体 CN" panose="02020700000000000000" pitchFamily="18" charset="-122"/>
              </a:rPr>
              <a:t>白底黑字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786575" y="3926873"/>
            <a:ext cx="45892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优化方向：</a:t>
            </a:r>
            <a:endParaRPr lang="en-US" altLang="zh-CN" sz="3200" b="1" dirty="0">
              <a:solidFill>
                <a:prstClr val="black"/>
              </a:solidFill>
              <a:latin typeface="思源宋体 CN" panose="02020700000000000000" pitchFamily="18" charset="-122"/>
              <a:ea typeface="思源宋体 CN" panose="02020700000000000000" pitchFamily="18" charset="-122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solidFill>
                  <a:prstClr val="black"/>
                </a:solidFill>
                <a:latin typeface="思源宋体 CN" panose="02020700000000000000" pitchFamily="18" charset="-122"/>
                <a:ea typeface="思源宋体 CN" panose="02020700000000000000" pitchFamily="18" charset="-122"/>
              </a:rPr>
              <a:t>1.</a:t>
            </a:r>
            <a:r>
              <a:rPr lang="zh-CN" altLang="en-US" sz="3200" b="1" dirty="0">
                <a:solidFill>
                  <a:prstClr val="black"/>
                </a:solidFill>
                <a:latin typeface="思源宋体 CN" panose="02020700000000000000" pitchFamily="18" charset="-122"/>
                <a:ea typeface="思源宋体 CN" panose="02020700000000000000" pitchFamily="18" charset="-122"/>
              </a:rPr>
              <a:t>排版（优化空间）；</a:t>
            </a:r>
            <a:endParaRPr lang="en-US" altLang="zh-CN" sz="3200" b="1" dirty="0">
              <a:solidFill>
                <a:prstClr val="black"/>
              </a:solidFill>
              <a:latin typeface="思源宋体 CN" panose="02020700000000000000" pitchFamily="18" charset="-122"/>
              <a:ea typeface="思源宋体 CN" panose="02020700000000000000" pitchFamily="18" charset="-122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solidFill>
                  <a:prstClr val="black"/>
                </a:solidFill>
                <a:latin typeface="思源宋体 CN" panose="02020700000000000000" pitchFamily="18" charset="-122"/>
                <a:ea typeface="思源宋体 CN" panose="02020700000000000000" pitchFamily="18" charset="-122"/>
              </a:rPr>
              <a:t>2.</a:t>
            </a:r>
            <a:r>
              <a:rPr lang="zh-CN" altLang="en-US" sz="3200" b="1" dirty="0">
                <a:solidFill>
                  <a:prstClr val="black"/>
                </a:solidFill>
                <a:latin typeface="思源宋体 CN" panose="02020700000000000000" pitchFamily="18" charset="-122"/>
                <a:ea typeface="思源宋体 CN" panose="02020700000000000000" pitchFamily="18" charset="-122"/>
              </a:rPr>
              <a:t>文字（整体区分）；</a:t>
            </a:r>
            <a:endParaRPr lang="en-US" altLang="zh-CN" sz="3200" b="1" dirty="0">
              <a:solidFill>
                <a:prstClr val="black"/>
              </a:solidFill>
              <a:latin typeface="思源宋体 CN" panose="02020700000000000000" pitchFamily="18" charset="-122"/>
              <a:ea typeface="思源宋体 CN" panose="02020700000000000000" pitchFamily="18" charset="-122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solidFill>
                  <a:prstClr val="black"/>
                </a:solidFill>
                <a:latin typeface="思源宋体 CN" panose="02020700000000000000" pitchFamily="18" charset="-122"/>
                <a:ea typeface="思源宋体 CN" panose="02020700000000000000" pitchFamily="18" charset="-122"/>
              </a:rPr>
              <a:t>3.</a:t>
            </a:r>
            <a:r>
              <a:rPr lang="zh-CN" altLang="en-US" sz="3200" b="1" dirty="0">
                <a:solidFill>
                  <a:prstClr val="black"/>
                </a:solidFill>
                <a:latin typeface="思源宋体 CN" panose="02020700000000000000" pitchFamily="18" charset="-122"/>
                <a:ea typeface="思源宋体 CN" panose="02020700000000000000" pitchFamily="18" charset="-122"/>
              </a:rPr>
              <a:t>元素（适当加成）</a:t>
            </a:r>
            <a:endParaRPr lang="en-US" altLang="zh-CN" sz="3200" b="1" dirty="0">
              <a:solidFill>
                <a:prstClr val="black"/>
              </a:solidFill>
              <a:latin typeface="思源宋体 CN" panose="02020700000000000000" pitchFamily="18" charset="-122"/>
              <a:ea typeface="思源宋体 CN" panose="02020700000000000000" pitchFamily="18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2553" y="224108"/>
            <a:ext cx="7024878" cy="43951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5065" y="1125323"/>
            <a:ext cx="6919853" cy="4329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5065" y="1915946"/>
            <a:ext cx="6919852" cy="4329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662" y="479717"/>
            <a:ext cx="6328882" cy="3559996"/>
          </a:xfrm>
          <a:prstGeom prst="rect">
            <a:avLst/>
          </a:prstGeom>
        </p:spPr>
      </p:pic>
      <p:sp>
        <p:nvSpPr>
          <p:cNvPr id="48" name="直角三角形 47"/>
          <p:cNvSpPr/>
          <p:nvPr/>
        </p:nvSpPr>
        <p:spPr>
          <a:xfrm rot="14973168">
            <a:off x="10104967" y="4526992"/>
            <a:ext cx="2207616" cy="2134383"/>
          </a:xfrm>
          <a:prstGeom prst="rtTriangle">
            <a:avLst/>
          </a:prstGeom>
          <a:solidFill>
            <a:schemeClr val="tx2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7" name="直角三角形 46"/>
          <p:cNvSpPr/>
          <p:nvPr/>
        </p:nvSpPr>
        <p:spPr>
          <a:xfrm rot="19751671">
            <a:off x="10308585" y="5349826"/>
            <a:ext cx="1752370" cy="1578078"/>
          </a:xfrm>
          <a:prstGeom prst="rtTriangle">
            <a:avLst/>
          </a:prstGeom>
          <a:solidFill>
            <a:schemeClr val="tx2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" name="直角三角形 1"/>
          <p:cNvSpPr/>
          <p:nvPr/>
        </p:nvSpPr>
        <p:spPr>
          <a:xfrm rot="16200000">
            <a:off x="10974232" y="5640231"/>
            <a:ext cx="1271327" cy="11642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993059" y="539723"/>
            <a:ext cx="3156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PPT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入坑指南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643650" y="635195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54" name="直接连接符 53"/>
          <p:cNvCxnSpPr/>
          <p:nvPr/>
        </p:nvCxnSpPr>
        <p:spPr>
          <a:xfrm>
            <a:off x="0" y="1367931"/>
            <a:ext cx="46196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346203" y="1778386"/>
            <a:ext cx="4449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2.0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精雕细琢，视觉冲击</a:t>
            </a:r>
          </a:p>
        </p:txBody>
      </p:sp>
      <p:sp>
        <p:nvSpPr>
          <p:cNvPr id="49" name="文本框 48"/>
          <p:cNvSpPr txBox="1"/>
          <p:nvPr/>
        </p:nvSpPr>
        <p:spPr>
          <a:xfrm>
            <a:off x="786576" y="3047316"/>
            <a:ext cx="4589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突出表现：</a:t>
            </a:r>
            <a:r>
              <a:rPr lang="zh-CN" altLang="en-US" sz="3200" b="1" dirty="0">
                <a:solidFill>
                  <a:prstClr val="black"/>
                </a:solidFill>
                <a:latin typeface="思源宋体 CN" panose="02020700000000000000" pitchFamily="18" charset="-122"/>
                <a:ea typeface="思源宋体 CN" panose="02020700000000000000" pitchFamily="18" charset="-122"/>
              </a:rPr>
              <a:t>艺术美感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+mn-cs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786575" y="3926873"/>
            <a:ext cx="45892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优化方向：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1.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排版（</a:t>
            </a:r>
            <a:r>
              <a:rPr lang="zh-CN" altLang="en-US" sz="3200" b="1" dirty="0">
                <a:solidFill>
                  <a:prstClr val="black"/>
                </a:solidFill>
                <a:latin typeface="思源宋体 CN" panose="02020700000000000000" pitchFamily="18" charset="-122"/>
                <a:ea typeface="思源宋体 CN" panose="02020700000000000000" pitchFamily="18" charset="-122"/>
              </a:rPr>
              <a:t>形式多样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）；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2.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图文（色彩鲜明）；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+mn-cs"/>
            </a:endParaRPr>
          </a:p>
          <a:p>
            <a:pPr lvl="0"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3.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元素</a:t>
            </a:r>
            <a:r>
              <a:rPr lang="zh-CN" altLang="en-US" sz="3200" b="1" dirty="0">
                <a:solidFill>
                  <a:prstClr val="black"/>
                </a:solidFill>
                <a:latin typeface="思源宋体 CN" panose="02020700000000000000" pitchFamily="18" charset="-122"/>
                <a:ea typeface="思源宋体 CN" panose="02020700000000000000" pitchFamily="18" charset="-122"/>
              </a:rPr>
              <a:t>（音影加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成）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493" y="2076041"/>
            <a:ext cx="6567219" cy="3694060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直角三角形 47"/>
          <p:cNvSpPr/>
          <p:nvPr/>
        </p:nvSpPr>
        <p:spPr>
          <a:xfrm rot="14973168">
            <a:off x="10104967" y="4526992"/>
            <a:ext cx="2207616" cy="2134383"/>
          </a:xfrm>
          <a:prstGeom prst="rtTriangle">
            <a:avLst/>
          </a:prstGeom>
          <a:solidFill>
            <a:schemeClr val="tx2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948" y="1651457"/>
            <a:ext cx="4729316" cy="4729316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1553497" y="2671554"/>
            <a:ext cx="3519948" cy="403122"/>
            <a:chOff x="1553497" y="2408904"/>
            <a:chExt cx="3519948" cy="403122"/>
          </a:xfrm>
        </p:grpSpPr>
        <p:cxnSp>
          <p:nvCxnSpPr>
            <p:cNvPr id="19" name="直接连接符 18"/>
            <p:cNvCxnSpPr/>
            <p:nvPr/>
          </p:nvCxnSpPr>
          <p:spPr>
            <a:xfrm flipH="1" flipV="1">
              <a:off x="4011561" y="2408904"/>
              <a:ext cx="1061884" cy="40312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1553497" y="2408904"/>
              <a:ext cx="2458064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文本框 22"/>
          <p:cNvSpPr txBox="1"/>
          <p:nvPr/>
        </p:nvSpPr>
        <p:spPr>
          <a:xfrm>
            <a:off x="1155290" y="1969466"/>
            <a:ext cx="3254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</a:rPr>
              <a:t>这个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</a:rPr>
              <a:t>音乐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</a:rPr>
              <a:t>哪儿找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6730180" y="3074676"/>
            <a:ext cx="3500284" cy="403122"/>
            <a:chOff x="6730180" y="2812026"/>
            <a:chExt cx="3500284" cy="403122"/>
          </a:xfrm>
        </p:grpSpPr>
        <p:cxnSp>
          <p:nvCxnSpPr>
            <p:cNvPr id="24" name="直接连接符 23"/>
            <p:cNvCxnSpPr/>
            <p:nvPr/>
          </p:nvCxnSpPr>
          <p:spPr>
            <a:xfrm flipH="1" flipV="1">
              <a:off x="6730180" y="2812026"/>
              <a:ext cx="1061884" cy="40312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7772400" y="3215148"/>
              <a:ext cx="2458064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文本框 25"/>
          <p:cNvSpPr txBox="1"/>
          <p:nvPr/>
        </p:nvSpPr>
        <p:spPr>
          <a:xfrm>
            <a:off x="7531509" y="2883173"/>
            <a:ext cx="3254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</a:rPr>
              <a:t>这个</a:t>
            </a:r>
            <a:r>
              <a:rPr lang="zh-CN" altLang="en-US" sz="3600" b="1" dirty="0">
                <a:solidFill>
                  <a:srgbClr val="C00000"/>
                </a:solidFill>
                <a:latin typeface="思源宋体 CN" panose="02020700000000000000" pitchFamily="18" charset="-122"/>
                <a:ea typeface="思源宋体 CN" panose="02020700000000000000" pitchFamily="18" charset="-122"/>
              </a:rPr>
              <a:t>模板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</a:rPr>
              <a:t>哪儿找的</a:t>
            </a:r>
          </a:p>
        </p:txBody>
      </p:sp>
      <p:grpSp>
        <p:nvGrpSpPr>
          <p:cNvPr id="37" name="组合 36"/>
          <p:cNvGrpSpPr/>
          <p:nvPr/>
        </p:nvGrpSpPr>
        <p:grpSpPr>
          <a:xfrm>
            <a:off x="1420761" y="4526163"/>
            <a:ext cx="3519948" cy="403122"/>
            <a:chOff x="1420761" y="4263513"/>
            <a:chExt cx="3519948" cy="403122"/>
          </a:xfrm>
        </p:grpSpPr>
        <p:cxnSp>
          <p:nvCxnSpPr>
            <p:cNvPr id="27" name="直接连接符 26"/>
            <p:cNvCxnSpPr/>
            <p:nvPr/>
          </p:nvCxnSpPr>
          <p:spPr>
            <a:xfrm flipH="1" flipV="1">
              <a:off x="3878825" y="4263513"/>
              <a:ext cx="1061884" cy="40312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1420761" y="4263513"/>
              <a:ext cx="2458064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文本框 28"/>
          <p:cNvSpPr txBox="1"/>
          <p:nvPr/>
        </p:nvSpPr>
        <p:spPr>
          <a:xfrm>
            <a:off x="983226" y="3863940"/>
            <a:ext cx="3254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</a:rPr>
              <a:t>这个</a:t>
            </a:r>
            <a:r>
              <a:rPr lang="zh-CN" altLang="en-US" sz="3600" b="1" dirty="0">
                <a:solidFill>
                  <a:srgbClr val="C00000"/>
                </a:solidFill>
                <a:latin typeface="思源宋体 CN" panose="02020700000000000000" pitchFamily="18" charset="-122"/>
                <a:ea typeface="思源宋体 CN" panose="02020700000000000000" pitchFamily="18" charset="-122"/>
              </a:rPr>
              <a:t>图片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</a:rPr>
              <a:t>哪儿找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6774425" y="4929285"/>
            <a:ext cx="3495367" cy="403122"/>
            <a:chOff x="6774425" y="4666635"/>
            <a:chExt cx="3495367" cy="403122"/>
          </a:xfrm>
        </p:grpSpPr>
        <p:cxnSp>
          <p:nvCxnSpPr>
            <p:cNvPr id="30" name="直接连接符 29"/>
            <p:cNvCxnSpPr/>
            <p:nvPr/>
          </p:nvCxnSpPr>
          <p:spPr>
            <a:xfrm flipH="1" flipV="1">
              <a:off x="6774425" y="4666635"/>
              <a:ext cx="1061884" cy="40312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7811728" y="5059925"/>
              <a:ext cx="2458064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文本框 31"/>
          <p:cNvSpPr txBox="1"/>
          <p:nvPr/>
        </p:nvSpPr>
        <p:spPr>
          <a:xfrm>
            <a:off x="7612626" y="4630134"/>
            <a:ext cx="3254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</a:rPr>
              <a:t>这个</a:t>
            </a:r>
            <a:r>
              <a:rPr lang="zh-CN" altLang="en-US" sz="3600" b="1" dirty="0">
                <a:solidFill>
                  <a:srgbClr val="C00000"/>
                </a:solidFill>
                <a:latin typeface="思源宋体 CN" panose="02020700000000000000" pitchFamily="18" charset="-122"/>
                <a:ea typeface="思源宋体 CN" panose="02020700000000000000" pitchFamily="18" charset="-122"/>
              </a:rPr>
              <a:t>动画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</a:rPr>
              <a:t>咋动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6096000" y="1724419"/>
            <a:ext cx="3163528" cy="798588"/>
            <a:chOff x="7066936" y="3215148"/>
            <a:chExt cx="3163528" cy="798588"/>
          </a:xfrm>
        </p:grpSpPr>
        <p:cxnSp>
          <p:nvCxnSpPr>
            <p:cNvPr id="40" name="直接连接符 39"/>
            <p:cNvCxnSpPr/>
            <p:nvPr/>
          </p:nvCxnSpPr>
          <p:spPr>
            <a:xfrm flipH="1">
              <a:off x="7066936" y="3215148"/>
              <a:ext cx="725128" cy="798588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7772400" y="3215148"/>
              <a:ext cx="2458064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文本框 41"/>
          <p:cNvSpPr txBox="1"/>
          <p:nvPr/>
        </p:nvSpPr>
        <p:spPr>
          <a:xfrm>
            <a:off x="6403257" y="1060632"/>
            <a:ext cx="3254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</a:rPr>
              <a:t>这个</a:t>
            </a:r>
            <a:r>
              <a:rPr lang="zh-CN" altLang="en-US" sz="3600" b="1" dirty="0">
                <a:solidFill>
                  <a:srgbClr val="C00000"/>
                </a:solidFill>
                <a:latin typeface="思源宋体 CN" panose="02020700000000000000" pitchFamily="18" charset="-122"/>
                <a:ea typeface="思源宋体 CN" panose="02020700000000000000" pitchFamily="18" charset="-122"/>
              </a:rPr>
              <a:t>字体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</a:rPr>
              <a:t>咋弄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2870237" y="5462866"/>
            <a:ext cx="3183192" cy="798588"/>
            <a:chOff x="7772400" y="2416560"/>
            <a:chExt cx="3183192" cy="798588"/>
          </a:xfrm>
        </p:grpSpPr>
        <p:cxnSp>
          <p:nvCxnSpPr>
            <p:cNvPr id="44" name="直接连接符 43"/>
            <p:cNvCxnSpPr/>
            <p:nvPr/>
          </p:nvCxnSpPr>
          <p:spPr>
            <a:xfrm flipH="1">
              <a:off x="10230464" y="2416560"/>
              <a:ext cx="725128" cy="798588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7772400" y="3215148"/>
              <a:ext cx="2458064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文本框 45"/>
          <p:cNvSpPr txBox="1"/>
          <p:nvPr/>
        </p:nvSpPr>
        <p:spPr>
          <a:xfrm>
            <a:off x="2251586" y="5538994"/>
            <a:ext cx="3254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</a:rPr>
              <a:t>这个</a:t>
            </a:r>
            <a:r>
              <a:rPr lang="zh-CN" altLang="en-US" sz="3600" b="1" dirty="0">
                <a:solidFill>
                  <a:srgbClr val="C00000"/>
                </a:solidFill>
                <a:latin typeface="思源宋体 CN" panose="02020700000000000000" pitchFamily="18" charset="-122"/>
                <a:ea typeface="思源宋体 CN" panose="02020700000000000000" pitchFamily="18" charset="-122"/>
              </a:rPr>
              <a:t>画面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</a:rPr>
              <a:t>咋跳</a:t>
            </a:r>
          </a:p>
        </p:txBody>
      </p:sp>
      <p:sp>
        <p:nvSpPr>
          <p:cNvPr id="47" name="直角三角形 46"/>
          <p:cNvSpPr/>
          <p:nvPr/>
        </p:nvSpPr>
        <p:spPr>
          <a:xfrm rot="19751671">
            <a:off x="10308585" y="5349826"/>
            <a:ext cx="1752370" cy="1578078"/>
          </a:xfrm>
          <a:prstGeom prst="rtTriangle">
            <a:avLst/>
          </a:prstGeom>
          <a:solidFill>
            <a:schemeClr val="tx2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" name="直角三角形 1"/>
          <p:cNvSpPr/>
          <p:nvPr/>
        </p:nvSpPr>
        <p:spPr>
          <a:xfrm rot="16200000">
            <a:off x="10974232" y="5640231"/>
            <a:ext cx="1271327" cy="11642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983226" y="348511"/>
            <a:ext cx="4112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老师们的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PPT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烦恼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643650" y="635195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54" name="直接连接符 53"/>
          <p:cNvCxnSpPr/>
          <p:nvPr/>
        </p:nvCxnSpPr>
        <p:spPr>
          <a:xfrm>
            <a:off x="0" y="1367931"/>
            <a:ext cx="46196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9" grpId="0"/>
      <p:bldP spid="32" grpId="0"/>
      <p:bldP spid="42" grpId="0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0591800" cy="6867727"/>
          </a:xfrm>
          <a:custGeom>
            <a:avLst/>
            <a:gdLst>
              <a:gd name="connsiteX0" fmla="*/ 0 w 9941668"/>
              <a:gd name="connsiteY0" fmla="*/ 0 h 6858000"/>
              <a:gd name="connsiteX1" fmla="*/ 9941668 w 9941668"/>
              <a:gd name="connsiteY1" fmla="*/ 0 h 6858000"/>
              <a:gd name="connsiteX2" fmla="*/ 9941668 w 9941668"/>
              <a:gd name="connsiteY2" fmla="*/ 6858000 h 6858000"/>
              <a:gd name="connsiteX3" fmla="*/ 0 w 9941668"/>
              <a:gd name="connsiteY3" fmla="*/ 6858000 h 6858000"/>
              <a:gd name="connsiteX4" fmla="*/ 0 w 9941668"/>
              <a:gd name="connsiteY4" fmla="*/ 0 h 6858000"/>
              <a:gd name="connsiteX0-1" fmla="*/ 0 w 9941668"/>
              <a:gd name="connsiteY0-2" fmla="*/ 0 h 6867727"/>
              <a:gd name="connsiteX1-3" fmla="*/ 9941668 w 9941668"/>
              <a:gd name="connsiteY1-4" fmla="*/ 0 h 6867727"/>
              <a:gd name="connsiteX2-5" fmla="*/ 6254885 w 9941668"/>
              <a:gd name="connsiteY2-6" fmla="*/ 6867727 h 6867727"/>
              <a:gd name="connsiteX3-7" fmla="*/ 0 w 9941668"/>
              <a:gd name="connsiteY3-8" fmla="*/ 6858000 h 6867727"/>
              <a:gd name="connsiteX4-9" fmla="*/ 0 w 9941668"/>
              <a:gd name="connsiteY4-10" fmla="*/ 0 h 6867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941668" h="6867727">
                <a:moveTo>
                  <a:pt x="0" y="0"/>
                </a:moveTo>
                <a:lnTo>
                  <a:pt x="9941668" y="0"/>
                </a:lnTo>
                <a:lnTo>
                  <a:pt x="6254885" y="686772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" name="流程图: 合并 1"/>
          <p:cNvSpPr/>
          <p:nvPr/>
        </p:nvSpPr>
        <p:spPr>
          <a:xfrm rot="16200000">
            <a:off x="799882" y="3300620"/>
            <a:ext cx="384464" cy="363682"/>
          </a:xfrm>
          <a:prstGeom prst="flowChartMer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95849" y="3211250"/>
            <a:ext cx="2365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图片</a:t>
            </a:r>
          </a:p>
        </p:txBody>
      </p:sp>
      <p:sp>
        <p:nvSpPr>
          <p:cNvPr id="13" name="流程图: 合并 12"/>
          <p:cNvSpPr/>
          <p:nvPr/>
        </p:nvSpPr>
        <p:spPr>
          <a:xfrm rot="16200000">
            <a:off x="812705" y="4211556"/>
            <a:ext cx="384464" cy="363682"/>
          </a:xfrm>
          <a:prstGeom prst="flowChartMer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08672" y="4122186"/>
            <a:ext cx="2365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文字</a:t>
            </a:r>
          </a:p>
        </p:txBody>
      </p:sp>
      <p:sp>
        <p:nvSpPr>
          <p:cNvPr id="15" name="流程图: 合并 14"/>
          <p:cNvSpPr/>
          <p:nvPr/>
        </p:nvSpPr>
        <p:spPr>
          <a:xfrm rot="16200000">
            <a:off x="791922" y="5122492"/>
            <a:ext cx="384464" cy="363682"/>
          </a:xfrm>
          <a:prstGeom prst="flowChartMer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387889" y="5033122"/>
            <a:ext cx="2365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形状</a:t>
            </a:r>
          </a:p>
        </p:txBody>
      </p:sp>
      <p:sp>
        <p:nvSpPr>
          <p:cNvPr id="17" name="流程图: 合并 16"/>
          <p:cNvSpPr/>
          <p:nvPr/>
        </p:nvSpPr>
        <p:spPr>
          <a:xfrm rot="16200000">
            <a:off x="2981604" y="3300620"/>
            <a:ext cx="384464" cy="363682"/>
          </a:xfrm>
          <a:prstGeom prst="flowChartMer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577571" y="3211250"/>
            <a:ext cx="2365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动画</a:t>
            </a:r>
          </a:p>
        </p:txBody>
      </p:sp>
      <p:sp>
        <p:nvSpPr>
          <p:cNvPr id="19" name="流程图: 合并 18"/>
          <p:cNvSpPr/>
          <p:nvPr/>
        </p:nvSpPr>
        <p:spPr>
          <a:xfrm rot="16200000">
            <a:off x="2994427" y="4211556"/>
            <a:ext cx="384464" cy="363682"/>
          </a:xfrm>
          <a:prstGeom prst="flowChartMer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590394" y="4122186"/>
            <a:ext cx="2365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音乐</a:t>
            </a:r>
          </a:p>
        </p:txBody>
      </p:sp>
      <p:sp>
        <p:nvSpPr>
          <p:cNvPr id="21" name="流程图: 合并 20"/>
          <p:cNvSpPr/>
          <p:nvPr/>
        </p:nvSpPr>
        <p:spPr>
          <a:xfrm rot="16200000">
            <a:off x="2973644" y="5122492"/>
            <a:ext cx="384464" cy="363682"/>
          </a:xfrm>
          <a:prstGeom prst="flowChartMer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+mn-cs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569611" y="5033122"/>
            <a:ext cx="2365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切换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786575" y="2151981"/>
            <a:ext cx="2017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基本要素</a:t>
            </a: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33415" y="414537"/>
            <a:ext cx="3906541" cy="2194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685742" y="2263784"/>
            <a:ext cx="3909912" cy="2205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11826" y="4176780"/>
            <a:ext cx="3920333" cy="2191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矩形 25"/>
          <p:cNvSpPr/>
          <p:nvPr/>
        </p:nvSpPr>
        <p:spPr>
          <a:xfrm>
            <a:off x="643650" y="635195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0" y="1367931"/>
            <a:ext cx="46196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969429" y="560569"/>
            <a:ext cx="476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怎样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做好</a:t>
            </a: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历史教学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PPT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941668" cy="6867727"/>
          </a:xfrm>
          <a:custGeom>
            <a:avLst/>
            <a:gdLst>
              <a:gd name="connsiteX0" fmla="*/ 0 w 9941668"/>
              <a:gd name="connsiteY0" fmla="*/ 0 h 6858000"/>
              <a:gd name="connsiteX1" fmla="*/ 9941668 w 9941668"/>
              <a:gd name="connsiteY1" fmla="*/ 0 h 6858000"/>
              <a:gd name="connsiteX2" fmla="*/ 9941668 w 9941668"/>
              <a:gd name="connsiteY2" fmla="*/ 6858000 h 6858000"/>
              <a:gd name="connsiteX3" fmla="*/ 0 w 9941668"/>
              <a:gd name="connsiteY3" fmla="*/ 6858000 h 6858000"/>
              <a:gd name="connsiteX4" fmla="*/ 0 w 9941668"/>
              <a:gd name="connsiteY4" fmla="*/ 0 h 6858000"/>
              <a:gd name="connsiteX0-1" fmla="*/ 0 w 9941668"/>
              <a:gd name="connsiteY0-2" fmla="*/ 0 h 6867727"/>
              <a:gd name="connsiteX1-3" fmla="*/ 9941668 w 9941668"/>
              <a:gd name="connsiteY1-4" fmla="*/ 0 h 6867727"/>
              <a:gd name="connsiteX2-5" fmla="*/ 6254885 w 9941668"/>
              <a:gd name="connsiteY2-6" fmla="*/ 6867727 h 6867727"/>
              <a:gd name="connsiteX3-7" fmla="*/ 0 w 9941668"/>
              <a:gd name="connsiteY3-8" fmla="*/ 6858000 h 6867727"/>
              <a:gd name="connsiteX4-9" fmla="*/ 0 w 9941668"/>
              <a:gd name="connsiteY4-10" fmla="*/ 0 h 6867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941668" h="6867727">
                <a:moveTo>
                  <a:pt x="0" y="0"/>
                </a:moveTo>
                <a:lnTo>
                  <a:pt x="9941668" y="0"/>
                </a:lnTo>
                <a:lnTo>
                  <a:pt x="6254885" y="686772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80729" y="260152"/>
            <a:ext cx="3926114" cy="220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08254" y="2326397"/>
            <a:ext cx="3915979" cy="2205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流程图: 合并 1"/>
          <p:cNvSpPr/>
          <p:nvPr/>
        </p:nvSpPr>
        <p:spPr>
          <a:xfrm rot="16200000">
            <a:off x="620138" y="3033963"/>
            <a:ext cx="384464" cy="363682"/>
          </a:xfrm>
          <a:prstGeom prst="flowChartMer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16104" y="2944593"/>
            <a:ext cx="4260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设计凸显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学科特色</a:t>
            </a:r>
          </a:p>
        </p:txBody>
      </p:sp>
      <p:sp>
        <p:nvSpPr>
          <p:cNvPr id="13" name="流程图: 合并 12"/>
          <p:cNvSpPr/>
          <p:nvPr/>
        </p:nvSpPr>
        <p:spPr>
          <a:xfrm rot="16200000">
            <a:off x="632961" y="3944899"/>
            <a:ext cx="384464" cy="363682"/>
          </a:xfrm>
          <a:prstGeom prst="flowChartMer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28927" y="3855529"/>
            <a:ext cx="3746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内容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图文适当</a:t>
            </a:r>
          </a:p>
        </p:txBody>
      </p:sp>
      <p:sp>
        <p:nvSpPr>
          <p:cNvPr id="15" name="流程图: 合并 14"/>
          <p:cNvSpPr/>
          <p:nvPr/>
        </p:nvSpPr>
        <p:spPr>
          <a:xfrm rot="16200000">
            <a:off x="612178" y="4855835"/>
            <a:ext cx="384464" cy="363682"/>
          </a:xfrm>
          <a:prstGeom prst="flowChartMer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208145" y="4766465"/>
            <a:ext cx="3189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音影加成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622569" y="1933502"/>
            <a:ext cx="2365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我的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标准</a:t>
            </a: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18521" y="4401338"/>
            <a:ext cx="3920333" cy="2200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文本框 16"/>
          <p:cNvSpPr txBox="1"/>
          <p:nvPr/>
        </p:nvSpPr>
        <p:spPr>
          <a:xfrm>
            <a:off x="969429" y="560569"/>
            <a:ext cx="476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怎样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做好</a:t>
            </a: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历史教学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PPT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43650" y="635195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0" y="1367931"/>
            <a:ext cx="63229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289" y="-9727"/>
            <a:ext cx="9941668" cy="6867727"/>
          </a:xfrm>
          <a:custGeom>
            <a:avLst/>
            <a:gdLst>
              <a:gd name="connsiteX0" fmla="*/ 0 w 9941668"/>
              <a:gd name="connsiteY0" fmla="*/ 0 h 6858000"/>
              <a:gd name="connsiteX1" fmla="*/ 9941668 w 9941668"/>
              <a:gd name="connsiteY1" fmla="*/ 0 h 6858000"/>
              <a:gd name="connsiteX2" fmla="*/ 9941668 w 9941668"/>
              <a:gd name="connsiteY2" fmla="*/ 6858000 h 6858000"/>
              <a:gd name="connsiteX3" fmla="*/ 0 w 9941668"/>
              <a:gd name="connsiteY3" fmla="*/ 6858000 h 6858000"/>
              <a:gd name="connsiteX4" fmla="*/ 0 w 9941668"/>
              <a:gd name="connsiteY4" fmla="*/ 0 h 6858000"/>
              <a:gd name="connsiteX0-1" fmla="*/ 0 w 9941668"/>
              <a:gd name="connsiteY0-2" fmla="*/ 0 h 6867727"/>
              <a:gd name="connsiteX1-3" fmla="*/ 9941668 w 9941668"/>
              <a:gd name="connsiteY1-4" fmla="*/ 0 h 6867727"/>
              <a:gd name="connsiteX2-5" fmla="*/ 6254885 w 9941668"/>
              <a:gd name="connsiteY2-6" fmla="*/ 6867727 h 6867727"/>
              <a:gd name="connsiteX3-7" fmla="*/ 0 w 9941668"/>
              <a:gd name="connsiteY3-8" fmla="*/ 6858000 h 6867727"/>
              <a:gd name="connsiteX4-9" fmla="*/ 0 w 9941668"/>
              <a:gd name="connsiteY4-10" fmla="*/ 0 h 6867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941668" h="6867727">
                <a:moveTo>
                  <a:pt x="0" y="0"/>
                </a:moveTo>
                <a:lnTo>
                  <a:pt x="9941668" y="0"/>
                </a:lnTo>
                <a:lnTo>
                  <a:pt x="6254885" y="686772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80729" y="260152"/>
            <a:ext cx="3926114" cy="220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08254" y="2329056"/>
            <a:ext cx="3915979" cy="2199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流程图: 合并 1"/>
          <p:cNvSpPr/>
          <p:nvPr/>
        </p:nvSpPr>
        <p:spPr>
          <a:xfrm rot="16200000">
            <a:off x="632401" y="3071687"/>
            <a:ext cx="384464" cy="363682"/>
          </a:xfrm>
          <a:prstGeom prst="flowChartMer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28367" y="2982317"/>
            <a:ext cx="4260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1.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图片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+mn-cs"/>
            </a:endParaRPr>
          </a:p>
        </p:txBody>
      </p:sp>
      <p:sp>
        <p:nvSpPr>
          <p:cNvPr id="13" name="流程图: 合并 12"/>
          <p:cNvSpPr/>
          <p:nvPr/>
        </p:nvSpPr>
        <p:spPr>
          <a:xfrm rot="16200000">
            <a:off x="645224" y="3982623"/>
            <a:ext cx="384464" cy="363682"/>
          </a:xfrm>
          <a:prstGeom prst="flowChartMer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41190" y="3893253"/>
            <a:ext cx="3746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2.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文字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+mn-cs"/>
            </a:endParaRPr>
          </a:p>
        </p:txBody>
      </p:sp>
      <p:sp>
        <p:nvSpPr>
          <p:cNvPr id="15" name="流程图: 合并 14"/>
          <p:cNvSpPr/>
          <p:nvPr/>
        </p:nvSpPr>
        <p:spPr>
          <a:xfrm rot="16200000">
            <a:off x="624441" y="4893559"/>
            <a:ext cx="384464" cy="363682"/>
          </a:xfrm>
          <a:prstGeom prst="flowChartMer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220408" y="4804189"/>
            <a:ext cx="3189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3.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形状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634832" y="1649603"/>
            <a:ext cx="2365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我的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妙招</a:t>
            </a: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30186" y="4478028"/>
            <a:ext cx="3916253" cy="2200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流程图: 合并 20"/>
          <p:cNvSpPr/>
          <p:nvPr/>
        </p:nvSpPr>
        <p:spPr>
          <a:xfrm rot="16200000">
            <a:off x="3013660" y="3077707"/>
            <a:ext cx="384464" cy="363682"/>
          </a:xfrm>
          <a:prstGeom prst="flowChartMer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609626" y="2988337"/>
            <a:ext cx="4260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4.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动画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+mn-cs"/>
            </a:endParaRPr>
          </a:p>
        </p:txBody>
      </p:sp>
      <p:sp>
        <p:nvSpPr>
          <p:cNvPr id="26" name="流程图: 合并 25"/>
          <p:cNvSpPr/>
          <p:nvPr/>
        </p:nvSpPr>
        <p:spPr>
          <a:xfrm rot="16200000">
            <a:off x="3026483" y="3988643"/>
            <a:ext cx="384464" cy="363682"/>
          </a:xfrm>
          <a:prstGeom prst="flowChartMer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622449" y="3899273"/>
            <a:ext cx="3746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5.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切换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+mn-cs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721513" y="2421969"/>
            <a:ext cx="1277986" cy="1766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969429" y="560569"/>
            <a:ext cx="476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怎样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做好</a:t>
            </a: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历史教学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PPT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43650" y="635195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0" y="1367931"/>
            <a:ext cx="63229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252" y="1666879"/>
            <a:ext cx="10369896" cy="501359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077212" y="1849767"/>
            <a:ext cx="4037575" cy="4384921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7963376" y="246857"/>
            <a:ext cx="3583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我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的妙招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: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1.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图片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13" name="流程图: 合并 12"/>
          <p:cNvSpPr/>
          <p:nvPr/>
        </p:nvSpPr>
        <p:spPr>
          <a:xfrm rot="16200000">
            <a:off x="612179" y="1111752"/>
            <a:ext cx="384464" cy="363682"/>
          </a:xfrm>
          <a:prstGeom prst="flowChartMer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05731" y="998153"/>
            <a:ext cx="2617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1.1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背景图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227870" y="1042904"/>
            <a:ext cx="7550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</a:rPr>
              <a:t>基本原则：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sym typeface="Wingdings" panose="05000000000000000000" pitchFamily="2" charset="2"/>
              </a:rPr>
              <a:t>（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sym typeface="Wingdings" panose="05000000000000000000" pitchFamily="2" charset="2"/>
              </a:rPr>
              <a:t>1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sym typeface="Wingdings" panose="05000000000000000000" pitchFamily="2" charset="2"/>
              </a:rPr>
              <a:t>）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</a:rPr>
              <a:t>贴合主题；（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</a:rPr>
              <a:t>2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</a:rPr>
              <a:t>）超清（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</a:rPr>
              <a:t>尺寸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</a:rPr>
              <a:t>）</a:t>
            </a:r>
          </a:p>
        </p:txBody>
      </p:sp>
      <p:sp>
        <p:nvSpPr>
          <p:cNvPr id="6" name="矩形: 圆角 5"/>
          <p:cNvSpPr/>
          <p:nvPr/>
        </p:nvSpPr>
        <p:spPr>
          <a:xfrm>
            <a:off x="4227870" y="4247535"/>
            <a:ext cx="2330246" cy="363794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86252" y="1689235"/>
            <a:ext cx="10369896" cy="498940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13882" y="1631140"/>
            <a:ext cx="7595943" cy="49894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13882" y="1628747"/>
            <a:ext cx="8969512" cy="506007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077212" y="1641323"/>
            <a:ext cx="3239570" cy="506007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6940" y="1636795"/>
            <a:ext cx="8943395" cy="5060079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823514" y="226408"/>
            <a:ext cx="476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怎样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做好</a:t>
            </a: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历史教学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PPT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97735" y="301034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0" y="896435"/>
            <a:ext cx="63229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对角圆角 2"/>
          <p:cNvSpPr/>
          <p:nvPr/>
        </p:nvSpPr>
        <p:spPr>
          <a:xfrm>
            <a:off x="6682902" y="2405090"/>
            <a:ext cx="5281596" cy="4267920"/>
          </a:xfrm>
          <a:prstGeom prst="round2DiagRect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流程图: 合并 12"/>
          <p:cNvSpPr/>
          <p:nvPr/>
        </p:nvSpPr>
        <p:spPr>
          <a:xfrm rot="16200000">
            <a:off x="612178" y="1384197"/>
            <a:ext cx="384464" cy="363682"/>
          </a:xfrm>
          <a:prstGeom prst="flowChartMer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08143" y="1248816"/>
            <a:ext cx="3019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1.2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内容图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897128" y="1329969"/>
            <a:ext cx="7855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</a:rPr>
              <a:t>基本原则：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sym typeface="Wingdings" panose="05000000000000000000" pitchFamily="2" charset="2"/>
              </a:rPr>
              <a:t>（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sym typeface="Wingdings" panose="05000000000000000000" pitchFamily="2" charset="2"/>
              </a:rPr>
              <a:t>1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sym typeface="Wingdings" panose="05000000000000000000" pitchFamily="2" charset="2"/>
              </a:rPr>
              <a:t>）内容优先；（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sym typeface="Wingdings" panose="05000000000000000000" pitchFamily="2" charset="2"/>
              </a:rPr>
              <a:t>2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sym typeface="Wingdings" panose="05000000000000000000" pitchFamily="2" charset="2"/>
              </a:rPr>
              <a:t>）清晰度次之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40" y="2154891"/>
            <a:ext cx="7501859" cy="4216417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8219711" y="2743203"/>
            <a:ext cx="3618328" cy="3791301"/>
            <a:chOff x="8219711" y="2517058"/>
            <a:chExt cx="3618328" cy="3791301"/>
          </a:xfrm>
        </p:grpSpPr>
        <p:sp>
          <p:nvSpPr>
            <p:cNvPr id="2" name="文本框 1"/>
            <p:cNvSpPr txBox="1"/>
            <p:nvPr/>
          </p:nvSpPr>
          <p:spPr>
            <a:xfrm>
              <a:off x="8219711" y="2517058"/>
              <a:ext cx="36183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华光钢铁直黑 可变体 Medium" panose="02000500000000000000" pitchFamily="2" charset="-122"/>
                  <a:ea typeface="华光钢铁直黑 可变体 Medium" panose="02000500000000000000" pitchFamily="2" charset="-122"/>
                  <a:cs typeface="+mn-cs"/>
                </a:rPr>
                <a:t>我的图片获取途径：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8219711" y="3289324"/>
              <a:ext cx="361832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（</a:t>
              </a:r>
              <a:r>
                <a:rPr kumimoji="0" lang="en-US" altLang="zh-CN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1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）百度资源</a:t>
              </a:r>
              <a:r>
                <a:rPr kumimoji="0" lang="en-US" altLang="zh-CN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90%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     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（注意：关键词）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8219711" y="4492477"/>
              <a:ext cx="361832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（</a:t>
              </a:r>
              <a:r>
                <a:rPr kumimoji="0" lang="en-US" altLang="zh-CN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2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）日常素材搜集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 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（微博、微信公众号等，冲浪的时候留意积累）</a:t>
              </a: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823514" y="226408"/>
            <a:ext cx="476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怎样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做好</a:t>
            </a: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历史教学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PPT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97735" y="301034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0" y="965961"/>
            <a:ext cx="63229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7963376" y="246857"/>
            <a:ext cx="3583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我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的妙招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: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1.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图片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1" name="图片 4620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622" name="矩形 46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81000">
                <a:schemeClr val="tx2">
                  <a:alpha val="40000"/>
                </a:schemeClr>
              </a:gs>
              <a:gs pos="20000">
                <a:schemeClr val="tx1">
                  <a:lumMod val="75000"/>
                  <a:lumOff val="25000"/>
                  <a:alpha val="80000"/>
                </a:schemeClr>
              </a:gs>
              <a:gs pos="52000">
                <a:schemeClr val="tx2">
                  <a:alpha val="8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41" name="文本框 4640"/>
          <p:cNvSpPr txBox="1"/>
          <p:nvPr/>
        </p:nvSpPr>
        <p:spPr>
          <a:xfrm>
            <a:off x="1162710" y="1719769"/>
            <a:ext cx="62382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汉仪颜楷简" panose="00020600040101010101" charset="-122"/>
              </a:rPr>
              <a:t>课件制作</a:t>
            </a:r>
            <a:endParaRPr kumimoji="0" lang="en-US" altLang="zh-CN" sz="9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汉仪颜楷简" panose="00020600040101010101" charset="-122"/>
            </a:endParaRPr>
          </a:p>
        </p:txBody>
      </p:sp>
      <p:sp>
        <p:nvSpPr>
          <p:cNvPr id="4642" name="文本框 4641"/>
          <p:cNvSpPr txBox="1"/>
          <p:nvPr/>
        </p:nvSpPr>
        <p:spPr>
          <a:xfrm>
            <a:off x="1295857" y="4823846"/>
            <a:ext cx="435569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  <a:sym typeface="+mn-ea"/>
              </a:rPr>
              <a:t>北二外成都附中    窦至钢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汉仪颜楷简" panose="0002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62709" y="3330652"/>
            <a:ext cx="4390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汉仪颜楷简" panose="00020600040101010101" charset="-122"/>
              </a:rPr>
              <a:t>那点事儿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汉仪颜楷简" panose="00020600040101010101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1295857" y="4364051"/>
            <a:ext cx="367361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1295857" y="459480"/>
            <a:ext cx="4488838" cy="1778720"/>
            <a:chOff x="4038" y="1711"/>
            <a:chExt cx="8940" cy="3800"/>
          </a:xfrm>
        </p:grpSpPr>
        <p:pic>
          <p:nvPicPr>
            <p:cNvPr id="10" name="图片 9" descr="稿定抠图"/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9178" y="1711"/>
              <a:ext cx="3800" cy="3800"/>
            </a:xfrm>
            <a:prstGeom prst="rect">
              <a:avLst/>
            </a:prstGeom>
          </p:spPr>
        </p:pic>
        <p:pic>
          <p:nvPicPr>
            <p:cNvPr id="11" name="图片 10" descr="logo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8" y="2996"/>
              <a:ext cx="5355" cy="1003"/>
            </a:xfrm>
            <a:prstGeom prst="rect">
              <a:avLst/>
            </a:prstGeom>
          </p:spPr>
        </p:pic>
        <p:cxnSp>
          <p:nvCxnSpPr>
            <p:cNvPr id="12" name="直接连接符 11"/>
            <p:cNvCxnSpPr/>
            <p:nvPr/>
          </p:nvCxnSpPr>
          <p:spPr>
            <a:xfrm>
              <a:off x="9585" y="2724"/>
              <a:ext cx="18" cy="1275"/>
            </a:xfrm>
            <a:prstGeom prst="line">
              <a:avLst/>
            </a:prstGeom>
            <a:ln w="19050">
              <a:solidFill>
                <a:srgbClr val="C396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流程图: 合并 12"/>
          <p:cNvSpPr/>
          <p:nvPr/>
        </p:nvSpPr>
        <p:spPr>
          <a:xfrm rot="16200000">
            <a:off x="714204" y="1453146"/>
            <a:ext cx="384464" cy="363682"/>
          </a:xfrm>
          <a:prstGeom prst="flowChartMer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34286" y="1342600"/>
            <a:ext cx="3019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2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2010601030101010101" pitchFamily="65" charset="-122"/>
                <a:ea typeface="方正大标宋简体" panose="02010601030101010101" pitchFamily="65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1.3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图片排版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9826" y="3045542"/>
            <a:ext cx="5533979" cy="3112863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77269" y="2111270"/>
            <a:ext cx="5098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</a:rPr>
              <a:t>方法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sym typeface="Wingdings" panose="05000000000000000000" pitchFamily="2" charset="2"/>
              </a:rPr>
              <a:t>（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sym typeface="Wingdings" panose="05000000000000000000" pitchFamily="2" charset="2"/>
              </a:rPr>
              <a:t>1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sym typeface="Wingdings" panose="05000000000000000000" pitchFamily="2" charset="2"/>
              </a:rPr>
              <a:t>）：对齐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95723" y="3048035"/>
            <a:ext cx="5533979" cy="311037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943614" y="2111270"/>
            <a:ext cx="6238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</a:rPr>
              <a:t>方法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sym typeface="Wingdings" panose="05000000000000000000" pitchFamily="2" charset="2"/>
              </a:rPr>
              <a:t>（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sym typeface="Wingdings" panose="05000000000000000000" pitchFamily="2" charset="2"/>
              </a:rPr>
              <a:t>2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sym typeface="Wingdings" panose="05000000000000000000" pitchFamily="2" charset="2"/>
              </a:rPr>
              <a:t>）：叠加（层次感、立体感）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23514" y="226408"/>
            <a:ext cx="476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怎样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做好</a:t>
            </a: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历史教学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PPT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97735" y="301034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0" y="896435"/>
            <a:ext cx="63229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7963376" y="246857"/>
            <a:ext cx="3583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我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的妙招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: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1.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图片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418306" y="2582789"/>
            <a:ext cx="6433496" cy="3995696"/>
          </a:xfrm>
          <a:prstGeom prst="rect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流程图: 合并 12"/>
          <p:cNvSpPr/>
          <p:nvPr/>
        </p:nvSpPr>
        <p:spPr>
          <a:xfrm rot="16200000">
            <a:off x="612178" y="1408549"/>
            <a:ext cx="384464" cy="363682"/>
          </a:xfrm>
          <a:prstGeom prst="flowChartMer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08144" y="1267225"/>
            <a:ext cx="2744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2.1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字体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227870" y="1337896"/>
            <a:ext cx="7039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</a:rPr>
              <a:t>基本原则：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</a:rPr>
              <a:t>有效区分、学生能分清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7273082" y="2714715"/>
            <a:ext cx="4412114" cy="4063542"/>
            <a:chOff x="8233474" y="2172040"/>
            <a:chExt cx="3618328" cy="4063542"/>
          </a:xfrm>
        </p:grpSpPr>
        <p:grpSp>
          <p:nvGrpSpPr>
            <p:cNvPr id="27" name="组合 26"/>
            <p:cNvGrpSpPr/>
            <p:nvPr/>
          </p:nvGrpSpPr>
          <p:grpSpPr>
            <a:xfrm>
              <a:off x="8233474" y="2172040"/>
              <a:ext cx="3618328" cy="2568009"/>
              <a:chOff x="8219711" y="2629529"/>
              <a:chExt cx="3618328" cy="2568009"/>
            </a:xfrm>
          </p:grpSpPr>
          <p:sp>
            <p:nvSpPr>
              <p:cNvPr id="28" name="文本框 27"/>
              <p:cNvSpPr txBox="1"/>
              <p:nvPr/>
            </p:nvSpPr>
            <p:spPr>
              <a:xfrm>
                <a:off x="8219711" y="2629529"/>
                <a:ext cx="36183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华光钢铁直黑 可变体 Medium" panose="02000500000000000000" pitchFamily="2" charset="-122"/>
                    <a:ea typeface="华光钢铁直黑 可变体 Medium" panose="02000500000000000000" pitchFamily="2" charset="-122"/>
                    <a:cs typeface="+mn-cs"/>
                  </a:rPr>
                  <a:t>我的文字细节：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8219711" y="3289324"/>
                <a:ext cx="361832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思源宋体 CN" panose="02020700000000000000" pitchFamily="18" charset="-122"/>
                    <a:ea typeface="思源宋体 CN" panose="02020700000000000000" pitchFamily="18" charset="-122"/>
                    <a:cs typeface="+mn-cs"/>
                  </a:rPr>
                  <a:t>（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思源宋体 CN" panose="02020700000000000000" pitchFamily="18" charset="-122"/>
                    <a:ea typeface="思源宋体 CN" panose="02020700000000000000" pitchFamily="18" charset="-122"/>
                    <a:cs typeface="+mn-cs"/>
                  </a:rPr>
                  <a:t>1</a:t>
                </a:r>
                <a:r>
                  <a: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思源宋体 CN" panose="02020700000000000000" pitchFamily="18" charset="-122"/>
                    <a:ea typeface="思源宋体 CN" panose="02020700000000000000" pitchFamily="18" charset="-122"/>
                    <a:cs typeface="+mn-cs"/>
                  </a:rPr>
                  <a:t>）标题和内容字体不一样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8219711" y="4243431"/>
                <a:ext cx="361832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思源宋体 CN" panose="02020700000000000000" pitchFamily="18" charset="-122"/>
                    <a:ea typeface="思源宋体 CN" panose="02020700000000000000" pitchFamily="18" charset="-122"/>
                    <a:cs typeface="+mn-cs"/>
                  </a:rPr>
                  <a:t>（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思源宋体 CN" panose="02020700000000000000" pitchFamily="18" charset="-122"/>
                    <a:ea typeface="思源宋体 CN" panose="02020700000000000000" pitchFamily="18" charset="-122"/>
                    <a:cs typeface="+mn-cs"/>
                  </a:rPr>
                  <a:t>2</a:t>
                </a:r>
                <a:r>
                  <a: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思源宋体 CN" panose="02020700000000000000" pitchFamily="18" charset="-122"/>
                    <a:ea typeface="思源宋体 CN" panose="02020700000000000000" pitchFamily="18" charset="-122"/>
                    <a:cs typeface="+mn-cs"/>
                  </a:rPr>
                  <a:t>）一份教学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思源宋体 CN" panose="02020700000000000000" pitchFamily="18" charset="-122"/>
                    <a:ea typeface="思源宋体 CN" panose="02020700000000000000" pitchFamily="18" charset="-122"/>
                    <a:cs typeface="+mn-cs"/>
                  </a:rPr>
                  <a:t>PPT</a:t>
                </a:r>
                <a:r>
                  <a: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思源宋体 CN" panose="02020700000000000000" pitchFamily="18" charset="-122"/>
                    <a:ea typeface="思源宋体 CN" panose="02020700000000000000" pitchFamily="18" charset="-122"/>
                    <a:cs typeface="+mn-cs"/>
                  </a:rPr>
                  <a:t>字体不超过三种</a:t>
                </a:r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8233474" y="4850587"/>
              <a:ext cx="361832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（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3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）字体保存：文件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—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选项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—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保存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—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将字体嵌入文件</a:t>
              </a: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7951103" y="279515"/>
            <a:ext cx="3618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我的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妙招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: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2.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文字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804" y="2211611"/>
            <a:ext cx="6537280" cy="367722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823514" y="226408"/>
            <a:ext cx="476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怎样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做好</a:t>
            </a: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历史教学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PPT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97735" y="301034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0" y="896435"/>
            <a:ext cx="63229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5418306" y="2582789"/>
            <a:ext cx="6433496" cy="3995696"/>
          </a:xfrm>
          <a:prstGeom prst="rect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流程图: 合并 12"/>
          <p:cNvSpPr/>
          <p:nvPr/>
        </p:nvSpPr>
        <p:spPr>
          <a:xfrm rot="16200000">
            <a:off x="793270" y="1453845"/>
            <a:ext cx="384464" cy="363682"/>
          </a:xfrm>
          <a:prstGeom prst="flowChartMer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338547" y="1312521"/>
            <a:ext cx="1925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2.2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字号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348441" y="1374076"/>
            <a:ext cx="7039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</a:rPr>
              <a:t>基本原则：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</a:rPr>
              <a:t>突出主要内容、学生能看清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2619" y="2123765"/>
            <a:ext cx="7435771" cy="4176492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8056177" y="2743203"/>
            <a:ext cx="3903463" cy="3360414"/>
            <a:chOff x="8219711" y="2517058"/>
            <a:chExt cx="3618328" cy="3360414"/>
          </a:xfrm>
        </p:grpSpPr>
        <p:sp>
          <p:nvSpPr>
            <p:cNvPr id="28" name="文本框 27"/>
            <p:cNvSpPr txBox="1"/>
            <p:nvPr/>
          </p:nvSpPr>
          <p:spPr>
            <a:xfrm>
              <a:off x="8219711" y="2517058"/>
              <a:ext cx="36183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华光钢铁直黑 可变体 Medium" panose="02000500000000000000" pitchFamily="2" charset="-122"/>
                  <a:ea typeface="华光钢铁直黑 可变体 Medium" panose="02000500000000000000" pitchFamily="2" charset="-122"/>
                  <a:cs typeface="+mn-cs"/>
                </a:rPr>
                <a:t>我的字号细节：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8219711" y="3289324"/>
              <a:ext cx="361832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（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1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）封面：课题字号要显眼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40-60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（参考）</a:t>
              </a: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8219711" y="4492477"/>
              <a:ext cx="361832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（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2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）内容：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28—32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（注意：不要小于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28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，最后排学生看不见）</a:t>
              </a: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7951103" y="279515"/>
            <a:ext cx="3618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我的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妙招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: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2.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文字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23514" y="226408"/>
            <a:ext cx="476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怎样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做好</a:t>
            </a: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历史教学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PPT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97735" y="301034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0" y="896435"/>
            <a:ext cx="63229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剪去对角 1"/>
          <p:cNvSpPr/>
          <p:nvPr/>
        </p:nvSpPr>
        <p:spPr>
          <a:xfrm>
            <a:off x="5671226" y="2354094"/>
            <a:ext cx="6215974" cy="4197643"/>
          </a:xfrm>
          <a:prstGeom prst="snip2DiagRect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流程图: 合并 12"/>
          <p:cNvSpPr/>
          <p:nvPr/>
        </p:nvSpPr>
        <p:spPr>
          <a:xfrm rot="16200000">
            <a:off x="884552" y="1329150"/>
            <a:ext cx="384464" cy="363682"/>
          </a:xfrm>
          <a:prstGeom prst="flowChartMer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532609" y="1218604"/>
            <a:ext cx="1928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2.3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字色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257159" y="1321137"/>
            <a:ext cx="7039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</a:rPr>
              <a:t>基本原则：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</a:rPr>
              <a:t>避免花里胡哨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8056177" y="2743203"/>
            <a:ext cx="3903463" cy="2739520"/>
            <a:chOff x="8219711" y="2517058"/>
            <a:chExt cx="3618328" cy="2739520"/>
          </a:xfrm>
        </p:grpSpPr>
        <p:sp>
          <p:nvSpPr>
            <p:cNvPr id="28" name="文本框 27"/>
            <p:cNvSpPr txBox="1"/>
            <p:nvPr/>
          </p:nvSpPr>
          <p:spPr>
            <a:xfrm>
              <a:off x="8219711" y="2517058"/>
              <a:ext cx="36183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华光钢铁直黑 可变体 Medium" panose="02000500000000000000" pitchFamily="2" charset="-122"/>
                  <a:ea typeface="华光钢铁直黑 可变体 Medium" panose="02000500000000000000" pitchFamily="2" charset="-122"/>
                  <a:cs typeface="+mn-cs"/>
                </a:rPr>
                <a:t>我的字色细节：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8219711" y="3289324"/>
              <a:ext cx="361832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（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1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）与背景颜色形成鲜明对比，深底浅字</a:t>
              </a: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8219711" y="4302471"/>
              <a:ext cx="361832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（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2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）一个课件字体颜色最好不超过三种</a:t>
              </a: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60" y="2044090"/>
            <a:ext cx="7654558" cy="4307914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7951103" y="279515"/>
            <a:ext cx="3618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我的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妙招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: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2.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文字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23514" y="226408"/>
            <a:ext cx="476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怎样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做好</a:t>
            </a: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历史教学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PPT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97735" y="301034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0" y="896435"/>
            <a:ext cx="63229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8056176" y="5482723"/>
            <a:ext cx="3903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（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3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）重点内容大红色标注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剪去对角 18"/>
          <p:cNvSpPr/>
          <p:nvPr/>
        </p:nvSpPr>
        <p:spPr>
          <a:xfrm>
            <a:off x="5671226" y="2354094"/>
            <a:ext cx="6215974" cy="3793787"/>
          </a:xfrm>
          <a:prstGeom prst="snip2DiagRect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流程图: 合并 12"/>
          <p:cNvSpPr/>
          <p:nvPr/>
        </p:nvSpPr>
        <p:spPr>
          <a:xfrm rot="16200000">
            <a:off x="732000" y="1484833"/>
            <a:ext cx="384464" cy="363682"/>
          </a:xfrm>
          <a:prstGeom prst="flowChartMer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39024" y="1351417"/>
            <a:ext cx="4187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2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2010601030101010101" pitchFamily="65" charset="-122"/>
                <a:ea typeface="方正大标宋简体" panose="02010601030101010101" pitchFamily="65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2.4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艺术字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227870" y="1353079"/>
            <a:ext cx="7039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</a:rPr>
              <a:t>基本原则：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</a:rPr>
              <a:t>轻易别用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8424490" y="3001667"/>
            <a:ext cx="3462710" cy="2498639"/>
            <a:chOff x="8219711" y="2517058"/>
            <a:chExt cx="3618328" cy="2498639"/>
          </a:xfrm>
        </p:grpSpPr>
        <p:sp>
          <p:nvSpPr>
            <p:cNvPr id="28" name="文本框 27"/>
            <p:cNvSpPr txBox="1"/>
            <p:nvPr/>
          </p:nvSpPr>
          <p:spPr>
            <a:xfrm>
              <a:off x="8219711" y="2517058"/>
              <a:ext cx="36183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华光钢铁直黑 可变体 Medium" panose="02000500000000000000" pitchFamily="2" charset="-122"/>
                  <a:ea typeface="华光钢铁直黑 可变体 Medium" panose="02000500000000000000" pitchFamily="2" charset="-122"/>
                  <a:cs typeface="+mn-cs"/>
                </a:rPr>
                <a:t>我的艺术字细节：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8219711" y="3289324"/>
              <a:ext cx="36183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（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1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）大标题可以用</a:t>
              </a: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8219711" y="4061590"/>
              <a:ext cx="338667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（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2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）主要内容能不用就不用</a:t>
              </a: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64201" y="2166083"/>
            <a:ext cx="7652088" cy="4307914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7951103" y="279515"/>
            <a:ext cx="3618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我的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妙招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: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2.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文字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23514" y="226408"/>
            <a:ext cx="476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怎样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做好</a:t>
            </a: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历史教学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PPT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97735" y="301034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0" y="896435"/>
            <a:ext cx="63229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剪去对角 15"/>
          <p:cNvSpPr/>
          <p:nvPr/>
        </p:nvSpPr>
        <p:spPr>
          <a:xfrm>
            <a:off x="5680953" y="2451372"/>
            <a:ext cx="6215974" cy="3254524"/>
          </a:xfrm>
          <a:prstGeom prst="snip2DiagRect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流程图: 合并 12"/>
          <p:cNvSpPr/>
          <p:nvPr/>
        </p:nvSpPr>
        <p:spPr>
          <a:xfrm rot="16200000">
            <a:off x="699045" y="1369743"/>
            <a:ext cx="384464" cy="363682"/>
          </a:xfrm>
          <a:prstGeom prst="flowChartMer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376509" y="1237185"/>
            <a:ext cx="4187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2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2010601030101010101" pitchFamily="65" charset="-122"/>
                <a:ea typeface="方正大标宋简体" panose="02010601030101010101" pitchFamily="65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2.5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字距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227870" y="1249382"/>
            <a:ext cx="7039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</a:rPr>
              <a:t>基本原则：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</a:rPr>
              <a:t>不挤不松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41457" y="2099494"/>
            <a:ext cx="7513611" cy="4226407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8680049" y="3175822"/>
            <a:ext cx="3132933" cy="1726373"/>
            <a:chOff x="8219711" y="2517058"/>
            <a:chExt cx="3618328" cy="1726373"/>
          </a:xfrm>
        </p:grpSpPr>
        <p:sp>
          <p:nvSpPr>
            <p:cNvPr id="28" name="文本框 27"/>
            <p:cNvSpPr txBox="1"/>
            <p:nvPr/>
          </p:nvSpPr>
          <p:spPr>
            <a:xfrm>
              <a:off x="8219711" y="2517058"/>
              <a:ext cx="36183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华光钢铁直黑 可变体 Medium" panose="02000500000000000000" pitchFamily="2" charset="-122"/>
                  <a:ea typeface="华光钢铁直黑 可变体 Medium" panose="02000500000000000000" pitchFamily="2" charset="-122"/>
                  <a:cs typeface="+mn-cs"/>
                </a:rPr>
                <a:t>我的字距细节：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8219711" y="3289324"/>
              <a:ext cx="361832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单倍或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1.2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倍行距即可（参考）</a:t>
              </a: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41456" y="2099494"/>
            <a:ext cx="7513611" cy="422640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9436" y="2108685"/>
            <a:ext cx="7510275" cy="422640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7951103" y="279515"/>
            <a:ext cx="3618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我的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妙招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: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2.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文字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23514" y="226408"/>
            <a:ext cx="476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怎样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做好</a:t>
            </a: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历史教学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PPT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97735" y="301034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0" y="896435"/>
            <a:ext cx="63229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剪去对角 17"/>
          <p:cNvSpPr/>
          <p:nvPr/>
        </p:nvSpPr>
        <p:spPr>
          <a:xfrm>
            <a:off x="5680953" y="2451372"/>
            <a:ext cx="6215974" cy="3254524"/>
          </a:xfrm>
          <a:prstGeom prst="snip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流程图: 合并 12"/>
          <p:cNvSpPr/>
          <p:nvPr/>
        </p:nvSpPr>
        <p:spPr>
          <a:xfrm rot="16200000">
            <a:off x="612178" y="1268081"/>
            <a:ext cx="384464" cy="363682"/>
          </a:xfrm>
          <a:prstGeom prst="flowChartMer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37641" y="1156363"/>
            <a:ext cx="4187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2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2010601030101010101" pitchFamily="65" charset="-122"/>
                <a:ea typeface="方正大标宋简体" panose="02010601030101010101" pitchFamily="65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3.1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线条形状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3053" y="1850897"/>
            <a:ext cx="7784236" cy="456317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53" y="1837197"/>
            <a:ext cx="8112307" cy="456317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64201" y="1864598"/>
            <a:ext cx="8112307" cy="456317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8944473" y="2725017"/>
            <a:ext cx="3132934" cy="2842334"/>
            <a:chOff x="8847196" y="3175822"/>
            <a:chExt cx="3132934" cy="2842334"/>
          </a:xfrm>
        </p:grpSpPr>
        <p:grpSp>
          <p:nvGrpSpPr>
            <p:cNvPr id="26" name="组合 25"/>
            <p:cNvGrpSpPr/>
            <p:nvPr/>
          </p:nvGrpSpPr>
          <p:grpSpPr>
            <a:xfrm>
              <a:off x="8847197" y="3175822"/>
              <a:ext cx="3132933" cy="1726373"/>
              <a:chOff x="8219711" y="2517058"/>
              <a:chExt cx="3618328" cy="1726373"/>
            </a:xfrm>
          </p:grpSpPr>
          <p:sp>
            <p:nvSpPr>
              <p:cNvPr id="30" name="文本框 29"/>
              <p:cNvSpPr txBox="1"/>
              <p:nvPr/>
            </p:nvSpPr>
            <p:spPr>
              <a:xfrm>
                <a:off x="8219711" y="2517058"/>
                <a:ext cx="36183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华光钢铁直黑 可变体 Medium" panose="02000500000000000000" pitchFamily="2" charset="-122"/>
                    <a:ea typeface="华光钢铁直黑 可变体 Medium" panose="02000500000000000000" pitchFamily="2" charset="-122"/>
                    <a:cs typeface="+mn-cs"/>
                  </a:rPr>
                  <a:t>我的形状细节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华光钢铁直黑 可变体 Medium" panose="02000500000000000000" pitchFamily="2" charset="-122"/>
                    <a:ea typeface="华光钢铁直黑 可变体 Medium" panose="02000500000000000000" pitchFamily="2" charset="-122"/>
                    <a:cs typeface="+mn-cs"/>
                  </a:rPr>
                  <a:t>1</a:t>
                </a:r>
                <a:r>
                  <a: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华光钢铁直黑 可变体 Medium" panose="02000500000000000000" pitchFamily="2" charset="-122"/>
                    <a:ea typeface="华光钢铁直黑 可变体 Medium" panose="02000500000000000000" pitchFamily="2" charset="-122"/>
                    <a:cs typeface="+mn-cs"/>
                  </a:rPr>
                  <a:t>：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8219711" y="3289324"/>
                <a:ext cx="361832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思源宋体 CN" panose="02020700000000000000" pitchFamily="18" charset="-122"/>
                    <a:ea typeface="思源宋体 CN" panose="02020700000000000000" pitchFamily="18" charset="-122"/>
                    <a:cs typeface="+mn-cs"/>
                  </a:rPr>
                  <a:t>（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思源宋体 CN" panose="02020700000000000000" pitchFamily="18" charset="-122"/>
                    <a:ea typeface="思源宋体 CN" panose="02020700000000000000" pitchFamily="18" charset="-122"/>
                    <a:cs typeface="+mn-cs"/>
                  </a:rPr>
                  <a:t>1</a:t>
                </a:r>
                <a:r>
                  <a: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思源宋体 CN" panose="02020700000000000000" pitchFamily="18" charset="-122"/>
                    <a:ea typeface="思源宋体 CN" panose="02020700000000000000" pitchFamily="18" charset="-122"/>
                    <a:cs typeface="+mn-cs"/>
                  </a:rPr>
                  <a:t>）巧用线条：直线（参考）</a:t>
                </a:r>
              </a:p>
            </p:txBody>
          </p:sp>
        </p:grpSp>
        <p:sp>
          <p:nvSpPr>
            <p:cNvPr id="32" name="文本框 31"/>
            <p:cNvSpPr txBox="1"/>
            <p:nvPr/>
          </p:nvSpPr>
          <p:spPr>
            <a:xfrm>
              <a:off x="8847196" y="5064049"/>
              <a:ext cx="31329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（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2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）线条宽度依据实际需要</a:t>
              </a: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5212" y="1823497"/>
            <a:ext cx="4984956" cy="460515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8056177" y="432411"/>
            <a:ext cx="3653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我的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妙招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: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3.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形状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23514" y="226408"/>
            <a:ext cx="476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怎样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做好</a:t>
            </a: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历史教学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PPT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97735" y="301034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0" y="896435"/>
            <a:ext cx="63229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剪去对角 20"/>
          <p:cNvSpPr/>
          <p:nvPr/>
        </p:nvSpPr>
        <p:spPr>
          <a:xfrm>
            <a:off x="6916365" y="2451372"/>
            <a:ext cx="4980561" cy="3254524"/>
          </a:xfrm>
          <a:prstGeom prst="snip2DiagRect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流程图: 合并 12"/>
          <p:cNvSpPr/>
          <p:nvPr/>
        </p:nvSpPr>
        <p:spPr>
          <a:xfrm rot="16200000">
            <a:off x="612178" y="1320035"/>
            <a:ext cx="384464" cy="363682"/>
          </a:xfrm>
          <a:prstGeom prst="flowChartMer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70679" y="1201852"/>
            <a:ext cx="4187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3.2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几何形状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9059067" y="3094298"/>
            <a:ext cx="3132933" cy="2157261"/>
            <a:chOff x="8219711" y="2517058"/>
            <a:chExt cx="3618328" cy="2157261"/>
          </a:xfrm>
        </p:grpSpPr>
        <p:sp>
          <p:nvSpPr>
            <p:cNvPr id="30" name="文本框 29"/>
            <p:cNvSpPr txBox="1"/>
            <p:nvPr/>
          </p:nvSpPr>
          <p:spPr>
            <a:xfrm>
              <a:off x="8219711" y="2517058"/>
              <a:ext cx="36183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华光钢铁直黑 可变体 Medium" panose="02000500000000000000" pitchFamily="2" charset="-122"/>
                  <a:ea typeface="华光钢铁直黑 可变体 Medium" panose="02000500000000000000" pitchFamily="2" charset="-122"/>
                  <a:cs typeface="+mn-cs"/>
                </a:rPr>
                <a:t>我的形状细节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华光钢铁直黑 可变体 Medium" panose="02000500000000000000" pitchFamily="2" charset="-122"/>
                  <a:ea typeface="华光钢铁直黑 可变体 Medium" panose="02000500000000000000" pitchFamily="2" charset="-122"/>
                  <a:cs typeface="+mn-cs"/>
                </a:rPr>
                <a:t>2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华光钢铁直黑 可变体 Medium" panose="02000500000000000000" pitchFamily="2" charset="-122"/>
                  <a:ea typeface="华光钢铁直黑 可变体 Medium" panose="02000500000000000000" pitchFamily="2" charset="-122"/>
                  <a:cs typeface="+mn-cs"/>
                </a:rPr>
                <a:t>：</a:t>
              </a: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8219712" y="3289324"/>
              <a:ext cx="255259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巧用几何形状切割画面（参考）</a:t>
              </a:r>
            </a:p>
          </p:txBody>
        </p:sp>
      </p:grpSp>
      <p:sp>
        <p:nvSpPr>
          <p:cNvPr id="2" name="椭圆 1"/>
          <p:cNvSpPr/>
          <p:nvPr/>
        </p:nvSpPr>
        <p:spPr>
          <a:xfrm>
            <a:off x="403122" y="2995315"/>
            <a:ext cx="2064775" cy="202009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等腰三角形 4"/>
          <p:cNvSpPr/>
          <p:nvPr/>
        </p:nvSpPr>
        <p:spPr>
          <a:xfrm>
            <a:off x="3264310" y="3175822"/>
            <a:ext cx="1799303" cy="1563326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626286" y="3175822"/>
            <a:ext cx="2429891" cy="17263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15" y="1808197"/>
            <a:ext cx="8681884" cy="486721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26458" y="1799013"/>
            <a:ext cx="8665057" cy="48764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57" y="1799013"/>
            <a:ext cx="8669161" cy="487640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8056177" y="432411"/>
            <a:ext cx="3653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我的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妙招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: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3.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形状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23514" y="226408"/>
            <a:ext cx="476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怎样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做好</a:t>
            </a: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历史教学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PPT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97735" y="301034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0" y="896435"/>
            <a:ext cx="63229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剪去对角 17"/>
          <p:cNvSpPr/>
          <p:nvPr/>
        </p:nvSpPr>
        <p:spPr>
          <a:xfrm>
            <a:off x="6916365" y="2451372"/>
            <a:ext cx="4980561" cy="3725692"/>
          </a:xfrm>
          <a:prstGeom prst="snip2DiagRect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29" y="1985574"/>
            <a:ext cx="8148066" cy="4583287"/>
          </a:xfrm>
          <a:prstGeom prst="rect">
            <a:avLst/>
          </a:prstGeom>
        </p:spPr>
      </p:pic>
      <p:sp>
        <p:nvSpPr>
          <p:cNvPr id="13" name="流程图: 合并 12"/>
          <p:cNvSpPr/>
          <p:nvPr/>
        </p:nvSpPr>
        <p:spPr>
          <a:xfrm rot="16200000">
            <a:off x="612178" y="1320035"/>
            <a:ext cx="384464" cy="363682"/>
          </a:xfrm>
          <a:prstGeom prst="flowChartMer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08144" y="1178711"/>
            <a:ext cx="4887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2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2010601030101010101" pitchFamily="65" charset="-122"/>
                <a:ea typeface="方正大标宋简体" panose="02010601030101010101" pitchFamily="65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3.3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形状进阶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——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蒙版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8740877" y="2661678"/>
            <a:ext cx="3451123" cy="3331935"/>
            <a:chOff x="8219711" y="2517058"/>
            <a:chExt cx="3618328" cy="3331935"/>
          </a:xfrm>
        </p:grpSpPr>
        <p:sp>
          <p:nvSpPr>
            <p:cNvPr id="30" name="文本框 29"/>
            <p:cNvSpPr txBox="1"/>
            <p:nvPr/>
          </p:nvSpPr>
          <p:spPr>
            <a:xfrm>
              <a:off x="8219711" y="2517058"/>
              <a:ext cx="36183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华光钢铁直黑 可变体 Medium" panose="02000500000000000000" pitchFamily="2" charset="-122"/>
                  <a:ea typeface="华光钢铁直黑 可变体 Medium" panose="02000500000000000000" pitchFamily="2" charset="-122"/>
                  <a:cs typeface="+mn-cs"/>
                </a:rPr>
                <a:t>我的形状细节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华光钢铁直黑 可变体 Medium" panose="02000500000000000000" pitchFamily="2" charset="-122"/>
                  <a:ea typeface="华光钢铁直黑 可变体 Medium" panose="02000500000000000000" pitchFamily="2" charset="-122"/>
                  <a:cs typeface="+mn-cs"/>
                </a:rPr>
                <a:t>3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华光钢铁直黑 可变体 Medium" panose="02000500000000000000" pitchFamily="2" charset="-122"/>
                  <a:ea typeface="华光钢铁直黑 可变体 Medium" panose="02000500000000000000" pitchFamily="2" charset="-122"/>
                  <a:cs typeface="+mn-cs"/>
                </a:rPr>
                <a:t>：</a:t>
              </a: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8219711" y="3171337"/>
              <a:ext cx="3102897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（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1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）蒙版可以降低</a:t>
              </a:r>
              <a:r>
                <a:rPr lang="zh-CN" altLang="en-US" sz="2800" dirty="0">
                  <a:solidFill>
                    <a:schemeClr val="bg1"/>
                  </a:solidFill>
                  <a:latin typeface="思源宋体 CN" panose="02020700000000000000" pitchFamily="18" charset="-122"/>
                  <a:ea typeface="思源宋体 CN" panose="02020700000000000000" pitchFamily="18" charset="-122"/>
                </a:rPr>
                <a:t>图片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模糊感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（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2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）蒙版可以减少文字与图片色的冲突，凸显文字内容</a:t>
              </a:r>
            </a:p>
          </p:txBody>
        </p:sp>
      </p:grpSp>
      <p:sp>
        <p:nvSpPr>
          <p:cNvPr id="16" name="矩形 15"/>
          <p:cNvSpPr/>
          <p:nvPr/>
        </p:nvSpPr>
        <p:spPr>
          <a:xfrm>
            <a:off x="345329" y="1985574"/>
            <a:ext cx="8148066" cy="4583287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329" y="1985574"/>
            <a:ext cx="8148066" cy="4583287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8056177" y="432411"/>
            <a:ext cx="3653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我的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妙招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: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3.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形状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23514" y="226408"/>
            <a:ext cx="476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怎样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做好</a:t>
            </a: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历史教学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PPT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97735" y="301034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0" y="896435"/>
            <a:ext cx="63229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剪去对角 17"/>
          <p:cNvSpPr/>
          <p:nvPr/>
        </p:nvSpPr>
        <p:spPr>
          <a:xfrm>
            <a:off x="6945548" y="2986390"/>
            <a:ext cx="4007797" cy="3152031"/>
          </a:xfrm>
          <a:prstGeom prst="snip2DiagRect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3" name="流程图: 合并 12"/>
          <p:cNvSpPr/>
          <p:nvPr/>
        </p:nvSpPr>
        <p:spPr>
          <a:xfrm rot="16200000">
            <a:off x="612178" y="1320035"/>
            <a:ext cx="384464" cy="363682"/>
          </a:xfrm>
          <a:prstGeom prst="flowChartMer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08144" y="1178711"/>
            <a:ext cx="4887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2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2010601030101010101" pitchFamily="65" charset="-122"/>
                <a:ea typeface="方正大标宋简体" panose="02010601030101010101" pitchFamily="65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3.4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形状误区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——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轮廓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8183887" y="3517713"/>
            <a:ext cx="2968823" cy="2039274"/>
            <a:chOff x="8219711" y="2517058"/>
            <a:chExt cx="3618328" cy="2039274"/>
          </a:xfrm>
        </p:grpSpPr>
        <p:sp>
          <p:nvSpPr>
            <p:cNvPr id="30" name="文本框 29"/>
            <p:cNvSpPr txBox="1"/>
            <p:nvPr/>
          </p:nvSpPr>
          <p:spPr>
            <a:xfrm>
              <a:off x="8219711" y="2517058"/>
              <a:ext cx="36183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光钢铁直黑 可变体 Medium" panose="02000500000000000000" pitchFamily="2" charset="-122"/>
                  <a:ea typeface="华光钢铁直黑 可变体 Medium" panose="02000500000000000000" pitchFamily="2" charset="-122"/>
                  <a:cs typeface="+mn-cs"/>
                </a:rPr>
                <a:t>我的形状细节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光钢铁直黑 可变体 Medium" panose="02000500000000000000" pitchFamily="2" charset="-122"/>
                  <a:ea typeface="华光钢铁直黑 可变体 Medium" panose="02000500000000000000" pitchFamily="2" charset="-122"/>
                  <a:cs typeface="+mn-cs"/>
                </a:rPr>
                <a:t>4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光钢铁直黑 可变体 Medium" panose="02000500000000000000" pitchFamily="2" charset="-122"/>
                  <a:ea typeface="华光钢铁直黑 可变体 Medium" panose="02000500000000000000" pitchFamily="2" charset="-122"/>
                  <a:cs typeface="+mn-cs"/>
                </a:rPr>
                <a:t>：</a:t>
              </a: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8219711" y="3171337"/>
              <a:ext cx="257463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 dirty="0">
                  <a:solidFill>
                    <a:prstClr val="white"/>
                  </a:solidFill>
                  <a:latin typeface="思源宋体 CN" panose="02020700000000000000" pitchFamily="18" charset="-122"/>
                  <a:ea typeface="思源宋体 CN" panose="02020700000000000000" pitchFamily="18" charset="-122"/>
                </a:rPr>
                <a:t>使用形状一定要设置“无轮廓”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8056177" y="432411"/>
            <a:ext cx="3653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我的妙招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:3.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形状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23514" y="226408"/>
            <a:ext cx="476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怎样做好历史教学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PPT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97735" y="301034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0" y="896435"/>
            <a:ext cx="63229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矩形: 剪去对角 3"/>
          <p:cNvSpPr/>
          <p:nvPr/>
        </p:nvSpPr>
        <p:spPr>
          <a:xfrm>
            <a:off x="8624045" y="1763486"/>
            <a:ext cx="956553" cy="693609"/>
          </a:xfrm>
          <a:prstGeom prst="snip2DiagRect">
            <a:avLst/>
          </a:prstGeom>
          <a:solidFill>
            <a:schemeClr val="accent2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: 剪去对角 22"/>
          <p:cNvSpPr/>
          <p:nvPr/>
        </p:nvSpPr>
        <p:spPr>
          <a:xfrm>
            <a:off x="10296363" y="1731147"/>
            <a:ext cx="956553" cy="743867"/>
          </a:xfrm>
          <a:prstGeom prst="snip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10" y="1948650"/>
            <a:ext cx="7012090" cy="44331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51753" y="739302"/>
            <a:ext cx="10904707" cy="5525311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387567" y="2490633"/>
            <a:ext cx="2011266" cy="2234250"/>
          </a:xfrm>
          <a:custGeom>
            <a:avLst/>
            <a:gdLst/>
            <a:ahLst/>
            <a:cxnLst/>
            <a:rect l="l" t="t" r="r" b="b"/>
            <a:pathLst>
              <a:path w="2011266" h="2234250">
                <a:moveTo>
                  <a:pt x="1732069" y="1976998"/>
                </a:moveTo>
                <a:lnTo>
                  <a:pt x="1946648" y="1976998"/>
                </a:lnTo>
                <a:lnTo>
                  <a:pt x="1992978" y="2234250"/>
                </a:lnTo>
                <a:lnTo>
                  <a:pt x="1778399" y="2234250"/>
                </a:lnTo>
                <a:close/>
                <a:moveTo>
                  <a:pt x="974946" y="1976998"/>
                </a:moveTo>
                <a:lnTo>
                  <a:pt x="1189525" y="1976998"/>
                </a:lnTo>
                <a:lnTo>
                  <a:pt x="1143195" y="2234250"/>
                </a:lnTo>
                <a:lnTo>
                  <a:pt x="928616" y="2234250"/>
                </a:lnTo>
                <a:close/>
                <a:moveTo>
                  <a:pt x="1746699" y="1764858"/>
                </a:moveTo>
                <a:lnTo>
                  <a:pt x="1961279" y="1764858"/>
                </a:lnTo>
                <a:lnTo>
                  <a:pt x="1947867" y="1942861"/>
                </a:lnTo>
                <a:lnTo>
                  <a:pt x="1732069" y="1942861"/>
                </a:lnTo>
                <a:close/>
                <a:moveTo>
                  <a:pt x="960315" y="1764858"/>
                </a:moveTo>
                <a:lnTo>
                  <a:pt x="1174895" y="1764858"/>
                </a:lnTo>
                <a:lnTo>
                  <a:pt x="1189525" y="1942861"/>
                </a:lnTo>
                <a:lnTo>
                  <a:pt x="974946" y="1942861"/>
                </a:lnTo>
                <a:close/>
                <a:moveTo>
                  <a:pt x="1475690" y="1140627"/>
                </a:moveTo>
                <a:lnTo>
                  <a:pt x="1727192" y="1140627"/>
                </a:lnTo>
                <a:lnTo>
                  <a:pt x="1894223" y="1140627"/>
                </a:lnTo>
                <a:lnTo>
                  <a:pt x="1947867" y="1140627"/>
                </a:lnTo>
                <a:lnTo>
                  <a:pt x="1947867" y="1561251"/>
                </a:lnTo>
                <a:lnTo>
                  <a:pt x="2011266" y="1561251"/>
                </a:lnTo>
                <a:lnTo>
                  <a:pt x="2011266" y="1730720"/>
                </a:lnTo>
                <a:lnTo>
                  <a:pt x="1947867" y="1730720"/>
                </a:lnTo>
                <a:lnTo>
                  <a:pt x="1727192" y="1730720"/>
                </a:lnTo>
                <a:lnTo>
                  <a:pt x="1572354" y="1730720"/>
                </a:lnTo>
                <a:lnTo>
                  <a:pt x="1572354" y="2234250"/>
                </a:lnTo>
                <a:lnTo>
                  <a:pt x="1569915" y="2234250"/>
                </a:lnTo>
                <a:lnTo>
                  <a:pt x="1348021" y="2234250"/>
                </a:lnTo>
                <a:lnTo>
                  <a:pt x="1224882" y="2234250"/>
                </a:lnTo>
                <a:lnTo>
                  <a:pt x="1224882" y="2074534"/>
                </a:lnTo>
                <a:lnTo>
                  <a:pt x="1348021" y="2074534"/>
                </a:lnTo>
                <a:lnTo>
                  <a:pt x="1348021" y="1730720"/>
                </a:lnTo>
                <a:lnTo>
                  <a:pt x="911547" y="1730720"/>
                </a:lnTo>
                <a:lnTo>
                  <a:pt x="911547" y="1563319"/>
                </a:lnTo>
                <a:lnTo>
                  <a:pt x="1170737" y="1563319"/>
                </a:lnTo>
                <a:lnTo>
                  <a:pt x="1423112" y="1563319"/>
                </a:lnTo>
                <a:lnTo>
                  <a:pt x="1475690" y="1563319"/>
                </a:lnTo>
                <a:lnTo>
                  <a:pt x="1475690" y="1561251"/>
                </a:lnTo>
                <a:lnTo>
                  <a:pt x="1727192" y="1561251"/>
                </a:lnTo>
                <a:lnTo>
                  <a:pt x="1727192" y="1508826"/>
                </a:lnTo>
                <a:lnTo>
                  <a:pt x="1475690" y="1508826"/>
                </a:lnTo>
                <a:lnTo>
                  <a:pt x="1475690" y="1362522"/>
                </a:lnTo>
                <a:lnTo>
                  <a:pt x="1727192" y="1362522"/>
                </a:lnTo>
                <a:lnTo>
                  <a:pt x="1727192" y="1310096"/>
                </a:lnTo>
                <a:lnTo>
                  <a:pt x="1475690" y="1310096"/>
                </a:lnTo>
                <a:close/>
                <a:moveTo>
                  <a:pt x="943247" y="1140627"/>
                </a:moveTo>
                <a:lnTo>
                  <a:pt x="1170737" y="1140627"/>
                </a:lnTo>
                <a:lnTo>
                  <a:pt x="1170737" y="1310096"/>
                </a:lnTo>
                <a:lnTo>
                  <a:pt x="943247" y="1310096"/>
                </a:lnTo>
                <a:close/>
                <a:moveTo>
                  <a:pt x="304953" y="674751"/>
                </a:moveTo>
                <a:lnTo>
                  <a:pt x="304953" y="855269"/>
                </a:lnTo>
                <a:lnTo>
                  <a:pt x="1170737" y="855269"/>
                </a:lnTo>
                <a:lnTo>
                  <a:pt x="1170737" y="674751"/>
                </a:lnTo>
                <a:close/>
                <a:moveTo>
                  <a:pt x="304953" y="252374"/>
                </a:moveTo>
                <a:lnTo>
                  <a:pt x="304953" y="431140"/>
                </a:lnTo>
                <a:lnTo>
                  <a:pt x="1170737" y="431140"/>
                </a:lnTo>
                <a:lnTo>
                  <a:pt x="1170737" y="252374"/>
                </a:lnTo>
                <a:close/>
                <a:moveTo>
                  <a:pt x="0" y="0"/>
                </a:moveTo>
                <a:lnTo>
                  <a:pt x="73610" y="0"/>
                </a:lnTo>
                <a:lnTo>
                  <a:pt x="304953" y="0"/>
                </a:lnTo>
                <a:lnTo>
                  <a:pt x="1475690" y="0"/>
                </a:lnTo>
                <a:lnTo>
                  <a:pt x="1475690" y="1140627"/>
                </a:lnTo>
                <a:lnTo>
                  <a:pt x="1170737" y="1140627"/>
                </a:lnTo>
                <a:lnTo>
                  <a:pt x="1170737" y="1098880"/>
                </a:lnTo>
                <a:lnTo>
                  <a:pt x="304953" y="1098880"/>
                </a:lnTo>
                <a:lnTo>
                  <a:pt x="304953" y="1310945"/>
                </a:lnTo>
                <a:lnTo>
                  <a:pt x="1170737" y="1310945"/>
                </a:lnTo>
                <a:lnTo>
                  <a:pt x="1170737" y="1310096"/>
                </a:lnTo>
                <a:lnTo>
                  <a:pt x="1475690" y="1310096"/>
                </a:lnTo>
                <a:lnTo>
                  <a:pt x="1475690" y="1362522"/>
                </a:lnTo>
                <a:lnTo>
                  <a:pt x="960315" y="1362522"/>
                </a:lnTo>
                <a:lnTo>
                  <a:pt x="960315" y="1508826"/>
                </a:lnTo>
                <a:lnTo>
                  <a:pt x="1475690" y="1508826"/>
                </a:lnTo>
                <a:lnTo>
                  <a:pt x="1475690" y="1561251"/>
                </a:lnTo>
                <a:lnTo>
                  <a:pt x="911547" y="1561251"/>
                </a:lnTo>
                <a:lnTo>
                  <a:pt x="911547" y="1563319"/>
                </a:lnTo>
                <a:lnTo>
                  <a:pt x="304953" y="1563319"/>
                </a:lnTo>
                <a:lnTo>
                  <a:pt x="89383" y="1563319"/>
                </a:lnTo>
                <a:lnTo>
                  <a:pt x="0" y="156331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9600" dirty="0">
              <a:solidFill>
                <a:schemeClr val="accent2"/>
              </a:solidFill>
              <a:latin typeface="华光钢铁直黑 可变体 Medium" panose="02000500000000000000" pitchFamily="2" charset="-122"/>
              <a:ea typeface="华光钢铁直黑 可变体 Medium" panose="02000500000000000000" pitchFamily="2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3108295" y="2206975"/>
            <a:ext cx="1575881" cy="2801566"/>
          </a:xfrm>
          <a:prstGeom prst="line">
            <a:avLst/>
          </a:prstGeom>
          <a:ln w="19050">
            <a:gradFill>
              <a:gsLst>
                <a:gs pos="0">
                  <a:schemeClr val="bg1"/>
                </a:gs>
                <a:gs pos="52000">
                  <a:schemeClr val="tx1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9" name="组合 28"/>
          <p:cNvGrpSpPr/>
          <p:nvPr/>
        </p:nvGrpSpPr>
        <p:grpSpPr>
          <a:xfrm>
            <a:off x="3885627" y="1606755"/>
            <a:ext cx="5753548" cy="1015663"/>
            <a:chOff x="4412765" y="1632160"/>
            <a:chExt cx="5753548" cy="1015663"/>
          </a:xfrm>
        </p:grpSpPr>
        <p:sp>
          <p:nvSpPr>
            <p:cNvPr id="17" name="矩形 16"/>
            <p:cNvSpPr/>
            <p:nvPr/>
          </p:nvSpPr>
          <p:spPr>
            <a:xfrm>
              <a:off x="4417149" y="2185297"/>
              <a:ext cx="654065" cy="33074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4412765" y="1632160"/>
              <a:ext cx="8703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</a:rPr>
                <a:t>1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698108" y="1862131"/>
              <a:ext cx="44682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3600" dirty="0">
                  <a:solidFill>
                    <a:prstClr val="black"/>
                  </a:solidFill>
                  <a:latin typeface="思源宋体 CN" panose="02020700000000000000" pitchFamily="18" charset="-122"/>
                  <a:ea typeface="思源宋体 CN" panose="02020700000000000000" pitchFamily="18" charset="-122"/>
                </a:rPr>
                <a:t>我的</a:t>
              </a:r>
              <a:r>
                <a:rPr lang="en-US" altLang="zh-CN" sz="3600" dirty="0">
                  <a:solidFill>
                    <a:prstClr val="black"/>
                  </a:solidFill>
                  <a:latin typeface="思源宋体 CN" panose="02020700000000000000" pitchFamily="18" charset="-122"/>
                  <a:ea typeface="思源宋体 CN" panose="02020700000000000000" pitchFamily="18" charset="-122"/>
                </a:rPr>
                <a:t>PPT</a:t>
              </a:r>
              <a:r>
                <a:rPr lang="zh-CN" altLang="en-US" sz="3600" dirty="0">
                  <a:solidFill>
                    <a:prstClr val="black"/>
                  </a:solidFill>
                  <a:latin typeface="思源宋体 CN" panose="02020700000000000000" pitchFamily="18" charset="-122"/>
                  <a:ea typeface="思源宋体 CN" panose="02020700000000000000" pitchFamily="18" charset="-122"/>
                </a:rPr>
                <a:t>成长之路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417408" y="2819448"/>
            <a:ext cx="5613928" cy="1015663"/>
            <a:chOff x="4837285" y="2582651"/>
            <a:chExt cx="5503177" cy="1015663"/>
          </a:xfrm>
        </p:grpSpPr>
        <p:sp>
          <p:nvSpPr>
            <p:cNvPr id="20" name="矩形 19"/>
            <p:cNvSpPr/>
            <p:nvPr/>
          </p:nvSpPr>
          <p:spPr>
            <a:xfrm>
              <a:off x="4837285" y="3175397"/>
              <a:ext cx="752352" cy="33074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4939988" y="2582651"/>
              <a:ext cx="8703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</a:rPr>
                <a:t>2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173810" y="2869037"/>
              <a:ext cx="41666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</a:rPr>
                <a:t>课件制作那点事儿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345672" y="4032141"/>
            <a:ext cx="5349665" cy="1015663"/>
            <a:chOff x="5677361" y="4447488"/>
            <a:chExt cx="5349665" cy="1015663"/>
          </a:xfrm>
        </p:grpSpPr>
        <p:sp>
          <p:nvSpPr>
            <p:cNvPr id="26" name="矩形 25"/>
            <p:cNvSpPr/>
            <p:nvPr/>
          </p:nvSpPr>
          <p:spPr>
            <a:xfrm>
              <a:off x="5677361" y="5068712"/>
              <a:ext cx="655746" cy="33074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5677361" y="4447488"/>
              <a:ext cx="8703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</a:rPr>
                <a:t>3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6776520" y="4714107"/>
              <a:ext cx="42505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</a:rPr>
                <a:t>数字故事那点事儿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剪去对角 20"/>
          <p:cNvSpPr/>
          <p:nvPr/>
        </p:nvSpPr>
        <p:spPr>
          <a:xfrm>
            <a:off x="6916365" y="2451372"/>
            <a:ext cx="4980561" cy="2898841"/>
          </a:xfrm>
          <a:prstGeom prst="snip2DiagRect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84927" y="1931632"/>
            <a:ext cx="6334693" cy="1265030"/>
          </a:xfrm>
          <a:prstGeom prst="rect">
            <a:avLst/>
          </a:prstGeom>
        </p:spPr>
      </p:pic>
      <p:sp>
        <p:nvSpPr>
          <p:cNvPr id="13" name="流程图: 合并 12"/>
          <p:cNvSpPr/>
          <p:nvPr/>
        </p:nvSpPr>
        <p:spPr>
          <a:xfrm rot="16200000">
            <a:off x="612178" y="1320035"/>
            <a:ext cx="384464" cy="363682"/>
          </a:xfrm>
          <a:prstGeom prst="flowChartMer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08144" y="1211591"/>
            <a:ext cx="6490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2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2010601030101010101" pitchFamily="65" charset="-122"/>
                <a:ea typeface="方正大标宋简体" panose="02010601030101010101" pitchFamily="65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动画原则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——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避免花里胡哨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7855971" y="2939549"/>
            <a:ext cx="3598608" cy="1608386"/>
            <a:chOff x="8219710" y="2517058"/>
            <a:chExt cx="3772959" cy="1608386"/>
          </a:xfrm>
        </p:grpSpPr>
        <p:sp>
          <p:nvSpPr>
            <p:cNvPr id="30" name="文本框 29"/>
            <p:cNvSpPr txBox="1"/>
            <p:nvPr/>
          </p:nvSpPr>
          <p:spPr>
            <a:xfrm>
              <a:off x="8219711" y="2517058"/>
              <a:ext cx="36183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华光钢铁直黑 可变体 Medium" panose="02000500000000000000" pitchFamily="2" charset="-122"/>
                  <a:ea typeface="华光钢铁直黑 可变体 Medium" panose="02000500000000000000" pitchFamily="2" charset="-122"/>
                  <a:cs typeface="+mn-cs"/>
                </a:rPr>
                <a:t>我的动画细节：</a:t>
              </a: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8219710" y="3171337"/>
              <a:ext cx="377295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（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1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）不要喧宾夺主（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2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）不要画蛇添足</a:t>
              </a: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26" y="1931632"/>
            <a:ext cx="6334693" cy="462544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0156" y="3429000"/>
            <a:ext cx="2244153" cy="1824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8144" y="2451442"/>
            <a:ext cx="2200364" cy="1466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文本框 18"/>
          <p:cNvSpPr txBox="1"/>
          <p:nvPr/>
        </p:nvSpPr>
        <p:spPr>
          <a:xfrm>
            <a:off x="7970823" y="371848"/>
            <a:ext cx="3598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我的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妙招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: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4.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动画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23514" y="226408"/>
            <a:ext cx="476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怎样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做好</a:t>
            </a: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历史教学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PPT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97735" y="301034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0" y="896435"/>
            <a:ext cx="63229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09" y="2052805"/>
            <a:ext cx="11539981" cy="2018076"/>
          </a:xfrm>
          <a:prstGeom prst="rect">
            <a:avLst/>
          </a:prstGeom>
        </p:spPr>
      </p:pic>
      <p:sp>
        <p:nvSpPr>
          <p:cNvPr id="13" name="流程图: 合并 12"/>
          <p:cNvSpPr/>
          <p:nvPr/>
        </p:nvSpPr>
        <p:spPr>
          <a:xfrm rot="16200000">
            <a:off x="612178" y="1320035"/>
            <a:ext cx="384464" cy="363682"/>
          </a:xfrm>
          <a:prstGeom prst="flowChartMer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23903" y="1188886"/>
            <a:ext cx="8354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2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2010601030101010101" pitchFamily="65" charset="-122"/>
                <a:ea typeface="方正大标宋简体" panose="02010601030101010101" pitchFamily="65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切换原则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——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避免硬切，适配内容最好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7112573" y="3189344"/>
            <a:ext cx="4698323" cy="1608386"/>
            <a:chOff x="8219710" y="2517058"/>
            <a:chExt cx="3772959" cy="1608386"/>
          </a:xfrm>
        </p:grpSpPr>
        <p:sp>
          <p:nvSpPr>
            <p:cNvPr id="30" name="文本框 29"/>
            <p:cNvSpPr txBox="1"/>
            <p:nvPr/>
          </p:nvSpPr>
          <p:spPr>
            <a:xfrm>
              <a:off x="8219711" y="2517058"/>
              <a:ext cx="36183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华光钢铁直黑 可变体 Medium" panose="02000500000000000000" pitchFamily="2" charset="-122"/>
                  <a:ea typeface="华光钢铁直黑 可变体 Medium" panose="02000500000000000000" pitchFamily="2" charset="-122"/>
                  <a:cs typeface="+mn-cs"/>
                </a:rPr>
                <a:t>我的切换细节：</a:t>
              </a: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8219710" y="3171337"/>
              <a:ext cx="377295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（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1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）常规：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随机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解千愁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（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2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）赛课：根据内容调整</a:t>
              </a: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052" y="3132710"/>
            <a:ext cx="3062892" cy="216643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7945365" y="371848"/>
            <a:ext cx="3710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我的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妙招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: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5.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切换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23514" y="226408"/>
            <a:ext cx="476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怎样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做好</a:t>
            </a: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历史教学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PPT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97735" y="301034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0" y="896435"/>
            <a:ext cx="63229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941668" cy="6867727"/>
          </a:xfrm>
          <a:custGeom>
            <a:avLst/>
            <a:gdLst>
              <a:gd name="connsiteX0" fmla="*/ 0 w 9941668"/>
              <a:gd name="connsiteY0" fmla="*/ 0 h 6858000"/>
              <a:gd name="connsiteX1" fmla="*/ 9941668 w 9941668"/>
              <a:gd name="connsiteY1" fmla="*/ 0 h 6858000"/>
              <a:gd name="connsiteX2" fmla="*/ 9941668 w 9941668"/>
              <a:gd name="connsiteY2" fmla="*/ 6858000 h 6858000"/>
              <a:gd name="connsiteX3" fmla="*/ 0 w 9941668"/>
              <a:gd name="connsiteY3" fmla="*/ 6858000 h 6858000"/>
              <a:gd name="connsiteX4" fmla="*/ 0 w 9941668"/>
              <a:gd name="connsiteY4" fmla="*/ 0 h 6858000"/>
              <a:gd name="connsiteX0-1" fmla="*/ 0 w 9941668"/>
              <a:gd name="connsiteY0-2" fmla="*/ 0 h 6867727"/>
              <a:gd name="connsiteX1-3" fmla="*/ 9941668 w 9941668"/>
              <a:gd name="connsiteY1-4" fmla="*/ 0 h 6867727"/>
              <a:gd name="connsiteX2-5" fmla="*/ 6254885 w 9941668"/>
              <a:gd name="connsiteY2-6" fmla="*/ 6867727 h 6867727"/>
              <a:gd name="connsiteX3-7" fmla="*/ 0 w 9941668"/>
              <a:gd name="connsiteY3-8" fmla="*/ 6858000 h 6867727"/>
              <a:gd name="connsiteX4-9" fmla="*/ 0 w 9941668"/>
              <a:gd name="connsiteY4-10" fmla="*/ 0 h 6867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941668" h="6867727">
                <a:moveTo>
                  <a:pt x="0" y="0"/>
                </a:moveTo>
                <a:lnTo>
                  <a:pt x="9941668" y="0"/>
                </a:lnTo>
                <a:lnTo>
                  <a:pt x="6254885" y="686772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90515" y="264074"/>
            <a:ext cx="3906541" cy="2194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03186" y="2330966"/>
            <a:ext cx="3926115" cy="2196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18521" y="4406448"/>
            <a:ext cx="3920333" cy="2190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组合 4"/>
          <p:cNvGrpSpPr/>
          <p:nvPr/>
        </p:nvGrpSpPr>
        <p:grpSpPr>
          <a:xfrm>
            <a:off x="630529" y="2782668"/>
            <a:ext cx="4846038" cy="646331"/>
            <a:chOff x="630529" y="2782668"/>
            <a:chExt cx="4846038" cy="646331"/>
          </a:xfrm>
        </p:grpSpPr>
        <p:sp>
          <p:nvSpPr>
            <p:cNvPr id="13" name="流程图: 合并 12"/>
            <p:cNvSpPr/>
            <p:nvPr/>
          </p:nvSpPr>
          <p:spPr>
            <a:xfrm rot="16200000">
              <a:off x="620138" y="2872038"/>
              <a:ext cx="384464" cy="363682"/>
            </a:xfrm>
            <a:prstGeom prst="flowChartMerg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216104" y="2782668"/>
              <a:ext cx="42604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看优秀的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PPT</a:t>
              </a:r>
              <a:r>
                <a: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设计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43352" y="3693604"/>
            <a:ext cx="4331771" cy="646331"/>
            <a:chOff x="643352" y="3693604"/>
            <a:chExt cx="4331771" cy="646331"/>
          </a:xfrm>
        </p:grpSpPr>
        <p:sp>
          <p:nvSpPr>
            <p:cNvPr id="15" name="流程图: 合并 14"/>
            <p:cNvSpPr/>
            <p:nvPr/>
          </p:nvSpPr>
          <p:spPr>
            <a:xfrm rot="16200000">
              <a:off x="632961" y="3782974"/>
              <a:ext cx="384464" cy="363682"/>
            </a:xfrm>
            <a:prstGeom prst="flowChartMerg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228927" y="3693604"/>
              <a:ext cx="37461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看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PPT</a:t>
              </a:r>
              <a:r>
                <a: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制作技巧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22569" y="4604540"/>
            <a:ext cx="3998592" cy="1200329"/>
            <a:chOff x="622569" y="4604540"/>
            <a:chExt cx="3998592" cy="1200329"/>
          </a:xfrm>
        </p:grpSpPr>
        <p:sp>
          <p:nvSpPr>
            <p:cNvPr id="17" name="流程图: 合并 16"/>
            <p:cNvSpPr/>
            <p:nvPr/>
          </p:nvSpPr>
          <p:spPr>
            <a:xfrm rot="16200000">
              <a:off x="612178" y="4693910"/>
              <a:ext cx="384464" cy="363682"/>
            </a:xfrm>
            <a:prstGeom prst="flowChartMerg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208145" y="4604540"/>
              <a:ext cx="34130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推荐公众号：</a:t>
              </a: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“</a:t>
              </a:r>
              <a:r>
                <a: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跟我学个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P</a:t>
              </a:r>
              <a:r>
                <a: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”</a:t>
              </a: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15189" y="2370639"/>
            <a:ext cx="6247616" cy="3833478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894943" y="1447015"/>
            <a:ext cx="4153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我的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秘诀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: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1.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多看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23514" y="226408"/>
            <a:ext cx="476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怎样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做好</a:t>
            </a: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历史教学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PPT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97735" y="301034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0" y="896435"/>
            <a:ext cx="63229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941668" cy="6867727"/>
          </a:xfrm>
          <a:custGeom>
            <a:avLst/>
            <a:gdLst>
              <a:gd name="connsiteX0" fmla="*/ 0 w 9941668"/>
              <a:gd name="connsiteY0" fmla="*/ 0 h 6858000"/>
              <a:gd name="connsiteX1" fmla="*/ 9941668 w 9941668"/>
              <a:gd name="connsiteY1" fmla="*/ 0 h 6858000"/>
              <a:gd name="connsiteX2" fmla="*/ 9941668 w 9941668"/>
              <a:gd name="connsiteY2" fmla="*/ 6858000 h 6858000"/>
              <a:gd name="connsiteX3" fmla="*/ 0 w 9941668"/>
              <a:gd name="connsiteY3" fmla="*/ 6858000 h 6858000"/>
              <a:gd name="connsiteX4" fmla="*/ 0 w 9941668"/>
              <a:gd name="connsiteY4" fmla="*/ 0 h 6858000"/>
              <a:gd name="connsiteX0-1" fmla="*/ 0 w 9941668"/>
              <a:gd name="connsiteY0-2" fmla="*/ 0 h 6867727"/>
              <a:gd name="connsiteX1-3" fmla="*/ 9941668 w 9941668"/>
              <a:gd name="connsiteY1-4" fmla="*/ 0 h 6867727"/>
              <a:gd name="connsiteX2-5" fmla="*/ 6254885 w 9941668"/>
              <a:gd name="connsiteY2-6" fmla="*/ 6867727 h 6867727"/>
              <a:gd name="connsiteX3-7" fmla="*/ 0 w 9941668"/>
              <a:gd name="connsiteY3-8" fmla="*/ 6858000 h 6867727"/>
              <a:gd name="connsiteX4-9" fmla="*/ 0 w 9941668"/>
              <a:gd name="connsiteY4-10" fmla="*/ 0 h 6867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941668" h="6867727">
                <a:moveTo>
                  <a:pt x="0" y="0"/>
                </a:moveTo>
                <a:lnTo>
                  <a:pt x="9941668" y="0"/>
                </a:lnTo>
                <a:lnTo>
                  <a:pt x="6254885" y="686772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40660" y="3125568"/>
            <a:ext cx="3939852" cy="1754326"/>
            <a:chOff x="641673" y="2782668"/>
            <a:chExt cx="3939852" cy="1754326"/>
          </a:xfrm>
        </p:grpSpPr>
        <p:sp>
          <p:nvSpPr>
            <p:cNvPr id="13" name="流程图: 合并 12"/>
            <p:cNvSpPr/>
            <p:nvPr/>
          </p:nvSpPr>
          <p:spPr>
            <a:xfrm rot="16200000">
              <a:off x="631282" y="3148122"/>
              <a:ext cx="384464" cy="363682"/>
            </a:xfrm>
            <a:prstGeom prst="flowChartMerg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216104" y="2782668"/>
              <a:ext cx="336542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遇到技术难题，首先自主学习，逐个击破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endParaRPr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894943" y="1447015"/>
            <a:ext cx="4153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我的秘诀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:1.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多看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23514" y="226408"/>
            <a:ext cx="476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怎样做好历史教学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PPT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97735" y="301034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0" y="896435"/>
            <a:ext cx="63229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796" y="2377508"/>
            <a:ext cx="6889134" cy="34748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941668" cy="6867727"/>
          </a:xfrm>
          <a:custGeom>
            <a:avLst/>
            <a:gdLst>
              <a:gd name="connsiteX0" fmla="*/ 0 w 9941668"/>
              <a:gd name="connsiteY0" fmla="*/ 0 h 6858000"/>
              <a:gd name="connsiteX1" fmla="*/ 9941668 w 9941668"/>
              <a:gd name="connsiteY1" fmla="*/ 0 h 6858000"/>
              <a:gd name="connsiteX2" fmla="*/ 9941668 w 9941668"/>
              <a:gd name="connsiteY2" fmla="*/ 6858000 h 6858000"/>
              <a:gd name="connsiteX3" fmla="*/ 0 w 9941668"/>
              <a:gd name="connsiteY3" fmla="*/ 6858000 h 6858000"/>
              <a:gd name="connsiteX4" fmla="*/ 0 w 9941668"/>
              <a:gd name="connsiteY4" fmla="*/ 0 h 6858000"/>
              <a:gd name="connsiteX0-1" fmla="*/ 0 w 9941668"/>
              <a:gd name="connsiteY0-2" fmla="*/ 0 h 6867727"/>
              <a:gd name="connsiteX1-3" fmla="*/ 9941668 w 9941668"/>
              <a:gd name="connsiteY1-4" fmla="*/ 0 h 6867727"/>
              <a:gd name="connsiteX2-5" fmla="*/ 6254885 w 9941668"/>
              <a:gd name="connsiteY2-6" fmla="*/ 6867727 h 6867727"/>
              <a:gd name="connsiteX3-7" fmla="*/ 0 w 9941668"/>
              <a:gd name="connsiteY3-8" fmla="*/ 6858000 h 6867727"/>
              <a:gd name="connsiteX4-9" fmla="*/ 0 w 9941668"/>
              <a:gd name="connsiteY4-10" fmla="*/ 0 h 6867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941668" h="6867727">
                <a:moveTo>
                  <a:pt x="0" y="0"/>
                </a:moveTo>
                <a:lnTo>
                  <a:pt x="9941668" y="0"/>
                </a:lnTo>
                <a:lnTo>
                  <a:pt x="6254885" y="686772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90515" y="264074"/>
            <a:ext cx="3906541" cy="2194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07427" y="2330966"/>
            <a:ext cx="3917633" cy="2196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26107" y="4406448"/>
            <a:ext cx="3905160" cy="2190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组合 4"/>
          <p:cNvGrpSpPr/>
          <p:nvPr/>
        </p:nvGrpSpPr>
        <p:grpSpPr>
          <a:xfrm>
            <a:off x="630529" y="2782668"/>
            <a:ext cx="4846038" cy="646331"/>
            <a:chOff x="630529" y="2782668"/>
            <a:chExt cx="4846038" cy="646331"/>
          </a:xfrm>
        </p:grpSpPr>
        <p:sp>
          <p:nvSpPr>
            <p:cNvPr id="13" name="流程图: 合并 12"/>
            <p:cNvSpPr/>
            <p:nvPr/>
          </p:nvSpPr>
          <p:spPr>
            <a:xfrm rot="16200000">
              <a:off x="620138" y="2872038"/>
              <a:ext cx="384464" cy="363682"/>
            </a:xfrm>
            <a:prstGeom prst="flowChartMerg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216104" y="2782668"/>
              <a:ext cx="42604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想课件的元素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43352" y="3693604"/>
            <a:ext cx="4331771" cy="646331"/>
            <a:chOff x="643352" y="3693604"/>
            <a:chExt cx="4331771" cy="646331"/>
          </a:xfrm>
        </p:grpSpPr>
        <p:sp>
          <p:nvSpPr>
            <p:cNvPr id="15" name="流程图: 合并 14"/>
            <p:cNvSpPr/>
            <p:nvPr/>
          </p:nvSpPr>
          <p:spPr>
            <a:xfrm rot="16200000">
              <a:off x="632961" y="3782974"/>
              <a:ext cx="384464" cy="363682"/>
            </a:xfrm>
            <a:prstGeom prst="flowChartMerg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228927" y="3693604"/>
              <a:ext cx="37461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想元素的组合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22569" y="4604540"/>
            <a:ext cx="3998592" cy="1200329"/>
            <a:chOff x="622569" y="4604540"/>
            <a:chExt cx="3998592" cy="1200329"/>
          </a:xfrm>
        </p:grpSpPr>
        <p:sp>
          <p:nvSpPr>
            <p:cNvPr id="17" name="流程图: 合并 16"/>
            <p:cNvSpPr/>
            <p:nvPr/>
          </p:nvSpPr>
          <p:spPr>
            <a:xfrm rot="16200000">
              <a:off x="612178" y="4693910"/>
              <a:ext cx="384464" cy="363682"/>
            </a:xfrm>
            <a:prstGeom prst="flowChartMerg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208145" y="4604540"/>
              <a:ext cx="34130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想合适的音视频辅助</a:t>
              </a: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894944" y="1667000"/>
            <a:ext cx="3264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我的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秘诀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: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2.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多想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23514" y="226408"/>
            <a:ext cx="476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怎样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做好</a:t>
            </a: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历史教学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PPT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97735" y="301034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0" y="896435"/>
            <a:ext cx="63229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941668" cy="6867727"/>
          </a:xfrm>
          <a:custGeom>
            <a:avLst/>
            <a:gdLst>
              <a:gd name="connsiteX0" fmla="*/ 0 w 9941668"/>
              <a:gd name="connsiteY0" fmla="*/ 0 h 6858000"/>
              <a:gd name="connsiteX1" fmla="*/ 9941668 w 9941668"/>
              <a:gd name="connsiteY1" fmla="*/ 0 h 6858000"/>
              <a:gd name="connsiteX2" fmla="*/ 9941668 w 9941668"/>
              <a:gd name="connsiteY2" fmla="*/ 6858000 h 6858000"/>
              <a:gd name="connsiteX3" fmla="*/ 0 w 9941668"/>
              <a:gd name="connsiteY3" fmla="*/ 6858000 h 6858000"/>
              <a:gd name="connsiteX4" fmla="*/ 0 w 9941668"/>
              <a:gd name="connsiteY4" fmla="*/ 0 h 6858000"/>
              <a:gd name="connsiteX0-1" fmla="*/ 0 w 9941668"/>
              <a:gd name="connsiteY0-2" fmla="*/ 0 h 6867727"/>
              <a:gd name="connsiteX1-3" fmla="*/ 9941668 w 9941668"/>
              <a:gd name="connsiteY1-4" fmla="*/ 0 h 6867727"/>
              <a:gd name="connsiteX2-5" fmla="*/ 6254885 w 9941668"/>
              <a:gd name="connsiteY2-6" fmla="*/ 6867727 h 6867727"/>
              <a:gd name="connsiteX3-7" fmla="*/ 0 w 9941668"/>
              <a:gd name="connsiteY3-8" fmla="*/ 6858000 h 6867727"/>
              <a:gd name="connsiteX4-9" fmla="*/ 0 w 9941668"/>
              <a:gd name="connsiteY4-10" fmla="*/ 0 h 6867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941668" h="6867727">
                <a:moveTo>
                  <a:pt x="0" y="0"/>
                </a:moveTo>
                <a:lnTo>
                  <a:pt x="9941668" y="0"/>
                </a:lnTo>
                <a:lnTo>
                  <a:pt x="6254885" y="686772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005974" y="1051427"/>
            <a:ext cx="3906541" cy="2194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07364" y="3894295"/>
            <a:ext cx="3893024" cy="2196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组合 4"/>
          <p:cNvGrpSpPr/>
          <p:nvPr/>
        </p:nvGrpSpPr>
        <p:grpSpPr>
          <a:xfrm>
            <a:off x="630529" y="2782668"/>
            <a:ext cx="5360290" cy="646331"/>
            <a:chOff x="630529" y="2782668"/>
            <a:chExt cx="5360290" cy="646331"/>
          </a:xfrm>
        </p:grpSpPr>
        <p:sp>
          <p:nvSpPr>
            <p:cNvPr id="13" name="流程图: 合并 12"/>
            <p:cNvSpPr/>
            <p:nvPr/>
          </p:nvSpPr>
          <p:spPr>
            <a:xfrm rot="16200000">
              <a:off x="620138" y="2872038"/>
              <a:ext cx="384464" cy="363682"/>
            </a:xfrm>
            <a:prstGeom prst="flowChartMerg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216104" y="2782668"/>
              <a:ext cx="47747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第一步：习惯小技巧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43352" y="3693604"/>
            <a:ext cx="5061419" cy="646331"/>
            <a:chOff x="643352" y="3693604"/>
            <a:chExt cx="5227536" cy="646331"/>
          </a:xfrm>
        </p:grpSpPr>
        <p:sp>
          <p:nvSpPr>
            <p:cNvPr id="15" name="流程图: 合并 14"/>
            <p:cNvSpPr/>
            <p:nvPr/>
          </p:nvSpPr>
          <p:spPr>
            <a:xfrm rot="16200000">
              <a:off x="632961" y="3782974"/>
              <a:ext cx="384464" cy="363682"/>
            </a:xfrm>
            <a:prstGeom prst="flowChartMerg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228926" y="3693604"/>
              <a:ext cx="46419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第二步：组合小技巧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22569" y="4604540"/>
            <a:ext cx="4952320" cy="1200329"/>
            <a:chOff x="622569" y="4604540"/>
            <a:chExt cx="4952320" cy="1200329"/>
          </a:xfrm>
        </p:grpSpPr>
        <p:sp>
          <p:nvSpPr>
            <p:cNvPr id="17" name="流程图: 合并 16"/>
            <p:cNvSpPr/>
            <p:nvPr/>
          </p:nvSpPr>
          <p:spPr>
            <a:xfrm rot="16200000">
              <a:off x="612178" y="4693910"/>
              <a:ext cx="384464" cy="363682"/>
            </a:xfrm>
            <a:prstGeom prst="flowChartMerg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208144" y="4604540"/>
              <a:ext cx="436674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第三步：从一页空白开始</a:t>
              </a: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914399" y="1547164"/>
            <a:ext cx="3264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我的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秘诀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: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3.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多做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23514" y="226408"/>
            <a:ext cx="476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怎样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做好</a:t>
            </a: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历史教学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PPT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97735" y="301034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0" y="896435"/>
            <a:ext cx="63229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97" y="1084687"/>
            <a:ext cx="4257368" cy="2394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678" y="1430349"/>
            <a:ext cx="4257368" cy="2394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3859" y="1774400"/>
            <a:ext cx="4257368" cy="2394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774" y="3479457"/>
            <a:ext cx="4257368" cy="2394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3962" y="3953809"/>
            <a:ext cx="4257368" cy="2394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6039" y="4297860"/>
            <a:ext cx="4257368" cy="2394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文本框 13"/>
          <p:cNvSpPr txBox="1"/>
          <p:nvPr/>
        </p:nvSpPr>
        <p:spPr>
          <a:xfrm>
            <a:off x="8212294" y="392308"/>
            <a:ext cx="3264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我的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秘诀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: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4.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多改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23514" y="226408"/>
            <a:ext cx="476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怎样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做好</a:t>
            </a: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历史教学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PPT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97735" y="301034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0" y="896435"/>
            <a:ext cx="63229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2833" y="1143884"/>
            <a:ext cx="4257368" cy="2394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758775" y="1546945"/>
            <a:ext cx="4257368" cy="2394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93859" y="1774400"/>
            <a:ext cx="4257368" cy="2394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41975" y="3451041"/>
            <a:ext cx="4257368" cy="2394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163962" y="3953809"/>
            <a:ext cx="4257368" cy="2394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716984" y="4297860"/>
            <a:ext cx="4255477" cy="2394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文本框 13"/>
          <p:cNvSpPr txBox="1"/>
          <p:nvPr/>
        </p:nvSpPr>
        <p:spPr>
          <a:xfrm>
            <a:off x="8212294" y="392308"/>
            <a:ext cx="3264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我的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秘诀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: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4.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多改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23514" y="226408"/>
            <a:ext cx="476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怎样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做好</a:t>
            </a: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历史教学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PPT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97735" y="301034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0" y="896435"/>
            <a:ext cx="63229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1004251" y="484457"/>
            <a:ext cx="3314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课件与课堂</a:t>
            </a:r>
          </a:p>
        </p:txBody>
      </p:sp>
      <p:sp>
        <p:nvSpPr>
          <p:cNvPr id="18" name="矩形 17"/>
          <p:cNvSpPr/>
          <p:nvPr/>
        </p:nvSpPr>
        <p:spPr>
          <a:xfrm>
            <a:off x="643650" y="593748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0" y="1367931"/>
            <a:ext cx="46196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1302747" y="1813727"/>
            <a:ext cx="3316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汉仪颜楷简" panose="00020600040101010101" charset="-122"/>
              </a:rPr>
              <a:t>一些讨论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汉仪颜楷简" panose="0002060004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302749" y="2643857"/>
            <a:ext cx="4514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1.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内容是课堂的核心，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汉仪颜楷简" panose="0002060004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课件只是辅助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汉仪颜楷简" panose="0002060004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302746" y="3966430"/>
            <a:ext cx="5000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2.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课件只是锦上添花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汉仪颜楷简" panose="00020600040101010101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302746" y="4848255"/>
            <a:ext cx="6103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3.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优质课课件并不重要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汉仪颜楷简" panose="00020600040101010101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302747" y="5662577"/>
            <a:ext cx="6103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……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汉仪颜楷简" panose="00020600040101010101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627260">
            <a:off x="6080256" y="2202300"/>
            <a:ext cx="4892662" cy="2752122"/>
          </a:xfrm>
          <a:prstGeom prst="rect">
            <a:avLst/>
          </a:prstGeom>
          <a:effectLst>
            <a:outerShdw blurRad="50800" dist="469900" dir="21540000" sx="97000" sy="97000" algn="ctr" rotWithShape="0">
              <a:srgbClr val="000000">
                <a:alpha val="9000"/>
              </a:srgbClr>
            </a:outerShdw>
          </a:effectLst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618638">
            <a:off x="6552409" y="-172635"/>
            <a:ext cx="3434973" cy="1932173"/>
          </a:xfrm>
          <a:prstGeom prst="rect">
            <a:avLst/>
          </a:prstGeom>
          <a:effectLst>
            <a:outerShdw blurRad="50800" dist="469900" dir="21540000" sx="97000" sy="97000" algn="ctr" rotWithShape="0">
              <a:srgbClr val="000000">
                <a:alpha val="9000"/>
              </a:srgbClr>
            </a:outerShdw>
          </a:effectLst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99039">
            <a:off x="10435705" y="-97847"/>
            <a:ext cx="3748191" cy="2108357"/>
          </a:xfrm>
          <a:prstGeom prst="rect">
            <a:avLst/>
          </a:prstGeom>
          <a:effectLst>
            <a:outerShdw blurRad="50800" dist="469900" dir="21540000" sx="97000" sy="97000" algn="ctr" rotWithShape="0">
              <a:srgbClr val="000000">
                <a:alpha val="9000"/>
              </a:srgbClr>
            </a:outerShdw>
          </a:effectLst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611417">
            <a:off x="9059515" y="4296016"/>
            <a:ext cx="3419678" cy="1923569"/>
          </a:xfrm>
          <a:prstGeom prst="rect">
            <a:avLst/>
          </a:prstGeom>
          <a:effectLst>
            <a:outerShdw blurRad="50800" dist="469900" dir="21540000" sx="97000" sy="97000" algn="ctr" rotWithShape="0">
              <a:srgbClr val="000000">
                <a:alpha val="9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941668" cy="6867727"/>
          </a:xfrm>
          <a:custGeom>
            <a:avLst/>
            <a:gdLst>
              <a:gd name="connsiteX0" fmla="*/ 0 w 9941668"/>
              <a:gd name="connsiteY0" fmla="*/ 0 h 6858000"/>
              <a:gd name="connsiteX1" fmla="*/ 9941668 w 9941668"/>
              <a:gd name="connsiteY1" fmla="*/ 0 h 6858000"/>
              <a:gd name="connsiteX2" fmla="*/ 9941668 w 9941668"/>
              <a:gd name="connsiteY2" fmla="*/ 6858000 h 6858000"/>
              <a:gd name="connsiteX3" fmla="*/ 0 w 9941668"/>
              <a:gd name="connsiteY3" fmla="*/ 6858000 h 6858000"/>
              <a:gd name="connsiteX4" fmla="*/ 0 w 9941668"/>
              <a:gd name="connsiteY4" fmla="*/ 0 h 6858000"/>
              <a:gd name="connsiteX0-1" fmla="*/ 0 w 9941668"/>
              <a:gd name="connsiteY0-2" fmla="*/ 0 h 6867727"/>
              <a:gd name="connsiteX1-3" fmla="*/ 9941668 w 9941668"/>
              <a:gd name="connsiteY1-4" fmla="*/ 0 h 6867727"/>
              <a:gd name="connsiteX2-5" fmla="*/ 6254885 w 9941668"/>
              <a:gd name="connsiteY2-6" fmla="*/ 6867727 h 6867727"/>
              <a:gd name="connsiteX3-7" fmla="*/ 0 w 9941668"/>
              <a:gd name="connsiteY3-8" fmla="*/ 6858000 h 6867727"/>
              <a:gd name="connsiteX4-9" fmla="*/ 0 w 9941668"/>
              <a:gd name="connsiteY4-10" fmla="*/ 0 h 6867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941668" h="6867727">
                <a:moveTo>
                  <a:pt x="0" y="0"/>
                </a:moveTo>
                <a:lnTo>
                  <a:pt x="9941668" y="0"/>
                </a:lnTo>
                <a:lnTo>
                  <a:pt x="6254885" y="686772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1" name="箭头: V 形 10"/>
          <p:cNvSpPr/>
          <p:nvPr/>
        </p:nvSpPr>
        <p:spPr>
          <a:xfrm>
            <a:off x="601026" y="1979876"/>
            <a:ext cx="437743" cy="523220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2" name="箭头: V 形 11"/>
          <p:cNvSpPr/>
          <p:nvPr/>
        </p:nvSpPr>
        <p:spPr>
          <a:xfrm>
            <a:off x="1097138" y="1979876"/>
            <a:ext cx="2346772" cy="523220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369512" y="1979876"/>
            <a:ext cx="1769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感悟</a:t>
            </a: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504648" y="3790485"/>
            <a:ext cx="3871821" cy="2205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6" name="组合 25"/>
          <p:cNvGrpSpPr/>
          <p:nvPr/>
        </p:nvGrpSpPr>
        <p:grpSpPr>
          <a:xfrm>
            <a:off x="643650" y="3115040"/>
            <a:ext cx="6046879" cy="1077218"/>
            <a:chOff x="600376" y="2844222"/>
            <a:chExt cx="6003417" cy="1077218"/>
          </a:xfrm>
        </p:grpSpPr>
        <p:sp>
          <p:nvSpPr>
            <p:cNvPr id="27" name="流程图: 合并 26"/>
            <p:cNvSpPr/>
            <p:nvPr/>
          </p:nvSpPr>
          <p:spPr>
            <a:xfrm rot="16200000">
              <a:off x="589985" y="3200990"/>
              <a:ext cx="384464" cy="363682"/>
            </a:xfrm>
            <a:prstGeom prst="flowChartMerg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215930" y="2844222"/>
              <a:ext cx="538786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1</a:t>
              </a:r>
              <a:r>
                <a:rPr lang="en-US" altLang="zh-CN" sz="3200" dirty="0">
                  <a:solidFill>
                    <a:prstClr val="black"/>
                  </a:solidFill>
                  <a:latin typeface="思源宋体 CN" panose="02020700000000000000" pitchFamily="18" charset="-122"/>
                  <a:ea typeface="思源宋体 CN" panose="02020700000000000000" pitchFamily="18" charset="-122"/>
                </a:rPr>
                <a:t>.</a:t>
              </a:r>
              <a:r>
                <a:rPr lang="zh-CN" altLang="en-US" sz="3200" dirty="0">
                  <a:solidFill>
                    <a:prstClr val="black"/>
                  </a:solidFill>
                  <a:latin typeface="思源宋体 CN" panose="02020700000000000000" pitchFamily="18" charset="-122"/>
                  <a:ea typeface="思源宋体 CN" panose="02020700000000000000" pitchFamily="18" charset="-122"/>
                </a:rPr>
                <a:t>教学设计和课件都是优质课堂的重要组成部分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43650" y="4581164"/>
            <a:ext cx="5591049" cy="1569660"/>
            <a:chOff x="612209" y="3818777"/>
            <a:chExt cx="5733044" cy="1569660"/>
          </a:xfrm>
        </p:grpSpPr>
        <p:sp>
          <p:nvSpPr>
            <p:cNvPr id="33" name="流程图: 合并 32"/>
            <p:cNvSpPr/>
            <p:nvPr/>
          </p:nvSpPr>
          <p:spPr>
            <a:xfrm rot="16200000">
              <a:off x="601818" y="4185605"/>
              <a:ext cx="384464" cy="363682"/>
            </a:xfrm>
            <a:prstGeom prst="flowChartMerg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228923" y="3818777"/>
              <a:ext cx="511633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2.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不断精进课件制作的过程，也会激励自己提高自身的教学设计水平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1004251" y="484457"/>
            <a:ext cx="3314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课件与课堂</a:t>
            </a:r>
          </a:p>
        </p:txBody>
      </p:sp>
      <p:sp>
        <p:nvSpPr>
          <p:cNvPr id="22" name="矩形 21"/>
          <p:cNvSpPr/>
          <p:nvPr/>
        </p:nvSpPr>
        <p:spPr>
          <a:xfrm>
            <a:off x="643650" y="593748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0" y="1367931"/>
            <a:ext cx="46196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972" y="1165165"/>
            <a:ext cx="3920363" cy="22052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tx2">
                <a:lumMod val="75000"/>
              </a:schemeClr>
            </a:gs>
            <a:gs pos="85000">
              <a:schemeClr val="tx2"/>
            </a:gs>
          </a:gsLst>
          <a:lin ang="1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6614809" y="0"/>
            <a:ext cx="5578858" cy="6858000"/>
          </a:xfrm>
          <a:custGeom>
            <a:avLst/>
            <a:gdLst>
              <a:gd name="connsiteX0" fmla="*/ 0 w 6454381"/>
              <a:gd name="connsiteY0" fmla="*/ 0 h 6858000"/>
              <a:gd name="connsiteX1" fmla="*/ 6454381 w 6454381"/>
              <a:gd name="connsiteY1" fmla="*/ 0 h 6858000"/>
              <a:gd name="connsiteX2" fmla="*/ 6454381 w 6454381"/>
              <a:gd name="connsiteY2" fmla="*/ 6858000 h 6858000"/>
              <a:gd name="connsiteX3" fmla="*/ 0 w 6454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54381" h="6858000">
                <a:moveTo>
                  <a:pt x="0" y="0"/>
                </a:moveTo>
                <a:lnTo>
                  <a:pt x="6454381" y="0"/>
                </a:lnTo>
                <a:lnTo>
                  <a:pt x="645438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文本框 5"/>
          <p:cNvSpPr txBox="1"/>
          <p:nvPr/>
        </p:nvSpPr>
        <p:spPr>
          <a:xfrm>
            <a:off x="739911" y="2605990"/>
            <a:ext cx="44682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8800" dirty="0">
                <a:solidFill>
                  <a:schemeClr val="bg1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我的</a:t>
            </a:r>
            <a:r>
              <a:rPr lang="en-US" altLang="zh-CN" sz="8800" dirty="0">
                <a:solidFill>
                  <a:schemeClr val="bg1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PPT</a:t>
            </a:r>
            <a:r>
              <a:rPr lang="zh-CN" altLang="en-US" sz="4000" dirty="0">
                <a:solidFill>
                  <a:schemeClr val="bg1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成长之路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17332" y="2005891"/>
            <a:ext cx="656876" cy="40330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17332" y="1393532"/>
            <a:ext cx="8830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</a:rPr>
              <a:t>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941668" cy="6867727"/>
          </a:xfrm>
          <a:custGeom>
            <a:avLst/>
            <a:gdLst>
              <a:gd name="connsiteX0" fmla="*/ 0 w 9941668"/>
              <a:gd name="connsiteY0" fmla="*/ 0 h 6858000"/>
              <a:gd name="connsiteX1" fmla="*/ 9941668 w 9941668"/>
              <a:gd name="connsiteY1" fmla="*/ 0 h 6858000"/>
              <a:gd name="connsiteX2" fmla="*/ 9941668 w 9941668"/>
              <a:gd name="connsiteY2" fmla="*/ 6858000 h 6858000"/>
              <a:gd name="connsiteX3" fmla="*/ 0 w 9941668"/>
              <a:gd name="connsiteY3" fmla="*/ 6858000 h 6858000"/>
              <a:gd name="connsiteX4" fmla="*/ 0 w 9941668"/>
              <a:gd name="connsiteY4" fmla="*/ 0 h 6858000"/>
              <a:gd name="connsiteX0-1" fmla="*/ 0 w 9941668"/>
              <a:gd name="connsiteY0-2" fmla="*/ 0 h 6867727"/>
              <a:gd name="connsiteX1-3" fmla="*/ 9941668 w 9941668"/>
              <a:gd name="connsiteY1-4" fmla="*/ 0 h 6867727"/>
              <a:gd name="connsiteX2-5" fmla="*/ 6254885 w 9941668"/>
              <a:gd name="connsiteY2-6" fmla="*/ 6867727 h 6867727"/>
              <a:gd name="connsiteX3-7" fmla="*/ 0 w 9941668"/>
              <a:gd name="connsiteY3-8" fmla="*/ 6858000 h 6867727"/>
              <a:gd name="connsiteX4-9" fmla="*/ 0 w 9941668"/>
              <a:gd name="connsiteY4-10" fmla="*/ 0 h 6867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941668" h="6867727">
                <a:moveTo>
                  <a:pt x="0" y="0"/>
                </a:moveTo>
                <a:lnTo>
                  <a:pt x="9941668" y="0"/>
                </a:lnTo>
                <a:lnTo>
                  <a:pt x="6254885" y="686772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1" name="箭头: V 形 10"/>
          <p:cNvSpPr/>
          <p:nvPr/>
        </p:nvSpPr>
        <p:spPr>
          <a:xfrm>
            <a:off x="601026" y="1979876"/>
            <a:ext cx="437743" cy="523220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2" name="箭头: V 形 11"/>
          <p:cNvSpPr/>
          <p:nvPr/>
        </p:nvSpPr>
        <p:spPr>
          <a:xfrm>
            <a:off x="1097138" y="1979876"/>
            <a:ext cx="2346772" cy="523220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369512" y="1979876"/>
            <a:ext cx="1769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感悟</a:t>
            </a: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187077" y="1050087"/>
            <a:ext cx="3906541" cy="2194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504648" y="3790485"/>
            <a:ext cx="3871821" cy="2205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6" name="组合 25"/>
          <p:cNvGrpSpPr/>
          <p:nvPr/>
        </p:nvGrpSpPr>
        <p:grpSpPr>
          <a:xfrm>
            <a:off x="655607" y="3157510"/>
            <a:ext cx="5039090" cy="1077218"/>
            <a:chOff x="600376" y="2844222"/>
            <a:chExt cx="5002871" cy="1077218"/>
          </a:xfrm>
        </p:grpSpPr>
        <p:sp>
          <p:nvSpPr>
            <p:cNvPr id="27" name="流程图: 合并 26"/>
            <p:cNvSpPr/>
            <p:nvPr/>
          </p:nvSpPr>
          <p:spPr>
            <a:xfrm rot="16200000">
              <a:off x="589985" y="3200990"/>
              <a:ext cx="384464" cy="363682"/>
            </a:xfrm>
            <a:prstGeom prst="flowChartMerg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215930" y="2844222"/>
              <a:ext cx="438731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3.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课件制作会者不难，孰能生巧，但不必强求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1004251" y="484457"/>
            <a:ext cx="3314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课件与课堂</a:t>
            </a:r>
          </a:p>
        </p:txBody>
      </p:sp>
      <p:sp>
        <p:nvSpPr>
          <p:cNvPr id="22" name="矩形 21"/>
          <p:cNvSpPr/>
          <p:nvPr/>
        </p:nvSpPr>
        <p:spPr>
          <a:xfrm>
            <a:off x="643650" y="593748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0" y="1367931"/>
            <a:ext cx="46196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643650" y="4581164"/>
            <a:ext cx="5591049" cy="1569660"/>
            <a:chOff x="612209" y="3818777"/>
            <a:chExt cx="5733044" cy="1569660"/>
          </a:xfrm>
        </p:grpSpPr>
        <p:sp>
          <p:nvSpPr>
            <p:cNvPr id="15" name="流程图: 合并 14"/>
            <p:cNvSpPr/>
            <p:nvPr/>
          </p:nvSpPr>
          <p:spPr>
            <a:xfrm rot="16200000">
              <a:off x="601818" y="4185605"/>
              <a:ext cx="384464" cy="363682"/>
            </a:xfrm>
            <a:prstGeom prst="flowChartMerg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228923" y="3818777"/>
              <a:ext cx="511633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4.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宋体 CN" panose="02020700000000000000" pitchFamily="18" charset="-122"/>
                  <a:ea typeface="思源宋体 CN" panose="02020700000000000000" pitchFamily="18" charset="-122"/>
                  <a:cs typeface="+mn-cs"/>
                </a:rPr>
                <a:t>根据自己的教学实情，选择适合自己教学风格的课件制作方式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tx2">
                <a:lumMod val="75000"/>
              </a:schemeClr>
            </a:gs>
            <a:gs pos="85000">
              <a:schemeClr val="tx2"/>
            </a:gs>
          </a:gsLst>
          <a:lin ang="1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78230" y="0"/>
            <a:ext cx="6415437" cy="6858000"/>
          </a:xfrm>
          <a:custGeom>
            <a:avLst/>
            <a:gdLst>
              <a:gd name="connsiteX0" fmla="*/ 0 w 6454381"/>
              <a:gd name="connsiteY0" fmla="*/ 0 h 6858000"/>
              <a:gd name="connsiteX1" fmla="*/ 6454381 w 6454381"/>
              <a:gd name="connsiteY1" fmla="*/ 0 h 6858000"/>
              <a:gd name="connsiteX2" fmla="*/ 6454381 w 6454381"/>
              <a:gd name="connsiteY2" fmla="*/ 6858000 h 6858000"/>
              <a:gd name="connsiteX3" fmla="*/ 0 w 6454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54381" h="6858000">
                <a:moveTo>
                  <a:pt x="0" y="0"/>
                </a:moveTo>
                <a:lnTo>
                  <a:pt x="6454381" y="0"/>
                </a:lnTo>
                <a:lnTo>
                  <a:pt x="645438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文本框 5"/>
          <p:cNvSpPr txBox="1"/>
          <p:nvPr/>
        </p:nvSpPr>
        <p:spPr>
          <a:xfrm>
            <a:off x="635136" y="2739340"/>
            <a:ext cx="44682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数字故事</a:t>
            </a:r>
            <a:endParaRPr kumimoji="0" lang="en-US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那点事儿</a:t>
            </a:r>
          </a:p>
        </p:txBody>
      </p:sp>
      <p:sp>
        <p:nvSpPr>
          <p:cNvPr id="7" name="矩形 6"/>
          <p:cNvSpPr/>
          <p:nvPr/>
        </p:nvSpPr>
        <p:spPr>
          <a:xfrm>
            <a:off x="793507" y="2186866"/>
            <a:ext cx="656876" cy="40330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93507" y="1574507"/>
            <a:ext cx="8830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3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0591800" cy="6867727"/>
          </a:xfrm>
          <a:custGeom>
            <a:avLst/>
            <a:gdLst>
              <a:gd name="connsiteX0" fmla="*/ 0 w 9941668"/>
              <a:gd name="connsiteY0" fmla="*/ 0 h 6858000"/>
              <a:gd name="connsiteX1" fmla="*/ 9941668 w 9941668"/>
              <a:gd name="connsiteY1" fmla="*/ 0 h 6858000"/>
              <a:gd name="connsiteX2" fmla="*/ 9941668 w 9941668"/>
              <a:gd name="connsiteY2" fmla="*/ 6858000 h 6858000"/>
              <a:gd name="connsiteX3" fmla="*/ 0 w 9941668"/>
              <a:gd name="connsiteY3" fmla="*/ 6858000 h 6858000"/>
              <a:gd name="connsiteX4" fmla="*/ 0 w 9941668"/>
              <a:gd name="connsiteY4" fmla="*/ 0 h 6858000"/>
              <a:gd name="connsiteX0-1" fmla="*/ 0 w 9941668"/>
              <a:gd name="connsiteY0-2" fmla="*/ 0 h 6867727"/>
              <a:gd name="connsiteX1-3" fmla="*/ 9941668 w 9941668"/>
              <a:gd name="connsiteY1-4" fmla="*/ 0 h 6867727"/>
              <a:gd name="connsiteX2-5" fmla="*/ 6254885 w 9941668"/>
              <a:gd name="connsiteY2-6" fmla="*/ 6867727 h 6867727"/>
              <a:gd name="connsiteX3-7" fmla="*/ 0 w 9941668"/>
              <a:gd name="connsiteY3-8" fmla="*/ 6858000 h 6867727"/>
              <a:gd name="connsiteX4-9" fmla="*/ 0 w 9941668"/>
              <a:gd name="connsiteY4-10" fmla="*/ 0 h 6867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941668" h="6867727">
                <a:moveTo>
                  <a:pt x="0" y="0"/>
                </a:moveTo>
                <a:lnTo>
                  <a:pt x="9941668" y="0"/>
                </a:lnTo>
                <a:lnTo>
                  <a:pt x="6254885" y="686772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11" name="邓小平数字故事——三落三起_x2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9293" cy="6867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0591800" cy="6867727"/>
          </a:xfrm>
          <a:custGeom>
            <a:avLst/>
            <a:gdLst>
              <a:gd name="connsiteX0" fmla="*/ 0 w 9941668"/>
              <a:gd name="connsiteY0" fmla="*/ 0 h 6858000"/>
              <a:gd name="connsiteX1" fmla="*/ 9941668 w 9941668"/>
              <a:gd name="connsiteY1" fmla="*/ 0 h 6858000"/>
              <a:gd name="connsiteX2" fmla="*/ 9941668 w 9941668"/>
              <a:gd name="connsiteY2" fmla="*/ 6858000 h 6858000"/>
              <a:gd name="connsiteX3" fmla="*/ 0 w 9941668"/>
              <a:gd name="connsiteY3" fmla="*/ 6858000 h 6858000"/>
              <a:gd name="connsiteX4" fmla="*/ 0 w 9941668"/>
              <a:gd name="connsiteY4" fmla="*/ 0 h 6858000"/>
              <a:gd name="connsiteX0-1" fmla="*/ 0 w 9941668"/>
              <a:gd name="connsiteY0-2" fmla="*/ 0 h 6867727"/>
              <a:gd name="connsiteX1-3" fmla="*/ 9941668 w 9941668"/>
              <a:gd name="connsiteY1-4" fmla="*/ 0 h 6867727"/>
              <a:gd name="connsiteX2-5" fmla="*/ 6254885 w 9941668"/>
              <a:gd name="connsiteY2-6" fmla="*/ 6867727 h 6867727"/>
              <a:gd name="connsiteX3-7" fmla="*/ 0 w 9941668"/>
              <a:gd name="connsiteY3-8" fmla="*/ 6858000 h 6867727"/>
              <a:gd name="connsiteX4-9" fmla="*/ 0 w 9941668"/>
              <a:gd name="connsiteY4-10" fmla="*/ 0 h 6867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941668" h="6867727">
                <a:moveTo>
                  <a:pt x="0" y="0"/>
                </a:moveTo>
                <a:lnTo>
                  <a:pt x="9941668" y="0"/>
                </a:lnTo>
                <a:lnTo>
                  <a:pt x="6254885" y="686772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05316" y="2335231"/>
            <a:ext cx="388560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“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数字故事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”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是通过“文字、图像与声音”结合在一起，以数字化形式“讲故事”的</a:t>
            </a:r>
            <a:r>
              <a:rPr lang="zh-CN" altLang="en-US" sz="2800" dirty="0">
                <a:solidFill>
                  <a:prstClr val="black"/>
                </a:solidFill>
                <a:latin typeface="思源宋体 CN" panose="02020700000000000000" pitchFamily="18" charset="-122"/>
                <a:ea typeface="思源宋体 CN" panose="02020700000000000000" pitchFamily="18" charset="-122"/>
              </a:rPr>
              <a:t>教学方式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。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43650" y="635195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0" y="1367931"/>
            <a:ext cx="46196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969429" y="560569"/>
            <a:ext cx="4225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什么是历史数字故事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520" y="1739525"/>
            <a:ext cx="6774141" cy="4418084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509339" y="4966849"/>
            <a:ext cx="3761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1.</a:t>
            </a: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提高课堂效率；</a:t>
            </a:r>
            <a:endParaRPr lang="en-US" altLang="zh-CN" sz="2800" dirty="0">
              <a:solidFill>
                <a:prstClr val="black"/>
              </a:solidFill>
              <a:latin typeface="华光钢铁直黑 可变体 Medium" panose="02000500000000000000" pitchFamily="2" charset="-122"/>
              <a:ea typeface="华光钢铁直黑 可变体 Medium" panose="02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2.</a:t>
            </a: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激发学生学习兴趣；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768" y="1828325"/>
            <a:ext cx="6909644" cy="3886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0591800" cy="6867727"/>
          </a:xfrm>
          <a:custGeom>
            <a:avLst/>
            <a:gdLst>
              <a:gd name="connsiteX0" fmla="*/ 0 w 9941668"/>
              <a:gd name="connsiteY0" fmla="*/ 0 h 6858000"/>
              <a:gd name="connsiteX1" fmla="*/ 9941668 w 9941668"/>
              <a:gd name="connsiteY1" fmla="*/ 0 h 6858000"/>
              <a:gd name="connsiteX2" fmla="*/ 9941668 w 9941668"/>
              <a:gd name="connsiteY2" fmla="*/ 6858000 h 6858000"/>
              <a:gd name="connsiteX3" fmla="*/ 0 w 9941668"/>
              <a:gd name="connsiteY3" fmla="*/ 6858000 h 6858000"/>
              <a:gd name="connsiteX4" fmla="*/ 0 w 9941668"/>
              <a:gd name="connsiteY4" fmla="*/ 0 h 6858000"/>
              <a:gd name="connsiteX0-1" fmla="*/ 0 w 9941668"/>
              <a:gd name="connsiteY0-2" fmla="*/ 0 h 6867727"/>
              <a:gd name="connsiteX1-3" fmla="*/ 9941668 w 9941668"/>
              <a:gd name="connsiteY1-4" fmla="*/ 0 h 6867727"/>
              <a:gd name="connsiteX2-5" fmla="*/ 6254885 w 9941668"/>
              <a:gd name="connsiteY2-6" fmla="*/ 6867727 h 6867727"/>
              <a:gd name="connsiteX3-7" fmla="*/ 0 w 9941668"/>
              <a:gd name="connsiteY3-8" fmla="*/ 6858000 h 6867727"/>
              <a:gd name="connsiteX4-9" fmla="*/ 0 w 9941668"/>
              <a:gd name="connsiteY4-10" fmla="*/ 0 h 6867727"/>
              <a:gd name="connsiteX0-11" fmla="*/ 0 w 9941668"/>
              <a:gd name="connsiteY0-12" fmla="*/ 0 h 6867727"/>
              <a:gd name="connsiteX1-13" fmla="*/ 9941668 w 9941668"/>
              <a:gd name="connsiteY1-14" fmla="*/ 0 h 6867727"/>
              <a:gd name="connsiteX2-15" fmla="*/ 7286640 w 9941668"/>
              <a:gd name="connsiteY2-16" fmla="*/ 6867727 h 6867727"/>
              <a:gd name="connsiteX3-17" fmla="*/ 0 w 9941668"/>
              <a:gd name="connsiteY3-18" fmla="*/ 6858000 h 6867727"/>
              <a:gd name="connsiteX4-19" fmla="*/ 0 w 9941668"/>
              <a:gd name="connsiteY4-20" fmla="*/ 0 h 6867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941668" h="6867727">
                <a:moveTo>
                  <a:pt x="0" y="0"/>
                </a:moveTo>
                <a:lnTo>
                  <a:pt x="9941668" y="0"/>
                </a:lnTo>
                <a:lnTo>
                  <a:pt x="7286640" y="686772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43650" y="635195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0" y="1367931"/>
            <a:ext cx="46196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1907" y="180975"/>
            <a:ext cx="6229472" cy="64960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773" y="1608652"/>
            <a:ext cx="4028362" cy="407027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03072" y="5843278"/>
            <a:ext cx="5352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杨雅宁：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顺乎世界之潮流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——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从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《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时务报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》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看时代脉动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69429" y="560569"/>
            <a:ext cx="4225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什么是历史数字故事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0591800" cy="6867727"/>
          </a:xfrm>
          <a:custGeom>
            <a:avLst/>
            <a:gdLst>
              <a:gd name="connsiteX0" fmla="*/ 0 w 9941668"/>
              <a:gd name="connsiteY0" fmla="*/ 0 h 6858000"/>
              <a:gd name="connsiteX1" fmla="*/ 9941668 w 9941668"/>
              <a:gd name="connsiteY1" fmla="*/ 0 h 6858000"/>
              <a:gd name="connsiteX2" fmla="*/ 9941668 w 9941668"/>
              <a:gd name="connsiteY2" fmla="*/ 6858000 h 6858000"/>
              <a:gd name="connsiteX3" fmla="*/ 0 w 9941668"/>
              <a:gd name="connsiteY3" fmla="*/ 6858000 h 6858000"/>
              <a:gd name="connsiteX4" fmla="*/ 0 w 9941668"/>
              <a:gd name="connsiteY4" fmla="*/ 0 h 6858000"/>
              <a:gd name="connsiteX0-1" fmla="*/ 0 w 9941668"/>
              <a:gd name="connsiteY0-2" fmla="*/ 0 h 6867727"/>
              <a:gd name="connsiteX1-3" fmla="*/ 9941668 w 9941668"/>
              <a:gd name="connsiteY1-4" fmla="*/ 0 h 6867727"/>
              <a:gd name="connsiteX2-5" fmla="*/ 6254885 w 9941668"/>
              <a:gd name="connsiteY2-6" fmla="*/ 6867727 h 6867727"/>
              <a:gd name="connsiteX3-7" fmla="*/ 0 w 9941668"/>
              <a:gd name="connsiteY3-8" fmla="*/ 6858000 h 6867727"/>
              <a:gd name="connsiteX4-9" fmla="*/ 0 w 9941668"/>
              <a:gd name="connsiteY4-10" fmla="*/ 0 h 6867727"/>
              <a:gd name="connsiteX0-11" fmla="*/ 0 w 9941668"/>
              <a:gd name="connsiteY0-12" fmla="*/ 0 h 6867727"/>
              <a:gd name="connsiteX1-13" fmla="*/ 9941668 w 9941668"/>
              <a:gd name="connsiteY1-14" fmla="*/ 0 h 6867727"/>
              <a:gd name="connsiteX2-15" fmla="*/ 7286640 w 9941668"/>
              <a:gd name="connsiteY2-16" fmla="*/ 6867727 h 6867727"/>
              <a:gd name="connsiteX3-17" fmla="*/ 0 w 9941668"/>
              <a:gd name="connsiteY3-18" fmla="*/ 6858000 h 6867727"/>
              <a:gd name="connsiteX4-19" fmla="*/ 0 w 9941668"/>
              <a:gd name="connsiteY4-20" fmla="*/ 0 h 6867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941668" h="6867727">
                <a:moveTo>
                  <a:pt x="0" y="0"/>
                </a:moveTo>
                <a:lnTo>
                  <a:pt x="9941668" y="0"/>
                </a:lnTo>
                <a:lnTo>
                  <a:pt x="7286640" y="686772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43650" y="2046665"/>
            <a:ext cx="388560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        制作历史数字故事可以把它理解为制作一部低成本、零投资的微电影，可以用来简述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人物生平事迹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、简述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历史事件的背景、经过、影响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等。</a:t>
            </a:r>
          </a:p>
        </p:txBody>
      </p:sp>
      <p:sp>
        <p:nvSpPr>
          <p:cNvPr id="26" name="矩形 25"/>
          <p:cNvSpPr/>
          <p:nvPr/>
        </p:nvSpPr>
        <p:spPr>
          <a:xfrm>
            <a:off x="643650" y="635195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0" y="1367931"/>
            <a:ext cx="46196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969429" y="560569"/>
            <a:ext cx="4619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怎样制作历史数字故事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520" y="1739525"/>
            <a:ext cx="6774141" cy="441808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481172" y="5220213"/>
            <a:ext cx="2336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文字、图片、音效、动画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425" y="1829872"/>
            <a:ext cx="6898329" cy="3880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0591800" cy="6867727"/>
          </a:xfrm>
          <a:custGeom>
            <a:avLst/>
            <a:gdLst>
              <a:gd name="connsiteX0" fmla="*/ 0 w 9941668"/>
              <a:gd name="connsiteY0" fmla="*/ 0 h 6858000"/>
              <a:gd name="connsiteX1" fmla="*/ 9941668 w 9941668"/>
              <a:gd name="connsiteY1" fmla="*/ 0 h 6858000"/>
              <a:gd name="connsiteX2" fmla="*/ 9941668 w 9941668"/>
              <a:gd name="connsiteY2" fmla="*/ 6858000 h 6858000"/>
              <a:gd name="connsiteX3" fmla="*/ 0 w 9941668"/>
              <a:gd name="connsiteY3" fmla="*/ 6858000 h 6858000"/>
              <a:gd name="connsiteX4" fmla="*/ 0 w 9941668"/>
              <a:gd name="connsiteY4" fmla="*/ 0 h 6858000"/>
              <a:gd name="connsiteX0-1" fmla="*/ 0 w 9941668"/>
              <a:gd name="connsiteY0-2" fmla="*/ 0 h 6867727"/>
              <a:gd name="connsiteX1-3" fmla="*/ 9941668 w 9941668"/>
              <a:gd name="connsiteY1-4" fmla="*/ 0 h 6867727"/>
              <a:gd name="connsiteX2-5" fmla="*/ 6254885 w 9941668"/>
              <a:gd name="connsiteY2-6" fmla="*/ 6867727 h 6867727"/>
              <a:gd name="connsiteX3-7" fmla="*/ 0 w 9941668"/>
              <a:gd name="connsiteY3-8" fmla="*/ 6858000 h 6867727"/>
              <a:gd name="connsiteX4-9" fmla="*/ 0 w 9941668"/>
              <a:gd name="connsiteY4-10" fmla="*/ 0 h 6867727"/>
              <a:gd name="connsiteX0-11" fmla="*/ 0 w 9941668"/>
              <a:gd name="connsiteY0-12" fmla="*/ 0 h 6867727"/>
              <a:gd name="connsiteX1-13" fmla="*/ 9941668 w 9941668"/>
              <a:gd name="connsiteY1-14" fmla="*/ 0 h 6867727"/>
              <a:gd name="connsiteX2-15" fmla="*/ 7286640 w 9941668"/>
              <a:gd name="connsiteY2-16" fmla="*/ 6867727 h 6867727"/>
              <a:gd name="connsiteX3-17" fmla="*/ 0 w 9941668"/>
              <a:gd name="connsiteY3-18" fmla="*/ 6858000 h 6867727"/>
              <a:gd name="connsiteX4-19" fmla="*/ 0 w 9941668"/>
              <a:gd name="connsiteY4-20" fmla="*/ 0 h 6867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941668" h="6867727">
                <a:moveTo>
                  <a:pt x="0" y="0"/>
                </a:moveTo>
                <a:lnTo>
                  <a:pt x="9941668" y="0"/>
                </a:lnTo>
                <a:lnTo>
                  <a:pt x="7286640" y="686772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67011" y="3429000"/>
            <a:ext cx="38856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第一步：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确定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内容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（故事大纲、文字剧本）</a:t>
            </a:r>
          </a:p>
        </p:txBody>
      </p:sp>
      <p:sp>
        <p:nvSpPr>
          <p:cNvPr id="26" name="矩形 25"/>
          <p:cNvSpPr/>
          <p:nvPr/>
        </p:nvSpPr>
        <p:spPr>
          <a:xfrm>
            <a:off x="643650" y="635195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0" y="1367931"/>
            <a:ext cx="46196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969429" y="560569"/>
            <a:ext cx="4619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怎样制作历史数字故事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67011" y="1948709"/>
            <a:ext cx="3885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dirty="0">
                <a:solidFill>
                  <a:srgbClr val="C00000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数字故事</a:t>
            </a:r>
            <a:r>
              <a:rPr lang="zh-CN" altLang="en-US" sz="3200" dirty="0"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制作流程：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343" y="1789316"/>
            <a:ext cx="6904318" cy="4397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0591800" cy="6867727"/>
          </a:xfrm>
          <a:custGeom>
            <a:avLst/>
            <a:gdLst>
              <a:gd name="connsiteX0" fmla="*/ 0 w 9941668"/>
              <a:gd name="connsiteY0" fmla="*/ 0 h 6858000"/>
              <a:gd name="connsiteX1" fmla="*/ 9941668 w 9941668"/>
              <a:gd name="connsiteY1" fmla="*/ 0 h 6858000"/>
              <a:gd name="connsiteX2" fmla="*/ 9941668 w 9941668"/>
              <a:gd name="connsiteY2" fmla="*/ 6858000 h 6858000"/>
              <a:gd name="connsiteX3" fmla="*/ 0 w 9941668"/>
              <a:gd name="connsiteY3" fmla="*/ 6858000 h 6858000"/>
              <a:gd name="connsiteX4" fmla="*/ 0 w 9941668"/>
              <a:gd name="connsiteY4" fmla="*/ 0 h 6858000"/>
              <a:gd name="connsiteX0-1" fmla="*/ 0 w 9941668"/>
              <a:gd name="connsiteY0-2" fmla="*/ 0 h 6867727"/>
              <a:gd name="connsiteX1-3" fmla="*/ 9941668 w 9941668"/>
              <a:gd name="connsiteY1-4" fmla="*/ 0 h 6867727"/>
              <a:gd name="connsiteX2-5" fmla="*/ 6254885 w 9941668"/>
              <a:gd name="connsiteY2-6" fmla="*/ 6867727 h 6867727"/>
              <a:gd name="connsiteX3-7" fmla="*/ 0 w 9941668"/>
              <a:gd name="connsiteY3-8" fmla="*/ 6858000 h 6867727"/>
              <a:gd name="connsiteX4-9" fmla="*/ 0 w 9941668"/>
              <a:gd name="connsiteY4-10" fmla="*/ 0 h 6867727"/>
              <a:gd name="connsiteX0-11" fmla="*/ 0 w 9941668"/>
              <a:gd name="connsiteY0-12" fmla="*/ 0 h 6867727"/>
              <a:gd name="connsiteX1-13" fmla="*/ 9941668 w 9941668"/>
              <a:gd name="connsiteY1-14" fmla="*/ 0 h 6867727"/>
              <a:gd name="connsiteX2-15" fmla="*/ 7286640 w 9941668"/>
              <a:gd name="connsiteY2-16" fmla="*/ 6867727 h 6867727"/>
              <a:gd name="connsiteX3-17" fmla="*/ 0 w 9941668"/>
              <a:gd name="connsiteY3-18" fmla="*/ 6858000 h 6867727"/>
              <a:gd name="connsiteX4-19" fmla="*/ 0 w 9941668"/>
              <a:gd name="connsiteY4-20" fmla="*/ 0 h 6867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941668" h="6867727">
                <a:moveTo>
                  <a:pt x="0" y="0"/>
                </a:moveTo>
                <a:lnTo>
                  <a:pt x="9941668" y="0"/>
                </a:lnTo>
                <a:lnTo>
                  <a:pt x="7286640" y="686772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43650" y="635195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0" y="1367931"/>
            <a:ext cx="46196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969429" y="560569"/>
            <a:ext cx="4619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怎样制作历史数字故事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67011" y="1948709"/>
            <a:ext cx="3885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数字故事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制作流程：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67011" y="3498704"/>
            <a:ext cx="4341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第二步：确定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主要场景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   （图片素材的搜集）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5198" y="2045092"/>
            <a:ext cx="6096528" cy="342929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5198" y="2045092"/>
            <a:ext cx="6096528" cy="342929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r="50030"/>
          <a:stretch>
            <a:fillRect/>
          </a:stretch>
        </p:blipFill>
        <p:spPr>
          <a:xfrm>
            <a:off x="5075198" y="2021608"/>
            <a:ext cx="4341177" cy="27663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/>
          <a:srcRect l="49512"/>
          <a:stretch>
            <a:fillRect/>
          </a:stretch>
        </p:blipFill>
        <p:spPr>
          <a:xfrm>
            <a:off x="6906638" y="3211733"/>
            <a:ext cx="4386200" cy="2766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0591800" cy="6867727"/>
          </a:xfrm>
          <a:custGeom>
            <a:avLst/>
            <a:gdLst>
              <a:gd name="connsiteX0" fmla="*/ 0 w 9941668"/>
              <a:gd name="connsiteY0" fmla="*/ 0 h 6858000"/>
              <a:gd name="connsiteX1" fmla="*/ 9941668 w 9941668"/>
              <a:gd name="connsiteY1" fmla="*/ 0 h 6858000"/>
              <a:gd name="connsiteX2" fmla="*/ 9941668 w 9941668"/>
              <a:gd name="connsiteY2" fmla="*/ 6858000 h 6858000"/>
              <a:gd name="connsiteX3" fmla="*/ 0 w 9941668"/>
              <a:gd name="connsiteY3" fmla="*/ 6858000 h 6858000"/>
              <a:gd name="connsiteX4" fmla="*/ 0 w 9941668"/>
              <a:gd name="connsiteY4" fmla="*/ 0 h 6858000"/>
              <a:gd name="connsiteX0-1" fmla="*/ 0 w 9941668"/>
              <a:gd name="connsiteY0-2" fmla="*/ 0 h 6867727"/>
              <a:gd name="connsiteX1-3" fmla="*/ 9941668 w 9941668"/>
              <a:gd name="connsiteY1-4" fmla="*/ 0 h 6867727"/>
              <a:gd name="connsiteX2-5" fmla="*/ 6254885 w 9941668"/>
              <a:gd name="connsiteY2-6" fmla="*/ 6867727 h 6867727"/>
              <a:gd name="connsiteX3-7" fmla="*/ 0 w 9941668"/>
              <a:gd name="connsiteY3-8" fmla="*/ 6858000 h 6867727"/>
              <a:gd name="connsiteX4-9" fmla="*/ 0 w 9941668"/>
              <a:gd name="connsiteY4-10" fmla="*/ 0 h 6867727"/>
              <a:gd name="connsiteX0-11" fmla="*/ 0 w 9941668"/>
              <a:gd name="connsiteY0-12" fmla="*/ 0 h 6867727"/>
              <a:gd name="connsiteX1-13" fmla="*/ 9941668 w 9941668"/>
              <a:gd name="connsiteY1-14" fmla="*/ 0 h 6867727"/>
              <a:gd name="connsiteX2-15" fmla="*/ 7286640 w 9941668"/>
              <a:gd name="connsiteY2-16" fmla="*/ 6867727 h 6867727"/>
              <a:gd name="connsiteX3-17" fmla="*/ 0 w 9941668"/>
              <a:gd name="connsiteY3-18" fmla="*/ 6858000 h 6867727"/>
              <a:gd name="connsiteX4-19" fmla="*/ 0 w 9941668"/>
              <a:gd name="connsiteY4-20" fmla="*/ 0 h 6867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941668" h="6867727">
                <a:moveTo>
                  <a:pt x="0" y="0"/>
                </a:moveTo>
                <a:lnTo>
                  <a:pt x="9941668" y="0"/>
                </a:lnTo>
                <a:lnTo>
                  <a:pt x="7286640" y="686772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43650" y="635195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0" y="1367931"/>
            <a:ext cx="46196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969429" y="560569"/>
            <a:ext cx="4619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怎样制作历史数字故事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67011" y="1948709"/>
            <a:ext cx="3885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数字故事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制作流程：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67011" y="2965667"/>
            <a:ext cx="434117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以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五四运动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数字故事为例：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67011" y="4285975"/>
            <a:ext cx="43411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</a:rPr>
              <a:t>从故事大纲中所提取的主要场景：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</a:rPr>
              <a:t>北京大学法科大礼堂、北京天安门、北京赵家楼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1907" y="635195"/>
            <a:ext cx="6096528" cy="342929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919" y="1820404"/>
            <a:ext cx="6096528" cy="34292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638" y="3086458"/>
            <a:ext cx="6096528" cy="34292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0591800" cy="6867727"/>
          </a:xfrm>
          <a:custGeom>
            <a:avLst/>
            <a:gdLst>
              <a:gd name="connsiteX0" fmla="*/ 0 w 9941668"/>
              <a:gd name="connsiteY0" fmla="*/ 0 h 6858000"/>
              <a:gd name="connsiteX1" fmla="*/ 9941668 w 9941668"/>
              <a:gd name="connsiteY1" fmla="*/ 0 h 6858000"/>
              <a:gd name="connsiteX2" fmla="*/ 9941668 w 9941668"/>
              <a:gd name="connsiteY2" fmla="*/ 6858000 h 6858000"/>
              <a:gd name="connsiteX3" fmla="*/ 0 w 9941668"/>
              <a:gd name="connsiteY3" fmla="*/ 6858000 h 6858000"/>
              <a:gd name="connsiteX4" fmla="*/ 0 w 9941668"/>
              <a:gd name="connsiteY4" fmla="*/ 0 h 6858000"/>
              <a:gd name="connsiteX0-1" fmla="*/ 0 w 9941668"/>
              <a:gd name="connsiteY0-2" fmla="*/ 0 h 6867727"/>
              <a:gd name="connsiteX1-3" fmla="*/ 9941668 w 9941668"/>
              <a:gd name="connsiteY1-4" fmla="*/ 0 h 6867727"/>
              <a:gd name="connsiteX2-5" fmla="*/ 6254885 w 9941668"/>
              <a:gd name="connsiteY2-6" fmla="*/ 6867727 h 6867727"/>
              <a:gd name="connsiteX3-7" fmla="*/ 0 w 9941668"/>
              <a:gd name="connsiteY3-8" fmla="*/ 6858000 h 6867727"/>
              <a:gd name="connsiteX4-9" fmla="*/ 0 w 9941668"/>
              <a:gd name="connsiteY4-10" fmla="*/ 0 h 6867727"/>
              <a:gd name="connsiteX0-11" fmla="*/ 0 w 9941668"/>
              <a:gd name="connsiteY0-12" fmla="*/ 0 h 6867727"/>
              <a:gd name="connsiteX1-13" fmla="*/ 9941668 w 9941668"/>
              <a:gd name="connsiteY1-14" fmla="*/ 0 h 6867727"/>
              <a:gd name="connsiteX2-15" fmla="*/ 7286640 w 9941668"/>
              <a:gd name="connsiteY2-16" fmla="*/ 6867727 h 6867727"/>
              <a:gd name="connsiteX3-17" fmla="*/ 0 w 9941668"/>
              <a:gd name="connsiteY3-18" fmla="*/ 6858000 h 6867727"/>
              <a:gd name="connsiteX4-19" fmla="*/ 0 w 9941668"/>
              <a:gd name="connsiteY4-20" fmla="*/ 0 h 6867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941668" h="6867727">
                <a:moveTo>
                  <a:pt x="0" y="0"/>
                </a:moveTo>
                <a:lnTo>
                  <a:pt x="9941668" y="0"/>
                </a:lnTo>
                <a:lnTo>
                  <a:pt x="7286640" y="686772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43650" y="635195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0" y="1367931"/>
            <a:ext cx="46196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969429" y="560569"/>
            <a:ext cx="4619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怎样制作历史数字故事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67011" y="1948709"/>
            <a:ext cx="3885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数字故事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制作流程：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31693" y="3315610"/>
            <a:ext cx="33930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第三步：制作初稿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1. </a:t>
            </a:r>
            <a:r>
              <a:rPr lang="zh-CN" altLang="en-US" sz="2800" dirty="0">
                <a:solidFill>
                  <a:prstClr val="black"/>
                </a:solidFill>
                <a:latin typeface="思源宋体 CN" panose="02020700000000000000" pitchFamily="18" charset="-122"/>
                <a:ea typeface="思源宋体 CN" panose="02020700000000000000" pitchFamily="18" charset="-122"/>
              </a:rPr>
              <a:t>数字故事呈现方式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837" y="2533484"/>
            <a:ext cx="4891651" cy="275155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238" y="2533484"/>
            <a:ext cx="4786875" cy="27515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4270442"/>
            <a:ext cx="12192000" cy="25875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028096" y="434564"/>
            <a:ext cx="4329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从小白到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PPT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新人</a:t>
            </a:r>
          </a:p>
        </p:txBody>
      </p:sp>
      <p:sp>
        <p:nvSpPr>
          <p:cNvPr id="7" name="箭头: 五边形 6"/>
          <p:cNvSpPr/>
          <p:nvPr/>
        </p:nvSpPr>
        <p:spPr>
          <a:xfrm>
            <a:off x="191203" y="2752658"/>
            <a:ext cx="3306295" cy="1134244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20</a:t>
            </a:r>
            <a:r>
              <a: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19</a:t>
            </a:r>
            <a:r>
              <a:rPr kumimoji="0" lang="zh-CN" altLang="en-US" sz="40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年下</a:t>
            </a: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——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dirty="0">
                <a:solidFill>
                  <a:sysClr val="windowText" lastClr="000000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     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新手上路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060" y="1473509"/>
            <a:ext cx="3866239" cy="217475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596" y="1903913"/>
            <a:ext cx="3866239" cy="217475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405" y="189867"/>
            <a:ext cx="3885355" cy="218551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8594" y="816534"/>
            <a:ext cx="3866238" cy="2174759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752989" y="542218"/>
            <a:ext cx="171450" cy="4286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0" y="1212289"/>
            <a:ext cx="488328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1760448" y="3982893"/>
            <a:ext cx="83902" cy="2875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7060" y="3525597"/>
            <a:ext cx="3623559" cy="22671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5596" y="4178794"/>
            <a:ext cx="3854153" cy="24113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2405" y="3121970"/>
            <a:ext cx="3885355" cy="243091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5082" y="3825238"/>
            <a:ext cx="3956934" cy="2475701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467648" y="4557991"/>
            <a:ext cx="27267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1.</a:t>
            </a:r>
            <a:r>
              <a:rPr lang="zh-CN" altLang="en-US" sz="2800" dirty="0">
                <a:solidFill>
                  <a:schemeClr val="bg1"/>
                </a:solidFill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套用模板；</a:t>
            </a:r>
            <a:endParaRPr lang="en-US" altLang="zh-CN" sz="2800" dirty="0">
              <a:solidFill>
                <a:schemeClr val="bg1"/>
              </a:solidFill>
              <a:latin typeface="思源宋体 CN" panose="02020700000000000000" pitchFamily="18" charset="-122"/>
              <a:ea typeface="思源宋体 CN" panose="02020700000000000000" pitchFamily="18" charset="-122"/>
              <a:cs typeface="汉仪颜楷简" panose="00020600040101010101" charset="-122"/>
            </a:endParaRP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2.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色调单一；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汉仪颜楷简" panose="00020600040101010101" charset="-122"/>
            </a:endParaRP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dirty="0">
                <a:solidFill>
                  <a:schemeClr val="bg1"/>
                </a:solidFill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3.</a:t>
            </a:r>
            <a:r>
              <a:rPr lang="zh-CN" altLang="en-US" sz="2800" dirty="0">
                <a:solidFill>
                  <a:schemeClr val="bg1"/>
                </a:solidFill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字体混乱；</a:t>
            </a:r>
            <a:endParaRPr lang="en-US" altLang="zh-CN" sz="2800" dirty="0">
              <a:solidFill>
                <a:schemeClr val="bg1"/>
              </a:solidFill>
              <a:latin typeface="思源宋体 CN" panose="02020700000000000000" pitchFamily="18" charset="-122"/>
              <a:ea typeface="思源宋体 CN" panose="02020700000000000000" pitchFamily="18" charset="-122"/>
              <a:cs typeface="汉仪颜楷简" panose="00020600040101010101" charset="-122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……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汉仪颜楷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0591800" cy="6867727"/>
          </a:xfrm>
          <a:custGeom>
            <a:avLst/>
            <a:gdLst>
              <a:gd name="connsiteX0" fmla="*/ 0 w 9941668"/>
              <a:gd name="connsiteY0" fmla="*/ 0 h 6858000"/>
              <a:gd name="connsiteX1" fmla="*/ 9941668 w 9941668"/>
              <a:gd name="connsiteY1" fmla="*/ 0 h 6858000"/>
              <a:gd name="connsiteX2" fmla="*/ 9941668 w 9941668"/>
              <a:gd name="connsiteY2" fmla="*/ 6858000 h 6858000"/>
              <a:gd name="connsiteX3" fmla="*/ 0 w 9941668"/>
              <a:gd name="connsiteY3" fmla="*/ 6858000 h 6858000"/>
              <a:gd name="connsiteX4" fmla="*/ 0 w 9941668"/>
              <a:gd name="connsiteY4" fmla="*/ 0 h 6858000"/>
              <a:gd name="connsiteX0-1" fmla="*/ 0 w 9941668"/>
              <a:gd name="connsiteY0-2" fmla="*/ 0 h 6867727"/>
              <a:gd name="connsiteX1-3" fmla="*/ 9941668 w 9941668"/>
              <a:gd name="connsiteY1-4" fmla="*/ 0 h 6867727"/>
              <a:gd name="connsiteX2-5" fmla="*/ 6254885 w 9941668"/>
              <a:gd name="connsiteY2-6" fmla="*/ 6867727 h 6867727"/>
              <a:gd name="connsiteX3-7" fmla="*/ 0 w 9941668"/>
              <a:gd name="connsiteY3-8" fmla="*/ 6858000 h 6867727"/>
              <a:gd name="connsiteX4-9" fmla="*/ 0 w 9941668"/>
              <a:gd name="connsiteY4-10" fmla="*/ 0 h 6867727"/>
              <a:gd name="connsiteX0-11" fmla="*/ 0 w 9941668"/>
              <a:gd name="connsiteY0-12" fmla="*/ 0 h 6867727"/>
              <a:gd name="connsiteX1-13" fmla="*/ 9941668 w 9941668"/>
              <a:gd name="connsiteY1-14" fmla="*/ 0 h 6867727"/>
              <a:gd name="connsiteX2-15" fmla="*/ 7286640 w 9941668"/>
              <a:gd name="connsiteY2-16" fmla="*/ 6867727 h 6867727"/>
              <a:gd name="connsiteX3-17" fmla="*/ 0 w 9941668"/>
              <a:gd name="connsiteY3-18" fmla="*/ 6858000 h 6867727"/>
              <a:gd name="connsiteX4-19" fmla="*/ 0 w 9941668"/>
              <a:gd name="connsiteY4-20" fmla="*/ 0 h 6867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941668" h="6867727">
                <a:moveTo>
                  <a:pt x="0" y="0"/>
                </a:moveTo>
                <a:lnTo>
                  <a:pt x="9941668" y="0"/>
                </a:lnTo>
                <a:lnTo>
                  <a:pt x="7286640" y="686772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43650" y="635195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0" y="1367931"/>
            <a:ext cx="46196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969429" y="560569"/>
            <a:ext cx="4619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怎样制作历史数字故事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67011" y="1948709"/>
            <a:ext cx="3885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数字故事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制作流程：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26316" y="2939522"/>
            <a:ext cx="33930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第三步：制作初稿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1.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数字故事呈现方式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318" y="2038489"/>
            <a:ext cx="4996427" cy="28104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949" y="2038489"/>
            <a:ext cx="4944040" cy="278102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387" y="1945509"/>
            <a:ext cx="7618477" cy="341086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0407" y="2279094"/>
            <a:ext cx="2945164" cy="254485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26316" y="4415897"/>
            <a:ext cx="36771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建议：</a:t>
            </a:r>
            <a:endParaRPr lang="en-US" altLang="zh-CN" sz="2800" dirty="0">
              <a:solidFill>
                <a:prstClr val="black"/>
              </a:solidFill>
              <a:latin typeface="华光钢铁直黑 可变体 Medium" panose="02000500000000000000" pitchFamily="2" charset="-122"/>
              <a:ea typeface="华光钢铁直黑 可变体 Medium" panose="02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1.0</a:t>
            </a:r>
            <a:r>
              <a:rPr lang="zh-CN" altLang="en-US" sz="2800" dirty="0">
                <a:solidFill>
                  <a:prstClr val="black"/>
                </a:solidFill>
                <a:latin typeface="思源宋体 CN" panose="02020700000000000000" pitchFamily="18" charset="-122"/>
                <a:ea typeface="思源宋体 CN" panose="02020700000000000000" pitchFamily="18" charset="-122"/>
              </a:rPr>
              <a:t>优化文字和图片的出现方式</a:t>
            </a:r>
            <a:endParaRPr lang="en-US" altLang="zh-CN" sz="2800" dirty="0">
              <a:solidFill>
                <a:prstClr val="black"/>
              </a:solidFill>
              <a:latin typeface="思源宋体 CN" panose="02020700000000000000" pitchFamily="18" charset="-122"/>
              <a:ea typeface="思源宋体 CN" panose="02020700000000000000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dirty="0">
                <a:solidFill>
                  <a:srgbClr val="C00000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2.0</a:t>
            </a:r>
            <a:r>
              <a:rPr lang="zh-CN" altLang="en-US" sz="2800" dirty="0">
                <a:solidFill>
                  <a:prstClr val="black"/>
                </a:solidFill>
                <a:latin typeface="思源宋体 CN" panose="02020700000000000000" pitchFamily="18" charset="-122"/>
                <a:ea typeface="思源宋体 CN" panose="02020700000000000000" pitchFamily="18" charset="-122"/>
              </a:rPr>
              <a:t>根据故事内容确定</a:t>
            </a:r>
            <a:endParaRPr lang="en-US" altLang="zh-CN" sz="2800" dirty="0">
              <a:solidFill>
                <a:prstClr val="black"/>
              </a:solidFill>
              <a:latin typeface="思源宋体 CN" panose="02020700000000000000" pitchFamily="18" charset="-122"/>
              <a:ea typeface="思源宋体 CN" panose="020207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0591800" cy="6867727"/>
          </a:xfrm>
          <a:custGeom>
            <a:avLst/>
            <a:gdLst>
              <a:gd name="connsiteX0" fmla="*/ 0 w 9941668"/>
              <a:gd name="connsiteY0" fmla="*/ 0 h 6858000"/>
              <a:gd name="connsiteX1" fmla="*/ 9941668 w 9941668"/>
              <a:gd name="connsiteY1" fmla="*/ 0 h 6858000"/>
              <a:gd name="connsiteX2" fmla="*/ 9941668 w 9941668"/>
              <a:gd name="connsiteY2" fmla="*/ 6858000 h 6858000"/>
              <a:gd name="connsiteX3" fmla="*/ 0 w 9941668"/>
              <a:gd name="connsiteY3" fmla="*/ 6858000 h 6858000"/>
              <a:gd name="connsiteX4" fmla="*/ 0 w 9941668"/>
              <a:gd name="connsiteY4" fmla="*/ 0 h 6858000"/>
              <a:gd name="connsiteX0-1" fmla="*/ 0 w 9941668"/>
              <a:gd name="connsiteY0-2" fmla="*/ 0 h 6867727"/>
              <a:gd name="connsiteX1-3" fmla="*/ 9941668 w 9941668"/>
              <a:gd name="connsiteY1-4" fmla="*/ 0 h 6867727"/>
              <a:gd name="connsiteX2-5" fmla="*/ 6254885 w 9941668"/>
              <a:gd name="connsiteY2-6" fmla="*/ 6867727 h 6867727"/>
              <a:gd name="connsiteX3-7" fmla="*/ 0 w 9941668"/>
              <a:gd name="connsiteY3-8" fmla="*/ 6858000 h 6867727"/>
              <a:gd name="connsiteX4-9" fmla="*/ 0 w 9941668"/>
              <a:gd name="connsiteY4-10" fmla="*/ 0 h 6867727"/>
              <a:gd name="connsiteX0-11" fmla="*/ 0 w 9941668"/>
              <a:gd name="connsiteY0-12" fmla="*/ 0 h 6867727"/>
              <a:gd name="connsiteX1-13" fmla="*/ 9941668 w 9941668"/>
              <a:gd name="connsiteY1-14" fmla="*/ 0 h 6867727"/>
              <a:gd name="connsiteX2-15" fmla="*/ 7286640 w 9941668"/>
              <a:gd name="connsiteY2-16" fmla="*/ 6867727 h 6867727"/>
              <a:gd name="connsiteX3-17" fmla="*/ 0 w 9941668"/>
              <a:gd name="connsiteY3-18" fmla="*/ 6858000 h 6867727"/>
              <a:gd name="connsiteX4-19" fmla="*/ 0 w 9941668"/>
              <a:gd name="connsiteY4-20" fmla="*/ 0 h 6867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941668" h="6867727">
                <a:moveTo>
                  <a:pt x="0" y="0"/>
                </a:moveTo>
                <a:lnTo>
                  <a:pt x="9941668" y="0"/>
                </a:lnTo>
                <a:lnTo>
                  <a:pt x="7286640" y="686772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43650" y="635195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0" y="1367931"/>
            <a:ext cx="46196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969429" y="560569"/>
            <a:ext cx="4619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怎样制作历史数字故事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67011" y="1948709"/>
            <a:ext cx="3885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数字故事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制作流程：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31693" y="3315610"/>
            <a:ext cx="33930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第三步：制作初稿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2.PPT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：文字、图片、动画、切换、音乐的合理组合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2613" y="2099800"/>
            <a:ext cx="7618852" cy="34677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0591800" cy="6867727"/>
          </a:xfrm>
          <a:custGeom>
            <a:avLst/>
            <a:gdLst>
              <a:gd name="connsiteX0" fmla="*/ 0 w 9941668"/>
              <a:gd name="connsiteY0" fmla="*/ 0 h 6858000"/>
              <a:gd name="connsiteX1" fmla="*/ 9941668 w 9941668"/>
              <a:gd name="connsiteY1" fmla="*/ 0 h 6858000"/>
              <a:gd name="connsiteX2" fmla="*/ 9941668 w 9941668"/>
              <a:gd name="connsiteY2" fmla="*/ 6858000 h 6858000"/>
              <a:gd name="connsiteX3" fmla="*/ 0 w 9941668"/>
              <a:gd name="connsiteY3" fmla="*/ 6858000 h 6858000"/>
              <a:gd name="connsiteX4" fmla="*/ 0 w 9941668"/>
              <a:gd name="connsiteY4" fmla="*/ 0 h 6858000"/>
              <a:gd name="connsiteX0-1" fmla="*/ 0 w 9941668"/>
              <a:gd name="connsiteY0-2" fmla="*/ 0 h 6867727"/>
              <a:gd name="connsiteX1-3" fmla="*/ 9941668 w 9941668"/>
              <a:gd name="connsiteY1-4" fmla="*/ 0 h 6867727"/>
              <a:gd name="connsiteX2-5" fmla="*/ 6254885 w 9941668"/>
              <a:gd name="connsiteY2-6" fmla="*/ 6867727 h 6867727"/>
              <a:gd name="connsiteX3-7" fmla="*/ 0 w 9941668"/>
              <a:gd name="connsiteY3-8" fmla="*/ 6858000 h 6867727"/>
              <a:gd name="connsiteX4-9" fmla="*/ 0 w 9941668"/>
              <a:gd name="connsiteY4-10" fmla="*/ 0 h 6867727"/>
              <a:gd name="connsiteX0-11" fmla="*/ 0 w 9941668"/>
              <a:gd name="connsiteY0-12" fmla="*/ 0 h 6867727"/>
              <a:gd name="connsiteX1-13" fmla="*/ 9941668 w 9941668"/>
              <a:gd name="connsiteY1-14" fmla="*/ 0 h 6867727"/>
              <a:gd name="connsiteX2-15" fmla="*/ 7286640 w 9941668"/>
              <a:gd name="connsiteY2-16" fmla="*/ 6867727 h 6867727"/>
              <a:gd name="connsiteX3-17" fmla="*/ 0 w 9941668"/>
              <a:gd name="connsiteY3-18" fmla="*/ 6858000 h 6867727"/>
              <a:gd name="connsiteX4-19" fmla="*/ 0 w 9941668"/>
              <a:gd name="connsiteY4-20" fmla="*/ 0 h 6867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941668" h="6867727">
                <a:moveTo>
                  <a:pt x="0" y="0"/>
                </a:moveTo>
                <a:lnTo>
                  <a:pt x="9941668" y="0"/>
                </a:lnTo>
                <a:lnTo>
                  <a:pt x="7286640" y="686772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43650" y="635195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0" y="1367931"/>
            <a:ext cx="46196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969429" y="560569"/>
            <a:ext cx="4619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怎样制作历史数字故事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171" y="1971512"/>
            <a:ext cx="8898161" cy="429263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31668" y="2874122"/>
            <a:ext cx="239248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动画数量：</a:t>
            </a:r>
            <a:r>
              <a:rPr lang="en-US" altLang="zh-CN" sz="4400" dirty="0">
                <a:solidFill>
                  <a:srgbClr val="C00000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4400" dirty="0">
              <a:solidFill>
                <a:srgbClr val="C00000"/>
              </a:solidFill>
              <a:latin typeface="华光钢铁直黑 可变体 Medium" panose="02000500000000000000" pitchFamily="2" charset="-122"/>
              <a:ea typeface="华光钢铁直黑 可变体 Medium" panose="02000500000000000000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358998" y="2255655"/>
            <a:ext cx="4492235" cy="3510930"/>
          </a:xfrm>
          <a:prstGeom prst="rect">
            <a:avLst/>
          </a:prstGeom>
        </p:spPr>
      </p:pic>
      <p:pic>
        <p:nvPicPr>
          <p:cNvPr id="12" name="59fc28edeb35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1817" y="4507877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0591800" cy="6867727"/>
          </a:xfrm>
          <a:custGeom>
            <a:avLst/>
            <a:gdLst>
              <a:gd name="connsiteX0" fmla="*/ 0 w 9941668"/>
              <a:gd name="connsiteY0" fmla="*/ 0 h 6858000"/>
              <a:gd name="connsiteX1" fmla="*/ 9941668 w 9941668"/>
              <a:gd name="connsiteY1" fmla="*/ 0 h 6858000"/>
              <a:gd name="connsiteX2" fmla="*/ 9941668 w 9941668"/>
              <a:gd name="connsiteY2" fmla="*/ 6858000 h 6858000"/>
              <a:gd name="connsiteX3" fmla="*/ 0 w 9941668"/>
              <a:gd name="connsiteY3" fmla="*/ 6858000 h 6858000"/>
              <a:gd name="connsiteX4" fmla="*/ 0 w 9941668"/>
              <a:gd name="connsiteY4" fmla="*/ 0 h 6858000"/>
              <a:gd name="connsiteX0-1" fmla="*/ 0 w 9941668"/>
              <a:gd name="connsiteY0-2" fmla="*/ 0 h 6867727"/>
              <a:gd name="connsiteX1-3" fmla="*/ 9941668 w 9941668"/>
              <a:gd name="connsiteY1-4" fmla="*/ 0 h 6867727"/>
              <a:gd name="connsiteX2-5" fmla="*/ 6254885 w 9941668"/>
              <a:gd name="connsiteY2-6" fmla="*/ 6867727 h 6867727"/>
              <a:gd name="connsiteX3-7" fmla="*/ 0 w 9941668"/>
              <a:gd name="connsiteY3-8" fmla="*/ 6858000 h 6867727"/>
              <a:gd name="connsiteX4-9" fmla="*/ 0 w 9941668"/>
              <a:gd name="connsiteY4-10" fmla="*/ 0 h 6867727"/>
              <a:gd name="connsiteX0-11" fmla="*/ 0 w 9941668"/>
              <a:gd name="connsiteY0-12" fmla="*/ 0 h 6867727"/>
              <a:gd name="connsiteX1-13" fmla="*/ 9941668 w 9941668"/>
              <a:gd name="connsiteY1-14" fmla="*/ 0 h 6867727"/>
              <a:gd name="connsiteX2-15" fmla="*/ 7286640 w 9941668"/>
              <a:gd name="connsiteY2-16" fmla="*/ 6867727 h 6867727"/>
              <a:gd name="connsiteX3-17" fmla="*/ 0 w 9941668"/>
              <a:gd name="connsiteY3-18" fmla="*/ 6858000 h 6867727"/>
              <a:gd name="connsiteX4-19" fmla="*/ 0 w 9941668"/>
              <a:gd name="connsiteY4-20" fmla="*/ 0 h 6867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941668" h="6867727">
                <a:moveTo>
                  <a:pt x="0" y="0"/>
                </a:moveTo>
                <a:lnTo>
                  <a:pt x="9941668" y="0"/>
                </a:lnTo>
                <a:lnTo>
                  <a:pt x="7286640" y="686772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43650" y="635195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0" y="1367931"/>
            <a:ext cx="46196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969429" y="560569"/>
            <a:ext cx="4619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怎样制作历史数字故事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7854" y="1929017"/>
            <a:ext cx="9092981" cy="436841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25372" y="2726338"/>
            <a:ext cx="23924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动画数量：</a:t>
            </a:r>
            <a:r>
              <a:rPr lang="en-US" altLang="zh-CN" sz="4400" dirty="0">
                <a:solidFill>
                  <a:srgbClr val="C00000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10</a:t>
            </a:r>
          </a:p>
        </p:txBody>
      </p:sp>
      <p:pic>
        <p:nvPicPr>
          <p:cNvPr id="11" name="59f067d0d737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08605" y="4864102"/>
            <a:ext cx="487363" cy="487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4791075" y="2152913"/>
            <a:ext cx="2895435" cy="39206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0591800" cy="6867727"/>
          </a:xfrm>
          <a:custGeom>
            <a:avLst/>
            <a:gdLst>
              <a:gd name="connsiteX0" fmla="*/ 0 w 9941668"/>
              <a:gd name="connsiteY0" fmla="*/ 0 h 6858000"/>
              <a:gd name="connsiteX1" fmla="*/ 9941668 w 9941668"/>
              <a:gd name="connsiteY1" fmla="*/ 0 h 6858000"/>
              <a:gd name="connsiteX2" fmla="*/ 9941668 w 9941668"/>
              <a:gd name="connsiteY2" fmla="*/ 6858000 h 6858000"/>
              <a:gd name="connsiteX3" fmla="*/ 0 w 9941668"/>
              <a:gd name="connsiteY3" fmla="*/ 6858000 h 6858000"/>
              <a:gd name="connsiteX4" fmla="*/ 0 w 9941668"/>
              <a:gd name="connsiteY4" fmla="*/ 0 h 6858000"/>
              <a:gd name="connsiteX0-1" fmla="*/ 0 w 9941668"/>
              <a:gd name="connsiteY0-2" fmla="*/ 0 h 6867727"/>
              <a:gd name="connsiteX1-3" fmla="*/ 9941668 w 9941668"/>
              <a:gd name="connsiteY1-4" fmla="*/ 0 h 6867727"/>
              <a:gd name="connsiteX2-5" fmla="*/ 6254885 w 9941668"/>
              <a:gd name="connsiteY2-6" fmla="*/ 6867727 h 6867727"/>
              <a:gd name="connsiteX3-7" fmla="*/ 0 w 9941668"/>
              <a:gd name="connsiteY3-8" fmla="*/ 6858000 h 6867727"/>
              <a:gd name="connsiteX4-9" fmla="*/ 0 w 9941668"/>
              <a:gd name="connsiteY4-10" fmla="*/ 0 h 6867727"/>
              <a:gd name="connsiteX0-11" fmla="*/ 0 w 9941668"/>
              <a:gd name="connsiteY0-12" fmla="*/ 0 h 6867727"/>
              <a:gd name="connsiteX1-13" fmla="*/ 9941668 w 9941668"/>
              <a:gd name="connsiteY1-14" fmla="*/ 0 h 6867727"/>
              <a:gd name="connsiteX2-15" fmla="*/ 7286640 w 9941668"/>
              <a:gd name="connsiteY2-16" fmla="*/ 6867727 h 6867727"/>
              <a:gd name="connsiteX3-17" fmla="*/ 0 w 9941668"/>
              <a:gd name="connsiteY3-18" fmla="*/ 6858000 h 6867727"/>
              <a:gd name="connsiteX4-19" fmla="*/ 0 w 9941668"/>
              <a:gd name="connsiteY4-20" fmla="*/ 0 h 6867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941668" h="6867727">
                <a:moveTo>
                  <a:pt x="0" y="0"/>
                </a:moveTo>
                <a:lnTo>
                  <a:pt x="9941668" y="0"/>
                </a:lnTo>
                <a:lnTo>
                  <a:pt x="7286640" y="686772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43650" y="635195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0" y="1367931"/>
            <a:ext cx="46196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969429" y="560569"/>
            <a:ext cx="4619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怎样制作历史数字故事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0" y="1766137"/>
            <a:ext cx="9199207" cy="442507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3293" y="2849926"/>
            <a:ext cx="9127664" cy="1746558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25372" y="2726338"/>
            <a:ext cx="23924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动画数量：</a:t>
            </a:r>
            <a:r>
              <a:rPr lang="en-US" altLang="zh-CN" sz="4400" dirty="0">
                <a:solidFill>
                  <a:srgbClr val="C00000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13</a:t>
            </a:r>
          </a:p>
        </p:txBody>
      </p:sp>
      <p:pic>
        <p:nvPicPr>
          <p:cNvPr id="16" name="5aa235bc992f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76568" y="4994689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5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0591800" cy="6867727"/>
          </a:xfrm>
          <a:custGeom>
            <a:avLst/>
            <a:gdLst>
              <a:gd name="connsiteX0" fmla="*/ 0 w 9941668"/>
              <a:gd name="connsiteY0" fmla="*/ 0 h 6858000"/>
              <a:gd name="connsiteX1" fmla="*/ 9941668 w 9941668"/>
              <a:gd name="connsiteY1" fmla="*/ 0 h 6858000"/>
              <a:gd name="connsiteX2" fmla="*/ 9941668 w 9941668"/>
              <a:gd name="connsiteY2" fmla="*/ 6858000 h 6858000"/>
              <a:gd name="connsiteX3" fmla="*/ 0 w 9941668"/>
              <a:gd name="connsiteY3" fmla="*/ 6858000 h 6858000"/>
              <a:gd name="connsiteX4" fmla="*/ 0 w 9941668"/>
              <a:gd name="connsiteY4" fmla="*/ 0 h 6858000"/>
              <a:gd name="connsiteX0-1" fmla="*/ 0 w 9941668"/>
              <a:gd name="connsiteY0-2" fmla="*/ 0 h 6867727"/>
              <a:gd name="connsiteX1-3" fmla="*/ 9941668 w 9941668"/>
              <a:gd name="connsiteY1-4" fmla="*/ 0 h 6867727"/>
              <a:gd name="connsiteX2-5" fmla="*/ 6254885 w 9941668"/>
              <a:gd name="connsiteY2-6" fmla="*/ 6867727 h 6867727"/>
              <a:gd name="connsiteX3-7" fmla="*/ 0 w 9941668"/>
              <a:gd name="connsiteY3-8" fmla="*/ 6858000 h 6867727"/>
              <a:gd name="connsiteX4-9" fmla="*/ 0 w 9941668"/>
              <a:gd name="connsiteY4-10" fmla="*/ 0 h 6867727"/>
              <a:gd name="connsiteX0-11" fmla="*/ 0 w 9941668"/>
              <a:gd name="connsiteY0-12" fmla="*/ 0 h 6867727"/>
              <a:gd name="connsiteX1-13" fmla="*/ 9941668 w 9941668"/>
              <a:gd name="connsiteY1-14" fmla="*/ 0 h 6867727"/>
              <a:gd name="connsiteX2-15" fmla="*/ 7286640 w 9941668"/>
              <a:gd name="connsiteY2-16" fmla="*/ 6867727 h 6867727"/>
              <a:gd name="connsiteX3-17" fmla="*/ 0 w 9941668"/>
              <a:gd name="connsiteY3-18" fmla="*/ 6858000 h 6867727"/>
              <a:gd name="connsiteX4-19" fmla="*/ 0 w 9941668"/>
              <a:gd name="connsiteY4-20" fmla="*/ 0 h 6867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941668" h="6867727">
                <a:moveTo>
                  <a:pt x="0" y="0"/>
                </a:moveTo>
                <a:lnTo>
                  <a:pt x="9941668" y="0"/>
                </a:lnTo>
                <a:lnTo>
                  <a:pt x="7286640" y="686772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43650" y="635195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0" y="1367931"/>
            <a:ext cx="46196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969429" y="560569"/>
            <a:ext cx="4619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怎样制作历史数字故事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5372" y="2726338"/>
            <a:ext cx="23924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动画数量：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0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722" y="2356360"/>
            <a:ext cx="4734784" cy="266331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360" y="2356360"/>
            <a:ext cx="4734784" cy="26633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6296" y="1706912"/>
            <a:ext cx="9058275" cy="425354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113" y="2268618"/>
            <a:ext cx="10668925" cy="27510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4722" y="2705922"/>
            <a:ext cx="8377115" cy="2158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0591800" cy="6867727"/>
          </a:xfrm>
          <a:custGeom>
            <a:avLst/>
            <a:gdLst>
              <a:gd name="connsiteX0" fmla="*/ 0 w 9941668"/>
              <a:gd name="connsiteY0" fmla="*/ 0 h 6858000"/>
              <a:gd name="connsiteX1" fmla="*/ 9941668 w 9941668"/>
              <a:gd name="connsiteY1" fmla="*/ 0 h 6858000"/>
              <a:gd name="connsiteX2" fmla="*/ 9941668 w 9941668"/>
              <a:gd name="connsiteY2" fmla="*/ 6858000 h 6858000"/>
              <a:gd name="connsiteX3" fmla="*/ 0 w 9941668"/>
              <a:gd name="connsiteY3" fmla="*/ 6858000 h 6858000"/>
              <a:gd name="connsiteX4" fmla="*/ 0 w 9941668"/>
              <a:gd name="connsiteY4" fmla="*/ 0 h 6858000"/>
              <a:gd name="connsiteX0-1" fmla="*/ 0 w 9941668"/>
              <a:gd name="connsiteY0-2" fmla="*/ 0 h 6867727"/>
              <a:gd name="connsiteX1-3" fmla="*/ 9941668 w 9941668"/>
              <a:gd name="connsiteY1-4" fmla="*/ 0 h 6867727"/>
              <a:gd name="connsiteX2-5" fmla="*/ 6254885 w 9941668"/>
              <a:gd name="connsiteY2-6" fmla="*/ 6867727 h 6867727"/>
              <a:gd name="connsiteX3-7" fmla="*/ 0 w 9941668"/>
              <a:gd name="connsiteY3-8" fmla="*/ 6858000 h 6867727"/>
              <a:gd name="connsiteX4-9" fmla="*/ 0 w 9941668"/>
              <a:gd name="connsiteY4-10" fmla="*/ 0 h 6867727"/>
              <a:gd name="connsiteX0-11" fmla="*/ 0 w 9941668"/>
              <a:gd name="connsiteY0-12" fmla="*/ 0 h 6867727"/>
              <a:gd name="connsiteX1-13" fmla="*/ 9941668 w 9941668"/>
              <a:gd name="connsiteY1-14" fmla="*/ 0 h 6867727"/>
              <a:gd name="connsiteX2-15" fmla="*/ 7286640 w 9941668"/>
              <a:gd name="connsiteY2-16" fmla="*/ 6867727 h 6867727"/>
              <a:gd name="connsiteX3-17" fmla="*/ 0 w 9941668"/>
              <a:gd name="connsiteY3-18" fmla="*/ 6858000 h 6867727"/>
              <a:gd name="connsiteX4-19" fmla="*/ 0 w 9941668"/>
              <a:gd name="connsiteY4-20" fmla="*/ 0 h 6867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941668" h="6867727">
                <a:moveTo>
                  <a:pt x="0" y="0"/>
                </a:moveTo>
                <a:lnTo>
                  <a:pt x="9941668" y="0"/>
                </a:lnTo>
                <a:lnTo>
                  <a:pt x="7286640" y="686772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43650" y="635195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0" y="1367931"/>
            <a:ext cx="46196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969429" y="560569"/>
            <a:ext cx="4619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怎样制作历史数字故事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41" y="2451720"/>
            <a:ext cx="1287892" cy="3970364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07868" y="1652074"/>
            <a:ext cx="4211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第四步：完善课件并保存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309812" y="2451720"/>
            <a:ext cx="8868415" cy="1941511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309812" y="4669657"/>
            <a:ext cx="42117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1.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另存为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MP4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格式，保存出来就是视频；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dirty="0">
                <a:solidFill>
                  <a:prstClr val="black"/>
                </a:solidFill>
                <a:latin typeface="思源宋体 CN" panose="02020700000000000000" pitchFamily="18" charset="-122"/>
                <a:ea typeface="思源宋体 CN" panose="02020700000000000000" pitchFamily="18" charset="-122"/>
              </a:rPr>
              <a:t>2.</a:t>
            </a:r>
            <a:r>
              <a:rPr lang="zh-CN" altLang="en-US" sz="2800" dirty="0">
                <a:solidFill>
                  <a:prstClr val="black"/>
                </a:solidFill>
                <a:latin typeface="思源宋体 CN" panose="02020700000000000000" pitchFamily="18" charset="-122"/>
                <a:ea typeface="思源宋体 CN" panose="02020700000000000000" pitchFamily="18" charset="-122"/>
              </a:rPr>
              <a:t>获者直接在</a:t>
            </a:r>
            <a:r>
              <a:rPr lang="en-US" altLang="zh-CN" sz="2800" dirty="0">
                <a:solidFill>
                  <a:prstClr val="black"/>
                </a:solidFill>
                <a:latin typeface="思源宋体 CN" panose="02020700000000000000" pitchFamily="18" charset="-122"/>
                <a:ea typeface="思源宋体 CN" panose="02020700000000000000" pitchFamily="18" charset="-122"/>
              </a:rPr>
              <a:t>PPT</a:t>
            </a:r>
            <a:r>
              <a:rPr lang="zh-CN" altLang="en-US" sz="2800" dirty="0">
                <a:solidFill>
                  <a:prstClr val="black"/>
                </a:solidFill>
                <a:latin typeface="思源宋体 CN" panose="02020700000000000000" pitchFamily="18" charset="-122"/>
                <a:ea typeface="思源宋体 CN" panose="02020700000000000000" pitchFamily="18" charset="-122"/>
              </a:rPr>
              <a:t>中播放。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0591800" cy="6867727"/>
          </a:xfrm>
          <a:custGeom>
            <a:avLst/>
            <a:gdLst>
              <a:gd name="connsiteX0" fmla="*/ 0 w 9941668"/>
              <a:gd name="connsiteY0" fmla="*/ 0 h 6858000"/>
              <a:gd name="connsiteX1" fmla="*/ 9941668 w 9941668"/>
              <a:gd name="connsiteY1" fmla="*/ 0 h 6858000"/>
              <a:gd name="connsiteX2" fmla="*/ 9941668 w 9941668"/>
              <a:gd name="connsiteY2" fmla="*/ 6858000 h 6858000"/>
              <a:gd name="connsiteX3" fmla="*/ 0 w 9941668"/>
              <a:gd name="connsiteY3" fmla="*/ 6858000 h 6858000"/>
              <a:gd name="connsiteX4" fmla="*/ 0 w 9941668"/>
              <a:gd name="connsiteY4" fmla="*/ 0 h 6858000"/>
              <a:gd name="connsiteX0-1" fmla="*/ 0 w 9941668"/>
              <a:gd name="connsiteY0-2" fmla="*/ 0 h 6867727"/>
              <a:gd name="connsiteX1-3" fmla="*/ 9941668 w 9941668"/>
              <a:gd name="connsiteY1-4" fmla="*/ 0 h 6867727"/>
              <a:gd name="connsiteX2-5" fmla="*/ 6254885 w 9941668"/>
              <a:gd name="connsiteY2-6" fmla="*/ 6867727 h 6867727"/>
              <a:gd name="connsiteX3-7" fmla="*/ 0 w 9941668"/>
              <a:gd name="connsiteY3-8" fmla="*/ 6858000 h 6867727"/>
              <a:gd name="connsiteX4-9" fmla="*/ 0 w 9941668"/>
              <a:gd name="connsiteY4-10" fmla="*/ 0 h 6867727"/>
              <a:gd name="connsiteX0-11" fmla="*/ 0 w 9941668"/>
              <a:gd name="connsiteY0-12" fmla="*/ 0 h 6867727"/>
              <a:gd name="connsiteX1-13" fmla="*/ 9941668 w 9941668"/>
              <a:gd name="connsiteY1-14" fmla="*/ 0 h 6867727"/>
              <a:gd name="connsiteX2-15" fmla="*/ 7286640 w 9941668"/>
              <a:gd name="connsiteY2-16" fmla="*/ 6867727 h 6867727"/>
              <a:gd name="connsiteX3-17" fmla="*/ 0 w 9941668"/>
              <a:gd name="connsiteY3-18" fmla="*/ 6858000 h 6867727"/>
              <a:gd name="connsiteX4-19" fmla="*/ 0 w 9941668"/>
              <a:gd name="connsiteY4-20" fmla="*/ 0 h 6867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941668" h="6867727">
                <a:moveTo>
                  <a:pt x="0" y="0"/>
                </a:moveTo>
                <a:lnTo>
                  <a:pt x="9941668" y="0"/>
                </a:lnTo>
                <a:lnTo>
                  <a:pt x="7286640" y="686772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43650" y="635195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0" y="1367931"/>
            <a:ext cx="46196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969429" y="560569"/>
            <a:ext cx="4619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怎样使用历史数字故事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95996" y="2355735"/>
            <a:ext cx="3885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数字故事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的使用：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34022" y="3384639"/>
            <a:ext cx="4341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1.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带着问题去观看；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34022" y="4054758"/>
            <a:ext cx="4341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2.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观看后的感受；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34022" y="4724877"/>
            <a:ext cx="4341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3.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沉浸式课堂教学；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429" y="1733333"/>
            <a:ext cx="6879393" cy="44867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428" y="1818800"/>
            <a:ext cx="6892709" cy="38771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941668" cy="6867727"/>
          </a:xfrm>
          <a:custGeom>
            <a:avLst/>
            <a:gdLst>
              <a:gd name="connsiteX0" fmla="*/ 0 w 9941668"/>
              <a:gd name="connsiteY0" fmla="*/ 0 h 6858000"/>
              <a:gd name="connsiteX1" fmla="*/ 9941668 w 9941668"/>
              <a:gd name="connsiteY1" fmla="*/ 0 h 6858000"/>
              <a:gd name="connsiteX2" fmla="*/ 9941668 w 9941668"/>
              <a:gd name="connsiteY2" fmla="*/ 6858000 h 6858000"/>
              <a:gd name="connsiteX3" fmla="*/ 0 w 9941668"/>
              <a:gd name="connsiteY3" fmla="*/ 6858000 h 6858000"/>
              <a:gd name="connsiteX4" fmla="*/ 0 w 9941668"/>
              <a:gd name="connsiteY4" fmla="*/ 0 h 6858000"/>
              <a:gd name="connsiteX0-1" fmla="*/ 0 w 9941668"/>
              <a:gd name="connsiteY0-2" fmla="*/ 0 h 6867727"/>
              <a:gd name="connsiteX1-3" fmla="*/ 9941668 w 9941668"/>
              <a:gd name="connsiteY1-4" fmla="*/ 0 h 6867727"/>
              <a:gd name="connsiteX2-5" fmla="*/ 6254885 w 9941668"/>
              <a:gd name="connsiteY2-6" fmla="*/ 6867727 h 6867727"/>
              <a:gd name="connsiteX3-7" fmla="*/ 0 w 9941668"/>
              <a:gd name="connsiteY3-8" fmla="*/ 6858000 h 6867727"/>
              <a:gd name="connsiteX4-9" fmla="*/ 0 w 9941668"/>
              <a:gd name="connsiteY4-10" fmla="*/ 0 h 6867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941668" h="6867727">
                <a:moveTo>
                  <a:pt x="0" y="0"/>
                </a:moveTo>
                <a:lnTo>
                  <a:pt x="9941668" y="0"/>
                </a:lnTo>
                <a:lnTo>
                  <a:pt x="6254885" y="686772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1" name="箭头: V 形 10"/>
          <p:cNvSpPr/>
          <p:nvPr/>
        </p:nvSpPr>
        <p:spPr>
          <a:xfrm>
            <a:off x="622179" y="1983942"/>
            <a:ext cx="422319" cy="549707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2" name="箭头: V 形 11"/>
          <p:cNvSpPr/>
          <p:nvPr/>
        </p:nvSpPr>
        <p:spPr>
          <a:xfrm>
            <a:off x="1118291" y="1983942"/>
            <a:ext cx="2264082" cy="549707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390666" y="1983942"/>
            <a:ext cx="1707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感悟</a:t>
            </a: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187077" y="1050087"/>
            <a:ext cx="3906541" cy="2194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504648" y="3790485"/>
            <a:ext cx="3871821" cy="2205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文本框 27"/>
          <p:cNvSpPr txBox="1"/>
          <p:nvPr/>
        </p:nvSpPr>
        <p:spPr>
          <a:xfrm>
            <a:off x="969429" y="3239594"/>
            <a:ext cx="47681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在我看来，数字故事的制作就像是导演一场微电影，好的演员（课件元素）配上好的剧本，精雕细琢，就是一出好戏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43650" y="635195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0" y="1367931"/>
            <a:ext cx="46196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969429" y="560569"/>
            <a:ext cx="4619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怎样制作历史数字故事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1" y="-19456"/>
            <a:ext cx="6352163" cy="6877455"/>
          </a:xfrm>
          <a:custGeom>
            <a:avLst/>
            <a:gdLst>
              <a:gd name="connsiteX0" fmla="*/ 0 w 9941668"/>
              <a:gd name="connsiteY0" fmla="*/ 0 h 6858000"/>
              <a:gd name="connsiteX1" fmla="*/ 9941668 w 9941668"/>
              <a:gd name="connsiteY1" fmla="*/ 0 h 6858000"/>
              <a:gd name="connsiteX2" fmla="*/ 9941668 w 9941668"/>
              <a:gd name="connsiteY2" fmla="*/ 6858000 h 6858000"/>
              <a:gd name="connsiteX3" fmla="*/ 0 w 9941668"/>
              <a:gd name="connsiteY3" fmla="*/ 6858000 h 6858000"/>
              <a:gd name="connsiteX4" fmla="*/ 0 w 9941668"/>
              <a:gd name="connsiteY4" fmla="*/ 0 h 6858000"/>
              <a:gd name="connsiteX0-1" fmla="*/ 0 w 9941668"/>
              <a:gd name="connsiteY0-2" fmla="*/ 0 h 6867727"/>
              <a:gd name="connsiteX1-3" fmla="*/ 9941668 w 9941668"/>
              <a:gd name="connsiteY1-4" fmla="*/ 0 h 6867727"/>
              <a:gd name="connsiteX2-5" fmla="*/ 6254885 w 9941668"/>
              <a:gd name="connsiteY2-6" fmla="*/ 6867727 h 6867727"/>
              <a:gd name="connsiteX3-7" fmla="*/ 0 w 9941668"/>
              <a:gd name="connsiteY3-8" fmla="*/ 6858000 h 6867727"/>
              <a:gd name="connsiteX4-9" fmla="*/ 0 w 9941668"/>
              <a:gd name="connsiteY4-10" fmla="*/ 0 h 6867727"/>
              <a:gd name="connsiteX0-11" fmla="*/ 0 w 9941668"/>
              <a:gd name="connsiteY0-12" fmla="*/ 0 h 6858000"/>
              <a:gd name="connsiteX1-13" fmla="*/ 9941668 w 9941668"/>
              <a:gd name="connsiteY1-14" fmla="*/ 0 h 6858000"/>
              <a:gd name="connsiteX2-15" fmla="*/ 7645941 w 9941668"/>
              <a:gd name="connsiteY2-16" fmla="*/ 6857999 h 6858000"/>
              <a:gd name="connsiteX3-17" fmla="*/ 0 w 9941668"/>
              <a:gd name="connsiteY3-18" fmla="*/ 6858000 h 6858000"/>
              <a:gd name="connsiteX4-19" fmla="*/ 0 w 9941668"/>
              <a:gd name="connsiteY4-20" fmla="*/ 0 h 6858000"/>
              <a:gd name="connsiteX0-21" fmla="*/ 0 w 7694579"/>
              <a:gd name="connsiteY0-22" fmla="*/ 19455 h 6877455"/>
              <a:gd name="connsiteX1-23" fmla="*/ 7694579 w 7694579"/>
              <a:gd name="connsiteY1-24" fmla="*/ 0 h 6877455"/>
              <a:gd name="connsiteX2-25" fmla="*/ 7645941 w 7694579"/>
              <a:gd name="connsiteY2-26" fmla="*/ 6877454 h 6877455"/>
              <a:gd name="connsiteX3-27" fmla="*/ 0 w 7694579"/>
              <a:gd name="connsiteY3-28" fmla="*/ 6877455 h 6877455"/>
              <a:gd name="connsiteX4-29" fmla="*/ 0 w 7694579"/>
              <a:gd name="connsiteY4-30" fmla="*/ 19455 h 68774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694579" h="6877455">
                <a:moveTo>
                  <a:pt x="0" y="19455"/>
                </a:moveTo>
                <a:lnTo>
                  <a:pt x="7694579" y="0"/>
                </a:lnTo>
                <a:lnTo>
                  <a:pt x="7645941" y="6877454"/>
                </a:lnTo>
                <a:lnTo>
                  <a:pt x="0" y="6877455"/>
                </a:lnTo>
                <a:lnTo>
                  <a:pt x="0" y="194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15112" y="2178788"/>
            <a:ext cx="4768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1.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课堂是我们的根本；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43650" y="635195"/>
            <a:ext cx="142925" cy="4277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0" y="1367931"/>
            <a:ext cx="46196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969429" y="560569"/>
            <a:ext cx="3250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prstClr val="black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一些想说的话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15112" y="3175579"/>
            <a:ext cx="4768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2.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坚守教育的初心；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15112" y="4172370"/>
            <a:ext cx="4768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3.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突破自我的决心；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15111" y="5169161"/>
            <a:ext cx="5160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4.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+mn-cs"/>
              </a:rPr>
              <a:t>理性看待自己的成长。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4270442"/>
            <a:ext cx="12192000" cy="25875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箭头: 五边形 6"/>
          <p:cNvSpPr/>
          <p:nvPr/>
        </p:nvSpPr>
        <p:spPr>
          <a:xfrm>
            <a:off x="191203" y="2752658"/>
            <a:ext cx="3306295" cy="1134244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20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20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年上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——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    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重要机遇</a:t>
            </a:r>
          </a:p>
        </p:txBody>
      </p:sp>
      <p:sp>
        <p:nvSpPr>
          <p:cNvPr id="21" name="矩形 20"/>
          <p:cNvSpPr/>
          <p:nvPr/>
        </p:nvSpPr>
        <p:spPr>
          <a:xfrm>
            <a:off x="1760448" y="3982893"/>
            <a:ext cx="83902" cy="2875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67648" y="4557991"/>
            <a:ext cx="2726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一次重要的机遇；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汉仪颜楷简" panose="00020600040101010101" charset="-122"/>
            </a:endParaRP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prstClr val="white"/>
                </a:solidFill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一次难忘的激励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汉仪颜楷简" panose="0002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832" y="1294240"/>
            <a:ext cx="8458716" cy="386993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3497498" y="489270"/>
            <a:ext cx="8248838" cy="3628102"/>
            <a:chOff x="3497498" y="489270"/>
            <a:chExt cx="8248838" cy="3628102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97498" y="489270"/>
              <a:ext cx="3628102" cy="3628102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7301812" y="662352"/>
              <a:ext cx="4444524" cy="3416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dirty="0">
                  <a:latin typeface="华光钢铁直黑 可变体 Medium" panose="02000500000000000000" pitchFamily="2" charset="-122"/>
                  <a:ea typeface="华光钢铁直黑 可变体 Medium" panose="02000500000000000000" pitchFamily="2" charset="-122"/>
                </a:rPr>
                <a:t>史苑新芽</a:t>
              </a:r>
              <a:endParaRPr lang="en-US" altLang="zh-CN" sz="2400" dirty="0"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endParaRPr>
            </a:p>
            <a:p>
              <a:r>
                <a:rPr lang="en-US" altLang="zh-CN" sz="2400" dirty="0"/>
                <a:t/>
              </a:r>
              <a:br>
                <a:rPr lang="en-US" altLang="zh-CN" sz="2400" dirty="0"/>
              </a:br>
              <a:r>
                <a:rPr lang="zh-CN" altLang="en-US" sz="2400" dirty="0">
                  <a:latin typeface="华光钢铁直黑 可变体 Medium" panose="02000500000000000000" pitchFamily="2" charset="-122"/>
                  <a:ea typeface="华光钢铁直黑 可变体 Medium" panose="02000500000000000000" pitchFamily="2" charset="-122"/>
                </a:rPr>
                <a:t>推荐理由：</a:t>
              </a:r>
              <a:r>
                <a:rPr lang="zh-CN" altLang="en-US" sz="2400" dirty="0">
                  <a:latin typeface="思源宋体 CN" panose="02020700000000000000" pitchFamily="18" charset="-122"/>
                  <a:ea typeface="思源宋体 CN" panose="02020700000000000000" pitchFamily="18" charset="-122"/>
                </a:rPr>
                <a:t>史苑抽出了新芽，历史开满了繁花。本号所发内容包含王沐老师原创的部编初高中历史教学作品，以及个人教育感想、读书笔记等等。相信会为您带来不一样的感受和体会，期待您的关注。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2320" name="图片 12319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5384906" y="470430"/>
            <a:ext cx="6807093" cy="578445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640624" y="1205032"/>
            <a:ext cx="255309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>
                <a:latin typeface="迷你简雪君" panose="02010604000101010101" pitchFamily="2" charset="-122"/>
                <a:ea typeface="迷你简雪君" panose="0201060400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谢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9696426" y="2337532"/>
            <a:ext cx="15821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>
                <a:latin typeface="迷你简雪君" panose="02010604000101010101" pitchFamily="2" charset="-122"/>
                <a:ea typeface="迷你简雪君" panose="0201060400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谢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9004525" y="3060807"/>
            <a:ext cx="1383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>
                <a:latin typeface="迷你简雪君" panose="02010604000101010101" pitchFamily="2" charset="-122"/>
                <a:ea typeface="迷你简雪君" panose="0201060400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聆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9780297" y="3715903"/>
            <a:ext cx="1216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>
                <a:latin typeface="迷你简雪君" panose="02010604000101010101" pitchFamily="2" charset="-122"/>
                <a:ea typeface="迷你简雪君" panose="0201060400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听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960923" y="2874415"/>
            <a:ext cx="1819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等线" panose="02010600030101010101" charset="-122"/>
                <a:cs typeface="+mn-cs"/>
              </a:rPr>
              <a:t>THANKS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等线" panose="02010600030101010101" charset="-122"/>
              <a:cs typeface="+mn-cs"/>
            </a:endParaRPr>
          </a:p>
        </p:txBody>
      </p:sp>
      <p:pic>
        <p:nvPicPr>
          <p:cNvPr id="3" name="6257c55b49cf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78559" y="5997582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230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4270442"/>
            <a:ext cx="12192000" cy="25875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箭头: 五边形 6"/>
          <p:cNvSpPr/>
          <p:nvPr/>
        </p:nvSpPr>
        <p:spPr>
          <a:xfrm>
            <a:off x="191203" y="2752658"/>
            <a:ext cx="3306295" cy="1134244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20</a:t>
            </a:r>
            <a:r>
              <a:rPr lang="en-US" altLang="zh-CN" sz="4000" dirty="0">
                <a:solidFill>
                  <a:srgbClr val="C00000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20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年上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——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    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原创试手</a:t>
            </a:r>
          </a:p>
        </p:txBody>
      </p:sp>
      <p:sp>
        <p:nvSpPr>
          <p:cNvPr id="21" name="矩形 20"/>
          <p:cNvSpPr/>
          <p:nvPr/>
        </p:nvSpPr>
        <p:spPr>
          <a:xfrm>
            <a:off x="1760448" y="3982893"/>
            <a:ext cx="83902" cy="2875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380" y="1143360"/>
            <a:ext cx="4325629" cy="243316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899" y="1834601"/>
            <a:ext cx="4177078" cy="234960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1469" y="446154"/>
            <a:ext cx="4177079" cy="234960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6946" y="2004324"/>
            <a:ext cx="4177078" cy="234960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6537" y="769017"/>
            <a:ext cx="4177079" cy="234960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4380" y="3756661"/>
            <a:ext cx="3977907" cy="22375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7700" y="4197961"/>
            <a:ext cx="3977907" cy="223757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3147" y="3146032"/>
            <a:ext cx="4128353" cy="232219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5687" y="3886902"/>
            <a:ext cx="4221481" cy="237458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67648" y="4557991"/>
            <a:ext cx="27267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1.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增加元素</a:t>
            </a:r>
            <a:r>
              <a:rPr lang="zh-CN" altLang="en-US" sz="2800" dirty="0">
                <a:solidFill>
                  <a:schemeClr val="bg1"/>
                </a:solidFill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；</a:t>
            </a:r>
            <a:endParaRPr lang="en-US" altLang="zh-CN" sz="2800" dirty="0">
              <a:solidFill>
                <a:schemeClr val="bg1"/>
              </a:solidFill>
              <a:latin typeface="思源宋体 CN" panose="02020700000000000000" pitchFamily="18" charset="-122"/>
              <a:ea typeface="思源宋体 CN" panose="02020700000000000000" pitchFamily="18" charset="-122"/>
              <a:cs typeface="汉仪颜楷简" panose="00020600040101010101" charset="-122"/>
            </a:endParaRP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2.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调整排版；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汉仪颜楷简" panose="00020600040101010101" charset="-122"/>
            </a:endParaRP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dirty="0">
                <a:solidFill>
                  <a:schemeClr val="bg1"/>
                </a:solidFill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3.</a:t>
            </a:r>
            <a:r>
              <a:rPr lang="zh-CN" altLang="en-US" sz="2800" dirty="0">
                <a:solidFill>
                  <a:schemeClr val="bg1"/>
                </a:solidFill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规范字体；</a:t>
            </a:r>
            <a:endParaRPr lang="en-US" altLang="zh-CN" sz="2800" dirty="0">
              <a:solidFill>
                <a:schemeClr val="bg1"/>
              </a:solidFill>
              <a:latin typeface="思源宋体 CN" panose="02020700000000000000" pitchFamily="18" charset="-122"/>
              <a:ea typeface="思源宋体 CN" panose="02020700000000000000" pitchFamily="18" charset="-122"/>
              <a:cs typeface="汉仪颜楷简" panose="00020600040101010101" charset="-122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……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汉仪颜楷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4270442"/>
            <a:ext cx="12192000" cy="25875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箭头: 五边形 6"/>
          <p:cNvSpPr/>
          <p:nvPr/>
        </p:nvSpPr>
        <p:spPr>
          <a:xfrm>
            <a:off x="-96472" y="2004324"/>
            <a:ext cx="3797742" cy="1711083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20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2</a:t>
            </a:r>
            <a:r>
              <a:rPr lang="en-US" altLang="zh-CN" sz="4000" dirty="0">
                <a:solidFill>
                  <a:srgbClr val="C00000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0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年下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——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sysClr val="windowText" lastClr="000000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自主探索</a:t>
            </a:r>
            <a:r>
              <a:rPr lang="en-US" altLang="zh-CN" sz="2800" dirty="0">
                <a:solidFill>
                  <a:sysClr val="windowText" lastClr="000000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sysClr val="windowText" lastClr="000000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团队学习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760448" y="3982893"/>
            <a:ext cx="83902" cy="2875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67648" y="4557991"/>
            <a:ext cx="27267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1.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注意整体；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汉仪颜楷简" panose="00020600040101010101" charset="-122"/>
            </a:endParaRP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2.</a:t>
            </a:r>
            <a:r>
              <a:rPr lang="zh-CN" altLang="en-US" sz="2800" dirty="0">
                <a:solidFill>
                  <a:prstClr val="white"/>
                </a:solidFill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凸显主题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；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汉仪颜楷简" panose="00020600040101010101" charset="-122"/>
            </a:endParaRP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3.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打磨细节；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汉仪颜楷简" panose="0002060004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……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汉仪颜楷简" panose="0002060004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260" y="828675"/>
            <a:ext cx="4301675" cy="241969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677" y="1468652"/>
            <a:ext cx="4335196" cy="243854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0094" y="335592"/>
            <a:ext cx="4335196" cy="24385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1275" y="1745524"/>
            <a:ext cx="4335196" cy="243854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4716" y="468774"/>
            <a:ext cx="4600101" cy="258755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3040" y="4050890"/>
            <a:ext cx="4301676" cy="241969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3677" y="3267223"/>
            <a:ext cx="4335196" cy="243854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9570" y="4202928"/>
            <a:ext cx="4335196" cy="243854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91275" y="3535916"/>
            <a:ext cx="4600101" cy="258755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54716" y="4065983"/>
            <a:ext cx="4600101" cy="25875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4270442"/>
            <a:ext cx="12192000" cy="25875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箭头: 五边形 6"/>
          <p:cNvSpPr/>
          <p:nvPr/>
        </p:nvSpPr>
        <p:spPr>
          <a:xfrm>
            <a:off x="-96472" y="2004324"/>
            <a:ext cx="3797742" cy="1711083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20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21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年上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——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sysClr val="windowText" lastClr="000000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灵感迸发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  <a:cs typeface="+mn-cs"/>
              </a:rPr>
              <a:t>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sysClr val="windowText" lastClr="000000"/>
                </a:solidFill>
                <a:latin typeface="华光钢铁直黑 可变体 Medium" panose="02000500000000000000" pitchFamily="2" charset="-122"/>
                <a:ea typeface="华光钢铁直黑 可变体 Medium" panose="02000500000000000000" pitchFamily="2" charset="-122"/>
              </a:rPr>
              <a:t>风格孕育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华光钢铁直黑 可变体 Medium" panose="02000500000000000000" pitchFamily="2" charset="-122"/>
              <a:ea typeface="华光钢铁直黑 可变体 Medium" panose="02000500000000000000" pitchFamily="2" charset="-122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760448" y="3982893"/>
            <a:ext cx="83902" cy="2875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67648" y="4557991"/>
            <a:ext cx="27267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1.</a:t>
            </a:r>
            <a:r>
              <a:rPr lang="zh-CN" altLang="en-US" sz="2800" dirty="0">
                <a:solidFill>
                  <a:prstClr val="white"/>
                </a:solidFill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视觉冲击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；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汉仪颜楷简" panose="00020600040101010101" charset="-122"/>
            </a:endParaRP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2.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资源重组；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汉仪颜楷简" panose="00020600040101010101" charset="-122"/>
            </a:endParaRPr>
          </a:p>
          <a:p>
            <a:pPr lvl="0" algn="dist"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3.</a:t>
            </a:r>
            <a:r>
              <a:rPr lang="zh-CN" altLang="en-US" sz="2800" dirty="0">
                <a:solidFill>
                  <a:prstClr val="white"/>
                </a:solidFill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原创风格；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汉仪颜楷简" panose="0002060004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700000000000000" pitchFamily="18" charset="-122"/>
                <a:ea typeface="思源宋体 CN" panose="02020700000000000000" pitchFamily="18" charset="-122"/>
                <a:cs typeface="汉仪颜楷简" panose="00020600040101010101" charset="-122"/>
              </a:rPr>
              <a:t>……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汉仪颜楷简" panose="000206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889" y="1019095"/>
            <a:ext cx="4194692" cy="23595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184" y="314510"/>
            <a:ext cx="4317631" cy="242866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643" y="1373224"/>
            <a:ext cx="4317631" cy="242866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6027" y="818571"/>
            <a:ext cx="4640762" cy="261042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9992" y="1331604"/>
            <a:ext cx="4391621" cy="247028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9713" y="540259"/>
            <a:ext cx="4525919" cy="254582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0932" y="4014041"/>
            <a:ext cx="4317632" cy="242866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5178" y="4282786"/>
            <a:ext cx="4214329" cy="237056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95954" y="3444586"/>
            <a:ext cx="4676528" cy="263054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9339" y="4266573"/>
            <a:ext cx="4317632" cy="24286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ab1cb0a2-3b6a-41c8-a0d1-9f36062199cb"/>
  <p:tag name="COMMONDATA" val="eyJoZGlkIjoiMDEwNzQ1ZDdhNmQ4N2RjMGMzZWM2YzZjMjRjZTc2N2QifQ=="/>
  <p:tag name="KSO_WM_SCREEN_THEME_FLAG" val="Dlrq25wU2PGuGg5bbmjbDMg928xFr9iPfz0vF7a+M5v3CYURjdnB7rL/bAJbFYg9Eq5DJexGlZ7vmM+WKoh5wbX4gHkzi9rUjaCMBJ77l4w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8785.603149606299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1725</Words>
  <Application>Microsoft Office PowerPoint</Application>
  <PresentationFormat>宽屏</PresentationFormat>
  <Paragraphs>299</Paragraphs>
  <Slides>61</Slides>
  <Notes>3</Notes>
  <HiddenSlides>0</HiddenSlides>
  <MMClips>6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61</vt:i4>
      </vt:variant>
    </vt:vector>
  </HeadingPairs>
  <TitlesOfParts>
    <vt:vector size="72" baseType="lpstr">
      <vt:lpstr>宋体</vt:lpstr>
      <vt:lpstr>Arial</vt:lpstr>
      <vt:lpstr>Wingdings</vt:lpstr>
      <vt:lpstr>华光钢铁直黑 可变体 Medium</vt:lpstr>
      <vt:lpstr>Calibri</vt:lpstr>
      <vt:lpstr>思源宋体 CN</vt:lpstr>
      <vt:lpstr>Arial Black</vt:lpstr>
      <vt:lpstr>汉仪颜楷简</vt:lpstr>
      <vt:lpstr>等线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printer</cp:lastModifiedBy>
  <cp:revision>1</cp:revision>
  <dcterms:created xsi:type="dcterms:W3CDTF">2022-07-20T08:07:00Z</dcterms:created>
  <dcterms:modified xsi:type="dcterms:W3CDTF">2022-10-16T00:32:04Z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AF529A96BF714FB0980791603186490F</vt:lpwstr>
  </property>
  <property fmtid="{D5CDD505-2E9C-101B-9397-08002B2CF9AE}" pid="3" name="KSOProductBuildVer">
    <vt:lpwstr>2052-11.1.0.12358</vt:lpwstr>
  </property>
</Properties>
</file>