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256" r:id="rId3"/>
    <p:sldId id="257" r:id="rId5"/>
    <p:sldId id="259" r:id="rId6"/>
    <p:sldId id="271" r:id="rId7"/>
    <p:sldId id="297" r:id="rId8"/>
    <p:sldId id="267" r:id="rId9"/>
    <p:sldId id="289" r:id="rId10"/>
    <p:sldId id="288" r:id="rId11"/>
    <p:sldId id="301" r:id="rId12"/>
    <p:sldId id="298" r:id="rId13"/>
    <p:sldId id="266" r:id="rId14"/>
    <p:sldId id="264" r:id="rId15"/>
    <p:sldId id="269" r:id="rId16"/>
    <p:sldId id="272" r:id="rId17"/>
    <p:sldId id="307" r:id="rId18"/>
  </p:sldIdLst>
  <p:sldSz cx="12192000" cy="6858000"/>
  <p:notesSz cx="6858000" cy="9144000"/>
  <p:embeddedFontLst>
    <p:embeddedFont>
      <p:font typeface="汉仪旗黑-55简" panose="00020600040101010101" charset="-128"/>
      <p:regular r:id="rId23"/>
    </p:embeddedFont>
    <p:embeddedFont>
      <p:font typeface="焚香倒墨提笔浪漫" panose="02000503000000000000" charset="-122"/>
      <p:regular r:id="rId24"/>
    </p:embeddedFont>
    <p:embeddedFont>
      <p:font typeface="方正朝歌圆" panose="02010600010101010101" charset="-122"/>
      <p:regular r:id="rId25"/>
    </p:embeddedFont>
    <p:embeddedFont>
      <p:font typeface="方正大标宋简体" panose="02000000000000000000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A38F"/>
    <a:srgbClr val="5DC47D"/>
    <a:srgbClr val="E4E983"/>
    <a:srgbClr val="F8F8F8"/>
    <a:srgbClr val="FAFAFA"/>
    <a:srgbClr val="FBFBFB"/>
    <a:srgbClr val="96A073"/>
    <a:srgbClr val="B1B896"/>
    <a:srgbClr val="516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6.xml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旗黑-55简" panose="00020600040101010101" charset="-128"/>
              </a:rPr>
            </a:fld>
            <a:endParaRPr lang="zh-CN" altLang="en-US">
              <a:cs typeface="汉仪旗黑-55简" panose="00020600040101010101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旗黑-55简" panose="00020600040101010101" charset="-128"/>
              </a:rPr>
            </a:fld>
            <a:endParaRPr lang="zh-CN" altLang="en-US">
              <a:cs typeface="汉仪旗黑-55简" panose="0002060004010101010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获取和解读历史信息的能力，要求学生能够对信息进行理解与辨识、概括与提炼、组织与运用；</a:t>
            </a:r>
            <a:endParaRPr lang="zh-CN" altLang="en-US"/>
          </a:p>
          <a:p>
            <a:r>
              <a:rPr lang="zh-CN" altLang="en-US"/>
              <a:t>分析历史问题的能力，要求学生能够运用辩证唯物主义和历史唯物主义分析历史事物，运用历史思维和科学的方法分析和阐述历史事物；</a:t>
            </a:r>
            <a:endParaRPr lang="zh-CN" altLang="en-US"/>
          </a:p>
          <a:p>
            <a:r>
              <a:rPr lang="zh-CN" altLang="en-US"/>
              <a:t>历史探究能力，要求学生能够发现和提出问题、论证问题，最终得出历史结论。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降低阅读难度，实则也是一种人文关怀，是对学生成长的</a:t>
            </a:r>
            <a:r>
              <a:rPr lang="zh-CN" altLang="en-US"/>
              <a:t>关怀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情境材料：用好七年级新教材新增的</a:t>
            </a:r>
            <a:r>
              <a:rPr lang="zh-CN" altLang="en-US"/>
              <a:t>情境材料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/>
          <a:srcRect l="15009" t="50085" r="25236"/>
          <a:stretch>
            <a:fillRect/>
          </a:stretch>
        </p:blipFill>
        <p:spPr>
          <a:xfrm>
            <a:off x="-10885" y="-43543"/>
            <a:ext cx="12213771" cy="549194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373487" y="850642"/>
            <a:ext cx="0" cy="3090930"/>
          </a:xfrm>
          <a:prstGeom prst="line">
            <a:avLst/>
          </a:prstGeom>
          <a:ln w="12700">
            <a:solidFill>
              <a:srgbClr val="96A0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 flipV="1">
            <a:off x="-22136" y="285633"/>
            <a:ext cx="515818" cy="716508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rgbClr val="5DC47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A20FF136-FAC9-4E14-A194-135431963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E998F7AB-15DD-4CF8-A082-67D50F2A5BF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2.png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2.png"/><Relationship Id="rId1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.xml"/><Relationship Id="rId10" Type="http://schemas.openxmlformats.org/officeDocument/2006/relationships/image" Target="../media/image71.png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image" Target="../media/image15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9855" t="23429" r="9954" b="23253"/>
          <a:stretch>
            <a:fillRect/>
          </a:stretch>
        </p:blipFill>
        <p:spPr>
          <a:xfrm>
            <a:off x="-60325" y="-15875"/>
            <a:ext cx="12297410" cy="6932295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377025" y="6605517"/>
            <a:ext cx="1601900" cy="0"/>
          </a:xfrm>
          <a:prstGeom prst="line">
            <a:avLst/>
          </a:prstGeom>
          <a:ln>
            <a:solidFill>
              <a:srgbClr val="96A0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0089629" y="6605518"/>
            <a:ext cx="1601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1025" descr="沙中校徽  拷贝"/>
          <p:cNvPicPr/>
          <p:nvPr/>
        </p:nvPicPr>
        <p:blipFill>
          <a:blip r:embed="rId2">
            <a:clrChange>
              <a:clrFrom>
                <a:srgbClr val="FCFFFF">
                  <a:alpha val="100000"/>
                </a:srgbClr>
              </a:clrFrom>
              <a:clrTo>
                <a:srgbClr val="FC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77190" y="231140"/>
            <a:ext cx="1384300" cy="1318895"/>
          </a:xfrm>
          <a:prstGeom prst="rect">
            <a:avLst/>
          </a:prstGeom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1550670"/>
            <a:ext cx="9639300" cy="37566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505" y="1370330"/>
            <a:ext cx="10763250" cy="2983230"/>
          </a:xfrm>
          <a:prstGeom prst="rect">
            <a:avLst/>
          </a:prstGeom>
          <a:ln>
            <a:gradFill>
              <a:gsLst>
                <a:gs pos="0">
                  <a:srgbClr val="FFFFFF"/>
                </a:gs>
                <a:gs pos="100000">
                  <a:srgbClr val="FFFFFF"/>
                </a:gs>
                <a:gs pos="48000">
                  <a:schemeClr val="accent6">
                    <a:lumMod val="75000"/>
                  </a:schemeClr>
                </a:gs>
              </a:gsLst>
              <a:lin ang="0" scaled="1"/>
            </a:gra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356870"/>
            <a:ext cx="10850880" cy="6477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0715"/>
            <a:ext cx="12207240" cy="6096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60" y="5157470"/>
            <a:ext cx="4099560" cy="11201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910" y="5157470"/>
            <a:ext cx="2964180" cy="145542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480" y="5157470"/>
            <a:ext cx="2499360" cy="4419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9855" y="2037080"/>
            <a:ext cx="1181100" cy="5486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190" y="2408555"/>
            <a:ext cx="1181100" cy="9067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0035" y="3188970"/>
            <a:ext cx="1181100" cy="4800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9635" y="3783330"/>
            <a:ext cx="1181100" cy="480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895" y="5417820"/>
            <a:ext cx="6790055" cy="10502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" y="325120"/>
            <a:ext cx="7208520" cy="647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" y="1065530"/>
            <a:ext cx="10797540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" y="1890395"/>
            <a:ext cx="6393180" cy="60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" y="2715260"/>
            <a:ext cx="11811000" cy="11658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40" y="4039870"/>
            <a:ext cx="4648200" cy="609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40" y="4808220"/>
            <a:ext cx="8709660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840" y="5623560"/>
            <a:ext cx="8153400" cy="609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0" y="1351280"/>
            <a:ext cx="6376035" cy="47097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5245" y="157480"/>
            <a:ext cx="5786755" cy="654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>
            <p:custDataLst>
              <p:tags r:id="rId1"/>
            </p:custDataLst>
          </p:nvPr>
        </p:nvCxnSpPr>
        <p:spPr>
          <a:xfrm>
            <a:off x="1593850" y="6869430"/>
            <a:ext cx="8890000" cy="0"/>
          </a:xfrm>
          <a:prstGeom prst="line">
            <a:avLst/>
          </a:prstGeom>
          <a:ln w="19050">
            <a:solidFill>
              <a:schemeClr val="accent6">
                <a:alpha val="15000"/>
              </a:schemeClr>
            </a:solidFill>
          </a:ln>
          <a:effectLst>
            <a:outerShdw blurRad="114300" dist="38100" dir="5400000" algn="t" rotWithShape="0">
              <a:schemeClr val="tx1">
                <a:alpha val="9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321945"/>
            <a:ext cx="2895600" cy="6477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505" y="3062605"/>
            <a:ext cx="6515100" cy="40614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" y="2174240"/>
            <a:ext cx="3726180" cy="348996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775" y="969645"/>
            <a:ext cx="10378440" cy="180594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060" y="2472690"/>
            <a:ext cx="4008120" cy="214884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2100" y="5271135"/>
            <a:ext cx="2141220" cy="128016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/>
          <a:srcRect t="4751" r="13263" b="72716"/>
          <a:stretch>
            <a:fillRect/>
          </a:stretch>
        </p:blipFill>
        <p:spPr>
          <a:xfrm>
            <a:off x="-64770" y="1250950"/>
            <a:ext cx="4787900" cy="268478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/>
          <a:srcRect t="4023" r="13002" b="52571"/>
          <a:stretch>
            <a:fillRect/>
          </a:stretch>
        </p:blipFill>
        <p:spPr>
          <a:xfrm>
            <a:off x="4629150" y="1250950"/>
            <a:ext cx="3942080" cy="424561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0"/>
          <a:srcRect t="4138" b="10204"/>
          <a:stretch>
            <a:fillRect/>
          </a:stretch>
        </p:blipFill>
        <p:spPr>
          <a:xfrm>
            <a:off x="8571230" y="81915"/>
            <a:ext cx="3620770" cy="669480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0" y="1314450"/>
            <a:ext cx="10706100" cy="4229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" y="357505"/>
            <a:ext cx="262128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9855" t="23429" r="9954" b="23253"/>
          <a:stretch>
            <a:fillRect/>
          </a:stretch>
        </p:blipFill>
        <p:spPr>
          <a:xfrm>
            <a:off x="-60325" y="-25400"/>
            <a:ext cx="12297410" cy="6932295"/>
          </a:xfrm>
          <a:prstGeom prst="rect">
            <a:avLst/>
          </a:prstGeom>
        </p:spPr>
      </p:pic>
      <p:pic>
        <p:nvPicPr>
          <p:cNvPr id="7" name="图片 1025" descr="沙中校徽  拷贝"/>
          <p:cNvPicPr/>
          <p:nvPr/>
        </p:nvPicPr>
        <p:blipFill>
          <a:blip r:embed="rId2">
            <a:clrChange>
              <a:clrFrom>
                <a:srgbClr val="FCFFFF">
                  <a:alpha val="100000"/>
                </a:srgbClr>
              </a:clrFrom>
              <a:clrTo>
                <a:srgbClr val="FC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77190" y="231140"/>
            <a:ext cx="1384300" cy="1318895"/>
          </a:xfrm>
          <a:prstGeom prst="rect">
            <a:avLst/>
          </a:prstGeom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" y="3044190"/>
            <a:ext cx="10530840" cy="7696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2833"/>
          <a:stretch>
            <a:fillRect/>
          </a:stretch>
        </p:blipFill>
        <p:spPr>
          <a:xfrm>
            <a:off x="290195" y="111760"/>
            <a:ext cx="3825875" cy="6650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49775" y="1122045"/>
            <a:ext cx="6424930" cy="36360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    </a:t>
            </a:r>
            <a:r>
              <a:rPr lang="zh-CN" altLang="en-US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张颖梅老师，现任佛山市顺德区沙滘初级中学八年级历史备课组长。毕业于华南师范大学历史学专业。</a:t>
            </a:r>
            <a:r>
              <a:rPr lang="zh-CN" altLang="en-US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工作以来，秉持着</a:t>
            </a:r>
            <a:r>
              <a:rPr lang="en-US" altLang="zh-CN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“</a:t>
            </a:r>
            <a:r>
              <a:rPr lang="zh-CN" altLang="en-US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有温度的历史</a:t>
            </a:r>
            <a:r>
              <a:rPr lang="en-US" altLang="zh-CN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”</a:t>
            </a:r>
            <a:r>
              <a:rPr lang="zh-CN" altLang="en-US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教学理念，带班成绩优异。</a:t>
            </a:r>
            <a:r>
              <a:rPr lang="zh-CN" altLang="en-US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曾获市级原创命题比赛一等奖，多次在教学设计、学科论文、评品命中考题中获区级一等奖。区级讲座《落实课标能力要求，提升历史核心素养》及区级公开课《郑和下西洋》，均受一致好评。</a:t>
            </a:r>
            <a:endParaRPr lang="zh-CN" altLang="en-US" sz="24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18498" b="14199"/>
          <a:stretch>
            <a:fillRect/>
          </a:stretch>
        </p:blipFill>
        <p:spPr>
          <a:xfrm>
            <a:off x="6468745" y="-208915"/>
            <a:ext cx="5752465" cy="7110095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377025" y="6605517"/>
            <a:ext cx="1601900" cy="0"/>
          </a:xfrm>
          <a:prstGeom prst="line">
            <a:avLst/>
          </a:prstGeom>
          <a:ln>
            <a:solidFill>
              <a:srgbClr val="96A0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0089629" y="6605518"/>
            <a:ext cx="1601900" cy="0"/>
          </a:xfrm>
          <a:prstGeom prst="line">
            <a:avLst/>
          </a:prstGeom>
          <a:ln>
            <a:solidFill>
              <a:srgbClr val="96A0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8548692" y="4645078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rPr>
              <a:t>CONTENTS</a:t>
            </a:r>
            <a:endParaRPr lang="en-US" altLang="zh-CN" sz="3600" b="1" dirty="0">
              <a:solidFill>
                <a:schemeClr val="tx1"/>
              </a:solidFill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063255" y="3998747"/>
            <a:ext cx="1592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rPr>
              <a:t>· </a:t>
            </a:r>
            <a:r>
              <a:rPr lang="zh-CN" altLang="en-US" sz="3600"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rPr>
              <a:t>目录 </a:t>
            </a:r>
            <a:r>
              <a:rPr lang="en-US" altLang="zh-CN" sz="3600" b="1" dirty="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rPr>
              <a:t>·</a:t>
            </a:r>
            <a:endParaRPr lang="en-US" altLang="zh-CN" sz="3600" b="1" dirty="0">
              <a:solidFill>
                <a:schemeClr val="tx1"/>
              </a:solidFill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647700"/>
            <a:ext cx="4838700" cy="307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4595069"/>
            <a:ext cx="12192000" cy="22629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8165" y="362585"/>
            <a:ext cx="2578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 spc="300">
                <a:solidFill>
                  <a:schemeClr val="accent6">
                    <a:lumMod val="50000"/>
                  </a:schemeClr>
                </a:solidFill>
                <a:latin typeface="汉仪细简黑简" panose="00020600040101010101" pitchFamily="18" charset="-122"/>
                <a:ea typeface="汉仪细简黑简" panose="00020600040101010101" pitchFamily="18" charset="-122"/>
              </a:defRPr>
            </a:lvl1pPr>
          </a:lstStyle>
          <a:p>
            <a:r>
              <a:rPr lang="zh-CN" altLang="en-US" sz="3600" b="0" dirty="0">
                <a:solidFill>
                  <a:schemeClr val="tx1"/>
                </a:solidFill>
                <a:latin typeface="焚香倒墨提笔浪漫" panose="02000503000000000000" charset="-122"/>
                <a:ea typeface="焚香倒墨提笔浪漫" panose="02000503000000000000" charset="-122"/>
                <a:cs typeface="汉仪旗黑-55简" panose="00020600040101010101" charset="-128"/>
                <a:sym typeface="方正朝歌圆" panose="02010600010101010101" charset="-122"/>
              </a:rPr>
              <a:t>命题之重</a:t>
            </a:r>
            <a:endParaRPr lang="zh-CN" altLang="en-US" sz="3600" b="0" dirty="0">
              <a:solidFill>
                <a:schemeClr val="tx1"/>
              </a:solidFill>
              <a:latin typeface="焚香倒墨提笔浪漫" panose="02000503000000000000" charset="-122"/>
              <a:ea typeface="焚香倒墨提笔浪漫" panose="02000503000000000000" charset="-122"/>
              <a:cs typeface="汉仪旗黑-55简" panose="00020600040101010101" charset="-128"/>
              <a:sym typeface="方正朝歌圆" panose="0201060001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5282565"/>
            <a:ext cx="10332720" cy="647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65" y="1545590"/>
            <a:ext cx="10980420" cy="2811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575" y="1798955"/>
            <a:ext cx="11602085" cy="369125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25120" y="1784985"/>
            <a:ext cx="11431270" cy="18256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37615" y="3164840"/>
            <a:ext cx="2346960" cy="40195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" y="321310"/>
            <a:ext cx="5935980" cy="647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535" y="240030"/>
            <a:ext cx="4206240" cy="13944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860" y="2962910"/>
            <a:ext cx="6697980" cy="647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420" y="4292600"/>
            <a:ext cx="3741420" cy="64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555" y="1264920"/>
            <a:ext cx="5577840" cy="52044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" y="346075"/>
            <a:ext cx="7399020" cy="6477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80" y="307975"/>
            <a:ext cx="3992880" cy="65532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910" y="1148715"/>
            <a:ext cx="6271260" cy="135636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910" y="2539365"/>
            <a:ext cx="5890260" cy="96774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770" y="3677285"/>
            <a:ext cx="6271260" cy="90678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4395" y="4888865"/>
            <a:ext cx="6347460" cy="12954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10" y="1683385"/>
            <a:ext cx="1546860" cy="39090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590" y="1402080"/>
            <a:ext cx="12161520" cy="52044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025" y="314960"/>
            <a:ext cx="3992880" cy="6553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4170"/>
            <a:ext cx="2484120" cy="6477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715"/>
            <a:ext cx="2933700" cy="120396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655" y="3622675"/>
            <a:ext cx="3931920" cy="6477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655" y="4443730"/>
            <a:ext cx="3284220" cy="6477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84775"/>
            <a:ext cx="3284220" cy="224028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595" y="322580"/>
            <a:ext cx="7399020" cy="6477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4955" y="1137285"/>
            <a:ext cx="9247505" cy="51625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435" y="5789295"/>
            <a:ext cx="8633460" cy="960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75" y="1147445"/>
            <a:ext cx="8988425" cy="5670550"/>
          </a:xfrm>
          <a:prstGeom prst="rect">
            <a:avLst/>
          </a:prstGeom>
          <a:ln>
            <a:gradFill>
              <a:gsLst>
                <a:gs pos="0">
                  <a:srgbClr val="FFFFFF"/>
                </a:gs>
                <a:gs pos="100000">
                  <a:srgbClr val="FFFFFF"/>
                </a:gs>
                <a:gs pos="48000">
                  <a:schemeClr val="accent6">
                    <a:lumMod val="75000"/>
                  </a:schemeClr>
                </a:gs>
              </a:gsLst>
              <a:lin ang="0" scaled="1"/>
            </a:gradFill>
          </a:ln>
        </p:spPr>
      </p:pic>
      <p:sp>
        <p:nvSpPr>
          <p:cNvPr id="35" name="矩形 34"/>
          <p:cNvSpPr/>
          <p:nvPr/>
        </p:nvSpPr>
        <p:spPr>
          <a:xfrm>
            <a:off x="5925185" y="3587750"/>
            <a:ext cx="4780915" cy="304800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  <a:alpha val="30000"/>
                </a:schemeClr>
              </a:gs>
              <a:gs pos="23000">
                <a:srgbClr val="FBFBFB">
                  <a:alpha val="50000"/>
                </a:srgbClr>
              </a:gs>
              <a:gs pos="0">
                <a:srgbClr val="FBFBFB">
                  <a:alpha val="2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862705" y="1590040"/>
            <a:ext cx="2481580" cy="304800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  <a:alpha val="30000"/>
                </a:schemeClr>
              </a:gs>
              <a:gs pos="23000">
                <a:srgbClr val="FBFBFB">
                  <a:alpha val="50000"/>
                </a:srgbClr>
              </a:gs>
              <a:gs pos="0">
                <a:srgbClr val="FBFBFB">
                  <a:alpha val="2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319770" y="1590040"/>
            <a:ext cx="2481580" cy="304800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  <a:alpha val="30000"/>
                </a:schemeClr>
              </a:gs>
              <a:gs pos="23000">
                <a:srgbClr val="FBFBFB">
                  <a:alpha val="50000"/>
                </a:srgbClr>
              </a:gs>
              <a:gs pos="0">
                <a:srgbClr val="FBFBFB">
                  <a:alpha val="2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" y="299085"/>
            <a:ext cx="9829800" cy="647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" y="1078865"/>
            <a:ext cx="2705100" cy="5692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7" grpId="0" bldLvl="0" animBg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85" y="1202055"/>
            <a:ext cx="3223260" cy="50825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270635"/>
            <a:ext cx="6336030" cy="5222875"/>
          </a:xfrm>
          <a:prstGeom prst="rect">
            <a:avLst/>
          </a:prstGeom>
          <a:ln>
            <a:gradFill>
              <a:gsLst>
                <a:gs pos="0">
                  <a:srgbClr val="FFFFFF"/>
                </a:gs>
                <a:gs pos="100000">
                  <a:srgbClr val="FFFFFF"/>
                </a:gs>
                <a:gs pos="48000">
                  <a:schemeClr val="accent6">
                    <a:lumMod val="75000"/>
                  </a:schemeClr>
                </a:gs>
              </a:gsLst>
              <a:lin ang="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6212"/>
          <a:stretch>
            <a:fillRect/>
          </a:stretch>
        </p:blipFill>
        <p:spPr>
          <a:xfrm>
            <a:off x="133985" y="1270635"/>
            <a:ext cx="5803265" cy="3921125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089660" y="1491615"/>
            <a:ext cx="4610100" cy="304800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  <a:alpha val="25000"/>
                </a:schemeClr>
              </a:gs>
              <a:gs pos="23000">
                <a:srgbClr val="FBFBFB">
                  <a:alpha val="0"/>
                </a:srgbClr>
              </a:gs>
              <a:gs pos="0">
                <a:srgbClr val="FBFBFB">
                  <a:alpha val="2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89660" y="1818005"/>
            <a:ext cx="1311910" cy="304800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  <a:alpha val="25000"/>
                </a:schemeClr>
              </a:gs>
              <a:gs pos="23000">
                <a:srgbClr val="FBFBFB">
                  <a:alpha val="0"/>
                </a:srgbClr>
              </a:gs>
              <a:gs pos="0">
                <a:srgbClr val="FBFBFB">
                  <a:alpha val="2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738755" y="2897505"/>
            <a:ext cx="2319655" cy="304800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  <a:alpha val="25000"/>
                </a:schemeClr>
              </a:gs>
              <a:gs pos="23000">
                <a:srgbClr val="FBFBFB">
                  <a:alpha val="0"/>
                </a:srgbClr>
              </a:gs>
              <a:gs pos="0">
                <a:srgbClr val="FBFBFB">
                  <a:alpha val="2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401570" y="3590925"/>
            <a:ext cx="2319655" cy="304800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  <a:alpha val="25000"/>
                </a:schemeClr>
              </a:gs>
              <a:gs pos="23000">
                <a:srgbClr val="FBFBFB">
                  <a:alpha val="0"/>
                </a:srgbClr>
              </a:gs>
              <a:gs pos="0">
                <a:srgbClr val="FBFBFB">
                  <a:alpha val="2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30" y="334010"/>
            <a:ext cx="11277600" cy="64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460" y="356235"/>
            <a:ext cx="11041380" cy="647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880" y="1007745"/>
            <a:ext cx="9469120" cy="1379220"/>
          </a:xfrm>
          <a:prstGeom prst="rect">
            <a:avLst/>
          </a:prstGeom>
          <a:ln>
            <a:gradFill>
              <a:gsLst>
                <a:gs pos="0">
                  <a:srgbClr val="FFFFFF"/>
                </a:gs>
                <a:gs pos="100000">
                  <a:srgbClr val="FFFFFF"/>
                </a:gs>
                <a:gs pos="48000">
                  <a:schemeClr val="accent6">
                    <a:lumMod val="75000"/>
                  </a:schemeClr>
                </a:gs>
              </a:gsLst>
              <a:lin ang="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935" y="1007745"/>
            <a:ext cx="8752840" cy="36849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105" y="89535"/>
            <a:ext cx="7106285" cy="67684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2360"/>
            <a:ext cx="5676900" cy="56540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0870" y="89535"/>
            <a:ext cx="7670800" cy="666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RESOURCE_RECORD_KEY" val="{&quot;13&quot;:[4705196,20482077]}"/>
  <p:tag name="KSO_WM_SCREEN_THEME_FLAG" val="Dlrq25wU2PGuGg5bbmjbDA93iXB7EUK+al6KIyTiXwUaLd1RccB2X69Qew7ZCkO39Q16zVkjkZT70cBn6R6Is9Z0fBZVRyJrdq781CavF5s="/>
</p:tagLst>
</file>

<file path=ppt/tags/tag2.xml><?xml version="1.0" encoding="utf-8"?>
<p:tagLst xmlns:p="http://schemas.openxmlformats.org/presentationml/2006/main">
  <p:tag name="RESOURCE_RECORD_KEY" val="{&quot;70&quot;:[3330811]}"/>
  <p:tag name="KSO_WM_SCREEN_THEME_FLAG" val="Dlrq25wU2PGuGg5bbmjbDA93iXB7EUK+al6KIyTiXwUaLd1RccB2X69Qew7ZCkO39Q16zVkjkZT70cBn6R6Is9Z0fBZVRyJrdq781CavF5s="/>
</p:tagLst>
</file>

<file path=ppt/tags/tag3.xml><?xml version="1.0" encoding="utf-8"?>
<p:tagLst xmlns:p="http://schemas.openxmlformats.org/presentationml/2006/main">
  <p:tag name="RESOURCE_RECORD_KEY" val="{&quot;13&quot;:[20032636,4700333,4364957],&quot;70&quot;:[3330811]}"/>
  <p:tag name="KSO_WM_SCREEN_THEME_FLAG" val="Dlrq25wU2PGuGg5bbmjbDA93iXB7EUK+al6KIyTiXwUaLd1RccB2X69Qew7ZCkO39Q16zVkjkZT70cBn6R6Is9Z0fBZVRyJrdq781CavF5s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096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n_h_i"/>
  <p:tag name="KSO_WM_DIAGRAM_MAX_ITEMCNT" val="6"/>
  <p:tag name="KSO_WM_DIAGRAM_MIN_ITEMCNT" val="2"/>
  <p:tag name="KSO_WM_DIAGRAM_VIRTUALLY_FRAME" val="{&quot;height&quot;:382.4,&quot;left&quot;:12.8,&quot;top&quot;:158.65,&quot;width&quot;:887.72500610351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500000238418579},&quot;type&quot;:1},&quot;shadow&quot;:{&quot;brightness&quot;:0,&quot;colorType&quot;:1,&quot;foreColorIndex&quot;:13,&quot;transparency&quot;:0.9100000262260437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ID" val="diagram20230963_2*n_h_i*1_1_3"/>
  <p:tag name="KSO_WM_UNIT_INDEX" val="1_1_3"/>
  <p:tag name="KSO_WM_DIAGRAM_GROUP_CODE" val="n1-1"/>
  <p:tag name="KSO_WM_UNIT_LINE_FORE_SCHEMECOLOR_INDEX" val="5"/>
  <p:tag name="KSO_WM_DIAGRAM_USE_COLOR_VALUE" val="{&quot;color_scheme&quot;:1,&quot;color_type&quot;:1,&quot;theme_color_indexes&quot;:[10,10,10,10,10,10]}"/>
  <p:tag name="KSO_WM_SCREEN_THEME_FLAG" val="Dlrq25wU2PGuGg5bbmjbDA93iXB7EUK+al6KIyTiXwUaLd1RccB2X69Qew7ZCkO39Q16zVkjkZT70cBn6R6Is9Z0fBZVRyJrdq781CavF5s="/>
</p:tagLst>
</file>

<file path=ppt/tags/tag5.xml><?xml version="1.0" encoding="utf-8"?>
<p:tagLst xmlns:p="http://schemas.openxmlformats.org/presentationml/2006/main">
  <p:tag name="RESOURCE_RECORD_KEY" val="{&quot;70&quot;:[3312481,3312617]}"/>
  <p:tag name="KSO_WM_SCREEN_THEME_FLAG" val="Dlrq25wU2PGuGg5bbmjbDA93iXB7EUK+al6KIyTiXwUaLd1RccB2X69Qew7ZCkO39Q16zVkjkZT70cBn6R6Is9Z0fBZVRyJrdq781CavF5s="/>
</p:tagLst>
</file>

<file path=ppt/tags/tag6.xml><?xml version="1.0" encoding="utf-8"?>
<p:tagLst xmlns:p="http://schemas.openxmlformats.org/presentationml/2006/main">
  <p:tag name="commondata" val="eyJjb3VudCI6MTIsImhkaWQiOiJhNzZkZmI3NmI0NWU4ZWI5ZWYzYmE5NjQ0YmQ2NTJjOCIsInVzZXJDb3VudCI6MTJ9"/>
  <p:tag name="resource_record_key" val="{&quot;13&quot;:[4705196,20482077,20032636,4700333,4364957],&quot;70&quot;:[3330811,3312481,3312617]}"/>
  <p:tag name="KSO_WM_SCREEN_THEME_FLAG" val="Dlrq25wU2PGuGg5bbmjbDA93iXB7EUK+al6KIyTiXwUaLd1RccB2X69Qew7ZCkO39Q16zVkjkZT70cBn6R6Is9Z0fBZVRyJrdq781CavF5s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PresentationFormat>宽屏</PresentationFormat>
  <Paragraphs>8</Paragraphs>
  <Slides>15</Slides>
  <Notes>2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汉仪旗黑-55简</vt:lpstr>
      <vt:lpstr>汉仪细简黑简</vt:lpstr>
      <vt:lpstr>黑体</vt:lpstr>
      <vt:lpstr>焚香倒墨提笔浪漫</vt:lpstr>
      <vt:lpstr>方正朝歌圆</vt:lpstr>
      <vt:lpstr>微软雅黑</vt:lpstr>
      <vt:lpstr>Arial Unicode MS</vt:lpstr>
      <vt:lpstr>方正大标宋简体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2022-05-26T16:09:00Z</dcterms:created>
  <dcterms:modified xsi:type="dcterms:W3CDTF">2024-09-23T01:40:46Z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52828A8D4A7F465E872D52B5B6149AA0_13</vt:lpwstr>
  </property>
  <property fmtid="{D5CDD505-2E9C-101B-9397-08002B2CF9AE}" pid="4" name="KSOTemplateUUID">
    <vt:lpwstr>v1.0_mb_LQEDPkADy5WesP5yRR42Ng==</vt:lpwstr>
  </property>
</Properties>
</file>