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heme/theme2.xml" ContentType="application/vnd.openxmlformats-officedocument.them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tags/tag27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6" r:id="rId1"/>
  </p:sldMasterIdLst>
  <p:notesMasterIdLst>
    <p:notesMasterId r:id="rId18"/>
  </p:notesMasterIdLst>
  <p:sldIdLst>
    <p:sldId id="489" r:id="rId2"/>
    <p:sldId id="488" r:id="rId3"/>
    <p:sldId id="409" r:id="rId4"/>
    <p:sldId id="410" r:id="rId5"/>
    <p:sldId id="461" r:id="rId6"/>
    <p:sldId id="411" r:id="rId7"/>
    <p:sldId id="418" r:id="rId8"/>
    <p:sldId id="525" r:id="rId9"/>
    <p:sldId id="417" r:id="rId10"/>
    <p:sldId id="425" r:id="rId11"/>
    <p:sldId id="427" r:id="rId12"/>
    <p:sldId id="444" r:id="rId13"/>
    <p:sldId id="445" r:id="rId14"/>
    <p:sldId id="458" r:id="rId15"/>
    <p:sldId id="459" r:id="rId16"/>
    <p:sldId id="460" r:id="rId17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6" d="100"/>
          <a:sy n="76" d="100"/>
        </p:scale>
        <p:origin x="221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5" d="100"/>
        <a:sy n="125" d="100"/>
      </p:scale>
      <p:origin x="0" y="0"/>
    </p:cViewPr>
  </p:sorterViewPr>
  <p:gridSpacing cx="72008" cy="72008"/>
</p:viewPr>
</file>

<file path=ppt/_rels/presentation.xml.rels>&#65279;<?xml version="1.0" encoding="utf-8"?><Relationships xmlns="http://schemas.openxmlformats.org/package/2006/relationships"><Relationship Type="http://schemas.openxmlformats.org/officeDocument/2006/relationships/slide" Target="slides/slide7.xml" Id="rId8" /><Relationship Type="http://schemas.openxmlformats.org/officeDocument/2006/relationships/slide" Target="slides/slide12.xml" Id="rId13" /><Relationship Type="http://schemas.openxmlformats.org/officeDocument/2006/relationships/notesMaster" Target="notesMasters/notesMaster1.xml" Id="rId18" /><Relationship Type="http://schemas.openxmlformats.org/officeDocument/2006/relationships/slide" Target="slides/slide2.xml" Id="rId3" /><Relationship Type="http://schemas.openxmlformats.org/officeDocument/2006/relationships/theme" Target="theme/theme1.xml" Id="rId21" /><Relationship Type="http://schemas.openxmlformats.org/officeDocument/2006/relationships/slide" Target="slides/slide6.xml" Id="rId7" /><Relationship Type="http://schemas.openxmlformats.org/officeDocument/2006/relationships/slide" Target="slides/slide11.xml" Id="rId12" /><Relationship Type="http://schemas.openxmlformats.org/officeDocument/2006/relationships/slide" Target="slides/slide16.xml" Id="rId17" /><Relationship Type="http://schemas.openxmlformats.org/officeDocument/2006/relationships/slide" Target="slides/slide1.xml" Id="rId2" /><Relationship Type="http://schemas.openxmlformats.org/officeDocument/2006/relationships/slide" Target="slides/slide15.xml" Id="rId16" /><Relationship Type="http://schemas.openxmlformats.org/officeDocument/2006/relationships/viewProps" Target="viewProps.xml" Id="rId20" /><Relationship Type="http://schemas.openxmlformats.org/officeDocument/2006/relationships/slideMaster" Target="slideMasters/slideMaster1.xml" Id="rId1" /><Relationship Type="http://schemas.openxmlformats.org/officeDocument/2006/relationships/slide" Target="slides/slide5.xml" Id="rId6" /><Relationship Type="http://schemas.openxmlformats.org/officeDocument/2006/relationships/slide" Target="slides/slide10.xml" Id="rId11" /><Relationship Type="http://schemas.openxmlformats.org/officeDocument/2006/relationships/slide" Target="slides/slide4.xml" Id="rId5" /><Relationship Type="http://schemas.openxmlformats.org/officeDocument/2006/relationships/slide" Target="slides/slide14.xml" Id="rId15" /><Relationship Type="http://schemas.openxmlformats.org/officeDocument/2006/relationships/slide" Target="slides/slide9.xml" Id="rId10" /><Relationship Type="http://schemas.openxmlformats.org/officeDocument/2006/relationships/presProps" Target="presProps.xml" Id="rId19" /><Relationship Type="http://schemas.openxmlformats.org/officeDocument/2006/relationships/slide" Target="slides/slide3.xml" Id="rId4" /><Relationship Type="http://schemas.openxmlformats.org/officeDocument/2006/relationships/slide" Target="slides/slide8.xml" Id="rId9" /><Relationship Type="http://schemas.openxmlformats.org/officeDocument/2006/relationships/slide" Target="slides/slide13.xml" Id="rId14" /><Relationship Type="http://schemas.openxmlformats.org/officeDocument/2006/relationships/tableStyles" Target="tableStyles.xml" Id="rId22" /><Relationship Type="http://schemas.openxmlformats.org/officeDocument/2006/relationships/tags" Target="/ppt/tags/tag27.xml" Id="R6425f8a2361b418a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12EC70-89C1-477A-A0A5-CC8BDEB500DB}" type="datetimeFigureOut">
              <a:rPr lang="zh-CN" altLang="en-US" smtClean="0"/>
              <a:t>2022/5/17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A7DC50-8055-4196-8F98-86B64266BCF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301467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5.xml"/><Relationship Id="rId4" Type="http://schemas.openxmlformats.org/officeDocument/2006/relationships/tags" Target="../tags/tag4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tags" Target="../tags/tag8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0.xml"/><Relationship Id="rId4" Type="http://schemas.openxmlformats.org/officeDocument/2006/relationships/tags" Target="../tags/tag9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4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首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683437" y="4289693"/>
            <a:ext cx="11508563" cy="1866345"/>
            <a:chOff x="-359409" y="4849109"/>
            <a:chExt cx="4068816" cy="1026312"/>
          </a:xfrm>
        </p:grpSpPr>
        <p:sp>
          <p:nvSpPr>
            <p:cNvPr id="6" name="任意多边形 42"/>
            <p:cNvSpPr/>
            <p:nvPr/>
          </p:nvSpPr>
          <p:spPr>
            <a:xfrm>
              <a:off x="-359409" y="4849109"/>
              <a:ext cx="2245586" cy="686123"/>
            </a:xfrm>
            <a:custGeom>
              <a:avLst/>
              <a:gdLst>
                <a:gd name="connsiteX0" fmla="*/ 3895926 w 3907971"/>
                <a:gd name="connsiteY0" fmla="*/ 1142557 h 1194053"/>
                <a:gd name="connsiteX1" fmla="*/ 3907971 w 3907971"/>
                <a:gd name="connsiteY1" fmla="*/ 1142678 h 1194053"/>
                <a:gd name="connsiteX2" fmla="*/ 3907971 w 3907971"/>
                <a:gd name="connsiteY2" fmla="*/ 1194053 h 1194053"/>
                <a:gd name="connsiteX3" fmla="*/ 3907971 w 3907971"/>
                <a:gd name="connsiteY3" fmla="*/ 1194051 h 1194053"/>
                <a:gd name="connsiteX4" fmla="*/ 3903237 w 3907971"/>
                <a:gd name="connsiteY4" fmla="*/ 1164852 h 1194053"/>
                <a:gd name="connsiteX5" fmla="*/ 3033485 w 3907971"/>
                <a:gd name="connsiteY5" fmla="*/ 250 h 1194053"/>
                <a:gd name="connsiteX6" fmla="*/ 3817257 w 3907971"/>
                <a:gd name="connsiteY6" fmla="*/ 1001736 h 1194053"/>
                <a:gd name="connsiteX7" fmla="*/ 3890055 w 3907971"/>
                <a:gd name="connsiteY7" fmla="*/ 1124654 h 1194053"/>
                <a:gd name="connsiteX8" fmla="*/ 3895926 w 3907971"/>
                <a:gd name="connsiteY8" fmla="*/ 1142557 h 1194053"/>
                <a:gd name="connsiteX9" fmla="*/ 0 w 3907971"/>
                <a:gd name="connsiteY9" fmla="*/ 1103336 h 1194053"/>
                <a:gd name="connsiteX10" fmla="*/ 1233714 w 3907971"/>
                <a:gd name="connsiteY10" fmla="*/ 421164 h 1194053"/>
                <a:gd name="connsiteX11" fmla="*/ 1828800 w 3907971"/>
                <a:gd name="connsiteY11" fmla="*/ 900136 h 1194053"/>
                <a:gd name="connsiteX12" fmla="*/ 3033485 w 3907971"/>
                <a:gd name="connsiteY12" fmla="*/ 250 h 1194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907971" h="1194053">
                  <a:moveTo>
                    <a:pt x="3895926" y="1142557"/>
                  </a:moveTo>
                  <a:lnTo>
                    <a:pt x="3907971" y="1142678"/>
                  </a:lnTo>
                  <a:lnTo>
                    <a:pt x="3907971" y="1194053"/>
                  </a:lnTo>
                  <a:lnTo>
                    <a:pt x="3907971" y="1194051"/>
                  </a:lnTo>
                  <a:cubicBezTo>
                    <a:pt x="3907215" y="1185886"/>
                    <a:pt x="3905930" y="1176286"/>
                    <a:pt x="3903237" y="1164852"/>
                  </a:cubicBezTo>
                  <a:close/>
                  <a:moveTo>
                    <a:pt x="3033485" y="250"/>
                  </a:moveTo>
                  <a:cubicBezTo>
                    <a:pt x="3364894" y="17183"/>
                    <a:pt x="3664857" y="793698"/>
                    <a:pt x="3817257" y="1001736"/>
                  </a:cubicBezTo>
                  <a:cubicBezTo>
                    <a:pt x="3855357" y="1053746"/>
                    <a:pt x="3877280" y="1093660"/>
                    <a:pt x="3890055" y="1124654"/>
                  </a:cubicBezTo>
                  <a:lnTo>
                    <a:pt x="3895926" y="1142557"/>
                  </a:lnTo>
                  <a:lnTo>
                    <a:pt x="0" y="1103336"/>
                  </a:lnTo>
                  <a:cubicBezTo>
                    <a:pt x="464457" y="779183"/>
                    <a:pt x="928914" y="455031"/>
                    <a:pt x="1233714" y="421164"/>
                  </a:cubicBezTo>
                  <a:cubicBezTo>
                    <a:pt x="1538514" y="387297"/>
                    <a:pt x="1528838" y="970288"/>
                    <a:pt x="1828800" y="900136"/>
                  </a:cubicBezTo>
                  <a:cubicBezTo>
                    <a:pt x="2128762" y="829984"/>
                    <a:pt x="2702076" y="-16683"/>
                    <a:pt x="3033485" y="250"/>
                  </a:cubicBezTo>
                  <a:close/>
                </a:path>
              </a:pathLst>
            </a:custGeom>
            <a:gradFill flip="none" rotWithShape="1">
              <a:gsLst>
                <a:gs pos="72000">
                  <a:srgbClr val="171E28">
                    <a:alpha val="0"/>
                  </a:srgbClr>
                </a:gs>
                <a:gs pos="0">
                  <a:srgbClr val="4A6182">
                    <a:alpha val="30000"/>
                  </a:srgb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" name="任意多边形 43"/>
            <p:cNvSpPr/>
            <p:nvPr/>
          </p:nvSpPr>
          <p:spPr>
            <a:xfrm>
              <a:off x="1865348" y="5311982"/>
              <a:ext cx="1844059" cy="563439"/>
            </a:xfrm>
            <a:custGeom>
              <a:avLst/>
              <a:gdLst>
                <a:gd name="connsiteX0" fmla="*/ 3895926 w 3907971"/>
                <a:gd name="connsiteY0" fmla="*/ 1142557 h 1194053"/>
                <a:gd name="connsiteX1" fmla="*/ 3907971 w 3907971"/>
                <a:gd name="connsiteY1" fmla="*/ 1142678 h 1194053"/>
                <a:gd name="connsiteX2" fmla="*/ 3907971 w 3907971"/>
                <a:gd name="connsiteY2" fmla="*/ 1194053 h 1194053"/>
                <a:gd name="connsiteX3" fmla="*/ 3907971 w 3907971"/>
                <a:gd name="connsiteY3" fmla="*/ 1194051 h 1194053"/>
                <a:gd name="connsiteX4" fmla="*/ 3903237 w 3907971"/>
                <a:gd name="connsiteY4" fmla="*/ 1164852 h 1194053"/>
                <a:gd name="connsiteX5" fmla="*/ 3033485 w 3907971"/>
                <a:gd name="connsiteY5" fmla="*/ 250 h 1194053"/>
                <a:gd name="connsiteX6" fmla="*/ 3817257 w 3907971"/>
                <a:gd name="connsiteY6" fmla="*/ 1001736 h 1194053"/>
                <a:gd name="connsiteX7" fmla="*/ 3890055 w 3907971"/>
                <a:gd name="connsiteY7" fmla="*/ 1124654 h 1194053"/>
                <a:gd name="connsiteX8" fmla="*/ 3895926 w 3907971"/>
                <a:gd name="connsiteY8" fmla="*/ 1142557 h 1194053"/>
                <a:gd name="connsiteX9" fmla="*/ 0 w 3907971"/>
                <a:gd name="connsiteY9" fmla="*/ 1103336 h 1194053"/>
                <a:gd name="connsiteX10" fmla="*/ 1233714 w 3907971"/>
                <a:gd name="connsiteY10" fmla="*/ 421164 h 1194053"/>
                <a:gd name="connsiteX11" fmla="*/ 1828800 w 3907971"/>
                <a:gd name="connsiteY11" fmla="*/ 900136 h 1194053"/>
                <a:gd name="connsiteX12" fmla="*/ 3033485 w 3907971"/>
                <a:gd name="connsiteY12" fmla="*/ 250 h 1194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907971" h="1194053">
                  <a:moveTo>
                    <a:pt x="3895926" y="1142557"/>
                  </a:moveTo>
                  <a:lnTo>
                    <a:pt x="3907971" y="1142678"/>
                  </a:lnTo>
                  <a:lnTo>
                    <a:pt x="3907971" y="1194053"/>
                  </a:lnTo>
                  <a:lnTo>
                    <a:pt x="3907971" y="1194051"/>
                  </a:lnTo>
                  <a:cubicBezTo>
                    <a:pt x="3907215" y="1185886"/>
                    <a:pt x="3905930" y="1176286"/>
                    <a:pt x="3903237" y="1164852"/>
                  </a:cubicBezTo>
                  <a:close/>
                  <a:moveTo>
                    <a:pt x="3033485" y="250"/>
                  </a:moveTo>
                  <a:cubicBezTo>
                    <a:pt x="3364894" y="17183"/>
                    <a:pt x="3664857" y="793698"/>
                    <a:pt x="3817257" y="1001736"/>
                  </a:cubicBezTo>
                  <a:cubicBezTo>
                    <a:pt x="3855357" y="1053746"/>
                    <a:pt x="3877280" y="1093660"/>
                    <a:pt x="3890055" y="1124654"/>
                  </a:cubicBezTo>
                  <a:lnTo>
                    <a:pt x="3895926" y="1142557"/>
                  </a:lnTo>
                  <a:lnTo>
                    <a:pt x="0" y="1103336"/>
                  </a:lnTo>
                  <a:cubicBezTo>
                    <a:pt x="464457" y="779183"/>
                    <a:pt x="928914" y="455031"/>
                    <a:pt x="1233714" y="421164"/>
                  </a:cubicBezTo>
                  <a:cubicBezTo>
                    <a:pt x="1538514" y="387297"/>
                    <a:pt x="1528838" y="970288"/>
                    <a:pt x="1828800" y="900136"/>
                  </a:cubicBezTo>
                  <a:cubicBezTo>
                    <a:pt x="2128762" y="829984"/>
                    <a:pt x="2702076" y="-16683"/>
                    <a:pt x="3033485" y="250"/>
                  </a:cubicBezTo>
                  <a:close/>
                </a:path>
              </a:pathLst>
            </a:custGeom>
            <a:gradFill flip="none" rotWithShape="1">
              <a:gsLst>
                <a:gs pos="72000">
                  <a:srgbClr val="171E28">
                    <a:alpha val="0"/>
                  </a:srgbClr>
                </a:gs>
                <a:gs pos="0">
                  <a:srgbClr val="4A6182">
                    <a:alpha val="20000"/>
                  </a:srgb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pic>
        <p:nvPicPr>
          <p:cNvPr id="8" name="图片 7"/>
          <p:cNvPicPr>
            <a:picLocks noChangeAspect="1"/>
          </p:cNvPicPr>
          <p:nvPr/>
        </p:nvPicPr>
        <p:blipFill>
          <a:blip r:embed="rId2">
            <a:clrChange>
              <a:clrFrom>
                <a:srgbClr val="F6F9F8"/>
              </a:clrFrom>
              <a:clrTo>
                <a:srgbClr val="F6F9F8">
                  <a:alpha val="0"/>
                </a:srgbClr>
              </a:clrTo>
            </a:clrChange>
            <a:duotone>
              <a:prstClr val="black"/>
              <a:schemeClr val="bg2">
                <a:lumMod val="90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18" y="4726375"/>
            <a:ext cx="5772527" cy="2116188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0" y="1146410"/>
            <a:ext cx="12192000" cy="523220"/>
          </a:xfrm>
          <a:prstGeom prst="rect">
            <a:avLst/>
          </a:prstGeom>
          <a:solidFill>
            <a:schemeClr val="bg2">
              <a:lumMod val="7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0"/>
          </p:nvPr>
        </p:nvSpPr>
        <p:spPr>
          <a:xfrm>
            <a:off x="1801813" y="1146175"/>
            <a:ext cx="1524000" cy="5238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>
                <a:solidFill>
                  <a:srgbClr val="574611"/>
                </a:solidFill>
                <a:latin typeface="方正大标宋简体" panose="03000509000000000000" pitchFamily="65" charset="-122"/>
                <a:ea typeface="方正大标宋简体" panose="03000509000000000000" pitchFamily="65" charset="-122"/>
              </a:defRPr>
            </a:lvl1pPr>
            <a:lvl2pPr marL="609600" indent="0">
              <a:buNone/>
              <a:defRPr/>
            </a:lvl2pPr>
            <a:lvl3pPr marL="1219200" indent="0">
              <a:buNone/>
              <a:defRPr/>
            </a:lvl3pPr>
            <a:lvl4pPr marL="1828800" indent="0">
              <a:buNone/>
              <a:defRPr/>
            </a:lvl4pPr>
            <a:lvl5pPr marL="2438400" indent="0">
              <a:buNone/>
              <a:defRPr/>
            </a:lvl5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6" name="文本占位符 15"/>
          <p:cNvSpPr>
            <a:spLocks noGrp="1"/>
          </p:cNvSpPr>
          <p:nvPr>
            <p:ph type="body" sz="quarter" idx="11"/>
          </p:nvPr>
        </p:nvSpPr>
        <p:spPr>
          <a:xfrm>
            <a:off x="1644434" y="3012456"/>
            <a:ext cx="8903132" cy="1025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5400" b="1">
                <a:solidFill>
                  <a:srgbClr val="574611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1pPr>
            <a:lvl2pPr marL="609600" indent="0">
              <a:buNone/>
              <a:defRPr/>
            </a:lvl2pPr>
            <a:lvl3pPr marL="1219200" indent="0">
              <a:buNone/>
              <a:defRPr/>
            </a:lvl3pPr>
            <a:lvl4pPr marL="1828800" indent="0">
              <a:buNone/>
              <a:defRPr/>
            </a:lvl4pPr>
            <a:lvl5pPr marL="2438400" indent="0">
              <a:buNone/>
              <a:defRPr/>
            </a:lvl5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2558145981"/>
      </p:ext>
    </p:extLst>
  </p:cSld>
  <p:clrMapOvr>
    <a:masterClrMapping/>
  </p:clrMapOvr>
  <p:transition spd="slow"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随堂小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1"/>
          <p:cNvSpPr txBox="1"/>
          <p:nvPr/>
        </p:nvSpPr>
        <p:spPr>
          <a:xfrm>
            <a:off x="0" y="248720"/>
            <a:ext cx="1985818" cy="688299"/>
          </a:xfrm>
          <a:prstGeom prst="rect">
            <a:avLst/>
          </a:prstGeom>
          <a:solidFill>
            <a:srgbClr val="015668"/>
          </a:solidFill>
          <a:ln>
            <a:noFill/>
          </a:ln>
        </p:spPr>
        <p:txBody>
          <a:bodyPr anchor="ctr"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bg1"/>
                </a:solidFill>
                <a:latin typeface="+mj-ea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5865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5865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5865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5865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609600" algn="ctr" rtl="0" eaLnBrk="1" fontAlgn="base" hangingPunct="1">
              <a:spcBef>
                <a:spcPct val="0"/>
              </a:spcBef>
              <a:spcAft>
                <a:spcPct val="0"/>
              </a:spcAft>
              <a:defRPr sz="5865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1219200" algn="ctr" rtl="0" eaLnBrk="1" fontAlgn="base" hangingPunct="1">
              <a:spcBef>
                <a:spcPct val="0"/>
              </a:spcBef>
              <a:spcAft>
                <a:spcPct val="0"/>
              </a:spcAft>
              <a:defRPr sz="5865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5865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2438400" algn="ctr" rtl="0" eaLnBrk="1" fontAlgn="base" hangingPunct="1">
              <a:spcBef>
                <a:spcPct val="0"/>
              </a:spcBef>
              <a:spcAft>
                <a:spcPct val="0"/>
              </a:spcAft>
              <a:defRPr sz="5865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3200">
                <a:latin typeface="隶书" panose="02010509060101010101" pitchFamily="49" charset="-122"/>
                <a:ea typeface="隶书" panose="02010509060101010101" pitchFamily="49" charset="-122"/>
              </a:rPr>
              <a:t>随堂小练</a:t>
            </a:r>
          </a:p>
        </p:txBody>
      </p:sp>
    </p:spTree>
    <p:extLst>
      <p:ext uri="{BB962C8B-B14F-4D97-AF65-F5344CB8AC3E}">
        <p14:creationId xmlns:p14="http://schemas.microsoft.com/office/powerpoint/2010/main" val="1323192854"/>
      </p:ext>
    </p:extLst>
  </p:cSld>
  <p:clrMapOvr>
    <a:masterClrMapping/>
  </p:clrMapOvr>
  <p:transition spd="slow"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总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1"/>
          <p:cNvSpPr txBox="1"/>
          <p:nvPr/>
        </p:nvSpPr>
        <p:spPr>
          <a:xfrm>
            <a:off x="0" y="248721"/>
            <a:ext cx="1422400" cy="554844"/>
          </a:xfrm>
          <a:prstGeom prst="rect">
            <a:avLst/>
          </a:prstGeom>
          <a:solidFill>
            <a:srgbClr val="015668"/>
          </a:solidFill>
          <a:ln>
            <a:noFill/>
          </a:ln>
        </p:spPr>
        <p:txBody>
          <a:bodyPr anchor="ctr"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bg1"/>
                </a:solidFill>
                <a:latin typeface="+mj-ea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5865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5865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5865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5865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609600" algn="ctr" rtl="0" eaLnBrk="1" fontAlgn="base" hangingPunct="1">
              <a:spcBef>
                <a:spcPct val="0"/>
              </a:spcBef>
              <a:spcAft>
                <a:spcPct val="0"/>
              </a:spcAft>
              <a:defRPr sz="5865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1219200" algn="ctr" rtl="0" eaLnBrk="1" fontAlgn="base" hangingPunct="1">
              <a:spcBef>
                <a:spcPct val="0"/>
              </a:spcBef>
              <a:spcAft>
                <a:spcPct val="0"/>
              </a:spcAft>
              <a:defRPr sz="5865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5865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2438400" algn="ctr" rtl="0" eaLnBrk="1" fontAlgn="base" hangingPunct="1">
              <a:spcBef>
                <a:spcPct val="0"/>
              </a:spcBef>
              <a:spcAft>
                <a:spcPct val="0"/>
              </a:spcAft>
              <a:defRPr sz="5865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3200">
                <a:latin typeface="隶书" panose="02010509060101010101" pitchFamily="49" charset="-122"/>
                <a:ea typeface="隶书" panose="02010509060101010101" pitchFamily="49" charset="-122"/>
              </a:rPr>
              <a:t>总 结</a:t>
            </a:r>
          </a:p>
        </p:txBody>
      </p:sp>
    </p:spTree>
    <p:extLst>
      <p:ext uri="{BB962C8B-B14F-4D97-AF65-F5344CB8AC3E}">
        <p14:creationId xmlns:p14="http://schemas.microsoft.com/office/powerpoint/2010/main" val="3722420497"/>
      </p:ext>
    </p:extLst>
  </p:cSld>
  <p:clrMapOvr>
    <a:masterClrMapping/>
  </p:clrMapOvr>
  <p:transition spd="slow">
    <p:randomBar dir="vert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0044697"/>
      </p:ext>
    </p:extLst>
  </p:cSld>
  <p:clrMapOvr>
    <a:masterClrMapping/>
  </p:clrMapOvr>
  <p:transition spd="slow">
    <p:randomBar dir="vert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20803454"/>
      </p:ext>
    </p:extLst>
  </p:cSld>
  <p:clrMapOvr>
    <a:masterClrMapping/>
  </p:clrMapOvr>
  <p:transition spd="slow">
    <p:randomBar dir="vert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1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 b="1" i="0" spc="300" baseline="0">
                <a:solidFill>
                  <a:schemeClr val="tx1">
                    <a:lumMod val="85000"/>
                    <a:lumOff val="15000"/>
                  </a:schemeClr>
                </a:solidFill>
                <a:effectLst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2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 eaLnBrk="1" fontAlgn="auto" latinLnBrk="0" hangingPunct="1">
              <a:lnSpc>
                <a:spcPct val="110000"/>
              </a:lnSpc>
              <a:buNone/>
              <a:defRPr sz="2400" u="none" strike="noStrike" kern="1200" cap="none" spc="20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2022/5/17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723994361"/>
      </p:ext>
    </p:extLst>
  </p:cSld>
  <p:clrMapOvr>
    <a:masterClrMapping/>
  </p:clrMapOvr>
  <p:transition spd="slow">
    <p:randomBar dir="vert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●"/>
              <a:defRPr kumimoji="0" lang="zh-CN" altLang="en-US" sz="18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  <a:lvl6pPr marL="2286000" indent="0">
              <a:buNone/>
              <a:defRPr/>
            </a:lvl6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2022/5/17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9222162"/>
      </p:ext>
    </p:extLst>
  </p:cSld>
  <p:clrMapOvr>
    <a:masterClrMapping/>
  </p:clrMapOvr>
  <p:transition spd="slow">
    <p:randomBar dir="vert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2022/5/17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26698593"/>
      </p:ext>
    </p:extLst>
  </p:cSld>
  <p:clrMapOvr>
    <a:masterClrMapping/>
  </p:clrMapOvr>
  <p:transition spd="slow"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情境导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 txBox="1"/>
          <p:nvPr/>
        </p:nvSpPr>
        <p:spPr>
          <a:xfrm>
            <a:off x="0" y="248720"/>
            <a:ext cx="1985818" cy="688299"/>
          </a:xfrm>
          <a:prstGeom prst="rect">
            <a:avLst/>
          </a:prstGeom>
          <a:solidFill>
            <a:srgbClr val="015668"/>
          </a:solidFill>
          <a:ln>
            <a:noFill/>
          </a:ln>
        </p:spPr>
        <p:txBody>
          <a:bodyPr anchor="ctr"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bg1"/>
                </a:solidFill>
                <a:latin typeface="+mj-ea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5865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5865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5865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5865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609600" algn="ctr" rtl="0" eaLnBrk="1" fontAlgn="base" hangingPunct="1">
              <a:spcBef>
                <a:spcPct val="0"/>
              </a:spcBef>
              <a:spcAft>
                <a:spcPct val="0"/>
              </a:spcAft>
              <a:defRPr sz="5865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1219200" algn="ctr" rtl="0" eaLnBrk="1" fontAlgn="base" hangingPunct="1">
              <a:spcBef>
                <a:spcPct val="0"/>
              </a:spcBef>
              <a:spcAft>
                <a:spcPct val="0"/>
              </a:spcAft>
              <a:defRPr sz="5865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5865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2438400" algn="ctr" rtl="0" eaLnBrk="1" fontAlgn="base" hangingPunct="1">
              <a:spcBef>
                <a:spcPct val="0"/>
              </a:spcBef>
              <a:spcAft>
                <a:spcPct val="0"/>
              </a:spcAft>
              <a:defRPr sz="5865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3200">
                <a:latin typeface="隶书" panose="02010509060101010101" pitchFamily="49" charset="-122"/>
                <a:ea typeface="隶书" panose="02010509060101010101" pitchFamily="49" charset="-122"/>
              </a:rPr>
              <a:t>情景导入</a:t>
            </a:r>
          </a:p>
        </p:txBody>
      </p:sp>
    </p:spTree>
    <p:extLst>
      <p:ext uri="{BB962C8B-B14F-4D97-AF65-F5344CB8AC3E}">
        <p14:creationId xmlns:p14="http://schemas.microsoft.com/office/powerpoint/2010/main" val="3873612651"/>
      </p:ext>
    </p:extLst>
  </p:cSld>
  <p:clrMapOvr>
    <a:masterClrMapping/>
  </p:clrMapOvr>
  <p:transition spd="slow"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学习目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clrChange>
              <a:clrFrom>
                <a:srgbClr val="F6F9F8"/>
              </a:clrFrom>
              <a:clrTo>
                <a:srgbClr val="F6F9F8">
                  <a:alpha val="0"/>
                </a:srgbClr>
              </a:clrTo>
            </a:clrChange>
            <a:duotone>
              <a:prstClr val="black"/>
              <a:schemeClr val="bg2">
                <a:lumMod val="90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18" y="4821183"/>
            <a:ext cx="5513909" cy="2021380"/>
          </a:xfrm>
          <a:prstGeom prst="rect">
            <a:avLst/>
          </a:prstGeom>
        </p:spPr>
      </p:pic>
      <p:sp>
        <p:nvSpPr>
          <p:cNvPr id="7" name="标题 1"/>
          <p:cNvSpPr txBox="1"/>
          <p:nvPr/>
        </p:nvSpPr>
        <p:spPr>
          <a:xfrm>
            <a:off x="0" y="248720"/>
            <a:ext cx="1985818" cy="688299"/>
          </a:xfrm>
          <a:prstGeom prst="rect">
            <a:avLst/>
          </a:prstGeom>
          <a:solidFill>
            <a:srgbClr val="015668"/>
          </a:solidFill>
          <a:ln>
            <a:noFill/>
          </a:ln>
        </p:spPr>
        <p:txBody>
          <a:bodyPr anchor="ctr"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bg1"/>
                </a:solidFill>
                <a:latin typeface="+mj-ea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5865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5865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5865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5865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609600" algn="ctr" rtl="0" eaLnBrk="1" fontAlgn="base" hangingPunct="1">
              <a:spcBef>
                <a:spcPct val="0"/>
              </a:spcBef>
              <a:spcAft>
                <a:spcPct val="0"/>
              </a:spcAft>
              <a:defRPr sz="5865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1219200" algn="ctr" rtl="0" eaLnBrk="1" fontAlgn="base" hangingPunct="1">
              <a:spcBef>
                <a:spcPct val="0"/>
              </a:spcBef>
              <a:spcAft>
                <a:spcPct val="0"/>
              </a:spcAft>
              <a:defRPr sz="5865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5865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2438400" algn="ctr" rtl="0" eaLnBrk="1" fontAlgn="base" hangingPunct="1">
              <a:spcBef>
                <a:spcPct val="0"/>
              </a:spcBef>
              <a:spcAft>
                <a:spcPct val="0"/>
              </a:spcAft>
              <a:defRPr sz="5865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3200">
                <a:latin typeface="隶书" panose="02010509060101010101" pitchFamily="49" charset="-122"/>
                <a:ea typeface="隶书" panose="02010509060101010101" pitchFamily="49" charset="-122"/>
              </a:rPr>
              <a:t>学习目标</a:t>
            </a:r>
          </a:p>
        </p:txBody>
      </p:sp>
    </p:spTree>
    <p:extLst>
      <p:ext uri="{BB962C8B-B14F-4D97-AF65-F5344CB8AC3E}">
        <p14:creationId xmlns:p14="http://schemas.microsoft.com/office/powerpoint/2010/main" val="3088661414"/>
      </p:ext>
    </p:extLst>
  </p:cSld>
  <p:clrMapOvr>
    <a:masterClrMapping/>
  </p:clrMapOvr>
  <p:transition spd="slow"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温故知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1"/>
          <p:cNvSpPr txBox="1"/>
          <p:nvPr/>
        </p:nvSpPr>
        <p:spPr>
          <a:xfrm>
            <a:off x="0" y="286427"/>
            <a:ext cx="1985818" cy="688299"/>
          </a:xfrm>
          <a:prstGeom prst="rect">
            <a:avLst/>
          </a:prstGeom>
          <a:solidFill>
            <a:srgbClr val="015668"/>
          </a:solidFill>
          <a:ln>
            <a:noFill/>
          </a:ln>
        </p:spPr>
        <p:txBody>
          <a:bodyPr anchor="ctr"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bg1"/>
                </a:solidFill>
                <a:latin typeface="+mj-ea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5865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5865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5865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5865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609600" algn="ctr" rtl="0" eaLnBrk="1" fontAlgn="base" hangingPunct="1">
              <a:spcBef>
                <a:spcPct val="0"/>
              </a:spcBef>
              <a:spcAft>
                <a:spcPct val="0"/>
              </a:spcAft>
              <a:defRPr sz="5865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1219200" algn="ctr" rtl="0" eaLnBrk="1" fontAlgn="base" hangingPunct="1">
              <a:spcBef>
                <a:spcPct val="0"/>
              </a:spcBef>
              <a:spcAft>
                <a:spcPct val="0"/>
              </a:spcAft>
              <a:defRPr sz="5865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5865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2438400" algn="ctr" rtl="0" eaLnBrk="1" fontAlgn="base" hangingPunct="1">
              <a:spcBef>
                <a:spcPct val="0"/>
              </a:spcBef>
              <a:spcAft>
                <a:spcPct val="0"/>
              </a:spcAft>
              <a:defRPr sz="5865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3200" dirty="0">
                <a:latin typeface="隶书" panose="02010509060101010101" pitchFamily="49" charset="-122"/>
                <a:ea typeface="隶书" panose="02010509060101010101" pitchFamily="49" charset="-122"/>
              </a:rPr>
              <a:t>温故知新</a:t>
            </a:r>
          </a:p>
        </p:txBody>
      </p:sp>
    </p:spTree>
    <p:extLst>
      <p:ext uri="{BB962C8B-B14F-4D97-AF65-F5344CB8AC3E}">
        <p14:creationId xmlns:p14="http://schemas.microsoft.com/office/powerpoint/2010/main" val="234190393"/>
      </p:ext>
    </p:extLst>
  </p:cSld>
  <p:clrMapOvr>
    <a:masterClrMapping/>
  </p:clrMapOvr>
  <p:transition spd="slow"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分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0" y="2614613"/>
            <a:ext cx="12192000" cy="1200000"/>
          </a:xfrm>
          <a:prstGeom prst="rect">
            <a:avLst/>
          </a:prstGeom>
          <a:solidFill>
            <a:srgbClr val="EBE3C7"/>
          </a:solidFill>
        </p:spPr>
        <p:txBody>
          <a:bodyPr wrap="square" rtlCol="0">
            <a:no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zh-CN" altLang="en-US" sz="6400" b="1">
              <a:solidFill>
                <a:srgbClr val="574611"/>
              </a:solidFill>
              <a:latin typeface="楷体" panose="02010609060101010101" pitchFamily="49" charset="-122"/>
              <a:ea typeface="楷体" panose="02010609060101010101" pitchFamily="49" charset="-122"/>
              <a:cs typeface="阿里巴巴普惠体 R" panose="00020600040101010101" pitchFamily="18" charset="-122"/>
            </a:endParaRPr>
          </a:p>
        </p:txBody>
      </p:sp>
      <p:sp>
        <p:nvSpPr>
          <p:cNvPr id="8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1316254" y="2812521"/>
            <a:ext cx="9767382" cy="12001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000" b="1">
                <a:solidFill>
                  <a:srgbClr val="574611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1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2">
            <a:clrChange>
              <a:clrFrom>
                <a:srgbClr val="F6F9F8"/>
              </a:clrFrom>
              <a:clrTo>
                <a:srgbClr val="F6F9F8">
                  <a:alpha val="0"/>
                </a:srgbClr>
              </a:clrTo>
            </a:clrChange>
            <a:duotone>
              <a:prstClr val="black"/>
              <a:schemeClr val="bg2">
                <a:lumMod val="90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18" y="4753463"/>
            <a:ext cx="5698637" cy="208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1404926"/>
      </p:ext>
    </p:extLst>
  </p:cSld>
  <p:clrMapOvr>
    <a:masterClrMapping/>
  </p:clrMapOvr>
  <p:transition spd="slow"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正文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占位符 4"/>
          <p:cNvSpPr>
            <a:spLocks noGrp="1"/>
          </p:cNvSpPr>
          <p:nvPr>
            <p:ph type="body" sz="quarter" idx="10"/>
          </p:nvPr>
        </p:nvSpPr>
        <p:spPr>
          <a:xfrm>
            <a:off x="0" y="222395"/>
            <a:ext cx="3001963" cy="590550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/>
          <a:lstStyle>
            <a:lvl1pPr marL="0" indent="0">
              <a:buNone/>
              <a:defRPr sz="3200" b="1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1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3325199010"/>
      </p:ext>
    </p:extLst>
  </p:cSld>
  <p:clrMapOvr>
    <a:masterClrMapping/>
  </p:clrMapOvr>
  <p:transition spd="slow"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拓展栏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占位符 4"/>
          <p:cNvSpPr>
            <a:spLocks noGrp="1"/>
          </p:cNvSpPr>
          <p:nvPr>
            <p:ph type="body" sz="quarter" idx="10"/>
          </p:nvPr>
        </p:nvSpPr>
        <p:spPr>
          <a:xfrm>
            <a:off x="0" y="240867"/>
            <a:ext cx="1967345" cy="590550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/>
          <a:lstStyle>
            <a:lvl1pPr marL="0" indent="0">
              <a:buNone/>
              <a:defRPr sz="3200" b="1">
                <a:solidFill>
                  <a:schemeClr val="bg1"/>
                </a:solidFill>
                <a:latin typeface="隶书" panose="02010509060101010101" pitchFamily="49" charset="-122"/>
                <a:ea typeface="隶书" panose="02010509060101010101" pitchFamily="49" charset="-122"/>
              </a:defRPr>
            </a:lvl1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767137780"/>
      </p:ext>
    </p:extLst>
  </p:cSld>
  <p:clrMapOvr>
    <a:masterClrMapping/>
  </p:clrMapOvr>
  <p:transition spd="slow"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史料实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1"/>
          <p:cNvSpPr txBox="1"/>
          <p:nvPr/>
        </p:nvSpPr>
        <p:spPr>
          <a:xfrm>
            <a:off x="0" y="248720"/>
            <a:ext cx="1985818" cy="688299"/>
          </a:xfrm>
          <a:prstGeom prst="rect">
            <a:avLst/>
          </a:prstGeom>
          <a:solidFill>
            <a:srgbClr val="015668"/>
          </a:solidFill>
          <a:ln>
            <a:noFill/>
          </a:ln>
        </p:spPr>
        <p:txBody>
          <a:bodyPr anchor="ctr"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bg1"/>
                </a:solidFill>
                <a:latin typeface="+mj-ea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5865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5865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5865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5865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609600" algn="ctr" rtl="0" eaLnBrk="1" fontAlgn="base" hangingPunct="1">
              <a:spcBef>
                <a:spcPct val="0"/>
              </a:spcBef>
              <a:spcAft>
                <a:spcPct val="0"/>
              </a:spcAft>
              <a:defRPr sz="5865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1219200" algn="ctr" rtl="0" eaLnBrk="1" fontAlgn="base" hangingPunct="1">
              <a:spcBef>
                <a:spcPct val="0"/>
              </a:spcBef>
              <a:spcAft>
                <a:spcPct val="0"/>
              </a:spcAft>
              <a:defRPr sz="5865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5865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2438400" algn="ctr" rtl="0" eaLnBrk="1" fontAlgn="base" hangingPunct="1">
              <a:spcBef>
                <a:spcPct val="0"/>
              </a:spcBef>
              <a:spcAft>
                <a:spcPct val="0"/>
              </a:spcAft>
              <a:defRPr sz="5865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3200">
                <a:latin typeface="隶书" panose="02010509060101010101" pitchFamily="49" charset="-122"/>
                <a:ea typeface="隶书" panose="02010509060101010101" pitchFamily="49" charset="-122"/>
              </a:rPr>
              <a:t>史料实证</a:t>
            </a:r>
          </a:p>
        </p:txBody>
      </p:sp>
    </p:spTree>
    <p:extLst>
      <p:ext uri="{BB962C8B-B14F-4D97-AF65-F5344CB8AC3E}">
        <p14:creationId xmlns:p14="http://schemas.microsoft.com/office/powerpoint/2010/main" val="3602240000"/>
      </p:ext>
    </p:extLst>
  </p:cSld>
  <p:clrMapOvr>
    <a:masterClrMapping/>
  </p:clrMapOvr>
  <p:transition spd="slow"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探索思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1"/>
          <p:cNvSpPr txBox="1"/>
          <p:nvPr/>
        </p:nvSpPr>
        <p:spPr>
          <a:xfrm>
            <a:off x="0" y="248720"/>
            <a:ext cx="1985818" cy="688299"/>
          </a:xfrm>
          <a:prstGeom prst="rect">
            <a:avLst/>
          </a:prstGeom>
          <a:solidFill>
            <a:srgbClr val="015668"/>
          </a:solidFill>
          <a:ln>
            <a:noFill/>
          </a:ln>
        </p:spPr>
        <p:txBody>
          <a:bodyPr anchor="ctr"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bg1"/>
                </a:solidFill>
                <a:latin typeface="+mj-ea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5865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5865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5865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5865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609600" algn="ctr" rtl="0" eaLnBrk="1" fontAlgn="base" hangingPunct="1">
              <a:spcBef>
                <a:spcPct val="0"/>
              </a:spcBef>
              <a:spcAft>
                <a:spcPct val="0"/>
              </a:spcAft>
              <a:defRPr sz="5865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1219200" algn="ctr" rtl="0" eaLnBrk="1" fontAlgn="base" hangingPunct="1">
              <a:spcBef>
                <a:spcPct val="0"/>
              </a:spcBef>
              <a:spcAft>
                <a:spcPct val="0"/>
              </a:spcAft>
              <a:defRPr sz="5865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5865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2438400" algn="ctr" rtl="0" eaLnBrk="1" fontAlgn="base" hangingPunct="1">
              <a:spcBef>
                <a:spcPct val="0"/>
              </a:spcBef>
              <a:spcAft>
                <a:spcPct val="0"/>
              </a:spcAft>
              <a:defRPr sz="5865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3200">
                <a:latin typeface="隶书" panose="02010509060101010101" pitchFamily="49" charset="-122"/>
                <a:ea typeface="隶书" panose="02010509060101010101" pitchFamily="49" charset="-122"/>
              </a:rPr>
              <a:t>探索思考</a:t>
            </a:r>
          </a:p>
        </p:txBody>
      </p:sp>
    </p:spTree>
    <p:extLst>
      <p:ext uri="{BB962C8B-B14F-4D97-AF65-F5344CB8AC3E}">
        <p14:creationId xmlns:p14="http://schemas.microsoft.com/office/powerpoint/2010/main" val="3548718134"/>
      </p:ext>
    </p:extLst>
  </p:cSld>
  <p:clrMapOvr>
    <a:masterClrMapping/>
  </p:clrMapOvr>
  <p:transition spd="slow"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ED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134896" y="4991656"/>
            <a:ext cx="11508563" cy="1866345"/>
            <a:chOff x="-359409" y="4849109"/>
            <a:chExt cx="4068816" cy="1026312"/>
          </a:xfrm>
        </p:grpSpPr>
        <p:sp>
          <p:nvSpPr>
            <p:cNvPr id="4" name="任意多边形 42"/>
            <p:cNvSpPr/>
            <p:nvPr/>
          </p:nvSpPr>
          <p:spPr>
            <a:xfrm>
              <a:off x="-359409" y="4849109"/>
              <a:ext cx="2245586" cy="686123"/>
            </a:xfrm>
            <a:custGeom>
              <a:avLst/>
              <a:gdLst>
                <a:gd name="connsiteX0" fmla="*/ 3895926 w 3907971"/>
                <a:gd name="connsiteY0" fmla="*/ 1142557 h 1194053"/>
                <a:gd name="connsiteX1" fmla="*/ 3907971 w 3907971"/>
                <a:gd name="connsiteY1" fmla="*/ 1142678 h 1194053"/>
                <a:gd name="connsiteX2" fmla="*/ 3907971 w 3907971"/>
                <a:gd name="connsiteY2" fmla="*/ 1194053 h 1194053"/>
                <a:gd name="connsiteX3" fmla="*/ 3907971 w 3907971"/>
                <a:gd name="connsiteY3" fmla="*/ 1194051 h 1194053"/>
                <a:gd name="connsiteX4" fmla="*/ 3903237 w 3907971"/>
                <a:gd name="connsiteY4" fmla="*/ 1164852 h 1194053"/>
                <a:gd name="connsiteX5" fmla="*/ 3033485 w 3907971"/>
                <a:gd name="connsiteY5" fmla="*/ 250 h 1194053"/>
                <a:gd name="connsiteX6" fmla="*/ 3817257 w 3907971"/>
                <a:gd name="connsiteY6" fmla="*/ 1001736 h 1194053"/>
                <a:gd name="connsiteX7" fmla="*/ 3890055 w 3907971"/>
                <a:gd name="connsiteY7" fmla="*/ 1124654 h 1194053"/>
                <a:gd name="connsiteX8" fmla="*/ 3895926 w 3907971"/>
                <a:gd name="connsiteY8" fmla="*/ 1142557 h 1194053"/>
                <a:gd name="connsiteX9" fmla="*/ 0 w 3907971"/>
                <a:gd name="connsiteY9" fmla="*/ 1103336 h 1194053"/>
                <a:gd name="connsiteX10" fmla="*/ 1233714 w 3907971"/>
                <a:gd name="connsiteY10" fmla="*/ 421164 h 1194053"/>
                <a:gd name="connsiteX11" fmla="*/ 1828800 w 3907971"/>
                <a:gd name="connsiteY11" fmla="*/ 900136 h 1194053"/>
                <a:gd name="connsiteX12" fmla="*/ 3033485 w 3907971"/>
                <a:gd name="connsiteY12" fmla="*/ 250 h 1194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907971" h="1194053">
                  <a:moveTo>
                    <a:pt x="3895926" y="1142557"/>
                  </a:moveTo>
                  <a:lnTo>
                    <a:pt x="3907971" y="1142678"/>
                  </a:lnTo>
                  <a:lnTo>
                    <a:pt x="3907971" y="1194053"/>
                  </a:lnTo>
                  <a:lnTo>
                    <a:pt x="3907971" y="1194051"/>
                  </a:lnTo>
                  <a:cubicBezTo>
                    <a:pt x="3907215" y="1185886"/>
                    <a:pt x="3905930" y="1176286"/>
                    <a:pt x="3903237" y="1164852"/>
                  </a:cubicBezTo>
                  <a:close/>
                  <a:moveTo>
                    <a:pt x="3033485" y="250"/>
                  </a:moveTo>
                  <a:cubicBezTo>
                    <a:pt x="3364894" y="17183"/>
                    <a:pt x="3664857" y="793698"/>
                    <a:pt x="3817257" y="1001736"/>
                  </a:cubicBezTo>
                  <a:cubicBezTo>
                    <a:pt x="3855357" y="1053746"/>
                    <a:pt x="3877280" y="1093660"/>
                    <a:pt x="3890055" y="1124654"/>
                  </a:cubicBezTo>
                  <a:lnTo>
                    <a:pt x="3895926" y="1142557"/>
                  </a:lnTo>
                  <a:lnTo>
                    <a:pt x="0" y="1103336"/>
                  </a:lnTo>
                  <a:cubicBezTo>
                    <a:pt x="464457" y="779183"/>
                    <a:pt x="928914" y="455031"/>
                    <a:pt x="1233714" y="421164"/>
                  </a:cubicBezTo>
                  <a:cubicBezTo>
                    <a:pt x="1538514" y="387297"/>
                    <a:pt x="1528838" y="970288"/>
                    <a:pt x="1828800" y="900136"/>
                  </a:cubicBezTo>
                  <a:cubicBezTo>
                    <a:pt x="2128762" y="829984"/>
                    <a:pt x="2702076" y="-16683"/>
                    <a:pt x="3033485" y="250"/>
                  </a:cubicBezTo>
                  <a:close/>
                </a:path>
              </a:pathLst>
            </a:custGeom>
            <a:gradFill flip="none" rotWithShape="1">
              <a:gsLst>
                <a:gs pos="72000">
                  <a:srgbClr val="171E28">
                    <a:alpha val="0"/>
                  </a:srgbClr>
                </a:gs>
                <a:gs pos="0">
                  <a:srgbClr val="4A6182">
                    <a:alpha val="30000"/>
                  </a:srgb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" name="任意多边形 43"/>
            <p:cNvSpPr/>
            <p:nvPr/>
          </p:nvSpPr>
          <p:spPr>
            <a:xfrm>
              <a:off x="1865348" y="5311982"/>
              <a:ext cx="1844059" cy="563439"/>
            </a:xfrm>
            <a:custGeom>
              <a:avLst/>
              <a:gdLst>
                <a:gd name="connsiteX0" fmla="*/ 3895926 w 3907971"/>
                <a:gd name="connsiteY0" fmla="*/ 1142557 h 1194053"/>
                <a:gd name="connsiteX1" fmla="*/ 3907971 w 3907971"/>
                <a:gd name="connsiteY1" fmla="*/ 1142678 h 1194053"/>
                <a:gd name="connsiteX2" fmla="*/ 3907971 w 3907971"/>
                <a:gd name="connsiteY2" fmla="*/ 1194053 h 1194053"/>
                <a:gd name="connsiteX3" fmla="*/ 3907971 w 3907971"/>
                <a:gd name="connsiteY3" fmla="*/ 1194051 h 1194053"/>
                <a:gd name="connsiteX4" fmla="*/ 3903237 w 3907971"/>
                <a:gd name="connsiteY4" fmla="*/ 1164852 h 1194053"/>
                <a:gd name="connsiteX5" fmla="*/ 3033485 w 3907971"/>
                <a:gd name="connsiteY5" fmla="*/ 250 h 1194053"/>
                <a:gd name="connsiteX6" fmla="*/ 3817257 w 3907971"/>
                <a:gd name="connsiteY6" fmla="*/ 1001736 h 1194053"/>
                <a:gd name="connsiteX7" fmla="*/ 3890055 w 3907971"/>
                <a:gd name="connsiteY7" fmla="*/ 1124654 h 1194053"/>
                <a:gd name="connsiteX8" fmla="*/ 3895926 w 3907971"/>
                <a:gd name="connsiteY8" fmla="*/ 1142557 h 1194053"/>
                <a:gd name="connsiteX9" fmla="*/ 0 w 3907971"/>
                <a:gd name="connsiteY9" fmla="*/ 1103336 h 1194053"/>
                <a:gd name="connsiteX10" fmla="*/ 1233714 w 3907971"/>
                <a:gd name="connsiteY10" fmla="*/ 421164 h 1194053"/>
                <a:gd name="connsiteX11" fmla="*/ 1828800 w 3907971"/>
                <a:gd name="connsiteY11" fmla="*/ 900136 h 1194053"/>
                <a:gd name="connsiteX12" fmla="*/ 3033485 w 3907971"/>
                <a:gd name="connsiteY12" fmla="*/ 250 h 1194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907971" h="1194053">
                  <a:moveTo>
                    <a:pt x="3895926" y="1142557"/>
                  </a:moveTo>
                  <a:lnTo>
                    <a:pt x="3907971" y="1142678"/>
                  </a:lnTo>
                  <a:lnTo>
                    <a:pt x="3907971" y="1194053"/>
                  </a:lnTo>
                  <a:lnTo>
                    <a:pt x="3907971" y="1194051"/>
                  </a:lnTo>
                  <a:cubicBezTo>
                    <a:pt x="3907215" y="1185886"/>
                    <a:pt x="3905930" y="1176286"/>
                    <a:pt x="3903237" y="1164852"/>
                  </a:cubicBezTo>
                  <a:close/>
                  <a:moveTo>
                    <a:pt x="3033485" y="250"/>
                  </a:moveTo>
                  <a:cubicBezTo>
                    <a:pt x="3364894" y="17183"/>
                    <a:pt x="3664857" y="793698"/>
                    <a:pt x="3817257" y="1001736"/>
                  </a:cubicBezTo>
                  <a:cubicBezTo>
                    <a:pt x="3855357" y="1053746"/>
                    <a:pt x="3877280" y="1093660"/>
                    <a:pt x="3890055" y="1124654"/>
                  </a:cubicBezTo>
                  <a:lnTo>
                    <a:pt x="3895926" y="1142557"/>
                  </a:lnTo>
                  <a:lnTo>
                    <a:pt x="0" y="1103336"/>
                  </a:lnTo>
                  <a:cubicBezTo>
                    <a:pt x="464457" y="779183"/>
                    <a:pt x="928914" y="455031"/>
                    <a:pt x="1233714" y="421164"/>
                  </a:cubicBezTo>
                  <a:cubicBezTo>
                    <a:pt x="1538514" y="387297"/>
                    <a:pt x="1528838" y="970288"/>
                    <a:pt x="1828800" y="900136"/>
                  </a:cubicBezTo>
                  <a:cubicBezTo>
                    <a:pt x="2128762" y="829984"/>
                    <a:pt x="2702076" y="-16683"/>
                    <a:pt x="3033485" y="250"/>
                  </a:cubicBezTo>
                  <a:close/>
                </a:path>
              </a:pathLst>
            </a:custGeom>
            <a:gradFill flip="none" rotWithShape="1">
              <a:gsLst>
                <a:gs pos="72000">
                  <a:srgbClr val="171E28">
                    <a:alpha val="0"/>
                  </a:srgbClr>
                </a:gs>
                <a:gs pos="0">
                  <a:srgbClr val="4A6182">
                    <a:alpha val="20000"/>
                  </a:srgb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081124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9" r:id="rId12"/>
    <p:sldLayoutId id="2147483680" r:id="rId13"/>
    <p:sldLayoutId id="2147483681" r:id="rId14"/>
    <p:sldLayoutId id="2147483682" r:id="rId15"/>
    <p:sldLayoutId id="2147483683" r:id="rId16"/>
  </p:sldLayoutIdLst>
  <p:transition spd="slow">
    <p:randomBar dir="vert"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5865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5865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5865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5865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609600" algn="ctr" rtl="0" eaLnBrk="1" fontAlgn="base" hangingPunct="1">
        <a:spcBef>
          <a:spcPct val="0"/>
        </a:spcBef>
        <a:spcAft>
          <a:spcPct val="0"/>
        </a:spcAft>
        <a:defRPr sz="5865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1219200" algn="ctr" rtl="0" eaLnBrk="1" fontAlgn="base" hangingPunct="1">
        <a:spcBef>
          <a:spcPct val="0"/>
        </a:spcBef>
        <a:spcAft>
          <a:spcPct val="0"/>
        </a:spcAft>
        <a:defRPr sz="5865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828800" algn="ctr" rtl="0" eaLnBrk="1" fontAlgn="base" hangingPunct="1">
        <a:spcBef>
          <a:spcPct val="0"/>
        </a:spcBef>
        <a:spcAft>
          <a:spcPct val="0"/>
        </a:spcAft>
        <a:defRPr sz="5865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2438400" algn="ctr" rtl="0" eaLnBrk="1" fontAlgn="base" hangingPunct="1">
        <a:spcBef>
          <a:spcPct val="0"/>
        </a:spcBef>
        <a:spcAft>
          <a:spcPct val="0"/>
        </a:spcAft>
        <a:defRPr sz="5865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457200" indent="-4572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tags" Target="../tags/tag15.xml"/><Relationship Id="rId1" Type="http://schemas.openxmlformats.org/officeDocument/2006/relationships/tags" Target="../tags/tag1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5.xml"/><Relationship Id="rId1" Type="http://schemas.openxmlformats.org/officeDocument/2006/relationships/tags" Target="../tags/tag2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NULL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NULL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5.xml"/><Relationship Id="rId1" Type="http://schemas.openxmlformats.org/officeDocument/2006/relationships/tags" Target="../tags/tag1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4.xml"/><Relationship Id="rId1" Type="http://schemas.openxmlformats.org/officeDocument/2006/relationships/tags" Target="../tags/tag1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tags" Target="../tags/tag19.xml"/><Relationship Id="rId1" Type="http://schemas.openxmlformats.org/officeDocument/2006/relationships/tags" Target="../tags/tag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tags" Target="../tags/tag21.xml"/><Relationship Id="rId1" Type="http://schemas.openxmlformats.org/officeDocument/2006/relationships/tags" Target="../tags/tag2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5.xml"/><Relationship Id="rId1" Type="http://schemas.openxmlformats.org/officeDocument/2006/relationships/tags" Target="../tags/tag2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2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2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5.xml"/><Relationship Id="rId1" Type="http://schemas.openxmlformats.org/officeDocument/2006/relationships/tags" Target="../tags/tag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936290" y="3150326"/>
            <a:ext cx="9799320" cy="1132840"/>
          </a:xfrm>
        </p:spPr>
        <p:txBody>
          <a:bodyPr>
            <a:normAutofit fontScale="90000"/>
          </a:bodyPr>
          <a:lstStyle/>
          <a:p>
            <a:r>
              <a:rPr lang="zh-CN" altLang="en-US" dirty="0"/>
              <a:t>中考历史</a:t>
            </a:r>
            <a:r>
              <a:rPr lang="zh-CN" altLang="en-US" dirty="0">
                <a:solidFill>
                  <a:srgbClr val="FF0000"/>
                </a:solidFill>
              </a:rPr>
              <a:t>比较类</a:t>
            </a:r>
            <a:r>
              <a:rPr lang="zh-CN" altLang="en-US" dirty="0"/>
              <a:t>小</a:t>
            </a:r>
            <a:br>
              <a:rPr lang="en-US" altLang="zh-CN" dirty="0"/>
            </a:br>
            <a:r>
              <a:rPr lang="zh-CN" altLang="en-US" dirty="0"/>
              <a:t>短文写作方法指导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04979752"/>
      </p:ext>
    </p:extLst>
  </p:cSld>
  <p:clrMapOvr>
    <a:masterClrMapping/>
  </p:clrMapOvr>
  <p:transition spd="slow">
    <p:randomBar dir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280105" y="123895"/>
            <a:ext cx="10969200" cy="705600"/>
          </a:xfrm>
        </p:spPr>
        <p:txBody>
          <a:bodyPr/>
          <a:lstStyle/>
          <a:p>
            <a:r>
              <a:rPr sz="4000">
                <a:ea typeface="宋体" panose="02010600030101010101" pitchFamily="2" charset="-122"/>
                <a:sym typeface="+mn-ea"/>
              </a:rPr>
              <a:t>三：小短文如何应对（做题思路）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782320" y="728980"/>
            <a:ext cx="339026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正文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2594610" y="5851525"/>
            <a:ext cx="672846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fontAlgn="auto"/>
            <a:r>
              <a:rPr lang="zh-CN" altLang="en-US" sz="3200" b="1">
                <a:solidFill>
                  <a:srgbClr val="FF0000"/>
                </a:solidFill>
              </a:rPr>
              <a:t>注意：</a:t>
            </a:r>
            <a:r>
              <a:rPr lang="zh-CN" altLang="en-US" sz="3200" b="1"/>
              <a:t>按照事件</a:t>
            </a:r>
            <a:r>
              <a:rPr lang="zh-CN" altLang="en-US" sz="3200" b="1">
                <a:solidFill>
                  <a:srgbClr val="C00000"/>
                </a:solidFill>
              </a:rPr>
              <a:t>时间顺序</a:t>
            </a:r>
            <a:r>
              <a:rPr lang="zh-CN" altLang="en-US" sz="3200" b="1"/>
              <a:t>写作</a:t>
            </a:r>
          </a:p>
        </p:txBody>
      </p:sp>
      <p:sp>
        <p:nvSpPr>
          <p:cNvPr id="8" name="文本框 7"/>
          <p:cNvSpPr txBox="1"/>
          <p:nvPr/>
        </p:nvSpPr>
        <p:spPr>
          <a:xfrm rot="10800000" flipV="1">
            <a:off x="630555" y="3291840"/>
            <a:ext cx="10713085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比较类正文格式：</a:t>
            </a:r>
          </a:p>
          <a:p>
            <a:r>
              <a:rPr lang="zh-CN" sz="3200" b="1" dirty="0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事件</a:t>
            </a:r>
            <a:r>
              <a:rPr lang="en-US" altLang="zh-CN" sz="3200" b="1" dirty="0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A——</a:t>
            </a:r>
            <a:r>
              <a:rPr lang="zh-CN" sz="3200" b="1" dirty="0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事件</a:t>
            </a:r>
            <a:r>
              <a:rPr lang="en-US" altLang="zh-CN" sz="3200" b="1" dirty="0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B——</a:t>
            </a:r>
            <a:r>
              <a:rPr lang="zh-CN" sz="3200" b="1" dirty="0">
                <a:solidFill>
                  <a:srgbClr val="0205A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不同点+相同点</a:t>
            </a:r>
            <a:r>
              <a:rPr lang="en-US" altLang="zh-CN" sz="3200" b="1" dirty="0">
                <a:solidFill>
                  <a:srgbClr val="0205A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——</a:t>
            </a:r>
            <a:r>
              <a:rPr lang="zh-CN" sz="3200" b="1" dirty="0">
                <a:solidFill>
                  <a:srgbClr val="0205A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启示或认识。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9077834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615315" y="1040130"/>
            <a:ext cx="11308715" cy="1383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1．（2018·河南 25）（5分）请对比下面</a:t>
            </a:r>
            <a:r>
              <a:rPr lang="zh-CN" altLang="en-US" sz="2800" b="1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图片</a:t>
            </a:r>
            <a:r>
              <a:rPr lang="zh-CN" altLang="en-US" sz="2800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反映的历史信息，并结合所学知识。写一篇</a:t>
            </a:r>
            <a:r>
              <a:rPr lang="zh-CN" altLang="en-US" sz="2800" b="1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80—120</a:t>
            </a:r>
            <a:r>
              <a:rPr lang="zh-CN" altLang="en-US" sz="2800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字的小短文。（要求：</a:t>
            </a:r>
            <a:r>
              <a:rPr lang="zh-CN" altLang="en-US" sz="2800" b="1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题目自拟，史实正确，语句通顺，表述完整</a:t>
            </a:r>
            <a:r>
              <a:rPr lang="zh-CN" altLang="en-US" sz="2800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，体现两幅图片反映内容的</a:t>
            </a:r>
            <a:r>
              <a:rPr lang="zh-CN" altLang="en-US" sz="2800" b="1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比较</a:t>
            </a:r>
            <a:r>
              <a:rPr lang="zh-CN" altLang="en-US" sz="2800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）</a:t>
            </a:r>
          </a:p>
        </p:txBody>
      </p:sp>
      <p:sp>
        <p:nvSpPr>
          <p:cNvPr id="4" name="标题 3"/>
          <p:cNvSpPr>
            <a:spLocks noGrp="1"/>
          </p:cNvSpPr>
          <p:nvPr/>
        </p:nvSpPr>
        <p:spPr>
          <a:xfrm>
            <a:off x="280105" y="207715"/>
            <a:ext cx="10969200" cy="705600"/>
          </a:xfrm>
          <a:prstGeom prst="rect">
            <a:avLst/>
          </a:prstGeom>
        </p:spPr>
        <p:txBody>
          <a:bodyPr vert="horz" lIns="90000" tIns="46800" rIns="90000" bIns="46800" rtlCol="0" anchor="ctr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r>
              <a:rPr sz="4000">
                <a:ea typeface="宋体" panose="02010600030101010101" pitchFamily="2" charset="-122"/>
                <a:sym typeface="+mn-ea"/>
              </a:rPr>
              <a:t>四：小短文实战演练</a:t>
            </a:r>
          </a:p>
        </p:txBody>
      </p:sp>
      <p:sp>
        <p:nvSpPr>
          <p:cNvPr id="10" name="椭圆 9"/>
          <p:cNvSpPr/>
          <p:nvPr/>
        </p:nvSpPr>
        <p:spPr>
          <a:xfrm>
            <a:off x="8817610" y="1814830"/>
            <a:ext cx="1085850" cy="695960"/>
          </a:xfrm>
          <a:prstGeom prst="ellipse">
            <a:avLst/>
          </a:prstGeom>
          <a:noFill/>
          <a:ln w="5715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 descr="1"/>
          <p:cNvPicPr>
            <a:picLocks noChangeAspect="1"/>
          </p:cNvPicPr>
          <p:nvPr/>
        </p:nvPicPr>
        <p:blipFill>
          <a:blip r:embed="rId2"/>
          <a:srcRect l="61962" t="11704" r="498" b="13926"/>
          <a:stretch>
            <a:fillRect/>
          </a:stretch>
        </p:blipFill>
        <p:spPr>
          <a:xfrm>
            <a:off x="1897380" y="2526665"/>
            <a:ext cx="3317240" cy="3181350"/>
          </a:xfrm>
          <a:prstGeom prst="rect">
            <a:avLst/>
          </a:prstGeom>
        </p:spPr>
      </p:pic>
      <p:pic>
        <p:nvPicPr>
          <p:cNvPr id="6" name="图片 5" descr="2"/>
          <p:cNvPicPr>
            <a:picLocks noChangeAspect="1"/>
          </p:cNvPicPr>
          <p:nvPr/>
        </p:nvPicPr>
        <p:blipFill>
          <a:blip r:embed="rId3"/>
          <a:srcRect l="3992" t="3938" r="5349" b="6139"/>
          <a:stretch>
            <a:fillRect/>
          </a:stretch>
        </p:blipFill>
        <p:spPr>
          <a:xfrm>
            <a:off x="6616065" y="2517140"/>
            <a:ext cx="3616325" cy="3206750"/>
          </a:xfrm>
          <a:prstGeom prst="rect">
            <a:avLst/>
          </a:prstGeom>
          <a:ln>
            <a:noFill/>
          </a:ln>
          <a:effectLst/>
        </p:spPr>
      </p:pic>
      <p:sp>
        <p:nvSpPr>
          <p:cNvPr id="7" name="文本框 6"/>
          <p:cNvSpPr txBox="1"/>
          <p:nvPr/>
        </p:nvSpPr>
        <p:spPr>
          <a:xfrm>
            <a:off x="7129780" y="5866130"/>
            <a:ext cx="198691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>
                <a:sym typeface="+mn-ea"/>
              </a:rPr>
              <a:t>罗斯福发表演说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2255520" y="5866130"/>
            <a:ext cx="227266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>
                <a:sym typeface="+mn-ea"/>
              </a:rPr>
              <a:t>列宁论新经济政策</a:t>
            </a:r>
          </a:p>
        </p:txBody>
      </p:sp>
    </p:spTree>
    <p:extLst>
      <p:ext uri="{BB962C8B-B14F-4D97-AF65-F5344CB8AC3E}">
        <p14:creationId xmlns:p14="http://schemas.microsoft.com/office/powerpoint/2010/main" val="129182390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/>
        </p:nvSpPr>
        <p:spPr>
          <a:xfrm>
            <a:off x="280105" y="87065"/>
            <a:ext cx="10969200" cy="705600"/>
          </a:xfrm>
          <a:prstGeom prst="rect">
            <a:avLst/>
          </a:prstGeom>
        </p:spPr>
        <p:txBody>
          <a:bodyPr vert="horz" lIns="90000" tIns="46800" rIns="90000" bIns="46800" rtlCol="0" anchor="ctr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r>
              <a:rPr sz="4000">
                <a:ea typeface="宋体" panose="02010600030101010101" pitchFamily="2" charset="-122"/>
                <a:sym typeface="+mn-ea"/>
              </a:rPr>
              <a:t>四：小短文实战演练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258445" y="846455"/>
            <a:ext cx="181102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1</a:t>
            </a:r>
            <a:r>
              <a:rPr lang="zh-CN" altLang="en-US" sz="28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、审题</a:t>
            </a:r>
          </a:p>
        </p:txBody>
      </p:sp>
      <p:sp>
        <p:nvSpPr>
          <p:cNvPr id="14" name="左箭头 13"/>
          <p:cNvSpPr/>
          <p:nvPr/>
        </p:nvSpPr>
        <p:spPr>
          <a:xfrm flipH="1">
            <a:off x="1703705" y="916940"/>
            <a:ext cx="558800" cy="3810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2240280" y="846455"/>
            <a:ext cx="144272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2</a:t>
            </a:r>
            <a:r>
              <a:rPr lang="zh-CN" altLang="en-US" sz="28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、观图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2782570" y="1497330"/>
            <a:ext cx="454850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fontAlgn="auto"/>
            <a:r>
              <a:rPr lang="zh-CN" altLang="en-US" sz="2800" b="1"/>
              <a:t>图一：</a:t>
            </a:r>
            <a:r>
              <a:rPr lang="zh-CN" altLang="en-US" sz="2800" b="1">
                <a:sym typeface="+mn-ea"/>
              </a:rPr>
              <a:t>列宁新经济政策</a:t>
            </a:r>
            <a:endParaRPr lang="zh-CN" altLang="en-US" sz="2800" b="1" dirty="0"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7146290" y="1446530"/>
            <a:ext cx="438277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fontAlgn="auto"/>
            <a:r>
              <a:rPr lang="zh-CN" altLang="en-US" sz="2800" b="1"/>
              <a:t>图二：</a:t>
            </a:r>
            <a:r>
              <a:rPr lang="zh-CN" altLang="en-US" sz="2800" b="1" dirty="0">
                <a:sym typeface="+mn-ea"/>
              </a:rPr>
              <a:t>罗斯福新政</a:t>
            </a:r>
            <a:endParaRPr lang="zh-CN" altLang="en-US" sz="2800" b="1"/>
          </a:p>
        </p:txBody>
      </p:sp>
      <p:sp>
        <p:nvSpPr>
          <p:cNvPr id="7" name="左箭头 6"/>
          <p:cNvSpPr/>
          <p:nvPr/>
        </p:nvSpPr>
        <p:spPr>
          <a:xfrm flipH="1">
            <a:off x="3676015" y="916940"/>
            <a:ext cx="558800" cy="3810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4135755" y="813435"/>
            <a:ext cx="389064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3</a:t>
            </a:r>
            <a:r>
              <a:rPr lang="zh-CN" altLang="en-US" sz="28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、思考比较，定题目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2954655" y="1945005"/>
            <a:ext cx="1524635" cy="953135"/>
          </a:xfrm>
          <a:prstGeom prst="rect">
            <a:avLst/>
          </a:prstGeom>
          <a:noFill/>
          <a:ln>
            <a:solidFill>
              <a:srgbClr val="F1F1E5"/>
            </a:solidFill>
          </a:ln>
        </p:spPr>
        <p:txBody>
          <a:bodyPr wrap="square" rtlCol="0">
            <a:spAutoFit/>
          </a:bodyPr>
          <a:lstStyle/>
          <a:p>
            <a:pPr indent="0" fontAlgn="auto"/>
            <a:r>
              <a:rPr lang="zh-CN" altLang="en-US" sz="2800" b="1" dirty="0">
                <a:solidFill>
                  <a:srgbClr val="FF0000"/>
                </a:solidFill>
              </a:rPr>
              <a:t>比较</a:t>
            </a:r>
          </a:p>
          <a:p>
            <a:pPr indent="0" fontAlgn="auto"/>
            <a:r>
              <a:rPr lang="zh-CN" altLang="en-US" sz="2800" b="1" dirty="0">
                <a:solidFill>
                  <a:srgbClr val="C00000"/>
                </a:solidFill>
                <a:sym typeface="+mn-ea"/>
              </a:rPr>
              <a:t>背景：</a:t>
            </a:r>
            <a:r>
              <a:rPr lang="en-US" altLang="zh-CN" sz="2800" b="1" dirty="0">
                <a:solidFill>
                  <a:srgbClr val="C00000"/>
                </a:solidFill>
                <a:sym typeface="+mn-ea"/>
              </a:rPr>
              <a:t>                                                                         </a:t>
            </a:r>
            <a:endParaRPr lang="zh-CN" altLang="en-US" sz="2800" b="1" dirty="0">
              <a:sym typeface="+mn-ea"/>
            </a:endParaRPr>
          </a:p>
        </p:txBody>
      </p:sp>
      <p:sp>
        <p:nvSpPr>
          <p:cNvPr id="13" name="左箭头 12"/>
          <p:cNvSpPr/>
          <p:nvPr/>
        </p:nvSpPr>
        <p:spPr>
          <a:xfrm flipH="1">
            <a:off x="7802245" y="886460"/>
            <a:ext cx="558800" cy="3810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文本框 14"/>
          <p:cNvSpPr txBox="1"/>
          <p:nvPr/>
        </p:nvSpPr>
        <p:spPr>
          <a:xfrm>
            <a:off x="8422005" y="831215"/>
            <a:ext cx="154241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4</a:t>
            </a:r>
            <a:r>
              <a:rPr lang="zh-CN" altLang="en-US" sz="28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、写作：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2954655" y="3700145"/>
            <a:ext cx="12496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indent="0" algn="l" fontAlgn="auto"/>
            <a:r>
              <a:rPr lang="zh-CN" altLang="en-US" sz="2800" b="1" dirty="0">
                <a:solidFill>
                  <a:srgbClr val="C00000"/>
                </a:solidFill>
                <a:sym typeface="+mn-ea"/>
              </a:rPr>
              <a:t>方式：</a:t>
            </a:r>
            <a:endParaRPr lang="zh-CN" altLang="en-US" sz="2800" b="1" dirty="0">
              <a:sym typeface="+mn-ea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2954655" y="4132580"/>
            <a:ext cx="12496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indent="0" algn="l" fontAlgn="auto"/>
            <a:r>
              <a:rPr lang="zh-CN" altLang="en-US" sz="2800" b="1" dirty="0">
                <a:solidFill>
                  <a:srgbClr val="C00000"/>
                </a:solidFill>
                <a:sym typeface="+mn-ea"/>
              </a:rPr>
              <a:t>目的：</a:t>
            </a:r>
            <a:endParaRPr lang="zh-CN" altLang="en-US" sz="2800" b="1" dirty="0">
              <a:sym typeface="+mn-ea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2954655" y="4596130"/>
            <a:ext cx="12496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indent="0" algn="l" fontAlgn="auto"/>
            <a:r>
              <a:rPr lang="zh-CN" altLang="en-US" sz="2800" b="1" dirty="0">
                <a:solidFill>
                  <a:srgbClr val="C00000"/>
                </a:solidFill>
                <a:sym typeface="+mn-ea"/>
              </a:rPr>
              <a:t>特点：</a:t>
            </a:r>
            <a:endParaRPr lang="zh-CN" altLang="en-US" sz="2800" b="1" dirty="0">
              <a:sym typeface="+mn-ea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3961765" y="5995670"/>
            <a:ext cx="23164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indent="0" algn="l" fontAlgn="auto"/>
            <a:r>
              <a:rPr lang="zh-CN" altLang="en-US" sz="2800" b="1" dirty="0">
                <a:sym typeface="+mn-ea"/>
              </a:rPr>
              <a:t>勇于改革创新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3881120" y="4132580"/>
            <a:ext cx="55168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2800" b="1" dirty="0">
                <a:solidFill>
                  <a:srgbClr val="FF0000"/>
                </a:solidFill>
                <a:sym typeface="+mn-ea"/>
              </a:rPr>
              <a:t>为了解决政治经济危机，巩固统治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2954655" y="2821305"/>
            <a:ext cx="7406005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 algn="l" fontAlgn="auto"/>
            <a:r>
              <a:rPr lang="zh-CN" altLang="en-US" sz="2800" b="1" dirty="0">
                <a:solidFill>
                  <a:srgbClr val="0205A0"/>
                </a:solidFill>
                <a:sym typeface="+mn-ea"/>
              </a:rPr>
              <a:t>A 战时共产主义政策导致严重政治经济危机；</a:t>
            </a:r>
          </a:p>
          <a:p>
            <a:pPr indent="0" algn="l" fontAlgn="auto"/>
            <a:r>
              <a:rPr lang="zh-CN" altLang="en-US" sz="2800" b="1" dirty="0">
                <a:solidFill>
                  <a:srgbClr val="0205A0"/>
                </a:solidFill>
                <a:sym typeface="+mn-ea"/>
              </a:rPr>
              <a:t>B经济大危机爆发，导致政治危机；</a:t>
            </a:r>
          </a:p>
        </p:txBody>
      </p:sp>
      <p:sp>
        <p:nvSpPr>
          <p:cNvPr id="27" name="文本框 26"/>
          <p:cNvSpPr txBox="1"/>
          <p:nvPr/>
        </p:nvSpPr>
        <p:spPr>
          <a:xfrm>
            <a:off x="10025380" y="433070"/>
            <a:ext cx="1637665" cy="953135"/>
          </a:xfrm>
          <a:prstGeom prst="rect">
            <a:avLst/>
          </a:prstGeom>
          <a:solidFill>
            <a:srgbClr val="F1F1E5"/>
          </a:solidFill>
        </p:spPr>
        <p:txBody>
          <a:bodyPr wrap="square" rtlCol="0">
            <a:spAutoFit/>
          </a:bodyPr>
          <a:lstStyle/>
          <a:p>
            <a:pPr algn="r"/>
            <a:r>
              <a:rPr lang="zh-CN" altLang="en-US" sz="28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事件＋异同＋认识</a:t>
            </a:r>
          </a:p>
        </p:txBody>
      </p:sp>
      <p:pic>
        <p:nvPicPr>
          <p:cNvPr id="22" name="图片 21" descr="2"/>
          <p:cNvPicPr>
            <a:picLocks noChangeAspect="1"/>
          </p:cNvPicPr>
          <p:nvPr/>
        </p:nvPicPr>
        <p:blipFill>
          <a:blip r:embed="rId2"/>
          <a:srcRect l="3992" t="3938" r="5349" b="6139"/>
          <a:stretch>
            <a:fillRect/>
          </a:stretch>
        </p:blipFill>
        <p:spPr>
          <a:xfrm>
            <a:off x="397510" y="4124960"/>
            <a:ext cx="2354580" cy="2088515"/>
          </a:xfrm>
          <a:prstGeom prst="rect">
            <a:avLst/>
          </a:prstGeom>
          <a:ln>
            <a:noFill/>
          </a:ln>
          <a:effectLst/>
        </p:spPr>
      </p:pic>
      <p:sp>
        <p:nvSpPr>
          <p:cNvPr id="23" name="文本框 22"/>
          <p:cNvSpPr txBox="1"/>
          <p:nvPr/>
        </p:nvSpPr>
        <p:spPr>
          <a:xfrm>
            <a:off x="581025" y="6290945"/>
            <a:ext cx="198691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>
                <a:sym typeface="+mn-ea"/>
              </a:rPr>
              <a:t>罗斯福发表演说</a:t>
            </a:r>
          </a:p>
        </p:txBody>
      </p:sp>
      <p:pic>
        <p:nvPicPr>
          <p:cNvPr id="24" name="图片 23" descr="1"/>
          <p:cNvPicPr>
            <a:picLocks noChangeAspect="1"/>
          </p:cNvPicPr>
          <p:nvPr/>
        </p:nvPicPr>
        <p:blipFill>
          <a:blip r:embed="rId3"/>
          <a:srcRect l="61962" t="11704" r="498" b="13926"/>
          <a:stretch>
            <a:fillRect/>
          </a:stretch>
        </p:blipFill>
        <p:spPr>
          <a:xfrm>
            <a:off x="397510" y="1562100"/>
            <a:ext cx="2379345" cy="2051685"/>
          </a:xfrm>
          <a:prstGeom prst="rect">
            <a:avLst/>
          </a:prstGeom>
        </p:spPr>
      </p:pic>
      <p:sp>
        <p:nvSpPr>
          <p:cNvPr id="25" name="文本框 24"/>
          <p:cNvSpPr txBox="1"/>
          <p:nvPr/>
        </p:nvSpPr>
        <p:spPr>
          <a:xfrm>
            <a:off x="479425" y="3560445"/>
            <a:ext cx="227266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>
                <a:sym typeface="+mn-ea"/>
              </a:rPr>
              <a:t>列宁论新经济政策</a:t>
            </a:r>
          </a:p>
        </p:txBody>
      </p:sp>
      <p:sp>
        <p:nvSpPr>
          <p:cNvPr id="26" name="文本框 25"/>
          <p:cNvSpPr txBox="1"/>
          <p:nvPr/>
        </p:nvSpPr>
        <p:spPr>
          <a:xfrm>
            <a:off x="3881120" y="2378075"/>
            <a:ext cx="30276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indent="0" algn="l" fontAlgn="auto"/>
            <a:r>
              <a:rPr lang="zh-CN" altLang="en-US" sz="2800" b="1" dirty="0">
                <a:solidFill>
                  <a:srgbClr val="FF0000"/>
                </a:solidFill>
                <a:sym typeface="+mn-ea"/>
              </a:rPr>
              <a:t>面临政治经济危机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3963670" y="3700145"/>
            <a:ext cx="8940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2800" b="1" dirty="0">
                <a:solidFill>
                  <a:srgbClr val="FF0000"/>
                </a:solidFill>
                <a:sym typeface="+mn-ea"/>
              </a:rPr>
              <a:t>改革</a:t>
            </a:r>
          </a:p>
        </p:txBody>
      </p:sp>
      <p:sp>
        <p:nvSpPr>
          <p:cNvPr id="29" name="文本框 28"/>
          <p:cNvSpPr txBox="1"/>
          <p:nvPr/>
        </p:nvSpPr>
        <p:spPr>
          <a:xfrm>
            <a:off x="3881120" y="4596130"/>
            <a:ext cx="8310245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800" b="1" dirty="0">
                <a:solidFill>
                  <a:srgbClr val="0205A0"/>
                </a:solidFill>
                <a:sym typeface="+mn-ea"/>
              </a:rPr>
              <a:t>A大力发展商品经济；允许多种所有制并存；</a:t>
            </a:r>
            <a:r>
              <a:rPr lang="en-US" altLang="zh-CN" sz="2800" b="1" dirty="0">
                <a:solidFill>
                  <a:srgbClr val="0205A0"/>
                </a:solidFill>
                <a:sym typeface="+mn-ea"/>
              </a:rPr>
              <a:t>           </a:t>
            </a:r>
            <a:r>
              <a:rPr lang="zh-CN" altLang="en-US" sz="2800" b="1" dirty="0">
                <a:solidFill>
                  <a:srgbClr val="0205A0"/>
                </a:solidFill>
                <a:sym typeface="+mn-ea"/>
              </a:rPr>
              <a:t>B加强国家对经济的干预和指导; </a:t>
            </a:r>
          </a:p>
        </p:txBody>
      </p:sp>
      <p:sp>
        <p:nvSpPr>
          <p:cNvPr id="31" name="文本框 30"/>
          <p:cNvSpPr txBox="1"/>
          <p:nvPr/>
        </p:nvSpPr>
        <p:spPr>
          <a:xfrm>
            <a:off x="2954655" y="5480050"/>
            <a:ext cx="12496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indent="0" algn="l" fontAlgn="auto"/>
            <a:r>
              <a:rPr lang="zh-CN" altLang="en-US" sz="2800" b="1" dirty="0">
                <a:solidFill>
                  <a:srgbClr val="C00000"/>
                </a:solidFill>
                <a:sym typeface="+mn-ea"/>
              </a:rPr>
              <a:t>影响：</a:t>
            </a:r>
            <a:endParaRPr lang="zh-CN" altLang="en-US" sz="2800" b="1" dirty="0">
              <a:sym typeface="+mn-ea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4012565" y="5492115"/>
            <a:ext cx="72948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2800" b="1" dirty="0">
                <a:solidFill>
                  <a:srgbClr val="FF0000"/>
                </a:solidFill>
                <a:sym typeface="+mn-ea"/>
              </a:rPr>
              <a:t>都成功了，促进了经济的恢复和发展，缓解了</a:t>
            </a:r>
          </a:p>
        </p:txBody>
      </p:sp>
      <p:sp>
        <p:nvSpPr>
          <p:cNvPr id="33" name="文本框 32"/>
          <p:cNvSpPr txBox="1"/>
          <p:nvPr/>
        </p:nvSpPr>
        <p:spPr>
          <a:xfrm>
            <a:off x="2937510" y="5954395"/>
            <a:ext cx="12496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indent="0" algn="l" fontAlgn="auto"/>
            <a:r>
              <a:rPr lang="zh-CN" altLang="en-US" sz="2800" b="1" dirty="0">
                <a:solidFill>
                  <a:srgbClr val="C00000"/>
                </a:solidFill>
                <a:sym typeface="+mn-ea"/>
              </a:rPr>
              <a:t>认识：</a:t>
            </a:r>
          </a:p>
        </p:txBody>
      </p:sp>
      <p:sp>
        <p:nvSpPr>
          <p:cNvPr id="34" name="文本框 33"/>
          <p:cNvSpPr txBox="1"/>
          <p:nvPr/>
        </p:nvSpPr>
        <p:spPr>
          <a:xfrm>
            <a:off x="10183495" y="5923280"/>
            <a:ext cx="160528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sym typeface="+mn-ea"/>
              </a:rPr>
              <a:t>政治危机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6440100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4" grpId="0" bldLvl="0" animBg="1"/>
      <p:bldP spid="12" grpId="0" animBg="1"/>
      <p:bldP spid="12" grpId="1"/>
      <p:bldP spid="6" grpId="0"/>
      <p:bldP spid="5" grpId="0"/>
      <p:bldP spid="7" grpId="0" bldLvl="0" animBg="1"/>
      <p:bldP spid="9" grpId="0" animBg="1"/>
      <p:bldP spid="9" grpId="1"/>
      <p:bldP spid="10" grpId="0" bldLvl="0" animBg="1"/>
      <p:bldP spid="13" grpId="0" bldLvl="0" animBg="1"/>
      <p:bldP spid="15" grpId="0" animBg="1"/>
      <p:bldP spid="15" grpId="1"/>
      <p:bldP spid="16" grpId="0"/>
      <p:bldP spid="17" grpId="0"/>
      <p:bldP spid="18" grpId="0"/>
      <p:bldP spid="19" grpId="0"/>
      <p:bldP spid="20" grpId="0"/>
      <p:bldP spid="21" grpId="0"/>
      <p:bldP spid="27" grpId="0" animBg="1"/>
      <p:bldP spid="27" grpId="1" bldLvl="0" animBg="1"/>
      <p:bldP spid="26" grpId="0"/>
      <p:bldP spid="28" grpId="0"/>
      <p:bldP spid="29" grpId="0"/>
      <p:bldP spid="31" grpId="0"/>
      <p:bldP spid="32" grpId="0"/>
      <p:bldP spid="33" grpId="0"/>
      <p:bldP spid="3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/>
        </p:nvSpPr>
        <p:spPr>
          <a:xfrm>
            <a:off x="280105" y="123895"/>
            <a:ext cx="10969200" cy="705600"/>
          </a:xfrm>
          <a:prstGeom prst="rect">
            <a:avLst/>
          </a:prstGeom>
        </p:spPr>
        <p:txBody>
          <a:bodyPr vert="horz" lIns="90000" tIns="46800" rIns="90000" bIns="46800" rtlCol="0" anchor="ctr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r>
              <a:rPr sz="4000">
                <a:ea typeface="宋体" panose="02010600030101010101" pitchFamily="2" charset="-122"/>
                <a:sym typeface="+mn-ea"/>
              </a:rPr>
              <a:t>四：小短文实战演练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104775" y="846455"/>
            <a:ext cx="181102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1</a:t>
            </a:r>
            <a:r>
              <a:rPr lang="zh-CN" altLang="en-US" sz="28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、审题</a:t>
            </a:r>
          </a:p>
        </p:txBody>
      </p:sp>
      <p:sp>
        <p:nvSpPr>
          <p:cNvPr id="14" name="左箭头 13"/>
          <p:cNvSpPr/>
          <p:nvPr/>
        </p:nvSpPr>
        <p:spPr>
          <a:xfrm flipH="1">
            <a:off x="1531620" y="916940"/>
            <a:ext cx="558800" cy="3810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2090420" y="846455"/>
            <a:ext cx="144272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2</a:t>
            </a:r>
            <a:r>
              <a:rPr lang="zh-CN" altLang="en-US" sz="28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、观图</a:t>
            </a:r>
          </a:p>
        </p:txBody>
      </p:sp>
      <p:sp>
        <p:nvSpPr>
          <p:cNvPr id="7" name="左箭头 6"/>
          <p:cNvSpPr/>
          <p:nvPr/>
        </p:nvSpPr>
        <p:spPr>
          <a:xfrm flipH="1">
            <a:off x="3533140" y="899795"/>
            <a:ext cx="558800" cy="3810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4133850" y="846455"/>
            <a:ext cx="373189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3</a:t>
            </a:r>
            <a:r>
              <a:rPr lang="zh-CN" altLang="en-US" sz="28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、思考比较，定题目</a:t>
            </a:r>
          </a:p>
        </p:txBody>
      </p:sp>
      <p:sp>
        <p:nvSpPr>
          <p:cNvPr id="13" name="左箭头 12"/>
          <p:cNvSpPr/>
          <p:nvPr/>
        </p:nvSpPr>
        <p:spPr>
          <a:xfrm flipH="1">
            <a:off x="7936230" y="916940"/>
            <a:ext cx="558800" cy="3810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文本框 14"/>
          <p:cNvSpPr txBox="1"/>
          <p:nvPr/>
        </p:nvSpPr>
        <p:spPr>
          <a:xfrm>
            <a:off x="8505190" y="845820"/>
            <a:ext cx="166687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4</a:t>
            </a:r>
            <a:r>
              <a:rPr lang="zh-CN" altLang="en-US" sz="28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、写作：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10083800" y="613410"/>
            <a:ext cx="1750695" cy="953135"/>
          </a:xfrm>
          <a:prstGeom prst="rect">
            <a:avLst/>
          </a:prstGeom>
          <a:solidFill>
            <a:srgbClr val="F1F1E5"/>
          </a:solidFill>
        </p:spPr>
        <p:txBody>
          <a:bodyPr wrap="square" rtlCol="0">
            <a:spAutoFit/>
          </a:bodyPr>
          <a:lstStyle/>
          <a:p>
            <a:pPr algn="r"/>
            <a:r>
              <a:rPr lang="zh-CN" altLang="en-US" sz="28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事件＋异同＋认识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104775" y="1332230"/>
            <a:ext cx="385127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fontAlgn="auto"/>
            <a:r>
              <a:rPr lang="zh-CN" altLang="en-US" sz="2400" b="1"/>
              <a:t>图一：</a:t>
            </a:r>
            <a:r>
              <a:rPr lang="zh-CN" altLang="en-US" sz="2400" b="1">
                <a:sym typeface="+mn-ea"/>
              </a:rPr>
              <a:t>列宁新经济政策</a:t>
            </a:r>
            <a:endParaRPr lang="zh-CN" altLang="en-US" sz="2400" b="1" dirty="0"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01600" y="1878965"/>
            <a:ext cx="374332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fontAlgn="auto"/>
            <a:r>
              <a:rPr lang="zh-CN" altLang="en-US" sz="2400" b="1"/>
              <a:t>图二：</a:t>
            </a:r>
            <a:r>
              <a:rPr lang="zh-CN" altLang="en-US" sz="2400" b="1" dirty="0">
                <a:sym typeface="+mn-ea"/>
              </a:rPr>
              <a:t>罗斯福新政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6901815" y="1296035"/>
            <a:ext cx="4347210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 fontAlgn="auto"/>
            <a:r>
              <a:rPr lang="zh-CN" altLang="en-US" sz="2400" b="1">
                <a:solidFill>
                  <a:srgbClr val="FF0000"/>
                </a:solidFill>
              </a:rPr>
              <a:t>题目：</a:t>
            </a:r>
            <a:endParaRPr lang="zh-CN" altLang="en-US" sz="2400" b="1"/>
          </a:p>
          <a:p>
            <a:pPr indent="0" fontAlgn="auto"/>
            <a:r>
              <a:rPr lang="zh-CN" altLang="en-US" sz="2400" b="1"/>
              <a:t>①</a:t>
            </a:r>
            <a:r>
              <a:rPr lang="zh-CN" altLang="en-US" sz="2400" b="1">
                <a:sym typeface="+mn-ea"/>
              </a:rPr>
              <a:t>面对经济危机的改革措施</a:t>
            </a:r>
            <a:endParaRPr lang="zh-CN" altLang="en-US" sz="2400" b="1"/>
          </a:p>
          <a:p>
            <a:pPr indent="0" fontAlgn="auto"/>
            <a:r>
              <a:rPr lang="zh-CN" altLang="en-US" sz="2400" b="1"/>
              <a:t>②</a:t>
            </a:r>
            <a:r>
              <a:rPr lang="zh-CN" altLang="en-US" sz="2400" b="1">
                <a:sym typeface="+mn-ea"/>
              </a:rPr>
              <a:t>改革促进经济发展</a:t>
            </a:r>
            <a:r>
              <a:rPr lang="en-US" altLang="zh-CN" sz="2400" b="1">
                <a:sym typeface="+mn-ea"/>
              </a:rPr>
              <a:t>                                                   </a:t>
            </a:r>
            <a:r>
              <a:rPr lang="zh-CN" altLang="en-US" sz="2400" b="1">
                <a:sym typeface="+mn-ea"/>
              </a:rPr>
              <a:t>③勇于改革创新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59055" y="2249805"/>
            <a:ext cx="1524635" cy="829945"/>
          </a:xfrm>
          <a:prstGeom prst="rect">
            <a:avLst/>
          </a:prstGeom>
          <a:noFill/>
          <a:ln>
            <a:solidFill>
              <a:srgbClr val="F1F1E5"/>
            </a:solidFill>
          </a:ln>
        </p:spPr>
        <p:txBody>
          <a:bodyPr wrap="square" rtlCol="0">
            <a:spAutoFit/>
          </a:bodyPr>
          <a:lstStyle/>
          <a:p>
            <a:pPr indent="0" fontAlgn="auto"/>
            <a:r>
              <a:rPr lang="zh-CN" altLang="en-US" sz="2400" b="1" dirty="0">
                <a:solidFill>
                  <a:srgbClr val="FF0000"/>
                </a:solidFill>
              </a:rPr>
              <a:t>比较</a:t>
            </a:r>
          </a:p>
          <a:p>
            <a:pPr indent="0" fontAlgn="auto"/>
            <a:r>
              <a:rPr lang="zh-CN" altLang="en-US" sz="2400" b="1" dirty="0">
                <a:solidFill>
                  <a:srgbClr val="C00000"/>
                </a:solidFill>
                <a:sym typeface="+mn-ea"/>
              </a:rPr>
              <a:t>背景：</a:t>
            </a:r>
            <a:r>
              <a:rPr lang="en-US" altLang="zh-CN" sz="2400" b="1" dirty="0">
                <a:solidFill>
                  <a:srgbClr val="C00000"/>
                </a:solidFill>
                <a:sym typeface="+mn-ea"/>
              </a:rPr>
              <a:t>                                                                         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59055" y="3776345"/>
            <a:ext cx="10972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indent="0" algn="l" fontAlgn="auto"/>
            <a:r>
              <a:rPr lang="zh-CN" altLang="en-US" sz="2400" b="1" dirty="0">
                <a:solidFill>
                  <a:srgbClr val="C00000"/>
                </a:solidFill>
                <a:sym typeface="+mn-ea"/>
              </a:rPr>
              <a:t>方式：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59055" y="4178300"/>
            <a:ext cx="10972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indent="0" algn="l" fontAlgn="auto"/>
            <a:r>
              <a:rPr lang="zh-CN" altLang="en-US" sz="2400" b="1" dirty="0">
                <a:solidFill>
                  <a:srgbClr val="C00000"/>
                </a:solidFill>
                <a:sym typeface="+mn-ea"/>
              </a:rPr>
              <a:t>目的：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59055" y="4657090"/>
            <a:ext cx="10972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indent="0" algn="l" fontAlgn="auto"/>
            <a:r>
              <a:rPr lang="zh-CN" altLang="en-US" sz="2400" b="1" dirty="0">
                <a:solidFill>
                  <a:srgbClr val="C00000"/>
                </a:solidFill>
                <a:sym typeface="+mn-ea"/>
              </a:rPr>
              <a:t>特点：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1068070" y="6270625"/>
            <a:ext cx="20116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indent="0" algn="l" fontAlgn="auto"/>
            <a:r>
              <a:rPr lang="zh-CN" altLang="en-US" sz="2400" b="1" dirty="0">
                <a:sym typeface="+mn-ea"/>
              </a:rPr>
              <a:t>勇于改革创新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985520" y="4178300"/>
            <a:ext cx="47548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2400" b="1" dirty="0">
                <a:solidFill>
                  <a:srgbClr val="FF0000"/>
                </a:solidFill>
                <a:sym typeface="+mn-ea"/>
              </a:rPr>
              <a:t>为了解决政治经济危机，巩固统治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59055" y="3004185"/>
            <a:ext cx="740600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 algn="l" fontAlgn="auto"/>
            <a:r>
              <a:rPr lang="zh-CN" altLang="en-US" sz="2400" b="1" dirty="0">
                <a:solidFill>
                  <a:srgbClr val="0205A0"/>
                </a:solidFill>
                <a:sym typeface="+mn-ea"/>
              </a:rPr>
              <a:t>A 战时共产主义政策导致严重政治经济危机；                                               B经济大危机爆发，导致政治危机；</a:t>
            </a:r>
          </a:p>
        </p:txBody>
      </p:sp>
      <p:sp>
        <p:nvSpPr>
          <p:cNvPr id="26" name="文本框 25"/>
          <p:cNvSpPr txBox="1"/>
          <p:nvPr/>
        </p:nvSpPr>
        <p:spPr>
          <a:xfrm>
            <a:off x="909320" y="2621915"/>
            <a:ext cx="26212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indent="0" algn="l" fontAlgn="auto"/>
            <a:r>
              <a:rPr lang="zh-CN" altLang="en-US" sz="2400" b="1" dirty="0">
                <a:solidFill>
                  <a:srgbClr val="FF0000"/>
                </a:solidFill>
                <a:sym typeface="+mn-ea"/>
              </a:rPr>
              <a:t>面临政治经济危机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1068070" y="3776345"/>
            <a:ext cx="7924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2400" b="1" dirty="0">
                <a:solidFill>
                  <a:srgbClr val="FF0000"/>
                </a:solidFill>
                <a:sym typeface="+mn-ea"/>
              </a:rPr>
              <a:t>改革</a:t>
            </a:r>
          </a:p>
        </p:txBody>
      </p:sp>
      <p:sp>
        <p:nvSpPr>
          <p:cNvPr id="29" name="文本框 28"/>
          <p:cNvSpPr txBox="1"/>
          <p:nvPr/>
        </p:nvSpPr>
        <p:spPr>
          <a:xfrm>
            <a:off x="985520" y="4657090"/>
            <a:ext cx="543242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400" b="1" dirty="0">
                <a:solidFill>
                  <a:srgbClr val="0205A0"/>
                </a:solidFill>
                <a:sym typeface="+mn-ea"/>
              </a:rPr>
              <a:t>A大力发展商品经济；允许多种所有制并存；B加强国家对经济的干预和指导;                                                    </a:t>
            </a:r>
          </a:p>
        </p:txBody>
      </p:sp>
      <p:sp>
        <p:nvSpPr>
          <p:cNvPr id="31" name="文本框 30"/>
          <p:cNvSpPr txBox="1"/>
          <p:nvPr/>
        </p:nvSpPr>
        <p:spPr>
          <a:xfrm>
            <a:off x="59055" y="5419090"/>
            <a:ext cx="96012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 algn="l" fontAlgn="auto"/>
            <a:r>
              <a:rPr lang="zh-CN" altLang="en-US" sz="2400" b="1" dirty="0">
                <a:solidFill>
                  <a:srgbClr val="C00000"/>
                </a:solidFill>
                <a:sym typeface="+mn-ea"/>
              </a:rPr>
              <a:t>影响：</a:t>
            </a:r>
          </a:p>
        </p:txBody>
      </p:sp>
      <p:sp>
        <p:nvSpPr>
          <p:cNvPr id="32" name="文本框 31"/>
          <p:cNvSpPr txBox="1"/>
          <p:nvPr/>
        </p:nvSpPr>
        <p:spPr>
          <a:xfrm>
            <a:off x="1068070" y="5435600"/>
            <a:ext cx="522414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400" b="1" dirty="0">
                <a:solidFill>
                  <a:srgbClr val="FF0000"/>
                </a:solidFill>
                <a:sym typeface="+mn-ea"/>
              </a:rPr>
              <a:t>都成功了，促进了经济的恢复和发展，缓解了政治危机</a:t>
            </a:r>
          </a:p>
        </p:txBody>
      </p:sp>
      <p:sp>
        <p:nvSpPr>
          <p:cNvPr id="33" name="文本框 32"/>
          <p:cNvSpPr txBox="1"/>
          <p:nvPr/>
        </p:nvSpPr>
        <p:spPr>
          <a:xfrm>
            <a:off x="41910" y="6290310"/>
            <a:ext cx="10972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indent="0" algn="l" fontAlgn="auto"/>
            <a:r>
              <a:rPr lang="zh-CN" altLang="en-US" sz="2400" b="1" dirty="0">
                <a:solidFill>
                  <a:srgbClr val="C00000"/>
                </a:solidFill>
                <a:sym typeface="+mn-ea"/>
              </a:rPr>
              <a:t>认识：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6417310" y="2893060"/>
            <a:ext cx="5447030" cy="378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 anchor="t">
            <a:spAutoFit/>
          </a:bodyPr>
          <a:lstStyle/>
          <a:p>
            <a:pPr indent="457200" algn="l">
              <a:buClrTx/>
              <a:buSzTx/>
              <a:buNone/>
            </a:pPr>
            <a:r>
              <a:rPr lang="zh-CN" altLang="en-US" sz="2400" b="1" dirty="0">
                <a:solidFill>
                  <a:schemeClr val="accent1">
                    <a:lumMod val="75000"/>
                  </a:schemeClr>
                </a:solidFill>
                <a:sym typeface="+mn-ea"/>
              </a:rPr>
              <a:t>为了摆脱战时共产主义政策带来的经济危机，</a:t>
            </a:r>
            <a:r>
              <a:rPr lang="en-US" altLang="zh-CN" sz="2400" b="1" dirty="0">
                <a:solidFill>
                  <a:schemeClr val="accent1">
                    <a:lumMod val="75000"/>
                  </a:schemeClr>
                </a:solidFill>
                <a:sym typeface="+mn-ea"/>
              </a:rPr>
              <a:t>1921</a:t>
            </a:r>
            <a:r>
              <a:rPr lang="zh-CN" altLang="en-US" sz="2400" b="1" dirty="0">
                <a:solidFill>
                  <a:schemeClr val="accent1">
                    <a:lumMod val="75000"/>
                  </a:schemeClr>
                </a:solidFill>
                <a:sym typeface="+mn-ea"/>
              </a:rPr>
              <a:t>年，列宁实施新经济政策，调动了生产者积极性，迅速缓解了危机。</a:t>
            </a:r>
            <a:r>
              <a:rPr lang="zh-CN" altLang="en-US" sz="2400" b="1" dirty="0">
                <a:sym typeface="+mn-ea"/>
              </a:rPr>
              <a:t>为了应付日益严峻的经济大危机，</a:t>
            </a:r>
            <a:r>
              <a:rPr lang="en-US" altLang="zh-CN" sz="2400" b="1" dirty="0">
                <a:sym typeface="+mn-ea"/>
              </a:rPr>
              <a:t>1933</a:t>
            </a:r>
            <a:r>
              <a:rPr lang="zh-CN" altLang="en-US" sz="2400" b="1" dirty="0">
                <a:sym typeface="+mn-ea"/>
              </a:rPr>
              <a:t>年罗斯福宣布实施新政，使工业生产有所恢复，经济复苏。</a:t>
            </a:r>
            <a:r>
              <a:rPr lang="zh-CN" altLang="en-US" sz="2400" b="1" dirty="0">
                <a:solidFill>
                  <a:srgbClr val="C00000"/>
                </a:solidFill>
                <a:sym typeface="+mn-ea"/>
              </a:rPr>
              <a:t>面对经济危机，前者大力发展商品经济，允许多种所有并存，后者采取国家干预经济手段，都取得成功，解决了危机。</a:t>
            </a:r>
            <a:r>
              <a:rPr lang="zh-CN" altLang="en-US" sz="2400" b="1" dirty="0">
                <a:solidFill>
                  <a:schemeClr val="accent3">
                    <a:lumMod val="75000"/>
                  </a:schemeClr>
                </a:solidFill>
                <a:sym typeface="+mn-ea"/>
              </a:rPr>
              <a:t>所以改革要结合国情，实事求是，勇于创新。</a:t>
            </a:r>
            <a:endParaRPr lang="zh-CN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56582411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 animBg="1"/>
      <p:bldP spid="9" grpId="0" animBg="1"/>
      <p:bldP spid="15" grpId="0" animBg="1"/>
      <p:bldP spid="19" grpId="0" animBg="1"/>
      <p:bldP spid="17" grpId="0"/>
      <p:bldP spid="10" grpId="0" bldLvl="0" animBg="1"/>
      <p:bldP spid="22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/>
        </p:nvSpPr>
        <p:spPr>
          <a:xfrm>
            <a:off x="280105" y="123895"/>
            <a:ext cx="10969200" cy="705600"/>
          </a:xfrm>
          <a:prstGeom prst="rect">
            <a:avLst/>
          </a:prstGeom>
        </p:spPr>
        <p:txBody>
          <a:bodyPr vert="horz" lIns="90000" tIns="46800" rIns="90000" bIns="46800" rtlCol="0" anchor="ctr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r>
              <a:rPr sz="4000" dirty="0">
                <a:ea typeface="宋体" panose="02010600030101010101" pitchFamily="2" charset="-122"/>
              </a:rPr>
              <a:t> </a:t>
            </a:r>
            <a:r>
              <a:rPr lang="zh-CN" altLang="en-US" sz="4000" dirty="0">
                <a:ea typeface="宋体" panose="02010600030101010101" pitchFamily="2" charset="-122"/>
              </a:rPr>
              <a:t>四</a:t>
            </a:r>
            <a:r>
              <a:rPr sz="4000" dirty="0">
                <a:ea typeface="宋体" panose="02010600030101010101" pitchFamily="2" charset="-122"/>
                <a:sym typeface="+mn-ea"/>
              </a:rPr>
              <a:t>：实战演练</a:t>
            </a:r>
            <a:r>
              <a:rPr lang="en-US" altLang="zh-CN" sz="4000" dirty="0">
                <a:ea typeface="宋体" panose="02010600030101010101" pitchFamily="2" charset="-122"/>
                <a:sym typeface="+mn-ea"/>
              </a:rPr>
              <a:t>—</a:t>
            </a:r>
            <a:r>
              <a:rPr sz="4000" dirty="0">
                <a:ea typeface="宋体" panose="02010600030101010101" pitchFamily="2" charset="-122"/>
                <a:sym typeface="+mn-ea"/>
              </a:rPr>
              <a:t>模拟真题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558165" y="829310"/>
            <a:ext cx="113334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ym typeface="+mn-ea"/>
              </a:rPr>
              <a:t>请对比下面图片反映的历史信息，并结合所学知识，写一篇</a:t>
            </a:r>
            <a:r>
              <a:rPr lang="en-US" altLang="zh-CN" sz="2400" b="1" dirty="0">
                <a:solidFill>
                  <a:srgbClr val="C00000"/>
                </a:solidFill>
                <a:sym typeface="+mn-ea"/>
              </a:rPr>
              <a:t>80-120</a:t>
            </a:r>
            <a:r>
              <a:rPr lang="zh-CN" altLang="en-US" sz="2400" b="1" dirty="0">
                <a:sym typeface="+mn-ea"/>
              </a:rPr>
              <a:t>的小短文。（要求：题目自拟，史实正确，语句通顺，表述完整，体现两幅图片反映内容的</a:t>
            </a:r>
            <a:r>
              <a:rPr lang="zh-CN" altLang="en-US" sz="2400" b="1" dirty="0">
                <a:solidFill>
                  <a:srgbClr val="C00000"/>
                </a:solidFill>
                <a:sym typeface="+mn-ea"/>
              </a:rPr>
              <a:t>比较</a:t>
            </a:r>
            <a:r>
              <a:rPr lang="zh-CN" altLang="en-US" sz="2400" b="1" dirty="0">
                <a:sym typeface="+mn-ea"/>
              </a:rPr>
              <a:t>。）</a:t>
            </a:r>
            <a:endParaRPr lang="zh-CN" altLang="en-US" sz="2400" b="1" dirty="0"/>
          </a:p>
        </p:txBody>
      </p:sp>
      <p:sp>
        <p:nvSpPr>
          <p:cNvPr id="6" name="文本框 5"/>
          <p:cNvSpPr txBox="1"/>
          <p:nvPr/>
        </p:nvSpPr>
        <p:spPr>
          <a:xfrm>
            <a:off x="10821670" y="3415665"/>
            <a:ext cx="551815" cy="185928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endParaRPr lang="zh-CN" altLang="en-US" sz="2400" b="1"/>
          </a:p>
        </p:txBody>
      </p:sp>
      <p:sp>
        <p:nvSpPr>
          <p:cNvPr id="8" name="文本框 7"/>
          <p:cNvSpPr txBox="1"/>
          <p:nvPr/>
        </p:nvSpPr>
        <p:spPr>
          <a:xfrm>
            <a:off x="7204075" y="5741670"/>
            <a:ext cx="260667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ClrTx/>
              <a:buSzTx/>
              <a:buFontTx/>
            </a:pPr>
            <a:r>
              <a:rPr lang="zh-CN" altLang="en-US" sz="2000" b="1">
                <a:sym typeface="+mn-ea"/>
              </a:rPr>
              <a:t>春天的故事</a:t>
            </a:r>
            <a:endParaRPr lang="zh-CN" altLang="en-US" sz="2000" b="1"/>
          </a:p>
          <a:p>
            <a:pPr algn="l">
              <a:buClrTx/>
              <a:buSzTx/>
              <a:buFontTx/>
            </a:pPr>
            <a:r>
              <a:rPr lang="zh-CN" altLang="en-US" sz="2000" b="1">
                <a:sym typeface="+mn-ea"/>
              </a:rPr>
              <a:t>          ——改革开放</a:t>
            </a:r>
            <a:endParaRPr lang="zh-CN" altLang="en-US" sz="2000" b="1"/>
          </a:p>
        </p:txBody>
      </p:sp>
      <p:pic>
        <p:nvPicPr>
          <p:cNvPr id="5" name="图片 -2147482618" descr="https://ss1.bdstatic.com/70cFvXSh_Q1YnxGkpoWK1HF6hhy/it/u=3596417983,1227541408&amp;fm=27&amp;gp=0.jpg"/>
          <p:cNvPicPr>
            <a:picLocks noChangeAspect="1"/>
          </p:cNvPicPr>
          <p:nvPr/>
        </p:nvPicPr>
        <p:blipFill>
          <a:blip r:embed="rId2" r:link="rId3"/>
          <a:stretch>
            <a:fillRect/>
          </a:stretch>
        </p:blipFill>
        <p:spPr>
          <a:xfrm>
            <a:off x="807720" y="2162810"/>
            <a:ext cx="4391660" cy="339217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" name="图片 8" descr="图片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53175" y="2163445"/>
            <a:ext cx="4307840" cy="3391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1408162"/>
      </p:ext>
    </p:extLst>
  </p:cSld>
  <p:clrMapOvr>
    <a:masterClrMapping/>
  </p:clrMapOvr>
  <p:transition spd="slow">
    <p:randomBar dir="vert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/>
        </p:nvSpPr>
        <p:spPr>
          <a:xfrm>
            <a:off x="280105" y="87065"/>
            <a:ext cx="10969200" cy="705600"/>
          </a:xfrm>
          <a:prstGeom prst="rect">
            <a:avLst/>
          </a:prstGeom>
        </p:spPr>
        <p:txBody>
          <a:bodyPr vert="horz" lIns="90000" tIns="46800" rIns="90000" bIns="46800" rtlCol="0" anchor="ctr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r>
              <a:rPr sz="4000">
                <a:ea typeface="宋体" panose="02010600030101010101" pitchFamily="2" charset="-122"/>
                <a:sym typeface="+mn-ea"/>
              </a:rPr>
              <a:t>三：实战演练</a:t>
            </a:r>
            <a:r>
              <a:rPr lang="en-US" altLang="zh-CN" sz="4000">
                <a:ea typeface="宋体" panose="02010600030101010101" pitchFamily="2" charset="-122"/>
                <a:sym typeface="+mn-ea"/>
              </a:rPr>
              <a:t>—</a:t>
            </a:r>
            <a:r>
              <a:rPr sz="4000">
                <a:ea typeface="宋体" panose="02010600030101010101" pitchFamily="2" charset="-122"/>
                <a:sym typeface="+mn-ea"/>
              </a:rPr>
              <a:t>模拟真题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2102485" y="846455"/>
            <a:ext cx="181102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1</a:t>
            </a:r>
            <a:r>
              <a:rPr lang="zh-CN" altLang="en-US" sz="28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、审题</a:t>
            </a:r>
          </a:p>
        </p:txBody>
      </p:sp>
      <p:sp>
        <p:nvSpPr>
          <p:cNvPr id="14" name="左箭头 13"/>
          <p:cNvSpPr/>
          <p:nvPr/>
        </p:nvSpPr>
        <p:spPr>
          <a:xfrm flipH="1">
            <a:off x="3913505" y="916940"/>
            <a:ext cx="558800" cy="3810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4663440" y="846455"/>
            <a:ext cx="144272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2</a:t>
            </a:r>
            <a:r>
              <a:rPr lang="zh-CN" altLang="en-US" sz="28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、观图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3618865" y="1579880"/>
            <a:ext cx="824039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fontAlgn="auto"/>
            <a:r>
              <a:rPr lang="zh-CN" altLang="en-US" sz="2400" b="1"/>
              <a:t>图一：</a:t>
            </a:r>
            <a:r>
              <a:rPr lang="zh-CN" altLang="en-US" sz="2400" b="1">
                <a:sym typeface="+mn-ea"/>
              </a:rPr>
              <a:t>毛泽东、井冈山革命根据地建立、会师、农村包围城市的革命道路。</a:t>
            </a:r>
            <a:endParaRPr lang="zh-CN" altLang="en-US" sz="2400" b="1"/>
          </a:p>
        </p:txBody>
      </p:sp>
      <p:sp>
        <p:nvSpPr>
          <p:cNvPr id="5" name="文本框 4"/>
          <p:cNvSpPr txBox="1"/>
          <p:nvPr/>
        </p:nvSpPr>
        <p:spPr>
          <a:xfrm>
            <a:off x="3618865" y="2686050"/>
            <a:ext cx="786384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fontAlgn="auto"/>
            <a:r>
              <a:rPr lang="zh-CN" altLang="en-US" sz="2400" b="1"/>
              <a:t>图二：</a:t>
            </a:r>
            <a:r>
              <a:rPr lang="zh-CN" altLang="en-US" sz="2400" b="1">
                <a:sym typeface="+mn-ea"/>
              </a:rPr>
              <a:t>邓小平、改革开放、中国特色社会主义道路</a:t>
            </a:r>
            <a:endParaRPr lang="zh-CN" altLang="en-US" sz="2400" b="1"/>
          </a:p>
        </p:txBody>
      </p:sp>
      <p:sp>
        <p:nvSpPr>
          <p:cNvPr id="7" name="左箭头 6"/>
          <p:cNvSpPr/>
          <p:nvPr/>
        </p:nvSpPr>
        <p:spPr>
          <a:xfrm flipH="1">
            <a:off x="6388735" y="916940"/>
            <a:ext cx="558800" cy="3810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7263765" y="829310"/>
            <a:ext cx="227774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3</a:t>
            </a:r>
            <a:r>
              <a:rPr lang="zh-CN" altLang="en-US" sz="28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、思考比较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4077335" y="4032885"/>
            <a:ext cx="6634480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fontAlgn="auto"/>
            <a:r>
              <a:rPr lang="zh-CN" altLang="en-US" sz="2400" b="1" dirty="0">
                <a:solidFill>
                  <a:srgbClr val="FF0000"/>
                </a:solidFill>
              </a:rPr>
              <a:t>比较：</a:t>
            </a:r>
          </a:p>
          <a:p>
            <a:pPr indent="457200" fontAlgn="auto"/>
            <a:r>
              <a:rPr lang="zh-CN" altLang="en-US" sz="2400" b="1">
                <a:solidFill>
                  <a:srgbClr val="C00000"/>
                </a:solidFill>
                <a:sym typeface="+mn-ea"/>
              </a:rPr>
              <a:t>同：</a:t>
            </a:r>
            <a:r>
              <a:rPr lang="zh-CN" altLang="en-US" sz="2400" b="1">
                <a:sym typeface="+mn-ea"/>
              </a:rPr>
              <a:t>都体现了马克思主义与中国国情相结合。</a:t>
            </a:r>
            <a:endParaRPr lang="zh-CN" altLang="en-US" sz="2400" b="1"/>
          </a:p>
          <a:p>
            <a:pPr indent="457200" fontAlgn="auto"/>
            <a:r>
              <a:rPr lang="zh-CN" altLang="en-US" sz="2400" b="1">
                <a:solidFill>
                  <a:srgbClr val="C00000"/>
                </a:solidFill>
                <a:sym typeface="+mn-ea"/>
              </a:rPr>
              <a:t>异：</a:t>
            </a:r>
            <a:r>
              <a:rPr lang="zh-CN" altLang="en-US" sz="2400" b="1">
                <a:sym typeface="+mn-ea"/>
              </a:rPr>
              <a:t>①前者是革命道路，后者是建设道路；</a:t>
            </a:r>
          </a:p>
          <a:p>
            <a:pPr indent="457200" fontAlgn="auto"/>
            <a:r>
              <a:rPr lang="zh-CN" altLang="en-US" sz="2400" b="1">
                <a:sym typeface="+mn-ea"/>
              </a:rPr>
              <a:t>       ②前者促进中国革命取得胜利，后者促进中国建设取得伟大成就。</a:t>
            </a:r>
            <a:endParaRPr lang="zh-CN" altLang="en-US" sz="2400" b="1">
              <a:solidFill>
                <a:schemeClr val="tx1"/>
              </a:solidFill>
            </a:endParaRPr>
          </a:p>
          <a:p>
            <a:pPr indent="457200" fontAlgn="auto"/>
            <a:endParaRPr lang="zh-CN" altLang="en-US" sz="2400" b="1" dirty="0"/>
          </a:p>
        </p:txBody>
      </p:sp>
      <p:sp>
        <p:nvSpPr>
          <p:cNvPr id="13" name="左箭头 12"/>
          <p:cNvSpPr/>
          <p:nvPr/>
        </p:nvSpPr>
        <p:spPr>
          <a:xfrm flipH="1">
            <a:off x="9541510" y="846455"/>
            <a:ext cx="558800" cy="3810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文本框 14"/>
          <p:cNvSpPr txBox="1"/>
          <p:nvPr/>
        </p:nvSpPr>
        <p:spPr>
          <a:xfrm>
            <a:off x="10100310" y="775970"/>
            <a:ext cx="154241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4</a:t>
            </a:r>
            <a:r>
              <a:rPr lang="zh-CN" altLang="en-US" sz="28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、写作</a:t>
            </a:r>
          </a:p>
        </p:txBody>
      </p:sp>
      <p:pic>
        <p:nvPicPr>
          <p:cNvPr id="2" name="图片 -2147482618" descr="https://ss1.bdstatic.com/70cFvXSh_Q1YnxGkpoWK1HF6hhy/it/u=3596417983,1227541408&amp;fm=27&amp;gp=0.jpg"/>
          <p:cNvPicPr>
            <a:picLocks noChangeAspect="1"/>
          </p:cNvPicPr>
          <p:nvPr/>
        </p:nvPicPr>
        <p:blipFill>
          <a:blip r:embed="rId2" r:link="rId3"/>
          <a:stretch>
            <a:fillRect/>
          </a:stretch>
        </p:blipFill>
        <p:spPr>
          <a:xfrm>
            <a:off x="417195" y="1384935"/>
            <a:ext cx="2503805" cy="205867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" name="图片 18" descr="图片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7195" y="3843655"/>
            <a:ext cx="2503805" cy="1857375"/>
          </a:xfrm>
          <a:prstGeom prst="rect">
            <a:avLst/>
          </a:prstGeom>
        </p:spPr>
      </p:pic>
      <p:sp>
        <p:nvSpPr>
          <p:cNvPr id="20" name="文本框 19"/>
          <p:cNvSpPr txBox="1"/>
          <p:nvPr/>
        </p:nvSpPr>
        <p:spPr>
          <a:xfrm>
            <a:off x="417195" y="5819775"/>
            <a:ext cx="260667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ClrTx/>
              <a:buSzTx/>
              <a:buFontTx/>
            </a:pPr>
            <a:r>
              <a:rPr lang="zh-CN" altLang="en-US" b="1">
                <a:sym typeface="+mn-ea"/>
              </a:rPr>
              <a:t>春天的故事</a:t>
            </a:r>
            <a:endParaRPr lang="zh-CN" altLang="en-US" b="1"/>
          </a:p>
          <a:p>
            <a:pPr algn="l">
              <a:buClrTx/>
              <a:buSzTx/>
              <a:buFontTx/>
            </a:pPr>
            <a:r>
              <a:rPr lang="zh-CN" altLang="en-US" b="1">
                <a:sym typeface="+mn-ea"/>
              </a:rPr>
              <a:t>          ——改革开放</a:t>
            </a:r>
          </a:p>
        </p:txBody>
      </p:sp>
    </p:spTree>
    <p:extLst>
      <p:ext uri="{BB962C8B-B14F-4D97-AF65-F5344CB8AC3E}">
        <p14:creationId xmlns:p14="http://schemas.microsoft.com/office/powerpoint/2010/main" val="91246704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4" grpId="0" animBg="1"/>
      <p:bldP spid="12" grpId="0" animBg="1"/>
      <p:bldP spid="12" grpId="1"/>
      <p:bldP spid="6" grpId="0"/>
      <p:bldP spid="5" grpId="0"/>
      <p:bldP spid="7" grpId="0" animBg="1"/>
      <p:bldP spid="9" grpId="0" animBg="1"/>
      <p:bldP spid="9" grpId="1"/>
      <p:bldP spid="10" grpId="0"/>
      <p:bldP spid="13" grpId="0" animBg="1"/>
      <p:bldP spid="15" grpId="0" animBg="1"/>
      <p:bldP spid="15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/>
        </p:nvSpPr>
        <p:spPr>
          <a:xfrm>
            <a:off x="280105" y="123895"/>
            <a:ext cx="10969200" cy="705600"/>
          </a:xfrm>
          <a:prstGeom prst="rect">
            <a:avLst/>
          </a:prstGeom>
        </p:spPr>
        <p:txBody>
          <a:bodyPr vert="horz" lIns="90000" tIns="46800" rIns="90000" bIns="46800" rtlCol="0" anchor="ctr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r>
              <a:rPr sz="4000">
                <a:ea typeface="宋体" panose="02010600030101010101" pitchFamily="2" charset="-122"/>
                <a:sym typeface="+mn-ea"/>
              </a:rPr>
              <a:t>三：实战演练</a:t>
            </a:r>
            <a:r>
              <a:rPr lang="en-US" altLang="zh-CN" sz="4000">
                <a:ea typeface="宋体" panose="02010600030101010101" pitchFamily="2" charset="-122"/>
                <a:sym typeface="+mn-ea"/>
              </a:rPr>
              <a:t>—</a:t>
            </a:r>
            <a:r>
              <a:rPr sz="4000">
                <a:ea typeface="宋体" panose="02010600030101010101" pitchFamily="2" charset="-122"/>
                <a:sym typeface="+mn-ea"/>
              </a:rPr>
              <a:t>模拟真题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104775" y="846455"/>
            <a:ext cx="181102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1</a:t>
            </a:r>
            <a:r>
              <a:rPr lang="zh-CN" altLang="en-US" sz="28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、审题</a:t>
            </a:r>
          </a:p>
        </p:txBody>
      </p:sp>
      <p:sp>
        <p:nvSpPr>
          <p:cNvPr id="14" name="左箭头 13"/>
          <p:cNvSpPr/>
          <p:nvPr/>
        </p:nvSpPr>
        <p:spPr>
          <a:xfrm flipH="1">
            <a:off x="1531620" y="916940"/>
            <a:ext cx="558800" cy="3810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2090420" y="846455"/>
            <a:ext cx="144272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2</a:t>
            </a:r>
            <a:r>
              <a:rPr lang="zh-CN" altLang="en-US" sz="28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、观图</a:t>
            </a:r>
          </a:p>
        </p:txBody>
      </p:sp>
      <p:sp>
        <p:nvSpPr>
          <p:cNvPr id="7" name="左箭头 6"/>
          <p:cNvSpPr/>
          <p:nvPr/>
        </p:nvSpPr>
        <p:spPr>
          <a:xfrm flipH="1">
            <a:off x="3533140" y="899795"/>
            <a:ext cx="558800" cy="3810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4133850" y="846455"/>
            <a:ext cx="227774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3</a:t>
            </a:r>
            <a:r>
              <a:rPr lang="zh-CN" altLang="en-US" sz="28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、思考联系</a:t>
            </a:r>
          </a:p>
        </p:txBody>
      </p:sp>
      <p:sp>
        <p:nvSpPr>
          <p:cNvPr id="13" name="左箭头 12"/>
          <p:cNvSpPr/>
          <p:nvPr/>
        </p:nvSpPr>
        <p:spPr>
          <a:xfrm flipH="1">
            <a:off x="6257290" y="868680"/>
            <a:ext cx="558800" cy="3810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文本框 14"/>
          <p:cNvSpPr txBox="1"/>
          <p:nvPr/>
        </p:nvSpPr>
        <p:spPr>
          <a:xfrm>
            <a:off x="6816090" y="798195"/>
            <a:ext cx="154241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4</a:t>
            </a:r>
            <a:r>
              <a:rPr lang="zh-CN" altLang="en-US" sz="28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、写作</a:t>
            </a:r>
          </a:p>
        </p:txBody>
      </p:sp>
      <p:sp>
        <p:nvSpPr>
          <p:cNvPr id="16" name="左大括号 15"/>
          <p:cNvSpPr/>
          <p:nvPr/>
        </p:nvSpPr>
        <p:spPr>
          <a:xfrm>
            <a:off x="8458835" y="591185"/>
            <a:ext cx="100330" cy="935990"/>
          </a:xfrm>
          <a:prstGeom prst="leftBrac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文本框 17"/>
          <p:cNvSpPr txBox="1"/>
          <p:nvPr/>
        </p:nvSpPr>
        <p:spPr>
          <a:xfrm>
            <a:off x="9097645" y="377825"/>
            <a:ext cx="110807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拟题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8144510" y="947420"/>
            <a:ext cx="3397885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28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正文：事件＋异同    ＋认识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5555615" y="1527175"/>
            <a:ext cx="613854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fontAlgn="auto"/>
            <a:r>
              <a:rPr lang="zh-CN" altLang="en-US" sz="2400" b="1" dirty="0">
                <a:solidFill>
                  <a:srgbClr val="FF0000"/>
                </a:solidFill>
              </a:rPr>
              <a:t>题目：</a:t>
            </a:r>
          </a:p>
          <a:p>
            <a:pPr indent="457200" fontAlgn="auto"/>
            <a:r>
              <a:rPr lang="zh-CN" altLang="en-US" sz="2400" b="1" dirty="0">
                <a:sym typeface="+mn-ea"/>
              </a:rPr>
              <a:t>①马克思主义与中国国情相结合的创举</a:t>
            </a:r>
          </a:p>
          <a:p>
            <a:pPr indent="457200" fontAlgn="auto"/>
            <a:r>
              <a:rPr lang="zh-CN" altLang="en-US" sz="2400" b="1" dirty="0">
                <a:sym typeface="+mn-ea"/>
              </a:rPr>
              <a:t>②马克思主义促进了中国的革命和建设</a:t>
            </a:r>
          </a:p>
          <a:p>
            <a:pPr indent="457200" fontAlgn="auto"/>
            <a:r>
              <a:rPr lang="zh-CN" altLang="en-US" sz="2400" b="1" dirty="0">
                <a:sym typeface="+mn-ea"/>
              </a:rPr>
              <a:t>③马克思主义在中国的发展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5709285" y="3410585"/>
            <a:ext cx="6020435" cy="30460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457200" algn="l">
              <a:buClrTx/>
              <a:buSzTx/>
              <a:buNone/>
            </a:pPr>
            <a:r>
              <a:rPr lang="zh-CN" altLang="en-US" sz="2400" b="1">
                <a:sym typeface="+mn-ea"/>
              </a:rPr>
              <a:t>   毛泽东建立井冈山革命根据地，找到了农村包围城市的道路。邓小平领导改革开放，中国开始走上中国特色社会主义道路。两者的不同点是：前者是革命道路，后者是建设道路；相同点是：都是马克思主义与中国国情相结合的创举。对外学习要同中国的国情相结合</a:t>
            </a:r>
            <a:endParaRPr lang="zh-CN" altLang="en-US" sz="2400" b="1"/>
          </a:p>
          <a:p>
            <a:pPr indent="457200" algn="l">
              <a:buClrTx/>
              <a:buSzTx/>
              <a:buNone/>
            </a:pPr>
            <a:endParaRPr lang="zh-CN" altLang="en-US" sz="2400" b="1"/>
          </a:p>
        </p:txBody>
      </p:sp>
      <p:sp>
        <p:nvSpPr>
          <p:cNvPr id="6" name="文本框 5"/>
          <p:cNvSpPr txBox="1"/>
          <p:nvPr/>
        </p:nvSpPr>
        <p:spPr>
          <a:xfrm>
            <a:off x="280035" y="1600200"/>
            <a:ext cx="542925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fontAlgn="auto"/>
            <a:r>
              <a:rPr lang="zh-CN" altLang="en-US" sz="2400" b="1"/>
              <a:t>图一：</a:t>
            </a:r>
            <a:r>
              <a:rPr lang="zh-CN" altLang="en-US" sz="2400" b="1">
                <a:sym typeface="+mn-ea"/>
              </a:rPr>
              <a:t>毛泽东、井冈山革命根据地建立、会师、农村包围城市的革命道路。</a:t>
            </a:r>
            <a:endParaRPr lang="zh-CN" altLang="en-US" sz="2400" b="1"/>
          </a:p>
        </p:txBody>
      </p:sp>
      <p:sp>
        <p:nvSpPr>
          <p:cNvPr id="5" name="文本框 4"/>
          <p:cNvSpPr txBox="1"/>
          <p:nvPr/>
        </p:nvSpPr>
        <p:spPr>
          <a:xfrm>
            <a:off x="104775" y="2580640"/>
            <a:ext cx="544385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fontAlgn="auto"/>
            <a:r>
              <a:rPr lang="zh-CN" altLang="en-US" sz="2400" b="1"/>
              <a:t>图二：</a:t>
            </a:r>
            <a:r>
              <a:rPr lang="zh-CN" altLang="en-US" sz="2400" b="1">
                <a:sym typeface="+mn-ea"/>
              </a:rPr>
              <a:t>邓小平、改革开放、中国特色社会主义道路</a:t>
            </a:r>
            <a:endParaRPr lang="zh-CN" altLang="en-US" sz="2400" b="1"/>
          </a:p>
        </p:txBody>
      </p:sp>
      <p:sp>
        <p:nvSpPr>
          <p:cNvPr id="10" name="文本框 9"/>
          <p:cNvSpPr txBox="1"/>
          <p:nvPr/>
        </p:nvSpPr>
        <p:spPr>
          <a:xfrm>
            <a:off x="280035" y="3442970"/>
            <a:ext cx="4963795" cy="34150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fontAlgn="auto"/>
            <a:r>
              <a:rPr lang="zh-CN" altLang="en-US" sz="2400" b="1" dirty="0">
                <a:solidFill>
                  <a:srgbClr val="FF0000"/>
                </a:solidFill>
              </a:rPr>
              <a:t>比较：</a:t>
            </a:r>
          </a:p>
          <a:p>
            <a:pPr indent="457200" fontAlgn="auto"/>
            <a:r>
              <a:rPr lang="zh-CN" altLang="en-US" sz="2400" b="1">
                <a:solidFill>
                  <a:srgbClr val="C00000"/>
                </a:solidFill>
                <a:sym typeface="+mn-ea"/>
              </a:rPr>
              <a:t>同：</a:t>
            </a:r>
            <a:r>
              <a:rPr lang="zh-CN" altLang="en-US" sz="2400" b="1">
                <a:sym typeface="+mn-ea"/>
              </a:rPr>
              <a:t>都体现了马克思主义与中国国情相结合。</a:t>
            </a:r>
            <a:endParaRPr lang="zh-CN" altLang="en-US" sz="2400" b="1"/>
          </a:p>
          <a:p>
            <a:pPr indent="457200" fontAlgn="auto"/>
            <a:r>
              <a:rPr lang="zh-CN" altLang="en-US" sz="2400" b="1">
                <a:solidFill>
                  <a:srgbClr val="C00000"/>
                </a:solidFill>
                <a:sym typeface="+mn-ea"/>
              </a:rPr>
              <a:t>异：</a:t>
            </a:r>
            <a:r>
              <a:rPr lang="zh-CN" altLang="en-US" sz="2400" b="1">
                <a:sym typeface="+mn-ea"/>
              </a:rPr>
              <a:t>①前者是革命道路，后者是建设道路；</a:t>
            </a:r>
          </a:p>
          <a:p>
            <a:pPr indent="457200" fontAlgn="auto"/>
            <a:r>
              <a:rPr lang="zh-CN" altLang="en-US" sz="2400" b="1">
                <a:sym typeface="+mn-ea"/>
              </a:rPr>
              <a:t>       ②前者促进中国革命取得胜利，后者促进中国建设取得伟大成就。</a:t>
            </a:r>
            <a:endParaRPr lang="zh-CN" altLang="en-US" sz="2400" b="1">
              <a:solidFill>
                <a:schemeClr val="tx1"/>
              </a:solidFill>
            </a:endParaRPr>
          </a:p>
          <a:p>
            <a:pPr indent="457200" fontAlgn="auto"/>
            <a:endParaRPr lang="zh-CN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67552880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 animBg="1"/>
      <p:bldP spid="9" grpId="0" animBg="1"/>
      <p:bldP spid="15" grpId="0" animBg="1"/>
      <p:bldP spid="16" grpId="0" animBg="1"/>
      <p:bldP spid="18" grpId="0" animBg="1"/>
      <p:bldP spid="18" grpId="1"/>
      <p:bldP spid="19" grpId="0" animBg="1"/>
      <p:bldP spid="19" grpId="1"/>
      <p:bldP spid="17" grpId="0"/>
      <p:bldP spid="2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标题 1"/>
          <p:cNvSpPr>
            <a:spLocks noGrp="1"/>
          </p:cNvSpPr>
          <p:nvPr>
            <p:ph type="title" idx="4294967295"/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wrap="square" lIns="90170" tIns="46990" rIns="90170" bIns="46990" rtlCol="0" anchor="ctr" anchorCtr="0">
            <a:normAutofit fontScale="90000"/>
          </a:bodyPr>
          <a:lstStyle>
            <a:lvl1pPr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3600" b="1" u="none" strike="noStrike" kern="1200" cap="none" spc="3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</a:defRPr>
            </a:lvl1pPr>
          </a:lstStyle>
          <a:p>
            <a:pPr algn="ctr" eaLnBrk="1" hangingPunct="1"/>
            <a:r>
              <a:rPr lang="zh-CN" altLang="en-US" sz="5400" dirty="0">
                <a:solidFill>
                  <a:srgbClr val="C00000"/>
                </a:solidFill>
                <a:latin typeface="微软雅黑" panose="020B0503020204020204" pitchFamily="34" charset="-122"/>
              </a:rPr>
              <a:t>复习目标</a:t>
            </a:r>
            <a:endParaRPr lang="zh-CN" altLang="en-US" sz="54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idx="1"/>
          </p:nvPr>
        </p:nvSpPr>
        <p:spPr>
          <a:xfrm>
            <a:off x="306070" y="1925320"/>
            <a:ext cx="11579225" cy="5032375"/>
          </a:xfrm>
          <a:ln>
            <a:miter/>
          </a:ln>
        </p:spPr>
        <p:txBody>
          <a:bodyPr vert="horz" wrap="square" lIns="91440" tIns="45720" rIns="91440" bIns="45720" numCol="1" anchor="t" anchorCtr="0" compatLnSpc="1">
            <a:norm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</a:t>
            </a:r>
            <a:r>
              <a:rPr kumimoji="0" lang="zh-CN" altLang="zh-CN" sz="36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、</a:t>
            </a:r>
            <a:r>
              <a:rPr kumimoji="0" lang="zh-CN" altLang="zh-CN" sz="3600" b="1" i="0" u="none" strike="noStrike" kern="0" cap="none" spc="0" normalizeH="0" baseline="0" noProof="0" dirty="0">
                <a:ln>
                  <a:noFill/>
                </a:ln>
                <a:solidFill>
                  <a:srgbClr val="0205A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通过分析近年真题的命题趋势</a:t>
            </a:r>
            <a:r>
              <a:rPr kumimoji="0" lang="zh-CN" altLang="en-US" sz="36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，</a:t>
            </a:r>
            <a:r>
              <a:rPr kumimoji="0" lang="zh-CN" altLang="zh-CN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总结</a:t>
            </a:r>
            <a:r>
              <a:rPr kumimoji="0" lang="zh-CN" altLang="zh-CN" sz="36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历史小短文的命题思路。</a:t>
            </a: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2</a:t>
            </a:r>
            <a:r>
              <a:rPr kumimoji="0" lang="zh-CN" altLang="zh-CN" sz="36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、</a:t>
            </a:r>
            <a:r>
              <a:rPr kumimoji="0" lang="zh-CN" altLang="zh-CN" sz="3600" b="1" i="0" u="none" strike="noStrike" kern="0" cap="none" spc="0" normalizeH="0" baseline="0" noProof="0" dirty="0">
                <a:ln>
                  <a:noFill/>
                </a:ln>
                <a:solidFill>
                  <a:srgbClr val="0205A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通过</a:t>
            </a:r>
            <a:r>
              <a:rPr kumimoji="0" lang="zh-CN" alt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205A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典型例题分析、</a:t>
            </a:r>
            <a:r>
              <a:rPr kumimoji="0" lang="zh-CN" altLang="zh-CN" sz="3600" b="1" i="0" u="none" strike="noStrike" kern="0" cap="none" spc="0" normalizeH="0" baseline="0" noProof="0" dirty="0">
                <a:ln>
                  <a:noFill/>
                </a:ln>
                <a:solidFill>
                  <a:srgbClr val="0205A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限时写作训练</a:t>
            </a:r>
            <a:r>
              <a:rPr kumimoji="0" lang="zh-CN" altLang="en-US" sz="36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，</a:t>
            </a:r>
            <a:r>
              <a:rPr kumimoji="0" lang="zh-CN" alt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掌握</a:t>
            </a:r>
            <a:r>
              <a:rPr kumimoji="0" lang="zh-CN" altLang="zh-CN" sz="36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正确的解题</a:t>
            </a:r>
            <a:r>
              <a:rPr kumimoji="0" lang="zh-CN" altLang="en-US" sz="36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方法</a:t>
            </a:r>
            <a:r>
              <a:rPr kumimoji="0" lang="zh-CN" altLang="zh-CN" sz="36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。</a:t>
            </a: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3</a:t>
            </a:r>
            <a:r>
              <a:rPr kumimoji="0" lang="zh-CN" altLang="zh-CN" sz="36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、</a:t>
            </a:r>
            <a:r>
              <a:rPr kumimoji="0" lang="zh-CN" altLang="zh-CN" sz="3600" b="1" i="0" u="none" strike="noStrike" kern="0" cap="none" spc="0" normalizeH="0" baseline="0" noProof="0" dirty="0">
                <a:ln>
                  <a:noFill/>
                </a:ln>
                <a:solidFill>
                  <a:srgbClr val="0205A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通过</a:t>
            </a:r>
            <a:r>
              <a:rPr kumimoji="0" lang="zh-CN" alt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205A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拓展提升与</a:t>
            </a:r>
            <a:r>
              <a:rPr kumimoji="0" lang="zh-CN" altLang="zh-CN" sz="3600" b="1" i="0" u="none" strike="noStrike" kern="0" cap="none" spc="0" normalizeH="0" baseline="0" noProof="0" dirty="0">
                <a:ln>
                  <a:noFill/>
                </a:ln>
                <a:solidFill>
                  <a:srgbClr val="0205A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经验</a:t>
            </a:r>
            <a:r>
              <a:rPr kumimoji="0" lang="zh-CN" alt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205A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总结</a:t>
            </a:r>
            <a:r>
              <a:rPr kumimoji="0" lang="zh-CN" altLang="zh-CN" sz="36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，</a:t>
            </a:r>
            <a:r>
              <a:rPr kumimoji="0" lang="zh-CN" alt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找出</a:t>
            </a:r>
            <a:r>
              <a:rPr kumimoji="0" lang="zh-CN" altLang="zh-CN" sz="36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适合自己的答题技巧</a:t>
            </a:r>
            <a:endParaRPr kumimoji="0" lang="zh-CN" altLang="en-US" sz="36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3105690"/>
      </p:ext>
    </p:extLst>
  </p:cSld>
  <p:clrMapOvr>
    <a:masterClrMapping/>
  </p:clrMapOvr>
  <p:transition spd="slow">
    <p:randomBar dir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文本框 10241"/>
          <p:cNvSpPr txBox="1"/>
          <p:nvPr/>
        </p:nvSpPr>
        <p:spPr>
          <a:xfrm>
            <a:off x="625698" y="991870"/>
            <a:ext cx="10209530" cy="230695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3600" b="1" dirty="0">
                <a:latin typeface="Arial" panose="020B0604020202020204" pitchFamily="34" charset="0"/>
                <a:ea typeface="宋体" panose="02010600030101010101" pitchFamily="2" charset="-122"/>
              </a:rPr>
              <a:t>本课时要完成四个任务：</a:t>
            </a:r>
          </a:p>
          <a:p>
            <a:r>
              <a:rPr lang="zh-CN" altLang="en-US" sz="3600" b="1" dirty="0">
                <a:latin typeface="Arial" panose="020B0604020202020204" pitchFamily="34" charset="0"/>
                <a:ea typeface="宋体" panose="02010600030101010101" pitchFamily="2" charset="-122"/>
              </a:rPr>
              <a:t>                                      一：小短文考什么；</a:t>
            </a:r>
          </a:p>
          <a:p>
            <a:r>
              <a:rPr lang="zh-CN" altLang="en-US" sz="3600" b="1" dirty="0">
                <a:latin typeface="Arial" panose="020B0604020202020204" pitchFamily="34" charset="0"/>
                <a:ea typeface="宋体" panose="02010600030101010101" pitchFamily="2" charset="-122"/>
              </a:rPr>
              <a:t>                                     </a:t>
            </a:r>
            <a:r>
              <a:rPr lang="en-US" altLang="zh-CN" sz="3600" b="1" dirty="0">
                <a:latin typeface="Arial" panose="020B0604020202020204" pitchFamily="34" charset="0"/>
                <a:ea typeface="宋体" panose="02010600030101010101" pitchFamily="2" charset="-122"/>
              </a:rPr>
              <a:t>                                                                                                                          </a:t>
            </a:r>
            <a:endParaRPr lang="zh-CN" altLang="en-US" sz="3600" b="1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r>
              <a:rPr lang="zh-CN" altLang="en-US" sz="3600" b="1" dirty="0">
                <a:latin typeface="Arial" panose="020B0604020202020204" pitchFamily="34" charset="0"/>
                <a:ea typeface="宋体" panose="02010600030101010101" pitchFamily="2" charset="-122"/>
              </a:rPr>
              <a:t>                                     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5516245" y="3559175"/>
            <a:ext cx="5233035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3600" b="1" dirty="0"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三：小短文应如何应对；</a:t>
            </a:r>
            <a:endParaRPr lang="zh-CN" altLang="en-US" sz="36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531485" y="4507865"/>
            <a:ext cx="477393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3600" b="1" dirty="0"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四：小短文实战演练；</a:t>
            </a:r>
            <a:endParaRPr lang="zh-CN" altLang="en-US" sz="36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5348605" y="2503805"/>
            <a:ext cx="490093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3600" b="1" dirty="0"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 二：小短文评分标准；</a:t>
            </a:r>
            <a:endParaRPr lang="zh-CN" altLang="en-US" sz="36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3379897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1" grpId="0"/>
      <p:bldP spid="3" grpId="0"/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80105" y="123895"/>
            <a:ext cx="10969200" cy="705600"/>
          </a:xfrm>
        </p:spPr>
        <p:txBody>
          <a:bodyPr/>
          <a:lstStyle/>
          <a:p>
            <a:r>
              <a:rPr sz="4000">
                <a:ea typeface="宋体" panose="02010600030101010101" pitchFamily="2" charset="-122"/>
                <a:sym typeface="+mn-ea"/>
              </a:rPr>
              <a:t>一：小短文考什么</a:t>
            </a:r>
            <a:endParaRPr lang="zh-CN" altLang="en-US" sz="4000">
              <a:ea typeface="宋体" panose="02010600030101010101" pitchFamily="2" charset="-122"/>
              <a:sym typeface="+mn-ea"/>
            </a:endParaRPr>
          </a:p>
        </p:txBody>
      </p:sp>
      <p:graphicFrame>
        <p:nvGraphicFramePr>
          <p:cNvPr id="4" name="表格 3"/>
          <p:cNvGraphicFramePr/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232222824"/>
              </p:ext>
            </p:extLst>
          </p:nvPr>
        </p:nvGraphicFramePr>
        <p:xfrm>
          <a:off x="165735" y="243840"/>
          <a:ext cx="11861165" cy="6370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36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72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408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2227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9664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1816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800"/>
                        <a:t>年份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800"/>
                        <a:t>材料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800"/>
                        <a:t>内容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800"/>
                        <a:t>相关知识点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800"/>
                        <a:t>分值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296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en-US" altLang="zh-CN" sz="2000" b="1"/>
                    </a:p>
                    <a:p>
                      <a:pPr algn="ctr">
                        <a:buNone/>
                      </a:pPr>
                      <a:r>
                        <a:rPr lang="en-US" altLang="zh-CN" sz="2000" b="1"/>
                        <a:t>2016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2000" b="1"/>
                    </a:p>
                    <a:p>
                      <a:pPr algn="ctr">
                        <a:buNone/>
                      </a:pPr>
                      <a:r>
                        <a:rPr lang="zh-CN" altLang="en-US" sz="2000" b="1"/>
                        <a:t>图片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000" b="1"/>
                        <a:t>计算机和微软</a:t>
                      </a:r>
                    </a:p>
                    <a:p>
                      <a:pPr algn="ctr">
                        <a:buNone/>
                      </a:pPr>
                      <a:r>
                        <a:rPr lang="zh-CN" altLang="en-US" sz="2000" b="1"/>
                        <a:t>（联系性）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000" b="1"/>
                        <a:t>第三次科技革命</a:t>
                      </a:r>
                    </a:p>
                    <a:p>
                      <a:pPr algn="ctr">
                        <a:buNone/>
                      </a:pPr>
                      <a:r>
                        <a:rPr lang="zh-CN" altLang="en-US" sz="2000" b="1"/>
                        <a:t>（世界现代史）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en-US" altLang="zh-CN" sz="2000" b="1"/>
                    </a:p>
                    <a:p>
                      <a:pPr algn="ctr">
                        <a:buNone/>
                      </a:pPr>
                      <a:r>
                        <a:rPr lang="en-US" altLang="zh-CN" sz="2000" b="1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en-US" altLang="zh-CN" sz="2000" b="1"/>
                    </a:p>
                    <a:p>
                      <a:pPr algn="ctr">
                        <a:buNone/>
                      </a:pPr>
                      <a:r>
                        <a:rPr lang="en-US" altLang="zh-CN" sz="2000" b="1"/>
                        <a:t>2017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2000" b="1"/>
                    </a:p>
                    <a:p>
                      <a:pPr algn="ctr">
                        <a:buNone/>
                      </a:pPr>
                      <a:r>
                        <a:rPr lang="zh-CN" altLang="en-US" sz="2000" b="1"/>
                        <a:t>图片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zh-CN" altLang="en-US" sz="2000" b="1"/>
                        <a:t>印巴分治示意图和中英香港政权交接仪式</a:t>
                      </a:r>
                    </a:p>
                    <a:p>
                      <a:pPr algn="ctr">
                        <a:buNone/>
                      </a:pPr>
                      <a:r>
                        <a:rPr lang="zh-CN" altLang="en-US" sz="2000" b="1"/>
                        <a:t>（比较）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zh-CN" altLang="en-US" sz="2000" b="1"/>
                        <a:t>英国殖民侵略历史</a:t>
                      </a:r>
                      <a:r>
                        <a:rPr lang="en-US" altLang="zh-CN" sz="2000" b="1"/>
                        <a:t>/</a:t>
                      </a:r>
                      <a:r>
                        <a:rPr lang="zh-CN" altLang="en-US" sz="2000" b="1"/>
                        <a:t>二战后亚洲国家的独立和振兴</a:t>
                      </a:r>
                      <a:r>
                        <a:rPr lang="en-US" altLang="zh-CN" sz="2000" b="1"/>
                        <a:t>/</a:t>
                      </a:r>
                      <a:r>
                        <a:rPr lang="zh-CN" altLang="en-US" sz="2000" b="1"/>
                        <a:t>二战后历史遗留问题的不同结果</a:t>
                      </a:r>
                    </a:p>
                    <a:p>
                      <a:pPr algn="l">
                        <a:buNone/>
                      </a:pPr>
                      <a:r>
                        <a:rPr lang="zh-CN" altLang="en-US" sz="2000" b="1"/>
                        <a:t>（世界近现代史</a:t>
                      </a:r>
                      <a:r>
                        <a:rPr lang="en-US" altLang="zh-CN" sz="2000" b="1"/>
                        <a:t>/</a:t>
                      </a:r>
                      <a:r>
                        <a:rPr lang="zh-CN" altLang="en-US" sz="2000" b="1"/>
                        <a:t>中国近现代史）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en-US" altLang="zh-CN" sz="2000" b="1"/>
                    </a:p>
                    <a:p>
                      <a:pPr algn="ctr">
                        <a:buNone/>
                      </a:pPr>
                      <a:r>
                        <a:rPr lang="en-US" altLang="zh-CN" sz="2000" b="1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en-US" altLang="zh-CN" sz="2000" b="1"/>
                    </a:p>
                    <a:p>
                      <a:pPr algn="ctr">
                        <a:buNone/>
                      </a:pPr>
                      <a:r>
                        <a:rPr lang="en-US" altLang="zh-CN" sz="2000" b="1"/>
                        <a:t>2018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2000" b="1"/>
                    </a:p>
                    <a:p>
                      <a:pPr algn="ctr">
                        <a:buNone/>
                      </a:pPr>
                      <a:r>
                        <a:rPr lang="zh-CN" altLang="en-US" sz="2000" b="1"/>
                        <a:t>图片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zh-CN" altLang="en-US" sz="2000" b="1"/>
                        <a:t>绥靖政策和《联合国家宣言》签字仪式</a:t>
                      </a:r>
                    </a:p>
                    <a:p>
                      <a:pPr algn="ctr">
                        <a:buNone/>
                      </a:pPr>
                      <a:r>
                        <a:rPr lang="zh-CN" altLang="en-US" sz="2000" b="1"/>
                        <a:t>（比较）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000" b="1">
                          <a:sym typeface="+mn-ea"/>
                        </a:rPr>
                        <a:t>第二次</a:t>
                      </a:r>
                      <a:r>
                        <a:rPr lang="zh-CN" altLang="en-US" sz="2000" b="1"/>
                        <a:t>世界大战</a:t>
                      </a:r>
                    </a:p>
                    <a:p>
                      <a:pPr algn="ctr">
                        <a:buNone/>
                      </a:pPr>
                      <a:r>
                        <a:rPr lang="zh-CN" altLang="en-US" sz="2000" b="1"/>
                        <a:t>（世界近代史）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en-US" altLang="zh-CN" sz="2000" b="1"/>
                    </a:p>
                    <a:p>
                      <a:pPr algn="ctr">
                        <a:buNone/>
                      </a:pPr>
                      <a:r>
                        <a:rPr lang="en-US" altLang="zh-CN" sz="2000" b="1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en-US" altLang="zh-CN" sz="2000" b="1"/>
                    </a:p>
                    <a:p>
                      <a:pPr algn="ctr">
                        <a:buNone/>
                      </a:pPr>
                      <a:r>
                        <a:rPr lang="en-US" altLang="zh-CN" sz="2000" b="1"/>
                        <a:t>2019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000" b="1"/>
                        <a:t>图片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zh-CN" altLang="en-US" sz="2000" b="1"/>
                        <a:t>世界贸易组织徽标和</a:t>
                      </a:r>
                      <a:r>
                        <a:rPr lang="en-US" altLang="zh-CN" sz="2000" b="1"/>
                        <a:t>“</a:t>
                      </a:r>
                      <a:r>
                        <a:rPr lang="zh-CN" altLang="en-US" sz="2000" b="1"/>
                        <a:t>一带一路</a:t>
                      </a:r>
                      <a:r>
                        <a:rPr lang="en-US" altLang="zh-CN" sz="2000" b="1"/>
                        <a:t>”</a:t>
                      </a:r>
                      <a:r>
                        <a:rPr lang="zh-CN" altLang="en-US" sz="2000" b="1"/>
                        <a:t>宣传画</a:t>
                      </a:r>
                    </a:p>
                    <a:p>
                      <a:pPr algn="ctr">
                        <a:buNone/>
                      </a:pPr>
                      <a:r>
                        <a:rPr lang="zh-CN" altLang="en-US" sz="2000" b="1"/>
                        <a:t>（联系性）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000" b="1"/>
                        <a:t>经济全球化趋势、经济交往与合作</a:t>
                      </a:r>
                    </a:p>
                    <a:p>
                      <a:pPr algn="ctr">
                        <a:buNone/>
                      </a:pPr>
                      <a:r>
                        <a:rPr lang="zh-CN" altLang="en-US" sz="2000" b="1"/>
                        <a:t>（世界现代史、中国现代史）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en-US" altLang="zh-CN" sz="2000" b="1"/>
                    </a:p>
                    <a:p>
                      <a:pPr algn="ctr">
                        <a:buNone/>
                      </a:pPr>
                      <a:r>
                        <a:rPr lang="en-US" altLang="zh-CN" sz="2000" b="1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en-US" altLang="zh-CN" sz="2000" b="1"/>
                    </a:p>
                    <a:p>
                      <a:pPr algn="ctr">
                        <a:buNone/>
                      </a:pPr>
                      <a:endParaRPr lang="en-US" altLang="zh-CN" sz="2000" b="1"/>
                    </a:p>
                    <a:p>
                      <a:pPr algn="ctr">
                        <a:buNone/>
                      </a:pPr>
                      <a:r>
                        <a:rPr lang="en-US" altLang="zh-CN" sz="2000" b="1"/>
                        <a:t>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2000" b="1"/>
                    </a:p>
                    <a:p>
                      <a:pPr algn="ctr">
                        <a:buNone/>
                      </a:pPr>
                      <a:r>
                        <a:rPr lang="zh-CN" altLang="en-US" sz="2000" b="1"/>
                        <a:t>年代尺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zh-CN" altLang="en-US" sz="2000" b="1"/>
                        <a:t>中国改革开放、中国外交、苏联解体、欧盟成立、第三次科技革命（中外事件各一例、历史发展趋势）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zh-CN" altLang="en-US" sz="2000" b="1"/>
                        <a:t>世界多极化、经济全球化、顺应和平、发展、合作、共赢的时代潮流，推动构建人类命运共同体</a:t>
                      </a:r>
                    </a:p>
                    <a:p>
                      <a:pPr algn="ctr">
                        <a:buNone/>
                      </a:pPr>
                      <a:r>
                        <a:rPr lang="zh-CN" altLang="en-US" sz="2000" b="1"/>
                        <a:t>（</a:t>
                      </a:r>
                      <a:r>
                        <a:rPr lang="zh-CN" altLang="en-US" sz="2000" b="1">
                          <a:sym typeface="+mn-ea"/>
                        </a:rPr>
                        <a:t>世界现代史、中国现代史）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en-US" altLang="zh-CN" sz="2000" b="1"/>
                    </a:p>
                    <a:p>
                      <a:pPr algn="ctr">
                        <a:buNone/>
                      </a:pPr>
                      <a:r>
                        <a:rPr lang="en-US" altLang="zh-CN" sz="2000" b="1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000" b="1"/>
                        <a:t>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000" b="1" dirty="0"/>
                        <a:t>图片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zh-CN" altLang="en-US" sz="2000" b="1" dirty="0"/>
                        <a:t>王进喜和神舟五号载人飞船成功着陆，杨利伟走出舱门</a:t>
                      </a:r>
                      <a:r>
                        <a:rPr lang="en-US" altLang="zh-CN" sz="2000" b="1" dirty="0"/>
                        <a:t>     </a:t>
                      </a:r>
                      <a:r>
                        <a:rPr lang="zh-CN" altLang="en-US" sz="2000" b="1" dirty="0"/>
                        <a:t>（人物与时代关系）</a:t>
                      </a:r>
                      <a:r>
                        <a:rPr lang="en-US" altLang="zh-CN" sz="2000" b="1" dirty="0"/>
                        <a:t>                      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000" b="1">
                          <a:sym typeface="+mn-ea"/>
                        </a:rPr>
                        <a:t>全面建设社会主义时期的英雄模范人物、改革开放新时期的英雄模范人物</a:t>
                      </a:r>
                      <a:r>
                        <a:rPr lang="en-US" altLang="zh-CN" sz="2000" b="1">
                          <a:sym typeface="+mn-ea"/>
                        </a:rPr>
                        <a:t>                      </a:t>
                      </a:r>
                      <a:r>
                        <a:rPr lang="zh-CN" altLang="en-US" sz="2000" b="1">
                          <a:sym typeface="+mn-ea"/>
                        </a:rPr>
                        <a:t>（中国现代史）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000" b="1" dirty="0"/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5" name="椭圆 4"/>
          <p:cNvSpPr/>
          <p:nvPr/>
        </p:nvSpPr>
        <p:spPr>
          <a:xfrm>
            <a:off x="1296035" y="967740"/>
            <a:ext cx="812800" cy="578485"/>
          </a:xfrm>
          <a:prstGeom prst="ellipse">
            <a:avLst/>
          </a:prstGeom>
          <a:noFill/>
          <a:ln w="5715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椭圆 5"/>
          <p:cNvSpPr/>
          <p:nvPr/>
        </p:nvSpPr>
        <p:spPr>
          <a:xfrm>
            <a:off x="1356995" y="4501515"/>
            <a:ext cx="746760" cy="911860"/>
          </a:xfrm>
          <a:prstGeom prst="ellipse">
            <a:avLst/>
          </a:prstGeom>
          <a:noFill/>
          <a:ln w="5715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8" name="直接连接符 7"/>
          <p:cNvCxnSpPr/>
          <p:nvPr/>
        </p:nvCxnSpPr>
        <p:spPr>
          <a:xfrm>
            <a:off x="6984365" y="2897505"/>
            <a:ext cx="3220085" cy="1587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椭圆 8"/>
          <p:cNvSpPr/>
          <p:nvPr/>
        </p:nvSpPr>
        <p:spPr>
          <a:xfrm>
            <a:off x="3839210" y="982980"/>
            <a:ext cx="1233805" cy="578485"/>
          </a:xfrm>
          <a:prstGeom prst="ellipse">
            <a:avLst/>
          </a:prstGeom>
          <a:noFill/>
          <a:ln w="5715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椭圆 9"/>
          <p:cNvSpPr/>
          <p:nvPr/>
        </p:nvSpPr>
        <p:spPr>
          <a:xfrm>
            <a:off x="3869690" y="2109470"/>
            <a:ext cx="1085850" cy="578485"/>
          </a:xfrm>
          <a:prstGeom prst="ellipse">
            <a:avLst/>
          </a:prstGeom>
          <a:noFill/>
          <a:ln w="5715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椭圆 10"/>
          <p:cNvSpPr/>
          <p:nvPr/>
        </p:nvSpPr>
        <p:spPr>
          <a:xfrm>
            <a:off x="3189605" y="4772660"/>
            <a:ext cx="1765935" cy="640715"/>
          </a:xfrm>
          <a:prstGeom prst="ellipse">
            <a:avLst/>
          </a:prstGeom>
          <a:noFill/>
          <a:ln w="5715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椭圆 11"/>
          <p:cNvSpPr/>
          <p:nvPr/>
        </p:nvSpPr>
        <p:spPr>
          <a:xfrm>
            <a:off x="11249025" y="982980"/>
            <a:ext cx="609600" cy="578485"/>
          </a:xfrm>
          <a:prstGeom prst="ellipse">
            <a:avLst/>
          </a:prstGeom>
          <a:noFill/>
          <a:ln w="5715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椭圆 2"/>
          <p:cNvSpPr/>
          <p:nvPr/>
        </p:nvSpPr>
        <p:spPr>
          <a:xfrm>
            <a:off x="11182350" y="5507990"/>
            <a:ext cx="609600" cy="578485"/>
          </a:xfrm>
          <a:prstGeom prst="ellipse">
            <a:avLst/>
          </a:prstGeom>
          <a:noFill/>
          <a:ln w="5715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椭圆 12">
            <a:extLst>
              <a:ext uri="{FF2B5EF4-FFF2-40B4-BE49-F238E27FC236}">
                <a16:creationId xmlns:a16="http://schemas.microsoft.com/office/drawing/2014/main" id="{1B216786-A8F7-3B55-F943-43421343F620}"/>
              </a:ext>
            </a:extLst>
          </p:cNvPr>
          <p:cNvSpPr/>
          <p:nvPr/>
        </p:nvSpPr>
        <p:spPr>
          <a:xfrm>
            <a:off x="4240406" y="5875020"/>
            <a:ext cx="2283696" cy="578485"/>
          </a:xfrm>
          <a:prstGeom prst="ellipse">
            <a:avLst/>
          </a:prstGeom>
          <a:noFill/>
          <a:ln w="5715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3070886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3" grpId="0" bldLvl="0" animBg="1"/>
      <p:bldP spid="13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280035" y="123825"/>
            <a:ext cx="5243830" cy="705485"/>
          </a:xfrm>
        </p:spPr>
        <p:txBody>
          <a:bodyPr>
            <a:normAutofit/>
          </a:bodyPr>
          <a:lstStyle/>
          <a:p>
            <a:r>
              <a:rPr sz="4000">
                <a:ea typeface="宋体" panose="02010600030101010101" pitchFamily="2" charset="-122"/>
                <a:sym typeface="+mn-ea"/>
              </a:rPr>
              <a:t>二：小短文评分标准</a:t>
            </a:r>
          </a:p>
        </p:txBody>
      </p:sp>
      <p:graphicFrame>
        <p:nvGraphicFramePr>
          <p:cNvPr id="5" name="表格 4"/>
          <p:cNvGraphicFramePr/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806011305"/>
              </p:ext>
            </p:extLst>
          </p:nvPr>
        </p:nvGraphicFramePr>
        <p:xfrm>
          <a:off x="280035" y="935990"/>
          <a:ext cx="11612245" cy="4968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00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6119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3600" dirty="0"/>
                        <a:t>一等</a:t>
                      </a:r>
                      <a:r>
                        <a:rPr lang="zh-CN" altLang="en-US" sz="3200" dirty="0"/>
                        <a:t>（</a:t>
                      </a:r>
                      <a:r>
                        <a:rPr lang="en-US" altLang="zh-CN" sz="3200" dirty="0"/>
                        <a:t>5—6</a:t>
                      </a:r>
                      <a:r>
                        <a:rPr lang="zh-CN" altLang="en-US" sz="3200" dirty="0"/>
                        <a:t>分）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2800" dirty="0"/>
                        <a:t>①</a:t>
                      </a:r>
                      <a:r>
                        <a:rPr lang="en-US" altLang="zh-CN" sz="2800" dirty="0" err="1"/>
                        <a:t>题目</a:t>
                      </a:r>
                      <a:r>
                        <a:rPr lang="en-US" altLang="zh-CN" sz="2800" dirty="0" err="1">
                          <a:solidFill>
                            <a:srgbClr val="C00000"/>
                          </a:solidFill>
                        </a:rPr>
                        <a:t>观点正确</a:t>
                      </a:r>
                      <a:r>
                        <a:rPr lang="en-US" altLang="zh-CN" sz="2800" dirty="0" err="1"/>
                        <a:t>；短文</a:t>
                      </a:r>
                      <a:r>
                        <a:rPr lang="en-US" altLang="zh-CN" sz="2800" dirty="0" err="1">
                          <a:solidFill>
                            <a:srgbClr val="C00000"/>
                          </a:solidFill>
                        </a:rPr>
                        <a:t>紧扣</a:t>
                      </a:r>
                      <a:r>
                        <a:rPr lang="en-US" altLang="zh-CN" sz="2800" dirty="0" err="1"/>
                        <a:t>图片反映的事件（所选取的中外</a:t>
                      </a:r>
                      <a:r>
                        <a:rPr lang="zh-CN" altLang="en-US" sz="2800" dirty="0"/>
                        <a:t>事件）及其联系（比较、历史发展趋势）；</a:t>
                      </a:r>
                      <a:r>
                        <a:rPr lang="en-US" altLang="zh-CN" sz="2800" dirty="0"/>
                        <a:t>                             </a:t>
                      </a:r>
                      <a:r>
                        <a:rPr lang="zh-CN" altLang="en-US" sz="2800" dirty="0"/>
                        <a:t>②史实运用</a:t>
                      </a:r>
                      <a:r>
                        <a:rPr lang="zh-CN" altLang="en-US" sz="2800" dirty="0">
                          <a:solidFill>
                            <a:srgbClr val="C00000"/>
                          </a:solidFill>
                        </a:rPr>
                        <a:t>正确</a:t>
                      </a:r>
                      <a:r>
                        <a:rPr lang="zh-CN" altLang="en-US" sz="2800" dirty="0"/>
                        <a:t>；</a:t>
                      </a:r>
                      <a:r>
                        <a:rPr lang="en-US" altLang="zh-CN" sz="2800" dirty="0"/>
                        <a:t>             </a:t>
                      </a:r>
                      <a:r>
                        <a:rPr lang="zh-CN" altLang="en-US" sz="2800" dirty="0"/>
                        <a:t>③条理</a:t>
                      </a:r>
                      <a:r>
                        <a:rPr lang="zh-CN" altLang="en-US" sz="2800" dirty="0">
                          <a:solidFill>
                            <a:srgbClr val="C00000"/>
                          </a:solidFill>
                        </a:rPr>
                        <a:t>清晰</a:t>
                      </a:r>
                      <a:r>
                        <a:rPr lang="zh-CN" altLang="en-US" sz="2800" dirty="0"/>
                        <a:t>，语句</a:t>
                      </a:r>
                      <a:r>
                        <a:rPr lang="zh-CN" altLang="en-US" sz="2800" dirty="0">
                          <a:solidFill>
                            <a:srgbClr val="C00000"/>
                          </a:solidFill>
                        </a:rPr>
                        <a:t>通顺</a:t>
                      </a:r>
                      <a:r>
                        <a:rPr lang="zh-CN" altLang="en-US" sz="2800" dirty="0"/>
                        <a:t>，表述</a:t>
                      </a:r>
                      <a:r>
                        <a:rPr lang="zh-CN" altLang="en-US" sz="2800" dirty="0">
                          <a:solidFill>
                            <a:srgbClr val="C00000"/>
                          </a:solidFill>
                        </a:rPr>
                        <a:t>完整</a:t>
                      </a:r>
                      <a:r>
                        <a:rPr lang="zh-CN" altLang="en-US" sz="2800" dirty="0"/>
                        <a:t>；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3600" b="1" dirty="0">
                          <a:solidFill>
                            <a:schemeClr val="lt1"/>
                          </a:solidFill>
                        </a:rPr>
                        <a:t>二等</a:t>
                      </a:r>
                      <a:r>
                        <a:rPr lang="en-US" altLang="zh-CN" sz="3600" b="1" dirty="0">
                          <a:solidFill>
                            <a:schemeClr val="lt1"/>
                          </a:solidFill>
                        </a:rPr>
                        <a:t>    </a:t>
                      </a:r>
                      <a:r>
                        <a:rPr lang="en-US" altLang="zh-CN" sz="3200" b="1" dirty="0">
                          <a:solidFill>
                            <a:schemeClr val="lt1"/>
                          </a:solidFill>
                        </a:rPr>
                        <a:t>（2—4分）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2800" b="1" dirty="0">
                          <a:solidFill>
                            <a:schemeClr val="lt1"/>
                          </a:solidFill>
                          <a:sym typeface="+mn-ea"/>
                        </a:rPr>
                        <a:t>①题目观点</a:t>
                      </a:r>
                      <a:r>
                        <a:rPr lang="zh-CN" altLang="en-US" sz="2800" b="1" dirty="0">
                          <a:solidFill>
                            <a:srgbClr val="C00000"/>
                          </a:solidFill>
                          <a:sym typeface="+mn-ea"/>
                        </a:rPr>
                        <a:t>较为明确</a:t>
                      </a:r>
                      <a:r>
                        <a:rPr lang="zh-CN" altLang="en-US" sz="2800" b="1" dirty="0">
                          <a:solidFill>
                            <a:schemeClr val="lt1"/>
                          </a:solidFill>
                          <a:sym typeface="+mn-ea"/>
                        </a:rPr>
                        <a:t>；短文</a:t>
                      </a:r>
                      <a:r>
                        <a:rPr lang="zh-CN" altLang="en-US" sz="2800" b="1" dirty="0">
                          <a:solidFill>
                            <a:srgbClr val="C00000"/>
                          </a:solidFill>
                          <a:sym typeface="+mn-ea"/>
                        </a:rPr>
                        <a:t>体现</a:t>
                      </a:r>
                      <a:r>
                        <a:rPr lang="zh-CN" altLang="en-US" sz="2800" b="1" dirty="0">
                          <a:solidFill>
                            <a:schemeClr val="lt1"/>
                          </a:solidFill>
                          <a:sym typeface="+mn-ea"/>
                        </a:rPr>
                        <a:t>图片反映的事件（所选取的中外事件）及其联系（比较、历史发展趋势）；                             ②史实运用</a:t>
                      </a:r>
                      <a:r>
                        <a:rPr lang="zh-CN" altLang="en-US" sz="2800" b="1" dirty="0">
                          <a:solidFill>
                            <a:srgbClr val="C00000"/>
                          </a:solidFill>
                          <a:sym typeface="+mn-ea"/>
                        </a:rPr>
                        <a:t>基本正确</a:t>
                      </a:r>
                      <a:r>
                        <a:rPr lang="zh-CN" altLang="en-US" sz="2800" b="1" dirty="0">
                          <a:solidFill>
                            <a:schemeClr val="lt1"/>
                          </a:solidFill>
                          <a:sym typeface="+mn-ea"/>
                        </a:rPr>
                        <a:t>；                                                                   ③条理</a:t>
                      </a:r>
                      <a:r>
                        <a:rPr lang="zh-CN" altLang="en-US" sz="2800" b="1" dirty="0">
                          <a:solidFill>
                            <a:srgbClr val="C00000"/>
                          </a:solidFill>
                          <a:sym typeface="+mn-ea"/>
                        </a:rPr>
                        <a:t>较为清晰</a:t>
                      </a:r>
                      <a:r>
                        <a:rPr lang="zh-CN" altLang="en-US" sz="2800" b="1" dirty="0">
                          <a:solidFill>
                            <a:schemeClr val="lt1"/>
                          </a:solidFill>
                          <a:sym typeface="+mn-ea"/>
                        </a:rPr>
                        <a:t>，语句</a:t>
                      </a:r>
                      <a:r>
                        <a:rPr lang="zh-CN" altLang="en-US" sz="2800" b="1" dirty="0">
                          <a:solidFill>
                            <a:srgbClr val="C00000"/>
                          </a:solidFill>
                          <a:sym typeface="+mn-ea"/>
                        </a:rPr>
                        <a:t>较为通顺</a:t>
                      </a:r>
                      <a:r>
                        <a:rPr lang="zh-CN" altLang="en-US" sz="2800" b="1" dirty="0">
                          <a:solidFill>
                            <a:schemeClr val="lt1"/>
                          </a:solidFill>
                          <a:sym typeface="+mn-ea"/>
                        </a:rPr>
                        <a:t>，表述</a:t>
                      </a:r>
                      <a:r>
                        <a:rPr lang="zh-CN" altLang="en-US" sz="2800" b="1" dirty="0">
                          <a:solidFill>
                            <a:srgbClr val="C00000"/>
                          </a:solidFill>
                          <a:sym typeface="+mn-ea"/>
                        </a:rPr>
                        <a:t>较为完整</a:t>
                      </a:r>
                      <a:r>
                        <a:rPr lang="zh-CN" altLang="en-US" sz="2800" b="1" dirty="0">
                          <a:solidFill>
                            <a:schemeClr val="lt1"/>
                          </a:solidFill>
                          <a:sym typeface="+mn-ea"/>
                        </a:rPr>
                        <a:t>；</a:t>
                      </a:r>
                      <a:endParaRPr lang="zh-CN" altLang="en-US" sz="2800" b="1" dirty="0">
                        <a:solidFill>
                          <a:schemeClr val="lt1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3600" b="1">
                          <a:solidFill>
                            <a:schemeClr val="lt1"/>
                          </a:solidFill>
                        </a:rPr>
                        <a:t>三等</a:t>
                      </a:r>
                      <a:r>
                        <a:rPr lang="en-US" altLang="zh-CN" sz="3600" b="1">
                          <a:solidFill>
                            <a:schemeClr val="lt1"/>
                          </a:solidFill>
                        </a:rPr>
                        <a:t>     </a:t>
                      </a:r>
                      <a:r>
                        <a:rPr lang="en-US" altLang="zh-CN" sz="3200" b="1">
                          <a:solidFill>
                            <a:schemeClr val="lt1"/>
                          </a:solidFill>
                        </a:rPr>
                        <a:t>（0—1分）</a:t>
                      </a:r>
                      <a:endParaRPr lang="zh-CN" altLang="en-US" sz="3600" b="1">
                        <a:solidFill>
                          <a:schemeClr val="lt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2800" b="1" dirty="0">
                          <a:solidFill>
                            <a:schemeClr val="lt1"/>
                          </a:solidFill>
                          <a:sym typeface="+mn-ea"/>
                        </a:rPr>
                        <a:t>①题目观点</a:t>
                      </a:r>
                      <a:r>
                        <a:rPr lang="zh-CN" altLang="en-US" sz="2800" b="1" dirty="0">
                          <a:solidFill>
                            <a:srgbClr val="C00000"/>
                          </a:solidFill>
                          <a:sym typeface="+mn-ea"/>
                        </a:rPr>
                        <a:t>不明确</a:t>
                      </a:r>
                      <a:r>
                        <a:rPr lang="zh-CN" altLang="en-US" sz="2800" b="1" dirty="0">
                          <a:solidFill>
                            <a:schemeClr val="lt1"/>
                          </a:solidFill>
                          <a:sym typeface="+mn-ea"/>
                        </a:rPr>
                        <a:t>；短文</a:t>
                      </a:r>
                      <a:r>
                        <a:rPr lang="zh-CN" altLang="en-US" sz="2800" b="1" dirty="0">
                          <a:solidFill>
                            <a:srgbClr val="C00000"/>
                          </a:solidFill>
                          <a:sym typeface="+mn-ea"/>
                        </a:rPr>
                        <a:t>不能</a:t>
                      </a:r>
                      <a:r>
                        <a:rPr lang="zh-CN" altLang="en-US" sz="2800" b="1" dirty="0">
                          <a:solidFill>
                            <a:schemeClr val="lt1"/>
                          </a:solidFill>
                          <a:sym typeface="+mn-ea"/>
                        </a:rPr>
                        <a:t>体现图片反映的事件（所选取的中外事件）及其联系（比较、历史发展趋势）；                             ②史实运用</a:t>
                      </a:r>
                      <a:r>
                        <a:rPr lang="zh-CN" altLang="en-US" sz="2800" b="1" dirty="0">
                          <a:solidFill>
                            <a:srgbClr val="C00000"/>
                          </a:solidFill>
                          <a:sym typeface="+mn-ea"/>
                        </a:rPr>
                        <a:t>不正确</a:t>
                      </a:r>
                      <a:r>
                        <a:rPr lang="zh-CN" altLang="en-US" sz="2800" b="1" dirty="0">
                          <a:solidFill>
                            <a:schemeClr val="lt1"/>
                          </a:solidFill>
                          <a:sym typeface="+mn-ea"/>
                        </a:rPr>
                        <a:t>；                                                                   ③条理</a:t>
                      </a:r>
                      <a:r>
                        <a:rPr lang="zh-CN" altLang="en-US" sz="2800" b="1" dirty="0">
                          <a:solidFill>
                            <a:srgbClr val="C00000"/>
                          </a:solidFill>
                          <a:sym typeface="+mn-ea"/>
                        </a:rPr>
                        <a:t>不清晰</a:t>
                      </a:r>
                      <a:r>
                        <a:rPr lang="zh-CN" altLang="en-US" sz="2800" b="1" dirty="0">
                          <a:solidFill>
                            <a:schemeClr val="lt1"/>
                          </a:solidFill>
                          <a:sym typeface="+mn-ea"/>
                        </a:rPr>
                        <a:t>，语句</a:t>
                      </a:r>
                      <a:r>
                        <a:rPr lang="zh-CN" altLang="en-US" sz="2800" b="1" dirty="0">
                          <a:solidFill>
                            <a:srgbClr val="C00000"/>
                          </a:solidFill>
                          <a:sym typeface="+mn-ea"/>
                        </a:rPr>
                        <a:t>不通顺</a:t>
                      </a:r>
                      <a:r>
                        <a:rPr lang="zh-CN" altLang="en-US" sz="2800" b="1" dirty="0">
                          <a:solidFill>
                            <a:schemeClr val="lt1"/>
                          </a:solidFill>
                          <a:sym typeface="+mn-ea"/>
                        </a:rPr>
                        <a:t>，表述</a:t>
                      </a:r>
                      <a:r>
                        <a:rPr lang="zh-CN" altLang="en-US" sz="2800" b="1" dirty="0">
                          <a:solidFill>
                            <a:srgbClr val="C00000"/>
                          </a:solidFill>
                          <a:sym typeface="+mn-ea"/>
                        </a:rPr>
                        <a:t>不完整</a:t>
                      </a:r>
                      <a:r>
                        <a:rPr lang="zh-CN" altLang="en-US" sz="2800" b="1" dirty="0">
                          <a:solidFill>
                            <a:schemeClr val="lt1"/>
                          </a:solidFill>
                          <a:sym typeface="+mn-ea"/>
                        </a:rPr>
                        <a:t>；</a:t>
                      </a:r>
                      <a:endParaRPr lang="zh-CN" altLang="en-US" sz="2800" b="1" dirty="0">
                        <a:solidFill>
                          <a:schemeClr val="lt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3052732315"/>
      </p:ext>
    </p:extLst>
  </p:cSld>
  <p:clrMapOvr>
    <a:masterClrMapping/>
  </p:clrMapOvr>
  <p:transition spd="slow">
    <p:randomBar dir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280105" y="123895"/>
            <a:ext cx="10969200" cy="705600"/>
          </a:xfrm>
        </p:spPr>
        <p:txBody>
          <a:bodyPr/>
          <a:lstStyle/>
          <a:p>
            <a:r>
              <a:rPr sz="4000">
                <a:ea typeface="宋体" panose="02010600030101010101" pitchFamily="2" charset="-122"/>
                <a:sym typeface="+mn-ea"/>
              </a:rPr>
              <a:t>三：小短文如何应对（做题思路）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868680" y="1128395"/>
            <a:ext cx="209423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1</a:t>
            </a:r>
            <a:r>
              <a:rPr lang="zh-CN" altLang="en-US" sz="24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、</a:t>
            </a:r>
            <a:r>
              <a:rPr lang="zh-CN" altLang="en-US" sz="3200" b="1">
                <a:solidFill>
                  <a:srgbClr val="0205A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审</a:t>
            </a:r>
            <a:r>
              <a:rPr lang="zh-CN" altLang="en-US" sz="32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题</a:t>
            </a:r>
          </a:p>
        </p:txBody>
      </p:sp>
      <p:cxnSp>
        <p:nvCxnSpPr>
          <p:cNvPr id="9" name="直接箭头连接符 8"/>
          <p:cNvCxnSpPr/>
          <p:nvPr/>
        </p:nvCxnSpPr>
        <p:spPr>
          <a:xfrm flipV="1">
            <a:off x="2619375" y="1412240"/>
            <a:ext cx="1125855" cy="15240"/>
          </a:xfrm>
          <a:prstGeom prst="straightConnector1">
            <a:avLst/>
          </a:prstGeom>
          <a:ln w="57150">
            <a:solidFill>
              <a:srgbClr val="C0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本框 10"/>
          <p:cNvSpPr txBox="1"/>
          <p:nvPr/>
        </p:nvSpPr>
        <p:spPr>
          <a:xfrm>
            <a:off x="4215765" y="958215"/>
            <a:ext cx="7442200" cy="26765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fontAlgn="auto"/>
            <a:r>
              <a:rPr lang="zh-CN" altLang="en-US" sz="2800" b="1"/>
              <a:t>①</a:t>
            </a:r>
            <a:r>
              <a:rPr lang="zh-CN" altLang="en-US" sz="2800" b="1">
                <a:solidFill>
                  <a:srgbClr val="C00000"/>
                </a:solidFill>
              </a:rPr>
              <a:t>中外</a:t>
            </a:r>
            <a:r>
              <a:rPr lang="zh-CN" altLang="en-US" sz="2800" b="1"/>
              <a:t>两件事（年代尺）；两幅图片（</a:t>
            </a:r>
            <a:r>
              <a:rPr lang="zh-CN" altLang="en-US" sz="2800" b="1">
                <a:solidFill>
                  <a:schemeClr val="tx1"/>
                </a:solidFill>
              </a:rPr>
              <a:t>文字提示</a:t>
            </a:r>
            <a:r>
              <a:rPr lang="zh-CN" altLang="en-US" sz="2800" b="1"/>
              <a:t>）；</a:t>
            </a:r>
          </a:p>
          <a:p>
            <a:pPr indent="457200" fontAlgn="auto"/>
            <a:r>
              <a:rPr lang="zh-CN" altLang="en-US" sz="2800" b="1"/>
              <a:t>②</a:t>
            </a:r>
            <a:r>
              <a:rPr lang="en-US" altLang="zh-CN" sz="2800" b="1"/>
              <a:t>80—120</a:t>
            </a:r>
            <a:r>
              <a:rPr lang="zh-CN" altLang="en-US" sz="2800" b="1"/>
              <a:t>字（</a:t>
            </a:r>
            <a:r>
              <a:rPr lang="zh-CN" altLang="en-US" sz="2800" b="1">
                <a:solidFill>
                  <a:srgbClr val="C00000"/>
                </a:solidFill>
              </a:rPr>
              <a:t>不足</a:t>
            </a:r>
            <a:r>
              <a:rPr lang="en-US" altLang="zh-CN" sz="2800" b="1">
                <a:solidFill>
                  <a:srgbClr val="C00000"/>
                </a:solidFill>
              </a:rPr>
              <a:t>80</a:t>
            </a:r>
            <a:r>
              <a:rPr lang="zh-CN" altLang="en-US" sz="2800" b="1">
                <a:solidFill>
                  <a:srgbClr val="C00000"/>
                </a:solidFill>
              </a:rPr>
              <a:t>字，酌情扣分</a:t>
            </a:r>
            <a:r>
              <a:rPr lang="zh-CN" altLang="en-US" sz="2800" b="1"/>
              <a:t>）；</a:t>
            </a:r>
          </a:p>
          <a:p>
            <a:pPr indent="457200" fontAlgn="auto"/>
            <a:r>
              <a:rPr lang="zh-CN" altLang="en-US" sz="2800" b="1"/>
              <a:t>③题目自拟，史实正确，语句通顺，表述完整；</a:t>
            </a:r>
          </a:p>
          <a:p>
            <a:pPr indent="457200" fontAlgn="auto"/>
            <a:r>
              <a:rPr lang="zh-CN" altLang="en-US" sz="2800" b="1"/>
              <a:t>④</a:t>
            </a:r>
            <a:r>
              <a:rPr lang="zh-CN" altLang="en-US" sz="2800" b="1">
                <a:solidFill>
                  <a:srgbClr val="C00000"/>
                </a:solidFill>
              </a:rPr>
              <a:t>联系性、比较、历史发展趋势；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868680" y="3856355"/>
            <a:ext cx="361378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2</a:t>
            </a:r>
            <a:r>
              <a:rPr lang="zh-CN" altLang="en-US" sz="32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、</a:t>
            </a:r>
            <a:r>
              <a:rPr lang="zh-CN" altLang="en-US" sz="3200" b="1">
                <a:solidFill>
                  <a:srgbClr val="0205A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观</a:t>
            </a:r>
            <a:r>
              <a:rPr lang="zh-CN" altLang="en-US" sz="32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图</a:t>
            </a:r>
            <a:r>
              <a:rPr lang="en-US" altLang="zh-CN" sz="32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/</a:t>
            </a:r>
            <a:r>
              <a:rPr lang="zh-CN" altLang="en-US" sz="32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年代尺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868680" y="3914775"/>
            <a:ext cx="9686925" cy="18148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457200" fontAlgn="auto"/>
            <a:r>
              <a:rPr lang="zh-CN" altLang="en-US" sz="2800" b="1" dirty="0">
                <a:solidFill>
                  <a:schemeClr val="tx1"/>
                </a:solidFill>
                <a:ea typeface="宋体" panose="02010600030101010101" pitchFamily="2" charset="-122"/>
                <a:sym typeface="+mn-ea"/>
              </a:rPr>
              <a:t>题目要求：</a:t>
            </a:r>
            <a:r>
              <a:rPr lang="zh-CN" sz="2800" b="1" dirty="0">
                <a:solidFill>
                  <a:schemeClr val="tx1"/>
                </a:solidFill>
                <a:ea typeface="宋体" panose="02010600030101010101" pitchFamily="2" charset="-122"/>
                <a:sym typeface="+mn-ea"/>
              </a:rPr>
              <a:t>依据</a:t>
            </a:r>
            <a:r>
              <a:rPr lang="zh-CN" altLang="en-US" sz="2800" b="1" dirty="0">
                <a:solidFill>
                  <a:srgbClr val="C00000"/>
                </a:solidFill>
                <a:ea typeface="宋体" panose="02010600030101010101" pitchFamily="2" charset="-122"/>
                <a:sym typeface="+mn-ea"/>
              </a:rPr>
              <a:t>两幅</a:t>
            </a:r>
            <a:r>
              <a:rPr lang="zh-CN" sz="2800" b="1" dirty="0">
                <a:solidFill>
                  <a:srgbClr val="C00000"/>
                </a:solidFill>
                <a:ea typeface="宋体" panose="02010600030101010101" pitchFamily="2" charset="-122"/>
                <a:sym typeface="+mn-ea"/>
              </a:rPr>
              <a:t>图片</a:t>
            </a:r>
            <a:r>
              <a:rPr lang="en-US" altLang="zh-CN" sz="2800" b="1" dirty="0">
                <a:solidFill>
                  <a:srgbClr val="C00000"/>
                </a:solidFill>
                <a:ea typeface="宋体" panose="02010600030101010101" pitchFamily="2" charset="-122"/>
                <a:sym typeface="+mn-ea"/>
              </a:rPr>
              <a:t>/</a:t>
            </a:r>
            <a:r>
              <a:rPr lang="zh-CN" altLang="en-US" sz="2800" b="1" dirty="0">
                <a:solidFill>
                  <a:srgbClr val="C00000"/>
                </a:solidFill>
                <a:ea typeface="宋体" panose="02010600030101010101" pitchFamily="2" charset="-122"/>
                <a:sym typeface="+mn-ea"/>
              </a:rPr>
              <a:t>中外各一件事</a:t>
            </a:r>
            <a:r>
              <a:rPr lang="zh-CN" sz="2800" b="1" dirty="0">
                <a:ea typeface="宋体" panose="02010600030101010101" pitchFamily="2" charset="-122"/>
                <a:sym typeface="+mn-ea"/>
              </a:rPr>
              <a:t>反映的历史信息，并结合所学知识，写一篇</a:t>
            </a:r>
            <a:r>
              <a:rPr lang="zh-CN" sz="2800" b="1" dirty="0">
                <a:solidFill>
                  <a:srgbClr val="C00000"/>
                </a:solidFill>
                <a:ea typeface="宋体" panose="02010600030101010101" pitchFamily="2" charset="-122"/>
                <a:sym typeface="+mn-ea"/>
              </a:rPr>
              <a:t>80—120字</a:t>
            </a:r>
            <a:r>
              <a:rPr lang="zh-CN" sz="2800" b="1" dirty="0">
                <a:ea typeface="宋体" panose="02010600030101010101" pitchFamily="2" charset="-122"/>
                <a:sym typeface="+mn-ea"/>
              </a:rPr>
              <a:t>的小短文。（</a:t>
            </a:r>
            <a:r>
              <a:rPr lang="zh-CN" sz="2800" b="1" dirty="0">
                <a:solidFill>
                  <a:srgbClr val="C00000"/>
                </a:solidFill>
                <a:ea typeface="宋体" panose="02010600030101010101" pitchFamily="2" charset="-122"/>
                <a:sym typeface="+mn-ea"/>
              </a:rPr>
              <a:t>题目自拟，</a:t>
            </a:r>
            <a:r>
              <a:rPr lang="zh-CN" sz="2800" b="1" dirty="0">
                <a:solidFill>
                  <a:srgbClr val="FF0000"/>
                </a:solidFill>
                <a:ea typeface="宋体" panose="02010600030101010101" pitchFamily="2" charset="-122"/>
                <a:sym typeface="+mn-ea"/>
              </a:rPr>
              <a:t>史实正确</a:t>
            </a:r>
            <a:r>
              <a:rPr lang="zh-CN" sz="2800" b="1" dirty="0">
                <a:ea typeface="宋体" panose="02010600030101010101" pitchFamily="2" charset="-122"/>
                <a:sym typeface="+mn-ea"/>
              </a:rPr>
              <a:t>，语句通顺，表述完整，体现图片内容之间的</a:t>
            </a:r>
            <a:r>
              <a:rPr lang="zh-CN" sz="2800" b="1" dirty="0">
                <a:solidFill>
                  <a:srgbClr val="C00000"/>
                </a:solidFill>
                <a:ea typeface="宋体" panose="02010600030101010101" pitchFamily="2" charset="-122"/>
                <a:sym typeface="+mn-ea"/>
              </a:rPr>
              <a:t>联系性或比较或</a:t>
            </a:r>
            <a:r>
              <a:rPr lang="zh-CN" sz="2800" b="1" dirty="0">
                <a:solidFill>
                  <a:srgbClr val="C00000"/>
                </a:solidFill>
                <a:latin typeface="Times New Roman" panose="02020603050405020304" pitchFamily="18" charset="0"/>
                <a:ea typeface="新宋体" panose="02010609030101010101" charset="-122"/>
                <a:sym typeface="+mn-ea"/>
              </a:rPr>
              <a:t>体现历史发展趋势</a:t>
            </a:r>
            <a:r>
              <a:rPr lang="zh-CN" sz="2800" b="1" dirty="0">
                <a:solidFill>
                  <a:srgbClr val="FF0000"/>
                </a:solidFill>
                <a:ea typeface="宋体" panose="02010600030101010101" pitchFamily="2" charset="-122"/>
                <a:sym typeface="+mn-ea"/>
              </a:rPr>
              <a:t>）</a:t>
            </a:r>
            <a:endParaRPr lang="zh-CN" altLang="en-US" sz="2800" b="1" dirty="0">
              <a:solidFill>
                <a:srgbClr val="FF0000"/>
              </a:solidFill>
              <a:ea typeface="宋体" panose="02010600030101010101" pitchFamily="2" charset="-122"/>
              <a:sym typeface="+mn-ea"/>
            </a:endParaRPr>
          </a:p>
        </p:txBody>
      </p:sp>
      <p:sp>
        <p:nvSpPr>
          <p:cNvPr id="14" name="左箭头 13"/>
          <p:cNvSpPr/>
          <p:nvPr/>
        </p:nvSpPr>
        <p:spPr>
          <a:xfrm rot="16200000">
            <a:off x="1187450" y="2700020"/>
            <a:ext cx="1092835" cy="3810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5" name="直接箭头连接符 14"/>
          <p:cNvCxnSpPr/>
          <p:nvPr/>
        </p:nvCxnSpPr>
        <p:spPr>
          <a:xfrm flipV="1">
            <a:off x="4093845" y="4140200"/>
            <a:ext cx="1125855" cy="15240"/>
          </a:xfrm>
          <a:prstGeom prst="straightConnector1">
            <a:avLst/>
          </a:prstGeom>
          <a:ln w="57150">
            <a:solidFill>
              <a:srgbClr val="C0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文本框 15"/>
          <p:cNvSpPr txBox="1"/>
          <p:nvPr/>
        </p:nvSpPr>
        <p:spPr>
          <a:xfrm>
            <a:off x="4915535" y="3856355"/>
            <a:ext cx="674243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fontAlgn="auto"/>
            <a:r>
              <a:rPr lang="zh-CN" altLang="en-US" sz="2800" b="1" dirty="0"/>
              <a:t>①图片、文字联系课文中相关的知识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868680" y="5763895"/>
            <a:ext cx="851027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3</a:t>
            </a:r>
            <a:r>
              <a:rPr lang="zh-CN" altLang="en-US" sz="3200" b="1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、</a:t>
            </a:r>
            <a:r>
              <a:rPr lang="zh-CN" altLang="en-US" sz="3200" b="1" dirty="0">
                <a:solidFill>
                  <a:srgbClr val="0205A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思</a:t>
            </a:r>
            <a:r>
              <a:rPr lang="zh-CN" altLang="en-US" sz="3200" b="1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考联系</a:t>
            </a:r>
            <a:r>
              <a:rPr lang="en-US" altLang="zh-CN" sz="3200" b="1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/</a:t>
            </a:r>
            <a:r>
              <a:rPr lang="zh-CN" altLang="en-US" sz="3200" b="1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比较</a:t>
            </a:r>
            <a:r>
              <a:rPr lang="en-US" altLang="zh-CN" sz="3200" b="1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/</a:t>
            </a:r>
            <a:r>
              <a:rPr lang="zh-CN" altLang="en-US" sz="3200" b="1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历史发展趋势，</a:t>
            </a:r>
            <a:r>
              <a:rPr lang="zh-CN" altLang="en-US" sz="3200" b="1" dirty="0">
                <a:solidFill>
                  <a:srgbClr val="0205A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定</a:t>
            </a:r>
            <a:r>
              <a:rPr lang="zh-CN" altLang="en-US" sz="3200" b="1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题目</a:t>
            </a:r>
          </a:p>
        </p:txBody>
      </p:sp>
      <p:sp>
        <p:nvSpPr>
          <p:cNvPr id="3" name="左箭头 2"/>
          <p:cNvSpPr/>
          <p:nvPr/>
        </p:nvSpPr>
        <p:spPr>
          <a:xfrm rot="16200000">
            <a:off x="1187450" y="4909185"/>
            <a:ext cx="1092835" cy="3810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椭圆 4">
            <a:extLst>
              <a:ext uri="{FF2B5EF4-FFF2-40B4-BE49-F238E27FC236}">
                <a16:creationId xmlns:a16="http://schemas.microsoft.com/office/drawing/2014/main" id="{D391408D-93A3-5FCE-66C6-380D8A3F8A64}"/>
              </a:ext>
            </a:extLst>
          </p:cNvPr>
          <p:cNvSpPr/>
          <p:nvPr/>
        </p:nvSpPr>
        <p:spPr>
          <a:xfrm>
            <a:off x="5030476" y="3035235"/>
            <a:ext cx="1363331" cy="47227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椭圆 16">
            <a:extLst>
              <a:ext uri="{FF2B5EF4-FFF2-40B4-BE49-F238E27FC236}">
                <a16:creationId xmlns:a16="http://schemas.microsoft.com/office/drawing/2014/main" id="{795184A1-3B94-1D5E-695B-8E5FE7EFB40D}"/>
              </a:ext>
            </a:extLst>
          </p:cNvPr>
          <p:cNvSpPr/>
          <p:nvPr/>
        </p:nvSpPr>
        <p:spPr>
          <a:xfrm>
            <a:off x="6393807" y="3145535"/>
            <a:ext cx="1262848" cy="29140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椭圆 17">
            <a:extLst>
              <a:ext uri="{FF2B5EF4-FFF2-40B4-BE49-F238E27FC236}">
                <a16:creationId xmlns:a16="http://schemas.microsoft.com/office/drawing/2014/main" id="{4A957186-38A0-F1CD-2656-0509F269C84A}"/>
              </a:ext>
            </a:extLst>
          </p:cNvPr>
          <p:cNvSpPr/>
          <p:nvPr/>
        </p:nvSpPr>
        <p:spPr>
          <a:xfrm>
            <a:off x="7864156" y="3145535"/>
            <a:ext cx="2130251" cy="29140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9814056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2" grpId="0" animBg="1"/>
      <p:bldP spid="12" grpId="1"/>
      <p:bldP spid="13" grpId="0"/>
      <p:bldP spid="13" grpId="1"/>
      <p:bldP spid="14" grpId="0" animBg="1"/>
      <p:bldP spid="16" grpId="0"/>
      <p:bldP spid="2" grpId="0" animBg="1"/>
      <p:bldP spid="2" grpId="1"/>
      <p:bldP spid="3" grpId="0" animBg="1"/>
      <p:bldP spid="5" grpId="0" animBg="1"/>
      <p:bldP spid="17" grpId="0" animBg="1"/>
      <p:bldP spid="17" grpId="1" animBg="1"/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280105" y="123895"/>
            <a:ext cx="10969200" cy="705600"/>
          </a:xfrm>
        </p:spPr>
        <p:txBody>
          <a:bodyPr/>
          <a:lstStyle/>
          <a:p>
            <a:r>
              <a:rPr sz="4000">
                <a:ea typeface="宋体" panose="02010600030101010101" pitchFamily="2" charset="-122"/>
                <a:sym typeface="+mn-ea"/>
              </a:rPr>
              <a:t>三：小短文如何应对（做题思路）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782320" y="728980"/>
            <a:ext cx="339026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两件事的比较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774065" y="1195705"/>
            <a:ext cx="10627360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fontAlgn="auto"/>
            <a:r>
              <a:rPr lang="en-US" altLang="zh-CN" sz="2800" b="1"/>
              <a:t>   </a:t>
            </a:r>
            <a:r>
              <a:rPr lang="zh-CN" altLang="en-US" sz="2800" b="1"/>
              <a:t>一般从</a:t>
            </a:r>
            <a:r>
              <a:rPr lang="zh-CN" altLang="en-US" sz="2800" b="1">
                <a:solidFill>
                  <a:srgbClr val="C00000"/>
                </a:solidFill>
              </a:rPr>
              <a:t>背景（原因）</a:t>
            </a:r>
            <a:r>
              <a:rPr lang="zh-CN" altLang="en-US" sz="2800" b="1"/>
              <a:t>、方式、性质、内容（过程）、结果、</a:t>
            </a:r>
            <a:r>
              <a:rPr lang="zh-CN" altLang="en-US" sz="2800" b="1">
                <a:solidFill>
                  <a:srgbClr val="C00000"/>
                </a:solidFill>
              </a:rPr>
              <a:t>影响（意义）</a:t>
            </a:r>
            <a:r>
              <a:rPr lang="zh-CN" altLang="en-US" sz="2800" b="1"/>
              <a:t>等方面进行比较</a:t>
            </a:r>
            <a:r>
              <a:rPr lang="zh-CN" altLang="en-US" sz="2800" b="1">
                <a:sym typeface="+mn-ea"/>
              </a:rPr>
              <a:t>两个历史事件的</a:t>
            </a:r>
            <a:r>
              <a:rPr lang="zh-CN" altLang="en-US" sz="3600" b="1">
                <a:solidFill>
                  <a:srgbClr val="0303FB"/>
                </a:solidFill>
                <a:sym typeface="+mn-ea"/>
              </a:rPr>
              <a:t>不同点</a:t>
            </a:r>
            <a:r>
              <a:rPr lang="zh-CN" altLang="en-US" sz="3600" b="1">
                <a:solidFill>
                  <a:srgbClr val="0205A0"/>
                </a:solidFill>
                <a:sym typeface="+mn-ea"/>
              </a:rPr>
              <a:t>和相同点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-398145" y="2155825"/>
            <a:ext cx="1065974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fontAlgn="auto"/>
            <a:r>
              <a:rPr lang="zh-CN" altLang="en-US" sz="28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①背景：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-334010" y="5437505"/>
            <a:ext cx="20624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indent="457200" algn="l" fontAlgn="auto"/>
            <a:r>
              <a:rPr lang="zh-CN" altLang="en-US" sz="28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③影响：</a:t>
            </a:r>
            <a:endParaRPr lang="zh-CN" altLang="en-US" sz="280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201930" y="2651760"/>
            <a:ext cx="4682490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280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A</a:t>
            </a:r>
            <a:r>
              <a:rPr lang="zh-CN" altLang="en-US" sz="280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西欧商品经济日益发达；</a:t>
            </a:r>
            <a:r>
              <a:rPr lang="en-US" altLang="zh-CN" sz="280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         B</a:t>
            </a:r>
            <a:r>
              <a:rPr lang="zh-CN" altLang="en-US" sz="280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经济全球化趋势不断加强；</a:t>
            </a:r>
            <a:endParaRPr lang="zh-CN" altLang="en-US" sz="2800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-379730" y="4948555"/>
            <a:ext cx="27736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indent="457200" algn="l" fontAlgn="auto"/>
            <a:r>
              <a:rPr lang="zh-CN" altLang="en-US" sz="28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③主导国家：</a:t>
            </a:r>
            <a:endParaRPr lang="zh-CN" altLang="en-US" sz="280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1437005" y="5437505"/>
            <a:ext cx="94284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280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A</a:t>
            </a:r>
            <a:r>
              <a:rPr lang="zh-CN" altLang="en-US" sz="280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新航路开辟引发欧洲殖民掠夺；</a:t>
            </a:r>
            <a:r>
              <a:rPr lang="en-US" altLang="zh-CN" sz="280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B</a:t>
            </a:r>
            <a:r>
              <a:rPr lang="zh-CN" altLang="en-US" sz="280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推动构建人类命运共同体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1447165" y="5948680"/>
            <a:ext cx="102235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800">
                <a:solidFill>
                  <a:srgbClr val="0205A0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都加强了世界各地之间的交流；都推动了世界一体化进程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-379730" y="3545205"/>
            <a:ext cx="20624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indent="457200" algn="l" fontAlgn="auto"/>
            <a:r>
              <a:rPr lang="zh-CN" altLang="en-US" sz="28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②目的：</a:t>
            </a:r>
            <a:endParaRPr lang="zh-CN" altLang="en-US" sz="280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201930" y="4044315"/>
            <a:ext cx="4682490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 algn="l" fontAlgn="auto"/>
            <a:r>
              <a:rPr lang="en-US" altLang="zh-CN" sz="280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A</a:t>
            </a:r>
            <a:r>
              <a:rPr lang="zh-CN" altLang="en-US" sz="280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为了开拓市场；</a:t>
            </a:r>
            <a:r>
              <a:rPr lang="en-US" altLang="zh-CN" sz="280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                     B</a:t>
            </a:r>
            <a:r>
              <a:rPr lang="zh-CN" altLang="en-US" sz="280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为了适应经济全球化的潮流</a:t>
            </a:r>
          </a:p>
        </p:txBody>
      </p:sp>
      <p:sp>
        <p:nvSpPr>
          <p:cNvPr id="26" name="文本框 25"/>
          <p:cNvSpPr txBox="1"/>
          <p:nvPr/>
        </p:nvSpPr>
        <p:spPr>
          <a:xfrm>
            <a:off x="2026285" y="4968240"/>
            <a:ext cx="40944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indent="0" algn="l" fontAlgn="auto"/>
            <a:r>
              <a:rPr lang="en-US" altLang="zh-CN" sz="280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A</a:t>
            </a:r>
            <a:r>
              <a:rPr lang="zh-CN" altLang="en-US" sz="280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西班牙和葡萄牙；</a:t>
            </a:r>
            <a:r>
              <a:rPr lang="en-US" altLang="zh-CN" sz="280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B</a:t>
            </a:r>
            <a:r>
              <a:rPr lang="zh-CN" altLang="en-US" sz="280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中国</a:t>
            </a:r>
          </a:p>
        </p:txBody>
      </p:sp>
      <p:pic>
        <p:nvPicPr>
          <p:cNvPr id="9" name="图片 8" descr="4"/>
          <p:cNvPicPr>
            <a:picLocks noChangeAspect="1"/>
          </p:cNvPicPr>
          <p:nvPr/>
        </p:nvPicPr>
        <p:blipFill>
          <a:blip r:embed="rId3"/>
          <a:srcRect l="14403" t="38602" r="53465" b="35648"/>
          <a:stretch>
            <a:fillRect/>
          </a:stretch>
        </p:blipFill>
        <p:spPr>
          <a:xfrm>
            <a:off x="4990465" y="2272030"/>
            <a:ext cx="3349625" cy="2457450"/>
          </a:xfrm>
          <a:prstGeom prst="rect">
            <a:avLst/>
          </a:prstGeom>
        </p:spPr>
      </p:pic>
      <p:pic>
        <p:nvPicPr>
          <p:cNvPr id="19" name="图片 18" descr="4"/>
          <p:cNvPicPr>
            <a:picLocks noChangeAspect="1"/>
          </p:cNvPicPr>
          <p:nvPr/>
        </p:nvPicPr>
        <p:blipFill>
          <a:blip r:embed="rId3"/>
          <a:srcRect l="63118" t="39741" r="5083" b="37241"/>
          <a:stretch>
            <a:fillRect/>
          </a:stretch>
        </p:blipFill>
        <p:spPr>
          <a:xfrm>
            <a:off x="8446770" y="2224405"/>
            <a:ext cx="3333750" cy="2471420"/>
          </a:xfrm>
          <a:prstGeom prst="rect">
            <a:avLst/>
          </a:prstGeom>
        </p:spPr>
      </p:pic>
      <p:sp>
        <p:nvSpPr>
          <p:cNvPr id="24" name="文本框 23"/>
          <p:cNvSpPr txBox="1"/>
          <p:nvPr/>
        </p:nvSpPr>
        <p:spPr>
          <a:xfrm>
            <a:off x="5671820" y="4297045"/>
            <a:ext cx="2276475" cy="39878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zh-CN" altLang="en-US" sz="2000" b="1">
                <a:solidFill>
                  <a:schemeClr val="bg1"/>
                </a:solidFill>
              </a:rPr>
              <a:t>新航路开辟路线图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9257030" y="4297045"/>
            <a:ext cx="1713865" cy="39878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altLang="zh-CN" sz="2000" b="1">
                <a:solidFill>
                  <a:schemeClr val="bg1"/>
                </a:solidFill>
              </a:rPr>
              <a:t>“</a:t>
            </a:r>
            <a:r>
              <a:rPr lang="zh-CN" altLang="en-US" sz="2000" b="1">
                <a:solidFill>
                  <a:schemeClr val="bg1"/>
                </a:solidFill>
              </a:rPr>
              <a:t>一带一路</a:t>
            </a:r>
            <a:r>
              <a:rPr lang="en-US" altLang="zh-CN" sz="2000" b="1">
                <a:solidFill>
                  <a:schemeClr val="bg1"/>
                </a:solidFill>
              </a:rPr>
              <a:t>”</a:t>
            </a:r>
          </a:p>
        </p:txBody>
      </p:sp>
      <p:sp>
        <p:nvSpPr>
          <p:cNvPr id="32" name="文本框 31"/>
          <p:cNvSpPr txBox="1"/>
          <p:nvPr/>
        </p:nvSpPr>
        <p:spPr>
          <a:xfrm>
            <a:off x="5760720" y="3418840"/>
            <a:ext cx="5488305" cy="1383665"/>
          </a:xfrm>
          <a:prstGeom prst="rect">
            <a:avLst/>
          </a:prstGeom>
          <a:solidFill>
            <a:srgbClr val="0205A0"/>
          </a:solidFill>
        </p:spPr>
        <p:txBody>
          <a:bodyPr wrap="square" rtlCol="0">
            <a:spAutoFit/>
          </a:bodyPr>
          <a:lstStyle/>
          <a:p>
            <a:pPr indent="0" algn="l" fontAlgn="auto"/>
            <a:r>
              <a:rPr lang="zh-CN" altLang="en-US" sz="2800" b="1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题目：</a:t>
            </a:r>
            <a:r>
              <a:rPr lang="en-US" altLang="zh-CN" sz="2800" b="1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                                                </a:t>
            </a:r>
            <a:r>
              <a:rPr lang="zh-CN" altLang="en-US" sz="2800" b="1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①世界各地之间的交流不断加强；</a:t>
            </a:r>
            <a:r>
              <a:rPr lang="en-US" altLang="zh-CN" sz="2800" b="1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                                             </a:t>
            </a:r>
            <a:r>
              <a:rPr lang="zh-CN" altLang="en-US" sz="2800" b="1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②世界一体化进程；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1489090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/>
      <p:bldP spid="13" grpId="0" animBg="1"/>
      <p:bldP spid="13" grpId="1"/>
      <p:bldP spid="3" grpId="0"/>
      <p:bldP spid="14" grpId="0"/>
      <p:bldP spid="15" grpId="0"/>
      <p:bldP spid="17" grpId="0"/>
      <p:bldP spid="18" grpId="0"/>
      <p:bldP spid="22" grpId="0"/>
      <p:bldP spid="23" grpId="0"/>
      <p:bldP spid="26" grpId="0"/>
      <p:bldP spid="24" grpId="0" animBg="1"/>
      <p:bldP spid="25" grpId="0" animBg="1"/>
      <p:bldP spid="32" grpId="0" animBg="1"/>
      <p:bldP spid="32" grpId="1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280105" y="123895"/>
            <a:ext cx="10969200" cy="705600"/>
          </a:xfrm>
        </p:spPr>
        <p:txBody>
          <a:bodyPr/>
          <a:lstStyle/>
          <a:p>
            <a:r>
              <a:rPr sz="4000">
                <a:ea typeface="宋体" panose="02010600030101010101" pitchFamily="2" charset="-122"/>
                <a:sym typeface="+mn-ea"/>
              </a:rPr>
              <a:t>三：小短文如何应对（做题思路）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782320" y="728980"/>
            <a:ext cx="339026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两件事的比较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774065" y="1195705"/>
            <a:ext cx="10627360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fontAlgn="auto"/>
            <a:r>
              <a:rPr lang="en-US" altLang="zh-CN" sz="2800" b="1"/>
              <a:t>   </a:t>
            </a:r>
            <a:r>
              <a:rPr lang="zh-CN" altLang="en-US" sz="2800" b="1"/>
              <a:t>一般从</a:t>
            </a:r>
            <a:r>
              <a:rPr lang="zh-CN" altLang="en-US" sz="2800" b="1">
                <a:solidFill>
                  <a:srgbClr val="C00000"/>
                </a:solidFill>
              </a:rPr>
              <a:t>背景（原因）</a:t>
            </a:r>
            <a:r>
              <a:rPr lang="zh-CN" altLang="en-US" sz="2800" b="1"/>
              <a:t>、方式、性质、内容（过程）、结果、</a:t>
            </a:r>
            <a:r>
              <a:rPr lang="zh-CN" altLang="en-US" sz="2800" b="1">
                <a:solidFill>
                  <a:srgbClr val="C00000"/>
                </a:solidFill>
              </a:rPr>
              <a:t>影响（意义）</a:t>
            </a:r>
            <a:r>
              <a:rPr lang="zh-CN" altLang="en-US" sz="2800" b="1"/>
              <a:t>等方面进行比较</a:t>
            </a:r>
            <a:r>
              <a:rPr lang="zh-CN" altLang="en-US" sz="2800" b="1">
                <a:sym typeface="+mn-ea"/>
              </a:rPr>
              <a:t>两个历史事件的</a:t>
            </a:r>
            <a:r>
              <a:rPr lang="zh-CN" altLang="en-US" sz="3600" b="1">
                <a:solidFill>
                  <a:srgbClr val="0303FB"/>
                </a:solidFill>
                <a:sym typeface="+mn-ea"/>
              </a:rPr>
              <a:t>不同点</a:t>
            </a:r>
            <a:r>
              <a:rPr lang="zh-CN" altLang="en-US" sz="3600" b="1">
                <a:solidFill>
                  <a:srgbClr val="0205A0"/>
                </a:solidFill>
                <a:sym typeface="+mn-ea"/>
              </a:rPr>
              <a:t>和相同点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10968990" y="2604135"/>
            <a:ext cx="798195" cy="153289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2000" b="1"/>
              <a:t>明治维新的课堂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-352425" y="2277745"/>
            <a:ext cx="1065974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fontAlgn="auto"/>
            <a:r>
              <a:rPr lang="zh-CN" altLang="en-US" sz="28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①背景：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7832090" y="2453640"/>
            <a:ext cx="798195" cy="174942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2000" b="1"/>
              <a:t>贵族宣读</a:t>
            </a:r>
            <a:r>
              <a:rPr lang="en-US" altLang="zh-CN" sz="2000" b="1"/>
              <a:t>“</a:t>
            </a:r>
            <a:r>
              <a:rPr lang="zh-CN" altLang="en-US" sz="2000" b="1"/>
              <a:t>解放</a:t>
            </a:r>
            <a:r>
              <a:rPr lang="en-US" altLang="zh-CN" sz="2000" b="1"/>
              <a:t>”</a:t>
            </a:r>
            <a:r>
              <a:rPr lang="zh-CN" altLang="en-US" sz="2000" b="1"/>
              <a:t>农奴的法令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-334010" y="5163185"/>
            <a:ext cx="20624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indent="457200" algn="l" fontAlgn="auto"/>
            <a:r>
              <a:rPr lang="zh-CN" altLang="en-US" sz="28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③内容：</a:t>
            </a:r>
            <a:endParaRPr lang="zh-CN" altLang="en-US" sz="280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-352425" y="5654675"/>
            <a:ext cx="20624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indent="457200" algn="l" fontAlgn="auto"/>
            <a:r>
              <a:rPr lang="zh-CN" altLang="en-US" sz="28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④影响：</a:t>
            </a:r>
            <a:endParaRPr lang="zh-CN" altLang="en-US" sz="280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7885430" y="2407920"/>
            <a:ext cx="798195" cy="1833880"/>
          </a:xfrm>
          <a:prstGeom prst="rect">
            <a:avLst/>
          </a:prstGeom>
          <a:solidFill>
            <a:schemeClr val="tx1"/>
          </a:solidFill>
        </p:spPr>
        <p:txBody>
          <a:bodyPr vert="eaVert" wrap="square" rtlCol="0">
            <a:spAutoFit/>
          </a:bodyPr>
          <a:lstStyle/>
          <a:p>
            <a:r>
              <a:rPr lang="zh-CN" sz="2000" b="1">
                <a:solidFill>
                  <a:schemeClr val="bg1"/>
                </a:solidFill>
              </a:rPr>
              <a:t>俄国</a:t>
            </a:r>
            <a:r>
              <a:rPr lang="en-US" altLang="zh-CN" sz="2000" b="1">
                <a:solidFill>
                  <a:schemeClr val="bg1"/>
                </a:solidFill>
              </a:rPr>
              <a:t>1861</a:t>
            </a:r>
            <a:r>
              <a:rPr lang="zh-CN" altLang="en-US" sz="2000" b="1">
                <a:solidFill>
                  <a:schemeClr val="bg1"/>
                </a:solidFill>
              </a:rPr>
              <a:t>年农奴制改革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10967085" y="2289175"/>
            <a:ext cx="798195" cy="1925320"/>
          </a:xfrm>
          <a:prstGeom prst="rect">
            <a:avLst/>
          </a:prstGeom>
          <a:solidFill>
            <a:schemeClr val="tx1"/>
          </a:solidFill>
        </p:spPr>
        <p:txBody>
          <a:bodyPr vert="eaVert" wrap="square" rtlCol="0">
            <a:spAutoFit/>
          </a:bodyPr>
          <a:lstStyle/>
          <a:p>
            <a:pPr algn="ctr"/>
            <a:r>
              <a:rPr lang="zh-CN" altLang="en-US" sz="2000" b="1">
                <a:solidFill>
                  <a:schemeClr val="bg1"/>
                </a:solidFill>
              </a:rPr>
              <a:t>日本明治维新</a:t>
            </a:r>
            <a:r>
              <a:rPr lang="en-US" altLang="zh-CN" sz="2000" b="1">
                <a:solidFill>
                  <a:schemeClr val="bg1"/>
                </a:solidFill>
              </a:rPr>
              <a:t>—“</a:t>
            </a:r>
            <a:r>
              <a:rPr lang="zh-CN" altLang="en-US" sz="2000" b="1">
                <a:solidFill>
                  <a:schemeClr val="bg1"/>
                </a:solidFill>
              </a:rPr>
              <a:t>文明开化</a:t>
            </a:r>
            <a:r>
              <a:rPr lang="en-US" altLang="zh-CN" sz="2000" b="1">
                <a:solidFill>
                  <a:schemeClr val="bg1"/>
                </a:solidFill>
              </a:rPr>
              <a:t>”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247650" y="2773680"/>
            <a:ext cx="5306695" cy="1383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280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A</a:t>
            </a:r>
            <a:r>
              <a:rPr lang="zh-CN" altLang="en-US" sz="280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农奴制阻碍资本主义发展；</a:t>
            </a:r>
            <a:r>
              <a:rPr lang="en-US" altLang="zh-CN" sz="280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   B</a:t>
            </a:r>
            <a:r>
              <a:rPr lang="zh-CN" altLang="en-US" sz="280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严重的民族危机以及幕府的封建统治阻碍了资本主义发展；</a:t>
            </a:r>
            <a:endParaRPr lang="zh-CN" altLang="en-US" sz="2800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-318770" y="4658995"/>
            <a:ext cx="20624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indent="457200" algn="l" fontAlgn="auto"/>
            <a:r>
              <a:rPr lang="zh-CN" altLang="en-US" sz="28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③性质：</a:t>
            </a:r>
            <a:endParaRPr lang="zh-CN" altLang="en-US" sz="280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1370965" y="2283460"/>
            <a:ext cx="40944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indent="0" algn="l" fontAlgn="auto"/>
            <a:r>
              <a:rPr lang="zh-CN" altLang="en-US" sz="2800">
                <a:solidFill>
                  <a:srgbClr val="0205A0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资本主义发展受到了阻碍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1437005" y="5163185"/>
            <a:ext cx="44500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280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A</a:t>
            </a:r>
            <a:r>
              <a:rPr lang="zh-CN" altLang="en-US" sz="280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废除农奴制；</a:t>
            </a:r>
            <a:r>
              <a:rPr lang="en-US" altLang="zh-CN" sz="280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B</a:t>
            </a:r>
            <a:r>
              <a:rPr lang="zh-CN" altLang="en-US" sz="280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向西方学习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1447165" y="5674360"/>
            <a:ext cx="10223500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800">
                <a:solidFill>
                  <a:srgbClr val="0205A0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都走上了资本主义发展道路，都促进了资本主义发展；</a:t>
            </a:r>
            <a:r>
              <a:rPr lang="en-US" altLang="zh-CN" sz="2800">
                <a:solidFill>
                  <a:srgbClr val="0205A0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              </a:t>
            </a:r>
            <a:r>
              <a:rPr lang="zh-CN" altLang="en-US" sz="2800">
                <a:solidFill>
                  <a:srgbClr val="0205A0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改革都不彻底，都保留了大量封建残余</a:t>
            </a:r>
          </a:p>
        </p:txBody>
      </p:sp>
      <p:pic>
        <p:nvPicPr>
          <p:cNvPr id="20" name="图片 19" descr="5"/>
          <p:cNvPicPr>
            <a:picLocks noChangeAspect="1"/>
          </p:cNvPicPr>
          <p:nvPr/>
        </p:nvPicPr>
        <p:blipFill>
          <a:blip r:embed="rId3"/>
          <a:srcRect l="5297" t="45057" r="68351" b="32262"/>
          <a:stretch>
            <a:fillRect/>
          </a:stretch>
        </p:blipFill>
        <p:spPr>
          <a:xfrm>
            <a:off x="5661025" y="2237740"/>
            <a:ext cx="2117725" cy="2028190"/>
          </a:xfrm>
          <a:prstGeom prst="rect">
            <a:avLst/>
          </a:prstGeom>
        </p:spPr>
      </p:pic>
      <p:pic>
        <p:nvPicPr>
          <p:cNvPr id="21" name="图片 20" descr="5"/>
          <p:cNvPicPr>
            <a:picLocks noChangeAspect="1"/>
          </p:cNvPicPr>
          <p:nvPr/>
        </p:nvPicPr>
        <p:blipFill>
          <a:blip r:embed="rId3"/>
          <a:srcRect l="69652" t="43452" r="5563" b="33072"/>
          <a:stretch>
            <a:fillRect/>
          </a:stretch>
        </p:blipFill>
        <p:spPr>
          <a:xfrm>
            <a:off x="8978265" y="2237740"/>
            <a:ext cx="1914525" cy="2018030"/>
          </a:xfrm>
          <a:prstGeom prst="rect">
            <a:avLst/>
          </a:prstGeom>
        </p:spPr>
      </p:pic>
      <p:sp>
        <p:nvSpPr>
          <p:cNvPr id="22" name="文本框 21"/>
          <p:cNvSpPr txBox="1"/>
          <p:nvPr/>
        </p:nvSpPr>
        <p:spPr>
          <a:xfrm>
            <a:off x="-318770" y="4093845"/>
            <a:ext cx="20624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indent="457200" algn="l" fontAlgn="auto"/>
            <a:r>
              <a:rPr lang="zh-CN" altLang="en-US" sz="28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②方式：</a:t>
            </a:r>
            <a:endParaRPr lang="zh-CN" altLang="en-US" sz="280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1614805" y="4118610"/>
            <a:ext cx="8940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indent="0" algn="l" fontAlgn="auto"/>
            <a:r>
              <a:rPr lang="zh-CN" altLang="en-US" sz="2800">
                <a:solidFill>
                  <a:srgbClr val="0205A0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改革</a:t>
            </a:r>
          </a:p>
        </p:txBody>
      </p:sp>
      <p:sp>
        <p:nvSpPr>
          <p:cNvPr id="26" name="文本框 25"/>
          <p:cNvSpPr txBox="1"/>
          <p:nvPr/>
        </p:nvSpPr>
        <p:spPr>
          <a:xfrm>
            <a:off x="1614805" y="4620895"/>
            <a:ext cx="48056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indent="0" algn="l" fontAlgn="auto"/>
            <a:r>
              <a:rPr lang="zh-CN" altLang="en-US" sz="2800">
                <a:solidFill>
                  <a:srgbClr val="0205A0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自上而下的资产阶级性质改革</a:t>
            </a:r>
          </a:p>
        </p:txBody>
      </p:sp>
      <p:sp>
        <p:nvSpPr>
          <p:cNvPr id="32" name="文本框 31"/>
          <p:cNvSpPr txBox="1"/>
          <p:nvPr/>
        </p:nvSpPr>
        <p:spPr>
          <a:xfrm>
            <a:off x="6429375" y="2978150"/>
            <a:ext cx="5488305" cy="2676525"/>
          </a:xfrm>
          <a:prstGeom prst="rect">
            <a:avLst/>
          </a:prstGeom>
          <a:solidFill>
            <a:srgbClr val="0205A0"/>
          </a:solidFill>
        </p:spPr>
        <p:txBody>
          <a:bodyPr wrap="square" rtlCol="0">
            <a:spAutoFit/>
          </a:bodyPr>
          <a:lstStyle/>
          <a:p>
            <a:pPr indent="0" algn="l" fontAlgn="auto"/>
            <a:r>
              <a:rPr lang="zh-CN" altLang="en-US" sz="2800" b="1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题目：</a:t>
            </a:r>
            <a:r>
              <a:rPr lang="en-US" altLang="zh-CN" sz="2800" b="1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                                                </a:t>
            </a:r>
            <a:r>
              <a:rPr lang="zh-CN" altLang="en-US" sz="2800" b="1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①扫除资本主义发展障碍的改革；</a:t>
            </a:r>
            <a:r>
              <a:rPr lang="en-US" altLang="zh-CN" sz="2800" b="1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                                             </a:t>
            </a:r>
            <a:r>
              <a:rPr lang="zh-CN" altLang="en-US" sz="2800" b="1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②俄日资产阶级性质改革；</a:t>
            </a:r>
            <a:r>
              <a:rPr lang="en-US" altLang="zh-CN" sz="2800" b="1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        </a:t>
            </a:r>
            <a:r>
              <a:rPr lang="zh-CN" altLang="en-US" sz="2800" b="1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③走上资本主义发展道路；</a:t>
            </a:r>
            <a:r>
              <a:rPr lang="en-US" altLang="zh-CN" sz="2800" b="1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          </a:t>
            </a:r>
            <a:r>
              <a:rPr lang="zh-CN" altLang="en-US" sz="2800" b="1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④改革促进资本主义发展；</a:t>
            </a:r>
            <a:r>
              <a:rPr lang="en-US" altLang="zh-CN" sz="2800" b="1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           </a:t>
            </a:r>
            <a:r>
              <a:rPr lang="zh-CN" altLang="en-US" sz="2800" b="1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⑤俄日资产阶级性质改革的弊端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6813523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/>
      <p:bldP spid="13" grpId="0" animBg="1"/>
      <p:bldP spid="13" grpId="1"/>
      <p:bldP spid="8" grpId="0"/>
      <p:bldP spid="3" grpId="0"/>
      <p:bldP spid="10" grpId="0"/>
      <p:bldP spid="11" grpId="0" bldLvl="0" animBg="1"/>
      <p:bldP spid="12" grpId="0" bldLvl="0" animBg="1"/>
      <p:bldP spid="14" grpId="0"/>
      <p:bldP spid="15" grpId="0"/>
      <p:bldP spid="16" grpId="0"/>
      <p:bldP spid="17" grpId="0"/>
      <p:bldP spid="18" grpId="0"/>
      <p:bldP spid="22" grpId="0"/>
      <p:bldP spid="23" grpId="0"/>
      <p:bldP spid="26" grpId="0"/>
      <p:bldP spid="32" grpId="0" animBg="1"/>
      <p:bldP spid="32" grpId="1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280105" y="123895"/>
            <a:ext cx="10969200" cy="705600"/>
          </a:xfrm>
        </p:spPr>
        <p:txBody>
          <a:bodyPr/>
          <a:lstStyle/>
          <a:p>
            <a:r>
              <a:rPr sz="4000">
                <a:ea typeface="宋体" panose="02010600030101010101" pitchFamily="2" charset="-122"/>
                <a:sym typeface="+mn-ea"/>
              </a:rPr>
              <a:t>三：小短文如何应对（做题思路小结）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868680" y="1128395"/>
            <a:ext cx="209423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1</a:t>
            </a:r>
            <a:r>
              <a:rPr lang="zh-CN" altLang="en-US" sz="24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、</a:t>
            </a:r>
            <a:r>
              <a:rPr lang="zh-CN" altLang="en-US" sz="3200" b="1">
                <a:solidFill>
                  <a:srgbClr val="0205A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审</a:t>
            </a:r>
            <a:r>
              <a:rPr lang="zh-CN" altLang="en-US" sz="32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题</a:t>
            </a:r>
          </a:p>
        </p:txBody>
      </p:sp>
      <p:cxnSp>
        <p:nvCxnSpPr>
          <p:cNvPr id="9" name="直接箭头连接符 8"/>
          <p:cNvCxnSpPr/>
          <p:nvPr/>
        </p:nvCxnSpPr>
        <p:spPr>
          <a:xfrm flipV="1">
            <a:off x="2535555" y="1417955"/>
            <a:ext cx="872490" cy="4445"/>
          </a:xfrm>
          <a:prstGeom prst="straightConnector1">
            <a:avLst/>
          </a:prstGeom>
          <a:ln w="57150">
            <a:solidFill>
              <a:srgbClr val="C0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本框 10"/>
          <p:cNvSpPr txBox="1"/>
          <p:nvPr/>
        </p:nvSpPr>
        <p:spPr>
          <a:xfrm>
            <a:off x="3141345" y="833120"/>
            <a:ext cx="8684260" cy="181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fontAlgn="auto"/>
            <a:r>
              <a:rPr lang="zh-CN" altLang="en-US" sz="2800"/>
              <a:t>①</a:t>
            </a:r>
            <a:r>
              <a:rPr lang="zh-CN" altLang="en-US" sz="2800">
                <a:solidFill>
                  <a:srgbClr val="C00000"/>
                </a:solidFill>
              </a:rPr>
              <a:t>中外</a:t>
            </a:r>
            <a:r>
              <a:rPr lang="zh-CN" altLang="en-US" sz="2800"/>
              <a:t>两件事（年代尺）；两幅图片（文字提示）；</a:t>
            </a:r>
          </a:p>
          <a:p>
            <a:pPr indent="457200" fontAlgn="auto"/>
            <a:r>
              <a:rPr lang="zh-CN" altLang="en-US" sz="2800"/>
              <a:t>②</a:t>
            </a:r>
            <a:r>
              <a:rPr lang="en-US" altLang="zh-CN" sz="2800"/>
              <a:t>80—120</a:t>
            </a:r>
            <a:r>
              <a:rPr lang="zh-CN" altLang="en-US" sz="2800"/>
              <a:t>字（</a:t>
            </a:r>
            <a:r>
              <a:rPr lang="zh-CN" altLang="en-US" sz="2800">
                <a:solidFill>
                  <a:srgbClr val="C00000"/>
                </a:solidFill>
              </a:rPr>
              <a:t>不足</a:t>
            </a:r>
            <a:r>
              <a:rPr lang="en-US" altLang="zh-CN" sz="2800">
                <a:solidFill>
                  <a:srgbClr val="C00000"/>
                </a:solidFill>
              </a:rPr>
              <a:t>80</a:t>
            </a:r>
            <a:r>
              <a:rPr lang="zh-CN" altLang="en-US" sz="2800">
                <a:solidFill>
                  <a:srgbClr val="C00000"/>
                </a:solidFill>
              </a:rPr>
              <a:t>字，酌情扣分</a:t>
            </a:r>
            <a:r>
              <a:rPr lang="zh-CN" altLang="en-US" sz="2800"/>
              <a:t>）；</a:t>
            </a:r>
          </a:p>
          <a:p>
            <a:pPr indent="457200" fontAlgn="auto"/>
            <a:r>
              <a:rPr lang="zh-CN" altLang="en-US" sz="2800"/>
              <a:t>③题目自拟，史实正确，语句通顺，表述完整；</a:t>
            </a:r>
          </a:p>
          <a:p>
            <a:pPr indent="457200" fontAlgn="auto"/>
            <a:r>
              <a:rPr lang="zh-CN" altLang="en-US" sz="2800"/>
              <a:t>④</a:t>
            </a:r>
            <a:r>
              <a:rPr lang="zh-CN" altLang="en-US" sz="2800">
                <a:solidFill>
                  <a:srgbClr val="C00000"/>
                </a:solidFill>
              </a:rPr>
              <a:t>联系性、比较、历史发展趋势；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868680" y="2889250"/>
            <a:ext cx="361378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2</a:t>
            </a:r>
            <a:r>
              <a:rPr lang="zh-CN" altLang="en-US" sz="32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、</a:t>
            </a:r>
            <a:r>
              <a:rPr lang="zh-CN" altLang="en-US" sz="3200" b="1">
                <a:solidFill>
                  <a:srgbClr val="0205A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观</a:t>
            </a:r>
            <a:r>
              <a:rPr lang="zh-CN" altLang="en-US" sz="32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图</a:t>
            </a:r>
            <a:r>
              <a:rPr lang="en-US" altLang="zh-CN" sz="32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/</a:t>
            </a:r>
            <a:r>
              <a:rPr lang="zh-CN" altLang="en-US" sz="32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年代尺</a:t>
            </a:r>
          </a:p>
        </p:txBody>
      </p:sp>
      <p:sp>
        <p:nvSpPr>
          <p:cNvPr id="14" name="左箭头 13"/>
          <p:cNvSpPr/>
          <p:nvPr/>
        </p:nvSpPr>
        <p:spPr>
          <a:xfrm rot="16200000">
            <a:off x="1187450" y="2152015"/>
            <a:ext cx="1092835" cy="3810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5" name="直接箭头连接符 14"/>
          <p:cNvCxnSpPr/>
          <p:nvPr/>
        </p:nvCxnSpPr>
        <p:spPr>
          <a:xfrm flipV="1">
            <a:off x="3943350" y="3177540"/>
            <a:ext cx="782320" cy="10795"/>
          </a:xfrm>
          <a:prstGeom prst="straightConnector1">
            <a:avLst/>
          </a:prstGeom>
          <a:ln w="57150">
            <a:solidFill>
              <a:srgbClr val="C0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文本框 15"/>
          <p:cNvSpPr txBox="1"/>
          <p:nvPr/>
        </p:nvSpPr>
        <p:spPr>
          <a:xfrm>
            <a:off x="4850130" y="2766060"/>
            <a:ext cx="6089015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fontAlgn="auto"/>
            <a:r>
              <a:rPr lang="zh-CN" altLang="en-US" sz="2800"/>
              <a:t>①图片、</a:t>
            </a:r>
            <a:r>
              <a:rPr lang="zh-CN" altLang="en-US" sz="2800">
                <a:solidFill>
                  <a:srgbClr val="C00000"/>
                </a:solidFill>
              </a:rPr>
              <a:t>文字</a:t>
            </a:r>
            <a:r>
              <a:rPr lang="zh-CN" altLang="en-US" sz="2800"/>
              <a:t>联系到课文中相关的历史事件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868680" y="4046855"/>
            <a:ext cx="4168140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3</a:t>
            </a:r>
            <a:r>
              <a:rPr lang="zh-CN" altLang="en-US" sz="32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、</a:t>
            </a:r>
            <a:r>
              <a:rPr lang="zh-CN" altLang="en-US" sz="3200" b="1">
                <a:solidFill>
                  <a:srgbClr val="0205A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思</a:t>
            </a:r>
            <a:r>
              <a:rPr lang="zh-CN" altLang="en-US" sz="32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考联系</a:t>
            </a:r>
            <a:r>
              <a:rPr lang="en-US" altLang="zh-CN" sz="32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/</a:t>
            </a:r>
            <a:r>
              <a:rPr lang="zh-CN" altLang="en-US" sz="32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比较</a:t>
            </a:r>
            <a:r>
              <a:rPr lang="en-US" altLang="zh-CN" sz="32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/</a:t>
            </a:r>
            <a:r>
              <a:rPr lang="zh-CN" altLang="en-US" sz="32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历史发展趋势，</a:t>
            </a:r>
            <a:r>
              <a:rPr lang="zh-CN" altLang="en-US" sz="3200" b="1">
                <a:solidFill>
                  <a:srgbClr val="0205A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定</a:t>
            </a:r>
            <a:r>
              <a:rPr lang="zh-CN" altLang="en-US" sz="32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题目</a:t>
            </a:r>
            <a:endParaRPr lang="zh-CN" altLang="en-US" sz="3200" b="1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3" name="左箭头 2"/>
          <p:cNvSpPr/>
          <p:nvPr/>
        </p:nvSpPr>
        <p:spPr>
          <a:xfrm rot="16200000">
            <a:off x="1440180" y="3576955"/>
            <a:ext cx="588645" cy="3810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5" name="直接箭头连接符 4"/>
          <p:cNvCxnSpPr/>
          <p:nvPr/>
        </p:nvCxnSpPr>
        <p:spPr>
          <a:xfrm flipV="1">
            <a:off x="4902835" y="4549775"/>
            <a:ext cx="810895" cy="16510"/>
          </a:xfrm>
          <a:prstGeom prst="straightConnector1">
            <a:avLst/>
          </a:prstGeom>
          <a:ln w="57150">
            <a:solidFill>
              <a:srgbClr val="C0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本框 5"/>
          <p:cNvSpPr txBox="1"/>
          <p:nvPr/>
        </p:nvSpPr>
        <p:spPr>
          <a:xfrm>
            <a:off x="5809615" y="4031615"/>
            <a:ext cx="6132195" cy="181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 fontAlgn="auto"/>
            <a:r>
              <a:rPr lang="zh-CN" altLang="en-US" sz="2800"/>
              <a:t>① 一般从两个历史事件的</a:t>
            </a:r>
            <a:r>
              <a:rPr lang="zh-CN" altLang="en-US" sz="2800">
                <a:solidFill>
                  <a:srgbClr val="C00000"/>
                </a:solidFill>
              </a:rPr>
              <a:t>背景（原因）、</a:t>
            </a:r>
            <a:r>
              <a:rPr lang="zh-CN" altLang="en-US" sz="2800">
                <a:solidFill>
                  <a:schemeClr val="tx1"/>
                </a:solidFill>
              </a:rPr>
              <a:t>方式、性质、目的、结果</a:t>
            </a:r>
            <a:r>
              <a:rPr lang="zh-CN" altLang="en-US" sz="2800">
                <a:solidFill>
                  <a:srgbClr val="C00000"/>
                </a:solidFill>
              </a:rPr>
              <a:t>、影响（意义）</a:t>
            </a:r>
            <a:r>
              <a:rPr lang="zh-CN" altLang="en-US" sz="2800"/>
              <a:t>等方面进入手</a:t>
            </a:r>
            <a:r>
              <a:rPr lang="en-US" altLang="zh-CN" sz="2800"/>
              <a:t> </a:t>
            </a:r>
            <a:r>
              <a:rPr lang="zh-CN" altLang="en-US" sz="2800"/>
              <a:t>。</a:t>
            </a:r>
            <a:r>
              <a:rPr lang="en-US" altLang="zh-CN" sz="2800"/>
              <a:t>                                                </a:t>
            </a:r>
            <a:r>
              <a:rPr lang="zh-CN" altLang="en-US" sz="2800"/>
              <a:t>②从</a:t>
            </a:r>
            <a:r>
              <a:rPr lang="zh-CN" altLang="en-US" sz="2800">
                <a:solidFill>
                  <a:srgbClr val="FF0000"/>
                </a:solidFill>
              </a:rPr>
              <a:t>联系</a:t>
            </a:r>
            <a:r>
              <a:rPr lang="zh-CN" altLang="en-US" sz="2800"/>
              <a:t>定题目</a:t>
            </a:r>
          </a:p>
        </p:txBody>
      </p:sp>
      <p:sp>
        <p:nvSpPr>
          <p:cNvPr id="10" name="左箭头 9"/>
          <p:cNvSpPr/>
          <p:nvPr/>
        </p:nvSpPr>
        <p:spPr>
          <a:xfrm rot="16200000">
            <a:off x="1440180" y="5318760"/>
            <a:ext cx="588645" cy="3810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文本框 16"/>
          <p:cNvSpPr txBox="1"/>
          <p:nvPr/>
        </p:nvSpPr>
        <p:spPr>
          <a:xfrm>
            <a:off x="1038860" y="5693410"/>
            <a:ext cx="175323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4</a:t>
            </a:r>
            <a:r>
              <a:rPr lang="zh-CN" altLang="en-US" sz="32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、</a:t>
            </a:r>
            <a:r>
              <a:rPr lang="zh-CN" altLang="en-US" sz="3200" b="1">
                <a:solidFill>
                  <a:srgbClr val="0205A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写</a:t>
            </a:r>
            <a:r>
              <a:rPr lang="zh-CN" altLang="en-US" sz="32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作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2502805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 animBg="1"/>
      <p:bldP spid="2" grpId="0" animBg="1"/>
      <p:bldP spid="6" grpId="0"/>
      <p:bldP spid="10" grpId="0" animBg="1"/>
      <p:bldP spid="17" grpId="0" animBg="1"/>
      <p:bldP spid="17" grpId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CREEN_THEME_FLAG" val="Dlrq25wU2PGuGg5bbmjbDOJKX/67BmzNs/HIAGtox9ddQUdIc/wmH+nAUyKmJz1hNVM6vjkosLG5oP7AFAj7an2Yfzd4WMhWYdxwGUKSDqg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SCREEN_THEME_FLAG" val="Dlrq25wU2PGuGg5bbmjbDOJKX/67BmzNs/HIAGtox9ddQUdIc/wmH+nAUyKmJz1hNVM6vjkosLG5oP7AFAj7an2Yfzd4WMhWYdxwGUKSDqg=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  <p:tag name="KSO_WM_SCREEN_THEME_FLAG" val="Dlrq25wU2PGuGg5bbmjbDOJKX/67BmzNs/HIAGtox9ddQUdIc/wmH+nAUyKmJz1hNVM6vjkosLG5oP7AFAj7an2Yfzd4WMhWYdxwGUKSDqg=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  <p:tag name="KSO_WM_SCREEN_THEME_FLAG" val="Dlrq25wU2PGuGg5bbmjbDOJKX/67BmzNs/HIAGtox9ddQUdIc/wmH+nAUyKmJz1hNVM6vjkosLG5oP7AFAj7an2Yfzd4WMhWYdxwGUKSDqg=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  <p:tag name="KSO_WM_SCREEN_THEME_FLAG" val="Dlrq25wU2PGuGg5bbmjbDOJKX/67BmzNs/HIAGtox9ddQUdIc/wmH+nAUyKmJz1hNVM6vjkosLG5oP7AFAj7an2Yfzd4WMhWYdxwGUKSDqg=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  <p:tag name="KSO_WM_SCREEN_THEME_FLAG" val="Dlrq25wU2PGuGg5bbmjbDOJKX/67BmzNs/HIAGtox9ddQUdIc/wmH+nAUyKmJz1hNVM6vjkosLG5oP7AFAj7an2Yfzd4WMhWYdxwGUKSDqg=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PRESET_TEXT" val="空白演示"/>
  <p:tag name="KSO_WM_UNIT_NOCLEAR" val="0"/>
  <p:tag name="KSO_WM_UNIT_SHOW_EDIT_AREA_INDICATION" val="1"/>
  <p:tag name="KSO_WM_UNIT_VALUE" val="28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5081_1*a*1"/>
  <p:tag name="KSO_WM_TEMPLATE_CATEGORY" val="custom"/>
  <p:tag name="KSO_WM_TEMPLATE_INDEX" val="20205081"/>
  <p:tag name="KSO_WM_UNIT_LAYERLEVEL" val="1"/>
  <p:tag name="KSO_WM_TAG_VERSION" val="1.0"/>
  <p:tag name="KSO_WM_BEAUTIFY_FLAG" val="#wm#"/>
  <p:tag name="KSO_WM_SCREEN_THEME_FLAG" val="Dlrq25wU2PGuGg5bbmjbDOJKX/67BmzNs/HIAGtox9ddQUdIc/wmH+nAUyKmJz1hNVM6vjkosLG5oP7AFAj7an2Yfzd4WMhWYdxwGUKSDqg=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  <p:tag name="KSO_WM_SCREEN_THEME_FLAG" val="Dlrq25wU2PGuGg5bbmjbDOJKX/67BmzNs/HIAGtox9ddQUdIc/wmH+nAUyKmJz1hNVM6vjkosLG5oP7AFAj7an2Yfzd4WMhWYdxwGUKSDqg=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  <p:tag name="KSO_WM_SCREEN_THEME_FLAG" val="Dlrq25wU2PGuGg5bbmjbDOJKX/67BmzNs/HIAGtox9ddQUdIc/wmH+nAUyKmJz1hNVM6vjkosLG5oP7AFAj7an2Yfzd4WMhWYdxwGUKSDqg=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  <p:tag name="KSO_WM_SCREEN_THEME_FLAG" val="Dlrq25wU2PGuGg5bbmjbDOJKX/67BmzNs/HIAGtox9ddQUdIc/wmH+nAUyKmJz1hNVM6vjkosLG5oP7AFAj7an2Yfzd4WMhWYdxwGUKSDqg=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f8ca1bdc-4e23-472a-b019-e0f43ccbd45b}"/>
  <p:tag name="KSO_WM_SCREEN_THEME_FLAG" val="Dlrq25wU2PGuGg5bbmjbDOJKX/67BmzNs/HIAGtox9ddQUdIc/wmH+nAUyKmJz1hNVM6vjkosLG5oP7AFAj7an2Yfzd4WMhWYdxwGUKSDqg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CREEN_THEME_FLAG" val="Dlrq25wU2PGuGg5bbmjbDOJKX/67BmzNs/HIAGtox9ddQUdIc/wmH+nAUyKmJz1hNVM6vjkosLG5oP7AFAj7an2Yfzd4WMhWYdxwGUKSDqg=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  <p:tag name="KSO_WM_SCREEN_THEME_FLAG" val="Dlrq25wU2PGuGg5bbmjbDOJKX/67BmzNs/HIAGtox9ddQUdIc/wmH+nAUyKmJz1hNVM6vjkosLG5oP7AFAj7an2Yfzd4WMhWYdxwGUKSDqg=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ee7c6933-98e3-4390-af2b-e218377cc3f1}"/>
  <p:tag name="KSO_WM_SCREEN_THEME_FLAG" val="Dlrq25wU2PGuGg5bbmjbDOJKX/67BmzNs/HIAGtox9ddQUdIc/wmH+nAUyKmJz1hNVM6vjkosLG5oP7AFAj7an2Yfzd4WMhWYdxwGUKSDqg=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  <p:tag name="KSO_WM_SCREEN_THEME_FLAG" val="Dlrq25wU2PGuGg5bbmjbDOJKX/67BmzNs/HIAGtox9ddQUdIc/wmH+nAUyKmJz1hNVM6vjkosLG5oP7AFAj7an2Yfzd4WMhWYdxwGUKSDqg=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  <p:tag name="KSO_WM_SCREEN_THEME_FLAG" val="Dlrq25wU2PGuGg5bbmjbDOJKX/67BmzNs/HIAGtox9ddQUdIc/wmH+nAUyKmJz1hNVM6vjkosLG5oP7AFAj7an2Yfzd4WMhWYdxwGUKSDqg=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  <p:tag name="KSO_WM_SCREEN_THEME_FLAG" val="Dlrq25wU2PGuGg5bbmjbDOJKX/67BmzNs/HIAGtox9ddQUdIc/wmH+nAUyKmJz1hNVM6vjkosLG5oP7AFAj7an2Yfzd4WMhWYdxwGUKSDqg=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  <p:tag name="KSO_WM_SCREEN_THEME_FLAG" val="Dlrq25wU2PGuGg5bbmjbDOJKX/67BmzNs/HIAGtox9ddQUdIc/wmH+nAUyKmJz1hNVM6vjkosLG5oP7AFAj7an2Yfzd4WMhWYdxwGUKSDqg=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  <p:tag name="KSO_WM_SCREEN_THEME_FLAG" val="Dlrq25wU2PGuGg5bbmjbDOJKX/67BmzNs/HIAGtox9ddQUdIc/wmH+nAUyKmJz1hNVM6vjkosLG5oP7AFAj7an2Yfzd4WMhWYdxwGUKSDqg=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中国风建筑历史企业商务文化PPT模板"/>
  <p:tag name="KSO_WPP_MARK_KEY" val="552adfeb-cfc1-4af0-b60a-855b82f8a713"/>
  <p:tag name="KSO_WM_SCREEN_THEME_FLAG" val="Dlrq25wU2PGuGg5bbmjbDOJKX/67BmzNs/HIAGtox9ddQUdIc/wmH+nAUyKmJz1hNVM6vjkosLG5oP7AFAj7an2Yfzd4WMhWYdxwGUKSDqg=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CREEN_THEME_FLAG" val="Dlrq25wU2PGuGg5bbmjbDOJKX/67BmzNs/HIAGtox9ddQUdIc/wmH+nAUyKmJz1hNVM6vjkosLG5oP7AFAj7an2Yfzd4WMhWYdxwGUKSDqg=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CREEN_THEME_FLAG" val="Dlrq25wU2PGuGg5bbmjbDOJKX/67BmzNs/HIAGtox9ddQUdIc/wmH+nAUyKmJz1hNVM6vjkosLG5oP7AFAj7an2Yfzd4WMhWYdxwGUKSDqg=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CREEN_THEME_FLAG" val="Dlrq25wU2PGuGg5bbmjbDOJKX/67BmzNs/HIAGtox9ddQUdIc/wmH+nAUyKmJz1hNVM6vjkosLG5oP7AFAj7an2Yfzd4WMhWYdxwGUKSDqg=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SCREEN_THEME_FLAG" val="Dlrq25wU2PGuGg5bbmjbDOJKX/67BmzNs/HIAGtox9ddQUdIc/wmH+nAUyKmJz1hNVM6vjkosLG5oP7AFAj7an2Yfzd4WMhWYdxwGUKSDqg=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SCREEN_THEME_FLAG" val="Dlrq25wU2PGuGg5bbmjbDOJKX/67BmzNs/HIAGtox9ddQUdIc/wmH+nAUyKmJz1hNVM6vjkosLG5oP7AFAj7an2Yfzd4WMhWYdxwGUKSDqg=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SCREEN_THEME_FLAG" val="Dlrq25wU2PGuGg5bbmjbDOJKX/67BmzNs/HIAGtox9ddQUdIc/wmH+nAUyKmJz1hNVM6vjkosLG5oP7AFAj7an2Yfzd4WMhWYdxwGUKSDqg=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SCREEN_THEME_FLAG" val="Dlrq25wU2PGuGg5bbmjbDOJKX/67BmzNs/HIAGtox9ddQUdIc/wmH+nAUyKmJz1hNVM6vjkosLG5oP7AFAj7an2Yfzd4WMhWYdxwGUKSDqg="/>
</p:tagLst>
</file>

<file path=ppt/theme/theme1.xml><?xml version="1.0" encoding="utf-8"?>
<a:theme xmlns:a="http://schemas.openxmlformats.org/drawingml/2006/main" name="钢铁长城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钢铁长城2" id="{FAC657CE-2639-4F66-AAA4-2FC5482DA166}" vid="{F1831DEB-EF4C-412B-963B-E4BC10E8DB74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河南省中考</Template>
  <TotalTime>81</TotalTime>
  <Words>1916</Words>
  <PresentationFormat>宽屏</PresentationFormat>
  <Paragraphs>230</Paragraphs>
  <Slides>16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7" baseType="lpstr">
      <vt:lpstr>等线</vt:lpstr>
      <vt:lpstr>方正大标宋简体</vt:lpstr>
      <vt:lpstr>黑体</vt:lpstr>
      <vt:lpstr>楷体</vt:lpstr>
      <vt:lpstr>隶书</vt:lpstr>
      <vt:lpstr>微软雅黑</vt:lpstr>
      <vt:lpstr>Arial</vt:lpstr>
      <vt:lpstr>Calibri</vt:lpstr>
      <vt:lpstr>Times New Roman</vt:lpstr>
      <vt:lpstr>Wingdings</vt:lpstr>
      <vt:lpstr>钢铁长城2</vt:lpstr>
      <vt:lpstr>中考历史比较类小 短文写作方法指导</vt:lpstr>
      <vt:lpstr>复习目标</vt:lpstr>
      <vt:lpstr>PowerPoint 演示文稿</vt:lpstr>
      <vt:lpstr>一：小短文考什么</vt:lpstr>
      <vt:lpstr>二：小短文评分标准</vt:lpstr>
      <vt:lpstr>三：小短文如何应对（做题思路）</vt:lpstr>
      <vt:lpstr>三：小短文如何应对（做题思路）</vt:lpstr>
      <vt:lpstr>三：小短文如何应对（做题思路）</vt:lpstr>
      <vt:lpstr>三：小短文如何应对（做题思路小结）</vt:lpstr>
      <vt:lpstr>三：小短文如何应对（做题思路）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2022-05-17T10:57:38Z</dcterms:created>
  <dcterms:modified xsi:type="dcterms:W3CDTF">2022-05-17T13:23:26Z</dcterms:modified>
</cp:coreProperties>
</file>