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940" r:id="rId1"/>
  </p:sldMasterIdLst>
  <p:notesMasterIdLst>
    <p:notesMasterId r:id="rId19"/>
  </p:notesMasterIdLst>
  <p:handoutMasterIdLst>
    <p:handoutMasterId r:id="rId20"/>
  </p:handoutMasterIdLst>
  <p:sldIdLst>
    <p:sldId id="14579" r:id="rId2"/>
    <p:sldId id="14580" r:id="rId3"/>
    <p:sldId id="14583" r:id="rId4"/>
    <p:sldId id="14589" r:id="rId5"/>
    <p:sldId id="14611" r:id="rId6"/>
    <p:sldId id="14612" r:id="rId7"/>
    <p:sldId id="14613" r:id="rId8"/>
    <p:sldId id="14614" r:id="rId9"/>
    <p:sldId id="14616" r:id="rId10"/>
    <p:sldId id="14620" r:id="rId11"/>
    <p:sldId id="14619" r:id="rId12"/>
    <p:sldId id="14622" r:id="rId13"/>
    <p:sldId id="14618" r:id="rId14"/>
    <p:sldId id="14617" r:id="rId15"/>
    <p:sldId id="14621" r:id="rId16"/>
    <p:sldId id="14623" r:id="rId17"/>
    <p:sldId id="14609" r:id="rId18"/>
  </p:sldIdLst>
  <p:sldSz cx="12858750" cy="7232650"/>
  <p:notesSz cx="6858000" cy="9144000"/>
  <p:custDataLst>
    <p:tags r:id="rId21"/>
  </p:custDataLst>
  <p:defaultTextStyle>
    <a:defPPr>
      <a:defRPr lang="zh-CN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639763" indent="-182563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1282700" indent="-3683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925638" indent="-554038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2568575" indent="-739775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4050" userDrawn="1">
          <p15:clr>
            <a:srgbClr val="A4A3A4"/>
          </p15:clr>
        </p15:guide>
        <p15:guide id="5" orient="horz" pos="4002" userDrawn="1">
          <p15:clr>
            <a:srgbClr val="A4A3A4"/>
          </p15:clr>
        </p15:guide>
        <p15:guide id="6" pos="7588" userDrawn="1">
          <p15:clr>
            <a:srgbClr val="A4A3A4"/>
          </p15:clr>
        </p15:guide>
        <p15:guide id="7" pos="648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AFEAFF"/>
    <a:srgbClr val="DC942E"/>
    <a:srgbClr val="FFE55E"/>
    <a:srgbClr val="FFFFFF"/>
    <a:srgbClr val="CE5800"/>
    <a:srgbClr val="F7782B"/>
    <a:srgbClr val="006FBE"/>
    <a:srgbClr val="FEBA01"/>
    <a:srgbClr val="01A463"/>
    <a:srgbClr val="B50D2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3589" autoAdjust="0"/>
    <p:restoredTop sz="96340" autoAdjust="0"/>
  </p:normalViewPr>
  <p:slideViewPr>
    <p:cSldViewPr>
      <p:cViewPr varScale="1">
        <p:scale>
          <a:sx n="108" d="100"/>
          <a:sy n="108" d="100"/>
        </p:scale>
        <p:origin x="570" y="114"/>
      </p:cViewPr>
      <p:guideLst>
        <p:guide pos="4050"/>
        <p:guide orient="horz" pos="4002"/>
        <p:guide pos="7588"/>
        <p:guide pos="648"/>
      </p:guideLst>
    </p:cSldViewPr>
  </p:slideViewPr>
  <p:outlineViewPr>
    <p:cViewPr>
      <p:scale>
        <a:sx n="100" d="100"/>
        <a:sy n="100" d="100"/>
      </p:scale>
      <p:origin x="0" y="-9804"/>
    </p:cViewPr>
  </p:outlineViewPr>
  <p:notesTextViewPr>
    <p:cViewPr>
      <p:scale>
        <a:sx n="66" d="100"/>
        <a:sy n="66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howGuides="1">
      <p:cViewPr varScale="1">
        <p:scale>
          <a:sx n="83" d="100"/>
          <a:sy n="83" d="100"/>
        </p:scale>
        <p:origin x="3894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ags" Target="tags/tag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7742FC-62BB-4B81-9CA5-3B750A4B4580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7E82F1-5B17-4D95-A6D6-EB96F2D72B61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251434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06024D97-E667-405D-B634-E583E2108D71}" type="datetimeFigureOut">
              <a:rPr lang="zh-CN" altLang="en-US"/>
              <a:pPr>
                <a:defRPr/>
              </a:pPr>
              <a:t>2022/2/23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CN" altLang="en-US" noProof="0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18F03C3-53C1-4F10-8DAF-D1F318E96C6E}" type="slidenum">
              <a:rPr lang="zh-CN" altLang="en-US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60540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56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28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0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21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5493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25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9692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6788" algn="l" defTabSz="914197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657899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9640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9640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9640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964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17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785496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834056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18F03C3-53C1-4F10-8DAF-D1F318E96C6E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11634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9640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964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9640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9640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9640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6B02EC-97C0-4E19-AA45-E904FCC1D11E}" type="slidenum">
              <a:rPr lang="en-GB" smtClean="0"/>
              <a:pPr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329640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1_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070436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自定义版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图片占位符 5">
            <a:extLst>
              <a:ext uri="{FF2B5EF4-FFF2-40B4-BE49-F238E27FC236}">
                <a16:creationId xmlns:a16="http://schemas.microsoft.com/office/drawing/2014/main" id="{05A69DFF-67A2-4717-A5F7-167EBB79AB6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646811" y="3452149"/>
            <a:ext cx="1597520" cy="2575550"/>
          </a:xfrm>
          <a:custGeom>
            <a:avLst/>
            <a:gdLst>
              <a:gd name="connsiteX0" fmla="*/ 0 w 1514686"/>
              <a:gd name="connsiteY0" fmla="*/ 0 h 2442137"/>
              <a:gd name="connsiteX1" fmla="*/ 1514686 w 1514686"/>
              <a:gd name="connsiteY1" fmla="*/ 0 h 2442137"/>
              <a:gd name="connsiteX2" fmla="*/ 1514686 w 1514686"/>
              <a:gd name="connsiteY2" fmla="*/ 2442137 h 2442137"/>
              <a:gd name="connsiteX3" fmla="*/ 0 w 1514686"/>
              <a:gd name="connsiteY3" fmla="*/ 2442137 h 24421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514686" h="2442137">
                <a:moveTo>
                  <a:pt x="0" y="0"/>
                </a:moveTo>
                <a:lnTo>
                  <a:pt x="1514686" y="0"/>
                </a:lnTo>
                <a:lnTo>
                  <a:pt x="1514686" y="2442137"/>
                </a:lnTo>
                <a:lnTo>
                  <a:pt x="0" y="2442137"/>
                </a:lnTo>
                <a:close/>
              </a:path>
            </a:pathLst>
          </a:custGeom>
          <a:solidFill>
            <a:schemeClr val="bg2"/>
          </a:solidFill>
          <a:effectLst>
            <a:innerShdw blurRad="114300">
              <a:prstClr val="black"/>
            </a:innerShdw>
          </a:effectLst>
        </p:spPr>
        <p:txBody>
          <a:bodyPr wrap="square">
            <a:noAutofit/>
          </a:bodyPr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55119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4661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58589009"/>
      </p:ext>
    </p:extLst>
  </p:cSld>
  <p:clrMapOvr>
    <a:masterClrMapping/>
  </p:clrMapOvr>
  <p:transition spd="slow" advClick="0" advTm="0">
    <p:split orient="vert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84238" y="385763"/>
            <a:ext cx="11090275" cy="1397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84238" y="1925638"/>
            <a:ext cx="11090275" cy="45894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8423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A93E93-166D-47F5-9EF1-ACEABE24AEEA}" type="datetimeFigureOut">
              <a:rPr lang="zh-CN" altLang="en-US" smtClean="0"/>
              <a:t>2022/2/23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259263" y="6704013"/>
            <a:ext cx="43402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9082088" y="6704013"/>
            <a:ext cx="2892425" cy="384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8D5ACA-62CA-46DB-AD6B-12EDD6D51A23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9753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262" r:id="rId1"/>
    <p:sldLayoutId id="2147484301" r:id="rId2"/>
    <p:sldLayoutId id="2147484322" r:id="rId3"/>
    <p:sldLayoutId id="2147484323" r:id="rId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858750" cy="723265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767" b="-1575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42"/>
          <p:cNvSpPr txBox="1"/>
          <p:nvPr/>
        </p:nvSpPr>
        <p:spPr>
          <a:xfrm>
            <a:off x="602797" y="1384077"/>
            <a:ext cx="7968591" cy="117724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dist">
              <a:defRPr/>
            </a:pPr>
            <a:r>
              <a:rPr lang="zh-CN" altLang="en-US" sz="7200" dirty="0">
                <a:latin typeface="华文行楷" pitchFamily="2" charset="-122"/>
                <a:ea typeface="华文行楷" pitchFamily="2" charset="-122"/>
              </a:rPr>
              <a:t>读书心得分享交流</a:t>
            </a:r>
          </a:p>
        </p:txBody>
      </p:sp>
      <p:sp>
        <p:nvSpPr>
          <p:cNvPr id="10" name="TextBox 42"/>
          <p:cNvSpPr txBox="1"/>
          <p:nvPr/>
        </p:nvSpPr>
        <p:spPr>
          <a:xfrm>
            <a:off x="884759" y="3328293"/>
            <a:ext cx="7116636" cy="210057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dist">
              <a:defRPr/>
            </a:pPr>
            <a:r>
              <a:rPr lang="zh-CN" altLang="en-US" sz="6600" dirty="0">
                <a:latin typeface="华文行楷" pitchFamily="2" charset="-122"/>
                <a:ea typeface="华文行楷" pitchFamily="2" charset="-122"/>
              </a:rPr>
              <a:t>历史核心素养在开放性试题中的运用</a:t>
            </a:r>
          </a:p>
        </p:txBody>
      </p:sp>
      <p:sp>
        <p:nvSpPr>
          <p:cNvPr id="11" name="TextBox 42"/>
          <p:cNvSpPr txBox="1"/>
          <p:nvPr/>
        </p:nvSpPr>
        <p:spPr>
          <a:xfrm>
            <a:off x="637201" y="5776565"/>
            <a:ext cx="7116636" cy="900246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ctr">
              <a:defRPr/>
            </a:pPr>
            <a:r>
              <a:rPr lang="zh-CN" altLang="en-US" sz="5400" dirty="0">
                <a:latin typeface="华文行楷" pitchFamily="2" charset="-122"/>
                <a:ea typeface="华文行楷" pitchFamily="2" charset="-122"/>
              </a:rPr>
              <a:t>赵杰</a:t>
            </a:r>
          </a:p>
        </p:txBody>
      </p:sp>
      <p:pic>
        <p:nvPicPr>
          <p:cNvPr id="5" name="图片 4">
            <a:extLst>
              <a:ext uri="{FF2B5EF4-FFF2-40B4-BE49-F238E27FC236}">
                <a16:creationId xmlns:a16="http://schemas.microsoft.com/office/drawing/2014/main" id="{3E19B646-319E-4DB1-A55F-066D07A886F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912756" y="4547840"/>
            <a:ext cx="2457450" cy="2457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7683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350"/>
                            </p:stCondLst>
                            <p:childTnLst>
                              <p:par>
                                <p:cTn id="18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500" tmFilter="0,0; .5, 1; 1, 1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600"/>
                            </p:stCondLst>
                            <p:childTnLst>
                              <p:par>
                                <p:cTn id="26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 tmFilter="0,0; .5, 1; 1, 1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  <p:bldP spid="10" grpId="0"/>
      <p:bldP spid="11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96727" y="231949"/>
            <a:ext cx="1173730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400" dirty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2017</a:t>
            </a:r>
            <a:r>
              <a:rPr lang="zh-CN" altLang="zh-CN" sz="2400" dirty="0">
                <a:latin typeface="黑体" pitchFamily="49" charset="-122"/>
                <a:ea typeface="黑体" pitchFamily="49" charset="-122"/>
              </a:rPr>
              <a:t>·新课标全国Ⅱ卷高考·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42</a:t>
            </a:r>
            <a:r>
              <a:rPr lang="zh-CN" altLang="zh-CN" sz="2400" dirty="0">
                <a:latin typeface="黑体" pitchFamily="49" charset="-122"/>
                <a:ea typeface="黑体" pitchFamily="49" charset="-122"/>
              </a:rPr>
              <a:t>）阅读材料，完成下列要求。（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12</a:t>
            </a:r>
            <a:r>
              <a:rPr lang="zh-CN" altLang="zh-CN" sz="2400" dirty="0">
                <a:latin typeface="黑体" pitchFamily="49" charset="-122"/>
                <a:ea typeface="黑体" pitchFamily="49" charset="-122"/>
              </a:rPr>
              <a:t>分）</a:t>
            </a:r>
          </a:p>
          <a:p>
            <a:r>
              <a:rPr lang="zh-CN" altLang="zh-CN" sz="2400" dirty="0">
                <a:latin typeface="黑体" pitchFamily="49" charset="-122"/>
                <a:ea typeface="黑体" pitchFamily="49" charset="-122"/>
              </a:rPr>
              <a:t>表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1  </a:t>
            </a:r>
            <a:r>
              <a:rPr lang="zh-CN" altLang="zh-CN" sz="2400" dirty="0">
                <a:latin typeface="黑体" pitchFamily="49" charset="-122"/>
                <a:ea typeface="黑体" pitchFamily="49" charset="-122"/>
              </a:rPr>
              <a:t>钟表的演变</a:t>
            </a:r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zh-CN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pPr algn="r"/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——</a:t>
            </a:r>
            <a:r>
              <a:rPr lang="zh-CN" altLang="zh-CN" sz="2400" dirty="0">
                <a:latin typeface="黑体" pitchFamily="49" charset="-122"/>
                <a:ea typeface="黑体" pitchFamily="49" charset="-122"/>
              </a:rPr>
              <a:t>据（英）约翰·哈萨德《时间社会学》等</a:t>
            </a:r>
          </a:p>
          <a:p>
            <a:r>
              <a:rPr lang="zh-CN" altLang="zh-CN" sz="2400" dirty="0">
                <a:latin typeface="黑体" pitchFamily="49" charset="-122"/>
                <a:ea typeface="黑体" pitchFamily="49" charset="-122"/>
              </a:rPr>
              <a:t>从材料中提取两条或两条以上信息，拟定一个论题，并就所拟论题进行简要阐述。（要求：明确写出所拟论题，阐述须有史实依据。）</a:t>
            </a:r>
          </a:p>
        </p:txBody>
      </p:sp>
      <p:graphicFrame>
        <p:nvGraphicFramePr>
          <p:cNvPr id="5" name="表格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53651015"/>
              </p:ext>
            </p:extLst>
          </p:nvPr>
        </p:nvGraphicFramePr>
        <p:xfrm>
          <a:off x="956767" y="1117395"/>
          <a:ext cx="10801199" cy="419341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254615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5504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solidFill>
                            <a:srgbClr val="FF0000"/>
                          </a:solidFill>
                          <a:effectLst/>
                        </a:rPr>
                        <a:t>古代</a:t>
                      </a:r>
                      <a:endParaRPr lang="zh-CN" sz="2400" kern="1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>
                          <a:effectLst/>
                        </a:rPr>
                        <a:t>日晷被称为“最早的钟表”，是古代比较普遍使用的计时工具。</a:t>
                      </a:r>
                      <a:endParaRPr lang="zh-CN" sz="2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solidFill>
                            <a:srgbClr val="FF0000"/>
                          </a:solidFill>
                          <a:effectLst/>
                        </a:rPr>
                        <a:t>中世纪末期</a:t>
                      </a:r>
                      <a:endParaRPr lang="zh-CN" sz="2400" kern="1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>
                          <a:effectLst/>
                        </a:rPr>
                        <a:t>机械钟在西欧流行，最初的机械钟只有时和刻。</a:t>
                      </a:r>
                      <a:endParaRPr lang="zh-CN" sz="2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solidFill>
                            <a:srgbClr val="FF0000"/>
                          </a:solidFill>
                          <a:effectLst/>
                        </a:rPr>
                        <a:t>近代早期</a:t>
                      </a:r>
                      <a:endParaRPr lang="zh-CN" sz="2400" kern="1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>
                          <a:effectLst/>
                        </a:rPr>
                        <a:t>在伽利略等人研究的基础上，发明了游丝，钟的精确度提高，制造出怀表。在很长一段时间内，钟表价格昂贵，属于奢侈品。</a:t>
                      </a:r>
                      <a:endParaRPr lang="zh-CN" sz="2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solidFill>
                            <a:srgbClr val="FF0000"/>
                          </a:solidFill>
                          <a:effectLst/>
                        </a:rPr>
                        <a:t>1850</a:t>
                      </a:r>
                      <a:r>
                        <a:rPr lang="zh-CN" sz="2000" kern="0" dirty="0">
                          <a:solidFill>
                            <a:srgbClr val="FF0000"/>
                          </a:solidFill>
                          <a:effectLst/>
                        </a:rPr>
                        <a:t>年前后</a:t>
                      </a:r>
                      <a:endParaRPr lang="zh-CN" sz="2400" kern="1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>
                          <a:effectLst/>
                        </a:rPr>
                        <a:t>英国社会各个阶层都拥有了钟表。</a:t>
                      </a:r>
                      <a:endParaRPr lang="zh-CN" sz="2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solidFill>
                            <a:srgbClr val="FF0000"/>
                          </a:solidFill>
                          <a:effectLst/>
                        </a:rPr>
                        <a:t>20</a:t>
                      </a:r>
                      <a:r>
                        <a:rPr lang="zh-CN" sz="2000" kern="0" dirty="0">
                          <a:solidFill>
                            <a:srgbClr val="FF0000"/>
                          </a:solidFill>
                          <a:effectLst/>
                        </a:rPr>
                        <a:t>世纪初</a:t>
                      </a:r>
                      <a:endParaRPr lang="zh-CN" sz="2400" kern="1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>
                          <a:effectLst/>
                        </a:rPr>
                        <a:t>原为女性装饰品的手表逐渐为男性所接受，在户外运动、驾驶汽车时都可佩戴。</a:t>
                      </a:r>
                      <a:endParaRPr lang="zh-CN" sz="2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solidFill>
                            <a:srgbClr val="FF0000"/>
                          </a:solidFill>
                          <a:effectLst/>
                        </a:rPr>
                        <a:t>20</a:t>
                      </a:r>
                      <a:r>
                        <a:rPr lang="zh-CN" sz="2000" kern="0" dirty="0">
                          <a:solidFill>
                            <a:srgbClr val="FF0000"/>
                          </a:solidFill>
                          <a:effectLst/>
                        </a:rPr>
                        <a:t>世纪</a:t>
                      </a:r>
                      <a:r>
                        <a:rPr lang="en-US" sz="2000" kern="0" dirty="0">
                          <a:solidFill>
                            <a:srgbClr val="FF0000"/>
                          </a:solidFill>
                          <a:effectLst/>
                        </a:rPr>
                        <a:t>50</a:t>
                      </a:r>
                      <a:r>
                        <a:rPr lang="zh-CN" sz="2000" kern="0" dirty="0">
                          <a:solidFill>
                            <a:srgbClr val="FF0000"/>
                          </a:solidFill>
                          <a:effectLst/>
                        </a:rPr>
                        <a:t>年代</a:t>
                      </a:r>
                      <a:endParaRPr lang="zh-CN" sz="2400" kern="1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>
                          <a:effectLst/>
                        </a:rPr>
                        <a:t>根据原子物理学原理制造出原子钟，精度可以达到每</a:t>
                      </a:r>
                      <a:r>
                        <a:rPr lang="en-US" sz="2000" kern="0">
                          <a:effectLst/>
                        </a:rPr>
                        <a:t>100</a:t>
                      </a:r>
                      <a:r>
                        <a:rPr lang="zh-CN" sz="2000" kern="0">
                          <a:effectLst/>
                        </a:rPr>
                        <a:t>万年误差</a:t>
                      </a:r>
                      <a:r>
                        <a:rPr lang="en-US" sz="2000" kern="0">
                          <a:effectLst/>
                        </a:rPr>
                        <a:t>1</a:t>
                      </a:r>
                      <a:r>
                        <a:rPr lang="zh-CN" sz="2000" kern="0">
                          <a:effectLst/>
                        </a:rPr>
                        <a:t>秒。</a:t>
                      </a:r>
                      <a:endParaRPr lang="zh-CN" sz="2400" kern="10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en-US" sz="2000" kern="0" dirty="0">
                          <a:solidFill>
                            <a:srgbClr val="FF0000"/>
                          </a:solidFill>
                          <a:effectLst/>
                        </a:rPr>
                        <a:t>21</a:t>
                      </a:r>
                      <a:r>
                        <a:rPr lang="zh-CN" sz="2000" kern="0" dirty="0">
                          <a:solidFill>
                            <a:srgbClr val="FF0000"/>
                          </a:solidFill>
                          <a:effectLst/>
                        </a:rPr>
                        <a:t>世纪初</a:t>
                      </a:r>
                      <a:endParaRPr lang="zh-CN" sz="2400" kern="100" dirty="0">
                        <a:solidFill>
                          <a:srgbClr val="FF0000"/>
                        </a:solidFill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0" dirty="0">
                          <a:effectLst/>
                        </a:rPr>
                        <a:t>随着信息技术的发展，具有计时、信息处理、导航、监测等多种功能的智能手表出现。</a:t>
                      </a:r>
                      <a:endParaRPr lang="zh-CN" sz="2400" kern="100" dirty="0">
                        <a:effectLst/>
                        <a:latin typeface="Times New Roman"/>
                        <a:ea typeface="宋体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302544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96727" y="570639"/>
            <a:ext cx="11737304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2013•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全国新课标卷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Ⅰ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高考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•41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）（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12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分）阅读材料，完成下列要求。</a:t>
            </a:r>
          </a:p>
          <a:p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历史地图包含了政治、经济、文化等多种信息。</a:t>
            </a:r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endParaRPr lang="zh-CN" altLang="en-US" sz="2400" dirty="0"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         图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9  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东汉十四州示意图   图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10  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唐开元十五道示意图</a:t>
            </a:r>
          </a:p>
          <a:p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比较图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9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、图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10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，提取两项有关</a:t>
            </a:r>
            <a:r>
              <a:rPr lang="zh-CN" altLang="en-US" sz="24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汉唐间历史变迁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的信息，并结合所学知识予以说明。</a:t>
            </a:r>
          </a:p>
        </p:txBody>
      </p:sp>
      <p:pic>
        <p:nvPicPr>
          <p:cNvPr id="6" name="图片 5" descr="中学历史教学园地（www.zxls.com）——全国文章总量、访问量最大的历史教学网站。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36887" y="1487529"/>
            <a:ext cx="7425367" cy="374441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9256137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236687" y="159941"/>
            <a:ext cx="1238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历史核心素养在开放性试题中的运用</a:t>
            </a:r>
            <a:endParaRPr lang="zh-CN" altLang="en-US" sz="36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32" y="903828"/>
            <a:ext cx="12385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00B0F0"/>
                </a:solidFill>
                <a:latin typeface="黑体" pitchFamily="49" charset="-122"/>
                <a:ea typeface="黑体" pitchFamily="49" charset="-122"/>
              </a:rPr>
              <a:t>史料实证</a:t>
            </a:r>
            <a:br>
              <a:rPr lang="en-US" altLang="zh-CN" sz="3600" b="1" dirty="0">
                <a:solidFill>
                  <a:srgbClr val="00B0F0"/>
                </a:solidFill>
                <a:latin typeface="黑体" pitchFamily="49" charset="-122"/>
                <a:ea typeface="黑体" pitchFamily="49" charset="-122"/>
              </a:rPr>
            </a:b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（必要途径）</a:t>
            </a:r>
          </a:p>
        </p:txBody>
      </p:sp>
      <p:sp>
        <p:nvSpPr>
          <p:cNvPr id="6" name="矩形 5"/>
          <p:cNvSpPr/>
          <p:nvPr/>
        </p:nvSpPr>
        <p:spPr>
          <a:xfrm>
            <a:off x="781294" y="5560541"/>
            <a:ext cx="1096944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3.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注意挖掘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史料背后的社会背景含义和特定的微观情境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切忌望文生义、断章取义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。</a:t>
            </a:r>
          </a:p>
        </p:txBody>
      </p:sp>
      <p:sp>
        <p:nvSpPr>
          <p:cNvPr id="7" name="矩形 6"/>
          <p:cNvSpPr/>
          <p:nvPr/>
        </p:nvSpPr>
        <p:spPr>
          <a:xfrm>
            <a:off x="788522" y="2311470"/>
            <a:ext cx="108012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能够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从史料中提取有效信息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，作为历史叙述的可靠依据，并据此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提出自己的历史认识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。（课程标准要求）</a:t>
            </a:r>
          </a:p>
        </p:txBody>
      </p:sp>
      <p:sp>
        <p:nvSpPr>
          <p:cNvPr id="8" name="矩形 7"/>
          <p:cNvSpPr/>
          <p:nvPr/>
        </p:nvSpPr>
        <p:spPr>
          <a:xfrm>
            <a:off x="788520" y="3875031"/>
            <a:ext cx="1080120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把历史现象中个别性、独特性的研究和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历史规律性的思想统一起来，从历史发展的、上升的趋势去理解和评判历史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。</a:t>
            </a:r>
            <a:endParaRPr lang="en-US" altLang="zh-CN" sz="3200" dirty="0"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8054387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236687" y="159941"/>
            <a:ext cx="1238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历史核心素养在开放性试题中的运用</a:t>
            </a:r>
            <a:endParaRPr lang="zh-CN" altLang="en-US" sz="36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32" y="903828"/>
            <a:ext cx="12385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00B0F0"/>
                </a:solidFill>
                <a:latin typeface="黑体" pitchFamily="49" charset="-122"/>
                <a:ea typeface="黑体" pitchFamily="49" charset="-122"/>
              </a:rPr>
              <a:t>历史解释</a:t>
            </a:r>
            <a:br>
              <a:rPr lang="en-US" altLang="zh-CN" sz="3600" b="1" dirty="0">
                <a:solidFill>
                  <a:srgbClr val="00B0F0"/>
                </a:solidFill>
                <a:latin typeface="黑体" pitchFamily="49" charset="-122"/>
                <a:ea typeface="黑体" pitchFamily="49" charset="-122"/>
              </a:rPr>
            </a:b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（综合体现、历史思维与表达能力）</a:t>
            </a:r>
          </a:p>
        </p:txBody>
      </p:sp>
      <p:sp>
        <p:nvSpPr>
          <p:cNvPr id="7" name="矩形 6"/>
          <p:cNvSpPr/>
          <p:nvPr/>
        </p:nvSpPr>
        <p:spPr>
          <a:xfrm>
            <a:off x="788522" y="2311470"/>
            <a:ext cx="108012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历史解释是时空观念为前提，以史料证据为支撑，以历史理解为基础，有意识地对过去提出理性而系统的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具有因果关系的叙述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。</a:t>
            </a:r>
          </a:p>
        </p:txBody>
      </p:sp>
      <p:sp>
        <p:nvSpPr>
          <p:cNvPr id="8" name="矩形 7"/>
          <p:cNvSpPr/>
          <p:nvPr/>
        </p:nvSpPr>
        <p:spPr>
          <a:xfrm>
            <a:off x="788521" y="4192389"/>
            <a:ext cx="1080120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历史解释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与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历史理解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都要求需要理解众多经验化、语境化的论据和史实重建的基础上，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洞察其间可能存在的因果关联与意义勾连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。</a:t>
            </a:r>
            <a:endParaRPr lang="en-US" altLang="zh-CN" sz="3200" dirty="0">
              <a:latin typeface="黑体" pitchFamily="49" charset="-122"/>
              <a:ea typeface="黑体" pitchFamily="49" charset="-122"/>
            </a:endParaRPr>
          </a:p>
          <a:p>
            <a:pPr algn="r"/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——《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普通高中历史课程标准解读</a:t>
            </a:r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》P55</a:t>
            </a:r>
            <a:endParaRPr lang="zh-CN" altLang="en-US" sz="3200" dirty="0"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5103702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236687" y="159941"/>
            <a:ext cx="1238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历史核心素养在开放性试题中的运用</a:t>
            </a:r>
            <a:endParaRPr lang="zh-CN" altLang="en-US" sz="36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32" y="903828"/>
            <a:ext cx="12385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00B0F0"/>
                </a:solidFill>
                <a:latin typeface="黑体" pitchFamily="49" charset="-122"/>
                <a:ea typeface="黑体" pitchFamily="49" charset="-122"/>
              </a:rPr>
              <a:t>历史解释</a:t>
            </a:r>
            <a:br>
              <a:rPr lang="en-US" altLang="zh-CN" sz="3600" b="1" dirty="0">
                <a:solidFill>
                  <a:srgbClr val="00B0F0"/>
                </a:solidFill>
                <a:latin typeface="黑体" pitchFamily="49" charset="-122"/>
                <a:ea typeface="黑体" pitchFamily="49" charset="-122"/>
              </a:rPr>
            </a:b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（综合体现、历史思维与表达能力）</a:t>
            </a:r>
          </a:p>
        </p:txBody>
      </p:sp>
      <p:sp>
        <p:nvSpPr>
          <p:cNvPr id="7" name="矩形 6"/>
          <p:cNvSpPr/>
          <p:nvPr/>
        </p:nvSpPr>
        <p:spPr>
          <a:xfrm>
            <a:off x="788522" y="2311470"/>
            <a:ext cx="10801201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3.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观点评价类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：区分历史叙述中的史实与解释，知道对同一历史事物会有不同解释，并能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对各种历史解释加以辨析和价值判断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。</a:t>
            </a:r>
            <a:endParaRPr lang="en-US" altLang="zh-CN" sz="3200" dirty="0"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（课程标准要求）</a:t>
            </a:r>
          </a:p>
        </p:txBody>
      </p:sp>
      <p:sp>
        <p:nvSpPr>
          <p:cNvPr id="8" name="矩形 7"/>
          <p:cNvSpPr/>
          <p:nvPr/>
        </p:nvSpPr>
        <p:spPr>
          <a:xfrm>
            <a:off x="788517" y="4730998"/>
            <a:ext cx="108012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4.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分析说明类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和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自拟论题类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：学会从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历史表象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中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发现问题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，对历史事物之间的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因果关系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做出解释。</a:t>
            </a:r>
            <a:endParaRPr lang="en-US" altLang="zh-CN" sz="3200" dirty="0"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（课程标准要求）</a:t>
            </a:r>
          </a:p>
        </p:txBody>
      </p:sp>
    </p:spTree>
    <p:extLst>
      <p:ext uri="{BB962C8B-B14F-4D97-AF65-F5344CB8AC3E}">
        <p14:creationId xmlns:p14="http://schemas.microsoft.com/office/powerpoint/2010/main" val="15091759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矩形 3"/>
          <p:cNvSpPr/>
          <p:nvPr/>
        </p:nvSpPr>
        <p:spPr>
          <a:xfrm>
            <a:off x="568686" y="303957"/>
            <a:ext cx="11737304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（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2019•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新课标全国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Ⅲ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卷高考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•41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）阅读材料，完成下列要求。（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12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分）</a:t>
            </a:r>
          </a:p>
          <a:p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材料  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汤姆叔叔的小屋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》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描写了美国内战前奴隶制下黑人奴隶的悲惨命运。主人公黑奴汤姆是一位虔诚的基督教徒，逆来顺受，受尽折磨而死。该书是第一部被翻译成中文的美国小说，并被多次搬上话剧舞台。</a:t>
            </a:r>
          </a:p>
          <a:p>
            <a:pPr algn="ctr"/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表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1  </a:t>
            </a:r>
            <a:r>
              <a:rPr lang="en-US" altLang="zh-CN" sz="24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24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汤姆叔叔的小屋</a:t>
            </a:r>
            <a:r>
              <a:rPr lang="en-US" altLang="zh-CN" sz="24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》</a:t>
            </a:r>
            <a:r>
              <a:rPr lang="zh-CN" altLang="en-US" sz="24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翻译与改动的部分情况</a:t>
            </a:r>
            <a:endParaRPr lang="en-US" altLang="zh-CN" sz="2400" dirty="0">
              <a:solidFill>
                <a:srgbClr val="FF0000"/>
              </a:solidFill>
              <a:latin typeface="黑体" pitchFamily="49" charset="-122"/>
              <a:ea typeface="黑体" pitchFamily="49" charset="-122"/>
            </a:endParaRPr>
          </a:p>
          <a:p>
            <a:pPr algn="ctr"/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pPr algn="ctr"/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pPr algn="ctr"/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pPr algn="ctr"/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pPr algn="ctr"/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pPr algn="ctr"/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pPr algn="ctr"/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pPr algn="ctr"/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pPr algn="ctr"/>
            <a:endParaRPr lang="en-US" altLang="zh-CN" sz="2400" dirty="0">
              <a:latin typeface="黑体" pitchFamily="49" charset="-122"/>
              <a:ea typeface="黑体" pitchFamily="49" charset="-122"/>
            </a:endParaRPr>
          </a:p>
          <a:p>
            <a:pPr algn="ctr"/>
            <a:endParaRPr lang="zh-CN" altLang="en-US" sz="2400" dirty="0">
              <a:latin typeface="黑体" pitchFamily="49" charset="-122"/>
              <a:ea typeface="黑体" pitchFamily="49" charset="-122"/>
            </a:endParaRPr>
          </a:p>
          <a:p>
            <a:pPr algn="r"/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——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据陈白尘、董健主编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中国现代戏剧史稿</a:t>
            </a:r>
            <a:r>
              <a:rPr lang="en-US" altLang="zh-CN" sz="2400" dirty="0">
                <a:latin typeface="黑体" pitchFamily="49" charset="-122"/>
                <a:ea typeface="黑体" pitchFamily="49" charset="-122"/>
              </a:rPr>
              <a:t>》</a:t>
            </a:r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等</a:t>
            </a:r>
          </a:p>
          <a:p>
            <a:r>
              <a:rPr lang="zh-CN" altLang="en-US" sz="2400" dirty="0">
                <a:latin typeface="黑体" pitchFamily="49" charset="-122"/>
                <a:ea typeface="黑体" pitchFamily="49" charset="-122"/>
              </a:rPr>
              <a:t>从材料中提出一个论题，结合所学知识，加以论述。（要求：论题明确，持论有据，表述清晰。）</a:t>
            </a:r>
          </a:p>
        </p:txBody>
      </p:sp>
      <p:graphicFrame>
        <p:nvGraphicFramePr>
          <p:cNvPr id="2" name="表格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76368795"/>
              </p:ext>
            </p:extLst>
          </p:nvPr>
        </p:nvGraphicFramePr>
        <p:xfrm>
          <a:off x="668735" y="2281079"/>
          <a:ext cx="11305256" cy="349548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045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6025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《黑奴吁天录》（</a:t>
                      </a: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</a:rPr>
                        <a:t>1901</a:t>
                      </a:r>
                      <a:r>
                        <a:rPr lang="zh-CN" sz="2000" kern="100" dirty="0">
                          <a:solidFill>
                            <a:srgbClr val="FF0000"/>
                          </a:solidFill>
                          <a:effectLst/>
                        </a:rPr>
                        <a:t>年译</a:t>
                      </a:r>
                      <a:r>
                        <a:rPr lang="zh-CN" sz="2000" kern="100" dirty="0">
                          <a:effectLst/>
                        </a:rPr>
                        <a:t>）</a:t>
                      </a:r>
                      <a:endParaRPr lang="zh-CN" sz="2000" kern="100" dirty="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译者称“非代黑奴吁也”，鉴于“为奴之势逼及吾种”，“为振作志气，</a:t>
                      </a:r>
                      <a:r>
                        <a:rPr lang="zh-CN" sz="2000" kern="100" dirty="0">
                          <a:solidFill>
                            <a:srgbClr val="FF0000"/>
                          </a:solidFill>
                          <a:effectLst/>
                        </a:rPr>
                        <a:t>爱国保种之一助</a:t>
                      </a:r>
                      <a:r>
                        <a:rPr lang="zh-CN" sz="2000" kern="100" dirty="0">
                          <a:effectLst/>
                        </a:rPr>
                        <a:t>”；删除了原著中部分宗教思想较浓的内容，</a:t>
                      </a:r>
                      <a:r>
                        <a:rPr lang="zh-CN" sz="2000" kern="100" dirty="0">
                          <a:solidFill>
                            <a:srgbClr val="FF0000"/>
                          </a:solidFill>
                          <a:effectLst/>
                        </a:rPr>
                        <a:t>增加反映孔孟思想的内容</a:t>
                      </a:r>
                      <a:r>
                        <a:rPr lang="zh-CN" sz="2000" kern="100" dirty="0">
                          <a:effectLst/>
                        </a:rPr>
                        <a:t>。</a:t>
                      </a:r>
                      <a:endParaRPr lang="zh-CN" sz="2000" kern="100" dirty="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话剧《黑奴吁天录》（中国留日学生改编，</a:t>
                      </a: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</a:rPr>
                        <a:t>1907</a:t>
                      </a:r>
                      <a:r>
                        <a:rPr lang="zh-CN" sz="2000" kern="100" dirty="0">
                          <a:effectLst/>
                        </a:rPr>
                        <a:t>年）</a:t>
                      </a:r>
                      <a:endParaRPr lang="zh-CN" sz="2000" kern="100" dirty="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黑人奴隶奋起</a:t>
                      </a:r>
                      <a:r>
                        <a:rPr lang="zh-CN" sz="2000" kern="100" dirty="0">
                          <a:solidFill>
                            <a:srgbClr val="FF0000"/>
                          </a:solidFill>
                          <a:effectLst/>
                        </a:rPr>
                        <a:t>反抗奴隶主</a:t>
                      </a:r>
                      <a:r>
                        <a:rPr lang="zh-CN" sz="2000" kern="100" dirty="0">
                          <a:effectLst/>
                        </a:rPr>
                        <a:t>的残暴统治，</a:t>
                      </a:r>
                      <a:r>
                        <a:rPr lang="zh-CN" sz="2000" kern="100" dirty="0">
                          <a:solidFill>
                            <a:srgbClr val="FF0000"/>
                          </a:solidFill>
                          <a:effectLst/>
                        </a:rPr>
                        <a:t>为了独立和自由</a:t>
                      </a:r>
                      <a:r>
                        <a:rPr lang="zh-CN" sz="2000" kern="100" dirty="0">
                          <a:effectLst/>
                        </a:rPr>
                        <a:t>，手持长枪与奴隶主殊死搏斗，最后胜利出逃。</a:t>
                      </a:r>
                      <a:endParaRPr lang="zh-CN" sz="2000" kern="100" dirty="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话剧《黑奴恨》（</a:t>
                      </a:r>
                      <a:r>
                        <a:rPr lang="en-US" sz="2000" kern="100" dirty="0">
                          <a:solidFill>
                            <a:srgbClr val="FF0000"/>
                          </a:solidFill>
                          <a:effectLst/>
                        </a:rPr>
                        <a:t>1961</a:t>
                      </a:r>
                      <a:r>
                        <a:rPr lang="zh-CN" sz="2000" kern="100" dirty="0">
                          <a:solidFill>
                            <a:srgbClr val="FF0000"/>
                          </a:solidFill>
                          <a:effectLst/>
                        </a:rPr>
                        <a:t>年</a:t>
                      </a:r>
                      <a:r>
                        <a:rPr lang="zh-CN" sz="2000" kern="100" dirty="0">
                          <a:effectLst/>
                        </a:rPr>
                        <a:t>上演）</a:t>
                      </a:r>
                      <a:endParaRPr lang="zh-CN" sz="2000" kern="100" dirty="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zh-CN" sz="2000" kern="100" dirty="0">
                          <a:effectLst/>
                        </a:rPr>
                        <a:t>突出汤姆的</a:t>
                      </a:r>
                      <a:r>
                        <a:rPr lang="zh-CN" sz="2000" kern="100" dirty="0">
                          <a:solidFill>
                            <a:srgbClr val="FF0000"/>
                          </a:solidFill>
                          <a:effectLst/>
                        </a:rPr>
                        <a:t>阶级觉悟</a:t>
                      </a:r>
                      <a:r>
                        <a:rPr lang="zh-CN" sz="2000" kern="100" dirty="0">
                          <a:effectLst/>
                        </a:rPr>
                        <a:t>，最后一幕安排他因反抗而遭受火刑，临死前发表</a:t>
                      </a:r>
                      <a:r>
                        <a:rPr lang="zh-CN" sz="2000" kern="100" dirty="0">
                          <a:solidFill>
                            <a:srgbClr val="FF0000"/>
                          </a:solidFill>
                          <a:effectLst/>
                        </a:rPr>
                        <a:t>痛斥殖民者罪行和鼓舞被压迫者抛弃幻想、争取民族解放斗争</a:t>
                      </a:r>
                      <a:r>
                        <a:rPr lang="zh-CN" sz="2000" kern="100" dirty="0">
                          <a:effectLst/>
                        </a:rPr>
                        <a:t>的演说。</a:t>
                      </a:r>
                      <a:endParaRPr lang="zh-CN" sz="2000" kern="100" dirty="0">
                        <a:effectLst/>
                        <a:latin typeface="Times New Roman"/>
                        <a:ea typeface="宋体"/>
                        <a:cs typeface="Times New Roman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571411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Click="0" advTm="0"/>
    </mc:Choice>
    <mc:Fallback xmlns="">
      <p:transition advClick="0" advTm="0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236687" y="159941"/>
            <a:ext cx="1238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历史核心素养在开放性试题中的运用</a:t>
            </a:r>
            <a:endParaRPr lang="zh-CN" altLang="en-US" sz="36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32" y="903828"/>
            <a:ext cx="12385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00B0F0"/>
                </a:solidFill>
                <a:latin typeface="黑体" pitchFamily="49" charset="-122"/>
                <a:ea typeface="黑体" pitchFamily="49" charset="-122"/>
              </a:rPr>
              <a:t>唯物史观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（灵魂、理论保证）</a:t>
            </a:r>
            <a:endParaRPr lang="en-US" altLang="zh-CN" sz="3600" b="1" dirty="0">
              <a:latin typeface="黑体" pitchFamily="49" charset="-122"/>
              <a:ea typeface="黑体" pitchFamily="49" charset="-122"/>
            </a:endParaRPr>
          </a:p>
          <a:p>
            <a:pPr algn="ctr"/>
            <a:r>
              <a:rPr lang="zh-CN" altLang="en-US" sz="3600" b="1" dirty="0">
                <a:solidFill>
                  <a:srgbClr val="00B0F0"/>
                </a:solidFill>
                <a:latin typeface="黑体" pitchFamily="49" charset="-122"/>
                <a:ea typeface="黑体" pitchFamily="49" charset="-122"/>
              </a:rPr>
              <a:t>家国情怀</a:t>
            </a: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（信念系统、价值追求的目标）</a:t>
            </a:r>
          </a:p>
        </p:txBody>
      </p:sp>
      <p:sp>
        <p:nvSpPr>
          <p:cNvPr id="7" name="矩形 6"/>
          <p:cNvSpPr/>
          <p:nvPr/>
        </p:nvSpPr>
        <p:spPr>
          <a:xfrm>
            <a:off x="524713" y="2248173"/>
            <a:ext cx="1029715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唯物史观：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能够将唯物史观运用于历史的学习与探究中，并将唯物史观作为认识和解决现实问题的指导思想。（课程标准要求）</a:t>
            </a:r>
            <a:endParaRPr lang="en-US" altLang="zh-CN" sz="3200" dirty="0"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社会存在决定社会意识、生产力决定生产关系、经济基础决定上层建筑等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。</a:t>
            </a:r>
          </a:p>
        </p:txBody>
      </p:sp>
      <p:sp>
        <p:nvSpPr>
          <p:cNvPr id="8" name="矩形 7"/>
          <p:cNvSpPr/>
          <p:nvPr/>
        </p:nvSpPr>
        <p:spPr>
          <a:xfrm>
            <a:off x="524708" y="4875301"/>
            <a:ext cx="1029715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 家国情怀：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形成对祖国的认同感和正确的国家观；了解世界历史发展的多样性；树立正确的文化观等。（课程标准要求）</a:t>
            </a:r>
            <a:endParaRPr lang="en-US" altLang="zh-CN" sz="3200" dirty="0"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家国情怀是信念系统，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决定人们的思想取向和行为选择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。</a:t>
            </a:r>
          </a:p>
        </p:txBody>
      </p:sp>
      <p:sp>
        <p:nvSpPr>
          <p:cNvPr id="2" name="右大括号 1">
            <a:extLst>
              <a:ext uri="{FF2B5EF4-FFF2-40B4-BE49-F238E27FC236}">
                <a16:creationId xmlns:a16="http://schemas.microsoft.com/office/drawing/2014/main" id="{0445F00F-5703-4613-8217-BBDC418E01C4}"/>
              </a:ext>
            </a:extLst>
          </p:cNvPr>
          <p:cNvSpPr/>
          <p:nvPr/>
        </p:nvSpPr>
        <p:spPr>
          <a:xfrm>
            <a:off x="10677847" y="2680221"/>
            <a:ext cx="360045" cy="3888432"/>
          </a:xfrm>
          <a:prstGeom prst="rightBrace">
            <a:avLst/>
          </a:prstGeom>
          <a:ln w="38100"/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24BFD5BB-3CF2-49F3-8926-A8EC387D8943}"/>
              </a:ext>
            </a:extLst>
          </p:cNvPr>
          <p:cNvSpPr/>
          <p:nvPr/>
        </p:nvSpPr>
        <p:spPr>
          <a:xfrm>
            <a:off x="11325919" y="3544317"/>
            <a:ext cx="648072" cy="2232248"/>
          </a:xfrm>
          <a:prstGeom prst="rect">
            <a:avLst/>
          </a:prstGeom>
          <a:solidFill>
            <a:srgbClr val="AFEAFF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200" dirty="0">
                <a:solidFill>
                  <a:schemeClr val="tx1"/>
                </a:solidFill>
              </a:rPr>
              <a:t>总</a:t>
            </a:r>
            <a:br>
              <a:rPr lang="en-US" altLang="zh-CN" sz="3200" dirty="0">
                <a:solidFill>
                  <a:schemeClr val="tx1"/>
                </a:solidFill>
              </a:rPr>
            </a:br>
            <a:r>
              <a:rPr lang="zh-CN" altLang="en-US" sz="3200" dirty="0">
                <a:solidFill>
                  <a:schemeClr val="tx1"/>
                </a:solidFill>
              </a:rPr>
              <a:t>结</a:t>
            </a:r>
            <a:br>
              <a:rPr lang="en-US" altLang="zh-CN" sz="3200" dirty="0">
                <a:solidFill>
                  <a:schemeClr val="tx1"/>
                </a:solidFill>
              </a:rPr>
            </a:br>
            <a:r>
              <a:rPr lang="zh-CN" altLang="en-US" sz="3200" dirty="0">
                <a:solidFill>
                  <a:schemeClr val="tx1"/>
                </a:solidFill>
              </a:rPr>
              <a:t>升</a:t>
            </a:r>
            <a:br>
              <a:rPr lang="en-US" altLang="zh-CN" sz="3200" dirty="0">
                <a:solidFill>
                  <a:schemeClr val="tx1"/>
                </a:solidFill>
              </a:rPr>
            </a:br>
            <a:r>
              <a:rPr lang="zh-CN" altLang="en-US" sz="3200" dirty="0">
                <a:solidFill>
                  <a:schemeClr val="tx1"/>
                </a:solidFill>
              </a:rPr>
              <a:t>华</a:t>
            </a:r>
          </a:p>
        </p:txBody>
      </p:sp>
    </p:spTree>
    <p:extLst>
      <p:ext uri="{BB962C8B-B14F-4D97-AF65-F5344CB8AC3E}">
        <p14:creationId xmlns:p14="http://schemas.microsoft.com/office/powerpoint/2010/main" val="40905281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858750" cy="723265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2767" b="-15757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4" name="TextBox 42"/>
          <p:cNvSpPr txBox="1"/>
          <p:nvPr/>
        </p:nvSpPr>
        <p:spPr>
          <a:xfrm>
            <a:off x="1525307" y="3112269"/>
            <a:ext cx="5976664" cy="1177245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pPr algn="dist">
              <a:defRPr/>
            </a:pPr>
            <a:r>
              <a:rPr lang="zh-CN" altLang="en-US" sz="7200" dirty="0">
                <a:latin typeface="华文行楷" pitchFamily="2" charset="-122"/>
                <a:ea typeface="华文行楷" pitchFamily="2" charset="-122"/>
              </a:rPr>
              <a:t>感谢聆听</a:t>
            </a:r>
          </a:p>
        </p:txBody>
      </p:sp>
    </p:spTree>
    <p:extLst>
      <p:ext uri="{BB962C8B-B14F-4D97-AF65-F5344CB8AC3E}">
        <p14:creationId xmlns:p14="http://schemas.microsoft.com/office/powerpoint/2010/main" val="38713897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4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0">
                                          <p:val>
                                            <p:strVal val="#ppt_x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h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/10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01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 tmFilter="0,0; .5, 1; 1, 1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858750" cy="723265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753" r="-28398" b="-46431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25319" y="487291"/>
            <a:ext cx="4680520" cy="6380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391597" y="446574"/>
            <a:ext cx="3525610" cy="7934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阅读书籍及章节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224607" y="3079492"/>
            <a:ext cx="37646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第四章：历史学科核心素养与课程目标解读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224607" y="4833818"/>
            <a:ext cx="376460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第十四章：学业水平考试与命题建议解读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247581" y="1528093"/>
            <a:ext cx="374163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dirty="0"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普通高中历史课程标准解读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</a:rPr>
              <a:t>》</a:t>
            </a:r>
            <a:endParaRPr lang="zh-CN" altLang="en-US" sz="2800" dirty="0"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7759138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1"/>
          <p:cNvSpPr/>
          <p:nvPr/>
        </p:nvSpPr>
        <p:spPr>
          <a:xfrm>
            <a:off x="0" y="0"/>
            <a:ext cx="12858750" cy="7232650"/>
          </a:xfrm>
          <a:prstGeom prst="rect">
            <a:avLst/>
          </a:prstGeom>
          <a:blipFill dpi="0"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 t="-5753" r="-28398" b="-46431"/>
            </a:stretch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3" name="矩形 2"/>
          <p:cNvSpPr/>
          <p:nvPr/>
        </p:nvSpPr>
        <p:spPr>
          <a:xfrm>
            <a:off x="596727" y="4048373"/>
            <a:ext cx="3888432" cy="172819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400" dirty="0">
                <a:solidFill>
                  <a:schemeClr val="tx1"/>
                </a:solidFill>
              </a:rPr>
              <a:t>材料</a:t>
            </a:r>
            <a:br>
              <a:rPr lang="en-US" altLang="zh-CN" sz="4400" dirty="0">
                <a:solidFill>
                  <a:schemeClr val="tx1"/>
                </a:solidFill>
              </a:rPr>
            </a:br>
            <a:r>
              <a:rPr lang="zh-CN" altLang="en-US" sz="4400" dirty="0">
                <a:solidFill>
                  <a:schemeClr val="tx1"/>
                </a:solidFill>
              </a:rPr>
              <a:t>（事实、认识）</a:t>
            </a:r>
          </a:p>
        </p:txBody>
      </p:sp>
      <p:sp>
        <p:nvSpPr>
          <p:cNvPr id="4" name="右箭头 3"/>
          <p:cNvSpPr/>
          <p:nvPr/>
        </p:nvSpPr>
        <p:spPr>
          <a:xfrm rot="19257250">
            <a:off x="2139712" y="2085532"/>
            <a:ext cx="2708974" cy="1402736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400" dirty="0">
                <a:solidFill>
                  <a:schemeClr val="tx1"/>
                </a:solidFill>
              </a:rPr>
              <a:t>概括</a:t>
            </a:r>
          </a:p>
        </p:txBody>
      </p:sp>
      <p:sp>
        <p:nvSpPr>
          <p:cNvPr id="5" name="椭圆 4"/>
          <p:cNvSpPr/>
          <p:nvPr/>
        </p:nvSpPr>
        <p:spPr>
          <a:xfrm>
            <a:off x="4773191" y="303957"/>
            <a:ext cx="2952328" cy="2952328"/>
          </a:xfrm>
          <a:prstGeom prst="ellipse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3600" dirty="0">
                <a:solidFill>
                  <a:schemeClr val="tx1"/>
                </a:solidFill>
              </a:rPr>
              <a:t>主题</a:t>
            </a:r>
            <a:br>
              <a:rPr lang="en-US" altLang="zh-CN" sz="3600" dirty="0">
                <a:solidFill>
                  <a:schemeClr val="tx1"/>
                </a:solidFill>
              </a:rPr>
            </a:br>
            <a:r>
              <a:rPr lang="zh-CN" altLang="en-US" sz="3600" dirty="0">
                <a:solidFill>
                  <a:schemeClr val="tx1"/>
                </a:solidFill>
              </a:rPr>
              <a:t>（概念）</a:t>
            </a:r>
            <a:br>
              <a:rPr lang="en-US" altLang="zh-CN" sz="3600" dirty="0">
                <a:solidFill>
                  <a:schemeClr val="tx1"/>
                </a:solidFill>
              </a:rPr>
            </a:br>
            <a:r>
              <a:rPr lang="zh-CN" altLang="en-US" sz="3600" dirty="0">
                <a:solidFill>
                  <a:schemeClr val="tx1"/>
                </a:solidFill>
              </a:rPr>
              <a:t>现象</a:t>
            </a:r>
            <a:br>
              <a:rPr lang="en-US" altLang="zh-CN" sz="3600" dirty="0">
                <a:solidFill>
                  <a:schemeClr val="tx1"/>
                </a:solidFill>
              </a:rPr>
            </a:br>
            <a:r>
              <a:rPr lang="zh-CN" altLang="en-US" sz="3600" dirty="0">
                <a:solidFill>
                  <a:schemeClr val="tx1"/>
                </a:solidFill>
              </a:rPr>
              <a:t>结论</a:t>
            </a:r>
            <a:br>
              <a:rPr lang="en-US" altLang="zh-CN" sz="3600" dirty="0">
                <a:solidFill>
                  <a:schemeClr val="tx1"/>
                </a:solidFill>
              </a:rPr>
            </a:br>
            <a:r>
              <a:rPr lang="zh-CN" altLang="en-US" sz="3600" dirty="0">
                <a:solidFill>
                  <a:schemeClr val="tx1"/>
                </a:solidFill>
              </a:rPr>
              <a:t>观点</a:t>
            </a:r>
          </a:p>
        </p:txBody>
      </p:sp>
      <p:sp>
        <p:nvSpPr>
          <p:cNvPr id="9" name="矩形 8"/>
          <p:cNvSpPr/>
          <p:nvPr/>
        </p:nvSpPr>
        <p:spPr>
          <a:xfrm>
            <a:off x="8229575" y="4048373"/>
            <a:ext cx="3888432" cy="1728192"/>
          </a:xfrm>
          <a:prstGeom prst="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400" dirty="0">
                <a:solidFill>
                  <a:schemeClr val="tx1"/>
                </a:solidFill>
              </a:rPr>
              <a:t>史实</a:t>
            </a:r>
            <a:br>
              <a:rPr lang="en-US" altLang="zh-CN" sz="4400" dirty="0">
                <a:solidFill>
                  <a:schemeClr val="tx1"/>
                </a:solidFill>
              </a:rPr>
            </a:br>
            <a:r>
              <a:rPr lang="zh-CN" altLang="en-US" sz="4400" dirty="0">
                <a:solidFill>
                  <a:schemeClr val="tx1"/>
                </a:solidFill>
              </a:rPr>
              <a:t>（所学知识）</a:t>
            </a:r>
          </a:p>
        </p:txBody>
      </p:sp>
      <p:sp>
        <p:nvSpPr>
          <p:cNvPr id="10" name="右箭头 9"/>
          <p:cNvSpPr/>
          <p:nvPr/>
        </p:nvSpPr>
        <p:spPr>
          <a:xfrm rot="13386412" flipV="1">
            <a:off x="7623181" y="1976352"/>
            <a:ext cx="2708974" cy="1402736"/>
          </a:xfrm>
          <a:prstGeom prst="rightArrow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4400" dirty="0">
                <a:solidFill>
                  <a:schemeClr val="tx1"/>
                </a:solidFill>
              </a:rPr>
              <a:t>论证</a:t>
            </a:r>
          </a:p>
        </p:txBody>
      </p:sp>
      <p:sp>
        <p:nvSpPr>
          <p:cNvPr id="6" name="矩形 5"/>
          <p:cNvSpPr/>
          <p:nvPr/>
        </p:nvSpPr>
        <p:spPr>
          <a:xfrm>
            <a:off x="5601283" y="3760341"/>
            <a:ext cx="1296144" cy="2016224"/>
          </a:xfrm>
          <a:prstGeom prst="rect">
            <a:avLst/>
          </a:prstGeom>
          <a:solidFill>
            <a:srgbClr val="DC942E"/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6000" dirty="0">
                <a:solidFill>
                  <a:schemeClr val="tx1"/>
                </a:solidFill>
              </a:rPr>
              <a:t>关</a:t>
            </a:r>
            <a:br>
              <a:rPr lang="en-US" altLang="zh-CN" sz="6000" dirty="0">
                <a:solidFill>
                  <a:schemeClr val="tx1"/>
                </a:solidFill>
              </a:rPr>
            </a:br>
            <a:r>
              <a:rPr lang="zh-CN" altLang="en-US" sz="6000" dirty="0">
                <a:solidFill>
                  <a:schemeClr val="tx1"/>
                </a:solidFill>
              </a:rPr>
              <a:t>联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82269" y="6208612"/>
            <a:ext cx="1238537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臧泽锋老师在</a:t>
            </a:r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《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新课程新教材下的历史课堂教学</a:t>
            </a:r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》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讲座中的方法分享</a:t>
            </a:r>
          </a:p>
        </p:txBody>
      </p:sp>
    </p:spTree>
    <p:extLst>
      <p:ext uri="{BB962C8B-B14F-4D97-AF65-F5344CB8AC3E}">
        <p14:creationId xmlns:p14="http://schemas.microsoft.com/office/powerpoint/2010/main" val="4149216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表格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61350385"/>
              </p:ext>
            </p:extLst>
          </p:nvPr>
        </p:nvGraphicFramePr>
        <p:xfrm>
          <a:off x="740743" y="1888133"/>
          <a:ext cx="11593288" cy="3749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5365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87220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设问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限定史实范围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材料类型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2011</a:t>
                      </a:r>
                      <a:r>
                        <a:rPr lang="zh-CN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·新课标卷·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评材料中关于西方崛起的</a:t>
                      </a:r>
                      <a:r>
                        <a:rPr lang="zh-CN" altLang="zh-CN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观点</a:t>
                      </a:r>
                      <a:endParaRPr lang="zh-CN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世界史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文字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历史解释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2012</a:t>
                      </a:r>
                      <a:r>
                        <a:rPr lang="zh-CN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·新课标卷·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41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评析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“</a:t>
                      </a:r>
                      <a:r>
                        <a:rPr lang="zh-CN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冲击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—</a:t>
                      </a:r>
                      <a:r>
                        <a:rPr lang="zh-CN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反应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”</a:t>
                      </a:r>
                      <a:r>
                        <a:rPr lang="zh-CN" altLang="zh-CN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模式</a:t>
                      </a:r>
                      <a:endParaRPr lang="zh-CN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中国近代史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/>
                        <a:t>关系图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历史解释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dirty="0"/>
                        <a:t>2019·</a:t>
                      </a:r>
                      <a:r>
                        <a:rPr lang="zh-CN" altLang="en-US" sz="2400" dirty="0"/>
                        <a:t>全国</a:t>
                      </a:r>
                      <a:r>
                        <a:rPr lang="en-US" altLang="zh-CN" sz="2400" dirty="0"/>
                        <a:t>Ⅰ</a:t>
                      </a:r>
                      <a:r>
                        <a:rPr lang="zh-CN" altLang="en-US" sz="2400" dirty="0"/>
                        <a:t>卷</a:t>
                      </a:r>
                      <a:r>
                        <a:rPr lang="en-US" altLang="zh-CN" sz="2400" dirty="0"/>
                        <a:t>·42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dirty="0"/>
                        <a:t>评析材料中的</a:t>
                      </a: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观点</a:t>
                      </a:r>
                      <a:r>
                        <a:rPr lang="zh-CN" altLang="en-US" sz="2400" dirty="0"/>
                        <a:t>（任意一点或整体），得出结论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文字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历史解释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/>
                        <a:t>2019·</a:t>
                      </a:r>
                      <a:r>
                        <a:rPr lang="zh-CN" altLang="en-US" sz="2400" dirty="0"/>
                        <a:t>全国</a:t>
                      </a:r>
                      <a:r>
                        <a:rPr lang="zh-CN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Ⅱ</a:t>
                      </a:r>
                      <a:r>
                        <a:rPr lang="zh-CN" altLang="en-US" sz="2400" dirty="0"/>
                        <a:t>卷</a:t>
                      </a:r>
                      <a:r>
                        <a:rPr lang="en-US" altLang="zh-CN" sz="2400" dirty="0"/>
                        <a:t>·42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对此</a:t>
                      </a:r>
                      <a:r>
                        <a:rPr lang="zh-CN" altLang="zh-CN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认识</a:t>
                      </a:r>
                      <a:r>
                        <a:rPr lang="zh-CN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提出你自己的见解（赞成、质疑、修改皆可）</a:t>
                      </a:r>
                      <a:endParaRPr lang="zh-CN" alt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世界近现代史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B0F0"/>
                          </a:solidFill>
                        </a:rPr>
                        <a:t>时间轴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历史解释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236687" y="61799"/>
            <a:ext cx="123853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高考中开放性试题的分类和呈现</a:t>
            </a:r>
            <a:endParaRPr lang="en-US" altLang="zh-CN" sz="3600" dirty="0">
              <a:latin typeface="黑体" pitchFamily="49" charset="-122"/>
              <a:ea typeface="黑体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评价观点类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740743" y="5739174"/>
            <a:ext cx="11593288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理解历史学家及他人是如何通过不同的手段及方式对历史进行解释，并</a:t>
            </a:r>
            <a:r>
              <a:rPr lang="zh-CN" altLang="en-US" sz="28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评价各种历史解释的意义和价值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。</a:t>
            </a:r>
            <a:endParaRPr lang="en-US" altLang="zh-CN" sz="2800" dirty="0">
              <a:latin typeface="黑体" pitchFamily="49" charset="-122"/>
              <a:ea typeface="黑体" pitchFamily="49" charset="-122"/>
            </a:endParaRPr>
          </a:p>
          <a:p>
            <a:pPr algn="r"/>
            <a:r>
              <a:rPr lang="en-US" altLang="zh-CN" sz="2800" dirty="0">
                <a:latin typeface="黑体" pitchFamily="49" charset="-122"/>
                <a:ea typeface="黑体" pitchFamily="49" charset="-122"/>
              </a:rPr>
              <a:t>——《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普通高中历史课程标准解读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</a:rPr>
              <a:t>》P56</a:t>
            </a:r>
            <a:endParaRPr lang="zh-CN" altLang="en-US" sz="2800" dirty="0"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927633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表格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40299841"/>
              </p:ext>
            </p:extLst>
          </p:nvPr>
        </p:nvGraphicFramePr>
        <p:xfrm>
          <a:off x="740743" y="1816125"/>
          <a:ext cx="11593288" cy="4846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8983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43838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8083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827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设问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限定史实范围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材料类型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2013•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全国卷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Ⅰ•41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提取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两项有关汉唐间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历史变迁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的信息，予以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说明</a:t>
                      </a:r>
                      <a:endParaRPr lang="zh-CN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中国古代史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>
                          <a:solidFill>
                            <a:srgbClr val="00B0F0"/>
                          </a:solidFill>
                        </a:rPr>
                        <a:t>地图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2013•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全国卷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Ⅱ•41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提取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材料中的信息</a:t>
                      </a:r>
                    </a:p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，进行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中英比较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中国古代史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/>
                        <a:t>英国近代史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图片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2014•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全国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Ⅰ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•41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对该目录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提出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一条修改建议，并说明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修改理由</a:t>
                      </a:r>
                      <a:endParaRPr lang="zh-CN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中国近代史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/>
                        <a:t>目录 文字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dirty="0"/>
                        <a:t>2014·</a:t>
                      </a:r>
                      <a:r>
                        <a:rPr lang="zh-CN" altLang="en-US" sz="2400" dirty="0"/>
                        <a:t>全国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Ⅱ</a:t>
                      </a:r>
                      <a:r>
                        <a:rPr lang="zh-CN" altLang="en-US" sz="2400" dirty="0"/>
                        <a:t>卷</a:t>
                      </a:r>
                      <a:r>
                        <a:rPr lang="en-US" altLang="zh-CN" sz="2400" dirty="0"/>
                        <a:t>·41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比较</a:t>
                      </a:r>
                      <a:r>
                        <a:rPr lang="zh-CN" altLang="en-US" sz="2400" dirty="0"/>
                        <a:t>两份目录并结合所学知识，</a:t>
                      </a: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指出其中一处不同</a:t>
                      </a:r>
                      <a:r>
                        <a:rPr lang="zh-CN" altLang="en-US" sz="2400" dirty="0"/>
                        <a:t>，并分析出现这种不同的</a:t>
                      </a: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原因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世界近代史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/>
                        <a:t>目录 文字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史料？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236687" y="15925"/>
            <a:ext cx="123853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高考中开放性试题的分类和呈现</a:t>
            </a:r>
            <a:endParaRPr lang="en-US" altLang="zh-CN" sz="3600" dirty="0">
              <a:latin typeface="黑体" pitchFamily="49" charset="-122"/>
              <a:ea typeface="黑体" pitchFamily="49" charset="-122"/>
            </a:endParaRPr>
          </a:p>
          <a:p>
            <a:pPr algn="ctr">
              <a:lnSpc>
                <a:spcPct val="150000"/>
              </a:lnSpc>
            </a:pP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分析说明类</a:t>
            </a:r>
          </a:p>
        </p:txBody>
      </p:sp>
    </p:spTree>
    <p:extLst>
      <p:ext uri="{BB962C8B-B14F-4D97-AF65-F5344CB8AC3E}">
        <p14:creationId xmlns:p14="http://schemas.microsoft.com/office/powerpoint/2010/main" val="12695159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表格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85249763"/>
              </p:ext>
            </p:extLst>
          </p:nvPr>
        </p:nvGraphicFramePr>
        <p:xfrm>
          <a:off x="452711" y="1312069"/>
          <a:ext cx="11953328" cy="411480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设问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限定史实范围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材料类型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/>
                        <a:t>2015·</a:t>
                      </a:r>
                      <a:r>
                        <a:rPr lang="zh-CN" altLang="en-US" sz="2400" dirty="0"/>
                        <a:t>全国</a:t>
                      </a:r>
                      <a:r>
                        <a:rPr lang="zh-CN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Ⅱ</a:t>
                      </a:r>
                      <a:r>
                        <a:rPr lang="zh-CN" altLang="en-US" sz="2400" dirty="0"/>
                        <a:t>卷</a:t>
                      </a:r>
                      <a:r>
                        <a:rPr lang="en-US" altLang="zh-CN" sz="2400" dirty="0"/>
                        <a:t>·42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指出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其中（节假日）一种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变化趋势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并说明形成的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历史原因</a:t>
                      </a:r>
                      <a:endParaRPr lang="zh-CN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中国现代史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B0F0"/>
                          </a:solidFill>
                        </a:rPr>
                        <a:t>表格数据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全国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Ⅲ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•41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从材料中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提取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一个有关自开商埠的信息，并加以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简要分析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中国近代史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B0F0"/>
                          </a:solidFill>
                        </a:rPr>
                        <a:t>地图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全国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Ⅰ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•42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提取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一个情节，指出它所反映的近代早期重大历史现象，并概述和评价该历史现象</a:t>
                      </a:r>
                      <a:endParaRPr lang="zh-CN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世界近代史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/>
                        <a:t>文字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dirty="0"/>
                        <a:t>2019·</a:t>
                      </a:r>
                      <a:r>
                        <a:rPr lang="zh-CN" altLang="en-US" sz="2400" dirty="0"/>
                        <a:t>全国</a:t>
                      </a:r>
                      <a:r>
                        <a:rPr lang="en-US" altLang="zh-CN" sz="2400" dirty="0"/>
                        <a:t>Ⅰ</a:t>
                      </a:r>
                      <a:r>
                        <a:rPr lang="zh-CN" altLang="en-US" sz="2400" dirty="0"/>
                        <a:t>卷</a:t>
                      </a:r>
                      <a:r>
                        <a:rPr lang="en-US" altLang="zh-CN" sz="2400" dirty="0"/>
                        <a:t>·42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标示出</a:t>
                      </a:r>
                      <a:r>
                        <a:rPr lang="zh-CN" altLang="en-US" sz="2400" dirty="0"/>
                        <a:t>明代卫所集中分布的区域，并说明集中分布的</a:t>
                      </a: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理由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中国古代史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>
                          <a:solidFill>
                            <a:srgbClr val="00B0F0"/>
                          </a:solidFill>
                        </a:rPr>
                        <a:t>地图</a:t>
                      </a:r>
                      <a:br>
                        <a:rPr lang="en-US" altLang="zh-CN" sz="2400" dirty="0">
                          <a:solidFill>
                            <a:srgbClr val="00B0F0"/>
                          </a:solidFill>
                        </a:rPr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236687" y="-10209"/>
            <a:ext cx="12385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高考中开放性试题的分类和呈现</a:t>
            </a:r>
            <a:endParaRPr lang="en-US" altLang="zh-CN" sz="3600" dirty="0">
              <a:latin typeface="黑体" pitchFamily="49" charset="-122"/>
              <a:ea typeface="黑体" pitchFamily="49" charset="-122"/>
            </a:endParaRPr>
          </a:p>
          <a:p>
            <a:pPr algn="ctr"/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分析说明类</a:t>
            </a:r>
          </a:p>
        </p:txBody>
      </p:sp>
      <p:sp>
        <p:nvSpPr>
          <p:cNvPr id="2" name="矩形 1"/>
          <p:cNvSpPr/>
          <p:nvPr/>
        </p:nvSpPr>
        <p:spPr>
          <a:xfrm>
            <a:off x="452711" y="5560541"/>
            <a:ext cx="12169352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zh-CN" sz="28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历史解释</a:t>
            </a: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是</a:t>
            </a:r>
            <a:r>
              <a:rPr lang="zh-CN" altLang="zh-CN" sz="28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时空观念为前提</a:t>
            </a: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，以</a:t>
            </a:r>
            <a:r>
              <a:rPr lang="zh-CN" altLang="zh-CN" sz="28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史料证据为支撑</a:t>
            </a: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，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以</a:t>
            </a:r>
            <a:r>
              <a:rPr lang="zh-CN" altLang="zh-CN" sz="28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历史理解为基础</a:t>
            </a: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，有意识地对过去提出理性而系统的具有</a:t>
            </a:r>
            <a:r>
              <a:rPr lang="zh-CN" altLang="zh-CN" sz="28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因果关系</a:t>
            </a:r>
            <a:r>
              <a:rPr lang="zh-CN" altLang="zh-CN" sz="2800" dirty="0">
                <a:latin typeface="黑体" pitchFamily="49" charset="-122"/>
                <a:ea typeface="黑体" pitchFamily="49" charset="-122"/>
              </a:rPr>
              <a:t>的叙述。</a:t>
            </a:r>
            <a:endParaRPr lang="en-US" altLang="zh-CN" sz="2800" dirty="0">
              <a:latin typeface="黑体" pitchFamily="49" charset="-122"/>
              <a:ea typeface="黑体" pitchFamily="49" charset="-122"/>
            </a:endParaRPr>
          </a:p>
          <a:p>
            <a:pPr algn="r"/>
            <a:r>
              <a:rPr lang="en-US" altLang="zh-CN" sz="2800" dirty="0">
                <a:latin typeface="黑体" pitchFamily="49" charset="-122"/>
                <a:ea typeface="黑体" pitchFamily="49" charset="-122"/>
              </a:rPr>
              <a:t>——《</a:t>
            </a:r>
            <a:r>
              <a:rPr lang="zh-CN" altLang="en-US" sz="2800" dirty="0">
                <a:latin typeface="黑体" pitchFamily="49" charset="-122"/>
                <a:ea typeface="黑体" pitchFamily="49" charset="-122"/>
              </a:rPr>
              <a:t>普通高中历史课程标准解读</a:t>
            </a:r>
            <a:r>
              <a:rPr lang="en-US" altLang="zh-CN" sz="2800" dirty="0">
                <a:latin typeface="黑体" pitchFamily="49" charset="-122"/>
                <a:ea typeface="黑体" pitchFamily="49" charset="-122"/>
              </a:rPr>
              <a:t>》P55</a:t>
            </a:r>
            <a:endParaRPr lang="zh-CN" altLang="en-US" sz="2800" dirty="0">
              <a:latin typeface="黑体" pitchFamily="49" charset="-122"/>
              <a:ea typeface="黑体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20597161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表格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30737694"/>
              </p:ext>
            </p:extLst>
          </p:nvPr>
        </p:nvGraphicFramePr>
        <p:xfrm>
          <a:off x="452711" y="1312069"/>
          <a:ext cx="11953328" cy="57607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5446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设问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限定史实范围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材料类型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/>
                        <a:t>2015•</a:t>
                      </a:r>
                      <a:r>
                        <a:rPr lang="zh-CN" altLang="en-US" sz="2400" dirty="0"/>
                        <a:t>全国</a:t>
                      </a:r>
                      <a:r>
                        <a:rPr lang="en-US" altLang="zh-CN" sz="2400" dirty="0"/>
                        <a:t>Ⅰ</a:t>
                      </a:r>
                      <a:r>
                        <a:rPr lang="zh-CN" altLang="en-US" sz="2400" dirty="0"/>
                        <a:t>卷</a:t>
                      </a:r>
                      <a:r>
                        <a:rPr lang="en-US" altLang="zh-CN" sz="2400" dirty="0"/>
                        <a:t>•41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对上述公式（诸要素关系）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进行探讨</a:t>
                      </a:r>
                      <a:endParaRPr lang="zh-CN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世界近现代史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文字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历史解释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全国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Ⅰ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•41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围绕“制度构想与实践”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自行拟定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一个具体的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论题</a:t>
                      </a:r>
                      <a:endParaRPr lang="zh-CN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世界史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/>
                        <a:t>文字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历史解释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2016•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全国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Ⅱ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•41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解读材料，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提炼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出一个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观点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中国古代史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>
                          <a:solidFill>
                            <a:srgbClr val="00B0F0"/>
                          </a:solidFill>
                        </a:rPr>
                        <a:t>地图</a:t>
                      </a:r>
                      <a:r>
                        <a:rPr lang="en-US" altLang="zh-CN" sz="2400" dirty="0"/>
                        <a:t>+</a:t>
                      </a:r>
                      <a:r>
                        <a:rPr lang="zh-CN" altLang="en-US" sz="2400" dirty="0"/>
                        <a:t>文字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</a:t>
                      </a:r>
                      <a:r>
                        <a:rPr lang="en-US" altLang="zh-CN" sz="2400" dirty="0">
                          <a:solidFill>
                            <a:srgbClr val="FF0000"/>
                          </a:solidFill>
                        </a:rPr>
                        <a:t>+</a:t>
                      </a: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历史解释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dirty="0"/>
                        <a:t>2017•</a:t>
                      </a:r>
                      <a:r>
                        <a:rPr lang="zh-CN" altLang="en-US" sz="2400" dirty="0"/>
                        <a:t>全国</a:t>
                      </a:r>
                      <a:r>
                        <a:rPr lang="en-US" altLang="zh-CN" sz="2400" dirty="0"/>
                        <a:t>Ⅲ</a:t>
                      </a:r>
                      <a:r>
                        <a:rPr lang="zh-CN" altLang="en-US" sz="2400" dirty="0"/>
                        <a:t>卷</a:t>
                      </a:r>
                      <a:r>
                        <a:rPr lang="en-US" altLang="zh-CN" sz="2400" dirty="0"/>
                        <a:t>•41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dirty="0"/>
                        <a:t>围绕材料，</a:t>
                      </a: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自拟论题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中国近代史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>
                          <a:solidFill>
                            <a:schemeClr val="tx1"/>
                          </a:solidFill>
                        </a:rPr>
                        <a:t>文字</a:t>
                      </a:r>
                      <a:br>
                        <a:rPr lang="en-US" altLang="zh-CN" sz="2400" dirty="0">
                          <a:solidFill>
                            <a:srgbClr val="FF0000"/>
                          </a:solidFill>
                        </a:rPr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历史解释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2017•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全国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Ⅱ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从材料中提取两条或两条以上信息，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拟定一个论题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世界史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表格文字</a:t>
                      </a:r>
                      <a:b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2017•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全国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Ⅰ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从表中提取相互关联的中外历史信息，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自拟论题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中国古代史</a:t>
                      </a:r>
                      <a:b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世界近代史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表格文字</a:t>
                      </a:r>
                      <a:b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236687" y="-10209"/>
            <a:ext cx="12385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高考中开放性试题的分类和呈现</a:t>
            </a:r>
            <a:endParaRPr lang="en-US" altLang="zh-CN" sz="3600" dirty="0">
              <a:latin typeface="黑体" pitchFamily="49" charset="-122"/>
              <a:ea typeface="黑体" pitchFamily="49" charset="-122"/>
            </a:endParaRPr>
          </a:p>
          <a:p>
            <a:pPr algn="ctr"/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自拟论题类</a:t>
            </a:r>
          </a:p>
        </p:txBody>
      </p:sp>
    </p:spTree>
    <p:extLst>
      <p:ext uri="{BB962C8B-B14F-4D97-AF65-F5344CB8AC3E}">
        <p14:creationId xmlns:p14="http://schemas.microsoft.com/office/powerpoint/2010/main" val="242967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表格 3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8159444"/>
              </p:ext>
            </p:extLst>
          </p:nvPr>
        </p:nvGraphicFramePr>
        <p:xfrm>
          <a:off x="452711" y="1312069"/>
          <a:ext cx="11953328" cy="56521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18457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26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设问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限定史实范围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材料类型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2292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CN" sz="2400" dirty="0"/>
                        <a:t>2018•</a:t>
                      </a:r>
                      <a:r>
                        <a:rPr lang="zh-CN" altLang="en-US" sz="2400" dirty="0"/>
                        <a:t>全国</a:t>
                      </a:r>
                      <a:r>
                        <a:rPr lang="en-US" altLang="zh-CN" sz="2400" dirty="0"/>
                        <a:t>Ⅱ</a:t>
                      </a:r>
                      <a:r>
                        <a:rPr lang="zh-CN" altLang="en-US" sz="2400" dirty="0"/>
                        <a:t>卷</a:t>
                      </a:r>
                      <a:r>
                        <a:rPr lang="en-US" altLang="zh-CN" sz="2400" dirty="0"/>
                        <a:t>•42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材料中提炼一个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启示</a:t>
                      </a:r>
                      <a:endParaRPr lang="zh-CN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中国近现代史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文字</a:t>
                      </a:r>
                      <a:r>
                        <a:rPr lang="en-US" altLang="zh-CN" sz="2400" baseline="0" dirty="0"/>
                        <a:t> </a:t>
                      </a: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2018•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全国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Ⅲ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•42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提出自己的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看法</a:t>
                      </a:r>
                      <a:endParaRPr lang="zh-CN" altLang="en-US" sz="2400" dirty="0">
                        <a:solidFill>
                          <a:srgbClr val="FF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中国古代史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>
                          <a:solidFill>
                            <a:srgbClr val="00B0F0"/>
                          </a:solidFill>
                        </a:rPr>
                        <a:t>表格文字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2019•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全国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Ⅲ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•41</a:t>
                      </a:r>
                      <a:endParaRPr lang="zh-CN" altLang="en-US" sz="2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从材料中提出一个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论题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中国近现代史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表格文字</a:t>
                      </a:r>
                      <a:br>
                        <a:rPr lang="en-US" altLang="zh-CN" sz="2400" dirty="0"/>
                      </a:b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dirty="0"/>
                        <a:t>2020•</a:t>
                      </a:r>
                      <a:r>
                        <a:rPr lang="zh-CN" altLang="en-US" sz="2400" dirty="0"/>
                        <a:t>全国</a:t>
                      </a:r>
                      <a:r>
                        <a:rPr lang="en-US" altLang="zh-CN" sz="2400" dirty="0"/>
                        <a:t>Ⅰ</a:t>
                      </a:r>
                      <a:r>
                        <a:rPr lang="zh-CN" altLang="en-US" sz="2400" dirty="0"/>
                        <a:t>卷</a:t>
                      </a:r>
                      <a:r>
                        <a:rPr lang="en-US" altLang="zh-CN" sz="2400" dirty="0"/>
                        <a:t>•42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dirty="0"/>
                        <a:t>自拟一个能够反映其时代特征的</a:t>
                      </a: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书名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dirty="0"/>
                        <a:t>中国古代史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>
                          <a:solidFill>
                            <a:schemeClr val="tx1"/>
                          </a:solidFill>
                        </a:rPr>
                        <a:t>文字</a:t>
                      </a:r>
                      <a:r>
                        <a:rPr lang="en-US" altLang="zh-CN" sz="2400" baseline="0" dirty="0">
                          <a:solidFill>
                            <a:srgbClr val="FF0000"/>
                          </a:solidFill>
                        </a:rPr>
                        <a:t> </a:t>
                      </a:r>
                      <a:r>
                        <a:rPr lang="zh-CN" altLang="en-US" sz="2400" dirty="0">
                          <a:solidFill>
                            <a:srgbClr val="FF0000"/>
                          </a:solidFill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2020•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全国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Ⅱ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三点之间要有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相互联系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，展开论述</a:t>
                      </a:r>
                      <a:endParaRPr lang="zh-CN" altLang="en-US" sz="2400" kern="1200" dirty="0">
                        <a:solidFill>
                          <a:srgbClr val="FF0000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世界现代史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表格文字</a:t>
                      </a:r>
                      <a:b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2020•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全国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Ⅲ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拟定一个</a:t>
                      </a: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论题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中国现代史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表格数据</a:t>
                      </a:r>
                      <a:b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2021•</a:t>
                      </a:r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全国乙卷</a:t>
                      </a:r>
                      <a:r>
                        <a:rPr lang="en-US" altLang="zh-CN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•42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zh-CN" altLang="en-US" sz="2400" kern="120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简析两次会议间中国共产党的发展，并说明其原因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dirty="0"/>
                        <a:t>中国近代史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CN" altLang="en-US" sz="24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  <a:t>地图</a:t>
                      </a:r>
                      <a:br>
                        <a:rPr lang="en-US" altLang="zh-CN" sz="2400" kern="1200" dirty="0">
                          <a:solidFill>
                            <a:srgbClr val="00B0F0"/>
                          </a:solidFill>
                          <a:latin typeface="+mn-lt"/>
                          <a:ea typeface="+mn-ea"/>
                          <a:cs typeface="+mn-cs"/>
                        </a:rPr>
                      </a:br>
                      <a:r>
                        <a:rPr lang="zh-CN" altLang="en-US" sz="2400" kern="1200" dirty="0">
                          <a:solidFill>
                            <a:srgbClr val="FF0000"/>
                          </a:solidFill>
                          <a:latin typeface="+mn-lt"/>
                          <a:ea typeface="+mn-ea"/>
                          <a:cs typeface="+mn-cs"/>
                        </a:rPr>
                        <a:t>史料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46" name="TextBox 45"/>
          <p:cNvSpPr txBox="1"/>
          <p:nvPr/>
        </p:nvSpPr>
        <p:spPr>
          <a:xfrm>
            <a:off x="236687" y="-10209"/>
            <a:ext cx="12385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高考中开放性试题的分类和呈现</a:t>
            </a:r>
            <a:endParaRPr lang="en-US" altLang="zh-CN" sz="3600" dirty="0">
              <a:latin typeface="黑体" pitchFamily="49" charset="-122"/>
              <a:ea typeface="黑体" pitchFamily="49" charset="-122"/>
            </a:endParaRPr>
          </a:p>
          <a:p>
            <a:pPr algn="ctr"/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自拟论题类</a:t>
            </a:r>
          </a:p>
        </p:txBody>
      </p:sp>
    </p:spTree>
    <p:extLst>
      <p:ext uri="{BB962C8B-B14F-4D97-AF65-F5344CB8AC3E}">
        <p14:creationId xmlns:p14="http://schemas.microsoft.com/office/powerpoint/2010/main" val="40281373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TextBox 45"/>
          <p:cNvSpPr txBox="1"/>
          <p:nvPr/>
        </p:nvSpPr>
        <p:spPr>
          <a:xfrm>
            <a:off x="236687" y="159941"/>
            <a:ext cx="123853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dirty="0">
                <a:latin typeface="黑体" pitchFamily="49" charset="-122"/>
                <a:ea typeface="黑体" pitchFamily="49" charset="-122"/>
              </a:rPr>
              <a:t>历史核心素养在开放性试题中的运用</a:t>
            </a:r>
            <a:endParaRPr lang="zh-CN" altLang="en-US" sz="3600" b="1" dirty="0">
              <a:latin typeface="黑体" pitchFamily="49" charset="-122"/>
              <a:ea typeface="黑体" pitchFamily="49" charset="-122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51432" y="903828"/>
            <a:ext cx="123853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CN" altLang="en-US" sz="3600" b="1" dirty="0">
                <a:solidFill>
                  <a:srgbClr val="00B0F0"/>
                </a:solidFill>
                <a:latin typeface="黑体" pitchFamily="49" charset="-122"/>
                <a:ea typeface="黑体" pitchFamily="49" charset="-122"/>
              </a:rPr>
              <a:t>时空观念</a:t>
            </a:r>
            <a:br>
              <a:rPr lang="en-US" altLang="zh-CN" sz="3600" b="1" dirty="0">
                <a:solidFill>
                  <a:srgbClr val="00B0F0"/>
                </a:solidFill>
                <a:latin typeface="黑体" pitchFamily="49" charset="-122"/>
                <a:ea typeface="黑体" pitchFamily="49" charset="-122"/>
              </a:rPr>
            </a:br>
            <a:r>
              <a:rPr lang="zh-CN" altLang="en-US" sz="3600" b="1" dirty="0">
                <a:latin typeface="黑体" pitchFamily="49" charset="-122"/>
                <a:ea typeface="黑体" pitchFamily="49" charset="-122"/>
              </a:rPr>
              <a:t>（学科本质的体现、基础地位）</a:t>
            </a:r>
          </a:p>
        </p:txBody>
      </p:sp>
      <p:sp>
        <p:nvSpPr>
          <p:cNvPr id="2" name="矩形 1"/>
          <p:cNvSpPr/>
          <p:nvPr/>
        </p:nvSpPr>
        <p:spPr>
          <a:xfrm>
            <a:off x="788521" y="4853817"/>
            <a:ext cx="8392041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3.</a:t>
            </a:r>
            <a:r>
              <a:rPr lang="zh-CN" altLang="zh-CN" sz="3200" dirty="0">
                <a:latin typeface="黑体" pitchFamily="49" charset="-122"/>
                <a:ea typeface="黑体" pitchFamily="49" charset="-122"/>
              </a:rPr>
              <a:t>论述所举的的史实要符合</a:t>
            </a:r>
            <a:r>
              <a:rPr lang="zh-CN" altLang="zh-CN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设问的时间限定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。</a:t>
            </a:r>
          </a:p>
        </p:txBody>
      </p:sp>
      <p:sp>
        <p:nvSpPr>
          <p:cNvPr id="6" name="矩形 5"/>
          <p:cNvSpPr/>
          <p:nvPr/>
        </p:nvSpPr>
        <p:spPr>
          <a:xfrm>
            <a:off x="788520" y="5632549"/>
            <a:ext cx="10969447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4.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论述当中要注意时序性，按照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历史时间的顺序构建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历史事件、历史人物、历史现象之间的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相互关联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。（课程标准要求）</a:t>
            </a:r>
          </a:p>
        </p:txBody>
      </p:sp>
      <p:sp>
        <p:nvSpPr>
          <p:cNvPr id="7" name="矩形 6"/>
          <p:cNvSpPr/>
          <p:nvPr/>
        </p:nvSpPr>
        <p:spPr>
          <a:xfrm>
            <a:off x="788522" y="2311470"/>
            <a:ext cx="10801201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1.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辨明每一个发展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阶段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有什么新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特点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。</a:t>
            </a:r>
          </a:p>
        </p:txBody>
      </p:sp>
      <p:sp>
        <p:nvSpPr>
          <p:cNvPr id="8" name="矩形 7"/>
          <p:cNvSpPr/>
          <p:nvPr/>
        </p:nvSpPr>
        <p:spPr>
          <a:xfrm>
            <a:off x="788521" y="3090201"/>
            <a:ext cx="1080120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3200" dirty="0">
                <a:latin typeface="黑体" pitchFamily="49" charset="-122"/>
                <a:ea typeface="黑体" pitchFamily="49" charset="-122"/>
              </a:rPr>
              <a:t>2.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将问题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置于具体的时空框架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下，能够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运用恰当的时空尺度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对其进行分析、综合、比较，在此基础上作出</a:t>
            </a:r>
            <a:r>
              <a:rPr lang="zh-CN" altLang="en-US" sz="3200" dirty="0">
                <a:solidFill>
                  <a:srgbClr val="FF0000"/>
                </a:solidFill>
                <a:latin typeface="黑体" pitchFamily="49" charset="-122"/>
                <a:ea typeface="黑体" pitchFamily="49" charset="-122"/>
              </a:rPr>
              <a:t>合理的论述</a:t>
            </a:r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。</a:t>
            </a:r>
            <a:endParaRPr lang="en-US" altLang="zh-CN" sz="3200" dirty="0">
              <a:latin typeface="黑体" pitchFamily="49" charset="-122"/>
              <a:ea typeface="黑体" pitchFamily="49" charset="-122"/>
            </a:endParaRPr>
          </a:p>
          <a:p>
            <a:r>
              <a:rPr lang="zh-CN" altLang="en-US" sz="3200" dirty="0">
                <a:latin typeface="黑体" pitchFamily="49" charset="-122"/>
                <a:ea typeface="黑体" pitchFamily="49" charset="-122"/>
              </a:rPr>
              <a:t>（课程标准要求）</a:t>
            </a:r>
          </a:p>
        </p:txBody>
      </p:sp>
    </p:spTree>
    <p:extLst>
      <p:ext uri="{BB962C8B-B14F-4D97-AF65-F5344CB8AC3E}">
        <p14:creationId xmlns:p14="http://schemas.microsoft.com/office/powerpoint/2010/main" val="131255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 advTm="0"/>
    </mc:Choice>
    <mc:Fallback xmlns="">
      <p:transition advTm="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  <p:bldP spid="7" grpId="0"/>
      <p:bldP spid="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ULTRA_SCORM_COURSE_ID" val="E5D20E08-F8FA-431A-AEAE-181CEC761571"/>
  <p:tag name="ISPRING_SCORM_RATE_SLIDES" val="1"/>
  <p:tag name="ISPRINGONLINEFOLDERID" val="0"/>
  <p:tag name="ISPRINGONLINEFOLDERPATH" val="Content List"/>
  <p:tag name="ISPRINGCLOUDFOLDERID" val="0"/>
  <p:tag name="ISPRINGCLOUDFOLDERPATH" val="Repository"/>
  <p:tag name="ISPRING_OUTPUT_FOLDER" val="C:\Users\Administrator\Desktop"/>
  <p:tag name="ISPRING_PLAYERS_CUSTOMIZATION" val="UEsDBBQAAgAIAEOUV0cNwDEewAEAANoDAAAPAAAAbm9uZS9wbGF5ZXIueG1spZJPb9QwEMXPW6nfIfK9dpYKUa0cekDKiaJKC4jbyptME1PHDp4Ju/vtmfzZpFuQQOKQaPIy72fPs/X9sXHJT4hog8/EWqYiAV+E0voqE18+5zd34v799ZVunTlBTGyZCR88iKQELKJtiX2PhupMvBAkQ0XCL4+bI9pM1ETtRqnD4SAPtzLESr1J07X69vBxW9TQmBvrkYwvmLvs5VYkbbQhWjpl4l0qrq9WA/ICZ5F7fIXBdf3KKIvQqDYCgieIatz2bN3Q3838NMErOrWAgkdfDbPvTfH8EMrOAfbaSo9tWyDqCYO20rSx6zufYCwyMTbsGkA0FaB0vhJq9Ko/mPWTM1hPHLzA9ty22zuLNYsjfejeLerubBmyVxNHXYJ0M0wwnGLeOZeDoS5CKZIIPzrLVd5jv85HkK7FuJzn7h0+Wy/xULDGVW4KCvH0gR18JFOUco5ejtHLwdTbh+ITF49TnNsFMgezhKBratzbf86j7/6fOEp4Mp0jcV7B+hKOueW/BA2PQsAz9pqk1sl+tTOVd9ftmxdX40Iadzdl8R1FQiZWwNewNGTUos8w9Zqm1fg5JTTHotXv91JPRC5/AVBLAwQUAAIACAC0u1hJPTwv0cEAAADlAQAAGgAAAHVuaXZlcnNhbC9pMThuX3ByZXNldHMueG1snZGxCsIwEIb3PkW43cRupSR1E9wcdJaaphppLyWXWh/flIp0kYBDIP/xfT8kJ3evvmNP48k6VJDzLTCD2jUWbwrOp/2mAEahxqbuHBoF6IDtqkzavMCjN2QCsViBpOAewlAKMU0TtzT42ECuG0MsJq5dL+LpHYrZFMOiwuKW9i/7M4MqyxiT19F24YBVvMe0IIy8VjA7F43cYutA/AIakwBMqsFQAmh9AngMCcCPK0CK75vnpEcK8aNikGK1nip7A1BLAwQUAAIACAC0u1hJuOc88l4AAABjAAAAHAAAAHVuaXZlcnNhbC9sb2NhbF9zZXR0aW5ncy54bWwNyr0OQEAMAODdUzTd/W0Gx2a04AEaGpH0WnFHeHu3fcPX9q8XePgKh6nDuqgQWFfbDt0dLvOQNwghkm4kpuxQDaHvslZsJZk4xhQDnEIfXzP7hMgj+TSHWwTLLvsBUEsDBBQAAgAIAESUV0cjtE77+wIAALAIAAAUAAAAdW5pdmVyc2FsL3BsYXllci54bWytVd9P2zAQfi7S/ofI79gtHQOqBMSQ0B7GhNSx7a0yiZt4TeLMdgjlr9/Zzu+lbEh7aJWc7/vufPfdxb96zlLviUnFRR6gBZ4jj+WhiHgeB+jh6+3xObq6fHfkFyndM+nxKEBlzg2ApsiLmAolLzSA76lOAtQzYGBGXiG5kFzvgfsUuNtIJ0v07mgGLrkKUKJ1sSKkqirMFSDyWIm0NCQKhyIjhWSK5ZpJ4tJAXoNd6b+j4ZeJnOh9wVQPWei3B65JWo5nxQck1RILGZOT+XxBftx9XocJy+gxz5WmeciQB5Wc2VI+0nB3J6IyZcrYZr5Lcs20NklY28zXK744zz0lwwA5h03GlKIxUzjNY0QclkyA/W1KVVLzqAGt4VU7XvNav4153zRutnOkcy7Kx5SrBI76kM46CfTJMKqf2etaBT00Cro1TMiT7FfJJYvs67dWjPMFcgFbxdk8sapCOICnWxpqIfc3AAMV1R3EbdOwaxq2oJYDt9HXHQVqbrtlVJeSNaWa+U88YuILlZIaWVxqWTKfjIw1lgzBPnFXrpvUNcRPdJae/kNvjN+oNT/Va52xgP/RmE9A1NaE5xF7vuXgo1kGNdUMim1sWBcpNjG7nFT5mPV0PTC5HOumwEU8TWXMYAwjqinp7OQQlEmqwCUs5QjbOzgITnicpPDTkwzj04M0GZW7SYbewUFwKsLdBLQ1t2Uk4zqOxNQqyCcT68QPS6VFxl+sPAd7Rq+sDl8buebouuDtwdn8j1EcxGgGc4smVpd56u2r5vDezKlWnc+mcJaBWmEemC4L59XMQlmMfCK2pWWqb/o5NfuwBx3lPDUd01zfQe+iWvMX5lU8Ml+6xdLUJGFGMwH6cL7sMUA/YbsMwlvToYhbkTd1wJjYN/dvK9ps+bp1ruuHOuxDDZ84qxzGzdRHUEcsRZlHox7iovuIqBR22rVk1EvZFm60OAGRiiJA7+GhvvPF6UV35bPFRYO1ed27wC6XN6z0OuFOQaTWdXsRv94N8PgbUEsDBBQAAgAIALS7WEm3fittZAEAAO8CAAApAAAAdW5pdmVyc2FsL3NraW5fY3VzdG9taXphdGlvbl9zZXR0aW5ncy54bWyNUstqHDEQvPsrhH9gJbVeA5MFPc2CDwE7+DzsKGawrQkjmZigj4/G8bLeeE2iPnVVdzXdqj4/TMk+5zI/Tb+GMs3pJpYypfu8vUCo38+P8/J1iTmWvDkid1Ma55+79H1esYbmMqRxWEa7snmLUXh9SEmtnGoZM4wiyTz1CjnPbeM6cB3YxjlKbL/5S+KP7hL3MZXzqv3mhP3YsEs5LmWXxviyhdPq99TpBlfLME6tLm8FW6MeplbH1kCMcMl9pRoABLLcEYerlJ3UBHnMOIZqFAUKiHBOOlGJpBxaFjrRVJjvBGKSMeoq9bR1I62No7ZK6AjRbZpXna0hGIkxIoQAc5ULCAajVg1NQ4NaDwgODIiqjSYKULDBBFa988JypKgXGFdmDGB8PO5xu/fnOqL/vc7hnP8QPPsFZ9nVW5sz5ur3z8vSim/j04/HoUQ0jV8uw7fr68s3P75698CuJm3bfurp31BLAwQUAAIACACuu1hJ6GRO6OgvAADpWwAAFwAAAHVuaXZlcnNhbC91bml2ZXJzYWwucG5n7XwLVFNX2qgd+9t2BkudmY5EHmlLW2tpwRCUV0jq0EKtD1REtAKpjRitQoSAEMjD1inYGoj4CsgjpagU0KRoJQTysLUmQEKCWoyakKghOTwMMTmGcPK8CdqROnbd+9/7z733X0vXcoXss79vf+9Hzt77qzWrk+f+ccEfZ82aNXf5h++vmzXrP+JmzZqd9/wc78jPtXM2ej+eIa5L/vsstjxo1PvlWfyyVctmzWpn/Mm55T+831/Y/eEm4qxZL170/X9GQvhu66xZm6nL31+2vjjLOERgnMGTtJSs1Kz3st57veGHdV+3olucp1vrkt99bdmqFV+9si5w4by0Bc3zXnn16psftHz1/j/uHPso6vPW/T9seP+jnfta937z15Wpgc+HF0w4ou9ejaVA1ePVm0oVo+fZEPkkY1Jmj965zRR72d2+zRGcnopxmxmcLJrL2gZ33ytXUu/tg8/y/av7sn3ztouyY7E28UBNWFv87OnBpl3Hm8YbwWSMfS0p0Teyl3gsBywZcdI8Js/R6GnIzmdvxGhvJ197xvd4xbEKMJgGMWmbsl7wPdz9wtk8YVPXH3x/3zoUEKdY4/4LRLufTFufJTFDrud88PGJACyyIGEX1eNDMTHxlV893D5Qrhm+ynL/0GhAnA7ock8xPFPvCq1nCEe5CV90k6nYqZ/mswmeoxzySb5beGbKpbCNLkSbv7J0ZVCvFtajJg67u/Q8GSC9+wsQO4zQsLV4HwW9Ja8lAimuX1IyXT9FOH8K1F1UuNSKzATrL6nKVtU5wqUBq8J9A9MdcgI5olcyaE6dkimYunNAb9S+CHeNJLOuP39UYVzKsJ7nUIz2jmR4HJgQqDJHmwBLqqiIqF3oUgONIJ5qwLNZqmJPXrncUSz0LnxBpftqbr2q/ZV9vQr3XUUWYzuov7/BO/JqRChefAk6y72aI+lVdRpx+qUwStv4hk1LCgwOYvxfDS7Em3Km9hrFvxw3fJod/2XjX7zoKnWaMnnPwcikr/waMK6rGApF1VMdmcsct7g7c0OwaEsVg59HGj7apOviY2hq89scfv2y4X1w5y1rjiWPeCMgT5ytEzajuQ7Lnrn1JAwTMJo/UmjtZ7RdwncuFoZLVYlsuK2/UNcBLeHQg5T6nUu1BP5nUbbe7+OyVsVho7V4lEIguYFWZqBr4QsJHrfJ4w5kHGZ4RB6bhyoFmCoDWpeHu/QS/7MRme3anoEgbTSohxoW0NwgJVIosQQRu8kshkTK0fEAWxgXLkrhGYvrArQrBnXDlo9yo9HudzivcULic0vLZIwqYJ0r1mdCcqXAOVKyNaqnByE+Sf8SXLyU8Q0v1+8vumQ8Ej0sJJWqw5X9s/WdmZpKczu4Z05Vngq1Gr1HA1e8Cif4HW9GcfNUju+9JIk+qOH0HzQTyGzcfemHR8ctPPw96SvV4+BONlypNzqPj7vHaS6O0gQY1TTql1vZgQwkOilcWkhC83LVe1BUjbBfRwficpG18DACQOwH+13ILAMO6FJvC+nNz8yNR5symIxotsi/rUxOpkOlUSKDojRcYUvxCheiBtikyhhbsHcpvyYdVCnpVy6yBTISNHAGUggHS9ckyFe1NiIZCTQCgBDjAB3Q3o18nYGQ77teKfCZE1T6bSJe/Dn9+ar0tRW3d9JDYX8ty1NlsD5/temnAHgZ/S+8IfImjWL/ca4EVzme70BsHzaLja/ZVOgNE6VjxO4UL1Vn/L7SHa2GgYbLiMRP2IrdUVuDFoR+MsFq3OFs8OehmQqbVFfpuZUSgvMyLC/GEIBJLqkO4m0wSI5rKxVkA5JAZ/LIqGZ+AqMNMecadHZhjn6gxqQy/7HPeRzj4JHjLRXLIvO1GUs1ctuAVykKnMGBd587aLqUgQ4JFceu9bJp4Xck4sMDQ4GDa5cwKCrkVvpJnmtSsdgXO2AT+mQlcruMo1mQmDTnqzMZrGU76KG4t3qvL/ZnJmrgNhVVDU3y+slao+NiiyLHEZNypbWRGOLo6AgdDvgL8cY7oVvYiveOIyIZ8XN6MhpUw2lVKkf2Lzep9B4XwJUQZcYJS8xmEJeDsakxlj3hcMYSUcLwWShWU340ET/nJ7PgOBa0yvQ6Bc19Gv/XIG0oFNKn4uWSTXQJnc+S1GBfCOaZpjBzt/FWWWOieykdWglvl8O6gBtoGLdQ2QoV1KkTksJJE7x3FIXxDT4bBowad4Xcb47u6HpYSn4t6RWZSofWKfNuFJ9M37oxyPYVytC5y5EHrMXF7996+obwbJgSL4vR8ypUmnJiUJwkLA5QDe889DmS83MQ46jU4qiXKFQwjCQgbhjNmwhPBDLh+J3U00aAenWgRqJ119aRPgAmp3UT69XDMrGAz5JKXooR2REWq9woMYpVF4vVPba+qbh0LQ0iHhpvk/B6Jx1xlusqracOw7vbgf+wQVLMJmXxVjV4yBhfHOUPqQZqLr/CZKR/kP1+zXPlpKmebxYzXtENfqJDiPdXPfMaNxgexkAkMfKGViXiQ0KVwB6dC3G3zqIWO2y3g8rlfhk8xZQ9Wy0Li0Y6s1+SFeq0N4O4/Tn5DnU4t7cQWmLSbhsJ4vgl6PM6DIoianzugrjQJsMUsg6oai9STwpPh8SBQAJNLtnr5WagZtxgquDXOwzjDSq9MS9zF7wItVp4CrRhqf0OqCSdQTz82YgaPVmMUSAYLEmIqFmnqwRiGghom5ksxtFBX+bp9EvZOiKbWpxUtkm8jx5Milcy4H+qIKFkhbCXxYXg94eqFs3+uTPX7286qq5LjYETMlgSFiEQ9qFYNzypi2XZ1RPSrxvDsLWIBRssJAJ2Wayb0uf3Je4f3gDqpYnOydkaEMTExwTBufYA0HQjYLFkbwlTcuM4RmsEGhwMoFYKSPocsGiJxIiWH/7+jo3mbui3bdTAQ7HhcO1sUqkTUthuTjXIQWkhrifIIOkfqLZJ1vBtLi6lrna9Vpl3FSfRwCIxWtRk56pcDMZXoOx2N/QM9B4+/+nIHfKTE658gFTml+lfq6X5Mng3sqDh1UTlRYPNVxjcmvCr9+XuC5eQBdNJfL5iYDqxZ6ASF04nePPvTeAXOUdZ7tGXp5++8Z8G/09OuJAfIbh/ZTCMw8+33tzJyVy+Tv5F3Quxga1I3dIHE9Zh7VeYbOrURTj6ePTro5y+GweR38bFx5Wt9j79pEU0dUBUHLXjwyubpbC19cHB09i/P/J6YRo+WTK95DtvLM8cvHEZMU3HiuXr0gv3FDxEfeiXtKcg/3+AjEaWWAfTOQ00N9Rm4wMJSo2VXZQpAOtNqDDSah2k5xlixwMeAZ8EI/bdvpqCyaw8ALyjuHGdRG8914Qbedb77NgVyCZDKo4k3nmjh6jUpz9aXS4iOhFWVR8Rc3J+VvHty5vjymdCpc/dzxxmZw+j9NQu0cwH3OAXI/ozF4QCmaZmx5l/Gt+iehq4PUZKu+G8NB9LLmjjcphYKmTnrVcgclWofI0XjWcmmmgG7RyxraQyr7YjFMgxNS+ZyQ4hftaLwAZrUFPbglgCEXOmbeYyg88H+J7hOLVJ8gFo/UyOPnuWPo0ztTQUP0JulVdWTteaGz8CsEv+IOalJUi+G/s9oHbj0t8Dqu429sDiWL8RT8XevNw0BSKpCBabCKQ+0nCcp3XeYvmZsdikrvHfA1r9ezDoF+tTZpiBsy3pQgy3FZiKKUDPFA9nwTM6dWuDTvdkThj/KeQBChS4kkRKfjITcdl3f3niIoiu8estYMuTFDMRjmuWN4/dHQmI8wbnvScL3Gmhn9RtHiTSc7jB8YVPYgW3fmjb7yyUlzr0ewtxBO2pTyZbuer3SFCtr6j/rVa4wbPKARbNffldjdvrCF9aYsU5qsrHJnnNlTkS3v841v6m22907cQ9Tnozi2p/V3f7ZI/XueiPYbKpiYqjoU9wx3QsxTrW0tzwdvnPxGNAHcCWch4xnZkE89N63DbmvjuxfcQl+SEzyHi9ZYZ/LB+bYcGHuh6tfOgE+78bSAJPCPUTsnzdK8H80nRMxCidHy9hp3AF9TMVcX+4ZIIHsDWQvEh4KTUlodBqkUZgugZJRwHn633vQewiwfgY5FVyQW+tVEJSlGqIrj3CN6Mrango5Th/BmEpbESBPHuW7AJz3r2g0kNNd5AKFNF63xtcS0z92Xcpt7+cz9ZqSj9obgRRbTPBPhtZyXKoAXaEoi0O1BlhzvxNuZisG9VY0H1QVRH5R28z2WX8MAbLTF8vVzIkC5SArtJCbVB2rrpZGgLFQEHiQlV+ZghBmNKHkyeaJvMASRC2bS2aSV6tsyOOVRoU74qVqSkdM5nuG/D23zAgn5TU2dMWGMq5L/s+es5PeBZl0o4QW3Hfy9pe99kMFhudFRzHlj5fbSNmTrC4RNXakGhLMW8VG44DioXQkn1bbChLO0il1mPEGQ07J+KZ6SUGRDIUgDsoI8JsMDhSybDkia2kuoxoKgqt2ImSZGDQHnJIydkZvrwwXdyBCJJHCivgo/ILTJWMs122O4YNrzCH6ydxu1byUIzDUst1cH+1pN8oORjToHiL2y8J1NvX2lD5FLFYEDlmQDeZgwBvrUwF7x2P/LQSiBJuAK0kp3oho9uVsa5hfDIygTojhvUerXr3YkZZx6ZweKI+wGQQU/K7X92HC18BLdFlZQ1VNxIcG2FOg8PQAS3R2xFvn/I2bdH9Cv1SBQ41sapiC5HfGqkochfvQDUj+nIDmXqc3ghBw8RgG6chxWod1M1w0IYMXLWqbcEdCzVrUax/SVXV7qg5F9VLOdUyHV1yUxORn9ln1RmPjBtu51HDh8DO/oEaAzxNQTEoQiuAqAZPR94m9LXiD0Y3JK1LBGaY/5XDYU2bo8+mJWaI+caAariy0q9EhYiYjc0ais2aF+vZWNzHoDHS1xvsqhfrSxWhQ3tGZJIQzpiMoxIT+9owXAWNvHqRItuNmDriGI4dVtJbVPCTnIkmCWemJ60OjiOKIIkAHEfNMXSZ/9h7BL4Qvg8nlvBZqpN+FJ6rmIaSv2XzrgFLkuwtvgp+yA2OuzpVZYNIDINEtgYGTVU59PYjNpBsQCBnm4rdJHoGJiQsdNR5/vLh3zhtZKQ89NM08cWxpTAg8t4H4m7o6FFeStbJGDarnE//HOYRF/KGAt5ORV9zUkOKQuDI1wxLdWm1Xt5stVptGIMpGRLejOpX7HA4udiL6lw6q2o8n7UWvboBz5YCWXPbSpz/rcPaU5D/yyBj55VZpVHZj/VFv6yIEBRYm+CukcsnXl1OS5OX1c37Z2yRUiApVmh320Se7TcPnmgbR76KTyzcpi6bxjirs3h6mVm37sDipn80PoCfJmhWeMN/0YTizWR9GJZnnygSlU53g1drS11WpXbq5vD4fYxb4nlLVFlkhhQ091gRzVbEQd9v9M909XGcfYPdWtfExT4gepgoB7Ioq2JefMBvRln8kADuvPVcurfNXActMZK9fWT4cz+W3xGYKCar8hv7zd1+DztJDsW4k7Etvv7KIhw+68dNFTT/tVlDmygVneSHE/wKS/gWnNHXj/ZxTNcIbgPh2D5t4mRLCqXV+XHejYcVWUmkXuJp45jufjk/661yYXk4RpxFEXTuepTgnfoIJlZ3e8TzY6PE7AQVTCwynPnPrOosbR5UxliwMM4cNPU1zBUsZagz45/AWaXG85adQf4u0VlqINZ5Z76UE8zs/TUdqVZhhG6hTcAJsk2FUcmujQ9pap7sJ1DBMW+bwj/G9QrIOjgu9bYq+mSm84RRDxWikt7gwuF4B8IgNiarbMnRQ+yzNvOkfZIrch3jmFs8877FugaxAnfVBNZ5Ccsf1Jt/9Kfes3f1GHO72IfGwerBwotOBJfBtAGMonQoeiUXG/8rT2NsfVqRqUTZ/aBY6T2nQDtG/oaBvUS8UaoBG36lgUo/o3bzgIZuarxI80unazuf9XnexClV2iRak8URue2bhWLYM21bOMg5tyPIt/+k14M6gzE9i6S3W3hkJ2K1+zbcfbtpxXg+JQTPMSOQn1Fd41hawSjWGi8C4wmo5tRhbeQQ1dW58qFCu49UIUM/KZP7fX4xAC35vljViOTCGeZfUlMysb4Okp+3KSutBkskUQUtGfAmM7UhPevluK7RPTpdvyUjxXiSmVVyVTnlNSVC7FihIf1neZPBm6nCopNZrrt4znPSgMThgI+IjryhYrozLlxqrYo8XinFe+M+bn0wE8CdMNE8Doa1T+7cfApUVkqzHzh4Vw4sWPINxFNQJi6fxCwyARb60dGOREBdXAjs+UQ2Ui0Fx1fp7QEVNhz15OgqbumVfoywIa9zwf1cXEgc8uPcCHgiEBCFzK9UvT9H4sfYEY/eVrcSKhSS/eqhAFB/juRXH6EAah05tK3ucAuhptJrQv0PTKhQJW6LlVTzcvivIROVPL96XWwFjQCeUulxuQmrQQaHNpIIf/s5gSpgn6HYOjzVfo80Uoft3yQ4lM+/YjnMcg7XhpvK5PRmUunSOTLnW86ANZIwDNGl4x8iHku3y2lJvF+lr1o6R/LZiZXgGthgDqELNSQZiM3aEYfWrOK2oXIhszWCaj6gP1i0GTcgu1CzBeHNsIl4equkc8fA3TJ5K1md101vsJkJBUkNiVb8UemnvwqPGVNwyhvCXEoC4/K5rqFi+TnJu16viMF0hIDf1KRvPeUstn/dSDS9XK9SAWlN4EiNtIPb3Ub/eZCVHl7+0GQ7Khp3O+BTy0k0p6OeFJ+4RYMubyQ6Vd/qJNcJXUOHJyQYt3nQG3k4R0I1Of37tmnguDtTayczGtKLK1s/z0OJkzH2y9GZmrn1YFs0N79WTXBUw7ZcnRT9mfb1b5cKr2hf7Mm+z+OzpMAzRPp+3PYVuj2D20nYRPwCxuWhieXc4D+YPosvqJyXHxUO97yILxvwY+ncEMISRR2mZIQwkAUGcEE/Iz6r8DgmHTSmVFUVO2YIZAVMJA6L9nZno+N5kSKDKwPNOI7rpPMTRFjX9uLogg35rCgNPEeboiNt4LbRJdS6ENvRCq8viNvevNqJwumcnynUBLfgO/eQLHeE35LnEDBsnbNN97yBWOhESrMXP6hMh847t9tRH1eu3e3Q3d0Rv27brtNJ8vt3zymyMHJU9Unn/E4i6Q3bcp3r8qTrCKP0qvFtXTu8mX/o7IJ7uTudpXWgqKJmLdHvgIqGJIYsS03qGdMO0uksEt34/HEVQ8KhqwASPf1QZSQV3VKFRDtv+zNp23gPo/eiIUJK/lTpdo1NaDv62+E7GBl4UP+yYJC1Wc56GGVt2knMsz8b9Vq/M251vvthlOzyuAdF9nT9/mSTz6ch4BiIf1iwupie/SlL7uTFs+y/NPdhuuuiH5bI1+5/7k/+Jsg84rVY6daHs4+jHTcUx0JDuOClCGq7E5RCkQ9ktGMVh2/5KPZWXrwC4yFDABN86PNXutwQxgP4lk6E29f85onw3pcRR7zIdBJlxIFfC4IOweTNnUqP+idvRl/fEMjd8mtxUGu/7U8rtp6MoLSgHlUGN8cj3Hci+v4tdUeLYPrFtIlq6073stc36HGyPH+JqSYTgFKUdrz0Ub90XumxYz3jY6Vah2bQnzZ1MZn5Ydw6SCO3FQuVtkfrfsbh31lxxTwuVLb9c/mb0oFFCfQHmrqk+t/8Uk/zveQmWe8ciMhyTb/9RLtGU7C+wodacAA9rdPd5skSb7uiFLmt0fx6vQ7/10OVVzw+7YyFwqGeQW/62mz3MYLp0lOnJXDrjtEak4ifcwnj1mGEIZsjf966u5dD0t9QrZ3TiGI63w5uJDP0jrdpbJFXlfwdPytYIL8VqaQYkCxSwWj/dDW09wBXqfOrh0Uhf5Bl03vvWfbwz4JtWNeYdeDt4JNmV8HVg7H+jUO2umkRdRaXJsgHamgLF3NG1MekAC1+8eyVc2qvu2u/IKXd7Aw3tL+p1E/q3Louejxsky8vg+0il5HAZCzM/FiRYFNbizGiQ8TNbrrWkFb/Ty46OSOyC4ewhAWfRv5j22nYRVwu69X8I+lNH7ADucH6PKRm60jv3prbyKbVGoVeZ7Z8JD+iGm4XS6SOVzM/g0BKLeYil1c/k0IDrYkYX7xtr6wQFNXUqBjwIkUbgouxN1Tl8/+IxHnjpk2BA3T0LUg9Qtz2EXGoOL4ivWs58/g0kk/OKnUv1u9wvkVK6uV/m8//lEgt1B9EbAvZGpkkV+K/hyXiJzCe7SUaeXYaLJGohQa/JfFrcyMy/w6BtRhlKaYL7fb/kjTMeeB/8wmc1HI5fT8YtiRZJ+lLFTPNoYZz0Mu1sPz8TeLj5qZ7iy7K99zqNRIWEPM99FYibH23OTkOsAgQQkarxYUQDzyGyy8M9iY3uwDWJJuUyJB9Wzt73/t47mFeLv8mErd9AsMcz69dG7KQWSEZqlxGqgQlzPB2xNZKzHiTXy0U0ldYpepXEpAzafsa9hqoG4a9geO/RuR/ivS4DQHYT0OWEVVqGv+P74oMQlxPXbJibVZ9rPgyIr9Soqr8Rmc23F6oOF8ig6g8Su5VQdzqj9PcKw2lO/yOl06KV/9q1HGFI7LqSLGctPWG8AtiyHbDMoTeax9+lTCMpO19ogrSAitx/wiy9eIYaxcSGJ8v0ZPo8wqOSNRZxyS1LGIILr7sI2CNu86gMBzESKGQGtFzulPtV6c9O4Mv8Dbbb9Qnk6xm1B4550jDr0xFJDYXQBXt4Kkq5K9mzmxMLQn4L/uinH535CvnL5ceqtwolIAC4Yy3D6UCt308XWu/xmVjjf8RlPr48/8Wr03WK30FTRvNQfAYB0VT8z13xljOw7R8qzfdze/cDWXJbQVCLpigeQTyS5bWPcnlaFwTRdgE1/2rF5bp/yUYS9CT7fkBz1S+8dtxZjrxp4sHTVbBo9h/s23B+3txN2fG/FbEszGnfjsl8Q7HdV4k/jFNZApSZT3iy5hW8WrVq3fjtdCLz1l7U6hnnRTg+uTMcP+Z3wuJQDssDv44xp8GSLvK5OU7OI9Sz2Sr+ODigpDaRnDLYwS97lcv2TZCrn6K+inqp6j/l1FPxiQCvlCwc7Bws8cocnG5UzI8GhQXqlRFVJeSJuA734Q2ipxSEdk1uQpuCmcp7k0UiRwVknqTx99zG8PvEDgz7s6MPYMBfy6T4+ILR5w/L0TnuQBDKsu+nuTa0BcTGzj7dmay9MNBfXRvZyxavgoewZLmYFhbhApUrhxuOiIREGYGo/QlZf9oBK+vhsV5pDQoIp3mBmjevj7nOb4AgwPXVKej3dcIrmvWD2Oy3o0t+4nPUumXttiv81axFYWkujxoT3GQt9M2WCAdfTx/EztQkZ3h23KmNl8/R6A5VOksjxPgEM5R1NAeUHfmh5mZIw33YUAcw3ikkcj/MzH+lnE5eGE+DrUSWsLMfoVOL4e9ILIJTJk0unOE5K0/oKlFXBYmaWtG0Oxd4uuQRCcxplL7JfB9W0+YoeGX26Binqf4tJnkz/N0mlDbDUY1mlGlokuJLBSXLMvbpGEn/eLoeML6ee4KOenC+AnzmGSLX/ki0bb9K3FT0jXVW3ajkpZU5mbXBTHiky7zM+fWkyZAUX3Nj/lkNOwVrvJSMa1aNAdUgZJAJgCdcMZNiFwxbU9Q0+bYgg1MSWf4xU/m/JQHFV/aKpZmoP2/0KE3Q3lW/vF8/joi/evBgVjs30AgdQmGO4b2IsUxpCB1sFPx0ROUJSeN1Om7/Kpxd4NsvOVz5PzXovbhNZwyuV8jKNLF0tC6pfWQF0n03PpoCrXN+K8klR5K9O2vdN3QsNrzhvY8L3upJo/IZ8FxiuIa7tWAP5ebm27j+DLGGWDwG1L3gjgJQ8xIp2z7a7CC5oxn6ZL1IEosssVKc8RhyeBkJw2dZSUUGCA6wBy/gupgn32SmMvk/K58d57F70C04NM801G6rktNC/kL8tltnwTp9+CKZS/FijDDED3y7UqAKan3COR5jgx0bu2P+V5N1jIQrUnyng9rJNLvYmkJkbsMlgwMtgFYjG6GoDNPVGvZ6nDlY0lyywhqaSJw8QlW2D8ALX6CnJAF6JVPUIBfvf/Vp6ifon6K+v8EdVXjYZ09kKYjHHm8nrV60193kLci7rXZfzPezqCcDvrgX8eNBJqqLe72LUtCw2/q6jE7iPF4u3yPFRvx3J9vndWXxmt1/6Ym4pdFLgfNY4qN2cF+VAKk9r00WW8il++zDy/EQCNFH9uXP0JVf2haMDc3zMAB8wm2JefppKeT/hcmeYsnsFbrNAz+KYK/26omKjJLIT0TnkkkTm8c0fh2agiABBNv8u45BbrLYAxTOMIVOCGFKhgF5UBR7yMjL/zIV1Fmj5DHWprZ5fL5WLK5ZITf/73t/tUULGMfL2XY6Mci4EkhRbA3ABV+mOzbOqPVTMqLhODlzcxNj5yieesIqqP7xXqYo4FkqEk2uU7kXpeGvUesdcZFM+iwuZLnuygnt04UXS3UWaB2pLDSQecmg5Kvasvk5Drz14OI7XKuYiAeM1HMV+9xl8gUFKErNv0xxvM8FXI/KpeUtjXrco1Kn3ydmx0ka3ufSCm7BA026LrobbyJTFOJMhCXrQlhAksVGI/TSomMMuj0FtRqdqAeN4yGAng0qxr5oaHLnGGZDHhHYgR3alJ4Q1PF0EbciGzjcd9eeIqYiAIeRZS4N7xdge+Ht1cjLmom046lwRZKXqk2R9gCE7eIr5Dosu+qVcNK9UIlI/KIQZeNqouAX8T3UUBzkrfCyckXXV4VmiPugSRjRBGCvSERb1Wnoq9N6vq5CcrHFqmPK6i8PLE0FJ+Wtahm2WLcFrGML1hSdgnxljyNCaBBTpOZil5NF+sI0u9qPs/n3yH6tYJGiYQTgiPzMxq4XLngUYeyutfbtTT71cPcYgZRe0ottPv7V8BtmhcPEnFrgvRGVFY4i+aH1g07v5bzzNSslprPC9dXHFHl16IUZBk0qSPpdx4cB8QSFdq2omVGfIssCFFllsvNTTdgc5F35uq6Pvs+KHS4OHtr34ex4itGxgWFsgIeqlAt0m1Biyct/D8Q6dXeulSnozuG3YMDNZLjEqk6lyxUNSL1vMrLS1g61Gm5AqEgxH/dgHvM/ifiCrbxpT3co5GvV3K52XelPcx5iyNnyTGTaHF/BtdVNeXH0FHBsEhAChbrtHo1uhxy+VWRnOaNoK7CEgMS+13ETQ1XOynUYAVCVClRVzbDsrkM4sRjblBa5wmoqnzMpJcmNnc8Ng9Z8Nnm/+mkUnUj0cmUcIcKeHLRv2oEpKU5T3FBLEyZ/QTnPjWPKFQPkHiP4eweH4B8b34Y1brBWtwAf9Ry3wkqsNgQ3xtP10ZHzb+4C/byDYHLIo3AihLE/XyPb/eaPace/7iES0fIvl1vDSVjLePYctLUL1DabzHlXBqogW9ilcunDNEiEkUg5zzGki2hQHjvpz+lK1CgzKoaHUzHLiloID22zurguDbPyJpCUlm/b1+jHfP3I58jlYqLzf+CzishyP+Peu112f5Yz+ba6MwGCzZLMVCTXjzGf7RZbuyIt8/e0zfQgkt/miOeTvp/OSl7ZLjTfZVmT2FQm0+y1j89mfAU5CnIU5CnIE9BnoI8BXkK8hTkKchTkKcgT0GegjwF+beB+PYvM075LS/ZGRv66JflktGTTDb1fhM84XjUv1z2wIugQdJ03/FO+KrAQwWFlDeHd30np6sW/5svqfBOKJX4U+/tC5u+S2vFtv+yc0+a5YlAkcgx1IaZ2ofptFdopyra/Mm3Zqf7NlMrVjekN2Ab8A0EK2maGo0huPXm3vAPGmhOjcmlqe9oVS+1wWycEMe6YUgLbCgCGsFA7ZR40LfX+1jKZIYeMpDSWf4+YGDUt5f4hrBnIm9rWx+wgSI/pzZc2dOp6jGN5qA93V3gAGRm0PjkL4BwRbedHKL03cvl2xIkuvcn0W7rUQ5Z/y7TcxnuujxYjr7fuBMO9SRr8hNsgO/uA91Oz2gKzb5K2S+K4A2Rh94R4XV7fJsuNQVDnc4OESfaBSP9Gd7UPfQcZurHIQWY1+/xVx+egrekYs8bfdxllPG3G5c7KaMZFN8RLYxpU27qkO15S6njBLa62MvYuvRhlGkMJAXB6NSxZupYCaqVrS0Za2nW5G9KupLRsPZdqgFPNdiVRmMnHLqJvyVTOgHqBKAJiEe+Wak9MHWD5boRmDymjhAZhLyhznBaeGSIocs8SdZ+ZMUPLyfTBSo9sV8HKPLZLJPthNoW9iN4nRsblOCV317pwfm7UaAMqdeSKk/Y1fhBSuXrIkmK5VJcUUhc28LCRa0KYD2sLDJGr/RLHszZButtnfc251at5CTqWk4IQ8LkOFALDIN0WDQ4ucdP9l29to1fn1fibKhoLFCH00LEYWRkkJwjnL57Jf+d4Fw7Mn9M0gMs1mi6M9GAGYCEZfKXOc+K+ts6HhLE2tDmZhOjBgF02wQxChKw0bbUgLiUKOrPto6LW8vOkk53fZVewD6sPWw0Zc750dkV/A04WXw+W9yDiNq2OIj7lRl4NfTO5GANiWayTZ7ChDZT6fx6TPOQUXwrFjt5Yghom19Opo/hFCjfgiCT1t1uL5XPS2N5TncpLg+bOClj2vGoAvQpRFyast/yNQ96ufAofacubZ9aNGbL9atXXY4gECQ/BXDhYtwGrqns51o3HTUh6TQauwBbTKtJ4lhDubupkPXoY9f0VXVwHNoikvLSKHO3eeX8FuanLIq7KHuEvBJX0MquzSk/tUl8JoMwnNFmF5TGl8vHzBcHSKWDkoY0G8//wUeLFqrXLiLQAgclc2bNisEnuxmm9a2cH72Er3V5fScLWtL5p0QAt6AptXDoIDxZOLoUFgsSQjd4lobawjBUNEMKii7XSCWMZomTUCDPd5ibtAi3S5axNGTndUd0nO1XTjQTjaDvPOWgV2+sLIHTIl3I+A0tLSV1VchWxlyv/3o1xFMcpXFjz46NL/YqbSvNspC2jhqcO54TGMcdmuySrKWgGeNLE/FJMjOhJDcbFeiZV70l/r08jKVQfiuaSrCUIsQyv68gSu9LCeIRBNmgRDwvt/XqZLM/FV+C0Kr2vGsuWKweN6zQZzZIVUsK3GMc99ig7yxDstaIGfX33POXqva0MhLaJq7yRnknxizfoSe9UulIFc05N4ab7bs8kEDWBa5wl84BTtk/lrU6gja5/YYVf7ee75zrlVjf9qg5J2p30XYVB2DOCgcTQlJWC69Bl+8FXDR0huvudIZzvg1iKjyIbxFfVKr6RUW4IzI9VEh4X2YqLSTV2RGWahxK0E+8EbgZnm51BcReyCLpjyZrR9OVhHTOiHN4IYZEyQzXOuBCr+G1OtSvwxcq3khTagtI6+GlG4bwKt9O6PF5nV3GnDR4oDemBum120+7s4iBpMaeDdTPdmewRCa5Um+qFkG1IuiYiNjPrdGbvtUhWll8KU7f5ewSsFMp73otK44UDgUBUjFRBlTZQNKw6yO2QhlBUGAlPTqDxVlPEiquLcIeuJ3nFqxOXLjb5DXYgMRP+5ZtHHrTEmok+u4y7Jv3vf36OaORcGh2bKJuuzCXj6GeeUDoEUXOEeD76Lt7Hug+10JAbqA1887ULsBh3ZVFqZBjmy0G6t7JhtNS1O6EHOeROwHzTN/aS7wiL0gCr1eLiApmPw2uPTYOFk1EeQRRTfgFWIZg0l1JC2x2l9aXrb6lSdMyIBojCWZrVflFn0+IaWMk1BK6zysn94Cco9MCPGH2+MmxtU5/QwsOb233ph95rzcQso7SWLwDUWJuz4VY7NIyOWQ6CHtDkhJQ+XlkP+PckqzqSNHHkbZVULeKrFK1Ct88N4auX4sW5d1YlQh0CiMnDiviaRHBiaY9A8FYrYAztMiCb7Ifv+vN7Ta2nRrEuSL7sTt6uMIj2X5k35LyHKvnSBq8tEPg2sXJo1h3nvQKbQytgtN6PKXHFEtWu+ZNPrC9wwvN2E0pqqocfl8kIT0RT548xxIIyXTaDsLpQE5+XXI/ojXXs7po86By64ahZmQ0GkgtkwdgJXkOo3LxxM4RGatibOdZb72h7h5z5B3xbGlhww1w/epST8Qma7s3bJcJxNbBh7JZb8F821xZt/ZB2FnnyjSw17nZ1T++K95bM79y2E7aL10zX6WiS1qOSwTmtwfMRecRz2qUKXfSbKMnyGxSLuS0/L2xtkyeo2rPp3fvoH45ctcbpr8TvlnqVx/v9u22SVegHXet8P2bwqWFg5S93FYhPHnQExgltergy0LSuAemCfErrRhvw4Y9CBtn6pYN6o8+lMeYKbKoMFWHOYEs60SsO+W3F1p+ETJt1Fn89pyDBo/jXunn8Ahj7tiOhAcSOWzhS4B6BXiqkehG4RyfnoCSrxFd5KFPRpyenG5jIaPJTn4bhgDLraPNLKFdj3Xr27CO89jSw1j7SWyXPZ4GmDK04lsvCLzi+yHhfUKkW/J6mjL5X2SnTnJLkJ7Z5yhHgVUc+2n0Um+VFAtdeA69xk0xhF9xfi1HGObi9gdG/ABr0k6amloCx8VhQWDROTNuXOWJhDLXYw97Y/7qBSzJ1KJePkus3MbHaDmRnnPEHW7b8nKzlXIlEe/e5Z2WUCavMJGB+HSayeQSjCOQtDUEi0rkUim5vTlE1lj7XtZ3QrikseTqCi1XzJg9rByzP4hq389whAKxZ/cJ0l0Zh0QrdXz3kF4ZHp06Ta+mpyM4DucMJjqwmaL+jdGiyPsdtGbBcuuSGp+yzSQZp2dlESxOQnsrmlv/nMZ4IGeGtfGq0ne5nQoPOTZ3Q75K3Vzyzq2F3mgBid5Bexir3tDubBrzJCyYjrqpMI9JMzNQAEsNnE1uyRsmhufH1lzsA1sEA0XmQL12R26YsWLX4EAs9S6qwhyhN20knT6TJwrgDK/kuhZdql2PZfhkeJwFOovGjAOxtMrEMhmZYjm/n1/voCtKHX844QiIA/HeqOItzg/79szYk68Ar4JL3de09s3pHoPWWdvmO66HnG+YPlLv+eoPucdme12Yd2DMgTB45t891Y7U4nAyKafUc4E4bQa5h/aVkNVj9tpwxgNTuIbaI0/jnpmWKQ/ynd630GQLI783zq2ESnNyD4tS+pn4TqleZ2oiOd4EXZHOCqnk+eLWsXGENw31gjepCZbQuzwyfwFSyVBsCeP2Kl8nELC7okIW0tLhzAqOSVcpTHS/M6x432odCYhbCDH89NrhumRZD2GCNuXvuf2xRpPlYXjMGKE92TMCP5q4AOAssBWfG3Pow72K6NkSI/75iCf9LS3u4hT3vSSI2haCf2AiDUHs2NNt4+sKH+QXINxy/saGIbb9uq9mHvHd+tonUgZlWs9Xp9liuzDQYcwi0d+45o659YTyMbDGNSRyFHGwl5YwqjexuRc3htcSDjOvuvtFULQ2Pz48ccld87ZBmzRzvZaR6NZyzIQm9XrxgNliT/hNvXLGGINqzd38QPnW52j3ntNrcypP2+N8+feG76yxZXz35jJ5b2pKgvXUM8jWLe90cB2+u06ZXJ0z7WIIYQNFpP7A6oqRhi0Eaa/IMH0NFmqWnaqC/8cDPikPPnLUUfmnxiYflkW+a7AgW21Tq9Cb/NHJRz199hbMWbRXwmXy8pYFk/8U4JMLtckKb6nQ7hbIV6Q+KNXGvD3GZw9KqxP2y1bn5mLVlneY/Vxz0zjzzK/oNjgZ69FJXktqeM53JapUdHmjKwHY36qgecW/f7pEYnkyYXELRZM7RRvckv1un4wJ9E9JpaUUN+59jAfEeE6Z6dK1c0v5m6yu/PlQ9NJWU+/C0aWeynLgGd8NpBucgtGg9SyHr1BF9YpEGtJIhvmjE47dtenRFDfIEoUUdiRuAwgeo4hijfDoRe8kR8lVNKfXhN5tCiFM2jxubYQIO3FHSLv/CqOesZZyt2Yac6zlLz8MenuA1zxvZltJivzaMWFylVY3BqIH68vlKzJ/IXS/6NlHu+fPpo4yqS1BUWG8nInUhL/dS7cQctQSz4d6hMliKi4O8ZoX87YQ+7plT3f/hsLh9A6N5EDBBKog6w78bDf5tnDyPCfTs7neVKp19G0hThm1buO4ariDl2LdOH3Fc3jEcMyd6yTVmbHvcAR0s6O4Su4loJOT/tpQeWrW0JHbkZ4sPHVrtCg3WU6zp3hGrYz7hrhQX1t7wcU7ETy2dKIrLeG+whO+ekEc/GvfvbDpvosyOL6tNdG92Tx213Tf+P3v9rC2St+RkHc4j26TNtvHOcz06U4644tddaYpb0OZMeNCad2YR9H2AHrFkRxkpn/9qFfOns2al6YxB2VfDRIgCk75bmxOxzhv+0vjn5nmdd+u6huRnta2No9/w9HZbPoh4nrf+PIPVr/P/vsnX/wPUEsDBBQAAgAIAK67WEnWRSspTQAAAGsAAAAbAAAAdW5pdmVyc2FsL3VuaXZlcnNhbC5wbmcueG1ss7GvyM1RKEstKs7Mz7NVMtQzULK34+WyKShKLctMLVeoAIoBBSFASaHSVsnECMEtz0wpyQCqMDA2QwhmpGamZ5TYKpmbm8MF9YFmAgBQSwECAAAUAAIACABDlFdHDcAxHsABAADaAwAADwAAAAAAAAABAAAAAAAAAAAAbm9uZS9wbGF5ZXIueG1sUEsBAgAAFAACAAgAtLtYST08L9HBAAAA5QEAABoAAAAAAAAAAQAAAAAA7QEAAHVuaXZlcnNhbC9pMThuX3ByZXNldHMueG1sUEsBAgAAFAACAAgAtLtYSbjnPPJeAAAAYwAAABwAAAAAAAAAAQAAAAAA5gIAAHVuaXZlcnNhbC9sb2NhbF9zZXR0aW5ncy54bWxQSwECAAAUAAIACABElFdHI7RO+/sCAACwCAAAFAAAAAAAAAABAAAAAAB+AwAAdW5pdmVyc2FsL3BsYXllci54bWxQSwECAAAUAAIACAC0u1hJt34rbWQBAADvAgAAKQAAAAAAAAABAAAAAACrBgAAdW5pdmVyc2FsL3NraW5fY3VzdG9taXphdGlvbl9zZXR0aW5ncy54bWxQSwECAAAUAAIACACuu1hJ6GRO6OgvAADpWwAAFwAAAAAAAAAAAAAAAABWCAAAdW5pdmVyc2FsL3VuaXZlcnNhbC5wbmdQSwECAAAUAAIACACuu1hJ1kUrKU0AAABrAAAAGwAAAAAAAAABAAAAAABzOAAAdW5pdmVyc2FsL3VuaXZlcnNhbC5wbmcueG1sUEsFBgAAAAAHAAcA9gEAAPk4AAAAAA=="/>
  <p:tag name="ISPRING_SCORM_ENDPOINT" val="&lt;endpoint&gt;&lt;enable&gt;0&lt;/enable&gt;&lt;lrs&gt;http://&lt;/lrs&gt;&lt;auth&gt;0&lt;/auth&gt;&lt;login&gt;&lt;/login&gt;&lt;password&gt;&lt;/password&gt;&lt;key&gt;&lt;/key&gt;&lt;name&gt;&lt;/name&gt;&lt;email&gt;&lt;/email&gt;&lt;/endpoint&gt;&#10;"/>
  <p:tag name="ISPRING_PRESENTATION_TITLE" val="416"/>
  <p:tag name="KSO_WM_SCREEN_THEME_FLAG" val="Dlrq25wU2PGuGg5bbmjbDKH9NXAVS7c/o6t3osho+Apq/RaMMFrSWtLcpwZ1eMDHpWzsMUKuFIBEnY7BpG7letH962v56k2e8kXXkMvoEAs="/>
</p:tagLst>
</file>

<file path=ppt/theme/theme1.xml><?xml version="1.0" encoding="utf-8"?>
<a:theme xmlns:a="http://schemas.openxmlformats.org/drawingml/2006/main" name="1_自定义设计方案">
  <a:themeElements>
    <a:clrScheme name="0127商务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BD7D2A"/>
      </a:accent1>
      <a:accent2>
        <a:srgbClr val="FFE55E"/>
      </a:accent2>
      <a:accent3>
        <a:srgbClr val="BD7D2A"/>
      </a:accent3>
      <a:accent4>
        <a:srgbClr val="FFE55E"/>
      </a:accent4>
      <a:accent5>
        <a:srgbClr val="BD7D2A"/>
      </a:accent5>
      <a:accent6>
        <a:srgbClr val="FFE55E"/>
      </a:accent6>
      <a:hlink>
        <a:srgbClr val="BD7D2A"/>
      </a:hlink>
      <a:folHlink>
        <a:srgbClr val="FFE55E"/>
      </a:folHlink>
    </a:clrScheme>
    <a:fontScheme name="Temp">
      <a:majorFont>
        <a:latin typeface="Arial"/>
        <a:ea typeface="微软雅黑"/>
        <a:cs typeface=""/>
      </a:majorFont>
      <a:minorFont>
        <a:latin typeface="Arial"/>
        <a:ea typeface="微软雅黑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2048</Words>
  <PresentationFormat>自定义</PresentationFormat>
  <Paragraphs>257</Paragraphs>
  <Slides>17</Slides>
  <Notes>14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17</vt:i4>
      </vt:variant>
    </vt:vector>
  </HeadingPairs>
  <TitlesOfParts>
    <vt:vector size="23" baseType="lpstr">
      <vt:lpstr>黑体</vt:lpstr>
      <vt:lpstr>华文行楷</vt:lpstr>
      <vt:lpstr>Arial</vt:lpstr>
      <vt:lpstr>Calibri</vt:lpstr>
      <vt:lpstr>Times New Roman</vt:lpstr>
      <vt:lpstr>1_自定义设计方案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2017-10-11T07:33:44Z</dcterms:created>
  <dcterms:modified xsi:type="dcterms:W3CDTF">2022-02-23T07:54:39Z</dcterms:modified>
</cp:coreProperties>
</file>