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414" r:id="rId4"/>
    <p:sldId id="278" r:id="rId5"/>
    <p:sldId id="413" r:id="rId7"/>
    <p:sldId id="402" r:id="rId8"/>
    <p:sldId id="412" r:id="rId9"/>
    <p:sldId id="411" r:id="rId10"/>
    <p:sldId id="410" r:id="rId11"/>
    <p:sldId id="409" r:id="rId12"/>
    <p:sldId id="408" r:id="rId13"/>
    <p:sldId id="407" r:id="rId14"/>
    <p:sldId id="406" r:id="rId15"/>
    <p:sldId id="405" r:id="rId16"/>
    <p:sldId id="404" r:id="rId17"/>
    <p:sldId id="403"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79AFA9"/>
    <a:srgbClr val="2D4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6" d="100"/>
          <a:sy n="46" d="100"/>
        </p:scale>
        <p:origin x="2394" y="1536"/>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9AC97-ECF6-4DC6-8CFC-B15E08FF3F2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549DA-C838-4049-8349-C5A1E6B3BEE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552935" y="6379399"/>
            <a:ext cx="434381" cy="387432"/>
          </a:xfrm>
        </p:spPr>
        <p:txBody>
          <a:bodyPr/>
          <a:lstStyle>
            <a:lvl1pPr algn="ctr">
              <a:defRPr sz="1600">
                <a:solidFill>
                  <a:schemeClr val="tx2">
                    <a:lumMod val="60000"/>
                    <a:lumOff val="40000"/>
                  </a:schemeClr>
                </a:solidFill>
              </a:defRPr>
            </a:lvl1pPr>
          </a:lstStyle>
          <a:p>
            <a:fld id="{70C262CF-5CC9-4929-99CD-9F101191856B}" type="slidenum">
              <a:rPr lang="en-GB" smtClean="0"/>
            </a:fld>
            <a:endParaRPr lang="en-GB"/>
          </a:p>
        </p:txBody>
      </p:sp>
      <p:sp>
        <p:nvSpPr>
          <p:cNvPr id="3" name="Flowchart: Off-page Connector 2"/>
          <p:cNvSpPr/>
          <p:nvPr userDrawn="1"/>
        </p:nvSpPr>
        <p:spPr>
          <a:xfrm>
            <a:off x="11579922" y="6400719"/>
            <a:ext cx="380406" cy="380407"/>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GB"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87" y="80827"/>
            <a:ext cx="12158731" cy="6697227"/>
          </a:xfrm>
          <a:prstGeom prst="rect">
            <a:avLst/>
          </a:prstGeom>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95942" y="147412"/>
            <a:ext cx="10515600" cy="701675"/>
          </a:xfrm>
        </p:spPr>
        <p:txBody>
          <a:bodyPr>
            <a:normAutofit/>
          </a:bodyPr>
          <a:lstStyle>
            <a:lvl1pPr>
              <a:defRPr sz="3200" b="1">
                <a:solidFill>
                  <a:schemeClr val="tx2"/>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6.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676525" y="2051050"/>
            <a:ext cx="9515475" cy="209867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pic>
        <p:nvPicPr>
          <p:cNvPr id="16" name="图片 15" descr="1"/>
          <p:cNvPicPr>
            <a:picLocks noChangeAspect="1"/>
          </p:cNvPicPr>
          <p:nvPr/>
        </p:nvPicPr>
        <p:blipFill>
          <a:blip r:embed="rId1"/>
          <a:stretch>
            <a:fillRect/>
          </a:stretch>
        </p:blipFill>
        <p:spPr>
          <a:xfrm>
            <a:off x="0" y="2051050"/>
            <a:ext cx="2675890" cy="2108835"/>
          </a:xfrm>
          <a:prstGeom prst="rect">
            <a:avLst/>
          </a:prstGeom>
        </p:spPr>
      </p:pic>
      <p:sp>
        <p:nvSpPr>
          <p:cNvPr id="2" name="文本框 1"/>
          <p:cNvSpPr txBox="1"/>
          <p:nvPr/>
        </p:nvSpPr>
        <p:spPr>
          <a:xfrm>
            <a:off x="2174875" y="4643120"/>
            <a:ext cx="8929370" cy="1322070"/>
          </a:xfrm>
          <a:prstGeom prst="rect">
            <a:avLst/>
          </a:prstGeom>
          <a:noFill/>
        </p:spPr>
        <p:txBody>
          <a:bodyPr wrap="square" rtlCol="0">
            <a:spAutoFit/>
          </a:bodyPr>
          <a:p>
            <a:r>
              <a:rPr lang="en-US" altLang="zh-CN" sz="4000" b="1"/>
              <a:t>      </a:t>
            </a:r>
            <a:r>
              <a:rPr lang="zh-CN" altLang="en-US" sz="4000" b="1"/>
              <a:t>陕西省韩城市象山中学杨博</a:t>
            </a:r>
            <a:endParaRPr lang="zh-CN" altLang="en-US" sz="4000" b="1"/>
          </a:p>
          <a:p>
            <a:r>
              <a:rPr lang="en-US" altLang="zh-CN" sz="4000" b="1"/>
              <a:t>   </a:t>
            </a:r>
            <a:r>
              <a:rPr lang="zh-CN" altLang="en-US" sz="4000" b="1">
                <a:solidFill>
                  <a:srgbClr val="FF0000"/>
                </a:solidFill>
              </a:rPr>
              <a:t>（个人意见，答案仅供参考！！！）</a:t>
            </a:r>
            <a:endParaRPr lang="zh-CN" altLang="en-US" sz="4000" b="1">
              <a:solidFill>
                <a:srgbClr val="FF0000"/>
              </a:solidFill>
            </a:endParaRPr>
          </a:p>
        </p:txBody>
      </p:sp>
      <p:sp>
        <p:nvSpPr>
          <p:cNvPr id="48" name="矩形 47"/>
          <p:cNvSpPr/>
          <p:nvPr/>
        </p:nvSpPr>
        <p:spPr>
          <a:xfrm>
            <a:off x="8944983" y="687122"/>
            <a:ext cx="2391410" cy="1174750"/>
          </a:xfrm>
          <a:prstGeom prst="rect">
            <a:avLst/>
          </a:prstGeom>
        </p:spPr>
        <p:txBody>
          <a:bodyPr wrap="none" lIns="68571" tIns="34285" rIns="68571" bIns="34285">
            <a:spAutoFit/>
          </a:bodyPr>
          <a:p>
            <a:pPr algn="r"/>
            <a:r>
              <a:rPr lang="en-US" altLang="zh-CN" sz="7200" b="1" dirty="0">
                <a:solidFill>
                  <a:srgbClr val="005DA2"/>
                </a:solidFill>
                <a:latin typeface="微软雅黑" panose="020B0503020204020204" pitchFamily="34" charset="-122"/>
                <a:ea typeface="微软雅黑" panose="020B0503020204020204" pitchFamily="34" charset="-122"/>
              </a:rPr>
              <a:t>2022</a:t>
            </a:r>
            <a:endParaRPr lang="en-US" altLang="zh-CN" sz="7200" b="1" dirty="0">
              <a:solidFill>
                <a:srgbClr val="005DA2"/>
              </a:solidFill>
              <a:latin typeface="微软雅黑" panose="020B0503020204020204" pitchFamily="34" charset="-122"/>
              <a:ea typeface="微软雅黑" panose="020B0503020204020204" pitchFamily="34" charset="-122"/>
            </a:endParaRPr>
          </a:p>
        </p:txBody>
      </p:sp>
      <p:sp>
        <p:nvSpPr>
          <p:cNvPr id="3" name="Rectangle 3"/>
          <p:cNvSpPr txBox="1">
            <a:spLocks noChangeArrowheads="1"/>
          </p:cNvSpPr>
          <p:nvPr/>
        </p:nvSpPr>
        <p:spPr>
          <a:xfrm>
            <a:off x="3561715" y="2367915"/>
            <a:ext cx="7847330" cy="14649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6600" b="1" dirty="0">
                <a:solidFill>
                  <a:schemeClr val="bg1"/>
                </a:solidFill>
                <a:latin typeface="微软雅黑" panose="020B0503020204020204" pitchFamily="34" charset="-122"/>
                <a:ea typeface="微软雅黑" panose="020B0503020204020204" pitchFamily="34" charset="-122"/>
              </a:rPr>
              <a:t>全国乙卷选择题解析</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8" grpId="0"/>
      <p:bldP spid="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0"/>
            <a:ext cx="1329690"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59055" y="0"/>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30</a:t>
            </a:r>
            <a:endParaRPr lang="en-US" altLang="zh-CN" sz="7200" b="1">
              <a:solidFill>
                <a:schemeClr val="accent4"/>
              </a:solidFill>
              <a:effectLst/>
            </a:endParaRPr>
          </a:p>
        </p:txBody>
      </p:sp>
      <p:sp>
        <p:nvSpPr>
          <p:cNvPr id="100" name="文本框 99"/>
          <p:cNvSpPr txBox="1"/>
          <p:nvPr/>
        </p:nvSpPr>
        <p:spPr>
          <a:xfrm>
            <a:off x="1420495" y="133985"/>
            <a:ext cx="10280015" cy="3538220"/>
          </a:xfrm>
          <a:prstGeom prst="rect">
            <a:avLst/>
          </a:prstGeom>
          <a:noFill/>
          <a:ln w="9525">
            <a:noFill/>
          </a:ln>
        </p:spPr>
        <p:txBody>
          <a:bodyPr wrap="square">
            <a:spAutoFit/>
          </a:bodyPr>
          <a:p>
            <a:pPr marL="266700" indent="-266700"/>
            <a:r>
              <a:rPr lang="en-US" sz="2800" b="0">
                <a:latin typeface="Times New Roman" panose="02020603050405020304" charset="0"/>
              </a:rPr>
              <a:t>   </a:t>
            </a:r>
            <a:r>
              <a:rPr lang="en-US" sz="2800" b="0">
                <a:highlight>
                  <a:srgbClr val="FFFF00"/>
                </a:highlight>
                <a:latin typeface="Times New Roman" panose="02020603050405020304" charset="0"/>
              </a:rPr>
              <a:t>20</a:t>
            </a:r>
            <a:r>
              <a:rPr lang="zh-CN" sz="2800" b="0">
                <a:highlight>
                  <a:srgbClr val="FFFF00"/>
                </a:highlight>
                <a:ea typeface="宋体" panose="02010600030101010101" pitchFamily="2" charset="-122"/>
              </a:rPr>
              <a:t>世纪</a:t>
            </a:r>
            <a:r>
              <a:rPr lang="en-US" sz="2800" b="0">
                <a:highlight>
                  <a:srgbClr val="FFFF00"/>
                </a:highlight>
                <a:latin typeface="Times New Roman" panose="02020603050405020304" charset="0"/>
              </a:rPr>
              <a:t>30</a:t>
            </a:r>
            <a:r>
              <a:rPr lang="zh-CN" sz="2800" b="0">
                <a:highlight>
                  <a:srgbClr val="FFFF00"/>
                </a:highlight>
                <a:ea typeface="宋体" panose="02010600030101010101" pitchFamily="2" charset="-122"/>
              </a:rPr>
              <a:t>年代</a:t>
            </a:r>
            <a:r>
              <a:rPr lang="zh-CN" sz="2800" b="0">
                <a:ea typeface="宋体" panose="02010600030101010101" pitchFamily="2" charset="-122"/>
              </a:rPr>
              <a:t>，中共中央决定将苏维埃工农共和国改变为苏维埃人民共和国，政策调整为：</a:t>
            </a:r>
            <a:r>
              <a:rPr lang="zh-CN" sz="2800" b="0">
                <a:solidFill>
                  <a:srgbClr val="FF0000"/>
                </a:solidFill>
                <a:ea typeface="宋体" panose="02010600030101010101" pitchFamily="2" charset="-122"/>
              </a:rPr>
              <a:t>给</a:t>
            </a:r>
            <a:r>
              <a:rPr lang="zh-CN" sz="2800" b="0">
                <a:ea typeface="宋体" panose="02010600030101010101" pitchFamily="2" charset="-122"/>
              </a:rPr>
              <a:t>一切革命的</a:t>
            </a:r>
            <a:r>
              <a:rPr lang="zh-CN" sz="2800" b="0">
                <a:solidFill>
                  <a:srgbClr val="FF0000"/>
                </a:solidFill>
                <a:ea typeface="宋体" panose="02010600030101010101" pitchFamily="2" charset="-122"/>
              </a:rPr>
              <a:t>小资产阶级</a:t>
            </a:r>
            <a:r>
              <a:rPr lang="zh-CN" sz="2800" b="0">
                <a:ea typeface="宋体" panose="02010600030101010101" pitchFamily="2" charset="-122"/>
              </a:rPr>
              <a:t>及其</a:t>
            </a:r>
            <a:r>
              <a:rPr lang="zh-CN" sz="2800" b="0">
                <a:solidFill>
                  <a:srgbClr val="FF0000"/>
                </a:solidFill>
                <a:ea typeface="宋体" panose="02010600030101010101" pitchFamily="2" charset="-122"/>
              </a:rPr>
              <a:t>知识分子</a:t>
            </a:r>
            <a:r>
              <a:rPr lang="zh-CN" sz="2800" b="0">
                <a:ea typeface="宋体" panose="02010600030101010101" pitchFamily="2" charset="-122"/>
              </a:rPr>
              <a:t>以选举权和被选举权，</a:t>
            </a:r>
            <a:r>
              <a:rPr lang="zh-CN" sz="2800" b="0">
                <a:solidFill>
                  <a:srgbClr val="FF0000"/>
                </a:solidFill>
                <a:ea typeface="宋体" panose="02010600030101010101" pitchFamily="2" charset="-122"/>
              </a:rPr>
              <a:t>停止</a:t>
            </a:r>
            <a:r>
              <a:rPr lang="zh-CN" sz="2800" b="0">
                <a:ea typeface="宋体" panose="02010600030101010101" pitchFamily="2" charset="-122"/>
              </a:rPr>
              <a:t>没收</a:t>
            </a:r>
            <a:r>
              <a:rPr lang="zh-CN" sz="2800" b="0">
                <a:solidFill>
                  <a:srgbClr val="FF0000"/>
                </a:solidFill>
                <a:ea typeface="宋体" panose="02010600030101010101" pitchFamily="2" charset="-122"/>
              </a:rPr>
              <a:t>富农</a:t>
            </a:r>
            <a:r>
              <a:rPr lang="zh-CN" sz="2800" b="0">
                <a:ea typeface="宋体" panose="02010600030101010101" pitchFamily="2" charset="-122"/>
              </a:rPr>
              <a:t>的土地及财产，允许</a:t>
            </a:r>
            <a:r>
              <a:rPr lang="zh-CN" sz="2800" b="0">
                <a:solidFill>
                  <a:srgbClr val="FF0000"/>
                </a:solidFill>
                <a:ea typeface="宋体" panose="02010600030101010101" pitchFamily="2" charset="-122"/>
              </a:rPr>
              <a:t>有产阶级</a:t>
            </a:r>
            <a:r>
              <a:rPr lang="zh-CN" sz="2800" b="0">
                <a:ea typeface="宋体" panose="02010600030101010101" pitchFamily="2" charset="-122"/>
              </a:rPr>
              <a:t>代表参加苏区政权管理工作，等等。上述调整</a:t>
            </a:r>
            <a:r>
              <a:rPr lang="en-US" sz="2800" b="0">
                <a:latin typeface="宋体" panose="02010600030101010101" pitchFamily="2" charset="-122"/>
              </a:rPr>
              <a:t>    </a:t>
            </a:r>
            <a:r>
              <a:rPr lang="en-US" sz="2800" b="0">
                <a:highlight>
                  <a:srgbClr val="FF0000"/>
                </a:highlight>
                <a:latin typeface="Times New Roman" panose="02020603050405020304" charset="0"/>
              </a:rPr>
              <a:t>A</a:t>
            </a:r>
            <a:r>
              <a:rPr lang="zh-CN" sz="2800" b="0">
                <a:highlight>
                  <a:srgbClr val="FF0000"/>
                </a:highlight>
                <a:ea typeface="宋体" panose="02010600030101010101" pitchFamily="2" charset="-122"/>
              </a:rPr>
              <a:t>．适应建立抗日民族统一战线的需要</a:t>
            </a:r>
            <a:endParaRPr lang="en-US" sz="2800" b="0">
              <a:highlight>
                <a:srgbClr val="FF0000"/>
              </a:highlight>
              <a:latin typeface="宋体" panose="02010600030101010101" pitchFamily="2" charset="-122"/>
            </a:endParaRPr>
          </a:p>
          <a:p>
            <a:pPr marL="266700" indent="-266700"/>
            <a:r>
              <a:rPr lang="en-US" sz="2800" b="0">
                <a:latin typeface="宋体" panose="02010600030101010101" pitchFamily="2" charset="-122"/>
              </a:rPr>
              <a:t>     </a:t>
            </a:r>
            <a:r>
              <a:rPr lang="en-US" sz="2800" b="0">
                <a:latin typeface="Times New Roman" panose="02020603050405020304" charset="0"/>
              </a:rPr>
              <a:t>B</a:t>
            </a:r>
            <a:r>
              <a:rPr lang="zh-CN" sz="2800" b="0">
                <a:ea typeface="宋体" panose="02010600030101010101" pitchFamily="2" charset="-122"/>
              </a:rPr>
              <a:t>．是为武装反抗国民党进行社会动员</a:t>
            </a:r>
            <a:r>
              <a:rPr lang="en-US" sz="2800" b="0">
                <a:latin typeface="宋体" panose="02010600030101010101" pitchFamily="2" charset="-122"/>
              </a:rPr>
              <a:t>    </a:t>
            </a:r>
            <a:r>
              <a:rPr lang="en-US" sz="2800" b="0">
                <a:latin typeface="Times New Roman" panose="02020603050405020304" charset="0"/>
              </a:rPr>
              <a:t>C</a:t>
            </a:r>
            <a:r>
              <a:rPr lang="zh-CN" sz="2800" b="0">
                <a:ea typeface="宋体" panose="02010600030101010101" pitchFamily="2" charset="-122"/>
              </a:rPr>
              <a:t>．表明党的中心工作以夺取城市为目标</a:t>
            </a:r>
            <a:r>
              <a:rPr lang="en-US" sz="2800" b="0">
                <a:latin typeface="宋体" panose="02010600030101010101" pitchFamily="2" charset="-122"/>
              </a:rPr>
              <a:t>    </a:t>
            </a:r>
            <a:r>
              <a:rPr lang="en-US" sz="2800" b="0">
                <a:latin typeface="Times New Roman" panose="02020603050405020304" charset="0"/>
              </a:rPr>
              <a:t>D</a:t>
            </a:r>
            <a:r>
              <a:rPr lang="zh-CN" sz="2800" b="0">
                <a:ea typeface="宋体" panose="02010600030101010101" pitchFamily="2" charset="-122"/>
              </a:rPr>
              <a:t>．为建立民主联合政府争取广泛的支持</a:t>
            </a:r>
            <a:endParaRPr lang="zh-CN" altLang="en-US" sz="2800"/>
          </a:p>
        </p:txBody>
      </p:sp>
      <p:sp>
        <p:nvSpPr>
          <p:cNvPr id="6" name="标题 5"/>
          <p:cNvSpPr>
            <a:spLocks noGrp="1"/>
          </p:cNvSpPr>
          <p:nvPr>
            <p:ph type="title"/>
          </p:nvPr>
        </p:nvSpPr>
        <p:spPr>
          <a:xfrm>
            <a:off x="170180" y="3672205"/>
            <a:ext cx="1089025" cy="701675"/>
          </a:xfrm>
        </p:spPr>
        <p:txBody>
          <a:bodyPr/>
          <a:p>
            <a:r>
              <a:rPr lang="zh-CN" altLang="en-US"/>
              <a:t>解析</a:t>
            </a:r>
            <a:endParaRPr lang="zh-CN" altLang="en-US"/>
          </a:p>
        </p:txBody>
      </p:sp>
      <p:sp>
        <p:nvSpPr>
          <p:cNvPr id="3" name="文本框 2"/>
          <p:cNvSpPr txBox="1"/>
          <p:nvPr/>
        </p:nvSpPr>
        <p:spPr>
          <a:xfrm>
            <a:off x="1627505" y="3672205"/>
            <a:ext cx="9982200" cy="267652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1935年中央红军到陕北后更名为“人民共和国”，此时中日民族矛盾成为了中国当时的主要矛盾。</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该题让我想到了</a:t>
            </a:r>
            <a:r>
              <a:rPr lang="en-US" altLang="zh-CN" sz="2400">
                <a:latin typeface="宋体" panose="02010600030101010101" pitchFamily="2" charset="-122"/>
                <a:ea typeface="宋体" panose="02010600030101010101" pitchFamily="2" charset="-122"/>
                <a:cs typeface="宋体" panose="02010600030101010101" pitchFamily="2" charset="-122"/>
              </a:rPr>
              <a:t>1931</a:t>
            </a:r>
            <a:r>
              <a:rPr lang="zh-CN" altLang="en-US" sz="2400">
                <a:latin typeface="宋体" panose="02010600030101010101" pitchFamily="2" charset="-122"/>
                <a:ea typeface="宋体" panose="02010600030101010101" pitchFamily="2" charset="-122"/>
                <a:cs typeface="宋体" panose="02010600030101010101" pitchFamily="2" charset="-122"/>
              </a:rPr>
              <a:t>年土地革命路线，依靠贫雇农，联合中农，限制富农，保护中小工商业者，消灭地主阶级，变封建半封建的土地所有制为农民的土地所有制。 不再是一刀切，要联合起来</a:t>
            </a:r>
            <a:r>
              <a:rPr lang="zh-CN" altLang="en-US" sz="2400">
                <a:latin typeface="宋体" panose="02010600030101010101" pitchFamily="2" charset="-122"/>
                <a:ea typeface="宋体" panose="02010600030101010101" pitchFamily="2" charset="-122"/>
                <a:cs typeface="宋体" panose="02010600030101010101" pitchFamily="2" charset="-122"/>
              </a:rPr>
              <a:t>抗日。材料如是。</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给小资产阶级和知识分子权利，停止没收地主财产，允许有产阶级参与管理，结合时代背景，</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联合一切可以联合的力量抗日。</a:t>
            </a:r>
            <a:endPar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13335"/>
            <a:ext cx="1212215"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68580" y="0"/>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31</a:t>
            </a:r>
            <a:endParaRPr lang="en-US" altLang="zh-CN" sz="7200" b="1">
              <a:solidFill>
                <a:schemeClr val="accent4"/>
              </a:solidFill>
              <a:effectLst/>
            </a:endParaRPr>
          </a:p>
        </p:txBody>
      </p:sp>
      <p:pic>
        <p:nvPicPr>
          <p:cNvPr id="3" name="图片 1" descr="中学历史教学园地（www.zxls.com）——全国文章总量、访问量最大的历史教学网站。"/>
          <p:cNvPicPr>
            <a:picLocks noChangeAspect="1"/>
          </p:cNvPicPr>
          <p:nvPr/>
        </p:nvPicPr>
        <p:blipFill>
          <a:blip r:embed="rId2"/>
          <a:stretch>
            <a:fillRect/>
          </a:stretch>
        </p:blipFill>
        <p:spPr>
          <a:xfrm>
            <a:off x="3649980" y="147955"/>
            <a:ext cx="4629785" cy="2226945"/>
          </a:xfrm>
          <a:prstGeom prst="rect">
            <a:avLst/>
          </a:prstGeom>
          <a:noFill/>
          <a:ln w="9525">
            <a:noFill/>
          </a:ln>
        </p:spPr>
      </p:pic>
      <p:sp>
        <p:nvSpPr>
          <p:cNvPr id="100" name="文本框 99"/>
          <p:cNvSpPr txBox="1"/>
          <p:nvPr/>
        </p:nvSpPr>
        <p:spPr>
          <a:xfrm>
            <a:off x="1323340" y="2586990"/>
            <a:ext cx="10480675" cy="1814830"/>
          </a:xfrm>
          <a:prstGeom prst="rect">
            <a:avLst/>
          </a:prstGeom>
          <a:noFill/>
          <a:ln w="9525">
            <a:noFill/>
          </a:ln>
        </p:spPr>
        <p:txBody>
          <a:bodyPr wrap="square">
            <a:spAutoFit/>
          </a:bodyPr>
          <a:p>
            <a:pPr indent="0"/>
            <a:r>
              <a:rPr lang="zh-CN" sz="2800" b="0">
                <a:ea typeface="宋体" panose="02010600030101010101" pitchFamily="2" charset="-122"/>
              </a:rPr>
              <a:t>图</a:t>
            </a:r>
            <a:r>
              <a:rPr lang="en-US" sz="2800" b="0">
                <a:latin typeface="Times New Roman" panose="02020603050405020304" charset="0"/>
              </a:rPr>
              <a:t>5</a:t>
            </a:r>
            <a:r>
              <a:rPr lang="zh-CN" sz="2800" b="0">
                <a:ea typeface="宋体" panose="02010600030101010101" pitchFamily="2" charset="-122"/>
              </a:rPr>
              <a:t>是</a:t>
            </a:r>
            <a:r>
              <a:rPr lang="en-US" sz="2800" b="0">
                <a:highlight>
                  <a:srgbClr val="FFFF00"/>
                </a:highlight>
                <a:latin typeface="Times New Roman" panose="02020603050405020304" charset="0"/>
              </a:rPr>
              <a:t>1978</a:t>
            </a:r>
            <a:r>
              <a:rPr lang="zh-CN" sz="2800" b="0">
                <a:ea typeface="宋体" panose="02010600030101010101" pitchFamily="2" charset="-122"/>
              </a:rPr>
              <a:t>年与</a:t>
            </a:r>
            <a:r>
              <a:rPr lang="en-US" sz="2800" b="0">
                <a:highlight>
                  <a:srgbClr val="FFFF00"/>
                </a:highlight>
                <a:latin typeface="Times New Roman" panose="02020603050405020304" charset="0"/>
              </a:rPr>
              <a:t>1986</a:t>
            </a:r>
            <a:r>
              <a:rPr lang="zh-CN" sz="2800" b="0">
                <a:ea typeface="宋体" panose="02010600030101010101" pitchFamily="2" charset="-122"/>
              </a:rPr>
              <a:t>年</a:t>
            </a:r>
            <a:r>
              <a:rPr lang="zh-CN" sz="2800" b="0">
                <a:highlight>
                  <a:srgbClr val="FFFF00"/>
                </a:highlight>
                <a:ea typeface="宋体" panose="02010600030101010101" pitchFamily="2" charset="-122"/>
              </a:rPr>
              <a:t>北京郊区</a:t>
            </a:r>
            <a:r>
              <a:rPr lang="zh-CN" sz="2800" b="0">
                <a:ea typeface="宋体" panose="02010600030101010101" pitchFamily="2" charset="-122"/>
              </a:rPr>
              <a:t>男户主职业占比变化情况。这一变化的产生主要是由于</a:t>
            </a:r>
            <a:r>
              <a:rPr lang="en-US" sz="2800" b="0">
                <a:latin typeface="Times New Roman" panose="02020603050405020304" charset="0"/>
              </a:rPr>
              <a:t>A</a:t>
            </a:r>
            <a:r>
              <a:rPr lang="zh-CN" sz="2800" b="0">
                <a:ea typeface="宋体" panose="02010600030101010101" pitchFamily="2" charset="-122"/>
              </a:rPr>
              <a:t>．城市经济体制改革开始酝酿    </a:t>
            </a:r>
            <a:r>
              <a:rPr lang="en-US" sz="2800" b="0">
                <a:latin typeface="Times New Roman" panose="02020603050405020304" charset="0"/>
              </a:rPr>
              <a:t>      </a:t>
            </a:r>
            <a:r>
              <a:rPr lang="en-US" sz="2800" b="0">
                <a:highlight>
                  <a:srgbClr val="FF0000"/>
                </a:highlight>
                <a:latin typeface="Times New Roman" panose="02020603050405020304" charset="0"/>
              </a:rPr>
              <a:t> B</a:t>
            </a:r>
            <a:r>
              <a:rPr lang="zh-CN" sz="2800" b="0">
                <a:highlight>
                  <a:srgbClr val="FF0000"/>
                </a:highlight>
                <a:ea typeface="宋体" panose="02010600030101010101" pitchFamily="2" charset="-122"/>
              </a:rPr>
              <a:t>．农村经济体制改革深化</a:t>
            </a:r>
            <a:endParaRPr lang="en-US" sz="2800" b="0">
              <a:highlight>
                <a:srgbClr val="FF0000"/>
              </a:highlight>
              <a:latin typeface="Times New Roman" panose="02020603050405020304" charset="0"/>
            </a:endParaRPr>
          </a:p>
          <a:p>
            <a:pPr indent="0"/>
            <a:r>
              <a:rPr lang="en-US" sz="2800" b="0">
                <a:latin typeface="Times New Roman" panose="02020603050405020304" charset="0"/>
              </a:rPr>
              <a:t>C</a:t>
            </a:r>
            <a:r>
              <a:rPr lang="zh-CN" sz="2800" b="0">
                <a:ea typeface="宋体" panose="02010600030101010101" pitchFamily="2" charset="-122"/>
              </a:rPr>
              <a:t>．城乡之间的差异呈缩小趋势</a:t>
            </a:r>
            <a:r>
              <a:rPr lang="en-US" sz="2800" b="0">
                <a:latin typeface="宋体" panose="02010600030101010101" pitchFamily="2" charset="-122"/>
              </a:rPr>
              <a:t>    </a:t>
            </a:r>
            <a:r>
              <a:rPr lang="en-US" sz="2800" b="0">
                <a:latin typeface="Times New Roman" panose="02020603050405020304" charset="0"/>
              </a:rPr>
              <a:t>    D</a:t>
            </a:r>
            <a:r>
              <a:rPr lang="zh-CN" sz="2800" b="0">
                <a:ea typeface="宋体" panose="02010600030101010101" pitchFamily="2" charset="-122"/>
              </a:rPr>
              <a:t>．城市产业结构日益完善</a:t>
            </a:r>
            <a:endParaRPr lang="zh-CN" altLang="en-US" sz="2800"/>
          </a:p>
        </p:txBody>
      </p:sp>
      <p:sp>
        <p:nvSpPr>
          <p:cNvPr id="6" name="标题 5"/>
          <p:cNvSpPr>
            <a:spLocks noGrp="1"/>
          </p:cNvSpPr>
          <p:nvPr>
            <p:ph type="title"/>
          </p:nvPr>
        </p:nvSpPr>
        <p:spPr>
          <a:xfrm>
            <a:off x="1377315" y="4460875"/>
            <a:ext cx="1089025" cy="701675"/>
          </a:xfrm>
        </p:spPr>
        <p:txBody>
          <a:bodyPr/>
          <a:p>
            <a:r>
              <a:rPr lang="zh-CN" altLang="en-US"/>
              <a:t>解析</a:t>
            </a:r>
            <a:endParaRPr lang="zh-CN" altLang="en-US"/>
          </a:p>
        </p:txBody>
      </p:sp>
      <p:sp>
        <p:nvSpPr>
          <p:cNvPr id="4" name="文本框 3"/>
          <p:cNvSpPr txBox="1"/>
          <p:nvPr/>
        </p:nvSpPr>
        <p:spPr>
          <a:xfrm>
            <a:off x="1377315" y="5220970"/>
            <a:ext cx="10372725" cy="82994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A选项时间不对，城市改革始于1984年，而不是1986之后。CD两个选项，题目都没有反映。不论是城乡差距还是产业结构都与图示信息没有联系。</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13335"/>
            <a:ext cx="1348740"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59055" y="0"/>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32</a:t>
            </a:r>
            <a:endParaRPr lang="en-US" altLang="zh-CN" sz="7200" b="1">
              <a:solidFill>
                <a:schemeClr val="accent4"/>
              </a:solidFill>
              <a:effectLst/>
            </a:endParaRPr>
          </a:p>
        </p:txBody>
      </p:sp>
      <p:sp>
        <p:nvSpPr>
          <p:cNvPr id="100" name="文本框 99"/>
          <p:cNvSpPr txBox="1"/>
          <p:nvPr/>
        </p:nvSpPr>
        <p:spPr>
          <a:xfrm>
            <a:off x="1348740" y="885825"/>
            <a:ext cx="10389870" cy="2676525"/>
          </a:xfrm>
          <a:prstGeom prst="rect">
            <a:avLst/>
          </a:prstGeom>
          <a:noFill/>
          <a:ln w="9525">
            <a:noFill/>
          </a:ln>
        </p:spPr>
        <p:txBody>
          <a:bodyPr wrap="square">
            <a:spAutoFit/>
          </a:bodyPr>
          <a:p>
            <a:pPr marL="266700" indent="-266700"/>
            <a:r>
              <a:rPr lang="en-US" altLang="zh-CN" sz="2800" b="0">
                <a:ea typeface="宋体" panose="02010600030101010101" pitchFamily="2" charset="-122"/>
              </a:rPr>
              <a:t>   </a:t>
            </a:r>
            <a:r>
              <a:rPr lang="zh-CN" sz="2800" b="0">
                <a:ea typeface="宋体" panose="02010600030101010101" pitchFamily="2" charset="-122"/>
              </a:rPr>
              <a:t>据学者研究，</a:t>
            </a:r>
            <a:r>
              <a:rPr lang="zh-CN" sz="2800" b="0">
                <a:highlight>
                  <a:srgbClr val="FFFF00"/>
                </a:highlight>
                <a:ea typeface="宋体" panose="02010600030101010101" pitchFamily="2" charset="-122"/>
              </a:rPr>
              <a:t>古代雅典</a:t>
            </a:r>
            <a:r>
              <a:rPr lang="zh-CN" sz="2800" b="0">
                <a:ea typeface="宋体" panose="02010600030101010101" pitchFamily="2" charset="-122"/>
              </a:rPr>
              <a:t>官员在接受任职资格审查时，需要回答：直系亲属姓名及</a:t>
            </a:r>
            <a:r>
              <a:rPr lang="zh-CN" sz="2800" b="0">
                <a:solidFill>
                  <a:srgbClr val="FF0000"/>
                </a:solidFill>
                <a:ea typeface="宋体" panose="02010600030101010101" pitchFamily="2" charset="-122"/>
              </a:rPr>
              <a:t>男性亲属</a:t>
            </a:r>
            <a:r>
              <a:rPr lang="zh-CN" sz="2800" b="0">
                <a:ea typeface="宋体" panose="02010600030101010101" pitchFamily="2" charset="-122"/>
              </a:rPr>
              <a:t>所在</a:t>
            </a:r>
            <a:r>
              <a:rPr lang="zh-CN" sz="2800" b="0">
                <a:solidFill>
                  <a:srgbClr val="FF0000"/>
                </a:solidFill>
                <a:ea typeface="宋体" panose="02010600030101010101" pitchFamily="2" charset="-122"/>
              </a:rPr>
              <a:t>村社</a:t>
            </a:r>
            <a:r>
              <a:rPr lang="zh-CN" sz="2800" b="0">
                <a:ea typeface="宋体" panose="02010600030101010101" pitchFamily="2" charset="-122"/>
              </a:rPr>
              <a:t>名称、崇拜的神祗及其圣所所在地、墓葬方位、是否善待双亲、是否纳税、是否</a:t>
            </a:r>
            <a:r>
              <a:rPr lang="zh-CN" sz="2800" b="0">
                <a:solidFill>
                  <a:srgbClr val="FF0000"/>
                </a:solidFill>
                <a:ea typeface="宋体" panose="02010600030101010101" pitchFamily="2" charset="-122"/>
              </a:rPr>
              <a:t>服兵役</a:t>
            </a:r>
            <a:r>
              <a:rPr lang="zh-CN" sz="2800" b="0">
                <a:ea typeface="宋体" panose="02010600030101010101" pitchFamily="2" charset="-122"/>
              </a:rPr>
              <a:t>等。下列属于成为</a:t>
            </a:r>
            <a:r>
              <a:rPr lang="zh-CN" sz="2800" b="0">
                <a:solidFill>
                  <a:srgbClr val="FF0000"/>
                </a:solidFill>
                <a:ea typeface="宋体" panose="02010600030101010101" pitchFamily="2" charset="-122"/>
              </a:rPr>
              <a:t>古代雅典官员前提条件</a:t>
            </a:r>
            <a:r>
              <a:rPr lang="zh-CN" sz="2800" b="0">
                <a:ea typeface="宋体" panose="02010600030101010101" pitchFamily="2" charset="-122"/>
              </a:rPr>
              <a:t>的是</a:t>
            </a:r>
            <a:r>
              <a:rPr lang="en-US" sz="2800" b="0">
                <a:latin typeface="宋体" panose="02010600030101010101" pitchFamily="2" charset="-122"/>
              </a:rPr>
              <a:t>  </a:t>
            </a:r>
            <a:r>
              <a:rPr lang="en-US" sz="2800" b="0">
                <a:latin typeface="Times New Roman" panose="02020603050405020304" charset="0"/>
              </a:rPr>
              <a:t>A</a:t>
            </a:r>
            <a:r>
              <a:rPr lang="zh-CN" sz="2800" b="0">
                <a:ea typeface="宋体" panose="02010600030101010101" pitchFamily="2" charset="-122"/>
              </a:rPr>
              <a:t>．军事才能、宗教信仰    </a:t>
            </a:r>
            <a:r>
              <a:rPr lang="en-US" sz="2800" b="0">
                <a:latin typeface="Times New Roman" panose="02020603050405020304" charset="0"/>
              </a:rPr>
              <a:t>          B</a:t>
            </a:r>
            <a:r>
              <a:rPr lang="zh-CN" sz="2800" b="0">
                <a:ea typeface="宋体" panose="02010600030101010101" pitchFamily="2" charset="-122"/>
              </a:rPr>
              <a:t>．道德品质、演说能力</a:t>
            </a:r>
            <a:r>
              <a:rPr lang="en-US" sz="2800" b="0">
                <a:latin typeface="宋体" panose="02010600030101010101" pitchFamily="2" charset="-122"/>
              </a:rPr>
              <a:t>  </a:t>
            </a:r>
            <a:r>
              <a:rPr lang="en-US" sz="2800" b="0">
                <a:latin typeface="Times New Roman" panose="02020603050405020304" charset="0"/>
              </a:rPr>
              <a:t>C</a:t>
            </a:r>
            <a:r>
              <a:rPr lang="zh-CN" sz="2800" b="0">
                <a:ea typeface="宋体" panose="02010600030101010101" pitchFamily="2" charset="-122"/>
              </a:rPr>
              <a:t>．丰厚财力、贵族血统    </a:t>
            </a:r>
            <a:r>
              <a:rPr lang="en-US" sz="2800" b="0">
                <a:latin typeface="Times New Roman" panose="02020603050405020304" charset="0"/>
              </a:rPr>
              <a:t>          </a:t>
            </a:r>
            <a:r>
              <a:rPr lang="en-US" sz="2800" b="0">
                <a:highlight>
                  <a:srgbClr val="FF0000"/>
                </a:highlight>
                <a:latin typeface="Times New Roman" panose="02020603050405020304" charset="0"/>
              </a:rPr>
              <a:t>D</a:t>
            </a:r>
            <a:r>
              <a:rPr lang="zh-CN" sz="2800" b="0">
                <a:highlight>
                  <a:srgbClr val="FF0000"/>
                </a:highlight>
                <a:ea typeface="宋体" panose="02010600030101010101" pitchFamily="2" charset="-122"/>
              </a:rPr>
              <a:t>．本邦籍贯、成年男性</a:t>
            </a:r>
            <a:endParaRPr lang="zh-CN" altLang="en-US" sz="2800" b="0">
              <a:highlight>
                <a:srgbClr val="FF0000"/>
              </a:highlight>
              <a:ea typeface="宋体" panose="02010600030101010101" pitchFamily="2" charset="-122"/>
            </a:endParaRPr>
          </a:p>
        </p:txBody>
      </p:sp>
      <p:sp>
        <p:nvSpPr>
          <p:cNvPr id="6" name="标题 5"/>
          <p:cNvSpPr>
            <a:spLocks noGrp="1"/>
          </p:cNvSpPr>
          <p:nvPr>
            <p:ph type="title"/>
          </p:nvPr>
        </p:nvSpPr>
        <p:spPr>
          <a:xfrm>
            <a:off x="1504950" y="3767455"/>
            <a:ext cx="1089025" cy="701675"/>
          </a:xfrm>
        </p:spPr>
        <p:txBody>
          <a:bodyPr/>
          <a:p>
            <a:r>
              <a:rPr lang="zh-CN" altLang="en-US"/>
              <a:t>解析</a:t>
            </a:r>
            <a:endParaRPr lang="zh-CN" altLang="en-US"/>
          </a:p>
        </p:txBody>
      </p:sp>
      <p:sp>
        <p:nvSpPr>
          <p:cNvPr id="3" name="文本框 2"/>
          <p:cNvSpPr txBox="1"/>
          <p:nvPr/>
        </p:nvSpPr>
        <p:spPr>
          <a:xfrm>
            <a:off x="1825625" y="4674235"/>
            <a:ext cx="9599295" cy="82994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题目考查的是雅典公民标准，凡父母祖籍均属于本城邦，拥有一定</a:t>
            </a:r>
            <a:r>
              <a:rPr lang="zh-CN" altLang="en-US" sz="2400">
                <a:latin typeface="宋体" panose="02010600030101010101" pitchFamily="2" charset="-122"/>
                <a:ea typeface="宋体" panose="02010600030101010101" pitchFamily="2" charset="-122"/>
                <a:cs typeface="宋体" panose="02010600030101010101" pitchFamily="2" charset="-122"/>
              </a:rPr>
              <a:t>财产，能自备武器服兵役的成年男性。</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0"/>
            <a:ext cx="1259205"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59055" y="0"/>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33</a:t>
            </a:r>
            <a:endParaRPr lang="en-US" altLang="zh-CN" sz="7200" b="1">
              <a:solidFill>
                <a:schemeClr val="accent4"/>
              </a:solidFill>
              <a:effectLst/>
            </a:endParaRPr>
          </a:p>
        </p:txBody>
      </p:sp>
      <p:sp>
        <p:nvSpPr>
          <p:cNvPr id="100" name="文本框 99"/>
          <p:cNvSpPr txBox="1"/>
          <p:nvPr/>
        </p:nvSpPr>
        <p:spPr>
          <a:xfrm>
            <a:off x="1388110" y="179070"/>
            <a:ext cx="10371455" cy="3969385"/>
          </a:xfrm>
          <a:prstGeom prst="rect">
            <a:avLst/>
          </a:prstGeom>
          <a:noFill/>
          <a:ln w="9525">
            <a:noFill/>
          </a:ln>
        </p:spPr>
        <p:txBody>
          <a:bodyPr wrap="square">
            <a:spAutoFit/>
          </a:bodyPr>
          <a:p>
            <a:pPr marL="266700" indent="-266700"/>
            <a:r>
              <a:rPr lang="en-US" sz="2800" b="0">
                <a:latin typeface="Times New Roman" panose="02020603050405020304" charset="0"/>
              </a:rPr>
              <a:t>  </a:t>
            </a:r>
            <a:r>
              <a:rPr lang="en-US" sz="2800" b="0">
                <a:highlight>
                  <a:srgbClr val="FFFF00"/>
                </a:highlight>
                <a:latin typeface="Times New Roman" panose="02020603050405020304" charset="0"/>
              </a:rPr>
              <a:t>16</a:t>
            </a:r>
            <a:r>
              <a:rPr lang="zh-CN" sz="2800" b="0">
                <a:highlight>
                  <a:srgbClr val="FFFF00"/>
                </a:highlight>
                <a:ea typeface="宋体" panose="02010600030101010101" pitchFamily="2" charset="-122"/>
              </a:rPr>
              <a:t>世纪中叶</a:t>
            </a:r>
            <a:r>
              <a:rPr lang="zh-CN" sz="2800" b="0">
                <a:ea typeface="宋体" panose="02010600030101010101" pitchFamily="2" charset="-122"/>
              </a:rPr>
              <a:t>，</a:t>
            </a:r>
            <a:r>
              <a:rPr lang="zh-CN" sz="2800" b="0">
                <a:highlight>
                  <a:srgbClr val="FFFF00"/>
                </a:highlight>
                <a:ea typeface="宋体" panose="02010600030101010101" pitchFamily="2" charset="-122"/>
              </a:rPr>
              <a:t>法国人</a:t>
            </a:r>
            <a:r>
              <a:rPr lang="zh-CN" sz="2800" b="0">
                <a:ea typeface="宋体" panose="02010600030101010101" pitchFamily="2" charset="-122"/>
              </a:rPr>
              <a:t>帕斯基耶写作《法国研究》时说，“我用</a:t>
            </a:r>
            <a:r>
              <a:rPr lang="zh-CN" sz="2800" b="0">
                <a:solidFill>
                  <a:srgbClr val="FF0000"/>
                </a:solidFill>
                <a:ea typeface="宋体" panose="02010600030101010101" pitchFamily="2" charset="-122"/>
              </a:rPr>
              <a:t>俗语</a:t>
            </a:r>
            <a:r>
              <a:rPr lang="zh-CN" sz="2800" b="0">
                <a:ea typeface="宋体" panose="02010600030101010101" pitchFamily="2" charset="-122"/>
              </a:rPr>
              <a:t>（而非拉丁语）写作”；布代的《论钱币》处处流露出</a:t>
            </a:r>
            <a:r>
              <a:rPr lang="zh-CN" sz="2800" b="0">
                <a:solidFill>
                  <a:srgbClr val="FF0000"/>
                </a:solidFill>
                <a:ea typeface="宋体" panose="02010600030101010101" pitchFamily="2" charset="-122"/>
              </a:rPr>
              <a:t>捍卫法国文化</a:t>
            </a:r>
            <a:r>
              <a:rPr lang="zh-CN" sz="2800" b="0">
                <a:ea typeface="宋体" panose="02010600030101010101" pitchFamily="2" charset="-122"/>
              </a:rPr>
              <a:t>并与意大利人竞争的意识。有学者因此认为，</a:t>
            </a:r>
            <a:r>
              <a:rPr lang="en-US" sz="2800" b="0">
                <a:latin typeface="Times New Roman" panose="02020603050405020304" charset="0"/>
              </a:rPr>
              <a:t>16</a:t>
            </a:r>
            <a:r>
              <a:rPr lang="zh-CN" sz="2800" b="0">
                <a:ea typeface="宋体" panose="02010600030101010101" pitchFamily="2" charset="-122"/>
              </a:rPr>
              <a:t>世纪是</a:t>
            </a:r>
            <a:r>
              <a:rPr lang="zh-CN" sz="2800" b="0">
                <a:solidFill>
                  <a:srgbClr val="FF0000"/>
                </a:solidFill>
                <a:ea typeface="宋体" panose="02010600030101010101" pitchFamily="2" charset="-122"/>
              </a:rPr>
              <a:t>“法国意识”萌发</a:t>
            </a:r>
            <a:r>
              <a:rPr lang="zh-CN" sz="2800" b="0">
                <a:ea typeface="宋体" panose="02010600030101010101" pitchFamily="2" charset="-122"/>
              </a:rPr>
              <a:t>的世纪。据此可知，“法国意识”的萌发缘于</a:t>
            </a:r>
            <a:r>
              <a:rPr lang="en-US" sz="2800" b="0">
                <a:latin typeface="宋体" panose="02010600030101010101" pitchFamily="2" charset="-122"/>
              </a:rPr>
              <a:t>    </a:t>
            </a:r>
            <a:r>
              <a:rPr lang="en-US" sz="2800" b="0">
                <a:highlight>
                  <a:srgbClr val="FF0000"/>
                </a:highlight>
                <a:latin typeface="Times New Roman" panose="02020603050405020304" charset="0"/>
              </a:rPr>
              <a:t>A</a:t>
            </a:r>
            <a:r>
              <a:rPr lang="zh-CN" sz="2800" b="0">
                <a:highlight>
                  <a:srgbClr val="FF0000"/>
                </a:highlight>
                <a:ea typeface="宋体" panose="02010600030101010101" pitchFamily="2" charset="-122"/>
              </a:rPr>
              <a:t>．人文主义思想的广泛传播    </a:t>
            </a:r>
            <a:r>
              <a:rPr lang="en-US" sz="2800" b="0">
                <a:highlight>
                  <a:srgbClr val="FF0000"/>
                </a:highlight>
                <a:latin typeface="Times New Roman" panose="02020603050405020304" charset="0"/>
              </a:rPr>
              <a:t>  </a:t>
            </a:r>
            <a:r>
              <a:rPr lang="en-US" sz="2800" b="0">
                <a:latin typeface="Times New Roman" panose="02020603050405020304" charset="0"/>
              </a:rPr>
              <a:t>    </a:t>
            </a:r>
            <a:endParaRPr lang="en-US" sz="2800" b="0">
              <a:latin typeface="Times New Roman" panose="02020603050405020304" charset="0"/>
            </a:endParaRPr>
          </a:p>
          <a:p>
            <a:pPr marL="266700" indent="-266700"/>
            <a:r>
              <a:rPr lang="en-US" sz="2800" b="0">
                <a:latin typeface="Times New Roman" panose="02020603050405020304" charset="0"/>
              </a:rPr>
              <a:t>           B</a:t>
            </a:r>
            <a:r>
              <a:rPr lang="zh-CN" sz="2800" b="0">
                <a:ea typeface="宋体" panose="02010600030101010101" pitchFamily="2" charset="-122"/>
              </a:rPr>
              <a:t>．新兴阶层摆脱宗教神权束缚</a:t>
            </a:r>
            <a:r>
              <a:rPr lang="en-US" sz="2800" b="0">
                <a:latin typeface="宋体" panose="02010600030101010101" pitchFamily="2" charset="-122"/>
              </a:rPr>
              <a:t>    </a:t>
            </a:r>
            <a:r>
              <a:rPr lang="en-US" sz="2800" b="0">
                <a:latin typeface="Times New Roman" panose="02020603050405020304" charset="0"/>
              </a:rPr>
              <a:t>C</a:t>
            </a:r>
            <a:r>
              <a:rPr lang="zh-CN" sz="2800" b="0">
                <a:ea typeface="宋体" panose="02010600030101010101" pitchFamily="2" charset="-122"/>
              </a:rPr>
              <a:t>．资本主义经济的迅猛发展    </a:t>
            </a:r>
            <a:r>
              <a:rPr lang="en-US" sz="2800" b="0">
                <a:latin typeface="Times New Roman" panose="02020603050405020304" charset="0"/>
              </a:rPr>
              <a:t>      </a:t>
            </a:r>
            <a:endParaRPr lang="en-US" sz="2800" b="0">
              <a:latin typeface="Times New Roman" panose="02020603050405020304" charset="0"/>
            </a:endParaRPr>
          </a:p>
          <a:p>
            <a:pPr marL="266700" indent="-266700"/>
            <a:r>
              <a:rPr lang="en-US" sz="2800" b="0">
                <a:latin typeface="Times New Roman" panose="02020603050405020304" charset="0"/>
              </a:rPr>
              <a:t>           D</a:t>
            </a:r>
            <a:r>
              <a:rPr lang="zh-CN" sz="2800" b="0">
                <a:ea typeface="宋体" panose="02010600030101010101" pitchFamily="2" charset="-122"/>
              </a:rPr>
              <a:t>．“人民主权”学说深入人心</a:t>
            </a:r>
            <a:endParaRPr lang="zh-CN" altLang="en-US" sz="2800"/>
          </a:p>
        </p:txBody>
      </p:sp>
      <p:sp>
        <p:nvSpPr>
          <p:cNvPr id="6" name="标题 5"/>
          <p:cNvSpPr>
            <a:spLocks noGrp="1"/>
          </p:cNvSpPr>
          <p:nvPr>
            <p:ph type="title"/>
          </p:nvPr>
        </p:nvSpPr>
        <p:spPr>
          <a:xfrm>
            <a:off x="170180" y="3972560"/>
            <a:ext cx="1089025" cy="701675"/>
          </a:xfrm>
        </p:spPr>
        <p:txBody>
          <a:bodyPr/>
          <a:p>
            <a:r>
              <a:rPr lang="zh-CN" altLang="en-US"/>
              <a:t>解析</a:t>
            </a:r>
            <a:endParaRPr lang="zh-CN" altLang="en-US"/>
          </a:p>
        </p:txBody>
      </p:sp>
      <p:sp>
        <p:nvSpPr>
          <p:cNvPr id="3" name="文本框 2"/>
          <p:cNvSpPr txBox="1"/>
          <p:nvPr/>
        </p:nvSpPr>
        <p:spPr>
          <a:xfrm>
            <a:off x="1440815" y="4148455"/>
            <a:ext cx="10318750" cy="230695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题目问的是“缘由”即原因，B选项是题目现象可能带来的一个结果，即“民族国家”。民族国家崛起会推动宗教改革</a:t>
            </a:r>
            <a:r>
              <a:rPr lang="zh-CN" altLang="en-US" sz="2400">
                <a:latin typeface="宋体" panose="02010600030101010101" pitchFamily="2" charset="-122"/>
                <a:ea typeface="宋体" panose="02010600030101010101" pitchFamily="2" charset="-122"/>
                <a:cs typeface="宋体" panose="02010600030101010101" pitchFamily="2" charset="-122"/>
              </a:rPr>
              <a:t>运动，因此排除B；C选项迅猛发展不符16世纪法国资本主义发展的特征。我们讲英法美德四个国家工业革命区别之时会谈到法国小农经济基础比较好，是一个农业大国，这个时候已经到</a:t>
            </a:r>
            <a:r>
              <a:rPr lang="en-US" altLang="zh-CN" sz="2400">
                <a:latin typeface="宋体" panose="02010600030101010101" pitchFamily="2" charset="-122"/>
                <a:ea typeface="宋体" panose="02010600030101010101" pitchFamily="2" charset="-122"/>
                <a:cs typeface="宋体" panose="02010600030101010101" pitchFamily="2" charset="-122"/>
              </a:rPr>
              <a:t>19</a:t>
            </a:r>
            <a:r>
              <a:rPr lang="zh-CN" altLang="en-US" sz="2400">
                <a:latin typeface="宋体" panose="02010600030101010101" pitchFamily="2" charset="-122"/>
                <a:ea typeface="宋体" panose="02010600030101010101" pitchFamily="2" charset="-122"/>
                <a:cs typeface="宋体" panose="02010600030101010101" pitchFamily="2" charset="-122"/>
              </a:rPr>
              <a:t>世纪</a:t>
            </a:r>
            <a:r>
              <a:rPr lang="zh-CN" altLang="en-US" sz="2400">
                <a:latin typeface="宋体" panose="02010600030101010101" pitchFamily="2" charset="-122"/>
                <a:ea typeface="宋体" panose="02010600030101010101" pitchFamily="2" charset="-122"/>
                <a:cs typeface="宋体" panose="02010600030101010101" pitchFamily="2" charset="-122"/>
              </a:rPr>
              <a:t>了。D选项符合启蒙思想，时间在18世纪。与题目时间无关。</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人文主义强调人的价值和尊严，有利于推动</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法国意识</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的</a:t>
            </a:r>
            <a:r>
              <a:rPr lang="zh-CN" altLang="en-US" sz="2400">
                <a:latin typeface="宋体" panose="02010600030101010101" pitchFamily="2" charset="-122"/>
                <a:ea typeface="宋体" panose="02010600030101010101" pitchFamily="2" charset="-122"/>
                <a:cs typeface="宋体" panose="02010600030101010101" pitchFamily="2" charset="-122"/>
              </a:rPr>
              <a:t>萌发。</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8056245" y="2357755"/>
            <a:ext cx="3224530" cy="9220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b="1">
                <a:latin typeface="宋体" panose="02010600030101010101" pitchFamily="2" charset="-122"/>
                <a:ea typeface="宋体" panose="02010600030101010101" pitchFamily="2" charset="-122"/>
                <a:cs typeface="宋体" panose="02010600030101010101" pitchFamily="2" charset="-122"/>
              </a:rPr>
              <a:t>33题可以参看刘耀春《意大利时刻：16世纪法国对意大</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利文化的接受》一文。</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26670"/>
            <a:ext cx="1268095"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67945" y="88265"/>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34</a:t>
            </a:r>
            <a:endParaRPr lang="en-US" altLang="zh-CN" sz="7200" b="1">
              <a:solidFill>
                <a:schemeClr val="accent4"/>
              </a:solidFill>
              <a:effectLst/>
            </a:endParaRPr>
          </a:p>
        </p:txBody>
      </p:sp>
      <p:sp>
        <p:nvSpPr>
          <p:cNvPr id="100" name="文本框 99"/>
          <p:cNvSpPr txBox="1"/>
          <p:nvPr/>
        </p:nvSpPr>
        <p:spPr>
          <a:xfrm>
            <a:off x="1489075" y="224790"/>
            <a:ext cx="10188575" cy="3538220"/>
          </a:xfrm>
          <a:prstGeom prst="rect">
            <a:avLst/>
          </a:prstGeom>
          <a:noFill/>
          <a:ln w="9525">
            <a:noFill/>
          </a:ln>
        </p:spPr>
        <p:txBody>
          <a:bodyPr wrap="square">
            <a:spAutoFit/>
          </a:bodyPr>
          <a:p>
            <a:pPr marL="266700" indent="-266700"/>
            <a:r>
              <a:rPr lang="en-US" sz="2800" b="0">
                <a:latin typeface="Times New Roman" panose="02020603050405020304" charset="0"/>
              </a:rPr>
              <a:t>   </a:t>
            </a:r>
            <a:r>
              <a:rPr lang="en-US" sz="2800" b="0">
                <a:highlight>
                  <a:srgbClr val="FFFF00"/>
                </a:highlight>
                <a:latin typeface="Times New Roman" panose="02020603050405020304" charset="0"/>
              </a:rPr>
              <a:t>1879</a:t>
            </a:r>
            <a:r>
              <a:rPr lang="zh-CN" sz="2800" b="0">
                <a:highlight>
                  <a:srgbClr val="FFFF00"/>
                </a:highlight>
                <a:ea typeface="宋体" panose="02010600030101010101" pitchFamily="2" charset="-122"/>
              </a:rPr>
              <a:t>年</a:t>
            </a:r>
            <a:r>
              <a:rPr lang="zh-CN" sz="2800" b="0">
                <a:ea typeface="宋体" panose="02010600030101010101" pitchFamily="2" charset="-122"/>
              </a:rPr>
              <a:t>，</a:t>
            </a:r>
            <a:r>
              <a:rPr lang="zh-CN" sz="2800" b="0">
                <a:highlight>
                  <a:srgbClr val="FFFF00"/>
                </a:highlight>
                <a:ea typeface="宋体" panose="02010600030101010101" pitchFamily="2" charset="-122"/>
              </a:rPr>
              <a:t>德国</a:t>
            </a:r>
            <a:r>
              <a:rPr lang="zh-CN" sz="2800" b="0">
                <a:ea typeface="宋体" panose="02010600030101010101" pitchFamily="2" charset="-122"/>
              </a:rPr>
              <a:t>杜伊斯堡成为世界最大内河港口，</a:t>
            </a:r>
            <a:r>
              <a:rPr lang="zh-CN" sz="2800" b="0">
                <a:solidFill>
                  <a:srgbClr val="FF0000"/>
                </a:solidFill>
                <a:ea typeface="宋体" panose="02010600030101010101" pitchFamily="2" charset="-122"/>
              </a:rPr>
              <a:t>输入</a:t>
            </a:r>
            <a:r>
              <a:rPr lang="zh-CN" sz="2800" b="0">
                <a:ea typeface="宋体" panose="02010600030101010101" pitchFamily="2" charset="-122"/>
              </a:rPr>
              <a:t>矿砂和粮食，</a:t>
            </a:r>
            <a:r>
              <a:rPr lang="zh-CN" sz="2800" b="0">
                <a:solidFill>
                  <a:srgbClr val="FF0000"/>
                </a:solidFill>
                <a:ea typeface="宋体" panose="02010600030101010101" pitchFamily="2" charset="-122"/>
              </a:rPr>
              <a:t>输出</a:t>
            </a:r>
            <a:r>
              <a:rPr lang="zh-CN" sz="2800" b="0">
                <a:ea typeface="宋体" panose="02010600030101010101" pitchFamily="2" charset="-122"/>
              </a:rPr>
              <a:t>煤和钢铁制品。</a:t>
            </a:r>
            <a:r>
              <a:rPr lang="en-US" sz="2800" b="0">
                <a:highlight>
                  <a:srgbClr val="FFFF00"/>
                </a:highlight>
                <a:latin typeface="Times New Roman" panose="02020603050405020304" charset="0"/>
              </a:rPr>
              <a:t>1900</a:t>
            </a:r>
            <a:r>
              <a:rPr lang="zh-CN" sz="2800" b="0">
                <a:highlight>
                  <a:srgbClr val="FFFF00"/>
                </a:highlight>
                <a:ea typeface="宋体" panose="02010600030101010101" pitchFamily="2" charset="-122"/>
              </a:rPr>
              <a:t>年</a:t>
            </a:r>
            <a:r>
              <a:rPr lang="zh-CN" sz="2800" b="0">
                <a:ea typeface="宋体" panose="02010600030101010101" pitchFamily="2" charset="-122"/>
              </a:rPr>
              <a:t>，德国船队总吨位由</a:t>
            </a:r>
            <a:r>
              <a:rPr lang="en-US" sz="2800" b="0">
                <a:latin typeface="Times New Roman" panose="02020603050405020304" charset="0"/>
              </a:rPr>
              <a:t>1870</a:t>
            </a:r>
            <a:r>
              <a:rPr lang="zh-CN" sz="2800" b="0">
                <a:ea typeface="宋体" panose="02010600030101010101" pitchFamily="2" charset="-122"/>
              </a:rPr>
              <a:t>年不足百万吨发展至近</a:t>
            </a:r>
            <a:r>
              <a:rPr lang="en-US" sz="2800" b="0">
                <a:solidFill>
                  <a:srgbClr val="FF0000"/>
                </a:solidFill>
                <a:latin typeface="Times New Roman" panose="02020603050405020304" charset="0"/>
              </a:rPr>
              <a:t>200</a:t>
            </a:r>
            <a:r>
              <a:rPr lang="zh-CN" sz="2800" b="0">
                <a:solidFill>
                  <a:srgbClr val="FF0000"/>
                </a:solidFill>
                <a:ea typeface="宋体" panose="02010600030101010101" pitchFamily="2" charset="-122"/>
              </a:rPr>
              <a:t>万</a:t>
            </a:r>
            <a:r>
              <a:rPr lang="zh-CN" sz="2800" b="0">
                <a:ea typeface="宋体" panose="02010600030101010101" pitchFamily="2" charset="-122"/>
              </a:rPr>
              <a:t>吨，成为蒸汽时代以来第一个能与大英帝国一争高低的船队。由此可知，</a:t>
            </a:r>
            <a:r>
              <a:rPr lang="zh-CN" sz="2800" b="0">
                <a:solidFill>
                  <a:srgbClr val="FF0000"/>
                </a:solidFill>
                <a:ea typeface="宋体" panose="02010600030101010101" pitchFamily="2" charset="-122"/>
              </a:rPr>
              <a:t>这一时期的德国</a:t>
            </a:r>
            <a:endParaRPr lang="en-US" sz="2800" b="0">
              <a:solidFill>
                <a:srgbClr val="FF0000"/>
              </a:solidFill>
              <a:latin typeface="Times New Roman" panose="02020603050405020304" charset="0"/>
            </a:endParaRPr>
          </a:p>
          <a:p>
            <a:pPr marL="266700" indent="-266700"/>
            <a:r>
              <a:rPr lang="en-US" sz="2800" b="0">
                <a:latin typeface="Times New Roman" panose="02020603050405020304" charset="0"/>
              </a:rPr>
              <a:t>   A</a:t>
            </a:r>
            <a:r>
              <a:rPr lang="zh-CN" sz="2800" b="0">
                <a:ea typeface="宋体" panose="02010600030101010101" pitchFamily="2" charset="-122"/>
              </a:rPr>
              <a:t>．已经确立“世界工厂”的地位    </a:t>
            </a:r>
            <a:endParaRPr lang="zh-CN" sz="2800" b="0">
              <a:ea typeface="宋体" panose="02010600030101010101" pitchFamily="2" charset="-122"/>
            </a:endParaRPr>
          </a:p>
          <a:p>
            <a:pPr marL="266700" indent="-266700"/>
            <a:r>
              <a:rPr lang="en-US" sz="2800" b="0">
                <a:latin typeface="Times New Roman" panose="02020603050405020304" charset="0"/>
              </a:rPr>
              <a:t>   </a:t>
            </a:r>
            <a:r>
              <a:rPr lang="en-US" sz="2800" b="0">
                <a:highlight>
                  <a:srgbClr val="FF0000"/>
                </a:highlight>
                <a:latin typeface="Times New Roman" panose="02020603050405020304" charset="0"/>
              </a:rPr>
              <a:t>B</a:t>
            </a:r>
            <a:r>
              <a:rPr lang="zh-CN" sz="2800" b="0">
                <a:highlight>
                  <a:srgbClr val="FF0000"/>
                </a:highlight>
                <a:ea typeface="宋体" panose="02010600030101010101" pitchFamily="2" charset="-122"/>
              </a:rPr>
              <a:t>．航运业的发展助长其海外扩张</a:t>
            </a:r>
            <a:endParaRPr lang="en-US" sz="2800" b="0">
              <a:highlight>
                <a:srgbClr val="FF0000"/>
              </a:highlight>
              <a:latin typeface="宋体" panose="02010600030101010101" pitchFamily="2" charset="-122"/>
            </a:endParaRPr>
          </a:p>
          <a:p>
            <a:pPr marL="266700" indent="-266700"/>
            <a:r>
              <a:rPr lang="en-US" sz="2800" b="0">
                <a:latin typeface="Times New Roman" panose="02020603050405020304" charset="0"/>
              </a:rPr>
              <a:t>   C</a:t>
            </a:r>
            <a:r>
              <a:rPr lang="zh-CN" sz="2800" b="0">
                <a:ea typeface="宋体" panose="02010600030101010101" pitchFamily="2" charset="-122"/>
              </a:rPr>
              <a:t>．海上实力飞跃源于蒸汽机的改进  </a:t>
            </a:r>
            <a:endParaRPr lang="zh-CN" sz="2800" b="0">
              <a:ea typeface="宋体" panose="02010600030101010101" pitchFamily="2" charset="-122"/>
            </a:endParaRPr>
          </a:p>
          <a:p>
            <a:pPr marL="266700" indent="-266700"/>
            <a:r>
              <a:rPr lang="zh-CN" sz="2800" b="0">
                <a:ea typeface="宋体" panose="02010600030101010101" pitchFamily="2" charset="-122"/>
              </a:rPr>
              <a:t> </a:t>
            </a:r>
            <a:r>
              <a:rPr lang="en-US" altLang="zh-CN" sz="2800" b="0">
                <a:ea typeface="宋体" panose="02010600030101010101" pitchFamily="2" charset="-122"/>
              </a:rPr>
              <a:t>  </a:t>
            </a:r>
            <a:r>
              <a:rPr lang="en-US" sz="2800" b="0">
                <a:latin typeface="Times New Roman" panose="02020603050405020304" charset="0"/>
              </a:rPr>
              <a:t>D</a:t>
            </a:r>
            <a:r>
              <a:rPr lang="zh-CN" sz="2800" b="0">
                <a:ea typeface="宋体" panose="02010600030101010101" pitchFamily="2" charset="-122"/>
              </a:rPr>
              <a:t>．共和政体确立推动经济飞速发展</a:t>
            </a:r>
            <a:endParaRPr lang="zh-CN" altLang="en-US" sz="2800"/>
          </a:p>
        </p:txBody>
      </p:sp>
      <p:sp>
        <p:nvSpPr>
          <p:cNvPr id="6" name="标题 5"/>
          <p:cNvSpPr>
            <a:spLocks noGrp="1"/>
          </p:cNvSpPr>
          <p:nvPr>
            <p:ph type="title"/>
          </p:nvPr>
        </p:nvSpPr>
        <p:spPr>
          <a:xfrm>
            <a:off x="170180" y="3972560"/>
            <a:ext cx="1089025" cy="701675"/>
          </a:xfrm>
        </p:spPr>
        <p:txBody>
          <a:bodyPr/>
          <a:p>
            <a:r>
              <a:rPr lang="zh-CN" altLang="en-US"/>
              <a:t>解析</a:t>
            </a:r>
            <a:endParaRPr lang="zh-CN" altLang="en-US"/>
          </a:p>
        </p:txBody>
      </p:sp>
      <p:sp>
        <p:nvSpPr>
          <p:cNvPr id="3" name="文本框 2"/>
          <p:cNvSpPr txBox="1"/>
          <p:nvPr/>
        </p:nvSpPr>
        <p:spPr>
          <a:xfrm>
            <a:off x="1805940" y="4030980"/>
            <a:ext cx="9871710" cy="193802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sz="2400">
                <a:latin typeface="宋体" panose="02010600030101010101" pitchFamily="2" charset="-122"/>
                <a:ea typeface="宋体" panose="02010600030101010101" pitchFamily="2" charset="-122"/>
                <a:cs typeface="宋体" panose="02010600030101010101" pitchFamily="2" charset="-122"/>
              </a:rPr>
              <a:t>A选项已经确立世界工厂同题目当中与大英帝国一较高下不符，另外也不符合基本史实。C选项，蒸汽机属于第一工业革命，而题目时间对应的第二次工业革命。D选项，德国当时确立的君主立宪政体而不是宫共和政体。B选项，海外扩张指的与其他资本主义国家争夺殖民地，题目有体现“与英国一争高低的船队”。</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13335"/>
            <a:ext cx="1294765"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95250" y="78740"/>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35</a:t>
            </a:r>
            <a:endParaRPr lang="en-US" altLang="zh-CN" sz="7200" b="1">
              <a:solidFill>
                <a:schemeClr val="accent4"/>
              </a:solidFill>
              <a:effectLst/>
            </a:endParaRPr>
          </a:p>
        </p:txBody>
      </p:sp>
      <p:sp>
        <p:nvSpPr>
          <p:cNvPr id="100" name="文本框 99"/>
          <p:cNvSpPr txBox="1"/>
          <p:nvPr/>
        </p:nvSpPr>
        <p:spPr>
          <a:xfrm>
            <a:off x="1478915" y="300990"/>
            <a:ext cx="10462895" cy="3538220"/>
          </a:xfrm>
          <a:prstGeom prst="rect">
            <a:avLst/>
          </a:prstGeom>
          <a:noFill/>
          <a:ln w="9525">
            <a:noFill/>
          </a:ln>
        </p:spPr>
        <p:txBody>
          <a:bodyPr wrap="square">
            <a:spAutoFit/>
          </a:bodyPr>
          <a:p>
            <a:pPr marL="266700" indent="-266700"/>
            <a:r>
              <a:rPr lang="en-US" sz="2800" b="0">
                <a:highlight>
                  <a:srgbClr val="FFFF00"/>
                </a:highlight>
                <a:latin typeface="Times New Roman" panose="02020603050405020304" charset="0"/>
              </a:rPr>
              <a:t>   1917</a:t>
            </a:r>
            <a:r>
              <a:rPr lang="zh-CN" sz="2800" b="0">
                <a:highlight>
                  <a:srgbClr val="FFFF00"/>
                </a:highlight>
                <a:ea typeface="宋体" panose="02010600030101010101" pitchFamily="2" charset="-122"/>
              </a:rPr>
              <a:t>年</a:t>
            </a:r>
            <a:r>
              <a:rPr lang="en-US" sz="2800" b="0">
                <a:highlight>
                  <a:srgbClr val="FFFF00"/>
                </a:highlight>
                <a:latin typeface="Times New Roman" panose="02020603050405020304" charset="0"/>
              </a:rPr>
              <a:t>3</a:t>
            </a:r>
            <a:r>
              <a:rPr lang="zh-CN" sz="2800" b="0">
                <a:highlight>
                  <a:srgbClr val="FFFF00"/>
                </a:highlight>
                <a:ea typeface="宋体" panose="02010600030101010101" pitchFamily="2" charset="-122"/>
              </a:rPr>
              <a:t>月中旬</a:t>
            </a:r>
            <a:r>
              <a:rPr lang="zh-CN" sz="2800" b="0">
                <a:ea typeface="宋体" panose="02010600030101010101" pitchFamily="2" charset="-122"/>
              </a:rPr>
              <a:t>，加米涅夫和斯大林连续发表文章，主张</a:t>
            </a:r>
            <a:r>
              <a:rPr lang="zh-CN" sz="2800" b="0">
                <a:solidFill>
                  <a:srgbClr val="FF0000"/>
                </a:solidFill>
                <a:ea typeface="宋体" panose="02010600030101010101" pitchFamily="2" charset="-122"/>
              </a:rPr>
              <a:t>只要</a:t>
            </a:r>
            <a:r>
              <a:rPr lang="zh-CN" sz="2800" b="0">
                <a:ea typeface="宋体" panose="02010600030101010101" pitchFamily="2" charset="-122"/>
              </a:rPr>
              <a:t>临时政府</a:t>
            </a:r>
            <a:r>
              <a:rPr lang="zh-CN" sz="2800" b="0">
                <a:solidFill>
                  <a:srgbClr val="FF0000"/>
                </a:solidFill>
                <a:ea typeface="宋体" panose="02010600030101010101" pitchFamily="2" charset="-122"/>
              </a:rPr>
              <a:t>不直接危及</a:t>
            </a:r>
            <a:r>
              <a:rPr lang="zh-CN" sz="2800" b="0">
                <a:ea typeface="宋体" panose="02010600030101010101" pitchFamily="2" charset="-122"/>
              </a:rPr>
              <a:t>群众利益，就应给予</a:t>
            </a:r>
            <a:r>
              <a:rPr lang="zh-CN" sz="2800" b="0">
                <a:solidFill>
                  <a:srgbClr val="FF0000"/>
                </a:solidFill>
                <a:ea typeface="宋体" panose="02010600030101010101" pitchFamily="2" charset="-122"/>
              </a:rPr>
              <a:t>支持</a:t>
            </a:r>
            <a:r>
              <a:rPr lang="zh-CN" sz="2800" b="0">
                <a:ea typeface="宋体" panose="02010600030101010101" pitchFamily="2" charset="-122"/>
              </a:rPr>
              <a:t>；要求</a:t>
            </a:r>
            <a:r>
              <a:rPr lang="zh-CN" sz="2800" b="0">
                <a:solidFill>
                  <a:srgbClr val="FF0000"/>
                </a:solidFill>
                <a:ea typeface="宋体" panose="02010600030101010101" pitchFamily="2" charset="-122"/>
              </a:rPr>
              <a:t>放弃无条件反对战争</a:t>
            </a:r>
            <a:r>
              <a:rPr lang="zh-CN" sz="2800" b="0">
                <a:ea typeface="宋体" panose="02010600030101010101" pitchFamily="2" charset="-122"/>
              </a:rPr>
              <a:t>的立场，</a:t>
            </a:r>
            <a:r>
              <a:rPr lang="zh-CN" sz="2800" b="0">
                <a:solidFill>
                  <a:srgbClr val="FF0000"/>
                </a:solidFill>
                <a:ea typeface="宋体" panose="02010600030101010101" pitchFamily="2" charset="-122"/>
              </a:rPr>
              <a:t>改行</a:t>
            </a:r>
            <a:r>
              <a:rPr lang="zh-CN" sz="2800" b="0">
                <a:ea typeface="宋体" panose="02010600030101010101" pitchFamily="2" charset="-122"/>
              </a:rPr>
              <a:t>对临时政府施加压力以</a:t>
            </a:r>
            <a:r>
              <a:rPr lang="zh-CN" sz="2800" b="0">
                <a:solidFill>
                  <a:srgbClr val="FF0000"/>
                </a:solidFill>
                <a:ea typeface="宋体" panose="02010600030101010101" pitchFamily="2" charset="-122"/>
              </a:rPr>
              <a:t>迫其</a:t>
            </a:r>
            <a:r>
              <a:rPr lang="zh-CN" sz="2800" b="0">
                <a:ea typeface="宋体" panose="02010600030101010101" pitchFamily="2" charset="-122"/>
              </a:rPr>
              <a:t>开始</a:t>
            </a:r>
            <a:r>
              <a:rPr lang="zh-CN" sz="2800" b="0">
                <a:solidFill>
                  <a:srgbClr val="FF0000"/>
                </a:solidFill>
                <a:ea typeface="宋体" panose="02010600030101010101" pitchFamily="2" charset="-122"/>
              </a:rPr>
              <a:t>和谈</a:t>
            </a:r>
            <a:r>
              <a:rPr lang="zh-CN" sz="2800" b="0">
                <a:ea typeface="宋体" panose="02010600030101010101" pitchFamily="2" charset="-122"/>
              </a:rPr>
              <a:t>的策略。这个主张得到了党内大多数人的支持。这表明当时</a:t>
            </a:r>
            <a:r>
              <a:rPr lang="en-US" sz="2800" b="0">
                <a:latin typeface="Times New Roman" panose="02020603050405020304" charset="0"/>
              </a:rPr>
              <a:t>        A</a:t>
            </a:r>
            <a:r>
              <a:rPr lang="zh-CN" sz="2800" b="0">
                <a:ea typeface="宋体" panose="02010600030101010101" pitchFamily="2" charset="-122"/>
              </a:rPr>
              <a:t>．临时政府反对继续进行帝国主义战争</a:t>
            </a:r>
            <a:r>
              <a:rPr lang="en-US" sz="2800" b="0">
                <a:latin typeface="宋体" panose="02010600030101010101" pitchFamily="2" charset="-122"/>
              </a:rPr>
              <a:t>    </a:t>
            </a:r>
            <a:r>
              <a:rPr lang="en-US" sz="2800" b="0">
                <a:latin typeface="Times New Roman" panose="02020603050405020304" charset="0"/>
              </a:rPr>
              <a:t>B</a:t>
            </a:r>
            <a:r>
              <a:rPr lang="zh-CN" sz="2800" b="0">
                <a:ea typeface="宋体" panose="02010600030101010101" pitchFamily="2" charset="-122"/>
              </a:rPr>
              <a:t>．沙皇残余势力仍对革命存在严重威胁</a:t>
            </a:r>
            <a:r>
              <a:rPr lang="en-US" sz="2800" b="0">
                <a:latin typeface="宋体" panose="02010600030101010101" pitchFamily="2" charset="-122"/>
              </a:rPr>
              <a:t>    </a:t>
            </a:r>
            <a:r>
              <a:rPr lang="en-US" sz="2800" b="0">
                <a:highlight>
                  <a:srgbClr val="FF0000"/>
                </a:highlight>
                <a:latin typeface="Times New Roman" panose="02020603050405020304" charset="0"/>
              </a:rPr>
              <a:t>C</a:t>
            </a:r>
            <a:r>
              <a:rPr lang="zh-CN" sz="2800" b="0">
                <a:highlight>
                  <a:srgbClr val="FF0000"/>
                </a:highlight>
                <a:ea typeface="宋体" panose="02010600030101010101" pitchFamily="2" charset="-122"/>
              </a:rPr>
              <a:t>．布尔什维克党对革命形势认识尚不明晰</a:t>
            </a:r>
            <a:endParaRPr lang="en-US" sz="2800" b="0">
              <a:highlight>
                <a:srgbClr val="FF0000"/>
              </a:highlight>
              <a:latin typeface="宋体" panose="02010600030101010101" pitchFamily="2" charset="-122"/>
            </a:endParaRPr>
          </a:p>
          <a:p>
            <a:pPr marL="266700" indent="-266700"/>
            <a:r>
              <a:rPr lang="en-US" sz="2800" b="0">
                <a:latin typeface="宋体" panose="02010600030101010101" pitchFamily="2" charset="-122"/>
              </a:rPr>
              <a:t>     </a:t>
            </a:r>
            <a:r>
              <a:rPr lang="en-US" sz="2800" b="0">
                <a:latin typeface="Times New Roman" panose="02020603050405020304" charset="0"/>
              </a:rPr>
              <a:t>D</a:t>
            </a:r>
            <a:r>
              <a:rPr lang="zh-CN" sz="2800" b="0">
                <a:ea typeface="宋体" panose="02010600030101010101" pitchFamily="2" charset="-122"/>
              </a:rPr>
              <a:t>．国际局势不利于俄国革命持续深入发展</a:t>
            </a:r>
            <a:endParaRPr lang="zh-CN" altLang="en-US" sz="2800"/>
          </a:p>
        </p:txBody>
      </p:sp>
      <p:sp>
        <p:nvSpPr>
          <p:cNvPr id="6" name="标题 5"/>
          <p:cNvSpPr>
            <a:spLocks noGrp="1"/>
          </p:cNvSpPr>
          <p:nvPr>
            <p:ph type="title"/>
          </p:nvPr>
        </p:nvSpPr>
        <p:spPr>
          <a:xfrm>
            <a:off x="1478915" y="3839210"/>
            <a:ext cx="1089025" cy="701675"/>
          </a:xfrm>
        </p:spPr>
        <p:txBody>
          <a:bodyPr/>
          <a:p>
            <a:r>
              <a:rPr lang="zh-CN" altLang="en-US"/>
              <a:t>解析</a:t>
            </a:r>
            <a:endParaRPr lang="zh-CN" altLang="en-US"/>
          </a:p>
        </p:txBody>
      </p:sp>
      <p:sp>
        <p:nvSpPr>
          <p:cNvPr id="3" name="文本框 2"/>
          <p:cNvSpPr txBox="1"/>
          <p:nvPr/>
        </p:nvSpPr>
        <p:spPr>
          <a:xfrm>
            <a:off x="1715770" y="4618355"/>
            <a:ext cx="9871710" cy="82994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sz="2400">
                <a:latin typeface="宋体" panose="02010600030101010101" pitchFamily="2" charset="-122"/>
                <a:ea typeface="宋体" panose="02010600030101010101" pitchFamily="2" charset="-122"/>
                <a:cs typeface="宋体" panose="02010600030101010101" pitchFamily="2" charset="-122"/>
              </a:rPr>
              <a:t>A选项与题目信息矛盾， BD选项，题目没有反映</a:t>
            </a:r>
            <a:r>
              <a:rPr lang="zh-CN" sz="2400">
                <a:latin typeface="宋体" panose="02010600030101010101" pitchFamily="2" charset="-122"/>
                <a:ea typeface="宋体" panose="02010600030101010101" pitchFamily="2" charset="-122"/>
                <a:cs typeface="宋体" panose="02010600030101010101" pitchFamily="2" charset="-122"/>
              </a:rPr>
              <a:t>。</a:t>
            </a:r>
            <a:r>
              <a:rPr sz="2400">
                <a:latin typeface="宋体" panose="02010600030101010101" pitchFamily="2" charset="-122"/>
                <a:ea typeface="宋体" panose="02010600030101010101" pitchFamily="2" charset="-122"/>
                <a:cs typeface="宋体" panose="02010600030101010101" pitchFamily="2" charset="-122"/>
              </a:rPr>
              <a:t>C选项，主语首先一致，</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其次从题目主题信息看，反映出布尔什维克对临时政府抱有一定的幻想。</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42415" y="1547495"/>
            <a:ext cx="8535035" cy="4399915"/>
          </a:xfrm>
          <a:prstGeom prst="rect">
            <a:avLst/>
          </a:prstGeom>
          <a:noFill/>
        </p:spPr>
        <p:txBody>
          <a:bodyPr wrap="square" rtlCol="0">
            <a:spAutoFit/>
          </a:bodyPr>
          <a:p>
            <a:pPr>
              <a:lnSpc>
                <a:spcPct val="140000"/>
              </a:lnSpc>
            </a:pPr>
            <a:r>
              <a:rPr lang="zh-CN" altLang="en-US" sz="4000" b="1">
                <a:solidFill>
                  <a:srgbClr val="FF0000"/>
                </a:solidFill>
              </a:rPr>
              <a:t>最近一段时间在思考选择题的四不选：</a:t>
            </a:r>
            <a:endParaRPr lang="zh-CN" altLang="en-US" sz="4000" b="1">
              <a:solidFill>
                <a:srgbClr val="FF0000"/>
              </a:solidFill>
            </a:endParaRPr>
          </a:p>
          <a:p>
            <a:pPr>
              <a:lnSpc>
                <a:spcPct val="140000"/>
              </a:lnSpc>
            </a:pPr>
            <a:r>
              <a:rPr lang="zh-CN" altLang="en-US" sz="4000" b="1">
                <a:solidFill>
                  <a:srgbClr val="FF0000"/>
                </a:solidFill>
              </a:rPr>
              <a:t> </a:t>
            </a:r>
            <a:r>
              <a:rPr lang="en-US" altLang="zh-CN" sz="4000" b="1">
                <a:solidFill>
                  <a:srgbClr val="FF0000"/>
                </a:solidFill>
              </a:rPr>
              <a:t>      </a:t>
            </a:r>
            <a:r>
              <a:rPr lang="zh-CN" altLang="en-US" sz="4000" b="1"/>
              <a:t>与史实不符的不选；</a:t>
            </a:r>
            <a:endParaRPr lang="zh-CN" altLang="en-US" sz="4000" b="1"/>
          </a:p>
          <a:p>
            <a:pPr>
              <a:lnSpc>
                <a:spcPct val="140000"/>
              </a:lnSpc>
            </a:pPr>
            <a:r>
              <a:rPr lang="en-US" altLang="zh-CN" sz="4000" b="1"/>
              <a:t>       </a:t>
            </a:r>
            <a:r>
              <a:rPr lang="zh-CN" altLang="en-US" sz="4000" b="1"/>
              <a:t>与材料不符的不选；</a:t>
            </a:r>
            <a:endParaRPr lang="zh-CN" altLang="en-US" sz="4000" b="1"/>
          </a:p>
          <a:p>
            <a:pPr>
              <a:lnSpc>
                <a:spcPct val="140000"/>
              </a:lnSpc>
            </a:pPr>
            <a:r>
              <a:rPr lang="en-US" altLang="zh-CN" sz="4000" b="1"/>
              <a:t>       </a:t>
            </a:r>
            <a:r>
              <a:rPr lang="zh-CN" altLang="en-US" sz="4000" b="1"/>
              <a:t>过于绝对的不选；</a:t>
            </a:r>
            <a:endParaRPr lang="zh-CN" altLang="en-US" sz="4000" b="1"/>
          </a:p>
          <a:p>
            <a:pPr>
              <a:lnSpc>
                <a:spcPct val="140000"/>
              </a:lnSpc>
            </a:pPr>
            <a:r>
              <a:rPr lang="en-US" altLang="zh-CN" sz="4000" b="1"/>
              <a:t>       </a:t>
            </a:r>
            <a:r>
              <a:rPr lang="zh-CN" altLang="en-US" sz="4000" b="1"/>
              <a:t>意思相近的不选。</a:t>
            </a:r>
            <a:endParaRPr lang="zh-CN" altLang="en-US" sz="4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13335"/>
            <a:ext cx="1593850"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186055" y="480060"/>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24</a:t>
            </a:r>
            <a:endParaRPr lang="en-US" altLang="zh-CN" sz="7200" b="1">
              <a:solidFill>
                <a:schemeClr val="accent4"/>
              </a:solidFill>
              <a:effectLst/>
            </a:endParaRPr>
          </a:p>
        </p:txBody>
      </p:sp>
      <p:pic>
        <p:nvPicPr>
          <p:cNvPr id="3" name="图片 1" descr="中学历史教学园地（www.zxls.com）——全国文章总量、访问量最大的历史教学网站。"/>
          <p:cNvPicPr>
            <a:picLocks noChangeAspect="1"/>
          </p:cNvPicPr>
          <p:nvPr>
            <p:custDataLst>
              <p:tags r:id="rId2"/>
            </p:custDataLst>
          </p:nvPr>
        </p:nvPicPr>
        <p:blipFill>
          <a:blip r:embed="rId3"/>
          <a:stretch>
            <a:fillRect/>
          </a:stretch>
        </p:blipFill>
        <p:spPr>
          <a:xfrm>
            <a:off x="3315970" y="211455"/>
            <a:ext cx="6379845" cy="4356100"/>
          </a:xfrm>
          <a:prstGeom prst="rect">
            <a:avLst/>
          </a:prstGeom>
          <a:noFill/>
          <a:ln w="9525">
            <a:noFill/>
          </a:ln>
        </p:spPr>
      </p:pic>
      <p:sp>
        <p:nvSpPr>
          <p:cNvPr id="6" name="文本框 5"/>
          <p:cNvSpPr txBox="1"/>
          <p:nvPr/>
        </p:nvSpPr>
        <p:spPr>
          <a:xfrm>
            <a:off x="1593850" y="4716145"/>
            <a:ext cx="10716895" cy="1383665"/>
          </a:xfrm>
          <a:prstGeom prst="rect">
            <a:avLst/>
          </a:prstGeom>
          <a:noFill/>
          <a:ln w="9525">
            <a:noFill/>
          </a:ln>
        </p:spPr>
        <p:txBody>
          <a:bodyPr wrap="square">
            <a:spAutoFit/>
          </a:bodyPr>
          <a:p>
            <a:pPr marL="266700" indent="-266700"/>
            <a:r>
              <a:rPr lang="en-US" sz="1050" b="0">
                <a:latin typeface="宋体" panose="02010600030101010101" pitchFamily="2" charset="-122"/>
              </a:rPr>
              <a:t> </a:t>
            </a:r>
            <a:r>
              <a:rPr lang="zh-CN" sz="2800" b="0">
                <a:ea typeface="宋体" panose="02010600030101010101" pitchFamily="2" charset="-122"/>
              </a:rPr>
              <a:t>据图</a:t>
            </a:r>
            <a:r>
              <a:rPr lang="en-US" sz="2800" b="0">
                <a:latin typeface="Times New Roman" panose="02020603050405020304" charset="0"/>
              </a:rPr>
              <a:t>4</a:t>
            </a:r>
            <a:r>
              <a:rPr lang="zh-CN" sz="2800" b="0">
                <a:ea typeface="宋体" panose="02010600030101010101" pitchFamily="2" charset="-122"/>
              </a:rPr>
              <a:t>可知，</a:t>
            </a:r>
            <a:r>
              <a:rPr lang="zh-CN" sz="2800" b="0">
                <a:highlight>
                  <a:srgbClr val="FFFF00"/>
                </a:highlight>
                <a:ea typeface="宋体" panose="02010600030101010101" pitchFamily="2" charset="-122"/>
              </a:rPr>
              <a:t>商、西周</a:t>
            </a:r>
            <a:r>
              <a:rPr lang="zh-CN" sz="2800" b="0">
                <a:ea typeface="宋体" panose="02010600030101010101" pitchFamily="2" charset="-122"/>
              </a:rPr>
              <a:t>青铜器铸造的繁荣</a:t>
            </a:r>
            <a:r>
              <a:rPr lang="en-US" sz="2800" b="0">
                <a:latin typeface="Times New Roman" panose="02020603050405020304" charset="0"/>
              </a:rPr>
              <a:t>A</a:t>
            </a:r>
            <a:r>
              <a:rPr lang="zh-CN" sz="2800" b="0">
                <a:ea typeface="宋体" panose="02010600030101010101" pitchFamily="2" charset="-122"/>
              </a:rPr>
              <a:t>．推动了南北农业经济进步    </a:t>
            </a:r>
            <a:r>
              <a:rPr lang="en-US" sz="2800" b="0">
                <a:latin typeface="Times New Roman" panose="02020603050405020304" charset="0"/>
              </a:rPr>
              <a:t>      B</a:t>
            </a:r>
            <a:r>
              <a:rPr lang="zh-CN" sz="2800" b="0">
                <a:ea typeface="宋体" panose="02010600030101010101" pitchFamily="2" charset="-122"/>
              </a:rPr>
              <a:t>．依赖大规模商业活动开展</a:t>
            </a:r>
            <a:endParaRPr lang="en-US" sz="2800" b="0">
              <a:latin typeface="宋体" panose="02010600030101010101" pitchFamily="2" charset="-122"/>
            </a:endParaRPr>
          </a:p>
          <a:p>
            <a:pPr marL="266700" indent="-266700"/>
            <a:r>
              <a:rPr lang="en-US" sz="2800" b="0">
                <a:highlight>
                  <a:srgbClr val="FF0000"/>
                </a:highlight>
                <a:latin typeface="Times New Roman" panose="02020603050405020304" charset="0"/>
              </a:rPr>
              <a:t>   C</a:t>
            </a:r>
            <a:r>
              <a:rPr lang="zh-CN" sz="2800" b="0">
                <a:highlight>
                  <a:srgbClr val="FF0000"/>
                </a:highlight>
                <a:ea typeface="宋体" panose="02010600030101010101" pitchFamily="2" charset="-122"/>
              </a:rPr>
              <a:t>．反映了南北方联系的加强</a:t>
            </a:r>
            <a:r>
              <a:rPr lang="en-US" sz="2800" b="0">
                <a:highlight>
                  <a:srgbClr val="FF0000"/>
                </a:highlight>
                <a:latin typeface="宋体" panose="02010600030101010101" pitchFamily="2" charset="-122"/>
              </a:rPr>
              <a:t> </a:t>
            </a:r>
            <a:r>
              <a:rPr lang="en-US" sz="2800" b="0">
                <a:latin typeface="宋体" panose="02010600030101010101" pitchFamily="2" charset="-122"/>
              </a:rPr>
              <a:t>   </a:t>
            </a:r>
            <a:r>
              <a:rPr lang="en-US" sz="2800" b="0">
                <a:latin typeface="Times New Roman" panose="02020603050405020304" charset="0"/>
              </a:rPr>
              <a:t>   D</a:t>
            </a:r>
            <a:r>
              <a:rPr lang="zh-CN" sz="2800" b="0">
                <a:ea typeface="宋体" panose="02010600030101010101" pitchFamily="2" charset="-122"/>
              </a:rPr>
              <a:t>．缘于统治区域扩大到江南</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6215" y="110490"/>
            <a:ext cx="1089025" cy="701675"/>
          </a:xfrm>
        </p:spPr>
        <p:txBody>
          <a:bodyPr/>
          <a:p>
            <a:r>
              <a:rPr lang="zh-CN" altLang="en-US"/>
              <a:t>解析</a:t>
            </a:r>
            <a:endParaRPr lang="zh-CN" altLang="en-US"/>
          </a:p>
        </p:txBody>
      </p:sp>
      <p:sp>
        <p:nvSpPr>
          <p:cNvPr id="5" name="文本框 4"/>
          <p:cNvSpPr txBox="1"/>
          <p:nvPr/>
        </p:nvSpPr>
        <p:spPr>
          <a:xfrm>
            <a:off x="196215" y="302260"/>
            <a:ext cx="11356975" cy="6326505"/>
          </a:xfrm>
          <a:prstGeom prst="rect">
            <a:avLst/>
          </a:prstGeom>
          <a:noFill/>
        </p:spPr>
        <p:txBody>
          <a:bodyPr wrap="square" rtlCol="0">
            <a:spAutoFit/>
          </a:bodyPr>
          <a:p>
            <a:pPr>
              <a:lnSpc>
                <a:spcPct val="130000"/>
              </a:lnSpc>
            </a:pPr>
            <a:endParaRPr lang="zh-CN" altLang="en-US" sz="2400"/>
          </a:p>
          <a:p>
            <a:pPr>
              <a:lnSpc>
                <a:spcPct val="130000"/>
              </a:lnSpc>
            </a:pPr>
            <a:r>
              <a:rPr lang="en-US" altLang="zh-CN" sz="2400"/>
              <a:t>       A</a:t>
            </a:r>
            <a:r>
              <a:rPr lang="zh-CN" altLang="en-US" sz="2400"/>
              <a:t>选项。推动了南北农业经济进步。我们在谈商周时的经济曾言，农业生产工具主要是石器、木器兼有少量青铜。</a:t>
            </a:r>
            <a:endParaRPr lang="zh-CN" altLang="en-US" sz="2400"/>
          </a:p>
          <a:p>
            <a:pPr>
              <a:lnSpc>
                <a:spcPct val="130000"/>
              </a:lnSpc>
            </a:pPr>
            <a:r>
              <a:rPr lang="en-US" altLang="zh-CN" sz="2400"/>
              <a:t>        </a:t>
            </a:r>
            <a:r>
              <a:rPr lang="zh-CN" altLang="en-US" sz="2400">
                <a:solidFill>
                  <a:srgbClr val="FF0000"/>
                </a:solidFill>
              </a:rPr>
              <a:t>青铜器主要是礼器。</a:t>
            </a:r>
            <a:r>
              <a:rPr lang="en-US" altLang="zh-CN" sz="2400"/>
              <a:t>“</a:t>
            </a:r>
            <a:r>
              <a:rPr lang="zh-CN" altLang="en-US" sz="2400"/>
              <a:t>国之大事，在祀与戎</a:t>
            </a:r>
            <a:r>
              <a:rPr lang="en-US" altLang="zh-CN" sz="2400"/>
              <a:t>”</a:t>
            </a:r>
            <a:r>
              <a:rPr lang="zh-CN" altLang="en-US" sz="2400"/>
              <a:t>。青铜器铸造的繁荣</a:t>
            </a:r>
            <a:r>
              <a:rPr lang="zh-CN" altLang="en-US" sz="2400"/>
              <a:t>与农业进步之间不能架构推动这样的逻辑联系。与史实不符，</a:t>
            </a:r>
            <a:r>
              <a:rPr lang="zh-CN" altLang="en-US" sz="2400"/>
              <a:t>不选。</a:t>
            </a:r>
            <a:endParaRPr lang="zh-CN" altLang="en-US" sz="2400"/>
          </a:p>
          <a:p>
            <a:pPr>
              <a:lnSpc>
                <a:spcPct val="130000"/>
              </a:lnSpc>
            </a:pPr>
            <a:r>
              <a:rPr lang="en-US" altLang="zh-CN" sz="2400"/>
              <a:t>        B</a:t>
            </a:r>
            <a:r>
              <a:rPr lang="zh-CN" altLang="en-US" sz="2400"/>
              <a:t>选项。商周时期，工商食官，地区间的资源交流很多时候依靠</a:t>
            </a:r>
            <a:r>
              <a:rPr lang="en-US" altLang="zh-CN" sz="2400"/>
              <a:t>“</a:t>
            </a:r>
            <a:r>
              <a:rPr lang="zh-CN" altLang="en-US" sz="2400"/>
              <a:t>贡赋</a:t>
            </a:r>
            <a:r>
              <a:rPr lang="en-US" altLang="zh-CN" sz="2400"/>
              <a:t>”</a:t>
            </a:r>
            <a:r>
              <a:rPr lang="zh-CN" altLang="en-US" sz="2400"/>
              <a:t>这样的形式。大规模的商业交流不符合历史事实。再，青铜器铸造的繁荣从图示来看一定程度上与矿产资源及国家力量（政治中心和诸侯国），而非依赖于大规模商业</a:t>
            </a:r>
            <a:r>
              <a:rPr lang="zh-CN" altLang="en-US" sz="2400"/>
              <a:t>活动。</a:t>
            </a:r>
            <a:endParaRPr lang="zh-CN" altLang="en-US" sz="2400"/>
          </a:p>
          <a:p>
            <a:pPr>
              <a:lnSpc>
                <a:spcPct val="130000"/>
              </a:lnSpc>
            </a:pPr>
            <a:r>
              <a:rPr lang="en-US" altLang="zh-CN" sz="2400"/>
              <a:t>        </a:t>
            </a:r>
            <a:r>
              <a:rPr lang="en-US" altLang="zh-CN" sz="2400">
                <a:solidFill>
                  <a:srgbClr val="FF0000"/>
                </a:solidFill>
              </a:rPr>
              <a:t>C</a:t>
            </a:r>
            <a:r>
              <a:rPr lang="zh-CN" altLang="en-US" sz="2400">
                <a:solidFill>
                  <a:srgbClr val="FF0000"/>
                </a:solidFill>
              </a:rPr>
              <a:t>选项。</a:t>
            </a:r>
            <a:r>
              <a:rPr lang="zh-CN" altLang="en-US" sz="2400"/>
              <a:t>商周时期，北方是政治中心，对青铜器的使用多，但北方缺乏铜矿资源，而南方的铜矿资源可以为北方青铜冶炼提供原料。从商到周青铜器的使用数量规模的增加，也就要求南方向北方输送铜矿资源增加，在这一过程中南北方经济联系加强。</a:t>
            </a:r>
            <a:endParaRPr lang="zh-CN" altLang="en-US" sz="2400"/>
          </a:p>
          <a:p>
            <a:pPr>
              <a:lnSpc>
                <a:spcPct val="130000"/>
              </a:lnSpc>
            </a:pPr>
            <a:r>
              <a:rPr lang="en-US" altLang="zh-CN" sz="2400"/>
              <a:t>         D</a:t>
            </a:r>
            <a:r>
              <a:rPr lang="zh-CN" altLang="en-US" sz="2400"/>
              <a:t>选项。从图示观察，</a:t>
            </a:r>
            <a:r>
              <a:rPr lang="zh-CN" altLang="en-US" sz="2400"/>
              <a:t>统治区域尚未扩大到江南</a:t>
            </a:r>
            <a:r>
              <a:rPr lang="zh-CN" altLang="en-US" sz="2400"/>
              <a:t>地区。</a:t>
            </a:r>
            <a:endParaRPr lang="zh-CN"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13335"/>
            <a:ext cx="1374775"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86360" y="106045"/>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25</a:t>
            </a:r>
            <a:endParaRPr lang="en-US" altLang="zh-CN" sz="7200" b="1">
              <a:solidFill>
                <a:schemeClr val="accent4"/>
              </a:solidFill>
              <a:effectLst/>
            </a:endParaRPr>
          </a:p>
        </p:txBody>
      </p:sp>
      <p:sp>
        <p:nvSpPr>
          <p:cNvPr id="100" name="文本框 99"/>
          <p:cNvSpPr txBox="1"/>
          <p:nvPr/>
        </p:nvSpPr>
        <p:spPr>
          <a:xfrm>
            <a:off x="1429385" y="309245"/>
            <a:ext cx="10569575" cy="3046095"/>
          </a:xfrm>
          <a:prstGeom prst="rect">
            <a:avLst/>
          </a:prstGeom>
          <a:noFill/>
          <a:ln w="9525">
            <a:noFill/>
          </a:ln>
        </p:spPr>
        <p:txBody>
          <a:bodyPr wrap="square">
            <a:spAutoFit/>
          </a:bodyPr>
          <a:p>
            <a:pPr marL="266700" indent="-266700"/>
            <a:r>
              <a:rPr lang="en-US" altLang="zh-CN" sz="2800" b="1">
                <a:ea typeface="宋体" panose="02010600030101010101" pitchFamily="2" charset="-122"/>
              </a:rPr>
              <a:t>   </a:t>
            </a:r>
            <a:r>
              <a:rPr lang="zh-CN" sz="3200">
                <a:highlight>
                  <a:srgbClr val="FFFF00"/>
                </a:highlight>
                <a:ea typeface="宋体" panose="02010600030101010101" pitchFamily="2" charset="-122"/>
              </a:rPr>
              <a:t>盛唐</a:t>
            </a:r>
            <a:r>
              <a:rPr lang="zh-CN" sz="3200">
                <a:ea typeface="宋体" panose="02010600030101010101" pitchFamily="2" charset="-122"/>
              </a:rPr>
              <a:t>洋溢着刚健丰伟、庄重博大的时代气象，这在书法艺术上亦有体现。宋代书法家米芾推崇</a:t>
            </a:r>
            <a:r>
              <a:rPr lang="zh-CN" sz="3200">
                <a:solidFill>
                  <a:srgbClr val="FF0000"/>
                </a:solidFill>
                <a:ea typeface="宋体" panose="02010600030101010101" pitchFamily="2" charset="-122"/>
              </a:rPr>
              <a:t>唐代</a:t>
            </a:r>
            <a:r>
              <a:rPr lang="zh-CN" sz="3200">
                <a:ea typeface="宋体" panose="02010600030101010101" pitchFamily="2" charset="-122"/>
              </a:rPr>
              <a:t>某位书法家的作品“</a:t>
            </a:r>
            <a:r>
              <a:rPr lang="zh-CN" sz="3200">
                <a:solidFill>
                  <a:srgbClr val="FF0000"/>
                </a:solidFill>
                <a:ea typeface="宋体" panose="02010600030101010101" pitchFamily="2" charset="-122"/>
              </a:rPr>
              <a:t>如项羽挂甲，樊哙排突，硬弩欲张，铁柱将立，昂然有不可犯之色</a:t>
            </a:r>
            <a:r>
              <a:rPr lang="zh-CN" sz="3200">
                <a:ea typeface="宋体" panose="02010600030101010101" pitchFamily="2" charset="-122"/>
              </a:rPr>
              <a:t>”。能够突出体现这一风格的书体是</a:t>
            </a:r>
            <a:r>
              <a:rPr lang="en-US" sz="3200">
                <a:latin typeface="宋体" panose="02010600030101010101" pitchFamily="2" charset="-122"/>
              </a:rPr>
              <a:t>  </a:t>
            </a:r>
            <a:r>
              <a:rPr lang="en-US" sz="3200">
                <a:latin typeface="Times New Roman" panose="02020603050405020304" charset="0"/>
              </a:rPr>
              <a:t>A</a:t>
            </a:r>
            <a:r>
              <a:rPr lang="zh-CN" sz="3200">
                <a:ea typeface="宋体" panose="02010600030101010101" pitchFamily="2" charset="-122"/>
              </a:rPr>
              <a:t>．小篆  </a:t>
            </a:r>
            <a:r>
              <a:rPr lang="en-US" sz="3200">
                <a:latin typeface="Times New Roman" panose="02020603050405020304" charset="0"/>
              </a:rPr>
              <a:t>       </a:t>
            </a:r>
            <a:r>
              <a:rPr lang="en-US" sz="3200">
                <a:highlight>
                  <a:srgbClr val="FF0000"/>
                </a:highlight>
                <a:latin typeface="宋体" panose="02010600030101010101" pitchFamily="2" charset="-122"/>
              </a:rPr>
              <a:t>  </a:t>
            </a:r>
            <a:r>
              <a:rPr lang="en-US" sz="3200">
                <a:highlight>
                  <a:srgbClr val="FF0000"/>
                </a:highlight>
                <a:latin typeface="Times New Roman" panose="02020603050405020304" charset="0"/>
              </a:rPr>
              <a:t>B</a:t>
            </a:r>
            <a:r>
              <a:rPr lang="zh-CN" sz="3200">
                <a:highlight>
                  <a:srgbClr val="FF0000"/>
                </a:highlight>
                <a:ea typeface="宋体" panose="02010600030101010101" pitchFamily="2" charset="-122"/>
              </a:rPr>
              <a:t>．楷书 </a:t>
            </a:r>
            <a:r>
              <a:rPr lang="zh-CN" sz="3200">
                <a:ea typeface="宋体" panose="02010600030101010101" pitchFamily="2" charset="-122"/>
              </a:rPr>
              <a:t>   </a:t>
            </a:r>
            <a:r>
              <a:rPr lang="en-US" sz="3200">
                <a:latin typeface="Times New Roman" panose="02020603050405020304" charset="0"/>
              </a:rPr>
              <a:t>       </a:t>
            </a:r>
            <a:endParaRPr lang="en-US" sz="3200">
              <a:latin typeface="Times New Roman" panose="02020603050405020304" charset="0"/>
            </a:endParaRPr>
          </a:p>
          <a:p>
            <a:pPr marL="266700" indent="-266700"/>
            <a:r>
              <a:rPr lang="en-US" sz="3200">
                <a:latin typeface="Times New Roman" panose="02020603050405020304" charset="0"/>
              </a:rPr>
              <a:t>      C</a:t>
            </a:r>
            <a:r>
              <a:rPr lang="zh-CN" sz="3200">
                <a:ea typeface="宋体" panose="02010600030101010101" pitchFamily="2" charset="-122"/>
              </a:rPr>
              <a:t>．行书   </a:t>
            </a:r>
            <a:r>
              <a:rPr lang="en-US" sz="3200">
                <a:latin typeface="Times New Roman" panose="02020603050405020304" charset="0"/>
              </a:rPr>
              <a:t>      </a:t>
            </a:r>
            <a:r>
              <a:rPr lang="en-US" sz="3200">
                <a:latin typeface="宋体" panose="02010600030101010101" pitchFamily="2" charset="-122"/>
              </a:rPr>
              <a:t>  </a:t>
            </a:r>
            <a:r>
              <a:rPr lang="en-US" sz="3200">
                <a:latin typeface="Times New Roman" panose="02020603050405020304" charset="0"/>
              </a:rPr>
              <a:t>D</a:t>
            </a:r>
            <a:r>
              <a:rPr lang="zh-CN" sz="3200">
                <a:ea typeface="宋体" panose="02010600030101010101" pitchFamily="2" charset="-122"/>
              </a:rPr>
              <a:t>．草书</a:t>
            </a:r>
            <a:endParaRPr lang="zh-CN" altLang="en-US" sz="3200"/>
          </a:p>
        </p:txBody>
      </p:sp>
      <p:sp>
        <p:nvSpPr>
          <p:cNvPr id="4" name="文本框 3"/>
          <p:cNvSpPr txBox="1"/>
          <p:nvPr/>
        </p:nvSpPr>
        <p:spPr>
          <a:xfrm>
            <a:off x="2121535" y="4227195"/>
            <a:ext cx="9515475" cy="181483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抓住第一句刚健丰伟，庄重博大四个字，答案基本确定该就是B选项。</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再次，</a:t>
            </a:r>
            <a:r>
              <a:rPr lang="zh-CN" sz="2800">
                <a:solidFill>
                  <a:srgbClr val="FF0000"/>
                </a:solidFill>
                <a:ea typeface="宋体" panose="02010600030101010101" pitchFamily="2" charset="-122"/>
                <a:sym typeface="+mn-ea"/>
              </a:rPr>
              <a:t>如项羽挂甲，樊哙排突，硬弩欲张，铁柱将立，昂然有不可犯之色，</a:t>
            </a:r>
            <a:r>
              <a:rPr lang="zh-CN" sz="2800">
                <a:solidFill>
                  <a:schemeClr val="tx1"/>
                </a:solidFill>
                <a:ea typeface="宋体" panose="02010600030101010101" pitchFamily="2" charset="-122"/>
                <a:sym typeface="+mn-ea"/>
              </a:rPr>
              <a:t>说明该字体给人感觉很正。我们常言正楷。</a:t>
            </a:r>
            <a:endParaRPr lang="zh-CN" sz="2800">
              <a:solidFill>
                <a:schemeClr val="tx1"/>
              </a:solidFill>
              <a:ea typeface="宋体" panose="02010600030101010101" pitchFamily="2" charset="-122"/>
              <a:sym typeface="+mn-ea"/>
            </a:endParaRPr>
          </a:p>
        </p:txBody>
      </p:sp>
      <p:sp>
        <p:nvSpPr>
          <p:cNvPr id="6" name="标题 5"/>
          <p:cNvSpPr>
            <a:spLocks noGrp="1"/>
          </p:cNvSpPr>
          <p:nvPr>
            <p:ph type="title"/>
          </p:nvPr>
        </p:nvSpPr>
        <p:spPr>
          <a:xfrm>
            <a:off x="1635760" y="3440430"/>
            <a:ext cx="1089025" cy="701675"/>
          </a:xfrm>
        </p:spPr>
        <p:txBody>
          <a:bodyPr/>
          <a:p>
            <a:r>
              <a:rPr lang="zh-CN" altLang="en-US"/>
              <a:t>解析</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0"/>
            <a:ext cx="1475740"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123190" y="97155"/>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26</a:t>
            </a:r>
            <a:endParaRPr lang="en-US" altLang="zh-CN" sz="7200" b="1">
              <a:solidFill>
                <a:schemeClr val="accent4"/>
              </a:solidFill>
              <a:effectLst/>
            </a:endParaRPr>
          </a:p>
        </p:txBody>
      </p:sp>
      <p:sp>
        <p:nvSpPr>
          <p:cNvPr id="100" name="文本框 99"/>
          <p:cNvSpPr txBox="1"/>
          <p:nvPr/>
        </p:nvSpPr>
        <p:spPr>
          <a:xfrm>
            <a:off x="1643380" y="273050"/>
            <a:ext cx="10424160" cy="2676525"/>
          </a:xfrm>
          <a:prstGeom prst="rect">
            <a:avLst/>
          </a:prstGeom>
          <a:noFill/>
          <a:ln w="9525">
            <a:noFill/>
          </a:ln>
        </p:spPr>
        <p:txBody>
          <a:bodyPr wrap="square">
            <a:spAutoFit/>
          </a:bodyPr>
          <a:p>
            <a:pPr marL="266700" indent="-266700"/>
            <a:r>
              <a:rPr lang="en-US" altLang="zh-CN" sz="2800" b="0">
                <a:ea typeface="宋体" panose="02010600030101010101" pitchFamily="2" charset="-122"/>
              </a:rPr>
              <a:t>   </a:t>
            </a:r>
            <a:r>
              <a:rPr lang="zh-CN" sz="2800" b="0">
                <a:highlight>
                  <a:srgbClr val="FFFF00"/>
                </a:highlight>
                <a:ea typeface="宋体" panose="02010600030101010101" pitchFamily="2" charset="-122"/>
              </a:rPr>
              <a:t>宋朝</a:t>
            </a:r>
            <a:r>
              <a:rPr lang="zh-CN" sz="2800" b="0">
                <a:ea typeface="宋体" panose="02010600030101010101" pitchFamily="2" charset="-122"/>
              </a:rPr>
              <a:t>在州府</a:t>
            </a:r>
            <a:r>
              <a:rPr lang="zh-CN" sz="2800" b="0">
                <a:solidFill>
                  <a:srgbClr val="FF0000"/>
                </a:solidFill>
                <a:ea typeface="宋体" panose="02010600030101010101" pitchFamily="2" charset="-122"/>
              </a:rPr>
              <a:t>设通判，重要州府设两名</a:t>
            </a:r>
            <a:r>
              <a:rPr lang="zh-CN" sz="2800" b="0">
                <a:ea typeface="宋体" panose="02010600030101010101" pitchFamily="2" charset="-122"/>
              </a:rPr>
              <a:t>，民户少的州可以不置，但若</a:t>
            </a:r>
            <a:r>
              <a:rPr lang="zh-CN" sz="2800" b="0">
                <a:solidFill>
                  <a:srgbClr val="FF0000"/>
                </a:solidFill>
                <a:ea typeface="宋体" panose="02010600030101010101" pitchFamily="2" charset="-122"/>
              </a:rPr>
              <a:t>武官任知州，则必置</a:t>
            </a:r>
            <a:r>
              <a:rPr lang="zh-CN" sz="2800" b="0">
                <a:ea typeface="宋体" panose="02010600030101010101" pitchFamily="2" charset="-122"/>
              </a:rPr>
              <a:t>。通判有自己专属的衙门通判厅，与知州（府）</a:t>
            </a:r>
            <a:r>
              <a:rPr lang="zh-CN" sz="2800" b="0">
                <a:solidFill>
                  <a:srgbClr val="FF0000"/>
                </a:solidFill>
                <a:ea typeface="宋体" panose="02010600030101010101" pitchFamily="2" charset="-122"/>
              </a:rPr>
              <a:t>共议政务、同署文书</a:t>
            </a:r>
            <a:r>
              <a:rPr lang="zh-CN" sz="2800" b="0">
                <a:ea typeface="宋体" panose="02010600030101010101" pitchFamily="2" charset="-122"/>
              </a:rPr>
              <a:t>，“</a:t>
            </a:r>
            <a:r>
              <a:rPr lang="zh-CN" sz="2800" b="0">
                <a:solidFill>
                  <a:srgbClr val="FF0000"/>
                </a:solidFill>
                <a:ea typeface="宋体" panose="02010600030101010101" pitchFamily="2" charset="-122"/>
              </a:rPr>
              <a:t>有军旅之事，则专任钱粮之责</a:t>
            </a:r>
            <a:r>
              <a:rPr lang="zh-CN" sz="2800" b="0">
                <a:ea typeface="宋体" panose="02010600030101010101" pitchFamily="2" charset="-122"/>
              </a:rPr>
              <a:t>”。据此可知，设置通判的主要</a:t>
            </a:r>
            <a:r>
              <a:rPr lang="zh-CN" sz="2800" b="0">
                <a:solidFill>
                  <a:srgbClr val="FF0000"/>
                </a:solidFill>
                <a:ea typeface="宋体" panose="02010600030101010101" pitchFamily="2" charset="-122"/>
              </a:rPr>
              <a:t>目的</a:t>
            </a:r>
            <a:r>
              <a:rPr lang="zh-CN" sz="2800" b="0">
                <a:ea typeface="宋体" panose="02010600030101010101" pitchFamily="2" charset="-122"/>
              </a:rPr>
              <a:t>是</a:t>
            </a:r>
            <a:r>
              <a:rPr lang="en-US" sz="2800" b="0">
                <a:latin typeface="宋体" panose="02010600030101010101" pitchFamily="2" charset="-122"/>
              </a:rPr>
              <a:t> </a:t>
            </a:r>
            <a:r>
              <a:rPr lang="en-US" sz="2800" b="0">
                <a:highlight>
                  <a:srgbClr val="FF0000"/>
                </a:highlight>
                <a:latin typeface="Times New Roman" panose="02020603050405020304" charset="0"/>
              </a:rPr>
              <a:t>A</a:t>
            </a:r>
            <a:r>
              <a:rPr lang="zh-CN" sz="2800" b="0">
                <a:highlight>
                  <a:srgbClr val="FF0000"/>
                </a:highlight>
                <a:ea typeface="宋体" panose="02010600030101010101" pitchFamily="2" charset="-122"/>
              </a:rPr>
              <a:t>．规范地方行政 </a:t>
            </a:r>
            <a:r>
              <a:rPr lang="zh-CN" sz="2800" b="0">
                <a:ea typeface="宋体" panose="02010600030101010101" pitchFamily="2" charset="-122"/>
              </a:rPr>
              <a:t> </a:t>
            </a:r>
            <a:r>
              <a:rPr lang="en-US" altLang="zh-CN" sz="2800" b="0">
                <a:ea typeface="宋体" panose="02010600030101010101" pitchFamily="2" charset="-122"/>
              </a:rPr>
              <a:t>                    </a:t>
            </a:r>
            <a:r>
              <a:rPr lang="en-US" sz="2800" b="0">
                <a:latin typeface="Times New Roman" panose="02020603050405020304" charset="0"/>
              </a:rPr>
              <a:t>B</a:t>
            </a:r>
            <a:r>
              <a:rPr lang="zh-CN" sz="2800" b="0">
                <a:ea typeface="宋体" panose="02010600030101010101" pitchFamily="2" charset="-122"/>
              </a:rPr>
              <a:t>．防止武人干政  </a:t>
            </a:r>
            <a:endParaRPr lang="zh-CN" sz="2800" b="0">
              <a:ea typeface="宋体" panose="02010600030101010101" pitchFamily="2" charset="-122"/>
            </a:endParaRPr>
          </a:p>
          <a:p>
            <a:pPr marL="266700" indent="-266700"/>
            <a:r>
              <a:rPr lang="en-US" sz="2800" b="0">
                <a:latin typeface="Times New Roman" panose="02020603050405020304" charset="0"/>
              </a:rPr>
              <a:t>     C</a:t>
            </a:r>
            <a:r>
              <a:rPr lang="zh-CN" sz="2800" b="0">
                <a:ea typeface="宋体" panose="02010600030101010101" pitchFamily="2" charset="-122"/>
              </a:rPr>
              <a:t>．提升军事能力 </a:t>
            </a:r>
            <a:r>
              <a:rPr lang="en-US" altLang="zh-CN" sz="2800" b="0">
                <a:ea typeface="宋体" panose="02010600030101010101" pitchFamily="2" charset="-122"/>
              </a:rPr>
              <a:t>                     </a:t>
            </a:r>
            <a:r>
              <a:rPr lang="en-US" sz="2800" b="0">
                <a:latin typeface="Times New Roman" panose="02020603050405020304" charset="0"/>
              </a:rPr>
              <a:t>D</a:t>
            </a:r>
            <a:r>
              <a:rPr lang="zh-CN" sz="2800" b="0">
                <a:ea typeface="宋体" panose="02010600030101010101" pitchFamily="2" charset="-122"/>
              </a:rPr>
              <a:t>．削弱州府权力</a:t>
            </a:r>
            <a:endParaRPr lang="zh-CN" altLang="en-US" sz="2800"/>
          </a:p>
        </p:txBody>
      </p:sp>
      <p:sp>
        <p:nvSpPr>
          <p:cNvPr id="3" name="文本框 2"/>
          <p:cNvSpPr txBox="1"/>
          <p:nvPr/>
        </p:nvSpPr>
        <p:spPr>
          <a:xfrm>
            <a:off x="1818005" y="3441700"/>
            <a:ext cx="10074275" cy="310769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重点是排除B选项，防止武人干政只是题目主干信息的一部分属于以偏概全。D选项削弱的说法没有反映，依材料所言，通判的设置体现的是一种制衡，而不是减弱。（个人意见如果选</a:t>
            </a:r>
            <a:r>
              <a:rPr lang="en-US" altLang="zh-CN" sz="2800">
                <a:latin typeface="宋体" panose="02010600030101010101" pitchFamily="2" charset="-122"/>
                <a:ea typeface="宋体" panose="02010600030101010101" pitchFamily="2" charset="-122"/>
                <a:cs typeface="宋体" panose="02010600030101010101" pitchFamily="2" charset="-122"/>
              </a:rPr>
              <a:t>D</a:t>
            </a:r>
            <a:r>
              <a:rPr lang="zh-CN" altLang="en-US" sz="2800">
                <a:latin typeface="宋体" panose="02010600030101010101" pitchFamily="2" charset="-122"/>
                <a:ea typeface="宋体" panose="02010600030101010101" pitchFamily="2" charset="-122"/>
                <a:cs typeface="宋体" panose="02010600030101010101" pitchFamily="2" charset="-122"/>
              </a:rPr>
              <a:t>，材料到武官任知州，则必置</a:t>
            </a:r>
            <a:r>
              <a:rPr lang="zh-CN" altLang="en-US" sz="2800">
                <a:latin typeface="宋体" panose="02010600030101010101" pitchFamily="2" charset="-122"/>
                <a:ea typeface="宋体" panose="02010600030101010101" pitchFamily="2" charset="-122"/>
                <a:cs typeface="宋体" panose="02010600030101010101" pitchFamily="2" charset="-122"/>
              </a:rPr>
              <a:t>就可以了）</a:t>
            </a:r>
            <a:r>
              <a:rPr lang="en-US" altLang="zh-CN" sz="2800">
                <a:latin typeface="宋体" panose="02010600030101010101" pitchFamily="2" charset="-122"/>
                <a:ea typeface="宋体" panose="02010600030101010101" pitchFamily="2" charset="-122"/>
                <a:cs typeface="宋体" panose="02010600030101010101" pitchFamily="2" charset="-122"/>
              </a:rPr>
              <a:t>C</a:t>
            </a:r>
            <a:r>
              <a:rPr lang="zh-CN" altLang="en-US" sz="2800">
                <a:latin typeface="宋体" panose="02010600030101010101" pitchFamily="2" charset="-122"/>
                <a:ea typeface="宋体" panose="02010600030101010101" pitchFamily="2" charset="-122"/>
                <a:cs typeface="宋体" panose="02010600030101010101" pitchFamily="2" charset="-122"/>
              </a:rPr>
              <a:t>选项提升军事能力以偏概全。材料三层意思。一是要设通判，二是设通判特别监督武官，三是通判职权，</a:t>
            </a:r>
            <a:r>
              <a:rPr lang="zh-CN" sz="2800">
                <a:solidFill>
                  <a:srgbClr val="FF0000"/>
                </a:solidFill>
                <a:ea typeface="宋体" panose="02010600030101010101" pitchFamily="2" charset="-122"/>
                <a:sym typeface="+mn-ea"/>
              </a:rPr>
              <a:t>共议政务、同署文书，</a:t>
            </a:r>
            <a:r>
              <a:rPr lang="zh-CN" altLang="en-US" sz="2800">
                <a:latin typeface="宋体" panose="02010600030101010101" pitchFamily="2" charset="-122"/>
                <a:ea typeface="宋体" panose="02010600030101010101" pitchFamily="2" charset="-122"/>
                <a:cs typeface="宋体" panose="02010600030101010101" pitchFamily="2" charset="-122"/>
              </a:rPr>
              <a:t>打仗之时负责后勤。综上所述，我们要选论述全面的选项，即规范地方</a:t>
            </a:r>
            <a:r>
              <a:rPr lang="zh-CN" altLang="en-US" sz="2800">
                <a:latin typeface="宋体" panose="02010600030101010101" pitchFamily="2" charset="-122"/>
                <a:ea typeface="宋体" panose="02010600030101010101" pitchFamily="2" charset="-122"/>
                <a:cs typeface="宋体" panose="02010600030101010101" pitchFamily="2" charset="-122"/>
              </a:rPr>
              <a:t>行政。</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标题 5"/>
          <p:cNvSpPr>
            <a:spLocks noGrp="1"/>
          </p:cNvSpPr>
          <p:nvPr>
            <p:ph type="title"/>
          </p:nvPr>
        </p:nvSpPr>
        <p:spPr>
          <a:xfrm>
            <a:off x="1643380" y="2794635"/>
            <a:ext cx="1089025" cy="701675"/>
          </a:xfrm>
        </p:spPr>
        <p:txBody>
          <a:bodyPr/>
          <a:p>
            <a:r>
              <a:rPr lang="zh-CN" altLang="en-US"/>
              <a:t>解析</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13335"/>
            <a:ext cx="1348740"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86360" y="133350"/>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27</a:t>
            </a:r>
            <a:endParaRPr lang="en-US" altLang="zh-CN" sz="7200" b="1">
              <a:solidFill>
                <a:schemeClr val="accent4"/>
              </a:solidFill>
              <a:effectLst/>
            </a:endParaRPr>
          </a:p>
        </p:txBody>
      </p:sp>
      <p:sp>
        <p:nvSpPr>
          <p:cNvPr id="100" name="文本框 99"/>
          <p:cNvSpPr txBox="1"/>
          <p:nvPr/>
        </p:nvSpPr>
        <p:spPr>
          <a:xfrm>
            <a:off x="1442720" y="210820"/>
            <a:ext cx="10389235" cy="2245360"/>
          </a:xfrm>
          <a:prstGeom prst="rect">
            <a:avLst/>
          </a:prstGeom>
          <a:noFill/>
          <a:ln w="9525">
            <a:noFill/>
          </a:ln>
        </p:spPr>
        <p:txBody>
          <a:bodyPr wrap="square">
            <a:spAutoFit/>
          </a:bodyPr>
          <a:p>
            <a:pPr marL="266700" indent="-266700"/>
            <a:r>
              <a:rPr lang="en-US" altLang="zh-CN" sz="2800" b="0">
                <a:ea typeface="宋体" panose="02010600030101010101" pitchFamily="2" charset="-122"/>
              </a:rPr>
              <a:t>   </a:t>
            </a:r>
            <a:r>
              <a:rPr lang="zh-CN" sz="2800" b="0">
                <a:solidFill>
                  <a:srgbClr val="FF0000"/>
                </a:solidFill>
                <a:highlight>
                  <a:srgbClr val="FFFF00"/>
                </a:highlight>
                <a:ea typeface="宋体" panose="02010600030101010101" pitchFamily="2" charset="-122"/>
              </a:rPr>
              <a:t>明后期</a:t>
            </a:r>
            <a:r>
              <a:rPr lang="zh-CN" sz="2800" b="0">
                <a:ea typeface="宋体" panose="02010600030101010101" pitchFamily="2" charset="-122"/>
              </a:rPr>
              <a:t>有士人称，江南流行“好名喜夸”之风，家中但凡有千金之产，必定会营建一园，“近聚土壤，远延木石，聊以矜眩于一时耳”，但“</a:t>
            </a:r>
            <a:r>
              <a:rPr lang="zh-CN" sz="2800" b="0">
                <a:solidFill>
                  <a:srgbClr val="FF0000"/>
                </a:solidFill>
                <a:ea typeface="宋体" panose="02010600030101010101" pitchFamily="2" charset="-122"/>
              </a:rPr>
              <a:t>俗气扑人</a:t>
            </a:r>
            <a:r>
              <a:rPr lang="zh-CN" sz="2800" b="0">
                <a:ea typeface="宋体" panose="02010600030101010101" pitchFamily="2" charset="-122"/>
              </a:rPr>
              <a:t>”。这可用于</a:t>
            </a:r>
            <a:r>
              <a:rPr lang="zh-CN" sz="2800" b="0">
                <a:solidFill>
                  <a:srgbClr val="FF0000"/>
                </a:solidFill>
                <a:ea typeface="宋体" panose="02010600030101010101" pitchFamily="2" charset="-122"/>
              </a:rPr>
              <a:t>说明</a:t>
            </a:r>
            <a:r>
              <a:rPr lang="en-US" sz="2800" b="0">
                <a:latin typeface="宋体" panose="02010600030101010101" pitchFamily="2" charset="-122"/>
              </a:rPr>
              <a:t>  </a:t>
            </a:r>
            <a:r>
              <a:rPr lang="en-US" sz="2800" b="0">
                <a:latin typeface="Times New Roman" panose="02020603050405020304" charset="0"/>
              </a:rPr>
              <a:t>A</a:t>
            </a:r>
            <a:r>
              <a:rPr lang="zh-CN" sz="2800" b="0">
                <a:ea typeface="宋体" panose="02010600030101010101" pitchFamily="2" charset="-122"/>
              </a:rPr>
              <a:t>．士大夫传统观念的颠覆    </a:t>
            </a:r>
            <a:r>
              <a:rPr lang="en-US" sz="2800" b="0">
                <a:latin typeface="Times New Roman" panose="02020603050405020304" charset="0"/>
              </a:rPr>
              <a:t>        B</a:t>
            </a:r>
            <a:r>
              <a:rPr lang="zh-CN" sz="2800" b="0">
                <a:ea typeface="宋体" panose="02010600030101010101" pitchFamily="2" charset="-122"/>
              </a:rPr>
              <a:t>．世俗化审美趣味的初现</a:t>
            </a:r>
            <a:r>
              <a:rPr lang="en-US" sz="2800" b="0">
                <a:latin typeface="宋体" panose="02010600030101010101" pitchFamily="2" charset="-122"/>
              </a:rPr>
              <a:t>  </a:t>
            </a:r>
            <a:r>
              <a:rPr lang="en-US" sz="2800" b="0">
                <a:latin typeface="Times New Roman" panose="02020603050405020304" charset="0"/>
              </a:rPr>
              <a:t>C</a:t>
            </a:r>
            <a:r>
              <a:rPr lang="zh-CN" sz="2800" b="0">
                <a:ea typeface="宋体" panose="02010600030101010101" pitchFamily="2" charset="-122"/>
              </a:rPr>
              <a:t>．士农工商社会结构解体</a:t>
            </a:r>
            <a:r>
              <a:rPr lang="en-US" sz="2800" b="0">
                <a:latin typeface="宋体" panose="02010600030101010101" pitchFamily="2" charset="-122"/>
              </a:rPr>
              <a:t>    </a:t>
            </a:r>
            <a:r>
              <a:rPr lang="en-US" sz="2800" b="0">
                <a:latin typeface="Times New Roman" panose="02020603050405020304" charset="0"/>
              </a:rPr>
              <a:t>    </a:t>
            </a:r>
            <a:r>
              <a:rPr lang="en-US" sz="2800" b="0">
                <a:highlight>
                  <a:srgbClr val="FF0000"/>
                </a:highlight>
                <a:latin typeface="Times New Roman" panose="02020603050405020304" charset="0"/>
              </a:rPr>
              <a:t> D</a:t>
            </a:r>
            <a:r>
              <a:rPr lang="zh-CN" sz="2800" b="0">
                <a:highlight>
                  <a:srgbClr val="FF0000"/>
                </a:highlight>
                <a:ea typeface="宋体" panose="02010600030101010101" pitchFamily="2" charset="-122"/>
              </a:rPr>
              <a:t>．江南市镇工商业的繁荣</a:t>
            </a:r>
            <a:endParaRPr lang="zh-CN" altLang="en-US" sz="2800" b="0">
              <a:highlight>
                <a:srgbClr val="FF0000"/>
              </a:highlight>
              <a:ea typeface="宋体" panose="02010600030101010101" pitchFamily="2" charset="-122"/>
            </a:endParaRPr>
          </a:p>
        </p:txBody>
      </p:sp>
      <p:sp>
        <p:nvSpPr>
          <p:cNvPr id="6" name="标题 5"/>
          <p:cNvSpPr>
            <a:spLocks noGrp="1"/>
          </p:cNvSpPr>
          <p:nvPr>
            <p:ph type="title"/>
          </p:nvPr>
        </p:nvSpPr>
        <p:spPr>
          <a:xfrm>
            <a:off x="1671320" y="2553970"/>
            <a:ext cx="1089025" cy="701675"/>
          </a:xfrm>
        </p:spPr>
        <p:txBody>
          <a:bodyPr/>
          <a:p>
            <a:r>
              <a:rPr lang="zh-CN" altLang="en-US"/>
              <a:t>解析</a:t>
            </a:r>
            <a:endParaRPr lang="zh-CN" altLang="en-US"/>
          </a:p>
        </p:txBody>
      </p:sp>
      <p:sp>
        <p:nvSpPr>
          <p:cNvPr id="3" name="文本框 2"/>
          <p:cNvSpPr txBox="1"/>
          <p:nvPr/>
        </p:nvSpPr>
        <p:spPr>
          <a:xfrm>
            <a:off x="1671320" y="3352800"/>
            <a:ext cx="10074275" cy="181483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说明一词一出，要选直击本质的选项。AC两个选项中颠覆和解体的表述均过于绝对，不符合史实。过于绝对我们</a:t>
            </a:r>
            <a:r>
              <a:rPr lang="zh-CN" altLang="en-US" sz="2800">
                <a:latin typeface="宋体" panose="02010600030101010101" pitchFamily="2" charset="-122"/>
                <a:ea typeface="宋体" panose="02010600030101010101" pitchFamily="2" charset="-122"/>
                <a:cs typeface="宋体" panose="02010600030101010101" pitchFamily="2" charset="-122"/>
              </a:rPr>
              <a:t>不要。B选项世俗化审美初现，应该在宋朝乃至更早就已经出现，世俗化审美一般和商品经济的发展有着密切的联系。</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13335"/>
            <a:ext cx="1421130"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76835" y="0"/>
            <a:ext cx="12001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28</a:t>
            </a:r>
            <a:endParaRPr lang="en-US" altLang="zh-CN" sz="7200" b="1">
              <a:solidFill>
                <a:schemeClr val="accent4"/>
              </a:solidFill>
              <a:effectLst/>
            </a:endParaRPr>
          </a:p>
        </p:txBody>
      </p:sp>
      <p:sp>
        <p:nvSpPr>
          <p:cNvPr id="100" name="文本框 99"/>
          <p:cNvSpPr txBox="1"/>
          <p:nvPr/>
        </p:nvSpPr>
        <p:spPr>
          <a:xfrm>
            <a:off x="1380490" y="279400"/>
            <a:ext cx="10811510" cy="2676525"/>
          </a:xfrm>
          <a:prstGeom prst="rect">
            <a:avLst/>
          </a:prstGeom>
          <a:noFill/>
          <a:ln w="9525">
            <a:noFill/>
          </a:ln>
        </p:spPr>
        <p:txBody>
          <a:bodyPr wrap="square">
            <a:spAutoFit/>
          </a:bodyPr>
          <a:p>
            <a:pPr marL="266700" indent="-266700"/>
            <a:r>
              <a:rPr lang="en-US" altLang="zh-CN" sz="2800" b="0">
                <a:ea typeface="宋体" panose="02010600030101010101" pitchFamily="2" charset="-122"/>
              </a:rPr>
              <a:t>   </a:t>
            </a:r>
            <a:r>
              <a:rPr lang="zh-CN" sz="2800" b="0">
                <a:highlight>
                  <a:srgbClr val="FFFF00"/>
                </a:highlight>
                <a:ea typeface="宋体" panose="02010600030101010101" pitchFamily="2" charset="-122"/>
              </a:rPr>
              <a:t>维新变法期间</a:t>
            </a:r>
            <a:r>
              <a:rPr lang="zh-CN" sz="2800" b="0">
                <a:ea typeface="宋体" panose="02010600030101010101" pitchFamily="2" charset="-122"/>
              </a:rPr>
              <a:t>，湖南巡抚</a:t>
            </a:r>
            <a:r>
              <a:rPr lang="zh-CN" sz="2800" b="0">
                <a:highlight>
                  <a:srgbClr val="FFFF00"/>
                </a:highlight>
                <a:ea typeface="宋体" panose="02010600030101010101" pitchFamily="2" charset="-122"/>
              </a:rPr>
              <a:t>陈宝箴</a:t>
            </a:r>
            <a:r>
              <a:rPr lang="zh-CN" sz="2800" b="0">
                <a:ea typeface="宋体" panose="02010600030101010101" pitchFamily="2" charset="-122"/>
              </a:rPr>
              <a:t>推行变法改革，但在上《请厘正学术造就人才折》中称“康有为平日所著《孔子改制考》一书……其徒和之，持之愈坚，失之愈远，嚣然自命，号为‘康学’，而民权平等之说炽矣”，并</a:t>
            </a:r>
            <a:r>
              <a:rPr lang="zh-CN" sz="2800" b="0">
                <a:solidFill>
                  <a:srgbClr val="FF0000"/>
                </a:solidFill>
                <a:ea typeface="宋体" panose="02010600030101010101" pitchFamily="2" charset="-122"/>
              </a:rPr>
              <a:t>奏请销毁《孔子改制考》</a:t>
            </a:r>
            <a:r>
              <a:rPr lang="zh-CN" sz="2800" b="0">
                <a:ea typeface="宋体" panose="02010600030101010101" pitchFamily="2" charset="-122"/>
              </a:rPr>
              <a:t>。这种主张</a:t>
            </a:r>
            <a:endParaRPr lang="en-US" sz="2800" b="0">
              <a:latin typeface="宋体" panose="02010600030101010101" pitchFamily="2" charset="-122"/>
            </a:endParaRPr>
          </a:p>
          <a:p>
            <a:pPr marL="266700" indent="-266700"/>
            <a:r>
              <a:rPr lang="en-US" sz="2800" b="0">
                <a:latin typeface="Times New Roman" panose="02020603050405020304" charset="0"/>
              </a:rPr>
              <a:t>A</a:t>
            </a:r>
            <a:r>
              <a:rPr lang="zh-CN" sz="2800" b="0">
                <a:ea typeface="宋体" panose="02010600030101010101" pitchFamily="2" charset="-122"/>
              </a:rPr>
              <a:t>．推动了新旧势力的合流    </a:t>
            </a:r>
            <a:r>
              <a:rPr lang="en-US" sz="2800" b="0">
                <a:latin typeface="Times New Roman" panose="02020603050405020304" charset="0"/>
              </a:rPr>
              <a:t>        B</a:t>
            </a:r>
            <a:r>
              <a:rPr lang="zh-CN" sz="2800" b="0">
                <a:ea typeface="宋体" panose="02010600030101010101" pitchFamily="2" charset="-122"/>
              </a:rPr>
              <a:t>．试图突破“中体西用”束缚</a:t>
            </a:r>
            <a:endParaRPr lang="en-US" sz="2800" b="0">
              <a:latin typeface="宋体" panose="02010600030101010101" pitchFamily="2" charset="-122"/>
            </a:endParaRPr>
          </a:p>
          <a:p>
            <a:pPr marL="266700" indent="-266700"/>
            <a:r>
              <a:rPr lang="en-US" sz="2800" b="0">
                <a:highlight>
                  <a:srgbClr val="FF0000"/>
                </a:highlight>
                <a:latin typeface="Times New Roman" panose="02020603050405020304" charset="0"/>
              </a:rPr>
              <a:t>C</a:t>
            </a:r>
            <a:r>
              <a:rPr lang="zh-CN" sz="2800" b="0">
                <a:highlight>
                  <a:srgbClr val="FF0000"/>
                </a:highlight>
                <a:ea typeface="宋体" panose="02010600030101010101" pitchFamily="2" charset="-122"/>
              </a:rPr>
              <a:t>．有助于减少变法的阻力  </a:t>
            </a:r>
            <a:r>
              <a:rPr lang="zh-CN" sz="2800" b="0">
                <a:ea typeface="宋体" panose="02010600030101010101" pitchFamily="2" charset="-122"/>
              </a:rPr>
              <a:t>  </a:t>
            </a:r>
            <a:r>
              <a:rPr lang="en-US" sz="2800" b="0">
                <a:latin typeface="Times New Roman" panose="02020603050405020304" charset="0"/>
              </a:rPr>
              <a:t>        D</a:t>
            </a:r>
            <a:r>
              <a:rPr lang="zh-CN" sz="2800" b="0">
                <a:ea typeface="宋体" panose="02010600030101010101" pitchFamily="2" charset="-122"/>
              </a:rPr>
              <a:t>．意在彻底否定变法理论基础</a:t>
            </a:r>
            <a:endParaRPr lang="zh-CN" altLang="en-US" sz="2800"/>
          </a:p>
        </p:txBody>
      </p:sp>
      <p:sp>
        <p:nvSpPr>
          <p:cNvPr id="6" name="标题 5"/>
          <p:cNvSpPr>
            <a:spLocks noGrp="1"/>
          </p:cNvSpPr>
          <p:nvPr>
            <p:ph type="title"/>
          </p:nvPr>
        </p:nvSpPr>
        <p:spPr>
          <a:xfrm>
            <a:off x="1645285" y="2955925"/>
            <a:ext cx="1089025" cy="701675"/>
          </a:xfrm>
        </p:spPr>
        <p:txBody>
          <a:bodyPr/>
          <a:p>
            <a:r>
              <a:rPr lang="zh-CN" altLang="en-US"/>
              <a:t>解析</a:t>
            </a:r>
            <a:endParaRPr lang="zh-CN" altLang="en-US"/>
          </a:p>
        </p:txBody>
      </p:sp>
      <p:sp>
        <p:nvSpPr>
          <p:cNvPr id="4" name="文本框 3"/>
          <p:cNvSpPr txBox="1"/>
          <p:nvPr/>
        </p:nvSpPr>
        <p:spPr>
          <a:xfrm>
            <a:off x="1645285" y="3744595"/>
            <a:ext cx="10119360" cy="224536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p>
            <a:r>
              <a:rPr lang="zh-CN" altLang="en-US" sz="2800">
                <a:latin typeface="宋体" panose="02010600030101010101" pitchFamily="2" charset="-122"/>
                <a:ea typeface="宋体" panose="02010600030101010101" pitchFamily="2" charset="-122"/>
                <a:sym typeface="+mn-ea"/>
              </a:rPr>
              <a:t>关注陈宝箴对变法的态度：他推行变法，但是反对民权平等之说盛行。前后似乎矛盾，那就看那个选项能合理解释这个矛盾。</a:t>
            </a:r>
            <a:endParaRPr lang="zh-CN" altLang="en-US" sz="2800">
              <a:latin typeface="宋体" panose="02010600030101010101" pitchFamily="2" charset="-122"/>
              <a:ea typeface="宋体" panose="02010600030101010101" pitchFamily="2" charset="-122"/>
              <a:sym typeface="+mn-ea"/>
            </a:endParaRPr>
          </a:p>
          <a:p>
            <a:r>
              <a:rPr lang="zh-CN" altLang="en-US" sz="2800">
                <a:latin typeface="宋体" panose="02010600030101010101" pitchFamily="2" charset="-122"/>
                <a:ea typeface="宋体" panose="02010600030101010101" pitchFamily="2" charset="-122"/>
                <a:cs typeface="宋体" panose="02010600030101010101" pitchFamily="2" charset="-122"/>
              </a:rPr>
              <a:t>若民权平等之说过于盛行，则会损伤传统士阶层（</a:t>
            </a:r>
            <a:r>
              <a:rPr lang="zh-CN" altLang="en-US" sz="2800">
                <a:latin typeface="宋体" panose="02010600030101010101" pitchFamily="2" charset="-122"/>
                <a:ea typeface="宋体" panose="02010600030101010101" pitchFamily="2" charset="-122"/>
                <a:cs typeface="宋体" panose="02010600030101010101" pitchFamily="2" charset="-122"/>
              </a:rPr>
              <a:t>统治阶级）利益，不利于变法推行。反之，削弱《孔子改制考》之</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sz="2800">
                <a:ea typeface="宋体" panose="02010600030101010101" pitchFamily="2" charset="-122"/>
                <a:sym typeface="+mn-ea"/>
              </a:rPr>
              <a:t>民权平等之说炽矣</a:t>
            </a:r>
            <a:r>
              <a:rPr lang="en-US" altLang="zh-CN" sz="2800">
                <a:ea typeface="宋体" panose="02010600030101010101" pitchFamily="2" charset="-122"/>
                <a:sym typeface="+mn-ea"/>
              </a:rPr>
              <a:t>”</a:t>
            </a:r>
            <a:r>
              <a:rPr lang="zh-CN" altLang="en-US" sz="2800">
                <a:ea typeface="宋体" panose="02010600030101010101" pitchFamily="2" charset="-122"/>
                <a:sym typeface="+mn-ea"/>
              </a:rPr>
              <a:t>，则有利于减少变法</a:t>
            </a:r>
            <a:r>
              <a:rPr lang="zh-CN" altLang="en-US" sz="2800">
                <a:ea typeface="宋体" panose="02010600030101010101" pitchFamily="2" charset="-122"/>
                <a:sym typeface="+mn-ea"/>
              </a:rPr>
              <a:t>阻力。</a:t>
            </a:r>
            <a:endParaRPr lang="zh-CN" altLang="en-US" sz="28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0" y="0"/>
            <a:ext cx="1029335" cy="6884670"/>
          </a:xfrm>
          <a:prstGeom prst="rect">
            <a:avLst/>
          </a:prstGeom>
          <a:gradFill>
            <a:gsLst>
              <a:gs pos="0">
                <a:schemeClr val="accent1">
                  <a:lumMod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0" y="97155"/>
            <a:ext cx="1029970" cy="101473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6000" b="1">
                <a:solidFill>
                  <a:schemeClr val="accent4"/>
                </a:solidFill>
                <a:effectLst/>
              </a:rPr>
              <a:t>29</a:t>
            </a:r>
            <a:endParaRPr lang="en-US" altLang="zh-CN" sz="6000" b="1">
              <a:solidFill>
                <a:schemeClr val="accent4"/>
              </a:solidFill>
              <a:effectLst/>
            </a:endParaRPr>
          </a:p>
        </p:txBody>
      </p:sp>
      <p:sp>
        <p:nvSpPr>
          <p:cNvPr id="100" name="文本框 99"/>
          <p:cNvSpPr txBox="1"/>
          <p:nvPr/>
        </p:nvSpPr>
        <p:spPr>
          <a:xfrm>
            <a:off x="852170" y="239395"/>
            <a:ext cx="11171555" cy="2676525"/>
          </a:xfrm>
          <a:prstGeom prst="rect">
            <a:avLst/>
          </a:prstGeom>
          <a:noFill/>
          <a:ln w="9525">
            <a:noFill/>
          </a:ln>
        </p:spPr>
        <p:txBody>
          <a:bodyPr wrap="square">
            <a:spAutoFit/>
          </a:bodyPr>
          <a:p>
            <a:pPr marL="266700" indent="-266700"/>
            <a:r>
              <a:rPr lang="en-US" altLang="zh-CN" sz="2800" b="0">
                <a:ea typeface="宋体" panose="02010600030101010101" pitchFamily="2" charset="-122"/>
              </a:rPr>
              <a:t>   </a:t>
            </a:r>
            <a:r>
              <a:rPr lang="zh-CN" sz="2800" b="0">
                <a:ea typeface="宋体" panose="02010600030101010101" pitchFamily="2" charset="-122"/>
              </a:rPr>
              <a:t>据某位学者回忆，“‘</a:t>
            </a:r>
            <a:r>
              <a:rPr lang="zh-CN" sz="2800" b="0">
                <a:highlight>
                  <a:srgbClr val="FFFF00"/>
                </a:highlight>
                <a:ea typeface="宋体" panose="02010600030101010101" pitchFamily="2" charset="-122"/>
              </a:rPr>
              <a:t>五四</a:t>
            </a:r>
            <a:r>
              <a:rPr lang="zh-CN" sz="2800" b="0">
                <a:ea typeface="宋体" panose="02010600030101010101" pitchFamily="2" charset="-122"/>
              </a:rPr>
              <a:t>’初期，一般人多以新旧分别事物”，中国古来已有的</a:t>
            </a:r>
            <a:r>
              <a:rPr lang="zh-CN" sz="2800" b="0">
                <a:solidFill>
                  <a:srgbClr val="FF0000"/>
                </a:solidFill>
                <a:ea typeface="宋体" panose="02010600030101010101" pitchFamily="2" charset="-122"/>
              </a:rPr>
              <a:t>一概称为旧</a:t>
            </a:r>
            <a:r>
              <a:rPr lang="zh-CN" sz="2800" b="0">
                <a:ea typeface="宋体" panose="02010600030101010101" pitchFamily="2" charset="-122"/>
              </a:rPr>
              <a:t>，古来未有或来自外国的</a:t>
            </a:r>
            <a:r>
              <a:rPr lang="zh-CN" sz="2800" b="0">
                <a:solidFill>
                  <a:srgbClr val="FF0000"/>
                </a:solidFill>
                <a:ea typeface="宋体" panose="02010600030101010101" pitchFamily="2" charset="-122"/>
              </a:rPr>
              <a:t>一概称为新</a:t>
            </a:r>
            <a:r>
              <a:rPr lang="zh-CN" sz="2800" b="0">
                <a:ea typeface="宋体" panose="02010600030101010101" pitchFamily="2" charset="-122"/>
              </a:rPr>
              <a:t>；不久，有了“更高的判别的准绳……对于古今、中外能够排好恰当的关系”，</a:t>
            </a:r>
            <a:r>
              <a:rPr lang="zh-CN" sz="2800" b="0">
                <a:solidFill>
                  <a:srgbClr val="FF0000"/>
                </a:solidFill>
                <a:ea typeface="宋体" panose="02010600030101010101" pitchFamily="2" charset="-122"/>
              </a:rPr>
              <a:t>并不一概否定或肯定</a:t>
            </a:r>
            <a:r>
              <a:rPr lang="zh-CN" sz="2800" b="0">
                <a:ea typeface="宋体" panose="02010600030101010101" pitchFamily="2" charset="-122"/>
              </a:rPr>
              <a:t>。这一转变反映出</a:t>
            </a:r>
            <a:r>
              <a:rPr lang="en-US" sz="2800" b="0">
                <a:latin typeface="宋体" panose="02010600030101010101" pitchFamily="2" charset="-122"/>
              </a:rPr>
              <a:t>  </a:t>
            </a:r>
            <a:r>
              <a:rPr lang="en-US" sz="2800" b="0">
                <a:latin typeface="Times New Roman" panose="02020603050405020304" charset="0"/>
              </a:rPr>
              <a:t>A</a:t>
            </a:r>
            <a:r>
              <a:rPr lang="zh-CN" sz="2800" b="0">
                <a:ea typeface="宋体" panose="02010600030101010101" pitchFamily="2" charset="-122"/>
              </a:rPr>
              <a:t>．东西方文化论争</a:t>
            </a:r>
            <a:r>
              <a:rPr lang="zh-CN" sz="2800" b="0">
                <a:solidFill>
                  <a:srgbClr val="FF0000"/>
                </a:solidFill>
                <a:ea typeface="宋体" panose="02010600030101010101" pitchFamily="2" charset="-122"/>
              </a:rPr>
              <a:t>由此引发</a:t>
            </a:r>
            <a:r>
              <a:rPr lang="zh-CN" sz="2800" b="0">
                <a:ea typeface="宋体" panose="02010600030101010101" pitchFamily="2" charset="-122"/>
              </a:rPr>
              <a:t>    </a:t>
            </a:r>
            <a:r>
              <a:rPr lang="en-US" sz="2800" b="0">
                <a:latin typeface="Times New Roman" panose="02020603050405020304" charset="0"/>
              </a:rPr>
              <a:t>      B</a:t>
            </a:r>
            <a:r>
              <a:rPr lang="zh-CN" sz="2800" b="0">
                <a:ea typeface="宋体" panose="02010600030101010101" pitchFamily="2" charset="-122"/>
              </a:rPr>
              <a:t>．传统儒学思想</a:t>
            </a:r>
            <a:r>
              <a:rPr lang="zh-CN" sz="2800" b="0">
                <a:solidFill>
                  <a:srgbClr val="FF0000"/>
                </a:solidFill>
                <a:ea typeface="宋体" panose="02010600030101010101" pitchFamily="2" charset="-122"/>
              </a:rPr>
              <a:t>开始</a:t>
            </a:r>
            <a:r>
              <a:rPr lang="zh-CN" sz="2800" b="0">
                <a:ea typeface="宋体" panose="02010600030101010101" pitchFamily="2" charset="-122"/>
              </a:rPr>
              <a:t>受到批判</a:t>
            </a:r>
            <a:r>
              <a:rPr lang="en-US" sz="2800" b="0">
                <a:latin typeface="宋体" panose="02010600030101010101" pitchFamily="2" charset="-122"/>
              </a:rPr>
              <a:t>  </a:t>
            </a:r>
            <a:r>
              <a:rPr lang="en-US" sz="2800" b="0">
                <a:latin typeface="Times New Roman" panose="02020603050405020304" charset="0"/>
              </a:rPr>
              <a:t>C</a:t>
            </a:r>
            <a:r>
              <a:rPr lang="zh-CN" sz="2800" b="0">
                <a:ea typeface="宋体" panose="02010600030101010101" pitchFamily="2" charset="-122"/>
              </a:rPr>
              <a:t>．全盘西化的思想</a:t>
            </a:r>
            <a:r>
              <a:rPr lang="zh-CN" sz="2800" b="0">
                <a:solidFill>
                  <a:srgbClr val="FF0000"/>
                </a:solidFill>
                <a:ea typeface="宋体" panose="02010600030101010101" pitchFamily="2" charset="-122"/>
              </a:rPr>
              <a:t>得以消除</a:t>
            </a:r>
            <a:r>
              <a:rPr lang="zh-CN" sz="2800" b="0">
                <a:ea typeface="宋体" panose="02010600030101010101" pitchFamily="2" charset="-122"/>
              </a:rPr>
              <a:t>    </a:t>
            </a:r>
            <a:r>
              <a:rPr lang="en-US" sz="2800" b="0">
                <a:latin typeface="Times New Roman" panose="02020603050405020304" charset="0"/>
              </a:rPr>
              <a:t>    </a:t>
            </a:r>
            <a:r>
              <a:rPr lang="en-US" sz="2800" b="0">
                <a:highlight>
                  <a:srgbClr val="FF0000"/>
                </a:highlight>
                <a:latin typeface="Times New Roman" panose="02020603050405020304" charset="0"/>
              </a:rPr>
              <a:t>  D</a:t>
            </a:r>
            <a:r>
              <a:rPr lang="zh-CN" sz="2800" b="0">
                <a:highlight>
                  <a:srgbClr val="FF0000"/>
                </a:highlight>
                <a:ea typeface="宋体" panose="02010600030101010101" pitchFamily="2" charset="-122"/>
              </a:rPr>
              <a:t>．思想解放运动方向发生变化</a:t>
            </a:r>
            <a:endParaRPr lang="zh-CN" altLang="en-US" sz="2800" b="0">
              <a:highlight>
                <a:srgbClr val="FF0000"/>
              </a:highlight>
              <a:ea typeface="宋体" panose="02010600030101010101" pitchFamily="2" charset="-122"/>
            </a:endParaRPr>
          </a:p>
        </p:txBody>
      </p:sp>
      <p:sp>
        <p:nvSpPr>
          <p:cNvPr id="6" name="标题 5"/>
          <p:cNvSpPr>
            <a:spLocks noGrp="1"/>
          </p:cNvSpPr>
          <p:nvPr>
            <p:ph type="title"/>
          </p:nvPr>
        </p:nvSpPr>
        <p:spPr>
          <a:xfrm>
            <a:off x="1317625" y="2915920"/>
            <a:ext cx="1089025" cy="701675"/>
          </a:xfrm>
        </p:spPr>
        <p:txBody>
          <a:bodyPr/>
          <a:p>
            <a:r>
              <a:rPr lang="zh-CN" altLang="en-US"/>
              <a:t>解析</a:t>
            </a:r>
            <a:endParaRPr lang="zh-CN" altLang="en-US"/>
          </a:p>
        </p:txBody>
      </p:sp>
      <p:sp>
        <p:nvSpPr>
          <p:cNvPr id="4" name="文本框 3"/>
          <p:cNvSpPr txBox="1"/>
          <p:nvPr/>
        </p:nvSpPr>
        <p:spPr>
          <a:xfrm>
            <a:off x="1317625" y="3699510"/>
            <a:ext cx="10706100" cy="224536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p>
            <a:r>
              <a:rPr lang="zh-CN" altLang="en-US" sz="2800">
                <a:latin typeface="宋体" panose="02010600030101010101" pitchFamily="2" charset="-122"/>
                <a:ea typeface="宋体" panose="02010600030101010101" pitchFamily="2" charset="-122"/>
                <a:sym typeface="+mn-ea"/>
              </a:rPr>
              <a:t>A由此引发的说法不符合事实；B开始的表述不符合事实；C消除的说法过于绝对。由此引发，开始，得以消除，都是结论性描述语言，过于绝对需要</a:t>
            </a:r>
            <a:r>
              <a:rPr lang="zh-CN" altLang="en-US" sz="2800">
                <a:latin typeface="宋体" panose="02010600030101010101" pitchFamily="2" charset="-122"/>
                <a:ea typeface="宋体" panose="02010600030101010101" pitchFamily="2" charset="-122"/>
                <a:sym typeface="+mn-ea"/>
              </a:rPr>
              <a:t>思量。</a:t>
            </a:r>
            <a:endParaRPr lang="zh-CN" altLang="en-US" sz="2800">
              <a:latin typeface="宋体" panose="02010600030101010101" pitchFamily="2" charset="-122"/>
              <a:ea typeface="宋体" panose="02010600030101010101" pitchFamily="2" charset="-122"/>
              <a:sym typeface="+mn-ea"/>
            </a:endParaRPr>
          </a:p>
          <a:p>
            <a:r>
              <a:rPr lang="zh-CN" altLang="en-US" sz="2800">
                <a:latin typeface="宋体" panose="02010600030101010101" pitchFamily="2" charset="-122"/>
                <a:ea typeface="宋体" panose="02010600030101010101" pitchFamily="2" charset="-122"/>
                <a:sym typeface="+mn-ea"/>
              </a:rPr>
              <a:t>我们看到本题体现一种变化，由</a:t>
            </a:r>
            <a:r>
              <a:rPr lang="en-US" altLang="zh-CN" sz="2800">
                <a:latin typeface="宋体" panose="02010600030101010101" pitchFamily="2" charset="-122"/>
                <a:ea typeface="宋体" panose="02010600030101010101" pitchFamily="2" charset="-122"/>
                <a:sym typeface="+mn-ea"/>
              </a:rPr>
              <a:t>A</a:t>
            </a:r>
            <a:r>
              <a:rPr lang="zh-CN" altLang="en-US" sz="2800">
                <a:latin typeface="宋体" panose="02010600030101010101" pitchFamily="2" charset="-122"/>
                <a:ea typeface="宋体" panose="02010600030101010101" pitchFamily="2" charset="-122"/>
                <a:sym typeface="+mn-ea"/>
              </a:rPr>
              <a:t>到</a:t>
            </a:r>
            <a:r>
              <a:rPr lang="en-US" altLang="zh-CN" sz="2800">
                <a:latin typeface="宋体" panose="02010600030101010101" pitchFamily="2" charset="-122"/>
                <a:ea typeface="宋体" panose="02010600030101010101" pitchFamily="2" charset="-122"/>
                <a:sym typeface="+mn-ea"/>
              </a:rPr>
              <a:t>B</a:t>
            </a:r>
            <a:r>
              <a:rPr lang="zh-CN" altLang="en-US" sz="2800">
                <a:latin typeface="宋体" panose="02010600030101010101" pitchFamily="2" charset="-122"/>
                <a:ea typeface="宋体" panose="02010600030101010101" pitchFamily="2" charset="-122"/>
                <a:sym typeface="+mn-ea"/>
              </a:rPr>
              <a:t>，由一概称为旧、一概称为新到并不一概否定获肯定，体现</a:t>
            </a:r>
            <a:r>
              <a:rPr lang="zh-CN" altLang="en-US" sz="2800">
                <a:latin typeface="宋体" panose="02010600030101010101" pitchFamily="2" charset="-122"/>
                <a:ea typeface="宋体" panose="02010600030101010101" pitchFamily="2" charset="-122"/>
                <a:sym typeface="+mn-ea"/>
              </a:rPr>
              <a:t>思想的</a:t>
            </a:r>
            <a:r>
              <a:rPr lang="zh-CN" altLang="en-US" sz="2800">
                <a:latin typeface="宋体" panose="02010600030101010101" pitchFamily="2" charset="-122"/>
                <a:ea typeface="宋体" panose="02010600030101010101" pitchFamily="2" charset="-122"/>
                <a:sym typeface="+mn-ea"/>
              </a:rPr>
              <a:t>变化。</a:t>
            </a:r>
            <a:endParaRPr lang="zh-CN" altLang="en-US" sz="2800">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228,&quot;width&quot;:6405}"/>
  <p:tag name="KSO_WM_SCREEN_THEME_FLAG" val="Dlrq25wU2PGuGg5bbmjbDIpiG8R35Coiqft1FIcXRcV1TpZL5gyG8bmviGjMlJLhwa++35begYL5S/wu6H38qhjEmU5LKAuKCQ6vafdWdms="/>
</p:tagLst>
</file>

<file path=ppt/tags/tag2.xml><?xml version="1.0" encoding="utf-8"?>
<p:tagLst xmlns:p="http://schemas.openxmlformats.org/presentationml/2006/main">
  <p:tag name="COMMONDATA" val="eyJoZGlkIjoiMGI5Y2E3OTdkYjViOTMxMTdhYTBiNzEyZWY2Y2YwYmIifQ=="/>
  <p:tag name="KSO_WM_SCREEN_THEME_FLAG" val="Dlrq25wU2PGuGg5bbmjbDIpiG8R35Coiqft1FIcXRcV1TpZL5gyG8bmviGjMlJLhwa++35begYL5S/wu6H38qhjEmU5LKAuKCQ6vafdWdms="/>
</p:tagLst>
</file>

<file path=ppt/theme/theme1.xml><?xml version="1.0" encoding="utf-8"?>
<a:theme xmlns:a="http://schemas.openxmlformats.org/drawingml/2006/main" name="Office 主题">
  <a:themeElements>
    <a:clrScheme name="自定义 1356">
      <a:dk1>
        <a:sysClr val="windowText" lastClr="000000"/>
      </a:dk1>
      <a:lt1>
        <a:sysClr val="window" lastClr="FFFFFF"/>
      </a:lt1>
      <a:dk2>
        <a:srgbClr val="2D466B"/>
      </a:dk2>
      <a:lt2>
        <a:srgbClr val="79AFA9"/>
      </a:lt2>
      <a:accent1>
        <a:srgbClr val="79AFA9"/>
      </a:accent1>
      <a:accent2>
        <a:srgbClr val="2D466B"/>
      </a:accent2>
      <a:accent3>
        <a:srgbClr val="79AFA9"/>
      </a:accent3>
      <a:accent4>
        <a:srgbClr val="2D466B"/>
      </a:accent4>
      <a:accent5>
        <a:srgbClr val="79AFA9"/>
      </a:accent5>
      <a:accent6>
        <a:srgbClr val="2D466B"/>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4016</Words>
  <PresentationFormat>宽屏</PresentationFormat>
  <Paragraphs>155</Paragraphs>
  <Slides>15</Slides>
  <Notes>30</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Wingdings</vt:lpstr>
      <vt:lpstr>微软雅黑</vt:lpstr>
      <vt:lpstr>Times New Roman</vt:lpstr>
      <vt:lpstr>Arial Unicode MS</vt:lpstr>
      <vt:lpstr>Arial Black</vt:lpstr>
      <vt:lpstr>Calibri</vt:lpstr>
      <vt:lpstr>Office 主题</vt:lpstr>
      <vt:lpstr>PowerPoint 演示文稿</vt:lpstr>
      <vt:lpstr>PowerPoint 演示文稿</vt:lpstr>
      <vt:lpstr>PowerPoint 演示文稿</vt:lpstr>
      <vt:lpstr>解析</vt:lpstr>
      <vt:lpstr>解析</vt:lpstr>
      <vt:lpstr>解析</vt:lpstr>
      <vt:lpstr>解析</vt:lpstr>
      <vt:lpstr>解析</vt:lpstr>
      <vt:lpstr>解析</vt:lpstr>
      <vt:lpstr>解析</vt:lpstr>
      <vt:lpstr>解析</vt:lpstr>
      <vt:lpstr>解析</vt:lpstr>
      <vt:lpstr>解析</vt:lpstr>
      <vt:lpstr>解析</vt:lpstr>
      <vt:lpstr>解析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2020-06-03T12:14:00Z</dcterms:created>
  <dcterms:modified xsi:type="dcterms:W3CDTF">2022-06-09T16:09:15Z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950CAE4D24F84102A061C348378C4800</vt:lpwstr>
  </property>
</Properties>
</file>