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0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76" r:id="rId3"/>
    <p:sldId id="562" r:id="rId5"/>
    <p:sldId id="630" r:id="rId6"/>
    <p:sldId id="664" r:id="rId7"/>
    <p:sldId id="565" r:id="rId8"/>
    <p:sldId id="535" r:id="rId9"/>
    <p:sldId id="278" r:id="rId10"/>
    <p:sldId id="566" r:id="rId11"/>
    <p:sldId id="272" r:id="rId12"/>
    <p:sldId id="568" r:id="rId13"/>
    <p:sldId id="569" r:id="rId14"/>
    <p:sldId id="581" r:id="rId15"/>
    <p:sldId id="634" r:id="rId16"/>
    <p:sldId id="633" r:id="rId17"/>
    <p:sldId id="563" r:id="rId18"/>
    <p:sldId id="611" r:id="rId19"/>
    <p:sldId id="612" r:id="rId20"/>
    <p:sldId id="571" r:id="rId21"/>
    <p:sldId id="576" r:id="rId22"/>
    <p:sldId id="635" r:id="rId23"/>
    <p:sldId id="631" r:id="rId24"/>
    <p:sldId id="577" r:id="rId25"/>
    <p:sldId id="579" r:id="rId26"/>
    <p:sldId id="597" r:id="rId27"/>
    <p:sldId id="632" r:id="rId28"/>
    <p:sldId id="599" r:id="rId29"/>
    <p:sldId id="598" r:id="rId30"/>
    <p:sldId id="574" r:id="rId31"/>
    <p:sldId id="596" r:id="rId32"/>
    <p:sldId id="580" r:id="rId33"/>
    <p:sldId id="665" r:id="rId34"/>
    <p:sldId id="570" r:id="rId35"/>
    <p:sldId id="595" r:id="rId36"/>
    <p:sldId id="575" r:id="rId37"/>
    <p:sldId id="573" r:id="rId38"/>
    <p:sldId id="567" r:id="rId39"/>
    <p:sldId id="637" r:id="rId40"/>
  </p:sldIdLst>
  <p:sldSz cx="12192000" cy="6858000"/>
  <p:notesSz cx="6858000" cy="9144000"/>
  <p:embeddedFontLst>
    <p:embeddedFont>
      <p:font typeface="方正清刻本悦宋简体" panose="02000000000000000000" charset="-122"/>
      <p:regular r:id="rId44"/>
    </p:embeddedFont>
    <p:embeddedFont>
      <p:font typeface="微软雅黑" panose="020B0503020204020204" charset="-122"/>
      <p:regular r:id="rId45"/>
    </p:embeddedFont>
    <p:embeddedFont>
      <p:font typeface="等线" panose="02010600030101010101" charset="-122"/>
      <p:regular r:id="rId46"/>
    </p:embeddedFont>
    <p:embeddedFont>
      <p:font typeface="方正仿宋简体" panose="03000509000000000000" charset="-122"/>
      <p:regular r:id="rId47"/>
    </p:embeddedFont>
  </p:embeddedFontLst>
  <p:custDataLst>
    <p:tags r:id="rId4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A67C"/>
    <a:srgbClr val="E6E6E6"/>
    <a:srgbClr val="1C221E"/>
    <a:srgbClr val="455C4C"/>
    <a:srgbClr val="EFF1F3"/>
    <a:srgbClr val="D3D6DA"/>
    <a:srgbClr val="DDE1E6"/>
    <a:srgbClr val="FDEFDC"/>
    <a:srgbClr val="A82327"/>
    <a:srgbClr val="E02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898" autoAdjust="0"/>
  </p:normalViewPr>
  <p:slideViewPr>
    <p:cSldViewPr snapToGrid="0">
      <p:cViewPr>
        <p:scale>
          <a:sx n="64" d="100"/>
          <a:sy n="64" d="100"/>
        </p:scale>
        <p:origin x="1156" y="10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7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3.xml"/><Relationship Id="rId47" Type="http://schemas.openxmlformats.org/officeDocument/2006/relationships/font" Target="fonts/font4.fntdata"/><Relationship Id="rId46" Type="http://schemas.openxmlformats.org/officeDocument/2006/relationships/font" Target="fonts/font3.fntdata"/><Relationship Id="rId45" Type="http://schemas.openxmlformats.org/officeDocument/2006/relationships/font" Target="fonts/font2.fntdata"/><Relationship Id="rId44" Type="http://schemas.openxmlformats.org/officeDocument/2006/relationships/font" Target="fonts/font1.fntdata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4315E-AA88-4C4F-BC7F-691CB14FAFB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8D1EEC-C44F-4BFC-84C2-8741EE48D1A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8D1EEC-C44F-4BFC-84C2-8741EE48D1A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843575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CD1D4"/>
                </a:solidFill>
              </a:rPr>
              <a:t>61536760</a:t>
            </a:r>
            <a:endParaRPr lang="zh-CN" altLang="en-US" dirty="0">
              <a:solidFill>
                <a:srgbClr val="CCD1D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ottom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29"/>
          </p:nvPr>
        </p:nvSpPr>
        <p:spPr>
          <a:xfrm>
            <a:off x="2855304" y="3957108"/>
            <a:ext cx="6481391" cy="2348706"/>
          </a:xfrm>
          <a:custGeom>
            <a:avLst/>
            <a:gdLst>
              <a:gd name="connsiteX0" fmla="*/ 0 w 15378643"/>
              <a:gd name="connsiteY0" fmla="*/ 0 h 4697412"/>
              <a:gd name="connsiteX1" fmla="*/ 15378643 w 15378643"/>
              <a:gd name="connsiteY1" fmla="*/ 0 h 4697412"/>
              <a:gd name="connsiteX2" fmla="*/ 15378643 w 15378643"/>
              <a:gd name="connsiteY2" fmla="*/ 4697412 h 4697412"/>
              <a:gd name="connsiteX3" fmla="*/ 0 w 15378643"/>
              <a:gd name="connsiteY3" fmla="*/ 4697412 h 4697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378643" h="4697412">
                <a:moveTo>
                  <a:pt x="0" y="0"/>
                </a:moveTo>
                <a:lnTo>
                  <a:pt x="15378643" y="0"/>
                </a:lnTo>
                <a:lnTo>
                  <a:pt x="15378643" y="4697412"/>
                </a:lnTo>
                <a:lnTo>
                  <a:pt x="0" y="4697412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uk-UA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513870" y="426734"/>
            <a:ext cx="2982760" cy="763282"/>
          </a:xfrm>
          <a:prstGeom prst="rect">
            <a:avLst/>
          </a:prstGeom>
          <a:solidFill>
            <a:schemeClr val="tx1"/>
          </a:solidFill>
          <a:ln w="38100" cap="sq">
            <a:solidFill>
              <a:schemeClr val="tx1"/>
            </a:solidFill>
            <a:miter lim="800000"/>
          </a:ln>
        </p:spPr>
        <p:txBody>
          <a:bodyPr wrap="none" lIns="720000" tIns="288000" rIns="648000" bIns="252000" anchor="ctr" anchorCtr="0">
            <a:spAutoFit/>
          </a:bodyPr>
          <a:lstStyle>
            <a:lvl1pPr marL="0" indent="0" algn="r">
              <a:lnSpc>
                <a:spcPts val="1700"/>
              </a:lnSpc>
              <a:spcBef>
                <a:spcPts val="0"/>
              </a:spcBef>
              <a:buNone/>
              <a:defRPr sz="16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Who we are</a:t>
            </a:r>
            <a:endParaRPr lang="uk-UA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855304" y="1593479"/>
            <a:ext cx="6481391" cy="641201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950"/>
              </a:lnSpc>
              <a:spcBef>
                <a:spcPts val="0"/>
              </a:spcBef>
              <a:buNone/>
              <a:defRPr sz="425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/>
              <a:t>Enduring Values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855305" y="2656683"/>
            <a:ext cx="6481390" cy="961802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numCol="1" spcCol="0">
            <a:spAutoFit/>
          </a:bodyPr>
          <a:lstStyle>
            <a:lvl1pPr marL="0" indent="0" algn="ctr">
              <a:lnSpc>
                <a:spcPts val="2520"/>
              </a:lnSpc>
              <a:spcBef>
                <a:spcPts val="0"/>
              </a:spcBef>
              <a:buNone/>
              <a:defRPr sz="1800" cap="none" spc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nisi magna,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Integer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81851" y="4051875"/>
            <a:ext cx="2307779" cy="219676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/>
              <a:t>Accepted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210704" y="4051875"/>
            <a:ext cx="2308835" cy="219676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1800"/>
              </a:lnSpc>
              <a:spcBef>
                <a:spcPts val="0"/>
              </a:spcBef>
              <a:buNone/>
              <a:defRPr sz="140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/>
              <a:t>Time-bound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95370" y="2133737"/>
            <a:ext cx="4320663" cy="641201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4950"/>
              </a:lnSpc>
              <a:spcBef>
                <a:spcPts val="0"/>
              </a:spcBef>
              <a:buNone/>
              <a:defRPr sz="4250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/>
              <a:t>our goals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695370" y="3198534"/>
            <a:ext cx="4320663" cy="1583575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180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 err="1"/>
              <a:t>Proin</a:t>
            </a:r>
            <a:r>
              <a:rPr lang="en-US" dirty="0"/>
              <a:t> cursus </a:t>
            </a:r>
            <a:r>
              <a:rPr lang="en-US" dirty="0" err="1"/>
              <a:t>cursus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vitae dui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ipsum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nisi id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. Nam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convallis </a:t>
            </a:r>
            <a:r>
              <a:rPr lang="en-US" dirty="0" err="1"/>
              <a:t>fringilla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>
        <p:tmplLst>
          <p:tmpl lvl="0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>
        <p:tmplLst>
          <p:tmpl lvl="0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778909" y="1856582"/>
            <a:ext cx="8638150" cy="641201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950"/>
              </a:lnSpc>
              <a:spcBef>
                <a:spcPts val="0"/>
              </a:spcBef>
              <a:buNone/>
              <a:defRPr sz="425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/>
              <a:t>Agenda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143454" y="2926558"/>
            <a:ext cx="2682256" cy="961802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1800" cap="none" spc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/>
              <a:t>Lorem ipsum dolor 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in.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3454" y="4271171"/>
            <a:ext cx="2682256" cy="961802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1800" cap="none" spc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fermentum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non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ad </a:t>
            </a:r>
            <a:r>
              <a:rPr lang="en-US" dirty="0" err="1"/>
              <a:t>massa</a:t>
            </a:r>
            <a:r>
              <a:rPr lang="en-US" dirty="0"/>
              <a:t> sed. 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725277" y="2926558"/>
            <a:ext cx="2691782" cy="961802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1800" cap="none" spc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fr-FR" dirty="0" err="1"/>
              <a:t>Proin</a:t>
            </a:r>
            <a:r>
              <a:rPr lang="fr-FR" dirty="0"/>
              <a:t> </a:t>
            </a:r>
            <a:r>
              <a:rPr lang="fr-FR" dirty="0" err="1"/>
              <a:t>facilisis</a:t>
            </a:r>
            <a:r>
              <a:rPr lang="fr-FR" dirty="0"/>
              <a:t> </a:t>
            </a:r>
            <a:r>
              <a:rPr lang="fr-FR" dirty="0" err="1"/>
              <a:t>viverra</a:t>
            </a:r>
            <a:r>
              <a:rPr lang="fr-FR" dirty="0"/>
              <a:t> diam, </a:t>
            </a:r>
            <a:r>
              <a:rPr lang="fr-FR" dirty="0" err="1"/>
              <a:t>vel</a:t>
            </a:r>
            <a:r>
              <a:rPr lang="fr-FR" dirty="0"/>
              <a:t> </a:t>
            </a:r>
            <a:r>
              <a:rPr lang="fr-FR" dirty="0" err="1"/>
              <a:t>aliquet</a:t>
            </a:r>
            <a:r>
              <a:rPr lang="fr-FR" dirty="0"/>
              <a:t> </a:t>
            </a:r>
            <a:r>
              <a:rPr lang="fr-FR" dirty="0" err="1"/>
              <a:t>turpis</a:t>
            </a:r>
            <a:r>
              <a:rPr lang="fr-FR" dirty="0"/>
              <a:t> </a:t>
            </a:r>
            <a:r>
              <a:rPr lang="fr-FR" dirty="0" err="1"/>
              <a:t>faucibus</a:t>
            </a:r>
            <a:r>
              <a:rPr lang="fr-FR" dirty="0"/>
              <a:t> </a:t>
            </a:r>
            <a:r>
              <a:rPr lang="fr-FR" dirty="0" err="1"/>
              <a:t>aptent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. 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7725277" y="4271171"/>
            <a:ext cx="2691782" cy="961802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1800" cap="none" spc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fr-FR" dirty="0" err="1"/>
              <a:t>Vivamus</a:t>
            </a:r>
            <a:r>
              <a:rPr lang="fr-FR" dirty="0"/>
              <a:t> tristique </a:t>
            </a:r>
            <a:r>
              <a:rPr lang="fr-FR" dirty="0" err="1"/>
              <a:t>ligula</a:t>
            </a:r>
            <a:r>
              <a:rPr lang="fr-FR" dirty="0"/>
              <a:t> </a:t>
            </a:r>
            <a:r>
              <a:rPr lang="fr-FR" dirty="0" err="1"/>
              <a:t>eget</a:t>
            </a:r>
            <a:r>
              <a:rPr lang="fr-FR" dirty="0"/>
              <a:t> </a:t>
            </a:r>
            <a:r>
              <a:rPr lang="fr-FR" dirty="0" err="1"/>
              <a:t>faucibus</a:t>
            </a:r>
            <a:r>
              <a:rPr lang="fr-FR" dirty="0"/>
              <a:t> </a:t>
            </a:r>
            <a:r>
              <a:rPr lang="fr-FR" dirty="0" err="1"/>
              <a:t>posuere</a:t>
            </a:r>
            <a:r>
              <a:rPr lang="fr-FR" dirty="0"/>
              <a:t>. In </a:t>
            </a:r>
            <a:r>
              <a:rPr lang="fr-FR" dirty="0" err="1"/>
              <a:t>lectus</a:t>
            </a:r>
            <a:r>
              <a:rPr lang="fr-FR" dirty="0"/>
              <a:t> </a:t>
            </a:r>
            <a:r>
              <a:rPr lang="fr-FR" dirty="0" err="1"/>
              <a:t>risus</a:t>
            </a:r>
            <a:r>
              <a:rPr lang="fr-FR" dirty="0"/>
              <a:t>. </a:t>
            </a:r>
            <a:endParaRPr lang="en-US" dirty="0"/>
          </a:p>
        </p:txBody>
      </p:sp>
      <p:sp>
        <p:nvSpPr>
          <p:cNvPr id="13" name="矩形 12"/>
          <p:cNvSpPr/>
          <p:nvPr userDrawn="1"/>
        </p:nvSpPr>
        <p:spPr>
          <a:xfrm>
            <a:off x="1778909" y="2907508"/>
            <a:ext cx="1109735" cy="10933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1778909" y="4252121"/>
            <a:ext cx="1109735" cy="10933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6370258" y="2907508"/>
            <a:ext cx="1109735" cy="10933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 userDrawn="1"/>
        </p:nvSpPr>
        <p:spPr>
          <a:xfrm>
            <a:off x="6370258" y="4252121"/>
            <a:ext cx="1109735" cy="109337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>
        <p:tmplLst>
          <p:tmpl lvl="0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animBg="1"/>
      <p:bldP spid="14" grpId="0" animBg="1"/>
      <p:bldP spid="19" grpId="0" animBg="1"/>
      <p:bldP spid="20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op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2045628" y="4279312"/>
            <a:ext cx="8100745" cy="641201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 algn="ctr">
              <a:lnSpc>
                <a:spcPts val="4950"/>
              </a:lnSpc>
              <a:spcBef>
                <a:spcPts val="0"/>
              </a:spcBef>
              <a:buNone/>
              <a:defRPr sz="425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/>
              <a:t>Aligned for Excellence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2046686" y="5186094"/>
            <a:ext cx="8099687" cy="963616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numCol="1" spcCol="0">
            <a:noAutofit/>
          </a:bodyPr>
          <a:lstStyle>
            <a:lvl1pPr marL="0" indent="0" algn="ctr">
              <a:lnSpc>
                <a:spcPts val="2520"/>
              </a:lnSpc>
              <a:spcBef>
                <a:spcPts val="0"/>
              </a:spcBef>
              <a:buNone/>
              <a:defRPr sz="1800" cap="none" spc="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lorem </a:t>
            </a:r>
            <a:r>
              <a:rPr lang="en-US" dirty="0" err="1"/>
              <a:t>placerat</a:t>
            </a:r>
            <a:r>
              <a:rPr lang="en-US" dirty="0"/>
              <a:t>,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at, dictum dui. </a:t>
            </a:r>
            <a:r>
              <a:rPr lang="en-US" dirty="0" err="1"/>
              <a:t>Aliquam</a:t>
            </a:r>
            <a:r>
              <a:rPr lang="en-US" dirty="0"/>
              <a:t> tempus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in </a:t>
            </a:r>
            <a:r>
              <a:rPr lang="en-US" dirty="0" err="1"/>
              <a:t>mollis</a:t>
            </a:r>
            <a:r>
              <a:rPr lang="en-US" dirty="0"/>
              <a:t>. Class </a:t>
            </a:r>
            <a:r>
              <a:rPr lang="en-US" dirty="0" err="1"/>
              <a:t>aptent</a:t>
            </a:r>
            <a:r>
              <a:rPr lang="en-US" dirty="0"/>
              <a:t> </a:t>
            </a:r>
            <a:r>
              <a:rPr lang="en-US" dirty="0" err="1"/>
              <a:t>taciti</a:t>
            </a:r>
            <a:r>
              <a:rPr lang="en-US" dirty="0"/>
              <a:t> </a:t>
            </a:r>
            <a:r>
              <a:rPr lang="en-US" dirty="0" err="1"/>
              <a:t>sociosqu</a:t>
            </a:r>
            <a:r>
              <a:rPr lang="en-US" dirty="0"/>
              <a:t> ad </a:t>
            </a:r>
            <a:r>
              <a:rPr lang="en-US" dirty="0" err="1"/>
              <a:t>litora</a:t>
            </a:r>
            <a:r>
              <a:rPr lang="en-US" dirty="0"/>
              <a:t> </a:t>
            </a:r>
            <a:r>
              <a:rPr lang="en-US" dirty="0" err="1"/>
              <a:t>torquent</a:t>
            </a:r>
            <a:r>
              <a:rPr lang="en-US" dirty="0"/>
              <a:t> per </a:t>
            </a:r>
            <a:r>
              <a:rPr lang="en-US" dirty="0" err="1"/>
              <a:t>conubia</a:t>
            </a:r>
            <a:r>
              <a:rPr lang="en-US" dirty="0"/>
              <a:t> nostra, per </a:t>
            </a:r>
            <a:r>
              <a:rPr lang="en-US" dirty="0" err="1"/>
              <a:t>inceptos</a:t>
            </a:r>
            <a:r>
              <a:rPr lang="en-US" dirty="0"/>
              <a:t> </a:t>
            </a:r>
            <a:r>
              <a:rPr lang="en-US" dirty="0" err="1"/>
              <a:t>himenaeos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libero vitae.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582543" y="1111169"/>
            <a:ext cx="2914087" cy="763282"/>
          </a:xfrm>
          <a:prstGeom prst="rect">
            <a:avLst/>
          </a:prstGeom>
          <a:solidFill>
            <a:schemeClr val="tx1"/>
          </a:solidFill>
          <a:ln w="38100" cap="sq">
            <a:solidFill>
              <a:schemeClr val="tx1"/>
            </a:solidFill>
            <a:miter lim="800000"/>
          </a:ln>
        </p:spPr>
        <p:txBody>
          <a:bodyPr wrap="none" lIns="720000" tIns="288000" rIns="648000" bIns="252000" anchor="ctr" anchorCtr="0">
            <a:spAutoFit/>
          </a:bodyPr>
          <a:lstStyle>
            <a:lvl1pPr marL="0" indent="0" algn="r">
              <a:lnSpc>
                <a:spcPts val="1700"/>
              </a:lnSpc>
              <a:spcBef>
                <a:spcPts val="0"/>
              </a:spcBef>
              <a:buNone/>
              <a:defRPr sz="16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objectives</a:t>
            </a:r>
            <a:endParaRPr lang="uk-UA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29"/>
          </p:nvPr>
        </p:nvSpPr>
        <p:spPr>
          <a:xfrm>
            <a:off x="2855305" y="1625600"/>
            <a:ext cx="6288178" cy="2073276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/>
          <p:cNvSpPr>
            <a:spLocks noGrp="1"/>
          </p:cNvSpPr>
          <p:nvPr>
            <p:ph type="pic" sz="quarter" idx="29"/>
          </p:nvPr>
        </p:nvSpPr>
        <p:spPr>
          <a:xfrm>
            <a:off x="695370" y="1539081"/>
            <a:ext cx="4600081" cy="4050506"/>
          </a:xfrm>
          <a:custGeom>
            <a:avLst/>
            <a:gdLst>
              <a:gd name="connsiteX0" fmla="*/ 0 w 9031288"/>
              <a:gd name="connsiteY0" fmla="*/ 0 h 10641012"/>
              <a:gd name="connsiteX1" fmla="*/ 9031288 w 9031288"/>
              <a:gd name="connsiteY1" fmla="*/ 0 h 10641012"/>
              <a:gd name="connsiteX2" fmla="*/ 9031288 w 9031288"/>
              <a:gd name="connsiteY2" fmla="*/ 10641012 h 10641012"/>
              <a:gd name="connsiteX3" fmla="*/ 0 w 9031288"/>
              <a:gd name="connsiteY3" fmla="*/ 10641012 h 10641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31288" h="10641012">
                <a:moveTo>
                  <a:pt x="0" y="0"/>
                </a:moveTo>
                <a:lnTo>
                  <a:pt x="9031288" y="0"/>
                </a:lnTo>
                <a:lnTo>
                  <a:pt x="9031288" y="10641012"/>
                </a:lnTo>
                <a:lnTo>
                  <a:pt x="0" y="10641012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uk-UA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371854" y="2393578"/>
            <a:ext cx="4584990" cy="641201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4950"/>
              </a:lnSpc>
              <a:spcBef>
                <a:spcPts val="0"/>
              </a:spcBef>
              <a:buNone/>
              <a:defRPr sz="4250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/>
              <a:t>In any case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371854" y="3456782"/>
            <a:ext cx="4584990" cy="1282403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numCol="1" spcCol="0">
            <a:spAutoFit/>
          </a:bodyPr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180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vitae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gravida.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quam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ac vitae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426795" y="426734"/>
            <a:ext cx="3069835" cy="763282"/>
          </a:xfrm>
          <a:prstGeom prst="rect">
            <a:avLst/>
          </a:prstGeom>
          <a:solidFill>
            <a:schemeClr val="tx1"/>
          </a:solidFill>
          <a:ln w="38100" cap="sq">
            <a:solidFill>
              <a:schemeClr val="tx1"/>
            </a:solidFill>
            <a:miter lim="800000"/>
          </a:ln>
        </p:spPr>
        <p:txBody>
          <a:bodyPr wrap="none" lIns="720000" tIns="288000" rIns="648000" bIns="252000" anchor="ctr" anchorCtr="0">
            <a:spAutoFit/>
          </a:bodyPr>
          <a:lstStyle>
            <a:lvl1pPr marL="0" indent="0" algn="r">
              <a:lnSpc>
                <a:spcPts val="1700"/>
              </a:lnSpc>
              <a:spcBef>
                <a:spcPts val="0"/>
              </a:spcBef>
              <a:buNone/>
              <a:defRPr sz="16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 mission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11" grpId="0">
        <p:tmplLst>
          <p:tmpl lvl="0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 lvl="0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 Cover slide collag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704110" y="2393578"/>
            <a:ext cx="4311923" cy="641201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4950"/>
              </a:lnSpc>
              <a:spcBef>
                <a:spcPts val="0"/>
              </a:spcBef>
              <a:buNone/>
              <a:defRPr sz="4250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/>
              <a:t>About us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704110" y="3456782"/>
            <a:ext cx="4311923" cy="1603003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numCol="1" spcCol="0">
            <a:spAutoFit/>
          </a:bodyPr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160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 err="1"/>
              <a:t>Nulla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, vitae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libero </a:t>
            </a:r>
            <a:r>
              <a:rPr lang="en-US" dirty="0" err="1"/>
              <a:t>volutpat</a:t>
            </a:r>
            <a:r>
              <a:rPr lang="en-US" dirty="0"/>
              <a:t>,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lacus, at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64" name="Picture Placeholder 63"/>
          <p:cNvSpPr>
            <a:spLocks noGrp="1"/>
          </p:cNvSpPr>
          <p:nvPr>
            <p:ph type="pic" sz="quarter" idx="29"/>
          </p:nvPr>
        </p:nvSpPr>
        <p:spPr>
          <a:xfrm>
            <a:off x="5635199" y="558006"/>
            <a:ext cx="6556801" cy="5216525"/>
          </a:xfrm>
          <a:custGeom>
            <a:avLst/>
            <a:gdLst>
              <a:gd name="connsiteX0" fmla="*/ 0 w 13112749"/>
              <a:gd name="connsiteY0" fmla="*/ 0 h 10433050"/>
              <a:gd name="connsiteX1" fmla="*/ 920750 w 13112749"/>
              <a:gd name="connsiteY1" fmla="*/ 0 h 10433050"/>
              <a:gd name="connsiteX2" fmla="*/ 920750 w 13112749"/>
              <a:gd name="connsiteY2" fmla="*/ 3175 h 10433050"/>
              <a:gd name="connsiteX3" fmla="*/ 13112749 w 13112749"/>
              <a:gd name="connsiteY3" fmla="*/ 3175 h 10433050"/>
              <a:gd name="connsiteX4" fmla="*/ 13112749 w 13112749"/>
              <a:gd name="connsiteY4" fmla="*/ 10433050 h 10433050"/>
              <a:gd name="connsiteX5" fmla="*/ 920750 w 13112749"/>
              <a:gd name="connsiteY5" fmla="*/ 10433050 h 10433050"/>
              <a:gd name="connsiteX6" fmla="*/ 920750 w 13112749"/>
              <a:gd name="connsiteY6" fmla="*/ 2520950 h 10433050"/>
              <a:gd name="connsiteX7" fmla="*/ 0 w 13112749"/>
              <a:gd name="connsiteY7" fmla="*/ 2520950 h 104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112749" h="10433050">
                <a:moveTo>
                  <a:pt x="0" y="0"/>
                </a:moveTo>
                <a:lnTo>
                  <a:pt x="920750" y="0"/>
                </a:lnTo>
                <a:lnTo>
                  <a:pt x="920750" y="3175"/>
                </a:lnTo>
                <a:lnTo>
                  <a:pt x="13112749" y="3175"/>
                </a:lnTo>
                <a:lnTo>
                  <a:pt x="13112749" y="10433050"/>
                </a:lnTo>
                <a:lnTo>
                  <a:pt x="920750" y="10433050"/>
                </a:lnTo>
                <a:lnTo>
                  <a:pt x="920750" y="2520950"/>
                </a:lnTo>
                <a:lnTo>
                  <a:pt x="0" y="2520950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>
        <p:tmplLst>
          <p:tmpl lvl="0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 lvl="0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94" y="1558266"/>
            <a:ext cx="12190413" cy="2746017"/>
          </a:xfrm>
          <a:custGeom>
            <a:avLst/>
            <a:gdLst>
              <a:gd name="connsiteX0" fmla="*/ 0 w 12190413"/>
              <a:gd name="connsiteY0" fmla="*/ 0 h 2746017"/>
              <a:gd name="connsiteX1" fmla="*/ 12190413 w 12190413"/>
              <a:gd name="connsiteY1" fmla="*/ 0 h 2746017"/>
              <a:gd name="connsiteX2" fmla="*/ 12190413 w 12190413"/>
              <a:gd name="connsiteY2" fmla="*/ 2746017 h 2746017"/>
              <a:gd name="connsiteX3" fmla="*/ 0 w 12190413"/>
              <a:gd name="connsiteY3" fmla="*/ 2746017 h 27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0413" h="2746017">
                <a:moveTo>
                  <a:pt x="0" y="0"/>
                </a:moveTo>
                <a:lnTo>
                  <a:pt x="12190413" y="0"/>
                </a:lnTo>
                <a:lnTo>
                  <a:pt x="12190413" y="2746017"/>
                </a:lnTo>
                <a:lnTo>
                  <a:pt x="0" y="274601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93683" y="4446944"/>
            <a:ext cx="4980926" cy="2102481"/>
          </a:xfrm>
          <a:custGeom>
            <a:avLst/>
            <a:gdLst>
              <a:gd name="connsiteX0" fmla="*/ 0 w 4980926"/>
              <a:gd name="connsiteY0" fmla="*/ 0 h 2102481"/>
              <a:gd name="connsiteX1" fmla="*/ 4980926 w 4980926"/>
              <a:gd name="connsiteY1" fmla="*/ 0 h 2102481"/>
              <a:gd name="connsiteX2" fmla="*/ 4980926 w 4980926"/>
              <a:gd name="connsiteY2" fmla="*/ 2102481 h 2102481"/>
              <a:gd name="connsiteX3" fmla="*/ 0 w 4980926"/>
              <a:gd name="connsiteY3" fmla="*/ 2102481 h 210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80926" h="2102481">
                <a:moveTo>
                  <a:pt x="0" y="0"/>
                </a:moveTo>
                <a:lnTo>
                  <a:pt x="4980926" y="0"/>
                </a:lnTo>
                <a:lnTo>
                  <a:pt x="4980926" y="2102481"/>
                </a:lnTo>
                <a:lnTo>
                  <a:pt x="0" y="21024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796" y="3246657"/>
            <a:ext cx="5449667" cy="2999984"/>
          </a:xfrm>
          <a:custGeom>
            <a:avLst/>
            <a:gdLst>
              <a:gd name="connsiteX0" fmla="*/ 0 w 5449667"/>
              <a:gd name="connsiteY0" fmla="*/ 0 h 2999984"/>
              <a:gd name="connsiteX1" fmla="*/ 5449667 w 5449667"/>
              <a:gd name="connsiteY1" fmla="*/ 0 h 2999984"/>
              <a:gd name="connsiteX2" fmla="*/ 5449667 w 5449667"/>
              <a:gd name="connsiteY2" fmla="*/ 2999984 h 2999984"/>
              <a:gd name="connsiteX3" fmla="*/ 0 w 5449667"/>
              <a:gd name="connsiteY3" fmla="*/ 2999984 h 299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9667" h="2999984">
                <a:moveTo>
                  <a:pt x="0" y="0"/>
                </a:moveTo>
                <a:lnTo>
                  <a:pt x="5449667" y="0"/>
                </a:lnTo>
                <a:lnTo>
                  <a:pt x="5449667" y="2999984"/>
                </a:lnTo>
                <a:lnTo>
                  <a:pt x="0" y="29999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7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296988" y="1681163"/>
            <a:ext cx="3200400" cy="1828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554740" y="1681163"/>
            <a:ext cx="3200400" cy="1828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1296988" y="3568682"/>
            <a:ext cx="3200400" cy="1828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4554740" y="3568682"/>
            <a:ext cx="3200400" cy="1828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Right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/>
          <p:cNvSpPr>
            <a:spLocks noGrp="1"/>
          </p:cNvSpPr>
          <p:nvPr>
            <p:ph type="pic" sz="quarter" idx="29"/>
          </p:nvPr>
        </p:nvSpPr>
        <p:spPr>
          <a:xfrm>
            <a:off x="5555818" y="1539081"/>
            <a:ext cx="5940812" cy="4050506"/>
          </a:xfrm>
          <a:custGeom>
            <a:avLst/>
            <a:gdLst>
              <a:gd name="connsiteX0" fmla="*/ 0 w 13101639"/>
              <a:gd name="connsiteY0" fmla="*/ 0 h 9408332"/>
              <a:gd name="connsiteX1" fmla="*/ 13101639 w 13101639"/>
              <a:gd name="connsiteY1" fmla="*/ 0 h 9408332"/>
              <a:gd name="connsiteX2" fmla="*/ 13101639 w 13101639"/>
              <a:gd name="connsiteY2" fmla="*/ 9408332 h 9408332"/>
              <a:gd name="connsiteX3" fmla="*/ 0 w 13101639"/>
              <a:gd name="connsiteY3" fmla="*/ 9408332 h 9408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101639" h="9408332">
                <a:moveTo>
                  <a:pt x="0" y="0"/>
                </a:moveTo>
                <a:lnTo>
                  <a:pt x="13101639" y="0"/>
                </a:lnTo>
                <a:lnTo>
                  <a:pt x="13101639" y="9408332"/>
                </a:lnTo>
                <a:lnTo>
                  <a:pt x="0" y="9408332"/>
                </a:ln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endParaRPr lang="uk-UA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247071" y="2050678"/>
            <a:ext cx="3771343" cy="1282402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>
            <a:spAutoFit/>
          </a:bodyPr>
          <a:lstStyle>
            <a:lvl1pPr marL="0" indent="0" algn="l">
              <a:lnSpc>
                <a:spcPts val="4950"/>
              </a:lnSpc>
              <a:spcBef>
                <a:spcPts val="0"/>
              </a:spcBef>
              <a:buNone/>
              <a:defRPr sz="4250" cap="all" spc="1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/>
              <a:t>Courage to Go Deep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1247071" y="3742532"/>
            <a:ext cx="3771343" cy="1282403"/>
          </a:xfrm>
          <a:prstGeom prst="rect">
            <a:avLst/>
          </a:prstGeom>
          <a:noFill/>
          <a:ln w="25400">
            <a:noFill/>
          </a:ln>
        </p:spPr>
        <p:txBody>
          <a:bodyPr wrap="square" lIns="0" tIns="0" rIns="0" bIns="0" numCol="1" spcCol="0">
            <a:spAutoFit/>
          </a:bodyPr>
          <a:lstStyle>
            <a:lvl1pPr marL="0" indent="0">
              <a:lnSpc>
                <a:spcPts val="2520"/>
              </a:lnSpc>
              <a:spcBef>
                <a:spcPts val="0"/>
              </a:spcBef>
              <a:buNone/>
              <a:defRPr sz="1600" cap="none" spc="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5500">
                <a:latin typeface="+mj-lt"/>
              </a:defRPr>
            </a:lvl2pPr>
            <a:lvl3pPr marL="914400" indent="0">
              <a:buNone/>
              <a:defRPr sz="5500">
                <a:latin typeface="+mj-lt"/>
              </a:defRPr>
            </a:lvl3pPr>
            <a:lvl4pPr marL="1371600" indent="0">
              <a:buNone/>
              <a:defRPr sz="5500">
                <a:latin typeface="+mj-lt"/>
              </a:defRPr>
            </a:lvl4pPr>
            <a:lvl5pPr marL="1828800" indent="0">
              <a:buNone/>
              <a:defRPr sz="5500">
                <a:latin typeface="+mj-lt"/>
              </a:defRPr>
            </a:lvl5pPr>
          </a:lstStyle>
          <a:p>
            <a:pPr lvl="0"/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nisi magna,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Integer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8630889" y="775799"/>
            <a:ext cx="2865741" cy="763282"/>
          </a:xfrm>
          <a:prstGeom prst="rect">
            <a:avLst/>
          </a:prstGeom>
          <a:solidFill>
            <a:schemeClr val="tx1"/>
          </a:solidFill>
          <a:ln w="38100" cap="sq">
            <a:solidFill>
              <a:schemeClr val="tx1"/>
            </a:solidFill>
            <a:miter lim="800000"/>
          </a:ln>
        </p:spPr>
        <p:txBody>
          <a:bodyPr wrap="none" lIns="720000" tIns="288000" rIns="648000" bIns="252000" anchor="ctr" anchorCtr="0">
            <a:spAutoFit/>
          </a:bodyPr>
          <a:lstStyle>
            <a:lvl1pPr marL="0" indent="0" algn="r">
              <a:lnSpc>
                <a:spcPts val="1700"/>
              </a:lnSpc>
              <a:spcBef>
                <a:spcPts val="0"/>
              </a:spcBef>
              <a:buNone/>
              <a:defRPr sz="1600" cap="all" spc="3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Our vision</a:t>
            </a:r>
            <a:endParaRPr lang="uk-UA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1" grpId="0">
        <p:tmplLst>
          <p:tmpl lvl="0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>
        <p:tmplLst>
          <p:tmpl lvl="0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PC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PC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1979681" y="3687441"/>
            <a:ext cx="8712112" cy="8712112"/>
            <a:chOff x="-2654212" y="-2820388"/>
            <a:chExt cx="8712112" cy="8712112"/>
          </a:xfrm>
        </p:grpSpPr>
        <p:sp>
          <p:nvSpPr>
            <p:cNvPr id="11" name="椭圆 10"/>
            <p:cNvSpPr/>
            <p:nvPr/>
          </p:nvSpPr>
          <p:spPr>
            <a:xfrm>
              <a:off x="593342" y="427166"/>
              <a:ext cx="2217004" cy="2217004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438697" y="272521"/>
              <a:ext cx="2526295" cy="2526295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284051" y="117875"/>
              <a:ext cx="2835586" cy="283558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29406" y="-36770"/>
              <a:ext cx="3144876" cy="314487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-25240" y="-191416"/>
              <a:ext cx="3454167" cy="345416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-179885" y="-346061"/>
              <a:ext cx="3763458" cy="3763458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-334531" y="-500707"/>
              <a:ext cx="4072749" cy="4072749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-489176" y="-655352"/>
              <a:ext cx="4382040" cy="438204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-643821" y="-809997"/>
              <a:ext cx="4691331" cy="4691331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-798467" y="-964643"/>
              <a:ext cx="5000622" cy="5000622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-953112" y="-1119288"/>
              <a:ext cx="5309912" cy="5309912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-1107758" y="-1273934"/>
              <a:ext cx="5619203" cy="5619203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-1262403" y="-1428579"/>
              <a:ext cx="5928494" cy="592849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-1417049" y="-1583224"/>
              <a:ext cx="6237785" cy="6237785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-1571694" y="-1737870"/>
              <a:ext cx="6547076" cy="654707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-1726339" y="-1892515"/>
              <a:ext cx="6856367" cy="685636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-1880985" y="-2047161"/>
              <a:ext cx="7165657" cy="716565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-2035630" y="-2201806"/>
              <a:ext cx="7474948" cy="7474948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-2190276" y="-2356452"/>
              <a:ext cx="7784239" cy="7784239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-2344921" y="-2511097"/>
              <a:ext cx="8093530" cy="80935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-2499567" y="-2665743"/>
              <a:ext cx="8402820" cy="840282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-2654212" y="-2820388"/>
              <a:ext cx="8712112" cy="871211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 userDrawn="1"/>
        </p:nvGrpSpPr>
        <p:grpSpPr>
          <a:xfrm>
            <a:off x="8342381" y="-4356056"/>
            <a:ext cx="8712112" cy="8712112"/>
            <a:chOff x="-2654212" y="-2820388"/>
            <a:chExt cx="8712112" cy="8712112"/>
          </a:xfrm>
        </p:grpSpPr>
        <p:sp>
          <p:nvSpPr>
            <p:cNvPr id="34" name="椭圆 33"/>
            <p:cNvSpPr/>
            <p:nvPr/>
          </p:nvSpPr>
          <p:spPr>
            <a:xfrm>
              <a:off x="593342" y="427166"/>
              <a:ext cx="2217004" cy="2217004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椭圆 34"/>
            <p:cNvSpPr/>
            <p:nvPr/>
          </p:nvSpPr>
          <p:spPr>
            <a:xfrm>
              <a:off x="438697" y="272521"/>
              <a:ext cx="2526295" cy="2526295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284051" y="117875"/>
              <a:ext cx="2835586" cy="283558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129406" y="-36770"/>
              <a:ext cx="3144876" cy="314487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-25240" y="-191416"/>
              <a:ext cx="3454167" cy="345416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-179885" y="-346061"/>
              <a:ext cx="3763458" cy="3763458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-334531" y="-500707"/>
              <a:ext cx="4072749" cy="4072749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-489176" y="-655352"/>
              <a:ext cx="4382040" cy="438204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-643821" y="-809997"/>
              <a:ext cx="4691331" cy="4691331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-798467" y="-964643"/>
              <a:ext cx="5000622" cy="5000622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4" name="椭圆 43"/>
            <p:cNvSpPr/>
            <p:nvPr/>
          </p:nvSpPr>
          <p:spPr>
            <a:xfrm>
              <a:off x="-953112" y="-1119288"/>
              <a:ext cx="5309912" cy="5309912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-1107758" y="-1273934"/>
              <a:ext cx="5619203" cy="5619203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-1262403" y="-1428579"/>
              <a:ext cx="5928494" cy="592849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-1417049" y="-1583224"/>
              <a:ext cx="6237785" cy="6237785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-1571694" y="-1737870"/>
              <a:ext cx="6547076" cy="654707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-1726339" y="-1892515"/>
              <a:ext cx="6856367" cy="685636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-1880985" y="-2047161"/>
              <a:ext cx="7165657" cy="716565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-2035630" y="-2201806"/>
              <a:ext cx="7474948" cy="7474948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-2190276" y="-2356452"/>
              <a:ext cx="7784239" cy="7784239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-2344921" y="-2511097"/>
              <a:ext cx="8093530" cy="80935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-2499567" y="-2665743"/>
              <a:ext cx="8402820" cy="840282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-2654212" y="-2820388"/>
              <a:ext cx="8712112" cy="871211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21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PC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PC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PC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>
          <a:xfrm>
            <a:off x="-32063822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>
          <a:xfrm>
            <a:off x="-34029696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>
          <a:xfrm>
            <a:off x="-16011022" y="-212583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rgbClr val="E6E6E6"/>
              </a:solidFill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39000">
              <a:schemeClr val="accent2">
                <a:lumMod val="67000"/>
              </a:schemeClr>
            </a:gs>
            <a:gs pos="0">
              <a:srgbClr val="353945"/>
            </a:gs>
            <a:gs pos="100000">
              <a:schemeClr val="accent2">
                <a:lumMod val="97000"/>
                <a:lumOff val="3000"/>
              </a:schemeClr>
            </a:gs>
            <a:gs pos="68000">
              <a:schemeClr val="accent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38852978" y="20296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24850222" y="187720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5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fontAlgn="base"/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-401932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-41412404" y="6488668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E6E6E6"/>
                </a:solidFill>
              </a:rPr>
              <a:t>61536760</a:t>
            </a:r>
            <a:endParaRPr lang="zh-CN" altLang="en-US" dirty="0">
              <a:solidFill>
                <a:srgbClr val="E6E6E6"/>
              </a:solidFill>
            </a:endParaRPr>
          </a:p>
        </p:txBody>
      </p:sp>
      <p:sp>
        <p:nvSpPr>
          <p:cNvPr id="13" name="文本框 12"/>
          <p:cNvSpPr txBox="1"/>
          <p:nvPr userDrawn="1"/>
        </p:nvSpPr>
        <p:spPr>
          <a:xfrm>
            <a:off x="48555921" y="-20510500"/>
            <a:ext cx="3056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zh-CN" altLang="en-US" sz="80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千图</a:t>
            </a:r>
            <a:r>
              <a:rPr lang="en-US" altLang="zh-CN" sz="800" b="0" i="0" u="none" strike="noStrike" kern="1200" dirty="0">
                <a:solidFill>
                  <a:srgbClr val="E6E6E6"/>
                </a:solidFill>
                <a:effectLst/>
                <a:latin typeface="+mn-lt"/>
                <a:ea typeface="+mn-ea"/>
                <a:cs typeface="+mn-cs"/>
              </a:rPr>
              <a:t>:Blue Dragonfly</a:t>
            </a:r>
            <a:endParaRPr lang="en-US" altLang="zh-CN" sz="800" b="0" i="0" u="none" strike="noStrike" kern="1200" dirty="0">
              <a:solidFill>
                <a:srgbClr val="E6E6E6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en-US" altLang="zh-CN" sz="800" dirty="0">
                <a:solidFill>
                  <a:srgbClr val="E6E6E6"/>
                </a:solidFill>
              </a:rPr>
            </a:br>
            <a:r>
              <a:rPr lang="en-US" altLang="zh-CN" sz="800" dirty="0">
                <a:solidFill>
                  <a:srgbClr val="E6E6E6"/>
                </a:solidFill>
              </a:rPr>
              <a:t>DESIGN</a:t>
            </a:r>
            <a:endParaRPr lang="zh-CN" altLang="en-US" sz="800" dirty="0">
              <a:solidFill>
                <a:srgbClr val="E6E6E6"/>
              </a:solidFill>
            </a:endParaRPr>
          </a:p>
        </p:txBody>
      </p:sp>
      <p:sp>
        <p:nvSpPr>
          <p:cNvPr id="18" name="等腰三角形 17"/>
          <p:cNvSpPr/>
          <p:nvPr userDrawn="1"/>
        </p:nvSpPr>
        <p:spPr>
          <a:xfrm rot="5400000">
            <a:off x="-101516" y="509400"/>
            <a:ext cx="521725" cy="318694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4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microsoft.com/office/2007/relationships/hdphoto" Target="../media/image16.wdp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microsoft.com/office/2007/relationships/hdphoto" Target="../media/image16.wdp"/><Relationship Id="rId2" Type="http://schemas.openxmlformats.org/officeDocument/2006/relationships/image" Target="../media/image15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microsoft.com/office/2007/relationships/hdphoto" Target="../media/image31.wdp"/><Relationship Id="rId4" Type="http://schemas.openxmlformats.org/officeDocument/2006/relationships/image" Target="../media/image30.png"/><Relationship Id="rId3" Type="http://schemas.openxmlformats.org/officeDocument/2006/relationships/image" Target="../media/image9.png"/><Relationship Id="rId2" Type="http://schemas.openxmlformats.org/officeDocument/2006/relationships/image" Target="../media/image19.png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png"/><Relationship Id="rId7" Type="http://schemas.openxmlformats.org/officeDocument/2006/relationships/image" Target="../media/image44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1" Type="http://schemas.openxmlformats.org/officeDocument/2006/relationships/slideLayout" Target="../slideLayouts/slideLayout12.xml"/><Relationship Id="rId10" Type="http://schemas.openxmlformats.org/officeDocument/2006/relationships/image" Target="../media/image47.jpeg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53.png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8.png"/><Relationship Id="rId3" Type="http://schemas.openxmlformats.org/officeDocument/2006/relationships/image" Target="../media/image58.png"/><Relationship Id="rId2" Type="http://schemas.openxmlformats.org/officeDocument/2006/relationships/image" Target="../media/image59.jpeg"/><Relationship Id="rId1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.xml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openxmlformats.org/officeDocument/2006/relationships/image" Target="../media/image10.sv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5865690" y="-4182839"/>
            <a:ext cx="8712112" cy="8712112"/>
            <a:chOff x="-2654212" y="-2820388"/>
            <a:chExt cx="8712112" cy="8712112"/>
          </a:xfrm>
        </p:grpSpPr>
        <p:sp>
          <p:nvSpPr>
            <p:cNvPr id="4" name="椭圆 3"/>
            <p:cNvSpPr/>
            <p:nvPr/>
          </p:nvSpPr>
          <p:spPr>
            <a:xfrm>
              <a:off x="593342" y="427166"/>
              <a:ext cx="2217004" cy="2217004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3" name="椭圆 212"/>
            <p:cNvSpPr/>
            <p:nvPr/>
          </p:nvSpPr>
          <p:spPr>
            <a:xfrm>
              <a:off x="438697" y="272521"/>
              <a:ext cx="2526295" cy="2526295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4" name="椭圆 213"/>
            <p:cNvSpPr/>
            <p:nvPr/>
          </p:nvSpPr>
          <p:spPr>
            <a:xfrm>
              <a:off x="284051" y="117875"/>
              <a:ext cx="2835586" cy="283558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129406" y="-36770"/>
              <a:ext cx="3144876" cy="314487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6" name="椭圆 215"/>
            <p:cNvSpPr/>
            <p:nvPr/>
          </p:nvSpPr>
          <p:spPr>
            <a:xfrm>
              <a:off x="-25240" y="-191416"/>
              <a:ext cx="3454167" cy="345416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7" name="椭圆 216"/>
            <p:cNvSpPr/>
            <p:nvPr/>
          </p:nvSpPr>
          <p:spPr>
            <a:xfrm>
              <a:off x="-179885" y="-346061"/>
              <a:ext cx="3763458" cy="3763458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-334531" y="-500707"/>
              <a:ext cx="4072749" cy="4072749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19" name="椭圆 218"/>
            <p:cNvSpPr/>
            <p:nvPr/>
          </p:nvSpPr>
          <p:spPr>
            <a:xfrm>
              <a:off x="-489176" y="-655352"/>
              <a:ext cx="4382040" cy="438204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0" name="椭圆 219"/>
            <p:cNvSpPr/>
            <p:nvPr/>
          </p:nvSpPr>
          <p:spPr>
            <a:xfrm>
              <a:off x="-643821" y="-809997"/>
              <a:ext cx="4691331" cy="4691331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-798467" y="-964643"/>
              <a:ext cx="5000622" cy="5000622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2" name="椭圆 221"/>
            <p:cNvSpPr/>
            <p:nvPr/>
          </p:nvSpPr>
          <p:spPr>
            <a:xfrm>
              <a:off x="-953112" y="-1119288"/>
              <a:ext cx="5309912" cy="5309912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3" name="椭圆 222"/>
            <p:cNvSpPr/>
            <p:nvPr/>
          </p:nvSpPr>
          <p:spPr>
            <a:xfrm>
              <a:off x="-1107758" y="-1273934"/>
              <a:ext cx="5619203" cy="5619203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-1262403" y="-1428579"/>
              <a:ext cx="5928494" cy="592849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5" name="椭圆 224"/>
            <p:cNvSpPr/>
            <p:nvPr/>
          </p:nvSpPr>
          <p:spPr>
            <a:xfrm>
              <a:off x="-1417049" y="-1583224"/>
              <a:ext cx="6237785" cy="6237785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6" name="椭圆 225"/>
            <p:cNvSpPr/>
            <p:nvPr/>
          </p:nvSpPr>
          <p:spPr>
            <a:xfrm>
              <a:off x="-1571694" y="-1737870"/>
              <a:ext cx="6547076" cy="654707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-1726339" y="-1892515"/>
              <a:ext cx="6856367" cy="685636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8" name="椭圆 227"/>
            <p:cNvSpPr/>
            <p:nvPr/>
          </p:nvSpPr>
          <p:spPr>
            <a:xfrm>
              <a:off x="-1880985" y="-2047161"/>
              <a:ext cx="7165657" cy="716565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29" name="椭圆 228"/>
            <p:cNvSpPr/>
            <p:nvPr/>
          </p:nvSpPr>
          <p:spPr>
            <a:xfrm>
              <a:off x="-2035630" y="-2201806"/>
              <a:ext cx="7474948" cy="7474948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0" name="椭圆 229"/>
            <p:cNvSpPr/>
            <p:nvPr/>
          </p:nvSpPr>
          <p:spPr>
            <a:xfrm>
              <a:off x="-2190276" y="-2356452"/>
              <a:ext cx="7784239" cy="7784239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-2344921" y="-2511097"/>
              <a:ext cx="8093530" cy="80935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2" name="椭圆 231"/>
            <p:cNvSpPr/>
            <p:nvPr/>
          </p:nvSpPr>
          <p:spPr>
            <a:xfrm>
              <a:off x="-2499567" y="-2665743"/>
              <a:ext cx="8402820" cy="840282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32" name="椭圆 31"/>
            <p:cNvSpPr/>
            <p:nvPr/>
          </p:nvSpPr>
          <p:spPr>
            <a:xfrm>
              <a:off x="-2654212" y="-2820388"/>
              <a:ext cx="8712112" cy="871211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68000"/>
                      <a:alpha val="25000"/>
                    </a:schemeClr>
                  </a:gs>
                  <a:gs pos="100000">
                    <a:schemeClr val="accent1">
                      <a:alpha val="0"/>
                      <a:lumMod val="22000"/>
                    </a:schemeClr>
                  </a:gs>
                </a:gsLst>
                <a:lin ang="132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33" name="组合 232"/>
          <p:cNvGrpSpPr/>
          <p:nvPr/>
        </p:nvGrpSpPr>
        <p:grpSpPr>
          <a:xfrm>
            <a:off x="10304531" y="-503559"/>
            <a:ext cx="8712112" cy="8712112"/>
            <a:chOff x="-2654212" y="-2820388"/>
            <a:chExt cx="8712112" cy="8712112"/>
          </a:xfrm>
        </p:grpSpPr>
        <p:sp>
          <p:nvSpPr>
            <p:cNvPr id="234" name="椭圆 233"/>
            <p:cNvSpPr/>
            <p:nvPr/>
          </p:nvSpPr>
          <p:spPr>
            <a:xfrm>
              <a:off x="593342" y="427166"/>
              <a:ext cx="2217004" cy="2217004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5" name="椭圆 234"/>
            <p:cNvSpPr/>
            <p:nvPr/>
          </p:nvSpPr>
          <p:spPr>
            <a:xfrm>
              <a:off x="438697" y="272521"/>
              <a:ext cx="2526295" cy="2526295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6" name="椭圆 235"/>
            <p:cNvSpPr/>
            <p:nvPr/>
          </p:nvSpPr>
          <p:spPr>
            <a:xfrm>
              <a:off x="284051" y="117875"/>
              <a:ext cx="2835586" cy="283558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129406" y="-36770"/>
              <a:ext cx="3144876" cy="314487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8" name="椭圆 237"/>
            <p:cNvSpPr/>
            <p:nvPr/>
          </p:nvSpPr>
          <p:spPr>
            <a:xfrm>
              <a:off x="-25240" y="-191416"/>
              <a:ext cx="3454167" cy="345416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39" name="椭圆 238"/>
            <p:cNvSpPr/>
            <p:nvPr/>
          </p:nvSpPr>
          <p:spPr>
            <a:xfrm>
              <a:off x="-179885" y="-346061"/>
              <a:ext cx="3763458" cy="3763458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>
              <a:off x="-334531" y="-500707"/>
              <a:ext cx="4072749" cy="4072749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1" name="椭圆 240"/>
            <p:cNvSpPr/>
            <p:nvPr/>
          </p:nvSpPr>
          <p:spPr>
            <a:xfrm>
              <a:off x="-489176" y="-655352"/>
              <a:ext cx="4382040" cy="438204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2" name="椭圆 241"/>
            <p:cNvSpPr/>
            <p:nvPr/>
          </p:nvSpPr>
          <p:spPr>
            <a:xfrm>
              <a:off x="-643821" y="-809997"/>
              <a:ext cx="4691331" cy="4691331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>
              <a:off x="-798467" y="-964643"/>
              <a:ext cx="5000622" cy="5000622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4" name="椭圆 243"/>
            <p:cNvSpPr/>
            <p:nvPr/>
          </p:nvSpPr>
          <p:spPr>
            <a:xfrm>
              <a:off x="-953112" y="-1119288"/>
              <a:ext cx="5309912" cy="5309912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5" name="椭圆 244"/>
            <p:cNvSpPr/>
            <p:nvPr/>
          </p:nvSpPr>
          <p:spPr>
            <a:xfrm>
              <a:off x="-1107758" y="-1273934"/>
              <a:ext cx="5619203" cy="5619203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6" name="椭圆 245"/>
            <p:cNvSpPr/>
            <p:nvPr/>
          </p:nvSpPr>
          <p:spPr>
            <a:xfrm>
              <a:off x="-1262403" y="-1428579"/>
              <a:ext cx="5928494" cy="592849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7" name="椭圆 246"/>
            <p:cNvSpPr/>
            <p:nvPr/>
          </p:nvSpPr>
          <p:spPr>
            <a:xfrm>
              <a:off x="-1417049" y="-1583224"/>
              <a:ext cx="6237785" cy="6237785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8" name="椭圆 247"/>
            <p:cNvSpPr/>
            <p:nvPr/>
          </p:nvSpPr>
          <p:spPr>
            <a:xfrm>
              <a:off x="-1571694" y="-1737870"/>
              <a:ext cx="6547076" cy="6547076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49" name="椭圆 248"/>
            <p:cNvSpPr/>
            <p:nvPr/>
          </p:nvSpPr>
          <p:spPr>
            <a:xfrm>
              <a:off x="-1726339" y="-1892515"/>
              <a:ext cx="6856367" cy="685636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0" name="椭圆 249"/>
            <p:cNvSpPr/>
            <p:nvPr/>
          </p:nvSpPr>
          <p:spPr>
            <a:xfrm>
              <a:off x="-1880985" y="-2047161"/>
              <a:ext cx="7165657" cy="7165657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1" name="椭圆 250"/>
            <p:cNvSpPr/>
            <p:nvPr/>
          </p:nvSpPr>
          <p:spPr>
            <a:xfrm>
              <a:off x="-2035630" y="-2201806"/>
              <a:ext cx="7474948" cy="7474948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2" name="椭圆 251"/>
            <p:cNvSpPr/>
            <p:nvPr/>
          </p:nvSpPr>
          <p:spPr>
            <a:xfrm>
              <a:off x="-2190276" y="-2356452"/>
              <a:ext cx="7784239" cy="7784239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3" name="椭圆 252"/>
            <p:cNvSpPr/>
            <p:nvPr/>
          </p:nvSpPr>
          <p:spPr>
            <a:xfrm>
              <a:off x="-2344921" y="-2511097"/>
              <a:ext cx="8093530" cy="809353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4" name="椭圆 253"/>
            <p:cNvSpPr/>
            <p:nvPr/>
          </p:nvSpPr>
          <p:spPr>
            <a:xfrm>
              <a:off x="-2499567" y="-2665743"/>
              <a:ext cx="8402820" cy="8402820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solidFill>
                  <a:schemeClr val="lt1">
                    <a:lumMod val="100000"/>
                  </a:schemeClr>
                </a:solidFill>
              </a:endParaRPr>
            </a:p>
          </p:txBody>
        </p:sp>
        <p:sp>
          <p:nvSpPr>
            <p:cNvPr id="255" name="椭圆 254"/>
            <p:cNvSpPr/>
            <p:nvPr/>
          </p:nvSpPr>
          <p:spPr>
            <a:xfrm>
              <a:off x="-2654212" y="-2820388"/>
              <a:ext cx="8712112" cy="8712112"/>
            </a:xfrm>
            <a:prstGeom prst="ellipse">
              <a:avLst/>
            </a:prstGeom>
            <a:noFill/>
            <a:ln>
              <a:gradFill flip="none" rotWithShape="1">
                <a:gsLst>
                  <a:gs pos="0">
                    <a:schemeClr val="accent1">
                      <a:lumMod val="67000"/>
                      <a:alpha val="23000"/>
                    </a:schemeClr>
                  </a:gs>
                  <a:gs pos="48000">
                    <a:schemeClr val="accent1">
                      <a:lumMod val="97000"/>
                      <a:lumOff val="3000"/>
                      <a:alpha val="34000"/>
                    </a:schemeClr>
                  </a:gs>
                  <a:gs pos="100000">
                    <a:schemeClr val="accent1">
                      <a:lumMod val="60000"/>
                      <a:lumOff val="40000"/>
                      <a:alpha val="0"/>
                    </a:schemeClr>
                  </a:gs>
                </a:gsLst>
                <a:lin ang="132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17170" y="5398770"/>
            <a:ext cx="178435" cy="1066800"/>
            <a:chOff x="11696340" y="3756045"/>
            <a:chExt cx="58150" cy="347027"/>
          </a:xfrm>
        </p:grpSpPr>
        <p:sp>
          <p:nvSpPr>
            <p:cNvPr id="16" name="椭圆 15"/>
            <p:cNvSpPr/>
            <p:nvPr/>
          </p:nvSpPr>
          <p:spPr>
            <a:xfrm>
              <a:off x="11696340" y="3756045"/>
              <a:ext cx="58150" cy="58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9" name="椭圆 258"/>
            <p:cNvSpPr/>
            <p:nvPr/>
          </p:nvSpPr>
          <p:spPr>
            <a:xfrm>
              <a:off x="11696340" y="3900483"/>
              <a:ext cx="58150" cy="5815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0" name="椭圆 259"/>
            <p:cNvSpPr/>
            <p:nvPr/>
          </p:nvSpPr>
          <p:spPr>
            <a:xfrm>
              <a:off x="11696340" y="4044922"/>
              <a:ext cx="58150" cy="5815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67" name="矩形 61536760"/>
          <p:cNvSpPr/>
          <p:nvPr/>
        </p:nvSpPr>
        <p:spPr>
          <a:xfrm>
            <a:off x="1918335" y="3291840"/>
            <a:ext cx="977773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altLang="zh-CN" sz="48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——</a:t>
            </a:r>
            <a:r>
              <a:rPr lang="zh-CN" altLang="en-US" sz="48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工作室磨课课例过程分享</a:t>
            </a:r>
            <a:endParaRPr lang="zh-CN" altLang="en-US" sz="48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6" y="35436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9" name="星形: 四角 58"/>
          <p:cNvSpPr/>
          <p:nvPr/>
        </p:nvSpPr>
        <p:spPr>
          <a:xfrm>
            <a:off x="5028565" y="4587875"/>
            <a:ext cx="2136140" cy="144145"/>
          </a:xfrm>
          <a:prstGeom prst="star4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70145" y="5180965"/>
            <a:ext cx="21291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</a:rPr>
              <a:t>分享人：曾柯雯</a:t>
            </a:r>
            <a:endPara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清刻本悦宋简体" panose="02000000000000000000" charset="-122"/>
              <a:ea typeface="方正清刻本悦宋简体" panose="020000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111740" y="114935"/>
            <a:ext cx="479869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bg1">
                    <a:alpha val="1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由点字虎啸体" panose="02010601030101010101" charset="-122"/>
                <a:ea typeface="字由点字虎啸体" panose="02010601030101010101" charset="-122"/>
              </a:rPr>
              <a:t>学</a:t>
            </a:r>
            <a:endParaRPr lang="zh-CN" altLang="en-US" sz="9600" dirty="0">
              <a:solidFill>
                <a:schemeClr val="bg1">
                  <a:alpha val="1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由点字虎啸体" panose="02010601030101010101" charset="-122"/>
              <a:ea typeface="字由点字虎啸体" panose="0201060103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459085" y="1436370"/>
            <a:ext cx="4798695" cy="1861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500" dirty="0">
                <a:solidFill>
                  <a:schemeClr val="bg1">
                    <a:alpha val="1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由点字虎啸体" panose="02010601030101010101" charset="-122"/>
                <a:ea typeface="字由点字虎啸体" panose="02010601030101010101" charset="-122"/>
              </a:rPr>
              <a:t>史</a:t>
            </a:r>
            <a:endParaRPr lang="zh-CN" altLang="en-US" sz="11500" dirty="0">
              <a:solidFill>
                <a:schemeClr val="bg1">
                  <a:alpha val="1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由点字虎啸体" panose="02010601030101010101" charset="-122"/>
              <a:ea typeface="字由点字虎啸体" panose="02010601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989185" y="3001645"/>
            <a:ext cx="479869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chemeClr val="bg1">
                    <a:alpha val="1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由点字虎啸体" panose="02010601030101010101" charset="-122"/>
                <a:ea typeface="字由点字虎啸体" panose="02010601030101010101" charset="-122"/>
              </a:rPr>
              <a:t>小</a:t>
            </a:r>
            <a:endParaRPr lang="zh-CN" altLang="en-US" sz="8800" dirty="0">
              <a:solidFill>
                <a:schemeClr val="bg1">
                  <a:alpha val="1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由点字虎啸体" panose="02010601030101010101" charset="-122"/>
              <a:ea typeface="字由点字虎啸体" panose="0201060103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859010" y="4446905"/>
            <a:ext cx="4798695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dirty="0">
                <a:solidFill>
                  <a:schemeClr val="bg1">
                    <a:alpha val="13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由点字虎啸体" panose="02010601030101010101" charset="-122"/>
                <a:ea typeface="字由点字虎啸体" panose="02010601030101010101" charset="-122"/>
              </a:rPr>
              <a:t>筑</a:t>
            </a:r>
            <a:endParaRPr lang="zh-CN" altLang="en-US" sz="13800" dirty="0">
              <a:solidFill>
                <a:schemeClr val="bg1">
                  <a:alpha val="13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由点字虎啸体" panose="02010601030101010101" charset="-122"/>
              <a:ea typeface="字由点字虎啸体" panose="02010601030101010101" charset="-122"/>
            </a:endParaRPr>
          </a:p>
        </p:txBody>
      </p:sp>
      <p:sp>
        <p:nvSpPr>
          <p:cNvPr id="13" name="矩形 61536760"/>
          <p:cNvSpPr/>
          <p:nvPr/>
        </p:nvSpPr>
        <p:spPr>
          <a:xfrm>
            <a:off x="1145540" y="1721485"/>
            <a:ext cx="9777730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“</a:t>
            </a:r>
            <a:r>
              <a:rPr lang="zh-CN" alt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观水有术，必观其澜</a:t>
            </a:r>
            <a:r>
              <a:rPr 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”</a:t>
            </a:r>
            <a:endParaRPr lang="en-US" sz="66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89560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共识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88290" y="201930"/>
            <a:ext cx="170815" cy="75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935480" y="114300"/>
            <a:ext cx="271335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统一风格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实用性较强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950" y="411480"/>
            <a:ext cx="1630680" cy="145542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685" y="411480"/>
            <a:ext cx="1369695" cy="145605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05" y="2570480"/>
            <a:ext cx="5471795" cy="30918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3330" y="2570480"/>
            <a:ext cx="5513705" cy="3091815"/>
          </a:xfrm>
          <a:prstGeom prst="rect">
            <a:avLst/>
          </a:prstGeom>
        </p:spPr>
      </p:pic>
      <p:pic>
        <p:nvPicPr>
          <p:cNvPr id="19" name="内容占位符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237" b="32478" l="21734" r="51131">
                        <a14:foregroundMark x1="25188" y1="31027" x2="25188" y2="31027"/>
                        <a14:foregroundMark x1="27324" y1="31027" x2="27324" y2="31027"/>
                        <a14:foregroundMark x1="28957" y1="30804" x2="28957" y2="30804"/>
                        <a14:foregroundMark x1="32915" y1="30804" x2="32915" y2="30804"/>
                        <a14:foregroundMark x1="34673" y1="30246" x2="34673" y2="30246"/>
                        <a14:foregroundMark x1="36809" y1="30692" x2="36809" y2="30692"/>
                        <a14:foregroundMark x1="38568" y1="30469" x2="38568" y2="30469"/>
                        <a14:foregroundMark x1="40327" y1="31585" x2="40327" y2="31585"/>
                        <a14:foregroundMark x1="41709" y1="30469" x2="41709" y2="30469"/>
                        <a14:foregroundMark x1="43907" y1="30692" x2="43907" y2="30692"/>
                        <a14:foregroundMark x1="46043" y1="31027" x2="46043" y2="31027"/>
                        <a14:foregroundMark x1="47613" y1="30692" x2="47613" y2="30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7" t="27839" r="50121" b="66994"/>
          <a:stretch>
            <a:fillRect/>
          </a:stretch>
        </p:blipFill>
        <p:spPr>
          <a:xfrm>
            <a:off x="2045337" y="1866998"/>
            <a:ext cx="3007360" cy="336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89560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共识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88290" y="201930"/>
            <a:ext cx="170815" cy="75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596380" y="2137410"/>
            <a:ext cx="516382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理清逻辑（备课用）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  <a:p>
            <a:pPr algn="ctr" fontAlgn="auto">
              <a:lnSpc>
                <a:spcPct val="150000"/>
              </a:lnSpc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故事串联（上课用）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pic>
        <p:nvPicPr>
          <p:cNvPr id="19" name="内容占位符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237" b="32478" l="21734" r="51131">
                        <a14:foregroundMark x1="25188" y1="31027" x2="25188" y2="31027"/>
                        <a14:foregroundMark x1="27324" y1="31027" x2="27324" y2="31027"/>
                        <a14:foregroundMark x1="28957" y1="30804" x2="28957" y2="30804"/>
                        <a14:foregroundMark x1="32915" y1="30804" x2="32915" y2="30804"/>
                        <a14:foregroundMark x1="34673" y1="30246" x2="34673" y2="30246"/>
                        <a14:foregroundMark x1="36809" y1="30692" x2="36809" y2="30692"/>
                        <a14:foregroundMark x1="38568" y1="30469" x2="38568" y2="30469"/>
                        <a14:foregroundMark x1="40327" y1="31585" x2="40327" y2="31585"/>
                        <a14:foregroundMark x1="41709" y1="30469" x2="41709" y2="30469"/>
                        <a14:foregroundMark x1="43907" y1="30692" x2="43907" y2="30692"/>
                        <a14:foregroundMark x1="46043" y1="31027" x2="46043" y2="31027"/>
                        <a14:foregroundMark x1="47613" y1="30692" x2="47613" y2="30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97" t="27839" r="50121" b="66994"/>
          <a:stretch>
            <a:fillRect/>
          </a:stretch>
        </p:blipFill>
        <p:spPr>
          <a:xfrm>
            <a:off x="6854825" y="3890645"/>
            <a:ext cx="4485005" cy="5016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6690" y="2355215"/>
            <a:ext cx="516382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“</a:t>
            </a: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客户</a:t>
            </a:r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”</a:t>
            </a:r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思维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 rot="960000">
            <a:off x="5817235" y="950595"/>
            <a:ext cx="148590" cy="4593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6" name="图片 5" descr="改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" y="984250"/>
            <a:ext cx="7877810" cy="5619750"/>
          </a:xfrm>
          <a:prstGeom prst="rect">
            <a:avLst/>
          </a:prstGeom>
        </p:spPr>
      </p:pic>
      <p:pic>
        <p:nvPicPr>
          <p:cNvPr id="8" name="图片 7" descr="Screenshot_20220721_102630_com.tencent.mm"/>
          <p:cNvPicPr>
            <a:picLocks noChangeAspect="1"/>
          </p:cNvPicPr>
          <p:nvPr/>
        </p:nvPicPr>
        <p:blipFill>
          <a:blip r:embed="rId3"/>
          <a:srcRect t="11796" b="4611"/>
          <a:stretch>
            <a:fillRect/>
          </a:stretch>
        </p:blipFill>
        <p:spPr>
          <a:xfrm>
            <a:off x="8409940" y="871220"/>
            <a:ext cx="3164840" cy="5732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30" y="1200785"/>
            <a:ext cx="8105140" cy="4456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燕尾形箭头 1"/>
          <p:cNvSpPr/>
          <p:nvPr/>
        </p:nvSpPr>
        <p:spPr>
          <a:xfrm rot="5400000">
            <a:off x="-1426210" y="3611245"/>
            <a:ext cx="5069840" cy="477520"/>
          </a:xfrm>
          <a:prstGeom prst="notchedRightArrow">
            <a:avLst/>
          </a:prstGeom>
          <a:solidFill>
            <a:srgbClr val="CCA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1493520"/>
            <a:ext cx="478790" cy="4787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6075" y="144081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确立课题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71340" y="1379220"/>
            <a:ext cx="615124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lvl="0" defTabSz="914400">
              <a:defRPr/>
            </a:pPr>
            <a:r>
              <a:rPr lang="zh-CN" altLang="en-US" sz="36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（我仅代表工作室最低水平）</a:t>
            </a:r>
            <a:endParaRPr lang="zh-CN" altLang="en-US" sz="36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燕尾形箭头 1"/>
          <p:cNvSpPr/>
          <p:nvPr/>
        </p:nvSpPr>
        <p:spPr>
          <a:xfrm rot="5400000">
            <a:off x="-1426210" y="3611245"/>
            <a:ext cx="5069840" cy="477520"/>
          </a:xfrm>
          <a:prstGeom prst="notchedRightArrow">
            <a:avLst/>
          </a:prstGeom>
          <a:solidFill>
            <a:srgbClr val="CCA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1493520"/>
            <a:ext cx="478790" cy="4787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6075" y="144081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确立课题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6" name="图片 5" descr="mmexport16569114160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8025" y="784860"/>
            <a:ext cx="3366135" cy="2150745"/>
          </a:xfrm>
          <a:prstGeom prst="rect">
            <a:avLst/>
          </a:prstGeom>
        </p:spPr>
      </p:pic>
      <p:pic>
        <p:nvPicPr>
          <p:cNvPr id="8" name="图片 7" descr="mmexport16569114041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255" y="875030"/>
            <a:ext cx="3054985" cy="2060575"/>
          </a:xfrm>
          <a:prstGeom prst="rect">
            <a:avLst/>
          </a:prstGeom>
        </p:spPr>
      </p:pic>
      <p:pic>
        <p:nvPicPr>
          <p:cNvPr id="10" name="图片 9" descr="mmexport16569113638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6445" y="4961890"/>
            <a:ext cx="5287010" cy="1423035"/>
          </a:xfrm>
          <a:prstGeom prst="rect">
            <a:avLst/>
          </a:prstGeom>
        </p:spPr>
      </p:pic>
      <p:pic>
        <p:nvPicPr>
          <p:cNvPr id="14" name="图片 13" descr="Screenshot_20220704_130155_com.tencent.mm"/>
          <p:cNvPicPr>
            <a:picLocks noChangeAspect="1"/>
          </p:cNvPicPr>
          <p:nvPr/>
        </p:nvPicPr>
        <p:blipFill>
          <a:blip r:embed="rId6"/>
          <a:srcRect t="24009" b="56574"/>
          <a:stretch>
            <a:fillRect/>
          </a:stretch>
        </p:blipFill>
        <p:spPr>
          <a:xfrm>
            <a:off x="2036445" y="3332480"/>
            <a:ext cx="3164840" cy="133159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415915" y="3332480"/>
            <a:ext cx="659193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auto">
              <a:lnSpc>
                <a:spcPct val="150000"/>
              </a:lnSpc>
            </a:pP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Aharoni" panose="02010803020104030203" pitchFamily="2" charset="-79"/>
                <a:sym typeface="+mn-ea"/>
              </a:rPr>
              <a:t>自我定位：职业托更选手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Aharoni" panose="02010803020104030203" pitchFamily="2" charset="-79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955" y="1123315"/>
            <a:ext cx="3627120" cy="48329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075" y="1123315"/>
            <a:ext cx="3516630" cy="48323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705" y="1108710"/>
            <a:ext cx="3557270" cy="48475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255" y="2011045"/>
            <a:ext cx="2294255" cy="3368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" y="1097280"/>
            <a:ext cx="4132580" cy="51803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24955" y="2112010"/>
            <a:ext cx="3606800" cy="2082800"/>
            <a:chOff x="10746" y="2689"/>
            <a:chExt cx="5680" cy="3280"/>
          </a:xfrm>
        </p:grpSpPr>
        <p:pic>
          <p:nvPicPr>
            <p:cNvPr id="4" name="图片 3" descr="7fe081a458c9cfc6a0a820e2d701760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46" y="2689"/>
              <a:ext cx="3281" cy="328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3778" y="3725"/>
              <a:ext cx="2649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lvl="0" algn="l" defTabSz="914400">
                <a:defRPr/>
              </a:pPr>
              <a:r>
                <a:rPr lang="zh-CN" altLang="en-US" sz="4400" b="1" dirty="0">
                  <a:solidFill>
                    <a:schemeClr val="bg1"/>
                  </a:solidFill>
                  <a:latin typeface="方正清刻本悦宋简体" panose="02000000000000000000" charset="-122"/>
                  <a:ea typeface="方正清刻本悦宋简体" panose="02000000000000000000" charset="-122"/>
                  <a:cs typeface="+mn-ea"/>
                  <a:sym typeface="+mn-lt"/>
                </a:rPr>
                <a:t>望远</a:t>
              </a:r>
              <a:endParaRPr lang="zh-CN" altLang="en-US" sz="44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135" y="685165"/>
            <a:ext cx="3588385" cy="1972945"/>
          </a:xfrm>
          <a:prstGeom prst="rect">
            <a:avLst/>
          </a:prstGeom>
        </p:spPr>
      </p:pic>
      <p:sp>
        <p:nvSpPr>
          <p:cNvPr id="2" name="燕尾形箭头 1"/>
          <p:cNvSpPr/>
          <p:nvPr/>
        </p:nvSpPr>
        <p:spPr>
          <a:xfrm rot="5400000">
            <a:off x="-1426210" y="3611245"/>
            <a:ext cx="5069840" cy="477520"/>
          </a:xfrm>
          <a:prstGeom prst="notchedRightArrow">
            <a:avLst/>
          </a:prstGeom>
          <a:solidFill>
            <a:srgbClr val="CCA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32313534323033393b32313534323038313bd4b2c8a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493520"/>
            <a:ext cx="478790" cy="4787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6075" y="1440815"/>
            <a:ext cx="474662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确立课题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6" name="图片 5" descr="32313534323033393b32313534323038313bd4b2c8a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2306955"/>
            <a:ext cx="478790" cy="4787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16075" y="2234565"/>
            <a:ext cx="263461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课标、教科书、教师用书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688465" y="3615055"/>
            <a:ext cx="4265930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理清：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课标需要的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学生已有的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教科书自身的逻辑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教师用书给我们的参考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54395" y="3823335"/>
            <a:ext cx="512318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特别重视：课程设计的望远镜与放大镜思维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34" name="内容占位符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34749" l="44661" r="100000">
                        <a14:foregroundMark x1="67148" y1="5140" x2="67148" y2="5140"/>
                        <a14:foregroundMark x1="60302" y1="7821" x2="60302" y2="7821"/>
                        <a14:foregroundMark x1="52450" y1="7933" x2="52450" y2="7933"/>
                        <a14:foregroundMark x1="51508" y1="22011" x2="51508" y2="22011"/>
                        <a14:foregroundMark x1="51696" y1="23687" x2="51696" y2="23687"/>
                        <a14:foregroundMark x1="59359" y1="22123" x2="59359" y2="22123"/>
                        <a14:foregroundMark x1="65955" y1="22123" x2="65955" y2="22123"/>
                        <a14:foregroundMark x1="74058" y1="23128" x2="74058" y2="23128"/>
                        <a14:foregroundMark x1="81470" y1="23352" x2="81470" y2="23352"/>
                        <a14:foregroundMark x1="59987" y1="10279" x2="59987" y2="10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00" t="-1461" r="29297" b="84942"/>
          <a:stretch>
            <a:fillRect/>
          </a:stretch>
        </p:blipFill>
        <p:spPr>
          <a:xfrm>
            <a:off x="9105265" y="4309110"/>
            <a:ext cx="1232535" cy="478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燕尾形箭头 1"/>
          <p:cNvSpPr/>
          <p:nvPr/>
        </p:nvSpPr>
        <p:spPr>
          <a:xfrm rot="5400000">
            <a:off x="-1426210" y="3611245"/>
            <a:ext cx="5069840" cy="477520"/>
          </a:xfrm>
          <a:prstGeom prst="notchedRightArrow">
            <a:avLst/>
          </a:prstGeom>
          <a:solidFill>
            <a:srgbClr val="CCA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1493520"/>
            <a:ext cx="478790" cy="4787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6075" y="1440815"/>
            <a:ext cx="236347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确立课题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6" name="图片 5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306955"/>
            <a:ext cx="478790" cy="4787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16075" y="2234565"/>
            <a:ext cx="263461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课标、教科书、教师用书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10" name="图片 9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3703955"/>
            <a:ext cx="478790" cy="4787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616075" y="3404870"/>
            <a:ext cx="343789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主流著作、专家论文、教学论文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156325" y="1005840"/>
            <a:ext cx="484568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找主题、找材料、找方法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755" y="2551430"/>
            <a:ext cx="7038975" cy="38334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339840" y="1722755"/>
            <a:ext cx="447802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书籍、论文、杂志</a:t>
            </a:r>
            <a:r>
              <a:rPr lang="en-US" altLang="zh-CN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.......</a:t>
            </a:r>
            <a:endParaRPr lang="en-US" altLang="zh-CN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矩形8435759"/>
          <p:cNvSpPr txBox="1"/>
          <p:nvPr/>
        </p:nvSpPr>
        <p:spPr>
          <a:xfrm>
            <a:off x="390525" y="1260475"/>
            <a:ext cx="2851150" cy="3792220"/>
          </a:xfrm>
          <a:prstGeom prst="rect">
            <a:avLst/>
          </a:prstGeom>
          <a:noFill/>
          <a:ln w="117475">
            <a:noFill/>
          </a:ln>
        </p:spPr>
        <p:txBody>
          <a:bodyPr wrap="squar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algn="ctr">
              <a:defRPr spc="10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 panose="020B0604020202020204" pitchFamily="34" charset="0"/>
              </a:defRPr>
            </a:lvl1pPr>
          </a:lstStyle>
          <a:p>
            <a:pPr algn="ctr" defTabSz="914400">
              <a:buClrTx/>
              <a:buSzTx/>
              <a:buFontTx/>
            </a:pPr>
            <a:r>
              <a:rPr lang="zh-CN" alt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字由点字虎啸体" panose="02010601030101010101" charset="-122"/>
                <a:ea typeface="字由点字虎啸体" panose="02010601030101010101" charset="-122"/>
                <a:cs typeface="+mj-cs"/>
              </a:rPr>
              <a:t>壹</a:t>
            </a:r>
            <a:endParaRPr lang="zh-CN" altLang="en-US" sz="66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字由点字虎啸体" panose="02010601030101010101" charset="-122"/>
              <a:ea typeface="字由点字虎啸体" panose="02010601030101010101" charset="-122"/>
              <a:cs typeface="+mj-cs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3677059" y="2325938"/>
            <a:ext cx="159657" cy="1446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7" name="矩形 61536760"/>
          <p:cNvSpPr/>
          <p:nvPr/>
        </p:nvSpPr>
        <p:spPr>
          <a:xfrm>
            <a:off x="3932555" y="2495550"/>
            <a:ext cx="7500620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zh-CN" alt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加入源于偶然</a:t>
            </a:r>
            <a:endParaRPr lang="zh-CN" altLang="en-US" sz="66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80" y="96520"/>
            <a:ext cx="2153920" cy="6940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4538345" y="153670"/>
            <a:ext cx="484568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找主题、找材料、找方法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957830"/>
            <a:ext cx="5795645" cy="315658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309870" y="904875"/>
            <a:ext cx="447802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书籍、论文、杂志</a:t>
            </a:r>
            <a:r>
              <a:rPr lang="en-US" altLang="zh-CN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.......</a:t>
            </a:r>
            <a:endParaRPr lang="en-US" altLang="zh-CN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488440"/>
            <a:ext cx="5706745" cy="1191260"/>
          </a:xfrm>
          <a:prstGeom prst="rect">
            <a:avLst/>
          </a:prstGeom>
        </p:spPr>
      </p:pic>
      <p:pic>
        <p:nvPicPr>
          <p:cNvPr id="13" name="图片 12" descr="Screenshot_20220721_111436_com.tencent.werea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6980" y="1504950"/>
            <a:ext cx="2094865" cy="4541520"/>
          </a:xfrm>
          <a:prstGeom prst="rect">
            <a:avLst/>
          </a:prstGeom>
        </p:spPr>
      </p:pic>
      <p:pic>
        <p:nvPicPr>
          <p:cNvPr id="14" name="图片 13" descr="Screenshot_20220721_111425_com.tencent.werea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4415" y="1488440"/>
            <a:ext cx="2101850" cy="455803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7796530" y="6179185"/>
            <a:ext cx="174053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defTabSz="914400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微信读书</a:t>
            </a:r>
            <a:endParaRPr lang="zh-CN" altLang="en-US" sz="28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8635" y="6230620"/>
            <a:ext cx="521271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defTabSz="914400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历史专业论文、教育期刊</a:t>
            </a: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论文</a:t>
            </a:r>
            <a:endParaRPr lang="zh-CN" altLang="en-US" sz="28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燕尾形箭头 1"/>
          <p:cNvSpPr/>
          <p:nvPr/>
        </p:nvSpPr>
        <p:spPr>
          <a:xfrm rot="5400000">
            <a:off x="-1426210" y="3611245"/>
            <a:ext cx="5069840" cy="477520"/>
          </a:xfrm>
          <a:prstGeom prst="notchedRightArrow">
            <a:avLst/>
          </a:prstGeom>
          <a:solidFill>
            <a:srgbClr val="CCA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1493520"/>
            <a:ext cx="478790" cy="4787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6075" y="1440815"/>
            <a:ext cx="236347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确立课题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6" name="图片 5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306955"/>
            <a:ext cx="478790" cy="4787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16075" y="2234565"/>
            <a:ext cx="263461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课标、教科书、教师用书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10" name="图片 9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3703955"/>
            <a:ext cx="478790" cy="4787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616075" y="3404870"/>
            <a:ext cx="343789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主流著作、专家论文、教学论文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87900" y="288925"/>
            <a:ext cx="484568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找主题、找材料、找方法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9" name="图片 8" descr="Screenshot_20220721_101056_com.sanlian.zhongdu"/>
          <p:cNvPicPr>
            <a:picLocks noChangeAspect="1"/>
          </p:cNvPicPr>
          <p:nvPr/>
        </p:nvPicPr>
        <p:blipFill>
          <a:blip r:embed="rId3"/>
          <a:srcRect t="5903"/>
          <a:stretch>
            <a:fillRect/>
          </a:stretch>
        </p:blipFill>
        <p:spPr>
          <a:xfrm>
            <a:off x="5389245" y="1543685"/>
            <a:ext cx="2472055" cy="504063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290185" y="916305"/>
            <a:ext cx="286702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三联生活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周刊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14" name="图片 13" descr="Screenshot_20220721_101300_com.tencent.mm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525" y="1638935"/>
            <a:ext cx="1830070" cy="396684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0046970" y="2541270"/>
            <a:ext cx="193802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algn="ctr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国家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ctr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人文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历史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751445" y="5911850"/>
            <a:ext cx="423354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algn="ctr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微信搜索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关键词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燕尾形箭头 1"/>
          <p:cNvSpPr/>
          <p:nvPr/>
        </p:nvSpPr>
        <p:spPr>
          <a:xfrm rot="5400000">
            <a:off x="-1426210" y="3611245"/>
            <a:ext cx="5069840" cy="477520"/>
          </a:xfrm>
          <a:prstGeom prst="notchedRightArrow">
            <a:avLst/>
          </a:prstGeom>
          <a:solidFill>
            <a:srgbClr val="CCA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1493520"/>
            <a:ext cx="478790" cy="4787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6075" y="1440815"/>
            <a:ext cx="474662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确立课题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6" name="图片 5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306955"/>
            <a:ext cx="478790" cy="4787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16075" y="2234565"/>
            <a:ext cx="263461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课标、教科书、教师用书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10" name="图片 9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3703955"/>
            <a:ext cx="478790" cy="4787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616075" y="3404870"/>
            <a:ext cx="343789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主流著作、专家论文、教学论文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9" name="图片 8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4824095"/>
            <a:ext cx="478790" cy="4787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16075" y="4774565"/>
            <a:ext cx="343789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形成框架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850" y="2583815"/>
            <a:ext cx="5614035" cy="3018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燕尾形箭头 1"/>
          <p:cNvSpPr/>
          <p:nvPr/>
        </p:nvSpPr>
        <p:spPr>
          <a:xfrm rot="5400000">
            <a:off x="-1534795" y="3721100"/>
            <a:ext cx="5288280" cy="477520"/>
          </a:xfrm>
          <a:prstGeom prst="notchedRightArrow">
            <a:avLst/>
          </a:prstGeom>
          <a:solidFill>
            <a:srgbClr val="CCA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1493520"/>
            <a:ext cx="478790" cy="47879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6075" y="1440815"/>
            <a:ext cx="474662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确立课题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6" name="图片 5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2306955"/>
            <a:ext cx="478790" cy="4787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16075" y="2234565"/>
            <a:ext cx="2634615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课标、教科书、教师用书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10" name="图片 9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3703955"/>
            <a:ext cx="478790" cy="4787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616075" y="3404870"/>
            <a:ext cx="3437890" cy="10763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主流著作、专家论文、教学论文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9" name="图片 8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4824095"/>
            <a:ext cx="478790" cy="47879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616075" y="4774565"/>
            <a:ext cx="343789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形成框架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13" name="图片 12" descr="32313534323033393b32313534323038313bd4b2c8a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80" y="5598160"/>
            <a:ext cx="478790" cy="47879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616075" y="5548630"/>
            <a:ext cx="144399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制作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3" name="组合 42"/>
          <p:cNvGrpSpPr/>
          <p:nvPr/>
        </p:nvGrpSpPr>
        <p:grpSpPr>
          <a:xfrm>
            <a:off x="1409735" y="1112088"/>
            <a:ext cx="9372530" cy="5380750"/>
            <a:chOff x="0" y="0"/>
            <a:chExt cx="37843968" cy="21726144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5984" y="0"/>
              <a:ext cx="12192000" cy="6858000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1968" y="0"/>
              <a:ext cx="12192000" cy="685800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434072"/>
              <a:ext cx="12192000" cy="6858000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5984" y="7434072"/>
              <a:ext cx="12192000" cy="6858000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1968" y="7434072"/>
              <a:ext cx="12192000" cy="6858000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868144"/>
              <a:ext cx="12192000" cy="6858000"/>
            </a:xfrm>
            <a:prstGeom prst="rect">
              <a:avLst/>
            </a:prstGeom>
          </p:spPr>
        </p:pic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5983" y="14868144"/>
              <a:ext cx="12191999" cy="6858000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1968" y="14868144"/>
              <a:ext cx="12192000" cy="6858000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/>
        </p:nvSpPr>
        <p:spPr>
          <a:xfrm>
            <a:off x="3517758" y="168088"/>
            <a:ext cx="24384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颜值工作室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38760" y="1151890"/>
            <a:ext cx="31661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 defTabSz="914400">
              <a:defRPr/>
            </a:pPr>
            <a:r>
              <a:rPr lang="zh-CN" altLang="en-US" sz="4400" dirty="0">
                <a:solidFill>
                  <a:schemeClr val="bg1"/>
                </a:solidFill>
                <a:latin typeface="方正仿宋简体" panose="03000509000000000000" charset="-122"/>
                <a:ea typeface="方正仿宋简体" panose="03000509000000000000" charset="-122"/>
                <a:cs typeface="+mn-ea"/>
                <a:sym typeface="+mn-lt"/>
              </a:rPr>
              <a:t>修改与</a:t>
            </a:r>
            <a:r>
              <a:rPr lang="zh-CN" altLang="en-US" sz="4400" dirty="0">
                <a:solidFill>
                  <a:schemeClr val="bg1"/>
                </a:solidFill>
                <a:latin typeface="方正仿宋简体" panose="03000509000000000000" charset="-122"/>
                <a:ea typeface="方正仿宋简体" panose="03000509000000000000" charset="-122"/>
                <a:cs typeface="+mn-ea"/>
                <a:sym typeface="+mn-lt"/>
              </a:rPr>
              <a:t>实用</a:t>
            </a:r>
            <a:endParaRPr lang="zh-CN" altLang="en-US" sz="4400" dirty="0">
              <a:solidFill>
                <a:schemeClr val="bg1"/>
              </a:solidFill>
              <a:latin typeface="方正仿宋简体" panose="03000509000000000000" charset="-122"/>
              <a:ea typeface="方正仿宋简体" panose="03000509000000000000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693670" y="2821940"/>
            <a:ext cx="63785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 defTabSz="914400">
              <a:defRPr/>
            </a:pPr>
            <a:r>
              <a:rPr lang="zh-CN" altLang="en-US" sz="4400" dirty="0">
                <a:solidFill>
                  <a:schemeClr val="bg1"/>
                </a:solidFill>
                <a:latin typeface="方正仿宋简体" panose="03000509000000000000" charset="-122"/>
                <a:ea typeface="方正仿宋简体" panose="03000509000000000000" charset="-122"/>
                <a:cs typeface="+mn-ea"/>
                <a:sym typeface="+mn-lt"/>
              </a:rPr>
              <a:t>基于学史小筑</a:t>
            </a:r>
            <a:r>
              <a:rPr lang="zh-CN" altLang="en-US" sz="4400" dirty="0">
                <a:solidFill>
                  <a:schemeClr val="bg1"/>
                </a:solidFill>
                <a:latin typeface="方正仿宋简体" panose="03000509000000000000" charset="-122"/>
                <a:ea typeface="方正仿宋简体" panose="03000509000000000000" charset="-122"/>
                <a:cs typeface="+mn-ea"/>
                <a:sym typeface="+mn-lt"/>
              </a:rPr>
              <a:t>的再加工</a:t>
            </a:r>
            <a:endParaRPr lang="zh-CN" altLang="en-US" sz="4400" dirty="0">
              <a:solidFill>
                <a:schemeClr val="bg1"/>
              </a:solidFill>
              <a:latin typeface="方正仿宋简体" panose="03000509000000000000" charset="-122"/>
              <a:ea typeface="方正仿宋简体" panose="03000509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238760" y="1151890"/>
            <a:ext cx="29819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>
              <a:defRPr/>
            </a:pPr>
            <a:r>
              <a:rPr lang="zh-CN" altLang="en-US" sz="4400" dirty="0">
                <a:solidFill>
                  <a:schemeClr val="bg1"/>
                </a:solidFill>
                <a:latin typeface="方正仿宋简体" panose="03000509000000000000" charset="-122"/>
                <a:ea typeface="方正仿宋简体" panose="03000509000000000000" charset="-122"/>
                <a:cs typeface="+mn-ea"/>
                <a:sym typeface="+mn-lt"/>
              </a:rPr>
              <a:t>复习课尝试</a:t>
            </a:r>
            <a:endParaRPr lang="zh-CN" altLang="en-US" sz="4400" dirty="0">
              <a:solidFill>
                <a:schemeClr val="bg1"/>
              </a:solidFill>
              <a:latin typeface="方正仿宋简体" panose="03000509000000000000" charset="-122"/>
              <a:ea typeface="方正仿宋简体" panose="03000509000000000000" charset="-122"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545" y="685165"/>
            <a:ext cx="4994275" cy="17830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" y="2846070"/>
            <a:ext cx="4241165" cy="16376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15" y="4669155"/>
            <a:ext cx="4240530" cy="18186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570" y="2846070"/>
            <a:ext cx="3580765" cy="16719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880" y="4669155"/>
            <a:ext cx="3640455" cy="1610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85520" y="2897505"/>
            <a:ext cx="8070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特别重视：课程设计的望远镜与放大镜思维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34" name="内容占位符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4749" l="44661" r="100000">
                        <a14:foregroundMark x1="67148" y1="5140" x2="67148" y2="5140"/>
                        <a14:foregroundMark x1="60302" y1="7821" x2="60302" y2="7821"/>
                        <a14:foregroundMark x1="52450" y1="7933" x2="52450" y2="7933"/>
                        <a14:foregroundMark x1="51508" y1="22011" x2="51508" y2="22011"/>
                        <a14:foregroundMark x1="51696" y1="23687" x2="51696" y2="23687"/>
                        <a14:foregroundMark x1="59359" y1="22123" x2="59359" y2="22123"/>
                        <a14:foregroundMark x1="65955" y1="22123" x2="65955" y2="22123"/>
                        <a14:foregroundMark x1="74058" y1="23128" x2="74058" y2="23128"/>
                        <a14:foregroundMark x1="81470" y1="23352" x2="81470" y2="23352"/>
                        <a14:foregroundMark x1="59987" y1="10279" x2="59987" y2="10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00" t="-1461" r="29297" b="84942"/>
          <a:stretch>
            <a:fillRect/>
          </a:stretch>
        </p:blipFill>
        <p:spPr>
          <a:xfrm>
            <a:off x="9186545" y="2897505"/>
            <a:ext cx="1232535" cy="47879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700145" y="6101715"/>
            <a:ext cx="837946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望远镜与放大镜思维来自于刘徽《大概念教学</a:t>
            </a:r>
            <a:r>
              <a:rPr lang="en-US" altLang="zh-CN" sz="20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:</a:t>
            </a: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素养导向的单元整体设计》</a:t>
            </a:r>
            <a:endParaRPr lang="zh-CN" altLang="en-US" sz="20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04240" y="1094740"/>
            <a:ext cx="10421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特别重视：课程设计的望远镜与放大镜思维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34" name="内容占位符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4749" l="44661" r="100000">
                        <a14:foregroundMark x1="67148" y1="5140" x2="67148" y2="5140"/>
                        <a14:foregroundMark x1="60302" y1="7821" x2="60302" y2="7821"/>
                        <a14:foregroundMark x1="52450" y1="7933" x2="52450" y2="7933"/>
                        <a14:foregroundMark x1="51508" y1="22011" x2="51508" y2="22011"/>
                        <a14:foregroundMark x1="51696" y1="23687" x2="51696" y2="23687"/>
                        <a14:foregroundMark x1="59359" y1="22123" x2="59359" y2="22123"/>
                        <a14:foregroundMark x1="65955" y1="22123" x2="65955" y2="22123"/>
                        <a14:foregroundMark x1="74058" y1="23128" x2="74058" y2="23128"/>
                        <a14:foregroundMark x1="81470" y1="23352" x2="81470" y2="23352"/>
                        <a14:foregroundMark x1="59987" y1="10279" x2="59987" y2="10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00" t="-1461" r="29297" b="84942"/>
          <a:stretch>
            <a:fillRect/>
          </a:stretch>
        </p:blipFill>
        <p:spPr>
          <a:xfrm>
            <a:off x="9105265" y="1094740"/>
            <a:ext cx="1232535" cy="47879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07315" y="3329940"/>
            <a:ext cx="2196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望远镜：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23255" y="3089275"/>
            <a:ext cx="21964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放大镜</a:t>
            </a:r>
            <a:r>
              <a:rPr lang="en-US" altLang="zh-CN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:</a:t>
            </a:r>
            <a:endParaRPr lang="en-US" altLang="zh-CN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3" name="左大括号 12"/>
          <p:cNvSpPr/>
          <p:nvPr/>
        </p:nvSpPr>
        <p:spPr>
          <a:xfrm>
            <a:off x="1847850" y="2352040"/>
            <a:ext cx="455930" cy="2540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2439035" y="2240915"/>
            <a:ext cx="3764280" cy="265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 fontAlgn="auto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1.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该课与单元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 fontAlgn="auto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2.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该课与本书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 fontAlgn="auto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3.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该课与跨学科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 fontAlgn="auto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3.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该课与现实世界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154035" y="2103755"/>
            <a:ext cx="3764280" cy="265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 fontAlgn="auto">
              <a:lnSpc>
                <a:spcPct val="13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1.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该课的核心问题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 fontAlgn="auto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2.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该课的课程结构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 fontAlgn="auto">
              <a:lnSpc>
                <a:spcPct val="130000"/>
              </a:lnSpc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3.</a:t>
            </a: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教科书材料（图片与史料的运用）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8" name="左大括号 17"/>
          <p:cNvSpPr/>
          <p:nvPr/>
        </p:nvSpPr>
        <p:spPr>
          <a:xfrm>
            <a:off x="7463790" y="2304415"/>
            <a:ext cx="455930" cy="25400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663950" y="5851525"/>
            <a:ext cx="101231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注：若在单元设计中蕴含望远镜与放大镜思维，更加有效，更是主流</a:t>
            </a:r>
            <a:endParaRPr lang="zh-CN" altLang="en-US" sz="20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望远镜与放大镜思维来自于刘徽《大概念教学</a:t>
            </a:r>
            <a:r>
              <a:rPr lang="en-US" altLang="zh-CN" sz="20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:</a:t>
            </a:r>
            <a:r>
              <a:rPr lang="zh-CN" altLang="en-US" sz="20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素养导向的单元整体设计》</a:t>
            </a:r>
            <a:endParaRPr lang="zh-CN" altLang="en-US" sz="20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904240" y="1094740"/>
            <a:ext cx="104216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特别重视：课程设计的望远镜与放大镜思维</a:t>
            </a:r>
            <a:endParaRPr lang="zh-CN" altLang="en-US" sz="32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34" name="内容占位符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34749" l="44661" r="100000">
                        <a14:foregroundMark x1="67148" y1="5140" x2="67148" y2="5140"/>
                        <a14:foregroundMark x1="60302" y1="7821" x2="60302" y2="7821"/>
                        <a14:foregroundMark x1="52450" y1="7933" x2="52450" y2="7933"/>
                        <a14:foregroundMark x1="51508" y1="22011" x2="51508" y2="22011"/>
                        <a14:foregroundMark x1="51696" y1="23687" x2="51696" y2="23687"/>
                        <a14:foregroundMark x1="59359" y1="22123" x2="59359" y2="22123"/>
                        <a14:foregroundMark x1="65955" y1="22123" x2="65955" y2="22123"/>
                        <a14:foregroundMark x1="74058" y1="23128" x2="74058" y2="23128"/>
                        <a14:foregroundMark x1="81470" y1="23352" x2="81470" y2="23352"/>
                        <a14:foregroundMark x1="59987" y1="10279" x2="59987" y2="10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00" t="-1461" r="29297" b="84942"/>
          <a:stretch>
            <a:fillRect/>
          </a:stretch>
        </p:blipFill>
        <p:spPr>
          <a:xfrm>
            <a:off x="9105265" y="1094740"/>
            <a:ext cx="1232535" cy="47879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08635" y="3407410"/>
            <a:ext cx="1108138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defTabSz="914400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能听懂的话：</a:t>
            </a:r>
            <a:endParaRPr lang="zh-CN" altLang="en-US" sz="28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1.</a:t>
            </a: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尝试在单元视野下统筹知识，把零散的知识汇成大的</a:t>
            </a:r>
            <a:r>
              <a:rPr lang="en-US" altLang="zh-CN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“</a:t>
            </a: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概念</a:t>
            </a:r>
            <a:r>
              <a:rPr lang="en-US" altLang="zh-CN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”</a:t>
            </a:r>
            <a:endParaRPr lang="zh-CN" altLang="en-US" sz="28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2.</a:t>
            </a: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重视教材里图片的运用。（图片本身的信息，图片标题，拍摄者</a:t>
            </a:r>
            <a:r>
              <a:rPr lang="en-US" altLang="zh-CN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画家想要告诉的信息</a:t>
            </a:r>
            <a:r>
              <a:rPr lang="en-US" altLang="zh-CN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/</a:t>
            </a: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价值等方面考量）</a:t>
            </a:r>
            <a:endParaRPr lang="zh-CN" altLang="en-US" sz="28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3.</a:t>
            </a: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重视教材原本就有的史料的运用。（一段材料、一个问题、答案×）</a:t>
            </a:r>
            <a:endParaRPr lang="zh-CN" altLang="en-US" sz="28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l" defTabSz="914400"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4.</a:t>
            </a: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没有拿来即可使用的课件，全国各地、各学校的学情并不一样。</a:t>
            </a:r>
            <a:endParaRPr lang="zh-CN" altLang="en-US" sz="28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3" name="图片 2" descr="5266d3436b8d0caf417180bf7d73c9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055" y="1490345"/>
            <a:ext cx="1872615" cy="1872615"/>
          </a:xfrm>
          <a:prstGeom prst="rect">
            <a:avLst/>
          </a:prstGeom>
        </p:spPr>
      </p:pic>
      <p:pic>
        <p:nvPicPr>
          <p:cNvPr id="4" name="图片 3" descr="7fe081a458c9cfc6a0a820e2d70176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5245" y="1678305"/>
            <a:ext cx="2083435" cy="2083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786505" y="2548255"/>
            <a:ext cx="5004435" cy="13220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en-US" altLang="zh-CN" sz="80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“</a:t>
            </a:r>
            <a:r>
              <a:rPr lang="zh-CN" altLang="en-US" sz="80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野生</a:t>
            </a:r>
            <a:r>
              <a:rPr lang="en-US" altLang="zh-CN" sz="80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”</a:t>
            </a:r>
            <a:endParaRPr lang="en-US" altLang="zh-CN" sz="80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539240" y="1733550"/>
            <a:ext cx="911352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40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最后：请教同仁、共同交流、多次打磨</a:t>
            </a:r>
            <a:endParaRPr lang="zh-CN" altLang="en-US" sz="40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71470" y="3301365"/>
            <a:ext cx="55003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defTabSz="914400"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思考：一堂课的迭代</a:t>
            </a:r>
            <a:r>
              <a:rPr lang="zh-CN" altLang="en-US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更新</a:t>
            </a:r>
            <a:endParaRPr lang="zh-CN" altLang="en-US" sz="36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01295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磨课过程分享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38760" y="302260"/>
            <a:ext cx="269875" cy="3829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1539240" y="1733550"/>
            <a:ext cx="911352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40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最后：请教同仁、共同交流、多次打磨</a:t>
            </a:r>
            <a:endParaRPr lang="zh-CN" altLang="en-US" sz="40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71470" y="3301365"/>
            <a:ext cx="5500370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defTabSz="914400"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思考：一堂课的迭代</a:t>
            </a:r>
            <a:r>
              <a:rPr lang="zh-CN" altLang="en-US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更新</a:t>
            </a:r>
            <a:endParaRPr lang="zh-CN" altLang="en-US" sz="36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96110" y="5043170"/>
            <a:ext cx="8400415" cy="6451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defTabSz="914400"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一节课是</a:t>
            </a:r>
            <a:r>
              <a:rPr lang="zh-CN" altLang="en-US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需要反思修改才能迭代更新</a:t>
            </a:r>
            <a:r>
              <a:rPr lang="zh-CN" altLang="en-US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的。</a:t>
            </a:r>
            <a:endParaRPr lang="zh-CN" altLang="en-US" sz="36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  <p:bldP spid="3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33425" y="289560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后续思考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88290" y="201930"/>
            <a:ext cx="170815" cy="75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3" name="图片 12" descr="mmexport1656911092806"/>
          <p:cNvPicPr>
            <a:picLocks noChangeAspect="1"/>
          </p:cNvPicPr>
          <p:nvPr/>
        </p:nvPicPr>
        <p:blipFill>
          <a:blip r:embed="rId2"/>
          <a:srcRect l="13756" b="6074"/>
          <a:stretch>
            <a:fillRect/>
          </a:stretch>
        </p:blipFill>
        <p:spPr>
          <a:xfrm>
            <a:off x="733425" y="1240790"/>
            <a:ext cx="3103880" cy="5270500"/>
          </a:xfrm>
          <a:prstGeom prst="rect">
            <a:avLst/>
          </a:prstGeom>
        </p:spPr>
      </p:pic>
      <p:pic>
        <p:nvPicPr>
          <p:cNvPr id="4" name="图片 3" descr="Screenshot_20220704_130323_com.tencent.mm"/>
          <p:cNvPicPr>
            <a:picLocks noChangeAspect="1"/>
          </p:cNvPicPr>
          <p:nvPr/>
        </p:nvPicPr>
        <p:blipFill>
          <a:blip r:embed="rId3"/>
          <a:srcRect l="2829" t="29701" b="64231"/>
          <a:stretch>
            <a:fillRect/>
          </a:stretch>
        </p:blipFill>
        <p:spPr>
          <a:xfrm>
            <a:off x="4506595" y="1667510"/>
            <a:ext cx="5222875" cy="706755"/>
          </a:xfrm>
          <a:prstGeom prst="rect">
            <a:avLst/>
          </a:prstGeom>
        </p:spPr>
      </p:pic>
      <p:pic>
        <p:nvPicPr>
          <p:cNvPr id="6" name="图片 5" descr="Screenshot_20220704_130323_com.tencent.mm"/>
          <p:cNvPicPr>
            <a:picLocks noChangeAspect="1"/>
          </p:cNvPicPr>
          <p:nvPr/>
        </p:nvPicPr>
        <p:blipFill>
          <a:blip r:embed="rId3"/>
          <a:srcRect t="76667" b="14463"/>
          <a:stretch>
            <a:fillRect/>
          </a:stretch>
        </p:blipFill>
        <p:spPr>
          <a:xfrm>
            <a:off x="4506595" y="2374265"/>
            <a:ext cx="5223510" cy="1012825"/>
          </a:xfrm>
          <a:prstGeom prst="rect">
            <a:avLst/>
          </a:prstGeom>
        </p:spPr>
      </p:pic>
      <p:pic>
        <p:nvPicPr>
          <p:cNvPr id="8" name="图片 7" descr="Screenshot_20220704_130235_com.tencent.mm"/>
          <p:cNvPicPr>
            <a:picLocks noChangeAspect="1"/>
          </p:cNvPicPr>
          <p:nvPr/>
        </p:nvPicPr>
        <p:blipFill>
          <a:blip r:embed="rId4"/>
          <a:srcRect t="49769" b="42972"/>
          <a:stretch>
            <a:fillRect/>
          </a:stretch>
        </p:blipFill>
        <p:spPr>
          <a:xfrm>
            <a:off x="4483735" y="3387090"/>
            <a:ext cx="5245735" cy="835025"/>
          </a:xfrm>
          <a:prstGeom prst="rect">
            <a:avLst/>
          </a:prstGeom>
        </p:spPr>
      </p:pic>
      <p:pic>
        <p:nvPicPr>
          <p:cNvPr id="17" name="图片 16" descr="Screenshot_20220704_130002_com.tencent.mm"/>
          <p:cNvPicPr>
            <a:picLocks noChangeAspect="1"/>
          </p:cNvPicPr>
          <p:nvPr/>
        </p:nvPicPr>
        <p:blipFill>
          <a:blip r:embed="rId5"/>
          <a:srcRect t="36028" b="56278"/>
          <a:stretch>
            <a:fillRect/>
          </a:stretch>
        </p:blipFill>
        <p:spPr>
          <a:xfrm>
            <a:off x="4399915" y="4492625"/>
            <a:ext cx="5480050" cy="9137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9915" y="1501140"/>
            <a:ext cx="735330" cy="36366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33425" y="289560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后续思考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88290" y="201930"/>
            <a:ext cx="170815" cy="75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812165" y="2012950"/>
            <a:ext cx="10567670" cy="2183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defTabSz="914400" fontAlgn="auto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36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</a:rPr>
              <a:t>虽然我素来坚信学术本非为稻粱谋，但在坚守学术之余能谋得一点稻粱总还是让人愉快的事情。</a:t>
            </a:r>
            <a:endParaRPr lang="zh-CN" altLang="en-US" sz="36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</a:endParaRPr>
          </a:p>
          <a:p>
            <a:pPr algn="r" defTabSz="914400">
              <a:buClrTx/>
              <a:buSzTx/>
              <a:buFontTx/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</a:rPr>
              <a:t>——</a:t>
            </a:r>
            <a:r>
              <a:rPr lang="zh-CN" altLang="en-US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</a:rPr>
              <a:t>仇鹿鸣</a:t>
            </a:r>
            <a:r>
              <a:rPr lang="en-US" altLang="zh-CN" sz="2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</a:rPr>
              <a:t>《魏晋之际的政治权力与家族网络》</a:t>
            </a:r>
            <a:endParaRPr lang="en-US" altLang="zh-CN" sz="28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33425" y="289560"/>
            <a:ext cx="802259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后续思考（我仅代表工作室最低水平）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88290" y="201930"/>
            <a:ext cx="170815" cy="75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087370" y="3564255"/>
            <a:ext cx="665861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en-US" altLang="zh-CN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1.</a:t>
            </a: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以单元为导向，问题形成链条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defTabSz="914400">
              <a:defRPr/>
            </a:pPr>
            <a:r>
              <a:rPr lang="en-US" altLang="zh-CN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2.</a:t>
            </a: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加强对于素养导向实践路径的学习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defTabSz="914400">
              <a:defRPr/>
            </a:pPr>
            <a:r>
              <a:rPr lang="en-US" altLang="zh-CN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3.</a:t>
            </a: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思考更多汇聚众智的方式方法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1705" y="1907540"/>
            <a:ext cx="897382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4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存在不足，</a:t>
            </a:r>
            <a:r>
              <a:rPr lang="en-US" altLang="zh-CN" sz="4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“</a:t>
            </a:r>
            <a:r>
              <a:rPr lang="zh-CN" altLang="en-US" sz="4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客户</a:t>
            </a:r>
            <a:r>
              <a:rPr lang="en-US" altLang="zh-CN" sz="4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”</a:t>
            </a:r>
            <a:r>
              <a:rPr lang="zh-CN" altLang="en-US" sz="4800" b="1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们都明白的。</a:t>
            </a:r>
            <a:endParaRPr lang="zh-CN" altLang="en-US" sz="4800" b="1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288290" y="1588135"/>
            <a:ext cx="416560" cy="432308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66775" y="4057015"/>
            <a:ext cx="897382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自己目前：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33425" y="289560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后续思考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88290" y="201930"/>
            <a:ext cx="170815" cy="75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223510" y="1245235"/>
            <a:ext cx="4064000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48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初中新课标下？</a:t>
            </a:r>
            <a:endParaRPr lang="zh-CN" altLang="en-US" sz="48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806315" y="4590415"/>
            <a:ext cx="673227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学史小筑的老师们道阻且长</a:t>
            </a:r>
            <a:r>
              <a:rPr lang="en-US" altLang="zh-CN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....</a:t>
            </a:r>
            <a:endParaRPr lang="en-US" altLang="zh-CN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14" name="图片 13" descr="mmexport16569103386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140" y="2620010"/>
            <a:ext cx="6608445" cy="1315085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4843145" y="1182370"/>
            <a:ext cx="10795" cy="892810"/>
          </a:xfrm>
          <a:prstGeom prst="line">
            <a:avLst/>
          </a:prstGeom>
          <a:noFill/>
          <a:ln w="762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595" y="2708910"/>
            <a:ext cx="407670" cy="25590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065" y="1182370"/>
            <a:ext cx="3208020" cy="4624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矩形8435759"/>
          <p:cNvSpPr txBox="1"/>
          <p:nvPr/>
        </p:nvSpPr>
        <p:spPr>
          <a:xfrm>
            <a:off x="390525" y="1260475"/>
            <a:ext cx="2851150" cy="3792220"/>
          </a:xfrm>
          <a:prstGeom prst="rect">
            <a:avLst/>
          </a:prstGeom>
          <a:noFill/>
          <a:ln w="117475">
            <a:noFill/>
          </a:ln>
        </p:spPr>
        <p:txBody>
          <a:bodyPr wrap="squar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algn="ctr">
              <a:defRPr spc="10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 panose="020B0604020202020204" pitchFamily="34" charset="0"/>
              </a:defRPr>
            </a:lvl1pPr>
          </a:lstStyle>
          <a:p>
            <a:pPr algn="ctr" defTabSz="914400">
              <a:buClrTx/>
              <a:buSzTx/>
              <a:buFontTx/>
            </a:pPr>
            <a:r>
              <a:rPr lang="zh-CN" alt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字由点字虎啸体" panose="02010601030101010101" charset="-122"/>
                <a:ea typeface="字由点字虎啸体" panose="02010601030101010101" charset="-122"/>
                <a:cs typeface="+mj-cs"/>
              </a:rPr>
              <a:t>叁</a:t>
            </a:r>
            <a:endParaRPr lang="zh-CN" altLang="en-US" sz="66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字由点字虎啸体" panose="02010601030101010101" charset="-122"/>
              <a:ea typeface="字由点字虎啸体" panose="02010601030101010101" charset="-122"/>
              <a:cs typeface="+mj-cs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3677059" y="2325938"/>
            <a:ext cx="159657" cy="1446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7" name="矩形 61536760"/>
          <p:cNvSpPr/>
          <p:nvPr/>
        </p:nvSpPr>
        <p:spPr>
          <a:xfrm>
            <a:off x="3932555" y="2495550"/>
            <a:ext cx="7500620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zh-CN" alt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  <a:sym typeface="+mn-ea"/>
              </a:rPr>
              <a:t>互动答疑</a:t>
            </a:r>
            <a:r>
              <a:rPr lang="en-US" altLang="zh-CN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  <a:sym typeface="+mn-ea"/>
              </a:rPr>
              <a:t>+</a:t>
            </a:r>
            <a:r>
              <a:rPr lang="zh-CN" alt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  <a:sym typeface="+mn-ea"/>
              </a:rPr>
              <a:t>征集问题</a:t>
            </a:r>
            <a:endParaRPr lang="zh-CN" altLang="en-US" sz="66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  <a:sym typeface="+mn-ea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80" y="96520"/>
            <a:ext cx="2153920" cy="6940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33425" y="289560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后续思考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88290" y="201930"/>
            <a:ext cx="170815" cy="75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662430" y="1798320"/>
            <a:ext cx="8867775" cy="2584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914400">
              <a:defRPr/>
            </a:pPr>
            <a:r>
              <a:rPr lang="zh-CN" altLang="en-US" sz="54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总结：</a:t>
            </a:r>
            <a:endParaRPr lang="zh-CN" altLang="en-US" sz="54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ctr" defTabSz="914400">
              <a:defRPr/>
            </a:pPr>
            <a:r>
              <a:rPr lang="zh-CN" altLang="en-US" sz="54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少说空话，理性看待</a:t>
            </a:r>
            <a:endParaRPr lang="zh-CN" altLang="en-US" sz="54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  <a:p>
            <a:pPr lvl="0" algn="ctr" defTabSz="914400">
              <a:defRPr/>
            </a:pPr>
            <a:r>
              <a:rPr lang="zh-CN" altLang="en-US" sz="54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借鉴学习，多动手做</a:t>
            </a:r>
            <a:endParaRPr lang="zh-CN" altLang="en-US" sz="54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706880" y="2967990"/>
            <a:ext cx="8778240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lvl="0" defTabSz="914400">
              <a:defRPr/>
            </a:pPr>
            <a:r>
              <a:rPr lang="zh-CN" altLang="en-US" sz="60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我本人</a:t>
            </a:r>
            <a:r>
              <a:rPr lang="en-US" altLang="zh-CN" sz="60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=</a:t>
            </a:r>
            <a:r>
              <a:rPr lang="zh-CN" altLang="en-US" sz="60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躺平</a:t>
            </a:r>
            <a:r>
              <a:rPr lang="en-US" altLang="zh-CN" sz="60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+</a:t>
            </a:r>
            <a:r>
              <a:rPr lang="zh-CN" altLang="en-US" sz="60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间歇性学习</a:t>
            </a:r>
            <a:endParaRPr lang="zh-CN" altLang="en-US" sz="60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89560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偶然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88290" y="201930"/>
            <a:ext cx="170815" cy="75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665480" y="1471930"/>
            <a:ext cx="6360795" cy="4394200"/>
            <a:chOff x="673" y="1896"/>
            <a:chExt cx="12063" cy="833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3" y="1896"/>
              <a:ext cx="6040" cy="4150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" y="6210"/>
              <a:ext cx="6090" cy="4020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64" y="1896"/>
              <a:ext cx="6272" cy="415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63" y="6210"/>
              <a:ext cx="5930" cy="3990"/>
            </a:xfrm>
            <a:prstGeom prst="rect">
              <a:avLst/>
            </a:prstGeom>
          </p:spPr>
        </p:pic>
      </p:grpSp>
      <p:sp>
        <p:nvSpPr>
          <p:cNvPr id="8" name="文本框 7"/>
          <p:cNvSpPr txBox="1"/>
          <p:nvPr/>
        </p:nvSpPr>
        <p:spPr>
          <a:xfrm>
            <a:off x="8462645" y="4281805"/>
            <a:ext cx="2634615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48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疫情下的偶然机会</a:t>
            </a:r>
            <a:endParaRPr lang="zh-CN" altLang="en-US" sz="48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18270" y="1471930"/>
            <a:ext cx="263461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48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自己</a:t>
            </a:r>
            <a:endParaRPr lang="zh-CN" altLang="en-US" sz="48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9571355" y="2371725"/>
            <a:ext cx="416560" cy="1646555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643890" y="289560"/>
            <a:ext cx="263461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defTabSz="914400">
              <a:defRPr/>
            </a:pPr>
            <a:r>
              <a:rPr lang="zh-CN" altLang="en-US" sz="3200" b="1" dirty="0">
                <a:solidFill>
                  <a:schemeClr val="accent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n-ea"/>
                <a:sym typeface="+mn-lt"/>
              </a:rPr>
              <a:t>工作室介绍</a:t>
            </a:r>
            <a:endParaRPr lang="zh-CN" altLang="en-US" sz="3200" b="1" dirty="0">
              <a:solidFill>
                <a:schemeClr val="accent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1" y="114333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7" name="矩形 116"/>
          <p:cNvSpPr/>
          <p:nvPr/>
        </p:nvSpPr>
        <p:spPr>
          <a:xfrm>
            <a:off x="288290" y="201930"/>
            <a:ext cx="170815" cy="758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rcRect r="49427"/>
          <a:stretch>
            <a:fillRect/>
          </a:stretch>
        </p:blipFill>
        <p:spPr>
          <a:xfrm>
            <a:off x="3278505" y="1258570"/>
            <a:ext cx="4434840" cy="4340860"/>
          </a:xfrm>
          <a:prstGeom prst="rect">
            <a:avLst/>
          </a:prstGeom>
        </p:spPr>
      </p:pic>
      <p:sp>
        <p:nvSpPr>
          <p:cNvPr id="21" name="矩形 61536760"/>
          <p:cNvSpPr/>
          <p:nvPr/>
        </p:nvSpPr>
        <p:spPr>
          <a:xfrm>
            <a:off x="7378065" y="1783715"/>
            <a:ext cx="4813935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zh-CN" altLang="en-US" sz="6000" spc="-150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平均年龄</a:t>
            </a:r>
            <a:endParaRPr lang="zh-CN" altLang="en-US" sz="6000" spc="-150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22" name="矩形 61536760"/>
          <p:cNvSpPr/>
          <p:nvPr/>
        </p:nvSpPr>
        <p:spPr>
          <a:xfrm>
            <a:off x="7378065" y="3195955"/>
            <a:ext cx="481393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zh-CN" altLang="en-US" sz="9600" spc="-150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＜</a:t>
            </a:r>
            <a:r>
              <a:rPr lang="en-US" altLang="zh-CN" sz="9600" spc="-150" dirty="0">
                <a:solidFill>
                  <a:schemeClr val="bg1"/>
                </a:soli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30</a:t>
            </a:r>
            <a:endParaRPr lang="en-US" altLang="zh-CN" sz="9600" spc="-150" dirty="0">
              <a:solidFill>
                <a:schemeClr val="bg1"/>
              </a:soli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" y="1258570"/>
            <a:ext cx="3011170" cy="4340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矩形 61536760"/>
          <p:cNvSpPr/>
          <p:nvPr/>
        </p:nvSpPr>
        <p:spPr>
          <a:xfrm>
            <a:off x="757555" y="384810"/>
            <a:ext cx="2205990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陈雪仪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70150" y="812165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卞润梓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38620" y="280670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张婷婷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208530" y="3014980"/>
            <a:ext cx="22402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檀敏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01340" y="4051935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唐孝赟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31560" y="129667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马彬琼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464300" y="3867150"/>
            <a:ext cx="171704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张帆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44005" y="5741035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屈冰琪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80350" y="69596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蒋梅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101340" y="170434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刘慧娴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18990" y="2748915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张梦鸽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850255" y="38481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黄兰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98500" y="474218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王沐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792970" y="4232275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祁沨闳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721090" y="3387725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郑海琳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120" y="1755775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明媛媛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91770" y="3678555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曾柯雯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551680" y="4883785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窦至钢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342120" y="551053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宋叶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721090" y="224663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许娜芳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2740" y="568706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陈容慧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1120" y="281305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谢康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792970" y="129667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张媛媛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553960" y="452882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李德蓉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10255" y="5900420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defTabSz="914400">
              <a:buClrTx/>
              <a:buSzTx/>
              <a:buFontTx/>
            </a:pPr>
            <a:r>
              <a:rPr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王若晨</a:t>
            </a:r>
            <a:endParaRPr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421" y="54008"/>
            <a:ext cx="2351402" cy="7579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文本框 26"/>
          <p:cNvSpPr txBox="1"/>
          <p:nvPr/>
        </p:nvSpPr>
        <p:spPr>
          <a:xfrm>
            <a:off x="2534920" y="5000625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4400">
              <a:buClrTx/>
              <a:buSzTx/>
              <a:buFontTx/>
            </a:pPr>
            <a:r>
              <a:rPr lang="zh-CN" altLang="en-US"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王伦立</a:t>
            </a:r>
            <a:endParaRPr lang="zh-CN" altLang="en-US"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872865" y="43815"/>
            <a:ext cx="2540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defTabSz="914400">
              <a:buClrTx/>
              <a:buSzTx/>
              <a:buFontTx/>
            </a:pPr>
            <a:r>
              <a:rPr lang="zh-CN" altLang="en-US"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董春</a:t>
            </a:r>
            <a:r>
              <a:rPr lang="zh-CN" altLang="en-US"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宇</a:t>
            </a:r>
            <a:endParaRPr lang="zh-CN" altLang="en-US"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矩形8435759"/>
          <p:cNvSpPr txBox="1"/>
          <p:nvPr/>
        </p:nvSpPr>
        <p:spPr>
          <a:xfrm>
            <a:off x="390525" y="1260475"/>
            <a:ext cx="2851150" cy="3792220"/>
          </a:xfrm>
          <a:prstGeom prst="rect">
            <a:avLst/>
          </a:prstGeom>
          <a:noFill/>
          <a:ln w="117475">
            <a:noFill/>
          </a:ln>
        </p:spPr>
        <p:txBody>
          <a:bodyPr wrap="square" numCol="1" rtlCol="0">
            <a:prstTxWarp prst="textPlain">
              <a:avLst/>
            </a:prstTxWarp>
            <a:spAutoFit/>
          </a:bodyPr>
          <a:lstStyle>
            <a:defPPr>
              <a:defRPr lang="en-US"/>
            </a:defPPr>
            <a:lvl1pPr algn="ctr">
              <a:defRPr spc="100"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思源黑体 CN Heavy" panose="020B0A00000000000000" pitchFamily="34" charset="-122"/>
                <a:ea typeface="思源黑体 CN Heavy" panose="020B0A00000000000000" pitchFamily="34" charset="-122"/>
                <a:cs typeface="Arial" panose="020B0604020202020204" pitchFamily="34" charset="0"/>
              </a:defRPr>
            </a:lvl1pPr>
          </a:lstStyle>
          <a:p>
            <a:pPr algn="ctr" defTabSz="914400">
              <a:buClrTx/>
              <a:buSzTx/>
              <a:buFontTx/>
            </a:pPr>
            <a:r>
              <a:rPr lang="zh-CN" alt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字由点字虎啸体" panose="02010601030101010101" charset="-122"/>
                <a:ea typeface="字由点字虎啸体" panose="02010601030101010101" charset="-122"/>
                <a:cs typeface="+mj-cs"/>
              </a:rPr>
              <a:t>贰</a:t>
            </a:r>
            <a:endParaRPr lang="zh-CN" altLang="en-US" sz="66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字由点字虎啸体" panose="02010601030101010101" charset="-122"/>
              <a:ea typeface="字由点字虎啸体" panose="02010601030101010101" charset="-122"/>
              <a:cs typeface="+mj-cs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3677059" y="2325938"/>
            <a:ext cx="159657" cy="14465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7" name="矩形 61536760"/>
          <p:cNvSpPr/>
          <p:nvPr/>
        </p:nvSpPr>
        <p:spPr>
          <a:xfrm>
            <a:off x="3932555" y="2495550"/>
            <a:ext cx="7500620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zh-CN" altLang="en-US" sz="88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磨课课例过程</a:t>
            </a:r>
            <a:endParaRPr lang="zh-CN" altLang="en-US" sz="88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80" y="96520"/>
            <a:ext cx="2153920" cy="6940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397" y="1325722"/>
            <a:ext cx="12191207" cy="3889387"/>
          </a:xfrm>
          <a:prstGeom prst="rect">
            <a:avLst/>
          </a:prstGeom>
          <a:solidFill>
            <a:schemeClr val="accent4">
              <a:lumMod val="10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900">
              <a:cs typeface="+mn-ea"/>
              <a:sym typeface="+mn-lt"/>
            </a:endParaRPr>
          </a:p>
        </p:txBody>
      </p:sp>
      <p:sp>
        <p:nvSpPr>
          <p:cNvPr id="14" name="矩形 61536760"/>
          <p:cNvSpPr/>
          <p:nvPr/>
        </p:nvSpPr>
        <p:spPr>
          <a:xfrm>
            <a:off x="2732405" y="1771650"/>
            <a:ext cx="9777730" cy="110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“</a:t>
            </a:r>
            <a:r>
              <a:rPr lang="zh-CN" alt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观水有术，必观其澜</a:t>
            </a:r>
            <a:r>
              <a:rPr lang="en-US" sz="66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”</a:t>
            </a:r>
            <a:endParaRPr lang="en-US" sz="66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sp>
        <p:nvSpPr>
          <p:cNvPr id="15" name="矩形 61536760"/>
          <p:cNvSpPr/>
          <p:nvPr/>
        </p:nvSpPr>
        <p:spPr>
          <a:xfrm>
            <a:off x="3775075" y="3448050"/>
            <a:ext cx="8220075" cy="768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spcBef>
                <a:spcPct val="0"/>
              </a:spcBef>
            </a:pPr>
            <a:r>
              <a:rPr lang="zh-CN" altLang="en-US"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学史小筑的</a:t>
            </a:r>
            <a:r>
              <a:rPr lang="en-US" altLang="zh-CN"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“</a:t>
            </a:r>
            <a:r>
              <a:rPr lang="zh-CN" altLang="en-US"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波澜</a:t>
            </a:r>
            <a:r>
              <a:rPr lang="en-US" altLang="zh-CN"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”</a:t>
            </a:r>
            <a:r>
              <a:rPr lang="zh-CN" altLang="en-US" sz="4400" spc="-150" dirty="0">
                <a:gradFill flip="none" rotWithShape="1">
                  <a:gsLst>
                    <a:gs pos="0">
                      <a:schemeClr val="accent5">
                        <a:lumMod val="67000"/>
                      </a:schemeClr>
                    </a:gs>
                    <a:gs pos="48000">
                      <a:schemeClr val="accent5">
                        <a:lumMod val="97000"/>
                        <a:lumOff val="3000"/>
                      </a:schemeClr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15000000" scaled="0"/>
                  <a:tileRect/>
                </a:gradFill>
                <a:latin typeface="方正清刻本悦宋简体" panose="02000000000000000000" charset="-122"/>
                <a:ea typeface="方正清刻本悦宋简体" panose="02000000000000000000" charset="-122"/>
                <a:cs typeface="+mj-cs"/>
              </a:rPr>
              <a:t>点在哪里？</a:t>
            </a:r>
            <a:endParaRPr lang="zh-CN" altLang="en-US" sz="4400" spc="-150" dirty="0">
              <a:gradFill flip="none" rotWithShape="1">
                <a:gsLst>
                  <a:gs pos="0">
                    <a:schemeClr val="accent5">
                      <a:lumMod val="67000"/>
                    </a:schemeClr>
                  </a:gs>
                  <a:gs pos="48000">
                    <a:schemeClr val="accent5">
                      <a:lumMod val="97000"/>
                      <a:lumOff val="3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15000000" scaled="0"/>
                <a:tileRect/>
              </a:gradFill>
              <a:latin typeface="方正清刻本悦宋简体" panose="02000000000000000000" charset="-122"/>
              <a:ea typeface="方正清刻本悦宋简体" panose="02000000000000000000" charset="-122"/>
              <a:cs typeface="+mj-cs"/>
            </a:endParaRPr>
          </a:p>
        </p:txBody>
      </p:sp>
      <p:pic>
        <p:nvPicPr>
          <p:cNvPr id="16" name="图片 15" descr="32313534323033393b32313534323038313bd4b2c8a6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369945" y="3592830"/>
            <a:ext cx="478790" cy="478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8600" y="861695"/>
            <a:ext cx="3019425" cy="435356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7283,&quot;width&quot;:5052}"/>
  <p:tag name="KSO_WM_SCREEN_THEME_FLAG" val="Dlrq25wU2PGuGg5bbmjbDGfRjDKvDv0uuMu8KL/sAe0zcdEKG8hVa6yjbcwooBFpO/yqJmPVQY4xUbJrvS/MBmPwqQum2tVCCr0V2YhcvTM="/>
</p:tagLst>
</file>

<file path=ppt/tags/tag2.xml><?xml version="1.0" encoding="utf-8"?>
<p:tagLst xmlns:p="http://schemas.openxmlformats.org/presentationml/2006/main">
  <p:tag name="ISLIDE.ICON" val="#404817;#404779;#404834;"/>
  <p:tag name="KSO_WM_SCREEN_THEME_FLAG" val="Dlrq25wU2PGuGg5bbmjbDGfRjDKvDv0uuMu8KL/sAe0zcdEKG8hVa6yjbcwooBFpO/yqJmPVQY4xUbJrvS/MBmPwqQum2tVCCr0V2YhcvTM="/>
</p:tagLst>
</file>

<file path=ppt/tags/tag3.xml><?xml version="1.0" encoding="utf-8"?>
<p:tagLst xmlns:p="http://schemas.openxmlformats.org/presentationml/2006/main">
  <p:tag name="ISPRING_PRESENTATION_TITLE" val="PowerPoint 演示文稿"/>
  <p:tag name="KSO_WPP_MARK_KEY" val="95d620bd-dafc-46ac-9201-f03a355ab536"/>
  <p:tag name="COMMONDATA" val="eyJoZGlkIjoiMjc4MmI2NTM1NzQ0OWQxYTQ4ZjEzZWY1MDY4OTA5MmIifQ=="/>
  <p:tag name="KSO_WM_SCREEN_THEME_FLAG" val="Dlrq25wU2PGuGg5bbmjbDGfRjDKvDv0uuMu8KL/sAe0zcdEKG8hVa6yjbcwooBFpO/yqJmPVQY4xUbJrvS/MBmPwqQum2tVCCr0V2YhcvTM="/>
</p:tagLst>
</file>

<file path=ppt/theme/theme1.xml><?xml version="1.0" encoding="utf-8"?>
<a:theme xmlns:a="http://schemas.openxmlformats.org/drawingml/2006/main" name="Office Theme">
  <a:themeElements>
    <a:clrScheme name="Office 主题​​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A67C"/>
      </a:accent1>
      <a:accent2>
        <a:srgbClr val="323641"/>
      </a:accent2>
      <a:accent3>
        <a:srgbClr val="63594D"/>
      </a:accent3>
      <a:accent4>
        <a:srgbClr val="303136"/>
      </a:accent4>
      <a:accent5>
        <a:srgbClr val="C19E6D"/>
      </a:accent5>
      <a:accent6>
        <a:srgbClr val="393A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Heavy"/>
        <a:ea typeface="思源黑体 CN Normal"/>
        <a:cs typeface=""/>
      </a:majorFont>
      <a:minorFont>
        <a:latin typeface="思源黑体 CN Light"/>
        <a:ea typeface="思源黑体 CN Regular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44546A"/>
    </a:dk2>
    <a:lt2>
      <a:srgbClr val="E7E6E6"/>
    </a:lt2>
    <a:accent1>
      <a:srgbClr val="CCA67C"/>
    </a:accent1>
    <a:accent2>
      <a:srgbClr val="323641"/>
    </a:accent2>
    <a:accent3>
      <a:srgbClr val="63594D"/>
    </a:accent3>
    <a:accent4>
      <a:srgbClr val="303136"/>
    </a:accent4>
    <a:accent5>
      <a:srgbClr val="C19E6D"/>
    </a:accent5>
    <a:accent6>
      <a:srgbClr val="393A3F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1358</Words>
  <PresentationFormat>宽屏</PresentationFormat>
  <Paragraphs>302</Paragraphs>
  <Slides>37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54" baseType="lpstr">
      <vt:lpstr>Arial</vt:lpstr>
      <vt:lpstr>宋体</vt:lpstr>
      <vt:lpstr>Wingdings</vt:lpstr>
      <vt:lpstr>方正清刻本悦宋简体</vt:lpstr>
      <vt:lpstr>字由点字虎啸体</vt:lpstr>
      <vt:lpstr>思源黑体 CN Heavy</vt:lpstr>
      <vt:lpstr>黑体</vt:lpstr>
      <vt:lpstr>微软雅黑</vt:lpstr>
      <vt:lpstr>Aharoni</vt:lpstr>
      <vt:lpstr>Yu Gothic UI Semibold</vt:lpstr>
      <vt:lpstr>思源黑体 CN Light</vt:lpstr>
      <vt:lpstr>Arial Unicode MS</vt:lpstr>
      <vt:lpstr>等线</vt:lpstr>
      <vt:lpstr>方正仿宋简体</vt:lpstr>
      <vt:lpstr>思源黑体 CN Regular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2019-07-11T04:52:00Z</dcterms:created>
  <dcterms:modified xsi:type="dcterms:W3CDTF">2022-10-13T07:44:33Z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C3CCFD4365294A418668E5BA402423ED</vt:lpwstr>
  </property>
  <property fmtid="{D5CDD505-2E9C-101B-9397-08002B2CF9AE}" pid="3" name="KSOProductBuildVer">
    <vt:lpwstr>2052-11.1.0.12358</vt:lpwstr>
  </property>
</Properties>
</file>