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316" r:id="rId4"/>
    <p:sldId id="257" r:id="rId6"/>
    <p:sldId id="319" r:id="rId7"/>
    <p:sldId id="323" r:id="rId8"/>
    <p:sldId id="327" r:id="rId9"/>
    <p:sldId id="326" r:id="rId10"/>
    <p:sldId id="258" r:id="rId11"/>
    <p:sldId id="317" r:id="rId12"/>
    <p:sldId id="318" r:id="rId13"/>
    <p:sldId id="362" r:id="rId14"/>
    <p:sldId id="363" r:id="rId15"/>
    <p:sldId id="364" r:id="rId16"/>
    <p:sldId id="365" r:id="rId17"/>
    <p:sldId id="368" r:id="rId18"/>
    <p:sldId id="373" r:id="rId19"/>
    <p:sldId id="370" r:id="rId20"/>
    <p:sldId id="371" r:id="rId21"/>
    <p:sldId id="372" r:id="rId22"/>
    <p:sldId id="374" r:id="rId23"/>
    <p:sldId id="375" r:id="rId24"/>
    <p:sldId id="376" r:id="rId25"/>
    <p:sldId id="377" r:id="rId26"/>
    <p:sldId id="378" r:id="rId27"/>
    <p:sldId id="379" r:id="rId28"/>
    <p:sldId id="263" r:id="rId29"/>
    <p:sldId id="381" r:id="rId30"/>
    <p:sldId id="383" r:id="rId31"/>
    <p:sldId id="384" r:id="rId32"/>
    <p:sldId id="388" r:id="rId33"/>
    <p:sldId id="382" r:id="rId34"/>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79AFA9"/>
    <a:srgbClr val="2D46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46" d="100"/>
          <a:sy n="46" d="100"/>
        </p:scale>
        <p:origin x="2394" y="1536"/>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8" Type="http://schemas.openxmlformats.org/officeDocument/2006/relationships/tags" Target="tags/tag5.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9AC97-ECF6-4DC6-8CFC-B15E08FF3F2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549DA-C838-4049-8349-C5A1E6B3BEE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552935" y="6379399"/>
            <a:ext cx="434381" cy="387432"/>
          </a:xfrm>
        </p:spPr>
        <p:txBody>
          <a:bodyPr/>
          <a:lstStyle>
            <a:lvl1pPr algn="ctr">
              <a:defRPr sz="1600">
                <a:solidFill>
                  <a:schemeClr val="tx2">
                    <a:lumMod val="60000"/>
                    <a:lumOff val="40000"/>
                  </a:schemeClr>
                </a:solidFill>
              </a:defRPr>
            </a:lvl1pPr>
          </a:lstStyle>
          <a:p>
            <a:fld id="{70C262CF-5CC9-4929-99CD-9F101191856B}" type="slidenum">
              <a:rPr lang="en-GB" smtClean="0"/>
            </a:fld>
            <a:endParaRPr lang="en-GB"/>
          </a:p>
        </p:txBody>
      </p:sp>
      <p:sp>
        <p:nvSpPr>
          <p:cNvPr id="3" name="Flowchart: Off-page Connector 2"/>
          <p:cNvSpPr/>
          <p:nvPr userDrawn="1"/>
        </p:nvSpPr>
        <p:spPr>
          <a:xfrm>
            <a:off x="11579922" y="6400719"/>
            <a:ext cx="380406" cy="380407"/>
          </a:xfrm>
          <a:prstGeom prst="flowChartOffpageConnector">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GB"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87" y="80827"/>
            <a:ext cx="12158731" cy="6697227"/>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5942" y="147412"/>
            <a:ext cx="10515600" cy="701675"/>
          </a:xfrm>
        </p:spPr>
        <p:txBody>
          <a:bodyPr>
            <a:normAutofit/>
          </a:bodyPr>
          <a:lstStyle>
            <a:lvl1pPr>
              <a:defRPr sz="3200" b="1">
                <a:solidFill>
                  <a:schemeClr val="tx2"/>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6.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media/media1.mp3"/></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3"/>
          <p:cNvSpPr/>
          <p:nvPr/>
        </p:nvSpPr>
        <p:spPr>
          <a:xfrm>
            <a:off x="5956849"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逐</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梦</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2" name="01"/>
          <p:cNvSpPr txBox="1"/>
          <p:nvPr/>
        </p:nvSpPr>
        <p:spPr>
          <a:xfrm>
            <a:off x="6073627" y="4938219"/>
            <a:ext cx="3839210" cy="582295"/>
          </a:xfrm>
          <a:prstGeom prst="rect">
            <a:avLst/>
          </a:prstGeom>
          <a:noFill/>
        </p:spPr>
        <p:txBody>
          <a:bodyPr wrap="none" lIns="91424" tIns="45713" rIns="91424" bIns="45713" rtlCol="0">
            <a:spAutoFit/>
          </a:bodyPr>
          <a:lstStyle/>
          <a:p>
            <a:pPr algn="ctr"/>
            <a:r>
              <a:rPr lang="zh-CN" sz="3200" b="1" dirty="0">
                <a:solidFill>
                  <a:schemeClr val="tx2">
                    <a:lumMod val="75000"/>
                  </a:schemeClr>
                </a:solidFill>
                <a:latin typeface="微软雅黑" panose="020B0503020204020204" pitchFamily="34" charset="-122"/>
                <a:ea typeface="微软雅黑" panose="020B0503020204020204" pitchFamily="34" charset="-122"/>
              </a:rPr>
              <a:t>韩城市象山中学杨博</a:t>
            </a:r>
            <a:endParaRPr lang="zh-CN" sz="32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6" name="Oval 36"/>
          <p:cNvSpPr/>
          <p:nvPr/>
        </p:nvSpPr>
        <p:spPr>
          <a:xfrm>
            <a:off x="1998043" y="1698944"/>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直击</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8" name="Oval 36"/>
          <p:cNvSpPr/>
          <p:nvPr/>
        </p:nvSpPr>
        <p:spPr>
          <a:xfrm>
            <a:off x="7935928" y="1763079"/>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无悔</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28" name="Oval 33"/>
          <p:cNvSpPr/>
          <p:nvPr/>
        </p:nvSpPr>
        <p:spPr>
          <a:xfrm>
            <a:off x="3977554"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中考</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750"/>
                                        <p:tgtEl>
                                          <p:spTgt spid="12"/>
                                        </p:tgtEl>
                                      </p:cBhvr>
                                    </p:animEffect>
                                  </p:childTnLst>
                                </p:cTn>
                              </p:par>
                            </p:childTnLst>
                          </p:cTn>
                        </p:par>
                        <p:par>
                          <p:cTn id="14" fill="hold">
                            <p:stCondLst>
                              <p:cond delay="1500"/>
                            </p:stCondLst>
                            <p:childTnLst>
                              <p:par>
                                <p:cTn id="15" presetID="26" presetClass="emph" presetSubtype="0" fill="hold" grpId="1" nodeType="after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par>
                          <p:cTn id="24" fill="hold">
                            <p:stCondLst>
                              <p:cond delay="2500"/>
                            </p:stCondLst>
                            <p:childTnLst>
                              <p:par>
                                <p:cTn id="25" presetID="26" presetClass="emph" presetSubtype="0" fill="hold" grpId="1" nodeType="afterEffect">
                                  <p:stCondLst>
                                    <p:cond delay="0"/>
                                  </p:stCondLst>
                                  <p:childTnLst>
                                    <p:animEffect transition="out" filter="fade">
                                      <p:cBhvr>
                                        <p:cTn id="26" dur="500" tmFilter="0, 0; .2, .5; .8, .5; 1, 0"/>
                                        <p:tgtEl>
                                          <p:spTgt spid="28"/>
                                        </p:tgtEl>
                                      </p:cBhvr>
                                    </p:animEffect>
                                    <p:animScale>
                                      <p:cBhvr>
                                        <p:cTn id="27"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12" grpId="0"/>
      <p:bldP spid="28" grpId="0" bldLvl="0" animBg="1"/>
      <p:bldP spid="28"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noChangeArrowheads="1"/>
          </p:cNvSpPr>
          <p:nvPr/>
        </p:nvSpPr>
        <p:spPr bwMode="auto">
          <a:xfrm>
            <a:off x="859840" y="4062075"/>
            <a:ext cx="1524000" cy="1365250"/>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2" name="组合 1"/>
          <p:cNvGrpSpPr/>
          <p:nvPr/>
        </p:nvGrpSpPr>
        <p:grpSpPr>
          <a:xfrm>
            <a:off x="1152525" y="480060"/>
            <a:ext cx="10297160" cy="5652135"/>
            <a:chOff x="1815" y="756"/>
            <a:chExt cx="16216" cy="8901"/>
          </a:xfrm>
        </p:grpSpPr>
        <p:sp>
          <p:nvSpPr>
            <p:cNvPr id="12" name="圆角矩形 5"/>
            <p:cNvSpPr>
              <a:spLocks noChangeArrowheads="1"/>
            </p:cNvSpPr>
            <p:nvPr/>
          </p:nvSpPr>
          <p:spPr bwMode="auto">
            <a:xfrm>
              <a:off x="2464" y="756"/>
              <a:ext cx="7359" cy="792"/>
            </a:xfrm>
            <a:prstGeom prst="roundRect">
              <a:avLst>
                <a:gd name="adj" fmla="val 6213"/>
              </a:avLst>
            </a:prstGeom>
            <a:gradFill rotWithShape="1">
              <a:gsLst>
                <a:gs pos="0">
                  <a:srgbClr val="FEFEFE"/>
                </a:gs>
                <a:gs pos="14999">
                  <a:srgbClr val="FEFEFE"/>
                </a:gs>
                <a:gs pos="79999">
                  <a:srgbClr val="F7F7F7"/>
                </a:gs>
                <a:gs pos="100000">
                  <a:srgbClr val="F7F7F7"/>
                </a:gs>
              </a:gsLst>
              <a:lin ang="5400000" scaled="1"/>
            </a:gradFill>
            <a:ln w="3175">
              <a:solidFill>
                <a:srgbClr val="BFBFBF">
                  <a:alpha val="30980"/>
                </a:srgbClr>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latin typeface="黑体" panose="02010609060101010101" charset="-122"/>
                  <a:ea typeface="黑体" panose="02010609060101010101" charset="-122"/>
                  <a:sym typeface="微软雅黑" panose="020B0503020204020204" pitchFamily="34" charset="-122"/>
                </a:rPr>
                <a:t>历史学科核心素养之间的关联</a:t>
              </a:r>
              <a:endParaRPr lang="zh-CN" altLang="en-US" sz="2400" dirty="0">
                <a:latin typeface="黑体" panose="02010609060101010101" charset="-122"/>
                <a:ea typeface="黑体" panose="02010609060101010101" charset="-122"/>
              </a:endParaRPr>
            </a:p>
          </p:txBody>
        </p:sp>
        <p:sp>
          <p:nvSpPr>
            <p:cNvPr id="14" name="Freeform 4"/>
            <p:cNvSpPr>
              <a:spLocks noChangeArrowheads="1"/>
            </p:cNvSpPr>
            <p:nvPr/>
          </p:nvSpPr>
          <p:spPr bwMode="auto">
            <a:xfrm>
              <a:off x="12436" y="6121"/>
              <a:ext cx="577" cy="228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6" name="Freeform 5"/>
            <p:cNvSpPr>
              <a:spLocks noChangeArrowheads="1"/>
            </p:cNvSpPr>
            <p:nvPr/>
          </p:nvSpPr>
          <p:spPr bwMode="auto">
            <a:xfrm flipH="1">
              <a:off x="15758" y="6121"/>
              <a:ext cx="2273" cy="2167"/>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17" name="组合 30"/>
            <p:cNvGrpSpPr/>
            <p:nvPr/>
          </p:nvGrpSpPr>
          <p:grpSpPr bwMode="auto">
            <a:xfrm>
              <a:off x="2121" y="4920"/>
              <a:ext cx="2686" cy="2081"/>
              <a:chOff x="-77335" y="2078025"/>
              <a:chExt cx="1705788" cy="1321463"/>
            </a:xfrm>
          </p:grpSpPr>
          <p:grpSp>
            <p:nvGrpSpPr>
              <p:cNvPr id="19" name="Group 6"/>
              <p:cNvGrpSpPr/>
              <p:nvPr/>
            </p:nvGrpSpPr>
            <p:grpSpPr bwMode="auto">
              <a:xfrm>
                <a:off x="-77335" y="2078025"/>
                <a:ext cx="1547812" cy="1321463"/>
                <a:chOff x="-78" y="-211"/>
                <a:chExt cx="414" cy="438"/>
              </a:xfrm>
            </p:grpSpPr>
            <p:sp>
              <p:nvSpPr>
                <p:cNvPr id="21" name="AutoShape 7"/>
                <p:cNvSpPr>
                  <a:spLocks noChangeArrowheads="1"/>
                </p:cNvSpPr>
                <p:nvPr/>
              </p:nvSpPr>
              <p:spPr bwMode="auto">
                <a:xfrm>
                  <a:off x="-78" y="-211"/>
                  <a:ext cx="414" cy="402"/>
                </a:xfrm>
                <a:prstGeom prst="roundRect">
                  <a:avLst>
                    <a:gd name="adj" fmla="val 11921"/>
                  </a:avLst>
                </a:prstGeom>
                <a:gradFill rotWithShape="1">
                  <a:gsLst>
                    <a:gs pos="0">
                      <a:schemeClr val="accent1"/>
                    </a:gs>
                    <a:gs pos="100000">
                      <a:srgbClr val="375A84"/>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22" name="Freeform 8"/>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alpha val="0"/>
                      </a:schemeClr>
                    </a:gs>
                    <a:gs pos="50000">
                      <a:srgbClr val="A9C2DF"/>
                    </a:gs>
                    <a:gs pos="100000">
                      <a:schemeClr val="accent1">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20" name="Rectangle 9"/>
              <p:cNvSpPr>
                <a:spLocks noChangeArrowheads="1"/>
              </p:cNvSpPr>
              <p:nvPr/>
            </p:nvSpPr>
            <p:spPr bwMode="auto">
              <a:xfrm>
                <a:off x="-28927" y="2468558"/>
                <a:ext cx="1657380"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唯物史观</a:t>
                </a:r>
                <a:endParaRPr lang="zh-CN" altLang="en-US" sz="2400" b="1" dirty="0">
                  <a:solidFill>
                    <a:schemeClr val="bg1"/>
                  </a:solidFill>
                </a:endParaRPr>
              </a:p>
            </p:txBody>
          </p:sp>
        </p:grpSp>
        <p:sp>
          <p:nvSpPr>
            <p:cNvPr id="23" name="AutoShape 19"/>
            <p:cNvSpPr>
              <a:spLocks noChangeArrowheads="1"/>
            </p:cNvSpPr>
            <p:nvPr/>
          </p:nvSpPr>
          <p:spPr bwMode="auto">
            <a:xfrm>
              <a:off x="2025" y="8670"/>
              <a:ext cx="15132" cy="987"/>
            </a:xfrm>
            <a:prstGeom prst="roundRect">
              <a:avLst>
                <a:gd name="adj" fmla="val 16667"/>
              </a:avLst>
            </a:prstGeom>
            <a:solidFill>
              <a:schemeClr val="bg1"/>
            </a:solidFill>
            <a:ln w="57150">
              <a:solidFill>
                <a:schemeClr val="accent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黑体" panose="02010609060101010101" charset="-122"/>
                  <a:ea typeface="黑体" panose="02010609060101010101" charset="-122"/>
                </a:rPr>
                <a:t>历史学科素养之间的关联</a:t>
              </a:r>
              <a:endParaRPr lang="zh-CN" altLang="en-US" sz="2800" b="1" dirty="0">
                <a:latin typeface="黑体" panose="02010609060101010101" charset="-122"/>
                <a:ea typeface="黑体" panose="02010609060101010101" charset="-122"/>
              </a:endParaRPr>
            </a:p>
          </p:txBody>
        </p:sp>
        <p:sp>
          <p:nvSpPr>
            <p:cNvPr id="25" name="Freeform 4"/>
            <p:cNvSpPr>
              <a:spLocks noChangeArrowheads="1"/>
            </p:cNvSpPr>
            <p:nvPr/>
          </p:nvSpPr>
          <p:spPr bwMode="auto">
            <a:xfrm>
              <a:off x="6320" y="6260"/>
              <a:ext cx="577" cy="216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26" name="组合 31"/>
            <p:cNvGrpSpPr/>
            <p:nvPr/>
          </p:nvGrpSpPr>
          <p:grpSpPr bwMode="auto">
            <a:xfrm>
              <a:off x="5190" y="4946"/>
              <a:ext cx="2722" cy="1858"/>
              <a:chOff x="1928794" y="2714620"/>
              <a:chExt cx="1728787" cy="1179512"/>
            </a:xfrm>
          </p:grpSpPr>
          <p:grpSp>
            <p:nvGrpSpPr>
              <p:cNvPr id="27" name="Group 10"/>
              <p:cNvGrpSpPr/>
              <p:nvPr/>
            </p:nvGrpSpPr>
            <p:grpSpPr bwMode="auto">
              <a:xfrm>
                <a:off x="1928794" y="2714620"/>
                <a:ext cx="1512888" cy="1179512"/>
                <a:chOff x="0" y="0"/>
                <a:chExt cx="414" cy="402"/>
              </a:xfrm>
            </p:grpSpPr>
            <p:sp>
              <p:nvSpPr>
                <p:cNvPr id="29" name="AutoShape 11"/>
                <p:cNvSpPr>
                  <a:spLocks noChangeArrowheads="1"/>
                </p:cNvSpPr>
                <p:nvPr/>
              </p:nvSpPr>
              <p:spPr bwMode="auto">
                <a:xfrm>
                  <a:off x="0" y="0"/>
                  <a:ext cx="414" cy="402"/>
                </a:xfrm>
                <a:prstGeom prst="roundRect">
                  <a:avLst>
                    <a:gd name="adj" fmla="val 11921"/>
                  </a:avLst>
                </a:prstGeom>
                <a:gradFill rotWithShape="1">
                  <a:gsLst>
                    <a:gs pos="0">
                      <a:schemeClr val="accent2"/>
                    </a:gs>
                    <a:gs pos="100000">
                      <a:srgbClr val="863836"/>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30" name="Freeform 12"/>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alpha val="0"/>
                      </a:schemeClr>
                    </a:gs>
                    <a:gs pos="50000">
                      <a:srgbClr val="E0AAA8"/>
                    </a:gs>
                    <a:gs pos="100000">
                      <a:schemeClr val="accent2">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28" name="Rectangle 9"/>
              <p:cNvSpPr>
                <a:spLocks noChangeArrowheads="1"/>
              </p:cNvSpPr>
              <p:nvPr/>
            </p:nvSpPr>
            <p:spPr bwMode="auto">
              <a:xfrm>
                <a:off x="2000231" y="3071808"/>
                <a:ext cx="1657350"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时空观念 </a:t>
                </a:r>
                <a:endParaRPr lang="zh-CN" altLang="en-US" sz="2400" b="1" dirty="0">
                  <a:solidFill>
                    <a:schemeClr val="bg1"/>
                  </a:solidFill>
                </a:endParaRPr>
              </a:p>
            </p:txBody>
          </p:sp>
        </p:grpSp>
        <p:grpSp>
          <p:nvGrpSpPr>
            <p:cNvPr id="31" name="组合 33"/>
            <p:cNvGrpSpPr/>
            <p:nvPr/>
          </p:nvGrpSpPr>
          <p:grpSpPr bwMode="auto">
            <a:xfrm>
              <a:off x="11252" y="4999"/>
              <a:ext cx="2720" cy="1743"/>
              <a:chOff x="5286380" y="2786058"/>
              <a:chExt cx="1727201" cy="1108075"/>
            </a:xfrm>
          </p:grpSpPr>
          <p:grpSp>
            <p:nvGrpSpPr>
              <p:cNvPr id="32" name="Group 10"/>
              <p:cNvGrpSpPr/>
              <p:nvPr/>
            </p:nvGrpSpPr>
            <p:grpSpPr bwMode="auto">
              <a:xfrm>
                <a:off x="5286380" y="2786058"/>
                <a:ext cx="1727200" cy="1108075"/>
                <a:chOff x="0" y="0"/>
                <a:chExt cx="414" cy="402"/>
              </a:xfrm>
            </p:grpSpPr>
            <p:sp>
              <p:nvSpPr>
                <p:cNvPr id="34" name="AutoShape 11"/>
                <p:cNvSpPr>
                  <a:spLocks noChangeArrowheads="1"/>
                </p:cNvSpPr>
                <p:nvPr/>
              </p:nvSpPr>
              <p:spPr bwMode="auto">
                <a:xfrm>
                  <a:off x="0" y="0"/>
                  <a:ext cx="414" cy="402"/>
                </a:xfrm>
                <a:prstGeom prst="roundRect">
                  <a:avLst>
                    <a:gd name="adj" fmla="val 11921"/>
                  </a:avLst>
                </a:prstGeom>
                <a:gradFill rotWithShape="1">
                  <a:gsLst>
                    <a:gs pos="0">
                      <a:schemeClr val="accent2"/>
                    </a:gs>
                    <a:gs pos="100000">
                      <a:srgbClr val="863836"/>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35" name="Freeform 12"/>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alpha val="0"/>
                      </a:schemeClr>
                    </a:gs>
                    <a:gs pos="50000">
                      <a:srgbClr val="E0AAA8"/>
                    </a:gs>
                    <a:gs pos="100000">
                      <a:schemeClr val="accent2">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33" name="Rectangle 9"/>
              <p:cNvSpPr>
                <a:spLocks noChangeArrowheads="1"/>
              </p:cNvSpPr>
              <p:nvPr/>
            </p:nvSpPr>
            <p:spPr bwMode="auto">
              <a:xfrm>
                <a:off x="5429255" y="3072218"/>
                <a:ext cx="1584326" cy="46103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历史解释</a:t>
                </a:r>
                <a:endParaRPr lang="zh-CN" altLang="en-US" sz="2400" b="1" dirty="0">
                  <a:solidFill>
                    <a:schemeClr val="bg1"/>
                  </a:solidFill>
                </a:endParaRPr>
              </a:p>
            </p:txBody>
          </p:sp>
        </p:grpSp>
        <p:grpSp>
          <p:nvGrpSpPr>
            <p:cNvPr id="36" name="组合 34"/>
            <p:cNvGrpSpPr/>
            <p:nvPr/>
          </p:nvGrpSpPr>
          <p:grpSpPr bwMode="auto">
            <a:xfrm>
              <a:off x="14436" y="4991"/>
              <a:ext cx="2722" cy="1813"/>
              <a:chOff x="7215206" y="2714620"/>
              <a:chExt cx="1728787" cy="1150937"/>
            </a:xfrm>
          </p:grpSpPr>
          <p:grpSp>
            <p:nvGrpSpPr>
              <p:cNvPr id="37" name="Group 13"/>
              <p:cNvGrpSpPr/>
              <p:nvPr/>
            </p:nvGrpSpPr>
            <p:grpSpPr bwMode="auto">
              <a:xfrm>
                <a:off x="7215206" y="2714620"/>
                <a:ext cx="1728787" cy="1150937"/>
                <a:chOff x="0" y="0"/>
                <a:chExt cx="414" cy="402"/>
              </a:xfrm>
            </p:grpSpPr>
            <p:sp>
              <p:nvSpPr>
                <p:cNvPr id="39" name="AutoShape 14"/>
                <p:cNvSpPr>
                  <a:spLocks noChangeArrowheads="1"/>
                </p:cNvSpPr>
                <p:nvPr/>
              </p:nvSpPr>
              <p:spPr bwMode="auto">
                <a:xfrm>
                  <a:off x="0" y="0"/>
                  <a:ext cx="414" cy="402"/>
                </a:xfrm>
                <a:prstGeom prst="roundRect">
                  <a:avLst>
                    <a:gd name="adj" fmla="val 11921"/>
                  </a:avLst>
                </a:prstGeom>
                <a:gradFill rotWithShape="1">
                  <a:gsLst>
                    <a:gs pos="0">
                      <a:schemeClr val="hlink"/>
                    </a:gs>
                    <a:gs pos="100000">
                      <a:srgbClr val="0000B2"/>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40" name="Freeform 15"/>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alpha val="0"/>
                      </a:schemeClr>
                    </a:gs>
                    <a:gs pos="50000">
                      <a:srgbClr val="8383FF"/>
                    </a:gs>
                    <a:gs pos="100000">
                      <a:schemeClr val="hlink">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38" name="Rectangle 9"/>
              <p:cNvSpPr>
                <a:spLocks noChangeArrowheads="1"/>
              </p:cNvSpPr>
              <p:nvPr/>
            </p:nvSpPr>
            <p:spPr bwMode="auto">
              <a:xfrm>
                <a:off x="7358081" y="3000370"/>
                <a:ext cx="1550987"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家国情怀</a:t>
                </a:r>
                <a:endParaRPr lang="zh-CN" altLang="en-US" sz="2400" b="1" dirty="0">
                  <a:solidFill>
                    <a:schemeClr val="bg1"/>
                  </a:solidFill>
                </a:endParaRPr>
              </a:p>
            </p:txBody>
          </p:sp>
        </p:grpSp>
        <p:sp>
          <p:nvSpPr>
            <p:cNvPr id="41" name="Freeform 4"/>
            <p:cNvSpPr>
              <a:spLocks noChangeArrowheads="1"/>
            </p:cNvSpPr>
            <p:nvPr/>
          </p:nvSpPr>
          <p:spPr bwMode="auto">
            <a:xfrm>
              <a:off x="9503" y="6121"/>
              <a:ext cx="577" cy="228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42" name="组合 32"/>
            <p:cNvGrpSpPr/>
            <p:nvPr/>
          </p:nvGrpSpPr>
          <p:grpSpPr bwMode="auto">
            <a:xfrm>
              <a:off x="8353" y="4946"/>
              <a:ext cx="2380" cy="1910"/>
              <a:chOff x="3500431" y="2714620"/>
              <a:chExt cx="1511300" cy="1212850"/>
            </a:xfrm>
          </p:grpSpPr>
          <p:grpSp>
            <p:nvGrpSpPr>
              <p:cNvPr id="43" name="Group 6"/>
              <p:cNvGrpSpPr/>
              <p:nvPr/>
            </p:nvGrpSpPr>
            <p:grpSpPr bwMode="auto">
              <a:xfrm>
                <a:off x="3571868" y="2714620"/>
                <a:ext cx="1439863" cy="1212850"/>
                <a:chOff x="0" y="0"/>
                <a:chExt cx="414" cy="402"/>
              </a:xfrm>
            </p:grpSpPr>
            <p:sp>
              <p:nvSpPr>
                <p:cNvPr id="45" name="AutoShape 7"/>
                <p:cNvSpPr>
                  <a:spLocks noChangeArrowheads="1"/>
                </p:cNvSpPr>
                <p:nvPr/>
              </p:nvSpPr>
              <p:spPr bwMode="auto">
                <a:xfrm>
                  <a:off x="0" y="0"/>
                  <a:ext cx="414" cy="402"/>
                </a:xfrm>
                <a:prstGeom prst="roundRect">
                  <a:avLst>
                    <a:gd name="adj" fmla="val 11921"/>
                  </a:avLst>
                </a:prstGeom>
                <a:gradFill rotWithShape="1">
                  <a:gsLst>
                    <a:gs pos="0">
                      <a:schemeClr val="accent1"/>
                    </a:gs>
                    <a:gs pos="100000">
                      <a:srgbClr val="375A84"/>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46" name="Freeform 8"/>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alpha val="0"/>
                      </a:schemeClr>
                    </a:gs>
                    <a:gs pos="50000">
                      <a:srgbClr val="A9C2DF"/>
                    </a:gs>
                    <a:gs pos="100000">
                      <a:schemeClr val="accent1">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44" name="Rectangle 9"/>
              <p:cNvSpPr>
                <a:spLocks noChangeArrowheads="1"/>
              </p:cNvSpPr>
              <p:nvPr/>
            </p:nvSpPr>
            <p:spPr bwMode="auto">
              <a:xfrm>
                <a:off x="3500431" y="3000370"/>
                <a:ext cx="1500187"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史料实证 </a:t>
                </a:r>
                <a:endParaRPr lang="zh-CN" altLang="en-US" sz="2400" b="1" dirty="0">
                  <a:solidFill>
                    <a:schemeClr val="bg1"/>
                  </a:solidFill>
                </a:endParaRPr>
              </a:p>
            </p:txBody>
          </p:sp>
        </p:grpSp>
        <p:sp>
          <p:nvSpPr>
            <p:cNvPr id="47" name="椭圆形标注 29"/>
            <p:cNvSpPr>
              <a:spLocks noChangeArrowheads="1"/>
            </p:cNvSpPr>
            <p:nvPr/>
          </p:nvSpPr>
          <p:spPr bwMode="auto">
            <a:xfrm>
              <a:off x="1815" y="2188"/>
              <a:ext cx="3375" cy="2360"/>
            </a:xfrm>
            <a:prstGeom prst="wedgeEllipseCallout">
              <a:avLst>
                <a:gd name="adj1" fmla="val -6380"/>
                <a:gd name="adj2" fmla="val 66801"/>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理论</a:t>
              </a:r>
              <a:endParaRPr lang="zh-CN" altLang="en-US" sz="2400" b="1" dirty="0">
                <a:solidFill>
                  <a:srgbClr val="FF0000"/>
                </a:solidFill>
                <a:latin typeface="Gill Sans MT" panose="020B0502020104020203" charset="0"/>
                <a:ea typeface="华文中宋" panose="02010600040101010101" charset="-122"/>
              </a:endParaRPr>
            </a:p>
          </p:txBody>
        </p:sp>
        <p:sp>
          <p:nvSpPr>
            <p:cNvPr id="48" name="椭圆形标注 36"/>
            <p:cNvSpPr>
              <a:spLocks noChangeArrowheads="1"/>
            </p:cNvSpPr>
            <p:nvPr/>
          </p:nvSpPr>
          <p:spPr bwMode="auto">
            <a:xfrm>
              <a:off x="5134" y="2188"/>
              <a:ext cx="3127" cy="2475"/>
            </a:xfrm>
            <a:prstGeom prst="wedgeEllipseCallout">
              <a:avLst>
                <a:gd name="adj1" fmla="val -12574"/>
                <a:gd name="adj2" fmla="val 62500"/>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思维</a:t>
              </a:r>
              <a:endParaRPr lang="zh-CN" altLang="en-US" sz="2400" b="1" dirty="0">
                <a:solidFill>
                  <a:srgbClr val="FF0000"/>
                </a:solidFill>
                <a:latin typeface="Gill Sans MT" panose="020B0502020104020203" charset="0"/>
                <a:ea typeface="华文中宋" panose="02010600040101010101" charset="-122"/>
              </a:endParaRPr>
            </a:p>
          </p:txBody>
        </p:sp>
        <p:sp>
          <p:nvSpPr>
            <p:cNvPr id="49" name="椭圆形标注 37"/>
            <p:cNvSpPr>
              <a:spLocks noChangeArrowheads="1"/>
            </p:cNvSpPr>
            <p:nvPr/>
          </p:nvSpPr>
          <p:spPr bwMode="auto">
            <a:xfrm>
              <a:off x="8228" y="2188"/>
              <a:ext cx="3127" cy="2475"/>
            </a:xfrm>
            <a:prstGeom prst="wedgeEllipseCallout">
              <a:avLst>
                <a:gd name="adj1" fmla="val -11889"/>
                <a:gd name="adj2" fmla="val 64222"/>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方法</a:t>
              </a:r>
              <a:endParaRPr lang="zh-CN" altLang="en-US" sz="2400" b="1" dirty="0">
                <a:solidFill>
                  <a:srgbClr val="FF0000"/>
                </a:solidFill>
                <a:latin typeface="Gill Sans MT" panose="020B0502020104020203" charset="0"/>
                <a:ea typeface="华文中宋" panose="02010600040101010101" charset="-122"/>
              </a:endParaRPr>
            </a:p>
          </p:txBody>
        </p:sp>
        <p:sp>
          <p:nvSpPr>
            <p:cNvPr id="50" name="椭圆形标注 38"/>
            <p:cNvSpPr>
              <a:spLocks noChangeArrowheads="1"/>
            </p:cNvSpPr>
            <p:nvPr/>
          </p:nvSpPr>
          <p:spPr bwMode="auto">
            <a:xfrm>
              <a:off x="11355" y="2188"/>
              <a:ext cx="3081" cy="2360"/>
            </a:xfrm>
            <a:prstGeom prst="wedgeEllipseCallout">
              <a:avLst>
                <a:gd name="adj1" fmla="val -17394"/>
                <a:gd name="adj2" fmla="val 68523"/>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能力</a:t>
              </a:r>
              <a:endParaRPr lang="zh-CN" altLang="en-US" sz="2400" b="1" dirty="0">
                <a:solidFill>
                  <a:srgbClr val="FF0000"/>
                </a:solidFill>
                <a:latin typeface="Gill Sans MT" panose="020B0502020104020203" charset="0"/>
                <a:ea typeface="华文中宋" panose="02010600040101010101" charset="-122"/>
              </a:endParaRPr>
            </a:p>
          </p:txBody>
        </p:sp>
        <p:sp>
          <p:nvSpPr>
            <p:cNvPr id="51" name="椭圆形标注 39"/>
            <p:cNvSpPr>
              <a:spLocks noChangeArrowheads="1"/>
            </p:cNvSpPr>
            <p:nvPr/>
          </p:nvSpPr>
          <p:spPr bwMode="auto">
            <a:xfrm>
              <a:off x="14278" y="2246"/>
              <a:ext cx="3127" cy="2360"/>
            </a:xfrm>
            <a:prstGeom prst="wedgeEllipseCallout">
              <a:avLst>
                <a:gd name="adj1" fmla="val -10898"/>
                <a:gd name="adj2" fmla="val 63424"/>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价值观</a:t>
              </a:r>
              <a:endParaRPr lang="zh-CN" altLang="en-US" sz="2400" b="1" dirty="0">
                <a:solidFill>
                  <a:srgbClr val="FF0000"/>
                </a:solidFill>
                <a:latin typeface="Gill Sans MT" panose="020B0502020104020203" charset="0"/>
                <a:ea typeface="华文中宋" panose="02010600040101010101"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1176020" y="716915"/>
            <a:ext cx="9205595" cy="460819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1</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唯物史观</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概念界定：唯物史观是揭示人类社会历史客观基础及发展规律的科学历史观和方法论。 </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关注：社会转型期</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例如：春秋战国、中国近代史、世界近代史</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endParaRPr lang="en-US" altLang="zh-CN" sz="3600" dirty="0">
              <a:latin typeface="黑体" panose="02010609060101010101" charset="-122"/>
              <a:ea typeface="黑体" panose="02010609060101010101" charset="-122"/>
            </a:endParaRPr>
          </a:p>
          <a:p>
            <a:pPr marL="0" indent="457200">
              <a:lnSpc>
                <a:spcPct val="130000"/>
              </a:lnSpc>
              <a:spcBef>
                <a:spcPts val="0"/>
              </a:spcBef>
              <a:buNone/>
            </a:pPr>
            <a:endParaRPr lang="en-US" altLang="zh-CN" sz="3600" dirty="0">
              <a:latin typeface="黑体" panose="02010609060101010101" charset="-122"/>
              <a:ea typeface="黑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6275388" y="3315970"/>
            <a:ext cx="2266950" cy="67945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美国独立战争</a:t>
            </a:r>
            <a:endParaRPr lang="en-US" altLang="zh-CN" sz="2000" b="1" dirty="0">
              <a:solidFill>
                <a:schemeClr val="tx1"/>
              </a:solidFill>
              <a:latin typeface="黑体" panose="02010609060101010101" charset="-122"/>
              <a:ea typeface="黑体" panose="02010609060101010101" charset="-122"/>
            </a:endParaRPr>
          </a:p>
          <a:p>
            <a:pPr algn="ctr" eaLnBrk="1" hangingPunct="1">
              <a:buFont typeface="Arial" panose="020B0604020202020204" pitchFamily="34" charset="0"/>
              <a:buNone/>
              <a:defRPr/>
            </a:pP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1775~1783</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年）</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grpSp>
        <p:nvGrpSpPr>
          <p:cNvPr id="2" name="组合 1"/>
          <p:cNvGrpSpPr/>
          <p:nvPr/>
        </p:nvGrpSpPr>
        <p:grpSpPr>
          <a:xfrm>
            <a:off x="304800" y="120015"/>
            <a:ext cx="11204575" cy="6618089"/>
            <a:chOff x="2725" y="2023"/>
            <a:chExt cx="13933" cy="8775"/>
          </a:xfrm>
        </p:grpSpPr>
        <p:sp>
          <p:nvSpPr>
            <p:cNvPr id="25" name="矩形 24"/>
            <p:cNvSpPr/>
            <p:nvPr/>
          </p:nvSpPr>
          <p:spPr bwMode="auto">
            <a:xfrm>
              <a:off x="2725" y="4348"/>
              <a:ext cx="1501" cy="2104"/>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欧美主要国家的社会巨变</a:t>
              </a:r>
              <a:endParaRPr lang="zh-CN" altLang="en-US" sz="2000" b="1" dirty="0">
                <a:solidFill>
                  <a:schemeClr val="tx1"/>
                </a:solidFill>
                <a:latin typeface="黑体" panose="02010609060101010101" charset="-122"/>
                <a:ea typeface="黑体" panose="02010609060101010101" charset="-122"/>
              </a:endParaRPr>
            </a:p>
          </p:txBody>
        </p:sp>
        <p:sp>
          <p:nvSpPr>
            <p:cNvPr id="26" name="矩形 25"/>
            <p:cNvSpPr/>
            <p:nvPr/>
          </p:nvSpPr>
          <p:spPr bwMode="auto">
            <a:xfrm>
              <a:off x="4814" y="2474"/>
              <a:ext cx="2880" cy="685"/>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思想基础</a:t>
              </a:r>
              <a:endParaRPr lang="zh-CN" altLang="en-US" sz="2000" b="1" dirty="0">
                <a:solidFill>
                  <a:schemeClr val="tx1"/>
                </a:solidFill>
                <a:latin typeface="黑体" panose="02010609060101010101" charset="-122"/>
                <a:ea typeface="黑体" panose="02010609060101010101" charset="-122"/>
              </a:endParaRPr>
            </a:p>
          </p:txBody>
        </p:sp>
        <p:sp>
          <p:nvSpPr>
            <p:cNvPr id="27" name="矩形 26"/>
            <p:cNvSpPr/>
            <p:nvPr/>
          </p:nvSpPr>
          <p:spPr bwMode="auto">
            <a:xfrm>
              <a:off x="4814" y="3823"/>
              <a:ext cx="2880" cy="685"/>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经济基础</a:t>
              </a:r>
              <a:endParaRPr lang="zh-CN" altLang="en-US" sz="2000" b="1" dirty="0">
                <a:solidFill>
                  <a:schemeClr val="tx1"/>
                </a:solidFill>
                <a:latin typeface="黑体" panose="02010609060101010101" charset="-122"/>
                <a:ea typeface="黑体" panose="02010609060101010101" charset="-122"/>
              </a:endParaRPr>
            </a:p>
          </p:txBody>
        </p:sp>
        <p:sp>
          <p:nvSpPr>
            <p:cNvPr id="28" name="矩形 27"/>
            <p:cNvSpPr/>
            <p:nvPr/>
          </p:nvSpPr>
          <p:spPr bwMode="auto">
            <a:xfrm>
              <a:off x="4814" y="7445"/>
              <a:ext cx="2880" cy="1097"/>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资本主义制度的确立</a:t>
              </a:r>
              <a:endParaRPr lang="zh-CN" altLang="en-US" sz="2000" b="1" dirty="0">
                <a:solidFill>
                  <a:schemeClr val="tx1"/>
                </a:solidFill>
                <a:latin typeface="黑体" panose="02010609060101010101" charset="-122"/>
                <a:ea typeface="黑体" panose="02010609060101010101" charset="-122"/>
              </a:endParaRPr>
            </a:p>
          </p:txBody>
        </p:sp>
        <p:sp>
          <p:nvSpPr>
            <p:cNvPr id="29" name="矩形 28"/>
            <p:cNvSpPr/>
            <p:nvPr/>
          </p:nvSpPr>
          <p:spPr bwMode="auto">
            <a:xfrm>
              <a:off x="8160" y="2023"/>
              <a:ext cx="245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文艺复兴</a:t>
              </a:r>
              <a:endParaRPr lang="zh-CN" altLang="en-US" sz="2000" b="1" dirty="0">
                <a:solidFill>
                  <a:schemeClr val="tx1"/>
                </a:solidFill>
                <a:latin typeface="黑体" panose="02010609060101010101" charset="-122"/>
                <a:ea typeface="黑体" panose="02010609060101010101" charset="-122"/>
              </a:endParaRPr>
            </a:p>
          </p:txBody>
        </p:sp>
        <p:sp>
          <p:nvSpPr>
            <p:cNvPr id="30" name="矩形 29"/>
            <p:cNvSpPr/>
            <p:nvPr/>
          </p:nvSpPr>
          <p:spPr bwMode="auto">
            <a:xfrm>
              <a:off x="8160" y="2923"/>
              <a:ext cx="245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启蒙运动</a:t>
              </a:r>
              <a:endParaRPr lang="zh-CN" altLang="en-US" sz="2000" b="1" dirty="0">
                <a:solidFill>
                  <a:schemeClr val="tx1"/>
                </a:solidFill>
                <a:latin typeface="黑体" panose="02010609060101010101" charset="-122"/>
                <a:ea typeface="黑体" panose="02010609060101010101" charset="-122"/>
              </a:endParaRPr>
            </a:p>
          </p:txBody>
        </p:sp>
        <p:sp>
          <p:nvSpPr>
            <p:cNvPr id="31" name="矩形 30"/>
            <p:cNvSpPr/>
            <p:nvPr/>
          </p:nvSpPr>
          <p:spPr bwMode="auto">
            <a:xfrm>
              <a:off x="8160" y="3823"/>
              <a:ext cx="245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新航路开辟</a:t>
              </a:r>
              <a:endParaRPr lang="zh-CN" altLang="en-US" sz="2000" b="1" dirty="0">
                <a:solidFill>
                  <a:schemeClr val="tx1"/>
                </a:solidFill>
                <a:latin typeface="黑体" panose="02010609060101010101" charset="-122"/>
                <a:ea typeface="黑体" panose="02010609060101010101" charset="-122"/>
              </a:endParaRPr>
            </a:p>
          </p:txBody>
        </p:sp>
        <p:sp>
          <p:nvSpPr>
            <p:cNvPr id="32" name="矩形 31"/>
            <p:cNvSpPr/>
            <p:nvPr/>
          </p:nvSpPr>
          <p:spPr bwMode="auto">
            <a:xfrm>
              <a:off x="11080" y="3608"/>
              <a:ext cx="1928" cy="1097"/>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殖民掠夺与扩张</a:t>
              </a:r>
              <a:endParaRPr lang="zh-CN" altLang="en-US" sz="2000" b="1" dirty="0">
                <a:solidFill>
                  <a:schemeClr val="tx1"/>
                </a:solidFill>
                <a:latin typeface="黑体" panose="02010609060101010101" charset="-122"/>
                <a:ea typeface="黑体" panose="02010609060101010101" charset="-122"/>
              </a:endParaRPr>
            </a:p>
          </p:txBody>
        </p:sp>
        <p:sp>
          <p:nvSpPr>
            <p:cNvPr id="33" name="矩形 32"/>
            <p:cNvSpPr/>
            <p:nvPr/>
          </p:nvSpPr>
          <p:spPr bwMode="auto">
            <a:xfrm>
              <a:off x="13475" y="2255"/>
              <a:ext cx="2453" cy="109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“三角贸易”</a:t>
              </a:r>
              <a:endParaRPr lang="en-US" altLang="zh-CN" sz="2000" b="1" dirty="0">
                <a:solidFill>
                  <a:schemeClr val="tx1"/>
                </a:solidFill>
                <a:latin typeface="黑体" panose="02010609060101010101" charset="-122"/>
                <a:ea typeface="黑体" panose="02010609060101010101" charset="-122"/>
              </a:endParaRPr>
            </a:p>
            <a:p>
              <a:pPr algn="ctr" eaLnBrk="1" hangingPunct="1">
                <a:buFont typeface="Arial" panose="020B0604020202020204" pitchFamily="34" charset="0"/>
                <a:buNone/>
                <a:defRPr/>
              </a:pP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16~19</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世纪）</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34" name="矩形 33"/>
            <p:cNvSpPr/>
            <p:nvPr/>
          </p:nvSpPr>
          <p:spPr bwMode="auto">
            <a:xfrm>
              <a:off x="13475" y="3568"/>
              <a:ext cx="2453" cy="114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英国在印度的殖民扩张</a:t>
              </a:r>
              <a:endParaRPr lang="zh-CN" altLang="en-US" sz="2000" b="1" dirty="0">
                <a:solidFill>
                  <a:schemeClr val="tx1"/>
                </a:solidFill>
                <a:latin typeface="黑体" panose="02010609060101010101" charset="-122"/>
                <a:ea typeface="黑体" panose="02010609060101010101" charset="-122"/>
              </a:endParaRPr>
            </a:p>
          </p:txBody>
        </p:sp>
        <p:sp>
          <p:nvSpPr>
            <p:cNvPr id="35" name="矩形 34"/>
            <p:cNvSpPr/>
            <p:nvPr/>
          </p:nvSpPr>
          <p:spPr bwMode="auto">
            <a:xfrm>
              <a:off x="8110" y="6115"/>
              <a:ext cx="1765" cy="109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资产阶级革命</a:t>
              </a:r>
              <a:endParaRPr lang="zh-CN" altLang="en-US" sz="2000" b="1" dirty="0">
                <a:solidFill>
                  <a:schemeClr val="tx1"/>
                </a:solidFill>
                <a:latin typeface="黑体" panose="02010609060101010101" charset="-122"/>
                <a:ea typeface="黑体" panose="02010609060101010101" charset="-122"/>
              </a:endParaRPr>
            </a:p>
          </p:txBody>
        </p:sp>
        <p:sp>
          <p:nvSpPr>
            <p:cNvPr id="36" name="矩形 35"/>
            <p:cNvSpPr/>
            <p:nvPr/>
          </p:nvSpPr>
          <p:spPr bwMode="auto">
            <a:xfrm>
              <a:off x="10228" y="4890"/>
              <a:ext cx="6247" cy="683"/>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英国资产阶级革命</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1640~1688</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年）</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38" name="矩形 37"/>
            <p:cNvSpPr/>
            <p:nvPr/>
          </p:nvSpPr>
          <p:spPr bwMode="auto">
            <a:xfrm>
              <a:off x="10208" y="7115"/>
              <a:ext cx="3570" cy="107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法国大革命</a:t>
              </a:r>
              <a:endParaRPr lang="en-US" altLang="zh-CN" sz="2000" b="1" dirty="0">
                <a:solidFill>
                  <a:schemeClr val="tx1"/>
                </a:solidFill>
                <a:latin typeface="黑体" panose="02010609060101010101" charset="-122"/>
                <a:ea typeface="黑体" panose="02010609060101010101" charset="-122"/>
              </a:endParaRPr>
            </a:p>
            <a:p>
              <a:pPr algn="ctr" eaLnBrk="1" hangingPunct="1">
                <a:buFont typeface="Arial" panose="020B0604020202020204" pitchFamily="34" charset="0"/>
                <a:buNone/>
                <a:defRPr/>
              </a:pP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1789~1794</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年）</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39" name="矩形 38"/>
            <p:cNvSpPr/>
            <p:nvPr/>
          </p:nvSpPr>
          <p:spPr bwMode="auto">
            <a:xfrm>
              <a:off x="13218" y="5978"/>
              <a:ext cx="176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华盛顿</a:t>
              </a:r>
              <a:endParaRPr lang="zh-CN" altLang="en-US" sz="2000" b="1" dirty="0">
                <a:solidFill>
                  <a:schemeClr val="tx1"/>
                </a:solidFill>
                <a:latin typeface="黑体" panose="02010609060101010101" charset="-122"/>
                <a:ea typeface="黑体" panose="02010609060101010101" charset="-122"/>
              </a:endParaRPr>
            </a:p>
          </p:txBody>
        </p:sp>
        <p:sp>
          <p:nvSpPr>
            <p:cNvPr id="40" name="矩形 39"/>
            <p:cNvSpPr/>
            <p:nvPr/>
          </p:nvSpPr>
          <p:spPr bwMode="auto">
            <a:xfrm>
              <a:off x="14093" y="6710"/>
              <a:ext cx="176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拿破仑</a:t>
              </a:r>
              <a:endParaRPr lang="zh-CN" altLang="en-US" sz="2000" b="1" dirty="0">
                <a:solidFill>
                  <a:schemeClr val="tx1"/>
                </a:solidFill>
                <a:latin typeface="黑体" panose="02010609060101010101" charset="-122"/>
                <a:ea typeface="黑体" panose="02010609060101010101" charset="-122"/>
              </a:endParaRPr>
            </a:p>
          </p:txBody>
        </p:sp>
        <p:sp>
          <p:nvSpPr>
            <p:cNvPr id="41" name="矩形 40"/>
            <p:cNvSpPr/>
            <p:nvPr/>
          </p:nvSpPr>
          <p:spPr bwMode="auto">
            <a:xfrm>
              <a:off x="14093" y="7653"/>
              <a:ext cx="1765" cy="68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贝多芬</a:t>
              </a:r>
              <a:endParaRPr lang="zh-CN" altLang="en-US" sz="2000" b="1" dirty="0">
                <a:solidFill>
                  <a:schemeClr val="tx1"/>
                </a:solidFill>
                <a:latin typeface="黑体" panose="02010609060101010101" charset="-122"/>
                <a:ea typeface="黑体" panose="02010609060101010101" charset="-122"/>
              </a:endParaRPr>
            </a:p>
          </p:txBody>
        </p:sp>
        <p:sp>
          <p:nvSpPr>
            <p:cNvPr id="42" name="矩形 41"/>
            <p:cNvSpPr/>
            <p:nvPr/>
          </p:nvSpPr>
          <p:spPr bwMode="auto">
            <a:xfrm>
              <a:off x="8110" y="9098"/>
              <a:ext cx="1765" cy="109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法律文献成果</a:t>
              </a:r>
              <a:endParaRPr lang="zh-CN" altLang="en-US" sz="2000" b="1" dirty="0">
                <a:solidFill>
                  <a:schemeClr val="tx1"/>
                </a:solidFill>
                <a:latin typeface="黑体" panose="02010609060101010101" charset="-122"/>
                <a:ea typeface="黑体" panose="02010609060101010101" charset="-122"/>
              </a:endParaRPr>
            </a:p>
          </p:txBody>
        </p:sp>
        <p:sp>
          <p:nvSpPr>
            <p:cNvPr id="43" name="矩形 42"/>
            <p:cNvSpPr/>
            <p:nvPr/>
          </p:nvSpPr>
          <p:spPr bwMode="auto">
            <a:xfrm>
              <a:off x="10208" y="8478"/>
              <a:ext cx="6450" cy="68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英国：</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权利法案</a:t>
              </a:r>
              <a:r>
                <a:rPr lang="en-US" altLang="zh-CN" sz="2000" b="1" dirty="0">
                  <a:solidFill>
                    <a:schemeClr val="tx1"/>
                  </a:solidFill>
                  <a:latin typeface="黑体" panose="02010609060101010101" charset="-122"/>
                  <a:ea typeface="黑体" panose="02010609060101010101" charset="-122"/>
                </a:rPr>
                <a:t>》</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44" name="矩形 43"/>
            <p:cNvSpPr/>
            <p:nvPr/>
          </p:nvSpPr>
          <p:spPr bwMode="auto">
            <a:xfrm>
              <a:off x="10208" y="9303"/>
              <a:ext cx="6450"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美国：</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独立宣言</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a:t>
              </a:r>
              <a:r>
                <a:rPr lang="en-US" altLang="zh-CN" sz="2000" b="1" dirty="0">
                  <a:solidFill>
                    <a:schemeClr val="tx1"/>
                  </a:solidFill>
                  <a:latin typeface="Times New Roman" panose="02020603050405020304" pitchFamily="18" charset="0"/>
                  <a:ea typeface="黑体" panose="02010609060101010101" charset="-122"/>
                  <a:cs typeface="Times New Roman" panose="02020603050405020304" pitchFamily="18" charset="0"/>
                </a:rPr>
                <a:t>1787</a:t>
              </a:r>
              <a:r>
                <a:rPr lang="zh-CN" altLang="en-US" sz="2000" b="1" dirty="0">
                  <a:solidFill>
                    <a:schemeClr val="tx1"/>
                  </a:solidFill>
                  <a:latin typeface="Times New Roman" panose="02020603050405020304" pitchFamily="18" charset="0"/>
                  <a:ea typeface="黑体" panose="02010609060101010101" charset="-122"/>
                  <a:cs typeface="Times New Roman" panose="02020603050405020304" pitchFamily="18" charset="0"/>
                </a:rPr>
                <a:t>年宪法</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45" name="矩形 44"/>
            <p:cNvSpPr/>
            <p:nvPr/>
          </p:nvSpPr>
          <p:spPr bwMode="auto">
            <a:xfrm>
              <a:off x="10208" y="10113"/>
              <a:ext cx="6450"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法国：</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人权宣言</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民法典</a:t>
              </a:r>
              <a:r>
                <a:rPr lang="en-US" altLang="zh-CN" sz="2000" b="1" dirty="0">
                  <a:solidFill>
                    <a:schemeClr val="tx1"/>
                  </a:solidFill>
                  <a:latin typeface="黑体" panose="02010609060101010101" charset="-122"/>
                  <a:ea typeface="黑体" panose="02010609060101010101" charset="-122"/>
                </a:rPr>
                <a:t>》</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cxnSp>
          <p:nvCxnSpPr>
            <p:cNvPr id="46" name="直接连接符 45"/>
            <p:cNvCxnSpPr/>
            <p:nvPr/>
          </p:nvCxnSpPr>
          <p:spPr bwMode="auto">
            <a:xfrm>
              <a:off x="4510" y="2790"/>
              <a:ext cx="283"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接连接符 46"/>
            <p:cNvCxnSpPr/>
            <p:nvPr/>
          </p:nvCxnSpPr>
          <p:spPr bwMode="auto">
            <a:xfrm>
              <a:off x="4485" y="420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接连接符 47"/>
            <p:cNvCxnSpPr/>
            <p:nvPr/>
          </p:nvCxnSpPr>
          <p:spPr bwMode="auto">
            <a:xfrm>
              <a:off x="4458" y="799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接连接符 48"/>
            <p:cNvCxnSpPr>
              <a:cxnSpLocks noChangeShapeType="1"/>
            </p:cNvCxnSpPr>
            <p:nvPr/>
          </p:nvCxnSpPr>
          <p:spPr bwMode="auto">
            <a:xfrm flipH="1">
              <a:off x="4458" y="2815"/>
              <a:ext cx="52" cy="518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连接符 49"/>
            <p:cNvCxnSpPr/>
            <p:nvPr/>
          </p:nvCxnSpPr>
          <p:spPr bwMode="auto">
            <a:xfrm>
              <a:off x="4225" y="5400"/>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接连接符 50"/>
            <p:cNvCxnSpPr/>
            <p:nvPr/>
          </p:nvCxnSpPr>
          <p:spPr bwMode="auto">
            <a:xfrm>
              <a:off x="7853" y="2400"/>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接连接符 51"/>
            <p:cNvCxnSpPr/>
            <p:nvPr/>
          </p:nvCxnSpPr>
          <p:spPr bwMode="auto">
            <a:xfrm>
              <a:off x="7870" y="3270"/>
              <a:ext cx="283"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连接符 52"/>
            <p:cNvCxnSpPr>
              <a:cxnSpLocks noChangeShapeType="1"/>
            </p:cNvCxnSpPr>
            <p:nvPr/>
          </p:nvCxnSpPr>
          <p:spPr bwMode="auto">
            <a:xfrm>
              <a:off x="7853" y="2400"/>
              <a:ext cx="0" cy="865"/>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接连接符 53"/>
            <p:cNvCxnSpPr/>
            <p:nvPr/>
          </p:nvCxnSpPr>
          <p:spPr bwMode="auto">
            <a:xfrm>
              <a:off x="7693" y="2835"/>
              <a:ext cx="177"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接连接符 54"/>
            <p:cNvCxnSpPr>
              <a:cxnSpLocks noChangeShapeType="1"/>
              <a:endCxn id="31" idx="1"/>
            </p:cNvCxnSpPr>
            <p:nvPr/>
          </p:nvCxnSpPr>
          <p:spPr bwMode="auto">
            <a:xfrm>
              <a:off x="7693" y="4165"/>
              <a:ext cx="467"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接连接符 55"/>
            <p:cNvCxnSpPr>
              <a:cxnSpLocks noChangeShapeType="1"/>
            </p:cNvCxnSpPr>
            <p:nvPr/>
          </p:nvCxnSpPr>
          <p:spPr bwMode="auto">
            <a:xfrm>
              <a:off x="10615" y="4205"/>
              <a:ext cx="46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连接符 56"/>
            <p:cNvCxnSpPr/>
            <p:nvPr/>
          </p:nvCxnSpPr>
          <p:spPr bwMode="auto">
            <a:xfrm>
              <a:off x="13210" y="2923"/>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接连接符 57"/>
            <p:cNvCxnSpPr/>
            <p:nvPr/>
          </p:nvCxnSpPr>
          <p:spPr bwMode="auto">
            <a:xfrm>
              <a:off x="13218" y="4435"/>
              <a:ext cx="282"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a:off x="13200" y="2923"/>
              <a:ext cx="0" cy="1507"/>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bwMode="auto">
            <a:xfrm>
              <a:off x="13025" y="4205"/>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接连接符 60"/>
            <p:cNvCxnSpPr/>
            <p:nvPr/>
          </p:nvCxnSpPr>
          <p:spPr bwMode="auto">
            <a:xfrm>
              <a:off x="7828" y="6710"/>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连接符 61"/>
            <p:cNvCxnSpPr/>
            <p:nvPr/>
          </p:nvCxnSpPr>
          <p:spPr bwMode="auto">
            <a:xfrm>
              <a:off x="7845" y="964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接连接符 62"/>
            <p:cNvCxnSpPr/>
            <p:nvPr/>
          </p:nvCxnSpPr>
          <p:spPr bwMode="auto">
            <a:xfrm>
              <a:off x="7840" y="6733"/>
              <a:ext cx="0" cy="2912"/>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接连接符 63"/>
            <p:cNvCxnSpPr/>
            <p:nvPr/>
          </p:nvCxnSpPr>
          <p:spPr bwMode="auto">
            <a:xfrm>
              <a:off x="7663" y="7993"/>
              <a:ext cx="177"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接连接符 64"/>
            <p:cNvCxnSpPr/>
            <p:nvPr/>
          </p:nvCxnSpPr>
          <p:spPr bwMode="auto">
            <a:xfrm>
              <a:off x="10045" y="5185"/>
              <a:ext cx="5" cy="2468"/>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连接符 65"/>
            <p:cNvCxnSpPr/>
            <p:nvPr/>
          </p:nvCxnSpPr>
          <p:spPr bwMode="auto">
            <a:xfrm>
              <a:off x="9870" y="6445"/>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接连接符 66"/>
            <p:cNvCxnSpPr/>
            <p:nvPr/>
          </p:nvCxnSpPr>
          <p:spPr bwMode="auto">
            <a:xfrm>
              <a:off x="10050" y="5185"/>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接连接符 67"/>
            <p:cNvCxnSpPr/>
            <p:nvPr/>
          </p:nvCxnSpPr>
          <p:spPr bwMode="auto">
            <a:xfrm>
              <a:off x="10050" y="6320"/>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接连接符 68"/>
            <p:cNvCxnSpPr/>
            <p:nvPr/>
          </p:nvCxnSpPr>
          <p:spPr bwMode="auto">
            <a:xfrm>
              <a:off x="10045" y="7678"/>
              <a:ext cx="178"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直接连接符 69"/>
            <p:cNvCxnSpPr/>
            <p:nvPr/>
          </p:nvCxnSpPr>
          <p:spPr bwMode="auto">
            <a:xfrm>
              <a:off x="12925" y="645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直接连接符 70"/>
            <p:cNvCxnSpPr/>
            <p:nvPr/>
          </p:nvCxnSpPr>
          <p:spPr bwMode="auto">
            <a:xfrm>
              <a:off x="13805" y="7218"/>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接连接符 71"/>
            <p:cNvCxnSpPr>
              <a:cxnSpLocks noChangeShapeType="1"/>
              <a:stCxn id="40" idx="2"/>
              <a:endCxn id="41" idx="0"/>
            </p:cNvCxnSpPr>
            <p:nvPr/>
          </p:nvCxnSpPr>
          <p:spPr bwMode="auto">
            <a:xfrm>
              <a:off x="14975" y="7395"/>
              <a:ext cx="0" cy="258"/>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接连接符 72"/>
            <p:cNvCxnSpPr/>
            <p:nvPr/>
          </p:nvCxnSpPr>
          <p:spPr bwMode="auto">
            <a:xfrm flipH="1">
              <a:off x="10035" y="8740"/>
              <a:ext cx="8" cy="174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直接连接符 73"/>
            <p:cNvCxnSpPr/>
            <p:nvPr/>
          </p:nvCxnSpPr>
          <p:spPr bwMode="auto">
            <a:xfrm>
              <a:off x="9868" y="9718"/>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直接连接符 74"/>
            <p:cNvCxnSpPr/>
            <p:nvPr/>
          </p:nvCxnSpPr>
          <p:spPr bwMode="auto">
            <a:xfrm>
              <a:off x="10045" y="8740"/>
              <a:ext cx="178"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接连接符 75"/>
            <p:cNvCxnSpPr/>
            <p:nvPr/>
          </p:nvCxnSpPr>
          <p:spPr bwMode="auto">
            <a:xfrm>
              <a:off x="10045" y="9593"/>
              <a:ext cx="178"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直接连接符 76"/>
            <p:cNvCxnSpPr/>
            <p:nvPr/>
          </p:nvCxnSpPr>
          <p:spPr bwMode="auto">
            <a:xfrm>
              <a:off x="10043" y="10480"/>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1435735" y="1118235"/>
            <a:ext cx="9321165" cy="52336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2</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时空观念</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概念界定：时空观念是在特定的时间联系和空间联系中对事物进行观察、分析的意识和思维方式。</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关注：</a:t>
            </a:r>
            <a:r>
              <a:rPr lang="en-US" altLang="zh-CN" sz="3600" b="1" dirty="0">
                <a:latin typeface="黑体" panose="02010609060101010101" charset="-122"/>
                <a:ea typeface="黑体" panose="02010609060101010101" charset="-122"/>
              </a:rPr>
              <a:t>1</a:t>
            </a:r>
            <a:r>
              <a:rPr lang="zh-CN" altLang="en-US" sz="3600" b="1" dirty="0">
                <a:latin typeface="黑体" panose="02010609060101010101" charset="-122"/>
                <a:ea typeface="黑体" panose="02010609060101010101" charset="-122"/>
              </a:rPr>
              <a:t>、类比：平面直角坐标系</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a:t>
            </a:r>
            <a:r>
              <a:rPr lang="en-US" altLang="zh-CN" sz="3600" b="1" dirty="0">
                <a:latin typeface="黑体" panose="02010609060101010101" charset="-122"/>
                <a:ea typeface="黑体" panose="02010609060101010101" charset="-122"/>
              </a:rPr>
              <a:t>2</a:t>
            </a:r>
            <a:r>
              <a:rPr lang="zh-CN" altLang="en-US" sz="3600" b="1" dirty="0">
                <a:latin typeface="黑体" panose="02010609060101010101" charset="-122"/>
                <a:ea typeface="黑体" panose="02010609060101010101" charset="-122"/>
              </a:rPr>
              <a:t>、历史比较。</a:t>
            </a:r>
            <a:endParaRPr lang="en-US" altLang="zh-CN" sz="3600" b="1" dirty="0">
              <a:latin typeface="黑体" panose="02010609060101010101" charset="-122"/>
              <a:ea typeface="黑体" panose="02010609060101010101" charset="-122"/>
            </a:endParaRPr>
          </a:p>
          <a:p>
            <a:pPr marL="0" indent="457200">
              <a:lnSpc>
                <a:spcPct val="130000"/>
              </a:lnSpc>
              <a:spcBef>
                <a:spcPts val="0"/>
              </a:spcBef>
              <a:buNone/>
            </a:pP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4"/>
          <p:cNvSpPr>
            <a:spLocks noChangeArrowheads="1"/>
          </p:cNvSpPr>
          <p:nvPr/>
        </p:nvSpPr>
        <p:spPr bwMode="auto">
          <a:xfrm>
            <a:off x="1010216" y="499463"/>
            <a:ext cx="541337" cy="49530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3200" dirty="0">
                <a:solidFill>
                  <a:schemeClr val="bg1"/>
                </a:solidFill>
                <a:latin typeface="Broadway" panose="04040905080B02020502" pitchFamily="82" charset="0"/>
                <a:ea typeface="经典特宋简"/>
                <a:cs typeface="经典特宋简"/>
              </a:rPr>
              <a:t>1</a:t>
            </a:r>
            <a:endParaRPr lang="zh-CN" altLang="en-US" sz="3200" dirty="0">
              <a:solidFill>
                <a:schemeClr val="bg1"/>
              </a:solidFill>
              <a:latin typeface="Broadway" panose="04040905080B02020502" pitchFamily="82" charset="0"/>
              <a:ea typeface="经典特宋简"/>
              <a:cs typeface="经典特宋简"/>
            </a:endParaRPr>
          </a:p>
        </p:txBody>
      </p:sp>
      <p:sp>
        <p:nvSpPr>
          <p:cNvPr id="6" name="矩形 5"/>
          <p:cNvSpPr>
            <a:spLocks noChangeArrowheads="1"/>
          </p:cNvSpPr>
          <p:nvPr/>
        </p:nvSpPr>
        <p:spPr bwMode="auto">
          <a:xfrm>
            <a:off x="1727756" y="403370"/>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dirty="0">
                <a:latin typeface="黑体" panose="02010609060101010101" charset="-122"/>
                <a:ea typeface="黑体" panose="02010609060101010101" charset="-122"/>
              </a:rPr>
              <a:t>时空观念    </a:t>
            </a:r>
            <a:r>
              <a:rPr lang="en-US" altLang="zh-CN" sz="3600" dirty="0">
                <a:latin typeface="黑体" panose="02010609060101010101" charset="-122"/>
                <a:ea typeface="黑体" panose="02010609060101010101" charset="-122"/>
              </a:rPr>
              <a:t>——</a:t>
            </a:r>
            <a:r>
              <a:rPr lang="zh-CN" altLang="en-US" sz="3600" dirty="0">
                <a:latin typeface="黑体" panose="02010609060101010101" charset="-122"/>
                <a:ea typeface="黑体" panose="02010609060101010101" charset="-122"/>
              </a:rPr>
              <a:t>以美国历史为例</a:t>
            </a:r>
            <a:endParaRPr lang="zh-CN" altLang="en-US" sz="3600" dirty="0">
              <a:latin typeface="黑体" panose="02010609060101010101" charset="-122"/>
              <a:ea typeface="黑体" panose="02010609060101010101" charset="-122"/>
            </a:endParaRPr>
          </a:p>
        </p:txBody>
      </p:sp>
      <p:pic>
        <p:nvPicPr>
          <p:cNvPr id="53" name="图片 1" descr="美国"/>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7560" y="1173480"/>
            <a:ext cx="10769600" cy="264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2" descr="美国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60" y="4026535"/>
            <a:ext cx="10769600" cy="244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4"/>
          <p:cNvSpPr>
            <a:spLocks noChangeArrowheads="1"/>
          </p:cNvSpPr>
          <p:nvPr/>
        </p:nvSpPr>
        <p:spPr bwMode="auto">
          <a:xfrm>
            <a:off x="971550" y="438150"/>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6" name="矩形 5"/>
          <p:cNvSpPr>
            <a:spLocks noChangeArrowheads="1"/>
          </p:cNvSpPr>
          <p:nvPr/>
        </p:nvSpPr>
        <p:spPr bwMode="auto">
          <a:xfrm>
            <a:off x="1775381" y="438295"/>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
        <p:nvSpPr>
          <p:cNvPr id="5" name="矩形 4"/>
          <p:cNvSpPr/>
          <p:nvPr/>
        </p:nvSpPr>
        <p:spPr>
          <a:xfrm>
            <a:off x="513080" y="1694815"/>
            <a:ext cx="6656070" cy="4078605"/>
          </a:xfrm>
          <a:prstGeom prst="rect">
            <a:avLst/>
          </a:prstGeom>
          <a:solidFill>
            <a:schemeClr val="accent4">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（一）中国古代史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．史前时期（约前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年以前）</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．夏商西周时期（约前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771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．春秋战国时期（前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221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．秦汉时期（前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221~220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．三国两晋南北朝时期（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220~581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．隋唐时期（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581~907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．宋元时期（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907~1368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．明清时期（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1368~1840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年鸦片战争前）</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7729220" y="1931670"/>
            <a:ext cx="4045585" cy="3192780"/>
          </a:xfrm>
          <a:prstGeom prst="rect">
            <a:avLst/>
          </a:prstGeom>
          <a:solidFill>
            <a:schemeClr val="accent3">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中国古代史</a:t>
            </a:r>
            <a:r>
              <a:rPr lang="zh-CN" altLang="en-US" sz="2400" b="1" dirty="0">
                <a:latin typeface="黑体" panose="02010609060101010101" charset="-122"/>
                <a:ea typeface="黑体" panose="02010609060101010101" charset="-122"/>
                <a:sym typeface="+mn-ea"/>
              </a:rPr>
              <a:t>以传承中华</a:t>
            </a:r>
            <a:r>
              <a:rPr lang="zh-CN" altLang="en-US" sz="2400" b="1" dirty="0">
                <a:solidFill>
                  <a:srgbClr val="FF0000"/>
                </a:solidFill>
                <a:latin typeface="黑体" panose="02010609060101010101" charset="-122"/>
                <a:ea typeface="黑体" panose="02010609060101010101" charset="-122"/>
                <a:sym typeface="+mn-ea"/>
              </a:rPr>
              <a:t>优秀文化</a:t>
            </a:r>
            <a:r>
              <a:rPr lang="zh-CN" altLang="en-US" sz="2400" b="1" dirty="0">
                <a:latin typeface="黑体" panose="02010609060101010101" charset="-122"/>
                <a:ea typeface="黑体" panose="02010609060101010101" charset="-122"/>
                <a:sym typeface="+mn-ea"/>
              </a:rPr>
              <a:t>和独特文明，以及历代基本特征为核心，注重</a:t>
            </a:r>
            <a:r>
              <a:rPr lang="zh-CN" altLang="en-US" sz="2400" b="1" dirty="0">
                <a:solidFill>
                  <a:srgbClr val="FF0000"/>
                </a:solidFill>
                <a:latin typeface="黑体" panose="02010609060101010101" charset="-122"/>
                <a:ea typeface="黑体" panose="02010609060101010101" charset="-122"/>
                <a:sym typeface="+mn-ea"/>
              </a:rPr>
              <a:t>统一多民族国家的形成与发展过程</a:t>
            </a:r>
            <a:r>
              <a:rPr lang="zh-CN" altLang="en-US" sz="2400" b="1" dirty="0">
                <a:latin typeface="黑体" panose="02010609060101010101" charset="-122"/>
                <a:ea typeface="黑体" panose="02010609060101010101" charset="-122"/>
                <a:sym typeface="+mn-ea"/>
              </a:rPr>
              <a:t>，同时重视</a:t>
            </a:r>
            <a:r>
              <a:rPr lang="zh-CN" altLang="en-US" sz="2400" b="1" dirty="0">
                <a:solidFill>
                  <a:srgbClr val="FF0000"/>
                </a:solidFill>
                <a:latin typeface="黑体" panose="02010609060101010101" charset="-122"/>
                <a:ea typeface="黑体" panose="02010609060101010101" charset="-122"/>
                <a:sym typeface="+mn-ea"/>
              </a:rPr>
              <a:t>中外交流的发展</a:t>
            </a:r>
            <a:r>
              <a:rPr lang="zh-CN" altLang="en-US" sz="2400" b="1" dirty="0">
                <a:latin typeface="黑体" panose="02010609060101010101" charset="-122"/>
                <a:ea typeface="黑体" panose="02010609060101010101" charset="-122"/>
                <a:sym typeface="+mn-ea"/>
              </a:rPr>
              <a:t>。（</a:t>
            </a:r>
            <a:r>
              <a:rPr lang="zh-CN" altLang="en-US" sz="24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民族关系、对外关系</a:t>
            </a:r>
            <a:r>
              <a:rPr lang="zh-CN" altLang="en-US" sz="2400" b="1" dirty="0">
                <a:latin typeface="黑体" panose="02010609060101010101" charset="-122"/>
                <a:ea typeface="黑体" panose="02010609060101010101" charset="-122"/>
                <a:sym typeface="+mn-ea"/>
              </a:rPr>
              <a:t>）</a:t>
            </a:r>
            <a:endParaRPr lang="zh-CN" alt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96290" y="1612265"/>
            <a:ext cx="6463030" cy="4521835"/>
          </a:xfrm>
          <a:prstGeom prst="rect">
            <a:avLst/>
          </a:prstGeom>
          <a:solidFill>
            <a:schemeClr val="accent4">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（二）中国近代史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旧民主主义革命时期（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1840~1919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．列强侵华</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近代中国的屈辱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．救亡图存之路</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中国近代化历程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新民主主义革命时期（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1919~1949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．新民主主义革命兴起时期（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1919~1924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．国民大革命时期（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1924~1927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．国共十年内战时期（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1927~1937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．全面抗日战争时期（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1937~1945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．人民解放战争时期（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1945~1949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7953375" y="2275840"/>
            <a:ext cx="3398520" cy="2306320"/>
          </a:xfrm>
          <a:prstGeom prst="rect">
            <a:avLst/>
          </a:prstGeom>
          <a:solidFill>
            <a:schemeClr val="accent3">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中国近代史</a:t>
            </a:r>
            <a:r>
              <a:rPr lang="zh-CN" altLang="en-US" sz="2400" b="1" dirty="0">
                <a:latin typeface="黑体" panose="02010609060101010101" charset="-122"/>
                <a:ea typeface="黑体" panose="02010609060101010101" charset="-122"/>
                <a:sym typeface="+mn-ea"/>
              </a:rPr>
              <a:t>以中华民族对外反抗帝国主义侵略，对内反对封建专制独裁统治的</a:t>
            </a:r>
            <a:r>
              <a:rPr lang="zh-CN" altLang="en-US" sz="2400" b="1" dirty="0">
                <a:solidFill>
                  <a:srgbClr val="FF0000"/>
                </a:solidFill>
                <a:latin typeface="黑体" panose="02010609060101010101" charset="-122"/>
                <a:ea typeface="黑体" panose="02010609060101010101" charset="-122"/>
                <a:sym typeface="+mn-ea"/>
              </a:rPr>
              <a:t>救亡图存</a:t>
            </a:r>
            <a:r>
              <a:rPr lang="zh-CN" altLang="en-US" sz="2400" b="1" dirty="0">
                <a:latin typeface="黑体" panose="02010609060101010101" charset="-122"/>
                <a:ea typeface="黑体" panose="02010609060101010101" charset="-122"/>
                <a:sym typeface="+mn-ea"/>
              </a:rPr>
              <a:t>为主线，兼顾</a:t>
            </a:r>
            <a:r>
              <a:rPr lang="zh-CN" altLang="en-US" sz="2400" b="1" dirty="0">
                <a:solidFill>
                  <a:srgbClr val="FF0000"/>
                </a:solidFill>
                <a:latin typeface="黑体" panose="02010609060101010101" charset="-122"/>
                <a:ea typeface="黑体" panose="02010609060101010101" charset="-122"/>
                <a:sym typeface="+mn-ea"/>
              </a:rPr>
              <a:t>现代化</a:t>
            </a:r>
            <a:r>
              <a:rPr lang="zh-CN" altLang="en-US" sz="2400" b="1" dirty="0">
                <a:latin typeface="黑体" panose="02010609060101010101" charset="-122"/>
                <a:ea typeface="黑体" panose="02010609060101010101" charset="-122"/>
                <a:sym typeface="+mn-ea"/>
              </a:rPr>
              <a:t>因素。</a:t>
            </a:r>
            <a:endParaRPr lang="zh-CN" altLang="en-US" sz="2400"/>
          </a:p>
        </p:txBody>
      </p:sp>
      <p:sp>
        <p:nvSpPr>
          <p:cNvPr id="7" name="椭圆 4"/>
          <p:cNvSpPr>
            <a:spLocks noChangeArrowheads="1"/>
          </p:cNvSpPr>
          <p:nvPr/>
        </p:nvSpPr>
        <p:spPr bwMode="auto">
          <a:xfrm>
            <a:off x="971550" y="438150"/>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775381" y="438295"/>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83895" y="1717040"/>
            <a:ext cx="6771005" cy="4078605"/>
          </a:xfrm>
          <a:prstGeom prst="rect">
            <a:avLst/>
          </a:prstGeom>
          <a:solidFill>
            <a:schemeClr val="accent2">
              <a:lumMod val="20000"/>
              <a:lumOff val="80000"/>
            </a:schemeClr>
          </a:solidFill>
          <a:ln>
            <a:solidFill>
              <a:schemeClr val="accent2">
                <a:lumMod val="20000"/>
                <a:lumOff val="80000"/>
              </a:schemeClr>
            </a:solidFill>
          </a:ln>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（三）中国现代史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．向社会主义社会的过渡时期</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 （</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1949~1956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年底）</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．社会主义道路的十年探索时期</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  （</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1956~1966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．文化大革命时期（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1966~1976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．社会主义现代化建设新时期（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1978~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今）</a:t>
            </a:r>
            <a:endPar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（也称为“建设有中国特色的社会主义时期”或“改革开放新时期”）</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8027670" y="2013585"/>
            <a:ext cx="3056890" cy="3192780"/>
          </a:xfrm>
          <a:prstGeom prst="rect">
            <a:avLst/>
          </a:prstGeom>
          <a:solidFill>
            <a:schemeClr val="accent5">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中国现代史</a:t>
            </a:r>
            <a:r>
              <a:rPr lang="zh-CN" altLang="en-US" sz="2400" b="1" dirty="0">
                <a:latin typeface="黑体" panose="02010609060101010101" charset="-122"/>
                <a:ea typeface="黑体" panose="02010609060101010101" charset="-122"/>
                <a:sym typeface="+mn-ea"/>
              </a:rPr>
              <a:t>突出反映中国人民在中国共产党的领导下进行</a:t>
            </a:r>
            <a:r>
              <a:rPr lang="zh-CN" altLang="en-US" sz="2400" b="1" dirty="0">
                <a:solidFill>
                  <a:srgbClr val="FF0000"/>
                </a:solidFill>
                <a:latin typeface="黑体" panose="02010609060101010101" charset="-122"/>
                <a:ea typeface="黑体" panose="02010609060101010101" charset="-122"/>
                <a:sym typeface="+mn-ea"/>
              </a:rPr>
              <a:t>社会主义建设的成就</a:t>
            </a:r>
            <a:r>
              <a:rPr lang="zh-CN" altLang="en-US" sz="2400" b="1" dirty="0">
                <a:latin typeface="黑体" panose="02010609060101010101" charset="-122"/>
                <a:ea typeface="黑体" panose="02010609060101010101" charset="-122"/>
                <a:sym typeface="+mn-ea"/>
              </a:rPr>
              <a:t>和</a:t>
            </a:r>
            <a:r>
              <a:rPr lang="zh-CN" altLang="en-US" sz="2400" b="1" dirty="0">
                <a:solidFill>
                  <a:srgbClr val="FF0000"/>
                </a:solidFill>
                <a:latin typeface="黑体" panose="02010609060101010101" charset="-122"/>
                <a:ea typeface="黑体" panose="02010609060101010101" charset="-122"/>
                <a:sym typeface="+mn-ea"/>
              </a:rPr>
              <a:t>社会主义核心价值观</a:t>
            </a:r>
            <a:r>
              <a:rPr lang="zh-CN" altLang="en-US" sz="2400" b="1" dirty="0">
                <a:latin typeface="黑体" panose="02010609060101010101" charset="-122"/>
                <a:ea typeface="黑体" panose="02010609060101010101" charset="-122"/>
                <a:sym typeface="+mn-ea"/>
              </a:rPr>
              <a:t>，以及中国国际地位的不断提高。</a:t>
            </a:r>
            <a:endParaRPr lang="zh-CN" altLang="en-US" sz="2400"/>
          </a:p>
        </p:txBody>
      </p:sp>
      <p:sp>
        <p:nvSpPr>
          <p:cNvPr id="7" name="椭圆 4"/>
          <p:cNvSpPr>
            <a:spLocks noChangeArrowheads="1"/>
          </p:cNvSpPr>
          <p:nvPr/>
        </p:nvSpPr>
        <p:spPr bwMode="auto">
          <a:xfrm>
            <a:off x="971550" y="438150"/>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775381" y="438295"/>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70940" y="1847850"/>
            <a:ext cx="5633720" cy="4078605"/>
          </a:xfrm>
          <a:prstGeom prst="rect">
            <a:avLst/>
          </a:prstGeom>
          <a:solidFill>
            <a:schemeClr val="accent2">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（四）世界近代史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黑体" panose="02010609060101010101" charset="-122"/>
                <a:cs typeface="Times New Roman" panose="02020603050405020304" pitchFamily="18" charset="0"/>
              </a:rPr>
              <a:t>重点</a:t>
            </a:r>
            <a:r>
              <a:rPr lang="en-US" altLang="zh-CN" sz="2400" b="1" dirty="0">
                <a:solidFill>
                  <a:srgbClr val="FF0000"/>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黑体" panose="02010609060101010101" charset="-122"/>
                <a:cs typeface="Times New Roman" panose="02020603050405020304" pitchFamily="18" charset="0"/>
              </a:rPr>
              <a:t>社会转型期</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．资本主义的兴起（</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14~17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．早期资产阶级的革命时代（</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17~18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．资本主义制度最终确立（</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世纪中期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．垄断资本主义阶段（</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年代</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世纪末</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世纪初）</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7470140" y="2068830"/>
            <a:ext cx="3528695" cy="3636010"/>
          </a:xfrm>
          <a:prstGeom prst="rect">
            <a:avLst/>
          </a:prstGeom>
          <a:solidFill>
            <a:schemeClr val="accent5">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世界近代史</a:t>
            </a:r>
            <a:r>
              <a:rPr lang="zh-CN" altLang="en-US" sz="2400" b="1" dirty="0">
                <a:latin typeface="黑体" panose="02010609060101010101" charset="-122"/>
                <a:ea typeface="黑体" panose="02010609060101010101" charset="-122"/>
                <a:sym typeface="+mn-ea"/>
              </a:rPr>
              <a:t>注重揭示资本主义产生和发展历程、马克思主义诞生和殖民地人民对资本主义殖民扩张的反抗，以及资本主义世界市场的不断扩大和世界各国各地区之间联系的不断加强。</a:t>
            </a:r>
            <a:endParaRPr lang="zh-CN" altLang="en-US" sz="2400"/>
          </a:p>
        </p:txBody>
      </p:sp>
      <p:sp>
        <p:nvSpPr>
          <p:cNvPr id="7" name="椭圆 4"/>
          <p:cNvSpPr>
            <a:spLocks noChangeArrowheads="1"/>
          </p:cNvSpPr>
          <p:nvPr/>
        </p:nvSpPr>
        <p:spPr bwMode="auto">
          <a:xfrm>
            <a:off x="1095375" y="648335"/>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899206" y="648480"/>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14730" y="2362200"/>
            <a:ext cx="5060315" cy="2749550"/>
          </a:xfrm>
          <a:prstGeom prst="rect">
            <a:avLst/>
          </a:prstGeom>
          <a:solidFill>
            <a:schemeClr val="accent4">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（五）世界现代史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．两次世界大战</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．两次世界大战之间的世界</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世纪世界格局的三次演变</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．二战后世界各类国家的发展</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．当今世界的国际形势</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6939280" y="2362200"/>
            <a:ext cx="3647440" cy="3192780"/>
          </a:xfrm>
          <a:prstGeom prst="rect">
            <a:avLst/>
          </a:prstGeom>
          <a:solidFill>
            <a:schemeClr val="accent5">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世界现代史</a:t>
            </a:r>
            <a:r>
              <a:rPr lang="zh-CN" altLang="en-US" sz="2400" b="1" dirty="0">
                <a:latin typeface="黑体" panose="02010609060101010101" charset="-122"/>
                <a:ea typeface="黑体" panose="02010609060101010101" charset="-122"/>
                <a:sym typeface="+mn-ea"/>
              </a:rPr>
              <a:t>注重社会主义、资本主义和第三世界发展历史进程，以及世界日益成为一个密不可分的整体，构成了世界各国既相互依存又相互竞争的复杂局面。</a:t>
            </a:r>
            <a:endParaRPr lang="zh-CN" altLang="en-US" sz="2400"/>
          </a:p>
        </p:txBody>
      </p:sp>
      <p:sp>
        <p:nvSpPr>
          <p:cNvPr id="7" name="椭圆 4"/>
          <p:cNvSpPr>
            <a:spLocks noChangeArrowheads="1"/>
          </p:cNvSpPr>
          <p:nvPr/>
        </p:nvSpPr>
        <p:spPr bwMode="auto">
          <a:xfrm>
            <a:off x="1038860" y="848995"/>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842691" y="849140"/>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4"/>
          <p:cNvSpPr txBox="1">
            <a:spLocks noChangeArrowheads="1"/>
          </p:cNvSpPr>
          <p:nvPr/>
        </p:nvSpPr>
        <p:spPr bwMode="black">
          <a:xfrm>
            <a:off x="6276340" y="1498600"/>
            <a:ext cx="5147310" cy="254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杨博，毕业于陕西师范大学历史文化学院。热爱文学历史，绘画写作。执着于教育教学，带着爱与责任，做学生的陪伴者、培育者、培养者。</a:t>
            </a:r>
            <a:endPar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3" name="图片 2" descr="1"/>
          <p:cNvPicPr>
            <a:picLocks noChangeAspect="1"/>
          </p:cNvPicPr>
          <p:nvPr/>
        </p:nvPicPr>
        <p:blipFill>
          <a:blip r:embed="rId1"/>
          <a:stretch>
            <a:fillRect/>
          </a:stretch>
        </p:blipFill>
        <p:spPr>
          <a:xfrm>
            <a:off x="434340" y="736600"/>
            <a:ext cx="5518150" cy="4006215"/>
          </a:xfrm>
          <a:prstGeom prst="rect">
            <a:avLst/>
          </a:prstGeom>
        </p:spPr>
      </p:pic>
      <p:sp>
        <p:nvSpPr>
          <p:cNvPr id="4" name="文本框 3"/>
          <p:cNvSpPr txBox="1"/>
          <p:nvPr/>
        </p:nvSpPr>
        <p:spPr>
          <a:xfrm>
            <a:off x="1228725" y="4948555"/>
            <a:ext cx="9594215" cy="1076325"/>
          </a:xfrm>
          <a:prstGeom prst="rect">
            <a:avLst/>
          </a:prstGeom>
          <a:noFill/>
        </p:spPr>
        <p:txBody>
          <a:bodyPr wrap="square" rtlCol="0">
            <a:spAutoFit/>
          </a:bodyPr>
          <a:p>
            <a:r>
              <a:rPr lang="zh-CN" altLang="en-US" sz="3200" b="1">
                <a:solidFill>
                  <a:schemeClr val="bg2"/>
                </a:solidFill>
                <a:effectLst>
                  <a:innerShdw blurRad="63500" dist="50800" dir="13500000">
                    <a:srgbClr val="000000">
                      <a:alpha val="50000"/>
                    </a:srgbClr>
                  </a:innerShdw>
                </a:effectLst>
                <a:latin typeface="仿宋" panose="02010609060101010101" charset="-122"/>
                <a:ea typeface="仿宋" panose="02010609060101010101" charset="-122"/>
              </a:rPr>
              <a:t>不必用堆叠的荣誉来证明教师的成功，教师的光荣就印刻在历届学生的记忆里！</a:t>
            </a:r>
            <a:endParaRPr lang="zh-CN" altLang="en-US" sz="3200" b="1">
              <a:solidFill>
                <a:schemeClr val="bg2"/>
              </a:solidFill>
              <a:effectLst>
                <a:innerShdw blurRad="63500" dist="50800" dir="13500000">
                  <a:srgbClr val="000000">
                    <a:alpha val="50000"/>
                  </a:srgbClr>
                </a:innerShdw>
              </a:effectLst>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4"/>
          <p:cNvSpPr>
            <a:spLocks noChangeArrowheads="1"/>
          </p:cNvSpPr>
          <p:nvPr/>
        </p:nvSpPr>
        <p:spPr bwMode="auto">
          <a:xfrm>
            <a:off x="1194366" y="346428"/>
            <a:ext cx="541337" cy="49530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3</a:t>
            </a:r>
            <a:endParaRPr lang="en-US" sz="3200" dirty="0">
              <a:solidFill>
                <a:schemeClr val="bg1"/>
              </a:solidFill>
              <a:latin typeface="Broadway" panose="04040905080B02020502" pitchFamily="82" charset="0"/>
              <a:ea typeface="经典特宋简"/>
              <a:cs typeface="经典特宋简"/>
            </a:endParaRPr>
          </a:p>
        </p:txBody>
      </p:sp>
      <p:sp>
        <p:nvSpPr>
          <p:cNvPr id="6" name="矩形 5"/>
          <p:cNvSpPr>
            <a:spLocks noChangeArrowheads="1"/>
          </p:cNvSpPr>
          <p:nvPr/>
        </p:nvSpPr>
        <p:spPr bwMode="auto">
          <a:xfrm>
            <a:off x="2001441" y="108095"/>
            <a:ext cx="7826375" cy="8299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latin typeface="黑体" panose="02010609060101010101" charset="-122"/>
                <a:ea typeface="黑体" panose="02010609060101010101" charset="-122"/>
              </a:rPr>
              <a:t>空间定位</a:t>
            </a:r>
            <a:endParaRPr lang="en-US" altLang="zh-CN" sz="2400" dirty="0">
              <a:latin typeface="黑体" panose="02010609060101010101" charset="-122"/>
              <a:ea typeface="黑体" panose="02010609060101010101" charset="-122"/>
            </a:endParaRPr>
          </a:p>
          <a:p>
            <a:pPr eaLnBrk="1" hangingPunct="1"/>
            <a:r>
              <a:rPr lang="en-US" altLang="zh-CN" sz="2400" dirty="0">
                <a:latin typeface="黑体" panose="02010609060101010101" charset="-122"/>
                <a:ea typeface="黑体" panose="02010609060101010101" charset="-122"/>
              </a:rPr>
              <a:t>        ——</a:t>
            </a:r>
            <a:r>
              <a:rPr lang="zh-CN" altLang="en-US" sz="2400" dirty="0">
                <a:latin typeface="黑体" panose="02010609060101010101" charset="-122"/>
                <a:ea typeface="黑体" panose="02010609060101010101" charset="-122"/>
              </a:rPr>
              <a:t>横向发掘单元“主旨内涵”</a:t>
            </a:r>
            <a:endParaRPr lang="zh-CN" altLang="en-US" sz="2400" dirty="0">
              <a:latin typeface="黑体" panose="02010609060101010101" charset="-122"/>
              <a:ea typeface="黑体" panose="02010609060101010101" charset="-122"/>
            </a:endParaRPr>
          </a:p>
        </p:txBody>
      </p:sp>
      <p:grpSp>
        <p:nvGrpSpPr>
          <p:cNvPr id="2" name="组合 1"/>
          <p:cNvGrpSpPr/>
          <p:nvPr/>
        </p:nvGrpSpPr>
        <p:grpSpPr>
          <a:xfrm>
            <a:off x="776605" y="1091565"/>
            <a:ext cx="10567035" cy="4729480"/>
            <a:chOff x="3360" y="2141"/>
            <a:chExt cx="11407" cy="7026"/>
          </a:xfrm>
        </p:grpSpPr>
        <p:pic>
          <p:nvPicPr>
            <p:cNvPr id="12" name="图片 209817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60" y="2141"/>
              <a:ext cx="11407" cy="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5" y="4620"/>
              <a:ext cx="1495"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8" y="5218"/>
              <a:ext cx="1067"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1" y="4382"/>
              <a:ext cx="1095"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8" y="3809"/>
              <a:ext cx="1172"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标注 21"/>
            <p:cNvSpPr>
              <a:spLocks noChangeArrowheads="1"/>
            </p:cNvSpPr>
            <p:nvPr/>
          </p:nvSpPr>
          <p:spPr bwMode="auto">
            <a:xfrm>
              <a:off x="8216" y="5426"/>
              <a:ext cx="1912" cy="1043"/>
            </a:xfrm>
            <a:prstGeom prst="wedgeRectCallout">
              <a:avLst>
                <a:gd name="adj1" fmla="val 19460"/>
                <a:gd name="adj2" fmla="val -105392"/>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b="1" dirty="0">
                  <a:solidFill>
                    <a:srgbClr val="C00000"/>
                  </a:solidFill>
                  <a:latin typeface="黑体" panose="02010609060101010101" charset="-122"/>
                  <a:ea typeface="黑体" panose="02010609060101010101" charset="-122"/>
                </a:rPr>
                <a:t>马克思</a:t>
              </a:r>
              <a:r>
                <a:rPr lang="en-US" altLang="zh-CN" b="1" dirty="0">
                  <a:solidFill>
                    <a:srgbClr val="C00000"/>
                  </a:solidFill>
                  <a:latin typeface="黑体" panose="02010609060101010101" charset="-122"/>
                  <a:ea typeface="黑体" panose="02010609060101010101" charset="-122"/>
                </a:rPr>
                <a:t>《</a:t>
              </a:r>
              <a:r>
                <a:rPr lang="zh-CN" altLang="en-US" b="1" dirty="0">
                  <a:solidFill>
                    <a:srgbClr val="C00000"/>
                  </a:solidFill>
                  <a:latin typeface="黑体" panose="02010609060101010101" charset="-122"/>
                  <a:ea typeface="黑体" panose="02010609060101010101" charset="-122"/>
                </a:rPr>
                <a:t>共产党宣言</a:t>
              </a:r>
              <a:r>
                <a:rPr lang="en-US" altLang="zh-CN" b="1" dirty="0">
                  <a:solidFill>
                    <a:srgbClr val="C00000"/>
                  </a:solidFill>
                  <a:latin typeface="黑体" panose="02010609060101010101" charset="-122"/>
                  <a:ea typeface="黑体" panose="02010609060101010101" charset="-122"/>
                </a:rPr>
                <a:t>》</a:t>
              </a:r>
              <a:endParaRPr lang="zh-CN" altLang="en-US" b="1" dirty="0">
                <a:solidFill>
                  <a:srgbClr val="C00000"/>
                </a:solidFill>
                <a:latin typeface="黑体" panose="02010609060101010101" charset="-122"/>
                <a:ea typeface="黑体" panose="02010609060101010101" charset="-122"/>
              </a:endParaRPr>
            </a:p>
          </p:txBody>
        </p:sp>
        <p:sp>
          <p:nvSpPr>
            <p:cNvPr id="18" name="矩形标注 22"/>
            <p:cNvSpPr>
              <a:spLocks noChangeArrowheads="1"/>
            </p:cNvSpPr>
            <p:nvPr/>
          </p:nvSpPr>
          <p:spPr bwMode="auto">
            <a:xfrm>
              <a:off x="4395" y="5543"/>
              <a:ext cx="1275" cy="1040"/>
            </a:xfrm>
            <a:prstGeom prst="wedgeRectCallout">
              <a:avLst>
                <a:gd name="adj1" fmla="val 61047"/>
                <a:gd name="adj2" fmla="val -86682"/>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美国南北战争</a:t>
              </a:r>
              <a:endParaRPr lang="zh-CN" altLang="en-US" b="1" dirty="0">
                <a:solidFill>
                  <a:srgbClr val="C00000"/>
                </a:solidFill>
                <a:latin typeface="黑体" panose="02010609060101010101" charset="-122"/>
                <a:ea typeface="黑体" panose="02010609060101010101" charset="-122"/>
              </a:endParaRPr>
            </a:p>
          </p:txBody>
        </p:sp>
        <p:sp>
          <p:nvSpPr>
            <p:cNvPr id="19" name="矩形标注 23"/>
            <p:cNvSpPr>
              <a:spLocks noChangeArrowheads="1"/>
            </p:cNvSpPr>
            <p:nvPr/>
          </p:nvSpPr>
          <p:spPr bwMode="auto">
            <a:xfrm>
              <a:off x="12037" y="6350"/>
              <a:ext cx="1275" cy="1042"/>
            </a:xfrm>
            <a:prstGeom prst="wedgeRectCallout">
              <a:avLst>
                <a:gd name="adj1" fmla="val 51282"/>
                <a:gd name="adj2" fmla="val -91301"/>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日本明治维新</a:t>
              </a:r>
              <a:endParaRPr lang="zh-CN" altLang="en-US" b="1" dirty="0">
                <a:solidFill>
                  <a:srgbClr val="C00000"/>
                </a:solidFill>
                <a:latin typeface="黑体" panose="02010609060101010101" charset="-122"/>
                <a:ea typeface="黑体" panose="02010609060101010101" charset="-122"/>
              </a:endParaRPr>
            </a:p>
          </p:txBody>
        </p:sp>
        <p:sp>
          <p:nvSpPr>
            <p:cNvPr id="20" name="矩形标注 24"/>
            <p:cNvSpPr>
              <a:spLocks noChangeArrowheads="1"/>
            </p:cNvSpPr>
            <p:nvPr/>
          </p:nvSpPr>
          <p:spPr bwMode="auto">
            <a:xfrm>
              <a:off x="11402" y="3709"/>
              <a:ext cx="2105" cy="845"/>
            </a:xfrm>
            <a:prstGeom prst="wedgeRectCallout">
              <a:avLst>
                <a:gd name="adj1" fmla="val -76967"/>
                <a:gd name="adj2" fmla="val -27049"/>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俄国废除农奴制改革</a:t>
              </a:r>
              <a:endParaRPr lang="zh-CN" altLang="en-US" b="1" dirty="0">
                <a:solidFill>
                  <a:srgbClr val="C00000"/>
                </a:solidFill>
                <a:latin typeface="黑体" panose="02010609060101010101" charset="-122"/>
                <a:ea typeface="黑体" panose="02010609060101010101" charset="-122"/>
              </a:endParaRPr>
            </a:p>
          </p:txBody>
        </p:sp>
        <p:pic>
          <p:nvPicPr>
            <p:cNvPr id="21" name="Picture 4" descr="http://m1.sinaimg.cn/maxwidth.640/m1.sinaimg.cn/d30cc92ee72a86a6b14ab703a94e1e42_434_274.jpg"/>
            <p:cNvPicPr>
              <a:picLocks noChangeAspect="1" noChangeArrowheads="1"/>
            </p:cNvPicPr>
            <p:nvPr/>
          </p:nvPicPr>
          <p:blipFill>
            <a:blip r:embed="rId6" cstate="print">
              <a:extLst>
                <a:ext uri="{28A0092B-C50C-407E-A947-70E740481C1C}">
                  <a14:useLocalDpi xmlns:a14="http://schemas.microsoft.com/office/drawing/2010/main" val="0"/>
                </a:ext>
              </a:extLst>
            </a:blip>
            <a:srcRect l="13356" t="5290" r="13188" b="15364"/>
            <a:stretch>
              <a:fillRect/>
            </a:stretch>
          </p:blipFill>
          <p:spPr bwMode="auto">
            <a:xfrm>
              <a:off x="11313" y="4674"/>
              <a:ext cx="106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标注 28"/>
            <p:cNvSpPr>
              <a:spLocks noChangeArrowheads="1"/>
            </p:cNvSpPr>
            <p:nvPr/>
          </p:nvSpPr>
          <p:spPr bwMode="auto">
            <a:xfrm>
              <a:off x="10484" y="5815"/>
              <a:ext cx="1272" cy="1043"/>
            </a:xfrm>
            <a:prstGeom prst="wedgeRectCallout">
              <a:avLst>
                <a:gd name="adj1" fmla="val 51282"/>
                <a:gd name="adj2" fmla="val -91301"/>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清朝洋务运动</a:t>
              </a:r>
              <a:endParaRPr lang="zh-CN" altLang="en-US" b="1" dirty="0">
                <a:solidFill>
                  <a:srgbClr val="C00000"/>
                </a:solidFill>
                <a:latin typeface="黑体" panose="02010609060101010101" charset="-122"/>
                <a:ea typeface="黑体" panose="02010609060101010101" charset="-122"/>
              </a:endParaRPr>
            </a:p>
          </p:txBody>
        </p:sp>
      </p:grpSp>
      <p:sp>
        <p:nvSpPr>
          <p:cNvPr id="23" name="矩形 29"/>
          <p:cNvSpPr>
            <a:spLocks noChangeArrowheads="1"/>
          </p:cNvSpPr>
          <p:nvPr/>
        </p:nvSpPr>
        <p:spPr bwMode="auto">
          <a:xfrm>
            <a:off x="1511935" y="4914900"/>
            <a:ext cx="9167495" cy="1938020"/>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FontTx/>
              <a:buNone/>
            </a:pP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主题</a:t>
            </a:r>
            <a:r>
              <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：马克思主义成为引领无产阶级革命运动，解放全人类的指导思想</a:t>
            </a:r>
            <a:r>
              <a:rPr lang="zh-CN" altLang="en-US" sz="2400" b="1" dirty="0">
                <a:latin typeface="Times New Roman" panose="02020603050405020304" pitchFamily="18" charset="0"/>
                <a:ea typeface="黑体" panose="02010609060101010101" charset="-122"/>
                <a:cs typeface="Times New Roman" panose="02020603050405020304" pitchFamily="18" charset="0"/>
              </a:rPr>
              <a:t>。</a:t>
            </a:r>
            <a:endParaRPr lang="zh-CN" altLang="en-US" sz="2400" b="1" dirty="0">
              <a:latin typeface="Times New Roman" panose="02020603050405020304" pitchFamily="18" charset="0"/>
              <a:ea typeface="黑体" panose="02010609060101010101" charset="-122"/>
              <a:cs typeface="Times New Roman" panose="02020603050405020304" pitchFamily="18" charset="0"/>
            </a:endParaRPr>
          </a:p>
          <a:p>
            <a:pPr algn="l" eaLnBrk="1" hangingPunct="1">
              <a:buFontTx/>
              <a:buNone/>
            </a:pP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主题</a:t>
            </a:r>
            <a:r>
              <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：资本主义制度的确立成为当时世界历史发展的趋势。</a:t>
            </a:r>
            <a:endParaRPr lang="en-US" altLang="zh-CN" sz="2400" b="1" dirty="0">
              <a:latin typeface="Times New Roman" panose="02020603050405020304" pitchFamily="18" charset="0"/>
              <a:ea typeface="黑体" panose="02010609060101010101" charset="-122"/>
              <a:cs typeface="Times New Roman" panose="02020603050405020304" pitchFamily="18" charset="0"/>
            </a:endParaRPr>
          </a:p>
          <a:p>
            <a:pPr algn="l" eaLnBrk="1" hangingPunct="1">
              <a:buFontTx/>
              <a:buNone/>
            </a:pP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主题</a:t>
            </a:r>
            <a:r>
              <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：世界历史近代化的多样性，革命或改革推动历史进步的重要因素。</a:t>
            </a:r>
            <a:endPar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内容占位符 2"/>
          <p:cNvSpPr txBox="1"/>
          <p:nvPr/>
        </p:nvSpPr>
        <p:spPr>
          <a:xfrm>
            <a:off x="1372235" y="1307465"/>
            <a:ext cx="9447530" cy="4032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spcBef>
                <a:spcPts val="0"/>
              </a:spcBef>
              <a:buNone/>
            </a:pP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3</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zh-CN" sz="3600" b="1" dirty="0">
                <a:solidFill>
                  <a:srgbClr val="3333FF"/>
                </a:solidFill>
                <a:latin typeface="黑体" panose="02010609060101010101" charset="-122"/>
                <a:ea typeface="黑体" panose="02010609060101010101" charset="-122"/>
              </a:rPr>
              <a:t>史料实证</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概念界定：史料实证是指对获取的史料进行辨析，并运用可信的史料努力重现历史真实的态度与方法。</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a:t>
            </a: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08660" y="382905"/>
            <a:ext cx="10487025" cy="6075045"/>
            <a:chOff x="2689" y="2459"/>
            <a:chExt cx="13606" cy="7086"/>
          </a:xfrm>
        </p:grpSpPr>
        <p:pic>
          <p:nvPicPr>
            <p:cNvPr id="4" name="图片 5" descr="QQ截图20170327135027.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89" y="3434"/>
              <a:ext cx="13607" cy="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nvCxnSpPr>
          <p:spPr>
            <a:xfrm>
              <a:off x="9996" y="4484"/>
              <a:ext cx="5850" cy="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线形标注 1 6"/>
            <p:cNvSpPr/>
            <p:nvPr/>
          </p:nvSpPr>
          <p:spPr bwMode="auto">
            <a:xfrm>
              <a:off x="12471" y="2459"/>
              <a:ext cx="3825" cy="675"/>
            </a:xfrm>
            <a:prstGeom prst="borderCallout1">
              <a:avLst>
                <a:gd name="adj1" fmla="val 18750"/>
                <a:gd name="adj2" fmla="val -8333"/>
                <a:gd name="adj3" fmla="val 191639"/>
                <a:gd name="adj4" fmla="val -31046"/>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分封的依据</a:t>
              </a:r>
              <a:endParaRPr lang="zh-CN" altLang="en-US" sz="3200">
                <a:solidFill>
                  <a:srgbClr val="FFFFFF"/>
                </a:solidFill>
                <a:latin typeface="Franklin Gothic Book" panose="020B0503020102020204" pitchFamily="34" charset="0"/>
                <a:ea typeface="黑体" panose="02010609060101010101" charset="-122"/>
              </a:endParaRPr>
            </a:p>
          </p:txBody>
        </p:sp>
        <p:cxnSp>
          <p:nvCxnSpPr>
            <p:cNvPr id="7" name="直接连接符 6"/>
            <p:cNvCxnSpPr/>
            <p:nvPr/>
          </p:nvCxnSpPr>
          <p:spPr>
            <a:xfrm>
              <a:off x="3359" y="5159"/>
              <a:ext cx="4613" cy="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线形标注 1 9"/>
            <p:cNvSpPr/>
            <p:nvPr/>
          </p:nvSpPr>
          <p:spPr bwMode="auto">
            <a:xfrm>
              <a:off x="6509" y="2459"/>
              <a:ext cx="3375" cy="675"/>
            </a:xfrm>
            <a:prstGeom prst="borderCallout1">
              <a:avLst>
                <a:gd name="adj1" fmla="val 18750"/>
                <a:gd name="adj2" fmla="val -8333"/>
                <a:gd name="adj3" fmla="val 329273"/>
                <a:gd name="adj4" fmla="val -30074"/>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封哪些人</a:t>
              </a:r>
              <a:endParaRPr lang="zh-CN" altLang="en-US" sz="3200">
                <a:solidFill>
                  <a:srgbClr val="FFFFFF"/>
                </a:solidFill>
                <a:latin typeface="Franklin Gothic Book" panose="020B0503020102020204" pitchFamily="34" charset="0"/>
                <a:ea typeface="黑体" panose="02010609060101010101" charset="-122"/>
              </a:endParaRPr>
            </a:p>
          </p:txBody>
        </p:sp>
        <p:sp>
          <p:nvSpPr>
            <p:cNvPr id="9" name="线形标注 1 10"/>
            <p:cNvSpPr/>
            <p:nvPr/>
          </p:nvSpPr>
          <p:spPr bwMode="auto">
            <a:xfrm>
              <a:off x="10109" y="7519"/>
              <a:ext cx="5963" cy="678"/>
            </a:xfrm>
            <a:prstGeom prst="borderCallout1">
              <a:avLst>
                <a:gd name="adj1" fmla="val -32861"/>
                <a:gd name="adj2" fmla="val 70116"/>
                <a:gd name="adj3" fmla="val -324486"/>
                <a:gd name="adj4" fmla="val 50375"/>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被封者有什么权力</a:t>
              </a:r>
              <a:endParaRPr lang="zh-CN" altLang="en-US" sz="3200">
                <a:solidFill>
                  <a:srgbClr val="FFFFFF"/>
                </a:solidFill>
                <a:latin typeface="Franklin Gothic Book" panose="020B0503020102020204" pitchFamily="34" charset="0"/>
                <a:ea typeface="黑体" panose="02010609060101010101" charset="-122"/>
              </a:endParaRPr>
            </a:p>
          </p:txBody>
        </p:sp>
        <p:cxnSp>
          <p:nvCxnSpPr>
            <p:cNvPr id="10" name="直接连接符 9"/>
            <p:cNvCxnSpPr/>
            <p:nvPr/>
          </p:nvCxnSpPr>
          <p:spPr>
            <a:xfrm>
              <a:off x="8196" y="5159"/>
              <a:ext cx="7537" cy="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159" y="6396"/>
              <a:ext cx="6300"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1796" y="6396"/>
              <a:ext cx="4050"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46" y="7071"/>
              <a:ext cx="2587"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线形标注 1 20"/>
            <p:cNvSpPr/>
            <p:nvPr/>
          </p:nvSpPr>
          <p:spPr bwMode="auto">
            <a:xfrm>
              <a:off x="3809" y="8871"/>
              <a:ext cx="5963" cy="675"/>
            </a:xfrm>
            <a:prstGeom prst="borderCallout1">
              <a:avLst>
                <a:gd name="adj1" fmla="val -60389"/>
                <a:gd name="adj2" fmla="val 16361"/>
                <a:gd name="adj3" fmla="val -324486"/>
                <a:gd name="adj4" fmla="val 50375"/>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被封者有什么责任</a:t>
              </a:r>
              <a:endParaRPr lang="zh-CN" altLang="en-US" sz="3200">
                <a:solidFill>
                  <a:srgbClr val="FFFFFF"/>
                </a:solidFill>
                <a:latin typeface="Franklin Gothic Book" panose="020B0503020102020204" pitchFamily="34" charset="0"/>
                <a:ea typeface="黑体" panose="02010609060101010101" charset="-122"/>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内容占位符 2"/>
          <p:cNvSpPr txBox="1"/>
          <p:nvPr/>
        </p:nvSpPr>
        <p:spPr>
          <a:xfrm>
            <a:off x="1489075" y="1567815"/>
            <a:ext cx="9477375" cy="4032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2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4</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黑体" panose="02010609060101010101" charset="-122"/>
                <a:ea typeface="黑体" panose="02010609060101010101" charset="-122"/>
              </a:rPr>
              <a:t>历史解释</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20000"/>
              </a:lnSpc>
              <a:spcBef>
                <a:spcPts val="0"/>
              </a:spcBef>
              <a:buNone/>
            </a:pPr>
            <a:r>
              <a:rPr lang="zh-CN" altLang="en-US" sz="3600" b="1" dirty="0">
                <a:latin typeface="黑体" panose="02010609060101010101" charset="-122"/>
                <a:ea typeface="黑体" panose="02010609060101010101" charset="-122"/>
              </a:rPr>
              <a:t>  概念界定：历史解释是指以史料为依据，以历史理解为基础，对历史事物进行理性分析和客观评判的态度、能力与方法。</a:t>
            </a:r>
            <a:endParaRPr lang="zh-CN" altLang="en-US" sz="3600" b="1" dirty="0">
              <a:latin typeface="黑体" panose="02010609060101010101" charset="-122"/>
              <a:ea typeface="黑体" panose="02010609060101010101" charset="-122"/>
            </a:endParaRPr>
          </a:p>
          <a:p>
            <a:pPr marL="0" indent="457200" algn="just">
              <a:lnSpc>
                <a:spcPct val="120000"/>
              </a:lnSpc>
              <a:spcBef>
                <a:spcPts val="0"/>
              </a:spcBef>
              <a:buNone/>
            </a:pP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descr="川教社历史课程网蒋国化制作，更多川教版资源请访问http://www.chuanjiaoban.com"/>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77695" y="333375"/>
            <a:ext cx="874839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1326703" y="5759155"/>
            <a:ext cx="8928992" cy="90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457200" algn="l" eaLnBrk="1" hangingPunct="1">
              <a:lnSpc>
                <a:spcPct val="120000"/>
              </a:lnSpc>
            </a:pPr>
            <a:r>
              <a:rPr lang="zh-CN" altLang="zh-CN" sz="2200" b="1" dirty="0">
                <a:latin typeface="Times New Roman" panose="02020603050405020304" pitchFamily="18" charset="0"/>
                <a:ea typeface="黑体" panose="02010609060101010101" charset="-122"/>
                <a:cs typeface="Times New Roman" panose="02020603050405020304" pitchFamily="18" charset="0"/>
              </a:rPr>
              <a:t>信息：欧盟的</a:t>
            </a:r>
            <a:r>
              <a:rPr lang="en-US" altLang="zh-CN" sz="2200" b="1" dirty="0">
                <a:latin typeface="Times New Roman" panose="02020603050405020304" pitchFamily="18" charset="0"/>
                <a:ea typeface="黑体" panose="02010609060101010101" charset="-122"/>
                <a:cs typeface="Times New Roman" panose="02020603050405020304" pitchFamily="18" charset="0"/>
              </a:rPr>
              <a:t>GDP</a:t>
            </a:r>
            <a:r>
              <a:rPr lang="zh-CN" altLang="zh-CN" sz="2200" b="1" dirty="0">
                <a:latin typeface="Times New Roman" panose="02020603050405020304" pitchFamily="18" charset="0"/>
                <a:ea typeface="黑体" panose="02010609060101010101" charset="-122"/>
                <a:cs typeface="Times New Roman" panose="02020603050405020304" pitchFamily="18" charset="0"/>
              </a:rPr>
              <a:t>超过美国、日本。</a:t>
            </a:r>
            <a:endParaRPr lang="zh-CN" altLang="zh-CN" sz="2200" b="1" dirty="0">
              <a:latin typeface="Times New Roman" panose="02020603050405020304" pitchFamily="18" charset="0"/>
              <a:ea typeface="黑体" panose="02010609060101010101" charset="-122"/>
              <a:cs typeface="Times New Roman" panose="02020603050405020304" pitchFamily="18" charset="0"/>
            </a:endParaRPr>
          </a:p>
          <a:p>
            <a:pPr indent="457200" algn="l" eaLnBrk="1" hangingPunct="1">
              <a:lnSpc>
                <a:spcPct val="120000"/>
              </a:lnSpc>
            </a:pPr>
            <a:r>
              <a:rPr lang="zh-CN" altLang="zh-CN" sz="2200" b="1" dirty="0">
                <a:latin typeface="Times New Roman" panose="02020603050405020304" pitchFamily="18" charset="0"/>
                <a:ea typeface="黑体" panose="02010609060101010101" charset="-122"/>
                <a:cs typeface="Times New Roman" panose="02020603050405020304" pitchFamily="18" charset="0"/>
              </a:rPr>
              <a:t>原因：欧盟成员国之间资源共享、优势互补、有利于经济的发展。</a:t>
            </a:r>
            <a:endParaRPr lang="zh-CN" altLang="en-US" sz="2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内容占位符 2"/>
          <p:cNvSpPr txBox="1"/>
          <p:nvPr/>
        </p:nvSpPr>
        <p:spPr>
          <a:xfrm>
            <a:off x="1610518" y="979830"/>
            <a:ext cx="8856663" cy="31683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2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5</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黑体" panose="02010609060101010101" charset="-122"/>
                <a:ea typeface="黑体" panose="02010609060101010101" charset="-122"/>
              </a:rPr>
              <a:t>家国情怀</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20000"/>
              </a:lnSpc>
              <a:spcBef>
                <a:spcPts val="0"/>
              </a:spcBef>
              <a:buNone/>
            </a:pPr>
            <a:r>
              <a:rPr lang="zh-CN" altLang="en-US" sz="3600" b="1" dirty="0">
                <a:latin typeface="黑体" panose="02010609060101010101" charset="-122"/>
                <a:ea typeface="黑体" panose="02010609060101010101" charset="-122"/>
              </a:rPr>
              <a:t>  概念界定：家国情怀是学习和探究历史应具有的社会责任与人文追求。</a:t>
            </a:r>
            <a:endParaRPr lang="zh-CN" altLang="en-US" sz="3600" b="1" dirty="0">
              <a:latin typeface="黑体" panose="02010609060101010101" charset="-122"/>
              <a:ea typeface="黑体" panose="02010609060101010101" charset="-122"/>
            </a:endParaRPr>
          </a:p>
          <a:p>
            <a:pPr marL="0" indent="457200" algn="just">
              <a:lnSpc>
                <a:spcPct val="120000"/>
              </a:lnSpc>
              <a:spcBef>
                <a:spcPts val="0"/>
              </a:spcBef>
              <a:buNone/>
            </a:pPr>
            <a:r>
              <a:rPr lang="zh-CN" altLang="en-US" sz="3600" b="1" dirty="0">
                <a:latin typeface="黑体" panose="02010609060101010101" charset="-122"/>
                <a:ea typeface="黑体" panose="02010609060101010101" charset="-122"/>
              </a:rPr>
              <a:t>  内涵阐释：学习和探究历史应具有价值关怀，要充满</a:t>
            </a:r>
            <a:r>
              <a:rPr lang="zh-CN" altLang="en-US" sz="3600" b="1" dirty="0">
                <a:solidFill>
                  <a:srgbClr val="FF0000"/>
                </a:solidFill>
                <a:latin typeface="黑体" panose="02010609060101010101" charset="-122"/>
                <a:ea typeface="黑体" panose="02010609060101010101" charset="-122"/>
              </a:rPr>
              <a:t>人文情怀</a:t>
            </a:r>
            <a:r>
              <a:rPr lang="zh-CN" altLang="en-US" sz="3600" b="1" dirty="0">
                <a:latin typeface="黑体" panose="02010609060101010101" charset="-122"/>
                <a:ea typeface="黑体" panose="02010609060101010101" charset="-122"/>
              </a:rPr>
              <a:t>并关注现实问题，以服务于国家强盛、民族自强和人类社会的进步为使命。</a:t>
            </a: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224814" y="3651468"/>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试题类型</a:t>
            </a:r>
            <a:endParaRPr lang="zh-CN" altLang="en-US" sz="4800" b="1" dirty="0">
              <a:solidFill>
                <a:schemeClr val="tx2"/>
              </a:solidFill>
              <a:latin typeface="+mn-ea"/>
              <a:ea typeface="+mn-ea"/>
            </a:endParaRPr>
          </a:p>
        </p:txBody>
      </p:sp>
      <p:sp>
        <p:nvSpPr>
          <p:cNvPr id="4" name="01 16"/>
          <p:cNvSpPr txBox="1"/>
          <p:nvPr/>
        </p:nvSpPr>
        <p:spPr bwMode="auto">
          <a:xfrm>
            <a:off x="4952547" y="1635671"/>
            <a:ext cx="1772920" cy="1897380"/>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03</a:t>
            </a:r>
            <a:endParaRPr lang="zh-CN" alt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31950" y="1409065"/>
            <a:ext cx="9312275" cy="36347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eaLnBrk="1" latinLnBrk="1" hangingPunct="1">
              <a:lnSpc>
                <a:spcPct val="120000"/>
              </a:lnSpc>
              <a:defRPr/>
            </a:pPr>
            <a:r>
              <a:rPr lang="zh-CN" altLang="en-US" sz="3200" b="1" noProof="1">
                <a:latin typeface="黑体" panose="02010609060101010101" charset="-122"/>
                <a:ea typeface="黑体" panose="02010609060101010101" charset="-122"/>
              </a:rPr>
              <a:t>从设问角度上看：</a:t>
            </a:r>
            <a:endParaRPr lang="en-US" altLang="zh-CN" sz="3200" b="1" noProof="1">
              <a:latin typeface="黑体" panose="02010609060101010101" charset="-122"/>
              <a:ea typeface="黑体" panose="02010609060101010101" charset="-122"/>
            </a:endParaRPr>
          </a:p>
          <a:p>
            <a:pPr indent="457200" algn="just" latinLnBrk="1">
              <a:lnSpc>
                <a:spcPct val="120000"/>
              </a:lnSpc>
              <a:defRPr/>
            </a:pPr>
            <a:r>
              <a:rPr lang="zh-CN" altLang="en-US" sz="3200" b="1" noProof="1">
                <a:latin typeface="黑体" panose="02010609060101010101" charset="-122"/>
                <a:ea typeface="黑体" panose="02010609060101010101" charset="-122"/>
              </a:rPr>
              <a:t>四大老题型：</a:t>
            </a:r>
            <a:r>
              <a:rPr lang="zh-CN" altLang="en-US" sz="3200" noProof="1">
                <a:latin typeface="华文楷体" panose="02010600040101010101" pitchFamily="2" charset="-122"/>
                <a:ea typeface="华文楷体" panose="02010600040101010101" pitchFamily="2" charset="-122"/>
              </a:rPr>
              <a:t>比较异同、原因分析、影响分析、历史认识或观点</a:t>
            </a:r>
            <a:endParaRPr lang="zh-CN" altLang="en-US" sz="3200" noProof="1">
              <a:latin typeface="华文楷体" panose="02010600040101010101" pitchFamily="2" charset="-122"/>
              <a:ea typeface="华文楷体" panose="02010600040101010101" pitchFamily="2" charset="-122"/>
            </a:endParaRPr>
          </a:p>
          <a:p>
            <a:pPr indent="457200" algn="just" eaLnBrk="1" latinLnBrk="1" hangingPunct="1">
              <a:lnSpc>
                <a:spcPct val="120000"/>
              </a:lnSpc>
              <a:defRPr/>
            </a:pPr>
            <a:r>
              <a:rPr lang="zh-CN" altLang="en-US" sz="3200" b="1" noProof="1">
                <a:latin typeface="黑体" panose="02010609060101010101" charset="-122"/>
                <a:ea typeface="黑体" panose="02010609060101010101" charset="-122"/>
              </a:rPr>
              <a:t>新问法：</a:t>
            </a:r>
            <a:r>
              <a:rPr lang="zh-CN" altLang="en-US" sz="3200" noProof="1">
                <a:latin typeface="华文楷体" panose="02010600040101010101" pitchFamily="2" charset="-122"/>
                <a:ea typeface="华文楷体" panose="02010600040101010101" pitchFamily="2" charset="-122"/>
              </a:rPr>
              <a:t>价值；职能；功能；地位；态度；意图；性质；评价；贡献；反应 ；评析；理解；观点看法；观点说明；关系</a:t>
            </a:r>
            <a:endParaRPr lang="zh-CN" altLang="en-US" sz="3200" b="1" noProof="1">
              <a:latin typeface="黑体" panose="02010609060101010101" charset="-122"/>
              <a:ea typeface="黑体" panose="02010609060101010101"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23595" y="325120"/>
            <a:ext cx="10544810" cy="6208395"/>
          </a:xfrm>
          <a:prstGeom prst="rect">
            <a:avLst/>
          </a:prstGeom>
          <a:solidFill>
            <a:schemeClr val="accent4">
              <a:lumMod val="20000"/>
              <a:lumOff val="80000"/>
            </a:schemeClr>
          </a:solidFill>
          <a:ln>
            <a:solidFill>
              <a:srgbClr val="002060"/>
            </a:solidFill>
          </a:ln>
        </p:spPr>
        <p:txBody>
          <a:bodyPr wrap="square">
            <a:spAutoFit/>
          </a:bodyPr>
          <a:lstStyle/>
          <a:p>
            <a:pPr algn="ctr" eaLnBrk="1" latinLnBrk="1" hangingPunct="1">
              <a:defRPr/>
            </a:pPr>
            <a:r>
              <a:rPr lang="zh-CN" altLang="en-US" sz="2800" b="1" dirty="0">
                <a:solidFill>
                  <a:schemeClr val="tx2"/>
                </a:solidFill>
                <a:latin typeface="黑体" panose="02010609060101010101" charset="-122"/>
                <a:ea typeface="黑体" panose="02010609060101010101" charset="-122"/>
              </a:rPr>
              <a:t>设问词的含义分为十类试题</a:t>
            </a:r>
            <a:endParaRPr lang="zh-CN" altLang="en-US" sz="2800" b="1" dirty="0">
              <a:solidFill>
                <a:schemeClr val="tx2"/>
              </a:solidFill>
              <a:latin typeface="黑体" panose="02010609060101010101" charset="-122"/>
              <a:ea typeface="黑体" panose="02010609060101010101" charset="-122"/>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）原因类：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为什么？背景？条件？因素？目的？</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）经过内容类：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怎样？如何？历程？内容？经过？措施？表现？史实？</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）结果类：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意义？影响？评价？功绩？作用？价值？结果？贡献？</a:t>
            </a:r>
            <a:endPar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）变化趋势类：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变化？趋势？</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）看法观点类：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看法？观点？</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6</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）特点特征类：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特点？特征？</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7</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）启示认识类：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感想？借鉴？经验？认识？</a:t>
            </a:r>
            <a:endPar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8</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）关系类：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关系？</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9</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）性质实质类：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性质？实质？</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10</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）比较异同类：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异？同？</a:t>
            </a:r>
            <a:endPar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p:txBody>
      </p:sp>
      <p:sp>
        <p:nvSpPr>
          <p:cNvPr id="2" name="文本框 1"/>
          <p:cNvSpPr txBox="1"/>
          <p:nvPr/>
        </p:nvSpPr>
        <p:spPr>
          <a:xfrm>
            <a:off x="7226935" y="4290695"/>
            <a:ext cx="3292475" cy="460375"/>
          </a:xfrm>
          <a:prstGeom prst="rect">
            <a:avLst/>
          </a:prstGeom>
          <a:solidFill>
            <a:schemeClr val="bg2">
              <a:lumMod val="20000"/>
              <a:lumOff val="80000"/>
            </a:schemeClr>
          </a:solidFill>
          <a:ln>
            <a:solidFill>
              <a:schemeClr val="accent5">
                <a:lumMod val="40000"/>
                <a:lumOff val="60000"/>
              </a:schemeClr>
            </a:solidFill>
          </a:ln>
        </p:spPr>
        <p:txBody>
          <a:bodyPr wrap="square" rtlCol="0">
            <a:spAutoFit/>
          </a:bodyPr>
          <a:p>
            <a:r>
              <a:rPr lang="zh-CN" altLang="en-US" sz="2400" b="1"/>
              <a:t>关注真题、训练、热点</a:t>
            </a:r>
            <a:endParaRPr lang="zh-CN" altLang="en-US" sz="24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563904" y="3909913"/>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逐梦无悔</a:t>
            </a:r>
            <a:endParaRPr lang="zh-CN" altLang="en-US" sz="4800" b="1" dirty="0">
              <a:solidFill>
                <a:schemeClr val="tx2"/>
              </a:solidFill>
              <a:latin typeface="+mn-ea"/>
              <a:ea typeface="+mn-ea"/>
            </a:endParaRPr>
          </a:p>
        </p:txBody>
      </p:sp>
      <p:sp>
        <p:nvSpPr>
          <p:cNvPr id="4" name="01 16"/>
          <p:cNvSpPr txBox="1"/>
          <p:nvPr/>
        </p:nvSpPr>
        <p:spPr bwMode="auto">
          <a:xfrm>
            <a:off x="5232582" y="1666151"/>
            <a:ext cx="1727200" cy="1897380"/>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a:t>
            </a:r>
            <a:r>
              <a:rPr lang="en-US" sz="11735" dirty="0" smtClean="0">
                <a:solidFill>
                  <a:schemeClr val="tx2"/>
                </a:solidFill>
                <a:latin typeface="Impact" panose="020B0806030902050204" pitchFamily="34" charset="0"/>
                <a:cs typeface="Mongolian Baiti" panose="03000500000000000000" pitchFamily="66" charset="0"/>
              </a:rPr>
              <a:t>4</a:t>
            </a:r>
            <a:endParaRPr 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135998" y="2212475"/>
            <a:ext cx="3285441" cy="645160"/>
            <a:chOff x="6530072" y="1583160"/>
            <a:chExt cx="3285441" cy="645160"/>
          </a:xfrm>
        </p:grpSpPr>
        <p:sp>
          <p:nvSpPr>
            <p:cNvPr id="14" name="文本框 19"/>
            <p:cNvSpPr txBox="1">
              <a:spLocks noChangeArrowheads="1"/>
            </p:cNvSpPr>
            <p:nvPr>
              <p:custDataLst>
                <p:tags r:id="rId1"/>
              </p:custDataLst>
            </p:nvPr>
          </p:nvSpPr>
          <p:spPr bwMode="auto">
            <a:xfrm>
              <a:off x="7556018" y="1583161"/>
              <a:ext cx="2259495"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dirty="0">
                  <a:solidFill>
                    <a:schemeClr val="tx2"/>
                  </a:solidFill>
                </a:rPr>
                <a:t>试题特点</a:t>
              </a:r>
              <a:endParaRPr lang="zh-CN" altLang="en-US" dirty="0">
                <a:solidFill>
                  <a:schemeClr val="tx2"/>
                </a:solidFill>
              </a:endParaRPr>
            </a:p>
          </p:txBody>
        </p:sp>
        <p:sp>
          <p:nvSpPr>
            <p:cNvPr id="15" name="文本框 14"/>
            <p:cNvSpPr txBox="1"/>
            <p:nvPr/>
          </p:nvSpPr>
          <p:spPr>
            <a:xfrm>
              <a:off x="6530072" y="1583160"/>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1</a:t>
              </a:r>
              <a:endParaRPr lang="en-US" sz="3600">
                <a:solidFill>
                  <a:schemeClr val="tx2"/>
                </a:solidFill>
              </a:endParaRPr>
            </a:p>
          </p:txBody>
        </p:sp>
      </p:grpSp>
      <p:grpSp>
        <p:nvGrpSpPr>
          <p:cNvPr id="16" name="组合 15"/>
          <p:cNvGrpSpPr/>
          <p:nvPr/>
        </p:nvGrpSpPr>
        <p:grpSpPr>
          <a:xfrm>
            <a:off x="6136633" y="4051401"/>
            <a:ext cx="3028266" cy="645160"/>
            <a:chOff x="6530072" y="2331791"/>
            <a:chExt cx="3028266" cy="645160"/>
          </a:xfrm>
        </p:grpSpPr>
        <p:sp>
          <p:nvSpPr>
            <p:cNvPr id="17" name="文本框 20"/>
            <p:cNvSpPr txBox="1">
              <a:spLocks noChangeArrowheads="1"/>
            </p:cNvSpPr>
            <p:nvPr>
              <p:custDataLst>
                <p:tags r:id="rId3"/>
              </p:custDataLst>
            </p:nvPr>
          </p:nvSpPr>
          <p:spPr bwMode="auto">
            <a:xfrm>
              <a:off x="7556018" y="2333356"/>
              <a:ext cx="2002320"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dirty="0">
                  <a:solidFill>
                    <a:schemeClr val="tx2"/>
                  </a:solidFill>
                </a:rPr>
                <a:t> </a:t>
              </a:r>
              <a:r>
                <a:rPr lang="zh-CN" altLang="en-US" dirty="0">
                  <a:solidFill>
                    <a:schemeClr val="tx2"/>
                  </a:solidFill>
                </a:rPr>
                <a:t>中考题型</a:t>
              </a:r>
              <a:endParaRPr lang="zh-CN" altLang="en-US" dirty="0">
                <a:solidFill>
                  <a:schemeClr val="tx2"/>
                </a:solidFill>
              </a:endParaRPr>
            </a:p>
          </p:txBody>
        </p:sp>
        <p:sp>
          <p:nvSpPr>
            <p:cNvPr id="18" name="文本框 17"/>
            <p:cNvSpPr txBox="1"/>
            <p:nvPr/>
          </p:nvSpPr>
          <p:spPr>
            <a:xfrm>
              <a:off x="6530072" y="2331791"/>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3</a:t>
              </a:r>
              <a:endParaRPr lang="en-US" sz="3600">
                <a:solidFill>
                  <a:schemeClr val="tx2"/>
                </a:solidFill>
              </a:endParaRPr>
            </a:p>
          </p:txBody>
        </p:sp>
      </p:grpSp>
      <p:grpSp>
        <p:nvGrpSpPr>
          <p:cNvPr id="19" name="组合 18"/>
          <p:cNvGrpSpPr/>
          <p:nvPr/>
        </p:nvGrpSpPr>
        <p:grpSpPr>
          <a:xfrm>
            <a:off x="6135998" y="4946082"/>
            <a:ext cx="3285441" cy="646384"/>
            <a:chOff x="6530072" y="3463962"/>
            <a:chExt cx="3285441" cy="646384"/>
          </a:xfrm>
        </p:grpSpPr>
        <p:sp>
          <p:nvSpPr>
            <p:cNvPr id="20" name="文本框 21"/>
            <p:cNvSpPr txBox="1">
              <a:spLocks noChangeArrowheads="1"/>
            </p:cNvSpPr>
            <p:nvPr>
              <p:custDataLst>
                <p:tags r:id="rId4"/>
              </p:custDataLst>
            </p:nvPr>
          </p:nvSpPr>
          <p:spPr bwMode="auto">
            <a:xfrm>
              <a:off x="7556018" y="3526781"/>
              <a:ext cx="2259495"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dirty="0">
                  <a:solidFill>
                    <a:schemeClr val="tx2"/>
                  </a:solidFill>
                </a:rPr>
                <a:t> </a:t>
              </a:r>
              <a:r>
                <a:rPr lang="zh-CN" altLang="en-US" dirty="0">
                  <a:solidFill>
                    <a:schemeClr val="tx2"/>
                  </a:solidFill>
                </a:rPr>
                <a:t>逐梦无悔</a:t>
              </a:r>
              <a:endParaRPr lang="zh-CN" altLang="en-US" dirty="0">
                <a:solidFill>
                  <a:schemeClr val="tx2"/>
                </a:solidFill>
              </a:endParaRPr>
            </a:p>
          </p:txBody>
        </p:sp>
        <p:sp>
          <p:nvSpPr>
            <p:cNvPr id="21" name="文本框 20"/>
            <p:cNvSpPr txBox="1"/>
            <p:nvPr/>
          </p:nvSpPr>
          <p:spPr>
            <a:xfrm>
              <a:off x="6530072" y="3463962"/>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4</a:t>
              </a:r>
              <a:endParaRPr lang="en-US" sz="3600">
                <a:solidFill>
                  <a:schemeClr val="tx2"/>
                </a:solidFill>
              </a:endParaRPr>
            </a:p>
          </p:txBody>
        </p:sp>
      </p:grpSp>
      <p:sp>
        <p:nvSpPr>
          <p:cNvPr id="31" name="Freeform 5"/>
          <p:cNvSpPr>
            <a:spLocks noEditPoints="1"/>
          </p:cNvSpPr>
          <p:nvPr/>
        </p:nvSpPr>
        <p:spPr bwMode="auto">
          <a:xfrm>
            <a:off x="1447316" y="1638435"/>
            <a:ext cx="3876850" cy="4684328"/>
          </a:xfrm>
          <a:custGeom>
            <a:avLst/>
            <a:gdLst>
              <a:gd name="T0" fmla="*/ 274 w 803"/>
              <a:gd name="T1" fmla="*/ 26 h 970"/>
              <a:gd name="T2" fmla="*/ 283 w 803"/>
              <a:gd name="T3" fmla="*/ 124 h 970"/>
              <a:gd name="T4" fmla="*/ 691 w 803"/>
              <a:gd name="T5" fmla="*/ 335 h 970"/>
              <a:gd name="T6" fmla="*/ 138 w 803"/>
              <a:gd name="T7" fmla="*/ 195 h 970"/>
              <a:gd name="T8" fmla="*/ 129 w 803"/>
              <a:gd name="T9" fmla="*/ 205 h 970"/>
              <a:gd name="T10" fmla="*/ 741 w 803"/>
              <a:gd name="T11" fmla="*/ 497 h 970"/>
              <a:gd name="T12" fmla="*/ 783 w 803"/>
              <a:gd name="T13" fmla="*/ 529 h 970"/>
              <a:gd name="T14" fmla="*/ 45 w 803"/>
              <a:gd name="T15" fmla="*/ 374 h 970"/>
              <a:gd name="T16" fmla="*/ 452 w 803"/>
              <a:gd name="T17" fmla="*/ 114 h 970"/>
              <a:gd name="T18" fmla="*/ 494 w 803"/>
              <a:gd name="T19" fmla="*/ 9 h 970"/>
              <a:gd name="T20" fmla="*/ 643 w 803"/>
              <a:gd name="T21" fmla="*/ 197 h 970"/>
              <a:gd name="T22" fmla="*/ 619 w 803"/>
              <a:gd name="T23" fmla="*/ 199 h 970"/>
              <a:gd name="T24" fmla="*/ 206 w 803"/>
              <a:gd name="T25" fmla="*/ 295 h 970"/>
              <a:gd name="T26" fmla="*/ 176 w 803"/>
              <a:gd name="T27" fmla="*/ 404 h 970"/>
              <a:gd name="T28" fmla="*/ 160 w 803"/>
              <a:gd name="T29" fmla="*/ 450 h 970"/>
              <a:gd name="T30" fmla="*/ 242 w 803"/>
              <a:gd name="T31" fmla="*/ 896 h 970"/>
              <a:gd name="T32" fmla="*/ 255 w 803"/>
              <a:gd name="T33" fmla="*/ 677 h 970"/>
              <a:gd name="T34" fmla="*/ 340 w 803"/>
              <a:gd name="T35" fmla="*/ 469 h 970"/>
              <a:gd name="T36" fmla="*/ 343 w 803"/>
              <a:gd name="T37" fmla="*/ 443 h 970"/>
              <a:gd name="T38" fmla="*/ 638 w 803"/>
              <a:gd name="T39" fmla="*/ 375 h 970"/>
              <a:gd name="T40" fmla="*/ 434 w 803"/>
              <a:gd name="T41" fmla="*/ 436 h 970"/>
              <a:gd name="T42" fmla="*/ 359 w 803"/>
              <a:gd name="T43" fmla="*/ 406 h 970"/>
              <a:gd name="T44" fmla="*/ 361 w 803"/>
              <a:gd name="T45" fmla="*/ 543 h 970"/>
              <a:gd name="T46" fmla="*/ 342 w 803"/>
              <a:gd name="T47" fmla="*/ 667 h 970"/>
              <a:gd name="T48" fmla="*/ 368 w 803"/>
              <a:gd name="T49" fmla="*/ 569 h 970"/>
              <a:gd name="T50" fmla="*/ 374 w 803"/>
              <a:gd name="T51" fmla="*/ 567 h 970"/>
              <a:gd name="T52" fmla="*/ 415 w 803"/>
              <a:gd name="T53" fmla="*/ 499 h 970"/>
              <a:gd name="T54" fmla="*/ 381 w 803"/>
              <a:gd name="T55" fmla="*/ 521 h 970"/>
              <a:gd name="T56" fmla="*/ 394 w 803"/>
              <a:gd name="T57" fmla="*/ 489 h 970"/>
              <a:gd name="T58" fmla="*/ 430 w 803"/>
              <a:gd name="T59" fmla="*/ 445 h 970"/>
              <a:gd name="T60" fmla="*/ 432 w 803"/>
              <a:gd name="T61" fmla="*/ 455 h 970"/>
              <a:gd name="T62" fmla="*/ 405 w 803"/>
              <a:gd name="T63" fmla="*/ 464 h 970"/>
              <a:gd name="T64" fmla="*/ 354 w 803"/>
              <a:gd name="T65" fmla="*/ 423 h 970"/>
              <a:gd name="T66" fmla="*/ 361 w 803"/>
              <a:gd name="T67" fmla="*/ 409 h 970"/>
              <a:gd name="T68" fmla="*/ 373 w 803"/>
              <a:gd name="T69" fmla="*/ 414 h 970"/>
              <a:gd name="T70" fmla="*/ 373 w 803"/>
              <a:gd name="T71" fmla="*/ 418 h 970"/>
              <a:gd name="T72" fmla="*/ 362 w 803"/>
              <a:gd name="T73" fmla="*/ 563 h 970"/>
              <a:gd name="T74" fmla="*/ 360 w 803"/>
              <a:gd name="T75" fmla="*/ 509 h 970"/>
              <a:gd name="T76" fmla="*/ 383 w 803"/>
              <a:gd name="T77" fmla="*/ 527 h 970"/>
              <a:gd name="T78" fmla="*/ 389 w 803"/>
              <a:gd name="T79" fmla="*/ 516 h 970"/>
              <a:gd name="T80" fmla="*/ 346 w 803"/>
              <a:gd name="T81" fmla="*/ 910 h 970"/>
              <a:gd name="T82" fmla="*/ 371 w 803"/>
              <a:gd name="T83" fmla="*/ 411 h 970"/>
              <a:gd name="T84" fmla="*/ 627 w 803"/>
              <a:gd name="T85" fmla="*/ 349 h 970"/>
              <a:gd name="T86" fmla="*/ 284 w 803"/>
              <a:gd name="T87" fmla="*/ 201 h 970"/>
              <a:gd name="T88" fmla="*/ 183 w 803"/>
              <a:gd name="T89" fmla="*/ 300 h 970"/>
              <a:gd name="T90" fmla="*/ 262 w 803"/>
              <a:gd name="T91" fmla="*/ 238 h 970"/>
              <a:gd name="T92" fmla="*/ 590 w 803"/>
              <a:gd name="T93" fmla="*/ 342 h 970"/>
              <a:gd name="T94" fmla="*/ 513 w 803"/>
              <a:gd name="T95" fmla="*/ 622 h 970"/>
              <a:gd name="T96" fmla="*/ 283 w 803"/>
              <a:gd name="T97" fmla="*/ 749 h 970"/>
              <a:gd name="T98" fmla="*/ 330 w 803"/>
              <a:gd name="T99" fmla="*/ 769 h 970"/>
              <a:gd name="T100" fmla="*/ 244 w 803"/>
              <a:gd name="T101" fmla="*/ 760 h 970"/>
              <a:gd name="T102" fmla="*/ 318 w 803"/>
              <a:gd name="T103" fmla="*/ 796 h 970"/>
              <a:gd name="T104" fmla="*/ 229 w 803"/>
              <a:gd name="T105" fmla="*/ 793 h 970"/>
              <a:gd name="T106" fmla="*/ 294 w 803"/>
              <a:gd name="T107" fmla="*/ 850 h 970"/>
              <a:gd name="T108" fmla="*/ 249 w 803"/>
              <a:gd name="T109" fmla="*/ 857 h 970"/>
              <a:gd name="T110" fmla="*/ 322 w 803"/>
              <a:gd name="T111" fmla="*/ 870 h 970"/>
              <a:gd name="T112" fmla="*/ 408 w 803"/>
              <a:gd name="T113" fmla="*/ 818 h 970"/>
              <a:gd name="T114" fmla="*/ 482 w 803"/>
              <a:gd name="T115" fmla="*/ 675 h 970"/>
              <a:gd name="T116" fmla="*/ 612 w 803"/>
              <a:gd name="T117" fmla="*/ 535 h 970"/>
              <a:gd name="T118" fmla="*/ 286 w 803"/>
              <a:gd name="T119" fmla="*/ 723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3" h="970">
                <a:moveTo>
                  <a:pt x="283" y="124"/>
                </a:moveTo>
                <a:cubicBezTo>
                  <a:pt x="285" y="129"/>
                  <a:pt x="289" y="137"/>
                  <a:pt x="293" y="136"/>
                </a:cubicBezTo>
                <a:cubicBezTo>
                  <a:pt x="297" y="135"/>
                  <a:pt x="295" y="124"/>
                  <a:pt x="295" y="122"/>
                </a:cubicBezTo>
                <a:cubicBezTo>
                  <a:pt x="294" y="116"/>
                  <a:pt x="293" y="111"/>
                  <a:pt x="292" y="107"/>
                </a:cubicBezTo>
                <a:cubicBezTo>
                  <a:pt x="284" y="77"/>
                  <a:pt x="279" y="54"/>
                  <a:pt x="274" y="26"/>
                </a:cubicBezTo>
                <a:cubicBezTo>
                  <a:pt x="273" y="21"/>
                  <a:pt x="272" y="12"/>
                  <a:pt x="269" y="10"/>
                </a:cubicBezTo>
                <a:cubicBezTo>
                  <a:pt x="265" y="5"/>
                  <a:pt x="253" y="10"/>
                  <a:pt x="246" y="12"/>
                </a:cubicBezTo>
                <a:cubicBezTo>
                  <a:pt x="244" y="14"/>
                  <a:pt x="244" y="17"/>
                  <a:pt x="242" y="19"/>
                </a:cubicBezTo>
                <a:cubicBezTo>
                  <a:pt x="247" y="35"/>
                  <a:pt x="255" y="54"/>
                  <a:pt x="263" y="72"/>
                </a:cubicBezTo>
                <a:cubicBezTo>
                  <a:pt x="272" y="92"/>
                  <a:pt x="276" y="109"/>
                  <a:pt x="283" y="124"/>
                </a:cubicBezTo>
                <a:close/>
                <a:moveTo>
                  <a:pt x="795" y="300"/>
                </a:moveTo>
                <a:cubicBezTo>
                  <a:pt x="790" y="298"/>
                  <a:pt x="778" y="303"/>
                  <a:pt x="771" y="306"/>
                </a:cubicBezTo>
                <a:cubicBezTo>
                  <a:pt x="762" y="309"/>
                  <a:pt x="754" y="312"/>
                  <a:pt x="746" y="315"/>
                </a:cubicBezTo>
                <a:cubicBezTo>
                  <a:pt x="726" y="323"/>
                  <a:pt x="711" y="322"/>
                  <a:pt x="697" y="330"/>
                </a:cubicBezTo>
                <a:cubicBezTo>
                  <a:pt x="692" y="333"/>
                  <a:pt x="691" y="334"/>
                  <a:pt x="691" y="335"/>
                </a:cubicBezTo>
                <a:cubicBezTo>
                  <a:pt x="694" y="343"/>
                  <a:pt x="710" y="340"/>
                  <a:pt x="717" y="339"/>
                </a:cubicBezTo>
                <a:cubicBezTo>
                  <a:pt x="745" y="334"/>
                  <a:pt x="775" y="331"/>
                  <a:pt x="801" y="328"/>
                </a:cubicBezTo>
                <a:cubicBezTo>
                  <a:pt x="803" y="321"/>
                  <a:pt x="803" y="304"/>
                  <a:pt x="795" y="300"/>
                </a:cubicBezTo>
                <a:close/>
                <a:moveTo>
                  <a:pt x="149" y="205"/>
                </a:moveTo>
                <a:cubicBezTo>
                  <a:pt x="145" y="202"/>
                  <a:pt x="141" y="198"/>
                  <a:pt x="138" y="195"/>
                </a:cubicBezTo>
                <a:cubicBezTo>
                  <a:pt x="121" y="182"/>
                  <a:pt x="107" y="170"/>
                  <a:pt x="91" y="156"/>
                </a:cubicBezTo>
                <a:cubicBezTo>
                  <a:pt x="87" y="152"/>
                  <a:pt x="73" y="136"/>
                  <a:pt x="67" y="138"/>
                </a:cubicBezTo>
                <a:cubicBezTo>
                  <a:pt x="63" y="139"/>
                  <a:pt x="53" y="149"/>
                  <a:pt x="53" y="154"/>
                </a:cubicBezTo>
                <a:cubicBezTo>
                  <a:pt x="53" y="160"/>
                  <a:pt x="61" y="163"/>
                  <a:pt x="66" y="166"/>
                </a:cubicBezTo>
                <a:cubicBezTo>
                  <a:pt x="87" y="180"/>
                  <a:pt x="110" y="192"/>
                  <a:pt x="129" y="205"/>
                </a:cubicBezTo>
                <a:cubicBezTo>
                  <a:pt x="137" y="211"/>
                  <a:pt x="146" y="218"/>
                  <a:pt x="156" y="218"/>
                </a:cubicBezTo>
                <a:cubicBezTo>
                  <a:pt x="158" y="213"/>
                  <a:pt x="152" y="209"/>
                  <a:pt x="149" y="205"/>
                </a:cubicBezTo>
                <a:close/>
                <a:moveTo>
                  <a:pt x="789" y="506"/>
                </a:moveTo>
                <a:cubicBezTo>
                  <a:pt x="785" y="501"/>
                  <a:pt x="773" y="501"/>
                  <a:pt x="766" y="500"/>
                </a:cubicBezTo>
                <a:cubicBezTo>
                  <a:pt x="757" y="499"/>
                  <a:pt x="749" y="498"/>
                  <a:pt x="741" y="497"/>
                </a:cubicBezTo>
                <a:cubicBezTo>
                  <a:pt x="724" y="495"/>
                  <a:pt x="707" y="489"/>
                  <a:pt x="691" y="490"/>
                </a:cubicBezTo>
                <a:cubicBezTo>
                  <a:pt x="690" y="491"/>
                  <a:pt x="690" y="492"/>
                  <a:pt x="690" y="492"/>
                </a:cubicBezTo>
                <a:cubicBezTo>
                  <a:pt x="694" y="500"/>
                  <a:pt x="703" y="502"/>
                  <a:pt x="711" y="505"/>
                </a:cubicBezTo>
                <a:cubicBezTo>
                  <a:pt x="728" y="510"/>
                  <a:pt x="742" y="515"/>
                  <a:pt x="759" y="522"/>
                </a:cubicBezTo>
                <a:cubicBezTo>
                  <a:pt x="764" y="523"/>
                  <a:pt x="779" y="531"/>
                  <a:pt x="783" y="529"/>
                </a:cubicBezTo>
                <a:cubicBezTo>
                  <a:pt x="788" y="527"/>
                  <a:pt x="793" y="511"/>
                  <a:pt x="789" y="506"/>
                </a:cubicBezTo>
                <a:close/>
                <a:moveTo>
                  <a:pt x="87" y="363"/>
                </a:moveTo>
                <a:cubicBezTo>
                  <a:pt x="60" y="359"/>
                  <a:pt x="30" y="355"/>
                  <a:pt x="6" y="350"/>
                </a:cubicBezTo>
                <a:cubicBezTo>
                  <a:pt x="0" y="354"/>
                  <a:pt x="1" y="364"/>
                  <a:pt x="1" y="370"/>
                </a:cubicBezTo>
                <a:cubicBezTo>
                  <a:pt x="7" y="377"/>
                  <a:pt x="31" y="375"/>
                  <a:pt x="45" y="374"/>
                </a:cubicBezTo>
                <a:cubicBezTo>
                  <a:pt x="62" y="373"/>
                  <a:pt x="78" y="374"/>
                  <a:pt x="91" y="375"/>
                </a:cubicBezTo>
                <a:cubicBezTo>
                  <a:pt x="98" y="375"/>
                  <a:pt x="105" y="375"/>
                  <a:pt x="109" y="371"/>
                </a:cubicBezTo>
                <a:cubicBezTo>
                  <a:pt x="105" y="365"/>
                  <a:pt x="95" y="364"/>
                  <a:pt x="87" y="363"/>
                </a:cubicBezTo>
                <a:close/>
                <a:moveTo>
                  <a:pt x="459" y="68"/>
                </a:moveTo>
                <a:cubicBezTo>
                  <a:pt x="458" y="84"/>
                  <a:pt x="453" y="99"/>
                  <a:pt x="452" y="114"/>
                </a:cubicBezTo>
                <a:cubicBezTo>
                  <a:pt x="452" y="119"/>
                  <a:pt x="451" y="128"/>
                  <a:pt x="455" y="131"/>
                </a:cubicBezTo>
                <a:cubicBezTo>
                  <a:pt x="461" y="130"/>
                  <a:pt x="462" y="123"/>
                  <a:pt x="464" y="119"/>
                </a:cubicBezTo>
                <a:cubicBezTo>
                  <a:pt x="466" y="114"/>
                  <a:pt x="467" y="108"/>
                  <a:pt x="468" y="103"/>
                </a:cubicBezTo>
                <a:cubicBezTo>
                  <a:pt x="475" y="77"/>
                  <a:pt x="482" y="51"/>
                  <a:pt x="490" y="25"/>
                </a:cubicBezTo>
                <a:cubicBezTo>
                  <a:pt x="491" y="20"/>
                  <a:pt x="495" y="12"/>
                  <a:pt x="494" y="9"/>
                </a:cubicBezTo>
                <a:cubicBezTo>
                  <a:pt x="492" y="1"/>
                  <a:pt x="477" y="2"/>
                  <a:pt x="471" y="0"/>
                </a:cubicBezTo>
                <a:cubicBezTo>
                  <a:pt x="463" y="4"/>
                  <a:pt x="464" y="11"/>
                  <a:pt x="463" y="20"/>
                </a:cubicBezTo>
                <a:cubicBezTo>
                  <a:pt x="461" y="36"/>
                  <a:pt x="460" y="53"/>
                  <a:pt x="459" y="68"/>
                </a:cubicBezTo>
                <a:close/>
                <a:moveTo>
                  <a:pt x="630" y="207"/>
                </a:moveTo>
                <a:cubicBezTo>
                  <a:pt x="634" y="204"/>
                  <a:pt x="639" y="200"/>
                  <a:pt x="643" y="197"/>
                </a:cubicBezTo>
                <a:cubicBezTo>
                  <a:pt x="663" y="179"/>
                  <a:pt x="685" y="162"/>
                  <a:pt x="707" y="146"/>
                </a:cubicBezTo>
                <a:cubicBezTo>
                  <a:pt x="711" y="143"/>
                  <a:pt x="717" y="140"/>
                  <a:pt x="718" y="135"/>
                </a:cubicBezTo>
                <a:cubicBezTo>
                  <a:pt x="716" y="125"/>
                  <a:pt x="704" y="111"/>
                  <a:pt x="696" y="118"/>
                </a:cubicBezTo>
                <a:cubicBezTo>
                  <a:pt x="680" y="131"/>
                  <a:pt x="667" y="149"/>
                  <a:pt x="653" y="165"/>
                </a:cubicBezTo>
                <a:cubicBezTo>
                  <a:pt x="642" y="177"/>
                  <a:pt x="629" y="187"/>
                  <a:pt x="619" y="199"/>
                </a:cubicBezTo>
                <a:cubicBezTo>
                  <a:pt x="617" y="203"/>
                  <a:pt x="612" y="208"/>
                  <a:pt x="614" y="213"/>
                </a:cubicBezTo>
                <a:cubicBezTo>
                  <a:pt x="620" y="214"/>
                  <a:pt x="626" y="210"/>
                  <a:pt x="630" y="207"/>
                </a:cubicBezTo>
                <a:close/>
                <a:moveTo>
                  <a:pt x="176" y="404"/>
                </a:moveTo>
                <a:cubicBezTo>
                  <a:pt x="179" y="362"/>
                  <a:pt x="190" y="325"/>
                  <a:pt x="208" y="294"/>
                </a:cubicBezTo>
                <a:cubicBezTo>
                  <a:pt x="206" y="295"/>
                  <a:pt x="206" y="295"/>
                  <a:pt x="206" y="295"/>
                </a:cubicBezTo>
                <a:cubicBezTo>
                  <a:pt x="192" y="316"/>
                  <a:pt x="181" y="339"/>
                  <a:pt x="176" y="366"/>
                </a:cubicBezTo>
                <a:cubicBezTo>
                  <a:pt x="171" y="392"/>
                  <a:pt x="169" y="420"/>
                  <a:pt x="171" y="451"/>
                </a:cubicBezTo>
                <a:cubicBezTo>
                  <a:pt x="176" y="515"/>
                  <a:pt x="205" y="573"/>
                  <a:pt x="237" y="618"/>
                </a:cubicBezTo>
                <a:cubicBezTo>
                  <a:pt x="215" y="563"/>
                  <a:pt x="181" y="513"/>
                  <a:pt x="175" y="447"/>
                </a:cubicBezTo>
                <a:cubicBezTo>
                  <a:pt x="174" y="433"/>
                  <a:pt x="176" y="418"/>
                  <a:pt x="176" y="404"/>
                </a:cubicBezTo>
                <a:close/>
                <a:moveTo>
                  <a:pt x="176" y="330"/>
                </a:moveTo>
                <a:cubicBezTo>
                  <a:pt x="168" y="343"/>
                  <a:pt x="162" y="363"/>
                  <a:pt x="158" y="382"/>
                </a:cubicBezTo>
                <a:cubicBezTo>
                  <a:pt x="152" y="410"/>
                  <a:pt x="154" y="441"/>
                  <a:pt x="159" y="475"/>
                </a:cubicBezTo>
                <a:cubicBezTo>
                  <a:pt x="161" y="492"/>
                  <a:pt x="164" y="511"/>
                  <a:pt x="174" y="526"/>
                </a:cubicBezTo>
                <a:cubicBezTo>
                  <a:pt x="168" y="503"/>
                  <a:pt x="157" y="470"/>
                  <a:pt x="160" y="450"/>
                </a:cubicBezTo>
                <a:cubicBezTo>
                  <a:pt x="156" y="403"/>
                  <a:pt x="165" y="366"/>
                  <a:pt x="176" y="330"/>
                </a:cubicBezTo>
                <a:close/>
                <a:moveTo>
                  <a:pt x="244" y="889"/>
                </a:moveTo>
                <a:cubicBezTo>
                  <a:pt x="242" y="888"/>
                  <a:pt x="240" y="885"/>
                  <a:pt x="240" y="889"/>
                </a:cubicBezTo>
                <a:cubicBezTo>
                  <a:pt x="240" y="890"/>
                  <a:pt x="244" y="888"/>
                  <a:pt x="245" y="891"/>
                </a:cubicBezTo>
                <a:cubicBezTo>
                  <a:pt x="245" y="893"/>
                  <a:pt x="242" y="894"/>
                  <a:pt x="242" y="896"/>
                </a:cubicBezTo>
                <a:cubicBezTo>
                  <a:pt x="283" y="900"/>
                  <a:pt x="310" y="925"/>
                  <a:pt x="339" y="947"/>
                </a:cubicBezTo>
                <a:cubicBezTo>
                  <a:pt x="314" y="917"/>
                  <a:pt x="286" y="892"/>
                  <a:pt x="244" y="889"/>
                </a:cubicBezTo>
                <a:close/>
                <a:moveTo>
                  <a:pt x="249" y="651"/>
                </a:moveTo>
                <a:cubicBezTo>
                  <a:pt x="246" y="643"/>
                  <a:pt x="243" y="636"/>
                  <a:pt x="239" y="632"/>
                </a:cubicBezTo>
                <a:cubicBezTo>
                  <a:pt x="242" y="648"/>
                  <a:pt x="256" y="661"/>
                  <a:pt x="255" y="677"/>
                </a:cubicBezTo>
                <a:cubicBezTo>
                  <a:pt x="259" y="672"/>
                  <a:pt x="253" y="659"/>
                  <a:pt x="249" y="651"/>
                </a:cubicBezTo>
                <a:close/>
                <a:moveTo>
                  <a:pt x="343" y="443"/>
                </a:moveTo>
                <a:cubicBezTo>
                  <a:pt x="343" y="443"/>
                  <a:pt x="343" y="444"/>
                  <a:pt x="343" y="444"/>
                </a:cubicBezTo>
                <a:cubicBezTo>
                  <a:pt x="344" y="444"/>
                  <a:pt x="344" y="444"/>
                  <a:pt x="343" y="443"/>
                </a:cubicBezTo>
                <a:close/>
                <a:moveTo>
                  <a:pt x="340" y="469"/>
                </a:moveTo>
                <a:cubicBezTo>
                  <a:pt x="340" y="466"/>
                  <a:pt x="341" y="463"/>
                  <a:pt x="341" y="460"/>
                </a:cubicBezTo>
                <a:cubicBezTo>
                  <a:pt x="338" y="492"/>
                  <a:pt x="359" y="536"/>
                  <a:pt x="357" y="568"/>
                </a:cubicBezTo>
                <a:cubicBezTo>
                  <a:pt x="359" y="548"/>
                  <a:pt x="355" y="528"/>
                  <a:pt x="348" y="506"/>
                </a:cubicBezTo>
                <a:cubicBezTo>
                  <a:pt x="340" y="483"/>
                  <a:pt x="343" y="462"/>
                  <a:pt x="343" y="444"/>
                </a:cubicBezTo>
                <a:cubicBezTo>
                  <a:pt x="343" y="444"/>
                  <a:pt x="343" y="444"/>
                  <a:pt x="343" y="443"/>
                </a:cubicBezTo>
                <a:cubicBezTo>
                  <a:pt x="344" y="442"/>
                  <a:pt x="343" y="441"/>
                  <a:pt x="344" y="442"/>
                </a:cubicBezTo>
                <a:cubicBezTo>
                  <a:pt x="343" y="431"/>
                  <a:pt x="349" y="418"/>
                  <a:pt x="353" y="409"/>
                </a:cubicBezTo>
                <a:cubicBezTo>
                  <a:pt x="343" y="426"/>
                  <a:pt x="339" y="447"/>
                  <a:pt x="340" y="469"/>
                </a:cubicBezTo>
                <a:close/>
                <a:moveTo>
                  <a:pt x="636" y="486"/>
                </a:moveTo>
                <a:cubicBezTo>
                  <a:pt x="648" y="457"/>
                  <a:pt x="651" y="412"/>
                  <a:pt x="638" y="375"/>
                </a:cubicBezTo>
                <a:cubicBezTo>
                  <a:pt x="644" y="416"/>
                  <a:pt x="645" y="454"/>
                  <a:pt x="636" y="486"/>
                </a:cubicBezTo>
                <a:close/>
                <a:moveTo>
                  <a:pt x="396" y="538"/>
                </a:moveTo>
                <a:cubicBezTo>
                  <a:pt x="402" y="528"/>
                  <a:pt x="410" y="519"/>
                  <a:pt x="415" y="508"/>
                </a:cubicBezTo>
                <a:cubicBezTo>
                  <a:pt x="423" y="493"/>
                  <a:pt x="429" y="475"/>
                  <a:pt x="433" y="456"/>
                </a:cubicBezTo>
                <a:cubicBezTo>
                  <a:pt x="434" y="451"/>
                  <a:pt x="437" y="441"/>
                  <a:pt x="434" y="436"/>
                </a:cubicBezTo>
                <a:cubicBezTo>
                  <a:pt x="429" y="427"/>
                  <a:pt x="417" y="440"/>
                  <a:pt x="414" y="444"/>
                </a:cubicBezTo>
                <a:cubicBezTo>
                  <a:pt x="403" y="459"/>
                  <a:pt x="395" y="476"/>
                  <a:pt x="386" y="489"/>
                </a:cubicBezTo>
                <a:cubicBezTo>
                  <a:pt x="384" y="479"/>
                  <a:pt x="385" y="468"/>
                  <a:pt x="384" y="457"/>
                </a:cubicBezTo>
                <a:cubicBezTo>
                  <a:pt x="383" y="439"/>
                  <a:pt x="378" y="412"/>
                  <a:pt x="367" y="405"/>
                </a:cubicBezTo>
                <a:cubicBezTo>
                  <a:pt x="364" y="405"/>
                  <a:pt x="361" y="406"/>
                  <a:pt x="359" y="406"/>
                </a:cubicBezTo>
                <a:cubicBezTo>
                  <a:pt x="352" y="411"/>
                  <a:pt x="348" y="421"/>
                  <a:pt x="346" y="430"/>
                </a:cubicBezTo>
                <a:cubicBezTo>
                  <a:pt x="344" y="448"/>
                  <a:pt x="343" y="472"/>
                  <a:pt x="345" y="493"/>
                </a:cubicBezTo>
                <a:cubicBezTo>
                  <a:pt x="347" y="499"/>
                  <a:pt x="347" y="499"/>
                  <a:pt x="347" y="499"/>
                </a:cubicBezTo>
                <a:cubicBezTo>
                  <a:pt x="347" y="494"/>
                  <a:pt x="345" y="487"/>
                  <a:pt x="346" y="483"/>
                </a:cubicBezTo>
                <a:cubicBezTo>
                  <a:pt x="346" y="504"/>
                  <a:pt x="362" y="522"/>
                  <a:pt x="361" y="543"/>
                </a:cubicBezTo>
                <a:cubicBezTo>
                  <a:pt x="359" y="535"/>
                  <a:pt x="357" y="522"/>
                  <a:pt x="353" y="514"/>
                </a:cubicBezTo>
                <a:cubicBezTo>
                  <a:pt x="359" y="535"/>
                  <a:pt x="361" y="556"/>
                  <a:pt x="360" y="574"/>
                </a:cubicBezTo>
                <a:cubicBezTo>
                  <a:pt x="356" y="578"/>
                  <a:pt x="352" y="582"/>
                  <a:pt x="348" y="587"/>
                </a:cubicBezTo>
                <a:cubicBezTo>
                  <a:pt x="353" y="585"/>
                  <a:pt x="356" y="579"/>
                  <a:pt x="360" y="578"/>
                </a:cubicBezTo>
                <a:cubicBezTo>
                  <a:pt x="356" y="609"/>
                  <a:pt x="349" y="640"/>
                  <a:pt x="342" y="667"/>
                </a:cubicBezTo>
                <a:cubicBezTo>
                  <a:pt x="352" y="639"/>
                  <a:pt x="359" y="608"/>
                  <a:pt x="362" y="575"/>
                </a:cubicBezTo>
                <a:cubicBezTo>
                  <a:pt x="362" y="610"/>
                  <a:pt x="351" y="642"/>
                  <a:pt x="343" y="670"/>
                </a:cubicBezTo>
                <a:cubicBezTo>
                  <a:pt x="349" y="655"/>
                  <a:pt x="352" y="639"/>
                  <a:pt x="358" y="624"/>
                </a:cubicBezTo>
                <a:cubicBezTo>
                  <a:pt x="353" y="648"/>
                  <a:pt x="344" y="670"/>
                  <a:pt x="334" y="692"/>
                </a:cubicBezTo>
                <a:cubicBezTo>
                  <a:pt x="356" y="658"/>
                  <a:pt x="366" y="616"/>
                  <a:pt x="368" y="569"/>
                </a:cubicBezTo>
                <a:cubicBezTo>
                  <a:pt x="386" y="551"/>
                  <a:pt x="398" y="526"/>
                  <a:pt x="409" y="506"/>
                </a:cubicBezTo>
                <a:cubicBezTo>
                  <a:pt x="401" y="523"/>
                  <a:pt x="391" y="542"/>
                  <a:pt x="380" y="557"/>
                </a:cubicBezTo>
                <a:cubicBezTo>
                  <a:pt x="379" y="559"/>
                  <a:pt x="374" y="563"/>
                  <a:pt x="376" y="562"/>
                </a:cubicBezTo>
                <a:cubicBezTo>
                  <a:pt x="377" y="562"/>
                  <a:pt x="377" y="561"/>
                  <a:pt x="378" y="561"/>
                </a:cubicBezTo>
                <a:cubicBezTo>
                  <a:pt x="378" y="564"/>
                  <a:pt x="375" y="565"/>
                  <a:pt x="374" y="567"/>
                </a:cubicBezTo>
                <a:cubicBezTo>
                  <a:pt x="382" y="559"/>
                  <a:pt x="389" y="549"/>
                  <a:pt x="396" y="538"/>
                </a:cubicBezTo>
                <a:close/>
                <a:moveTo>
                  <a:pt x="413" y="500"/>
                </a:moveTo>
                <a:cubicBezTo>
                  <a:pt x="418" y="488"/>
                  <a:pt x="423" y="474"/>
                  <a:pt x="426" y="460"/>
                </a:cubicBezTo>
                <a:cubicBezTo>
                  <a:pt x="427" y="455"/>
                  <a:pt x="427" y="450"/>
                  <a:pt x="430" y="446"/>
                </a:cubicBezTo>
                <a:cubicBezTo>
                  <a:pt x="426" y="463"/>
                  <a:pt x="423" y="484"/>
                  <a:pt x="415" y="499"/>
                </a:cubicBezTo>
                <a:cubicBezTo>
                  <a:pt x="415" y="499"/>
                  <a:pt x="414" y="502"/>
                  <a:pt x="413" y="500"/>
                </a:cubicBezTo>
                <a:close/>
                <a:moveTo>
                  <a:pt x="384" y="522"/>
                </a:moveTo>
                <a:cubicBezTo>
                  <a:pt x="377" y="523"/>
                  <a:pt x="373" y="516"/>
                  <a:pt x="380" y="515"/>
                </a:cubicBezTo>
                <a:cubicBezTo>
                  <a:pt x="381" y="517"/>
                  <a:pt x="379" y="517"/>
                  <a:pt x="379" y="519"/>
                </a:cubicBezTo>
                <a:cubicBezTo>
                  <a:pt x="379" y="521"/>
                  <a:pt x="380" y="520"/>
                  <a:pt x="381" y="521"/>
                </a:cubicBezTo>
                <a:cubicBezTo>
                  <a:pt x="383" y="520"/>
                  <a:pt x="382" y="519"/>
                  <a:pt x="383" y="517"/>
                </a:cubicBezTo>
                <a:cubicBezTo>
                  <a:pt x="383" y="516"/>
                  <a:pt x="384" y="517"/>
                  <a:pt x="385" y="516"/>
                </a:cubicBezTo>
                <a:cubicBezTo>
                  <a:pt x="385" y="519"/>
                  <a:pt x="384" y="520"/>
                  <a:pt x="384" y="522"/>
                </a:cubicBezTo>
                <a:close/>
                <a:moveTo>
                  <a:pt x="388" y="500"/>
                </a:moveTo>
                <a:cubicBezTo>
                  <a:pt x="389" y="495"/>
                  <a:pt x="393" y="493"/>
                  <a:pt x="394" y="489"/>
                </a:cubicBezTo>
                <a:cubicBezTo>
                  <a:pt x="394" y="491"/>
                  <a:pt x="391" y="497"/>
                  <a:pt x="388" y="500"/>
                </a:cubicBezTo>
                <a:close/>
                <a:moveTo>
                  <a:pt x="389" y="496"/>
                </a:moveTo>
                <a:cubicBezTo>
                  <a:pt x="394" y="484"/>
                  <a:pt x="404" y="468"/>
                  <a:pt x="413" y="454"/>
                </a:cubicBezTo>
                <a:cubicBezTo>
                  <a:pt x="416" y="448"/>
                  <a:pt x="422" y="441"/>
                  <a:pt x="429" y="438"/>
                </a:cubicBezTo>
                <a:cubicBezTo>
                  <a:pt x="431" y="439"/>
                  <a:pt x="430" y="443"/>
                  <a:pt x="430" y="445"/>
                </a:cubicBezTo>
                <a:cubicBezTo>
                  <a:pt x="426" y="445"/>
                  <a:pt x="430" y="442"/>
                  <a:pt x="428" y="439"/>
                </a:cubicBezTo>
                <a:cubicBezTo>
                  <a:pt x="410" y="455"/>
                  <a:pt x="401" y="477"/>
                  <a:pt x="389" y="496"/>
                </a:cubicBezTo>
                <a:close/>
                <a:moveTo>
                  <a:pt x="415" y="445"/>
                </a:moveTo>
                <a:cubicBezTo>
                  <a:pt x="418" y="441"/>
                  <a:pt x="423" y="434"/>
                  <a:pt x="431" y="434"/>
                </a:cubicBezTo>
                <a:cubicBezTo>
                  <a:pt x="436" y="440"/>
                  <a:pt x="434" y="448"/>
                  <a:pt x="432" y="455"/>
                </a:cubicBezTo>
                <a:cubicBezTo>
                  <a:pt x="429" y="474"/>
                  <a:pt x="421" y="493"/>
                  <a:pt x="413" y="509"/>
                </a:cubicBezTo>
                <a:cubicBezTo>
                  <a:pt x="412" y="510"/>
                  <a:pt x="412" y="509"/>
                  <a:pt x="413" y="508"/>
                </a:cubicBezTo>
                <a:cubicBezTo>
                  <a:pt x="420" y="493"/>
                  <a:pt x="427" y="473"/>
                  <a:pt x="431" y="454"/>
                </a:cubicBezTo>
                <a:cubicBezTo>
                  <a:pt x="432" y="448"/>
                  <a:pt x="436" y="439"/>
                  <a:pt x="428" y="435"/>
                </a:cubicBezTo>
                <a:cubicBezTo>
                  <a:pt x="417" y="441"/>
                  <a:pt x="411" y="453"/>
                  <a:pt x="405" y="464"/>
                </a:cubicBezTo>
                <a:cubicBezTo>
                  <a:pt x="399" y="474"/>
                  <a:pt x="392" y="484"/>
                  <a:pt x="386" y="495"/>
                </a:cubicBezTo>
                <a:cubicBezTo>
                  <a:pt x="394" y="478"/>
                  <a:pt x="403" y="461"/>
                  <a:pt x="415" y="445"/>
                </a:cubicBezTo>
                <a:close/>
                <a:moveTo>
                  <a:pt x="355" y="423"/>
                </a:moveTo>
                <a:cubicBezTo>
                  <a:pt x="350" y="438"/>
                  <a:pt x="350" y="455"/>
                  <a:pt x="348" y="472"/>
                </a:cubicBezTo>
                <a:cubicBezTo>
                  <a:pt x="348" y="456"/>
                  <a:pt x="350" y="437"/>
                  <a:pt x="354" y="423"/>
                </a:cubicBezTo>
                <a:cubicBezTo>
                  <a:pt x="355" y="422"/>
                  <a:pt x="355" y="423"/>
                  <a:pt x="355" y="423"/>
                </a:cubicBezTo>
                <a:close/>
                <a:moveTo>
                  <a:pt x="359" y="413"/>
                </a:moveTo>
                <a:cubicBezTo>
                  <a:pt x="359" y="415"/>
                  <a:pt x="357" y="418"/>
                  <a:pt x="356" y="419"/>
                </a:cubicBezTo>
                <a:cubicBezTo>
                  <a:pt x="355" y="418"/>
                  <a:pt x="357" y="415"/>
                  <a:pt x="359" y="413"/>
                </a:cubicBezTo>
                <a:close/>
                <a:moveTo>
                  <a:pt x="361" y="409"/>
                </a:moveTo>
                <a:cubicBezTo>
                  <a:pt x="352" y="413"/>
                  <a:pt x="351" y="428"/>
                  <a:pt x="349" y="437"/>
                </a:cubicBezTo>
                <a:cubicBezTo>
                  <a:pt x="347" y="449"/>
                  <a:pt x="346" y="459"/>
                  <a:pt x="346" y="469"/>
                </a:cubicBezTo>
                <a:cubicBezTo>
                  <a:pt x="344" y="460"/>
                  <a:pt x="346" y="451"/>
                  <a:pt x="347" y="442"/>
                </a:cubicBezTo>
                <a:cubicBezTo>
                  <a:pt x="349" y="428"/>
                  <a:pt x="351" y="415"/>
                  <a:pt x="361" y="406"/>
                </a:cubicBezTo>
                <a:cubicBezTo>
                  <a:pt x="367" y="406"/>
                  <a:pt x="371" y="408"/>
                  <a:pt x="373" y="414"/>
                </a:cubicBezTo>
                <a:cubicBezTo>
                  <a:pt x="372" y="414"/>
                  <a:pt x="373" y="411"/>
                  <a:pt x="371" y="411"/>
                </a:cubicBezTo>
                <a:cubicBezTo>
                  <a:pt x="370" y="413"/>
                  <a:pt x="373" y="414"/>
                  <a:pt x="374" y="415"/>
                </a:cubicBezTo>
                <a:cubicBezTo>
                  <a:pt x="380" y="438"/>
                  <a:pt x="382" y="462"/>
                  <a:pt x="384" y="482"/>
                </a:cubicBezTo>
                <a:cubicBezTo>
                  <a:pt x="384" y="487"/>
                  <a:pt x="386" y="493"/>
                  <a:pt x="383" y="496"/>
                </a:cubicBezTo>
                <a:cubicBezTo>
                  <a:pt x="381" y="474"/>
                  <a:pt x="380" y="441"/>
                  <a:pt x="373" y="418"/>
                </a:cubicBezTo>
                <a:cubicBezTo>
                  <a:pt x="371" y="413"/>
                  <a:pt x="368" y="407"/>
                  <a:pt x="361" y="409"/>
                </a:cubicBezTo>
                <a:close/>
                <a:moveTo>
                  <a:pt x="371" y="419"/>
                </a:moveTo>
                <a:cubicBezTo>
                  <a:pt x="369" y="419"/>
                  <a:pt x="369" y="415"/>
                  <a:pt x="368" y="414"/>
                </a:cubicBezTo>
                <a:cubicBezTo>
                  <a:pt x="370" y="415"/>
                  <a:pt x="370" y="417"/>
                  <a:pt x="371" y="419"/>
                </a:cubicBezTo>
                <a:close/>
                <a:moveTo>
                  <a:pt x="362" y="563"/>
                </a:moveTo>
                <a:cubicBezTo>
                  <a:pt x="363" y="563"/>
                  <a:pt x="363" y="569"/>
                  <a:pt x="362" y="571"/>
                </a:cubicBezTo>
                <a:cubicBezTo>
                  <a:pt x="360" y="569"/>
                  <a:pt x="363" y="566"/>
                  <a:pt x="362" y="563"/>
                </a:cubicBezTo>
                <a:close/>
                <a:moveTo>
                  <a:pt x="368" y="564"/>
                </a:moveTo>
                <a:cubicBezTo>
                  <a:pt x="367" y="553"/>
                  <a:pt x="368" y="540"/>
                  <a:pt x="366" y="528"/>
                </a:cubicBezTo>
                <a:cubicBezTo>
                  <a:pt x="365" y="521"/>
                  <a:pt x="361" y="515"/>
                  <a:pt x="360" y="509"/>
                </a:cubicBezTo>
                <a:cubicBezTo>
                  <a:pt x="350" y="477"/>
                  <a:pt x="356" y="448"/>
                  <a:pt x="363" y="424"/>
                </a:cubicBezTo>
                <a:cubicBezTo>
                  <a:pt x="369" y="447"/>
                  <a:pt x="371" y="478"/>
                  <a:pt x="375" y="503"/>
                </a:cubicBezTo>
                <a:cubicBezTo>
                  <a:pt x="375" y="509"/>
                  <a:pt x="374" y="514"/>
                  <a:pt x="372" y="519"/>
                </a:cubicBezTo>
                <a:cubicBezTo>
                  <a:pt x="373" y="521"/>
                  <a:pt x="371" y="526"/>
                  <a:pt x="376" y="526"/>
                </a:cubicBezTo>
                <a:cubicBezTo>
                  <a:pt x="377" y="527"/>
                  <a:pt x="381" y="526"/>
                  <a:pt x="383" y="527"/>
                </a:cubicBezTo>
                <a:cubicBezTo>
                  <a:pt x="379" y="525"/>
                  <a:pt x="376" y="522"/>
                  <a:pt x="374" y="520"/>
                </a:cubicBezTo>
                <a:cubicBezTo>
                  <a:pt x="376" y="520"/>
                  <a:pt x="380" y="523"/>
                  <a:pt x="384" y="524"/>
                </a:cubicBezTo>
                <a:cubicBezTo>
                  <a:pt x="386" y="523"/>
                  <a:pt x="386" y="521"/>
                  <a:pt x="387" y="519"/>
                </a:cubicBezTo>
                <a:cubicBezTo>
                  <a:pt x="389" y="521"/>
                  <a:pt x="386" y="524"/>
                  <a:pt x="384" y="526"/>
                </a:cubicBezTo>
                <a:cubicBezTo>
                  <a:pt x="390" y="525"/>
                  <a:pt x="388" y="520"/>
                  <a:pt x="389" y="516"/>
                </a:cubicBezTo>
                <a:cubicBezTo>
                  <a:pt x="399" y="497"/>
                  <a:pt x="409" y="475"/>
                  <a:pt x="421" y="459"/>
                </a:cubicBezTo>
                <a:cubicBezTo>
                  <a:pt x="411" y="499"/>
                  <a:pt x="392" y="535"/>
                  <a:pt x="368" y="564"/>
                </a:cubicBezTo>
                <a:close/>
                <a:moveTo>
                  <a:pt x="344" y="907"/>
                </a:moveTo>
                <a:cubicBezTo>
                  <a:pt x="333" y="911"/>
                  <a:pt x="322" y="911"/>
                  <a:pt x="311" y="911"/>
                </a:cubicBezTo>
                <a:cubicBezTo>
                  <a:pt x="319" y="915"/>
                  <a:pt x="335" y="913"/>
                  <a:pt x="346" y="910"/>
                </a:cubicBezTo>
                <a:cubicBezTo>
                  <a:pt x="349" y="909"/>
                  <a:pt x="355" y="907"/>
                  <a:pt x="356" y="904"/>
                </a:cubicBezTo>
                <a:cubicBezTo>
                  <a:pt x="352" y="908"/>
                  <a:pt x="343" y="910"/>
                  <a:pt x="339" y="910"/>
                </a:cubicBezTo>
                <a:cubicBezTo>
                  <a:pt x="340" y="908"/>
                  <a:pt x="345" y="910"/>
                  <a:pt x="344" y="907"/>
                </a:cubicBezTo>
                <a:close/>
                <a:moveTo>
                  <a:pt x="366" y="408"/>
                </a:moveTo>
                <a:cubicBezTo>
                  <a:pt x="368" y="408"/>
                  <a:pt x="369" y="410"/>
                  <a:pt x="371" y="411"/>
                </a:cubicBezTo>
                <a:cubicBezTo>
                  <a:pt x="370" y="409"/>
                  <a:pt x="367" y="407"/>
                  <a:pt x="366" y="408"/>
                </a:cubicBezTo>
                <a:close/>
                <a:moveTo>
                  <a:pt x="360" y="970"/>
                </a:moveTo>
                <a:cubicBezTo>
                  <a:pt x="356" y="965"/>
                  <a:pt x="351" y="958"/>
                  <a:pt x="347" y="956"/>
                </a:cubicBezTo>
                <a:cubicBezTo>
                  <a:pt x="352" y="960"/>
                  <a:pt x="353" y="969"/>
                  <a:pt x="360" y="970"/>
                </a:cubicBezTo>
                <a:close/>
                <a:moveTo>
                  <a:pt x="627" y="349"/>
                </a:moveTo>
                <a:cubicBezTo>
                  <a:pt x="618" y="314"/>
                  <a:pt x="597" y="287"/>
                  <a:pt x="577" y="265"/>
                </a:cubicBezTo>
                <a:cubicBezTo>
                  <a:pt x="513" y="198"/>
                  <a:pt x="414" y="163"/>
                  <a:pt x="292" y="197"/>
                </a:cubicBezTo>
                <a:cubicBezTo>
                  <a:pt x="328" y="180"/>
                  <a:pt x="375" y="181"/>
                  <a:pt x="410" y="182"/>
                </a:cubicBezTo>
                <a:cubicBezTo>
                  <a:pt x="368" y="172"/>
                  <a:pt x="291" y="182"/>
                  <a:pt x="255" y="211"/>
                </a:cubicBezTo>
                <a:cubicBezTo>
                  <a:pt x="264" y="207"/>
                  <a:pt x="273" y="201"/>
                  <a:pt x="284" y="201"/>
                </a:cubicBezTo>
                <a:cubicBezTo>
                  <a:pt x="245" y="220"/>
                  <a:pt x="218" y="249"/>
                  <a:pt x="194" y="276"/>
                </a:cubicBezTo>
                <a:cubicBezTo>
                  <a:pt x="205" y="259"/>
                  <a:pt x="218" y="245"/>
                  <a:pt x="232" y="232"/>
                </a:cubicBezTo>
                <a:cubicBezTo>
                  <a:pt x="209" y="247"/>
                  <a:pt x="194" y="270"/>
                  <a:pt x="182" y="291"/>
                </a:cubicBezTo>
                <a:cubicBezTo>
                  <a:pt x="184" y="289"/>
                  <a:pt x="187" y="285"/>
                  <a:pt x="190" y="286"/>
                </a:cubicBezTo>
                <a:cubicBezTo>
                  <a:pt x="189" y="291"/>
                  <a:pt x="183" y="294"/>
                  <a:pt x="183" y="300"/>
                </a:cubicBezTo>
                <a:cubicBezTo>
                  <a:pt x="190" y="293"/>
                  <a:pt x="195" y="282"/>
                  <a:pt x="203" y="274"/>
                </a:cubicBezTo>
                <a:cubicBezTo>
                  <a:pt x="195" y="287"/>
                  <a:pt x="186" y="299"/>
                  <a:pt x="182" y="314"/>
                </a:cubicBezTo>
                <a:cubicBezTo>
                  <a:pt x="200" y="287"/>
                  <a:pt x="218" y="256"/>
                  <a:pt x="252" y="237"/>
                </a:cubicBezTo>
                <a:cubicBezTo>
                  <a:pt x="240" y="247"/>
                  <a:pt x="230" y="261"/>
                  <a:pt x="223" y="273"/>
                </a:cubicBezTo>
                <a:cubicBezTo>
                  <a:pt x="234" y="262"/>
                  <a:pt x="246" y="249"/>
                  <a:pt x="262" y="238"/>
                </a:cubicBezTo>
                <a:cubicBezTo>
                  <a:pt x="277" y="228"/>
                  <a:pt x="298" y="220"/>
                  <a:pt x="318" y="215"/>
                </a:cubicBezTo>
                <a:cubicBezTo>
                  <a:pt x="339" y="209"/>
                  <a:pt x="364" y="205"/>
                  <a:pt x="385" y="210"/>
                </a:cubicBezTo>
                <a:cubicBezTo>
                  <a:pt x="387" y="210"/>
                  <a:pt x="389" y="212"/>
                  <a:pt x="391" y="212"/>
                </a:cubicBezTo>
                <a:cubicBezTo>
                  <a:pt x="397" y="213"/>
                  <a:pt x="403" y="212"/>
                  <a:pt x="408" y="212"/>
                </a:cubicBezTo>
                <a:cubicBezTo>
                  <a:pt x="489" y="220"/>
                  <a:pt x="549" y="270"/>
                  <a:pt x="590" y="342"/>
                </a:cubicBezTo>
                <a:cubicBezTo>
                  <a:pt x="593" y="341"/>
                  <a:pt x="590" y="338"/>
                  <a:pt x="592" y="338"/>
                </a:cubicBezTo>
                <a:cubicBezTo>
                  <a:pt x="597" y="344"/>
                  <a:pt x="600" y="352"/>
                  <a:pt x="603" y="360"/>
                </a:cubicBezTo>
                <a:cubicBezTo>
                  <a:pt x="618" y="408"/>
                  <a:pt x="617" y="461"/>
                  <a:pt x="603" y="496"/>
                </a:cubicBezTo>
                <a:cubicBezTo>
                  <a:pt x="601" y="497"/>
                  <a:pt x="603" y="494"/>
                  <a:pt x="602" y="495"/>
                </a:cubicBezTo>
                <a:cubicBezTo>
                  <a:pt x="587" y="548"/>
                  <a:pt x="558" y="587"/>
                  <a:pt x="513" y="622"/>
                </a:cubicBezTo>
                <a:cubicBezTo>
                  <a:pt x="491" y="639"/>
                  <a:pt x="465" y="652"/>
                  <a:pt x="443" y="669"/>
                </a:cubicBezTo>
                <a:cubicBezTo>
                  <a:pt x="420" y="686"/>
                  <a:pt x="404" y="705"/>
                  <a:pt x="385" y="724"/>
                </a:cubicBezTo>
                <a:cubicBezTo>
                  <a:pt x="362" y="710"/>
                  <a:pt x="325" y="699"/>
                  <a:pt x="292" y="697"/>
                </a:cubicBezTo>
                <a:cubicBezTo>
                  <a:pt x="272" y="695"/>
                  <a:pt x="237" y="695"/>
                  <a:pt x="240" y="719"/>
                </a:cubicBezTo>
                <a:cubicBezTo>
                  <a:pt x="243" y="740"/>
                  <a:pt x="271" y="739"/>
                  <a:pt x="283" y="749"/>
                </a:cubicBezTo>
                <a:cubicBezTo>
                  <a:pt x="281" y="749"/>
                  <a:pt x="280" y="748"/>
                  <a:pt x="279" y="748"/>
                </a:cubicBezTo>
                <a:cubicBezTo>
                  <a:pt x="293" y="754"/>
                  <a:pt x="305" y="757"/>
                  <a:pt x="320" y="758"/>
                </a:cubicBezTo>
                <a:cubicBezTo>
                  <a:pt x="341" y="758"/>
                  <a:pt x="366" y="757"/>
                  <a:pt x="381" y="755"/>
                </a:cubicBezTo>
                <a:cubicBezTo>
                  <a:pt x="383" y="755"/>
                  <a:pt x="386" y="758"/>
                  <a:pt x="388" y="762"/>
                </a:cubicBezTo>
                <a:cubicBezTo>
                  <a:pt x="371" y="771"/>
                  <a:pt x="346" y="772"/>
                  <a:pt x="330" y="769"/>
                </a:cubicBezTo>
                <a:cubicBezTo>
                  <a:pt x="343" y="774"/>
                  <a:pt x="365" y="770"/>
                  <a:pt x="381" y="768"/>
                </a:cubicBezTo>
                <a:cubicBezTo>
                  <a:pt x="326" y="781"/>
                  <a:pt x="285" y="763"/>
                  <a:pt x="245" y="754"/>
                </a:cubicBezTo>
                <a:cubicBezTo>
                  <a:pt x="251" y="758"/>
                  <a:pt x="258" y="759"/>
                  <a:pt x="265" y="763"/>
                </a:cubicBezTo>
                <a:cubicBezTo>
                  <a:pt x="256" y="762"/>
                  <a:pt x="247" y="757"/>
                  <a:pt x="240" y="755"/>
                </a:cubicBezTo>
                <a:cubicBezTo>
                  <a:pt x="241" y="756"/>
                  <a:pt x="245" y="758"/>
                  <a:pt x="244" y="760"/>
                </a:cubicBezTo>
                <a:cubicBezTo>
                  <a:pt x="235" y="759"/>
                  <a:pt x="221" y="759"/>
                  <a:pt x="222" y="768"/>
                </a:cubicBezTo>
                <a:cubicBezTo>
                  <a:pt x="223" y="777"/>
                  <a:pt x="235" y="775"/>
                  <a:pt x="240" y="780"/>
                </a:cubicBezTo>
                <a:cubicBezTo>
                  <a:pt x="238" y="781"/>
                  <a:pt x="247" y="780"/>
                  <a:pt x="246" y="781"/>
                </a:cubicBezTo>
                <a:cubicBezTo>
                  <a:pt x="263" y="783"/>
                  <a:pt x="269" y="785"/>
                  <a:pt x="286" y="788"/>
                </a:cubicBezTo>
                <a:cubicBezTo>
                  <a:pt x="296" y="790"/>
                  <a:pt x="307" y="794"/>
                  <a:pt x="318" y="796"/>
                </a:cubicBezTo>
                <a:cubicBezTo>
                  <a:pt x="337" y="799"/>
                  <a:pt x="355" y="808"/>
                  <a:pt x="371" y="814"/>
                </a:cubicBezTo>
                <a:cubicBezTo>
                  <a:pt x="348" y="817"/>
                  <a:pt x="328" y="809"/>
                  <a:pt x="308" y="807"/>
                </a:cubicBezTo>
                <a:cubicBezTo>
                  <a:pt x="309" y="807"/>
                  <a:pt x="312" y="808"/>
                  <a:pt x="311" y="809"/>
                </a:cubicBezTo>
                <a:cubicBezTo>
                  <a:pt x="281" y="802"/>
                  <a:pt x="267" y="801"/>
                  <a:pt x="241" y="792"/>
                </a:cubicBezTo>
                <a:cubicBezTo>
                  <a:pt x="243" y="794"/>
                  <a:pt x="228" y="790"/>
                  <a:pt x="229" y="793"/>
                </a:cubicBezTo>
                <a:cubicBezTo>
                  <a:pt x="223" y="793"/>
                  <a:pt x="213" y="790"/>
                  <a:pt x="207" y="795"/>
                </a:cubicBezTo>
                <a:cubicBezTo>
                  <a:pt x="206" y="807"/>
                  <a:pt x="219" y="807"/>
                  <a:pt x="226" y="811"/>
                </a:cubicBezTo>
                <a:cubicBezTo>
                  <a:pt x="224" y="813"/>
                  <a:pt x="220" y="813"/>
                  <a:pt x="219" y="816"/>
                </a:cubicBezTo>
                <a:cubicBezTo>
                  <a:pt x="269" y="821"/>
                  <a:pt x="317" y="831"/>
                  <a:pt x="359" y="849"/>
                </a:cubicBezTo>
                <a:cubicBezTo>
                  <a:pt x="336" y="850"/>
                  <a:pt x="314" y="853"/>
                  <a:pt x="294" y="850"/>
                </a:cubicBezTo>
                <a:cubicBezTo>
                  <a:pt x="290" y="849"/>
                  <a:pt x="286" y="846"/>
                  <a:pt x="281" y="845"/>
                </a:cubicBezTo>
                <a:cubicBezTo>
                  <a:pt x="267" y="841"/>
                  <a:pt x="253" y="841"/>
                  <a:pt x="241" y="836"/>
                </a:cubicBezTo>
                <a:cubicBezTo>
                  <a:pt x="246" y="836"/>
                  <a:pt x="253" y="837"/>
                  <a:pt x="258" y="835"/>
                </a:cubicBezTo>
                <a:cubicBezTo>
                  <a:pt x="248" y="833"/>
                  <a:pt x="218" y="830"/>
                  <a:pt x="223" y="846"/>
                </a:cubicBezTo>
                <a:cubicBezTo>
                  <a:pt x="226" y="855"/>
                  <a:pt x="241" y="854"/>
                  <a:pt x="249" y="857"/>
                </a:cubicBezTo>
                <a:cubicBezTo>
                  <a:pt x="246" y="854"/>
                  <a:pt x="238" y="854"/>
                  <a:pt x="236" y="851"/>
                </a:cubicBezTo>
                <a:cubicBezTo>
                  <a:pt x="254" y="858"/>
                  <a:pt x="273" y="858"/>
                  <a:pt x="291" y="863"/>
                </a:cubicBezTo>
                <a:cubicBezTo>
                  <a:pt x="300" y="865"/>
                  <a:pt x="310" y="871"/>
                  <a:pt x="319" y="875"/>
                </a:cubicBezTo>
                <a:cubicBezTo>
                  <a:pt x="333" y="882"/>
                  <a:pt x="343" y="890"/>
                  <a:pt x="353" y="899"/>
                </a:cubicBezTo>
                <a:cubicBezTo>
                  <a:pt x="347" y="883"/>
                  <a:pt x="333" y="878"/>
                  <a:pt x="322" y="870"/>
                </a:cubicBezTo>
                <a:cubicBezTo>
                  <a:pt x="335" y="871"/>
                  <a:pt x="353" y="871"/>
                  <a:pt x="367" y="868"/>
                </a:cubicBezTo>
                <a:cubicBezTo>
                  <a:pt x="377" y="866"/>
                  <a:pt x="387" y="862"/>
                  <a:pt x="389" y="854"/>
                </a:cubicBezTo>
                <a:cubicBezTo>
                  <a:pt x="388" y="853"/>
                  <a:pt x="386" y="856"/>
                  <a:pt x="385" y="853"/>
                </a:cubicBezTo>
                <a:cubicBezTo>
                  <a:pt x="388" y="843"/>
                  <a:pt x="372" y="838"/>
                  <a:pt x="368" y="834"/>
                </a:cubicBezTo>
                <a:cubicBezTo>
                  <a:pt x="382" y="834"/>
                  <a:pt x="407" y="831"/>
                  <a:pt x="408" y="818"/>
                </a:cubicBezTo>
                <a:cubicBezTo>
                  <a:pt x="404" y="803"/>
                  <a:pt x="391" y="801"/>
                  <a:pt x="381" y="794"/>
                </a:cubicBezTo>
                <a:cubicBezTo>
                  <a:pt x="403" y="789"/>
                  <a:pt x="421" y="778"/>
                  <a:pt x="415" y="754"/>
                </a:cubicBezTo>
                <a:cubicBezTo>
                  <a:pt x="413" y="752"/>
                  <a:pt x="409" y="744"/>
                  <a:pt x="407" y="741"/>
                </a:cubicBezTo>
                <a:cubicBezTo>
                  <a:pt x="420" y="729"/>
                  <a:pt x="431" y="720"/>
                  <a:pt x="443" y="707"/>
                </a:cubicBezTo>
                <a:cubicBezTo>
                  <a:pt x="456" y="697"/>
                  <a:pt x="469" y="686"/>
                  <a:pt x="482" y="675"/>
                </a:cubicBezTo>
                <a:cubicBezTo>
                  <a:pt x="484" y="674"/>
                  <a:pt x="481" y="672"/>
                  <a:pt x="483" y="671"/>
                </a:cubicBezTo>
                <a:cubicBezTo>
                  <a:pt x="498" y="662"/>
                  <a:pt x="510" y="652"/>
                  <a:pt x="525" y="643"/>
                </a:cubicBezTo>
                <a:cubicBezTo>
                  <a:pt x="526" y="645"/>
                  <a:pt x="523" y="645"/>
                  <a:pt x="523" y="647"/>
                </a:cubicBezTo>
                <a:cubicBezTo>
                  <a:pt x="544" y="632"/>
                  <a:pt x="562" y="616"/>
                  <a:pt x="577" y="597"/>
                </a:cubicBezTo>
                <a:cubicBezTo>
                  <a:pt x="593" y="578"/>
                  <a:pt x="602" y="558"/>
                  <a:pt x="612" y="535"/>
                </a:cubicBezTo>
                <a:cubicBezTo>
                  <a:pt x="629" y="493"/>
                  <a:pt x="644" y="439"/>
                  <a:pt x="633" y="382"/>
                </a:cubicBezTo>
                <a:cubicBezTo>
                  <a:pt x="631" y="369"/>
                  <a:pt x="631" y="362"/>
                  <a:pt x="627" y="349"/>
                </a:cubicBezTo>
                <a:close/>
                <a:moveTo>
                  <a:pt x="286" y="723"/>
                </a:moveTo>
                <a:cubicBezTo>
                  <a:pt x="307" y="723"/>
                  <a:pt x="328" y="729"/>
                  <a:pt x="346" y="735"/>
                </a:cubicBezTo>
                <a:cubicBezTo>
                  <a:pt x="325" y="736"/>
                  <a:pt x="304" y="730"/>
                  <a:pt x="286" y="723"/>
                </a:cubicBezTo>
                <a:close/>
                <a:moveTo>
                  <a:pt x="230" y="840"/>
                </a:moveTo>
                <a:cubicBezTo>
                  <a:pt x="231" y="838"/>
                  <a:pt x="239" y="834"/>
                  <a:pt x="240" y="838"/>
                </a:cubicBezTo>
                <a:cubicBezTo>
                  <a:pt x="236" y="838"/>
                  <a:pt x="232" y="840"/>
                  <a:pt x="230" y="840"/>
                </a:cubicBezTo>
                <a:close/>
              </a:path>
            </a:pathLst>
          </a:custGeom>
          <a:solidFill>
            <a:schemeClr val="bg2"/>
          </a:solidFill>
          <a:ln>
            <a:noFill/>
          </a:ln>
        </p:spPr>
        <p:txBody>
          <a:bodyPr vert="horz" wrap="square" lIns="91440" tIns="45720" rIns="91440" bIns="45720" numCol="1" anchor="t" anchorCtr="0" compatLnSpc="1"/>
          <a:lstStyle/>
          <a:p>
            <a:endParaRPr lang="zh-CN" altLang="en-US"/>
          </a:p>
        </p:txBody>
      </p:sp>
      <p:grpSp>
        <p:nvGrpSpPr>
          <p:cNvPr id="2" name="组合 1"/>
          <p:cNvGrpSpPr/>
          <p:nvPr/>
        </p:nvGrpSpPr>
        <p:grpSpPr>
          <a:xfrm>
            <a:off x="6136633" y="3107190"/>
            <a:ext cx="3220036" cy="645160"/>
            <a:chOff x="6153517" y="2785850"/>
            <a:chExt cx="3220036" cy="645160"/>
          </a:xfrm>
        </p:grpSpPr>
        <p:sp>
          <p:nvSpPr>
            <p:cNvPr id="3" name="文本框 19"/>
            <p:cNvSpPr txBox="1">
              <a:spLocks noChangeArrowheads="1"/>
            </p:cNvSpPr>
            <p:nvPr>
              <p:custDataLst>
                <p:tags r:id="rId5"/>
              </p:custDataLst>
            </p:nvPr>
          </p:nvSpPr>
          <p:spPr bwMode="auto">
            <a:xfrm>
              <a:off x="7114058" y="2816331"/>
              <a:ext cx="2259495"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dirty="0">
                  <a:solidFill>
                    <a:schemeClr val="tx2"/>
                  </a:solidFill>
                </a:rPr>
                <a:t> </a:t>
              </a:r>
              <a:r>
                <a:rPr lang="zh-CN" altLang="en-US" dirty="0">
                  <a:solidFill>
                    <a:schemeClr val="tx2"/>
                  </a:solidFill>
                </a:rPr>
                <a:t>核心素养</a:t>
              </a:r>
              <a:endParaRPr lang="zh-CN" altLang="en-US" dirty="0">
                <a:solidFill>
                  <a:schemeClr val="tx2"/>
                </a:solidFill>
              </a:endParaRPr>
            </a:p>
          </p:txBody>
        </p:sp>
        <p:sp>
          <p:nvSpPr>
            <p:cNvPr id="4" name="文本框 3"/>
            <p:cNvSpPr txBox="1"/>
            <p:nvPr/>
          </p:nvSpPr>
          <p:spPr>
            <a:xfrm>
              <a:off x="6153517" y="2785850"/>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2</a:t>
              </a:r>
              <a:endParaRPr lang="en-US" sz="3600">
                <a:solidFill>
                  <a:schemeClr val="tx2"/>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7535" y="2407920"/>
            <a:ext cx="10624820" cy="175323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400" b="1">
                <a:solidFill>
                  <a:schemeClr val="accent4"/>
                </a:solidFill>
                <a:effectLst/>
              </a:rPr>
              <a:t>全力以赴，不负青春</a:t>
            </a:r>
            <a:endParaRPr lang="zh-CN" altLang="en-US" sz="5400" b="1">
              <a:solidFill>
                <a:schemeClr val="accent4"/>
              </a:solidFill>
              <a:effectLst/>
            </a:endParaRPr>
          </a:p>
          <a:p>
            <a:pPr algn="ctr"/>
            <a:r>
              <a:rPr lang="zh-CN" altLang="en-US" sz="5400" b="1">
                <a:solidFill>
                  <a:schemeClr val="accent4"/>
                </a:solidFill>
                <a:effectLst/>
              </a:rPr>
              <a:t>祝</a:t>
            </a:r>
            <a:r>
              <a:rPr lang="en-US" altLang="zh-CN" sz="5400" b="1">
                <a:solidFill>
                  <a:schemeClr val="accent4"/>
                </a:solidFill>
                <a:effectLst/>
              </a:rPr>
              <a:t>2022</a:t>
            </a:r>
            <a:r>
              <a:rPr lang="zh-CN" altLang="en-US" sz="5400" b="1">
                <a:solidFill>
                  <a:schemeClr val="accent4"/>
                </a:solidFill>
                <a:effectLst/>
              </a:rPr>
              <a:t>届考生马到成功，前程似锦</a:t>
            </a:r>
            <a:endParaRPr lang="zh-CN" altLang="en-US" sz="5400" b="1">
              <a:solidFill>
                <a:schemeClr val="accent4"/>
              </a:solidFill>
              <a:effectLs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3"/>
          <p:cNvSpPr/>
          <p:nvPr/>
        </p:nvSpPr>
        <p:spPr>
          <a:xfrm>
            <a:off x="5956849"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观</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2" name="01"/>
          <p:cNvSpPr txBox="1"/>
          <p:nvPr/>
        </p:nvSpPr>
        <p:spPr>
          <a:xfrm>
            <a:off x="3566647" y="4362274"/>
            <a:ext cx="5058410" cy="582295"/>
          </a:xfrm>
          <a:prstGeom prst="rect">
            <a:avLst/>
          </a:prstGeom>
          <a:noFill/>
        </p:spPr>
        <p:txBody>
          <a:bodyPr wrap="none" lIns="91424" tIns="45713" rIns="91424" bIns="45713" rtlCol="0">
            <a:spAutoFit/>
          </a:bodyPr>
          <a:lstStyle/>
          <a:p>
            <a:pPr algn="ctr"/>
            <a:r>
              <a:rPr lang="zh-CN" sz="3200" b="1" dirty="0">
                <a:solidFill>
                  <a:schemeClr val="tx2">
                    <a:lumMod val="75000"/>
                  </a:schemeClr>
                </a:solidFill>
                <a:latin typeface="微软雅黑" panose="020B0503020204020204" pitchFamily="34" charset="-122"/>
                <a:ea typeface="微软雅黑" panose="020B0503020204020204" pitchFamily="34" charset="-122"/>
              </a:rPr>
              <a:t>陕西省韩城市象山中学杨博</a:t>
            </a:r>
            <a:endParaRPr lang="en-US" altLang="zh-CN" sz="3200" b="1" dirty="0">
              <a:solidFill>
                <a:schemeClr val="tx2">
                  <a:lumMod val="75000"/>
                </a:schemeClr>
              </a:solidFill>
              <a:latin typeface="微软雅黑" panose="020B0503020204020204" pitchFamily="34" charset="-122"/>
              <a:ea typeface="微软雅黑" panose="020B0503020204020204" pitchFamily="34" charset="-122"/>
            </a:endParaRPr>
          </a:p>
        </p:txBody>
      </p:sp>
      <p:pic>
        <p:nvPicPr>
          <p:cNvPr id="14" name="m-taku - Komorebi">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446396" y="-3546763"/>
            <a:ext cx="609600" cy="609600"/>
          </a:xfrm>
          <a:prstGeom prst="rect">
            <a:avLst/>
          </a:prstGeom>
        </p:spPr>
      </p:pic>
      <p:sp>
        <p:nvSpPr>
          <p:cNvPr id="16" name="Oval 36"/>
          <p:cNvSpPr/>
          <p:nvPr/>
        </p:nvSpPr>
        <p:spPr>
          <a:xfrm>
            <a:off x="1998043" y="1698944"/>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a:effectLst>
                  <a:outerShdw blurRad="38100" dist="38100" dir="2700000" algn="tl">
                    <a:srgbClr val="000000">
                      <a:alpha val="43137"/>
                    </a:srgbClr>
                  </a:outerShdw>
                </a:effectLst>
                <a:latin typeface="方正粗宋简体" pitchFamily="65" charset="-122"/>
                <a:ea typeface="方正粗宋简体" pitchFamily="65" charset="-122"/>
              </a:rPr>
              <a:t>谢</a:t>
            </a:r>
            <a:endParaRPr lang="zh-CN" altLang="en-US"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8" name="Oval 36"/>
          <p:cNvSpPr/>
          <p:nvPr/>
        </p:nvSpPr>
        <p:spPr>
          <a:xfrm>
            <a:off x="7935928" y="1763079"/>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赏</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28" name="Oval 33"/>
          <p:cNvSpPr/>
          <p:nvPr/>
        </p:nvSpPr>
        <p:spPr>
          <a:xfrm>
            <a:off x="3977554"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谢</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750"/>
                                        <p:tgtEl>
                                          <p:spTgt spid="12"/>
                                        </p:tgtEl>
                                      </p:cBhvr>
                                    </p:animEffect>
                                  </p:childTnLst>
                                </p:cTn>
                              </p:par>
                            </p:childTnLst>
                          </p:cTn>
                        </p:par>
                        <p:par>
                          <p:cTn id="17" fill="hold">
                            <p:stCondLst>
                              <p:cond delay="1500"/>
                            </p:stCondLst>
                            <p:childTnLst>
                              <p:par>
                                <p:cTn id="18" presetID="26" presetClass="emph" presetSubtype="0" fill="hold" grpId="1" nodeType="afterEffect">
                                  <p:stCondLst>
                                    <p:cond delay="0"/>
                                  </p:stCondLst>
                                  <p:childTnLst>
                                    <p:animEffect transition="out" filter="fade">
                                      <p:cBhvr>
                                        <p:cTn id="19" dur="500" tmFilter="0, 0; .2, .5; .8, .5; 1, 0"/>
                                        <p:tgtEl>
                                          <p:spTgt spid="2"/>
                                        </p:tgtEl>
                                      </p:cBhvr>
                                    </p:animEffect>
                                    <p:animScale>
                                      <p:cBhvr>
                                        <p:cTn id="20" dur="250" autoRev="1" fill="hold"/>
                                        <p:tgtEl>
                                          <p:spTgt spid="2"/>
                                        </p:tgtEl>
                                      </p:cBhvr>
                                      <p:by x="105000" y="105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par>
                          <p:cTn id="27" fill="hold">
                            <p:stCondLst>
                              <p:cond delay="2500"/>
                            </p:stCondLst>
                            <p:childTnLst>
                              <p:par>
                                <p:cTn id="28" presetID="26" presetClass="emph" presetSubtype="0" fill="hold" grpId="1" nodeType="afterEffect">
                                  <p:stCondLst>
                                    <p:cond delay="0"/>
                                  </p:stCondLst>
                                  <p:childTnLst>
                                    <p:animEffect transition="out" filter="fade">
                                      <p:cBhvr>
                                        <p:cTn id="29" dur="500" tmFilter="0, 0; .2, .5; .8, .5; 1, 0"/>
                                        <p:tgtEl>
                                          <p:spTgt spid="28"/>
                                        </p:tgtEl>
                                      </p:cBhvr>
                                    </p:animEffect>
                                    <p:animScale>
                                      <p:cBhvr>
                                        <p:cTn id="30"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1" repeatCount="indefinite" fill="hold" display="0">
                  <p:stCondLst>
                    <p:cond delay="indefinite"/>
                  </p:stCondLst>
                  <p:endCondLst>
                    <p:cond evt="onStopAudio" delay="0">
                      <p:tgtEl>
                        <p:sldTgt/>
                      </p:tgtEl>
                    </p:cond>
                  </p:endCondLst>
                </p:cTn>
                <p:tgtEl>
                  <p:spTgt spid="14"/>
                </p:tgtEl>
              </p:cMediaNode>
            </p:audio>
          </p:childTnLst>
        </p:cTn>
      </p:par>
    </p:tnLst>
    <p:bldLst>
      <p:bldP spid="2" grpId="0" bldLvl="0" animBg="1"/>
      <p:bldP spid="2" grpId="1" bldLvl="0" animBg="1"/>
      <p:bldP spid="12" grpId="0"/>
      <p:bldP spid="28" grpId="0" bldLvl="0" animBg="1"/>
      <p:bldP spid="28"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808379" y="3090128"/>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试题特点（历史）</a:t>
            </a:r>
            <a:endParaRPr lang="zh-CN" altLang="en-US" sz="4800" b="1" dirty="0">
              <a:solidFill>
                <a:schemeClr val="tx2"/>
              </a:solidFill>
              <a:latin typeface="+mn-ea"/>
              <a:ea typeface="+mn-ea"/>
            </a:endParaRPr>
          </a:p>
        </p:txBody>
      </p:sp>
      <p:sp>
        <p:nvSpPr>
          <p:cNvPr id="4" name="01 16"/>
          <p:cNvSpPr txBox="1"/>
          <p:nvPr/>
        </p:nvSpPr>
        <p:spPr bwMode="auto">
          <a:xfrm>
            <a:off x="5640948" y="1283246"/>
            <a:ext cx="1563248" cy="1897892"/>
          </a:xfrm>
          <a:prstGeom prst="rect">
            <a:avLst/>
          </a:prstGeom>
          <a:noFill/>
        </p:spPr>
        <p:txBody>
          <a:bodyPr wrap="none">
            <a:spAutoFit/>
          </a:bodyPr>
          <a:lstStyle/>
          <a:p>
            <a:pPr algn="ctr">
              <a:defRPr/>
            </a:pPr>
            <a:r>
              <a:rPr lang="en-US" altLang="zh-CN" sz="11735" dirty="0">
                <a:solidFill>
                  <a:schemeClr val="tx2"/>
                </a:solidFill>
                <a:latin typeface="Impact" panose="020B0806030902050204" pitchFamily="34" charset="0"/>
                <a:cs typeface="Mongolian Baiti" panose="03000500000000000000" pitchFamily="66" charset="0"/>
              </a:rPr>
              <a:t>01</a:t>
            </a:r>
            <a:endParaRPr lang="zh-CN" alt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27358" y="3031498"/>
            <a:ext cx="3405861" cy="1016002"/>
            <a:chOff x="942759" y="1255634"/>
            <a:chExt cx="2554728" cy="762001"/>
          </a:xfrm>
        </p:grpSpPr>
        <p:sp>
          <p:nvSpPr>
            <p:cNvPr id="23" name="Flowchart: Off-page Connector 22"/>
            <p:cNvSpPr/>
            <p:nvPr/>
          </p:nvSpPr>
          <p:spPr>
            <a:xfrm rot="16200000">
              <a:off x="1829225" y="830238"/>
              <a:ext cx="762000" cy="1612792"/>
            </a:xfrm>
            <a:prstGeom prst="flowChartOffpage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CN" altLang="en-US" sz="3200" dirty="0">
                  <a:latin typeface="+mn-ea"/>
                </a:rPr>
                <a:t>知识导向</a:t>
              </a:r>
              <a:endParaRPr lang="zh-CN" altLang="en-US" sz="3200" dirty="0">
                <a:latin typeface="+mn-ea"/>
              </a:endParaRPr>
            </a:p>
          </p:txBody>
        </p:sp>
        <p:sp>
          <p:nvSpPr>
            <p:cNvPr id="24" name="Round Same Side Corner Rectangle 23"/>
            <p:cNvSpPr/>
            <p:nvPr/>
          </p:nvSpPr>
          <p:spPr>
            <a:xfrm rot="16200000">
              <a:off x="792187" y="1406206"/>
              <a:ext cx="762001" cy="460857"/>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bg1"/>
                  </a:solidFill>
                  <a:latin typeface="+mn-ea"/>
                </a:rPr>
                <a:t>01</a:t>
              </a:r>
              <a:endParaRPr lang="en-US" dirty="0">
                <a:latin typeface="+mn-ea"/>
              </a:endParaRPr>
            </a:p>
          </p:txBody>
        </p:sp>
        <p:cxnSp>
          <p:nvCxnSpPr>
            <p:cNvPr id="25" name="Straight Connector 24"/>
            <p:cNvCxnSpPr/>
            <p:nvPr/>
          </p:nvCxnSpPr>
          <p:spPr>
            <a:xfrm>
              <a:off x="3016614" y="1636635"/>
              <a:ext cx="480873"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3850620" y="3443138"/>
            <a:ext cx="192698" cy="192723"/>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30" name="Text Placeholder 3"/>
          <p:cNvSpPr txBox="1"/>
          <p:nvPr/>
        </p:nvSpPr>
        <p:spPr>
          <a:xfrm>
            <a:off x="4161790" y="2439036"/>
            <a:ext cx="7788910" cy="347091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a</a:t>
            </a:r>
            <a:r>
              <a:rPr lang="zh-CN" altLang="en-US" sz="2400" b="1" dirty="0">
                <a:latin typeface="Times New Roman" panose="02020603050405020304" pitchFamily="18" charset="0"/>
                <a:cs typeface="Times New Roman" panose="02020603050405020304" pitchFamily="18" charset="0"/>
                <a:sym typeface="+mn-ea"/>
              </a:rPr>
              <a:t>、回归教材，以重点知识和主干知识为主。</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b</a:t>
            </a:r>
            <a:r>
              <a:rPr lang="zh-CN" altLang="en-US" sz="2400" b="1" dirty="0">
                <a:latin typeface="Times New Roman" panose="02020603050405020304" pitchFamily="18" charset="0"/>
                <a:cs typeface="Times New Roman" panose="02020603050405020304" pitchFamily="18" charset="0"/>
                <a:sym typeface="+mn-ea"/>
              </a:rPr>
              <a:t>、四大技能：基础知识、基本技能、基本方法、</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altLang="en-US" sz="2400" b="1" dirty="0">
                <a:latin typeface="Times New Roman" panose="02020603050405020304" pitchFamily="18" charset="0"/>
                <a:cs typeface="Times New Roman" panose="02020603050405020304" pitchFamily="18" charset="0"/>
                <a:sym typeface="+mn-ea"/>
              </a:rPr>
              <a:t>                          基本学科素养。</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c</a:t>
            </a:r>
            <a:r>
              <a:rPr lang="zh-CN" altLang="en-US" sz="2400" b="1" dirty="0">
                <a:latin typeface="Times New Roman" panose="02020603050405020304" pitchFamily="18" charset="0"/>
                <a:cs typeface="Times New Roman" panose="02020603050405020304" pitchFamily="18" charset="0"/>
                <a:sym typeface="+mn-ea"/>
              </a:rPr>
              <a:t>、五大板块：政治、经济、文化、社会生活、</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altLang="en-US" sz="2400" b="1" dirty="0">
                <a:latin typeface="Times New Roman" panose="02020603050405020304" pitchFamily="18" charset="0"/>
                <a:cs typeface="Times New Roman" panose="02020603050405020304" pitchFamily="18" charset="0"/>
                <a:sym typeface="+mn-ea"/>
              </a:rPr>
              <a:t>                          科学技术</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altLang="en-US" sz="2400" b="1" dirty="0">
                <a:latin typeface="Times New Roman" panose="02020603050405020304" pitchFamily="18" charset="0"/>
                <a:cs typeface="Times New Roman" panose="02020603050405020304" pitchFamily="18" charset="0"/>
                <a:sym typeface="+mn-ea"/>
              </a:rPr>
              <a:t>                          文化教育</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endParaRPr lang="en-US" sz="2400" dirty="0">
              <a:solidFill>
                <a:schemeClr val="tx1">
                  <a:lumMod val="50000"/>
                  <a:lumOff val="50000"/>
                </a:schemeClr>
              </a:solidFill>
              <a:latin typeface="+mn-ea"/>
            </a:endParaRPr>
          </a:p>
        </p:txBody>
      </p:sp>
      <p:sp>
        <p:nvSpPr>
          <p:cNvPr id="2" name="标题 1"/>
          <p:cNvSpPr>
            <a:spLocks noGrp="1"/>
          </p:cNvSpPr>
          <p:nvPr>
            <p:ph type="title"/>
          </p:nvPr>
        </p:nvSpPr>
        <p:spPr>
          <a:xfrm>
            <a:off x="1770107" y="1201512"/>
            <a:ext cx="10515600" cy="701675"/>
          </a:xfrm>
        </p:spPr>
        <p:txBody>
          <a:bodyPr/>
          <a:lstStyle/>
          <a:p>
            <a:r>
              <a:rPr lang="zh-CN" altLang="en-US" dirty="0"/>
              <a:t>近年来中考试题变化及特点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nvGraphicFramePr>
        <p:xfrm>
          <a:off x="911860" y="137160"/>
          <a:ext cx="9872345" cy="6583680"/>
        </p:xfrm>
        <a:graphic>
          <a:graphicData uri="http://schemas.openxmlformats.org/drawingml/2006/table">
            <a:tbl>
              <a:tblPr firstRow="1" firstCol="1" bandRow="1">
                <a:tableStyleId>{5940675A-B579-460E-94D1-54222C63F5DA}</a:tableStyleId>
              </a:tblPr>
              <a:tblGrid>
                <a:gridCol w="1805305"/>
                <a:gridCol w="8067040"/>
              </a:tblGrid>
              <a:tr h="304800">
                <a:tc>
                  <a:txBody>
                    <a:bodyPr/>
                    <a:lstStyle/>
                    <a:p>
                      <a:pPr marL="0" algn="ctr" defTabSz="914400" rtl="0" eaLnBrk="1" latinLnBrk="0" hangingPunct="1">
                        <a:spcAft>
                          <a:spcPts val="0"/>
                        </a:spcAft>
                      </a:pPr>
                      <a:r>
                        <a:rPr lang="zh-CN" altLang="en-US" sz="2400" b="1" kern="100">
                          <a:solidFill>
                            <a:schemeClr val="tx1"/>
                          </a:solidFill>
                          <a:effectLst/>
                          <a:latin typeface="黑体" panose="02010609060101010101" charset="-122"/>
                          <a:ea typeface="黑体" panose="02010609060101010101" charset="-122"/>
                          <a:cs typeface="+mn-cs"/>
                        </a:rPr>
                        <a:t>学习板块</a:t>
                      </a:r>
                      <a:endParaRPr lang="zh-CN" altLang="en-US" sz="2400" b="1" kern="100">
                        <a:solidFill>
                          <a:schemeClr val="tx1"/>
                        </a:solidFill>
                        <a:effectLst/>
                        <a:latin typeface="黑体" panose="02010609060101010101" charset="-122"/>
                        <a:ea typeface="黑体" panose="02010609060101010101" charset="-122"/>
                        <a:cs typeface="+mn-cs"/>
                      </a:endParaRPr>
                    </a:p>
                  </a:txBody>
                  <a:tcPr marL="68580" marR="68580" marT="0" marB="0"/>
                </a:tc>
                <a:tc>
                  <a:txBody>
                    <a:bodyPr/>
                    <a:lstStyle/>
                    <a:p>
                      <a:pPr marL="0" algn="ctr" defTabSz="914400" rtl="0" eaLnBrk="1" latinLnBrk="0" hangingPunct="1">
                        <a:spcAft>
                          <a:spcPts val="0"/>
                        </a:spcAft>
                      </a:pPr>
                      <a:r>
                        <a:rPr lang="zh-CN" altLang="en-US" sz="2400" b="1" kern="100" dirty="0">
                          <a:solidFill>
                            <a:schemeClr val="tx1"/>
                          </a:solidFill>
                          <a:effectLst/>
                          <a:latin typeface="黑体" panose="02010609060101010101" charset="-122"/>
                          <a:ea typeface="黑体" panose="02010609060101010101" charset="-122"/>
                          <a:cs typeface="+mn-cs"/>
                        </a:rPr>
                        <a:t>具体内容</a:t>
                      </a:r>
                      <a:endParaRPr lang="zh-CN" altLang="en-US" sz="2400" b="1" kern="100" dirty="0">
                        <a:solidFill>
                          <a:schemeClr val="tx1"/>
                        </a:solidFill>
                        <a:effectLst/>
                        <a:latin typeface="黑体" panose="02010609060101010101" charset="-122"/>
                        <a:ea typeface="黑体" panose="02010609060101010101" charset="-122"/>
                        <a:cs typeface="+mn-cs"/>
                      </a:endParaRPr>
                    </a:p>
                  </a:txBody>
                  <a:tcPr marL="68580" marR="68580" marT="0" marB="0"/>
                </a:tc>
              </a:tr>
              <a:tr h="719397">
                <a:tc>
                  <a:txBody>
                    <a:bodyPr/>
                    <a:lstStyle/>
                    <a:p>
                      <a:pPr algn="ctr">
                        <a:spcAft>
                          <a:spcPts val="0"/>
                        </a:spcAft>
                      </a:pPr>
                      <a:r>
                        <a:rPr lang="zh-CN" sz="2400" b="1" kern="100">
                          <a:effectLst/>
                          <a:latin typeface="黑体" panose="02010609060101010101" charset="-122"/>
                          <a:ea typeface="黑体" panose="02010609060101010101" charset="-122"/>
                        </a:rPr>
                        <a:t>中国古代史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altLang="en-US" sz="2400" b="1" kern="100" dirty="0">
                          <a:solidFill>
                            <a:schemeClr val="tx1"/>
                          </a:solidFill>
                          <a:effectLst/>
                          <a:latin typeface="华文楷体" panose="02010600040101010101" pitchFamily="2" charset="-122"/>
                          <a:ea typeface="华文楷体" panose="02010600040101010101" pitchFamily="2" charset="-122"/>
                          <a:cs typeface="+mn-cs"/>
                        </a:rPr>
                        <a:t>张骞通西域；丝绸之路；唐太宗和科举制度；鉴真东渡；宋代商业繁荣；中国古代经济重心的南移；宋代的社会生活；辽、宋、西夏、金等政权的并立</a:t>
                      </a:r>
                      <a:endParaRPr lang="zh-CN" altLang="en-US" sz="2400" b="1" kern="100" dirty="0">
                        <a:solidFill>
                          <a:schemeClr val="tx1"/>
                        </a:solidFill>
                        <a:effectLst/>
                        <a:latin typeface="华文楷体" panose="02010600040101010101" pitchFamily="2" charset="-122"/>
                        <a:ea typeface="华文楷体" panose="02010600040101010101" pitchFamily="2" charset="-122"/>
                        <a:cs typeface="+mn-cs"/>
                      </a:endParaRPr>
                    </a:p>
                  </a:txBody>
                  <a:tcPr marL="68580" marR="68580" marT="0" marB="0" anchor="ctr"/>
                </a:tc>
              </a:tr>
              <a:tr h="959196">
                <a:tc>
                  <a:txBody>
                    <a:bodyPr/>
                    <a:lstStyle/>
                    <a:p>
                      <a:pPr algn="ctr">
                        <a:spcAft>
                          <a:spcPts val="0"/>
                        </a:spcAft>
                      </a:pPr>
                      <a:r>
                        <a:rPr lang="zh-CN" sz="2400" b="1" kern="100">
                          <a:effectLst/>
                          <a:latin typeface="黑体" panose="02010609060101010101" charset="-122"/>
                          <a:ea typeface="黑体" panose="02010609060101010101" charset="-122"/>
                        </a:rPr>
                        <a:t>中国近代史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甲午中日战争；八国联军侵华战争；洋务运动；戊戌变法；辛亥革命；新文化运动；</a:t>
                      </a:r>
                      <a:r>
                        <a:rPr lang="zh-CN" sz="2400" b="1" kern="100" dirty="0">
                          <a:solidFill>
                            <a:srgbClr val="FF0000"/>
                          </a:solidFill>
                          <a:effectLst/>
                          <a:latin typeface="华文楷体" panose="02010600040101010101" pitchFamily="2" charset="-122"/>
                          <a:ea typeface="华文楷体" panose="02010600040101010101" pitchFamily="2" charset="-122"/>
                        </a:rPr>
                        <a:t>马克思主义的传播</a:t>
                      </a:r>
                      <a:r>
                        <a:rPr lang="zh-CN" sz="2400" b="1" kern="100" dirty="0">
                          <a:effectLst/>
                          <a:latin typeface="华文楷体" panose="02010600040101010101" pitchFamily="2" charset="-122"/>
                          <a:ea typeface="华文楷体" panose="02010600040101010101" pitchFamily="2" charset="-122"/>
                        </a:rPr>
                        <a:t>；五四运动；农村革命根据地；九一八事变；红军长征；遵义会议；西安事变；七七事变；中国抗日民族统一战线；第一次国共合作</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479598">
                <a:tc>
                  <a:txBody>
                    <a:bodyPr/>
                    <a:lstStyle/>
                    <a:p>
                      <a:pPr algn="ctr">
                        <a:spcAft>
                          <a:spcPts val="0"/>
                        </a:spcAft>
                      </a:pPr>
                      <a:r>
                        <a:rPr lang="zh-CN" sz="2400" b="1" kern="100">
                          <a:effectLst/>
                          <a:latin typeface="黑体" panose="02010609060101010101" charset="-122"/>
                          <a:ea typeface="黑体" panose="02010609060101010101" charset="-122"/>
                        </a:rPr>
                        <a:t>中国现代史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抗美援朝；家庭联产承包责任制；和平共处五项原则；社会主义市场经济体制的建立；改革开放</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365760">
                <a:tc>
                  <a:txBody>
                    <a:bodyPr/>
                    <a:lstStyle/>
                    <a:p>
                      <a:pPr algn="ctr">
                        <a:spcAft>
                          <a:spcPts val="0"/>
                        </a:spcAft>
                      </a:pPr>
                      <a:r>
                        <a:rPr lang="zh-CN" sz="2400" b="1" kern="100">
                          <a:effectLst/>
                          <a:latin typeface="黑体" panose="02010609060101010101" charset="-122"/>
                          <a:ea typeface="黑体" panose="02010609060101010101" charset="-122"/>
                        </a:rPr>
                        <a:t>世界古代史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479598">
                <a:tc>
                  <a:txBody>
                    <a:bodyPr/>
                    <a:lstStyle/>
                    <a:p>
                      <a:pPr algn="ctr">
                        <a:spcAft>
                          <a:spcPts val="0"/>
                        </a:spcAft>
                      </a:pPr>
                      <a:r>
                        <a:rPr lang="zh-CN" sz="2400" b="1" kern="100">
                          <a:effectLst/>
                          <a:latin typeface="黑体" panose="02010609060101010101" charset="-122"/>
                          <a:ea typeface="黑体" panose="02010609060101010101" charset="-122"/>
                        </a:rPr>
                        <a:t>世界近代史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新航路的开辟；殖民扩张与掠夺；拿破仑帝国；第二次工业革命</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959196">
                <a:tc>
                  <a:txBody>
                    <a:bodyPr/>
                    <a:lstStyle/>
                    <a:p>
                      <a:pPr algn="ctr">
                        <a:spcAft>
                          <a:spcPts val="0"/>
                        </a:spcAft>
                      </a:pPr>
                      <a:r>
                        <a:rPr lang="zh-CN" sz="2400" b="1" kern="100" dirty="0">
                          <a:effectLst/>
                          <a:latin typeface="黑体" panose="02010609060101010101" charset="-122"/>
                          <a:ea typeface="黑体" panose="02010609060101010101" charset="-122"/>
                        </a:rPr>
                        <a:t>世界现代史</a:t>
                      </a:r>
                      <a:endParaRPr lang="zh-CN" sz="2400" b="1" kern="100" dirty="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萨拉热窝事件；凡尔赛和约；第二次世界大战爆发；反法西斯同盟；马歇尔计划；美苏“冷战”对峙；局部“热战”；世界经济全球化加速发展；和平与发展；世界各国相互依存、相互竞争；第三次科技革命</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56008" y="3122938"/>
            <a:ext cx="3405861" cy="1016002"/>
            <a:chOff x="942759" y="1255634"/>
            <a:chExt cx="2554728" cy="762001"/>
          </a:xfrm>
        </p:grpSpPr>
        <p:sp>
          <p:nvSpPr>
            <p:cNvPr id="23" name="Flowchart: Off-page Connector 22"/>
            <p:cNvSpPr/>
            <p:nvPr/>
          </p:nvSpPr>
          <p:spPr>
            <a:xfrm rot="16200000">
              <a:off x="1829225" y="830238"/>
              <a:ext cx="762000" cy="1612792"/>
            </a:xfrm>
            <a:prstGeom prst="flowChartOffpage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CN" altLang="en-US" sz="3200" dirty="0">
                  <a:latin typeface="+mn-ea"/>
                </a:rPr>
                <a:t>能力考查</a:t>
              </a:r>
              <a:endParaRPr lang="zh-CN" altLang="en-US" sz="3200" dirty="0">
                <a:latin typeface="+mn-ea"/>
              </a:endParaRPr>
            </a:p>
          </p:txBody>
        </p:sp>
        <p:sp>
          <p:nvSpPr>
            <p:cNvPr id="24" name="Round Same Side Corner Rectangle 23"/>
            <p:cNvSpPr/>
            <p:nvPr/>
          </p:nvSpPr>
          <p:spPr>
            <a:xfrm rot="16200000">
              <a:off x="792187" y="1406206"/>
              <a:ext cx="762001" cy="460857"/>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bg1"/>
                  </a:solidFill>
                  <a:latin typeface="+mn-ea"/>
                </a:rPr>
                <a:t>02</a:t>
              </a:r>
              <a:endParaRPr lang="en-US" dirty="0">
                <a:latin typeface="+mn-ea"/>
              </a:endParaRPr>
            </a:p>
          </p:txBody>
        </p:sp>
        <p:cxnSp>
          <p:nvCxnSpPr>
            <p:cNvPr id="25" name="Straight Connector 24"/>
            <p:cNvCxnSpPr/>
            <p:nvPr/>
          </p:nvCxnSpPr>
          <p:spPr>
            <a:xfrm>
              <a:off x="3016614" y="1636635"/>
              <a:ext cx="480873"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4561820" y="3534578"/>
            <a:ext cx="192698" cy="192723"/>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30" name="Text Placeholder 3"/>
          <p:cNvSpPr txBox="1"/>
          <p:nvPr/>
        </p:nvSpPr>
        <p:spPr>
          <a:xfrm>
            <a:off x="4829810" y="2292985"/>
            <a:ext cx="6967220" cy="258445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a</a:t>
            </a:r>
            <a:r>
              <a:rPr lang="zh-CN" altLang="en-US" sz="2400" b="1" dirty="0">
                <a:latin typeface="Times New Roman" panose="02020603050405020304" pitchFamily="18" charset="0"/>
                <a:cs typeface="Times New Roman" panose="02020603050405020304" pitchFamily="18" charset="0"/>
                <a:sym typeface="+mn-ea"/>
              </a:rPr>
              <a:t>、考查历史事件，侧重历史发展线索和整体性</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b</a:t>
            </a:r>
            <a:r>
              <a:rPr lang="zh-CN" altLang="en-US" sz="2400" b="1" dirty="0">
                <a:latin typeface="Times New Roman" panose="02020603050405020304" pitchFamily="18" charset="0"/>
                <a:cs typeface="Times New Roman" panose="02020603050405020304" pitchFamily="18" charset="0"/>
                <a:sym typeface="+mn-ea"/>
              </a:rPr>
              <a:t>、 </a:t>
            </a:r>
            <a:r>
              <a:rPr lang="zh-CN" sz="2400" b="1" dirty="0">
                <a:latin typeface="Times New Roman" panose="02020603050405020304" pitchFamily="18" charset="0"/>
                <a:cs typeface="Times New Roman" panose="02020603050405020304" pitchFamily="18" charset="0"/>
                <a:sym typeface="+mn-ea"/>
              </a:rPr>
              <a:t>试题呈现多样性和可读性</a:t>
            </a:r>
            <a:endParaRPr lang="zh-CN"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多样性：选用素材多样（文字、图片、漫画、表格）</a:t>
            </a:r>
            <a:endParaRPr lang="zh-CN" sz="2400" b="1" dirty="0">
              <a:latin typeface="Times New Roman" panose="02020603050405020304" pitchFamily="18" charset="0"/>
              <a:cs typeface="Times New Roman" panose="02020603050405020304" pitchFamily="18" charset="0"/>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                试题设问多样（原因、特点、评价、启示         </a:t>
            </a:r>
            <a:endParaRPr lang="zh-CN" sz="2400" b="1" dirty="0">
              <a:latin typeface="Times New Roman" panose="02020603050405020304" pitchFamily="18" charset="0"/>
              <a:cs typeface="Times New Roman" panose="02020603050405020304" pitchFamily="18" charset="0"/>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                                          认识）</a:t>
            </a:r>
            <a:endParaRPr lang="zh-CN" sz="2400" b="1" dirty="0">
              <a:latin typeface="Times New Roman" panose="02020603050405020304" pitchFamily="18" charset="0"/>
              <a:cs typeface="Times New Roman" panose="02020603050405020304" pitchFamily="18" charset="0"/>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可读性：材料平实朴素，难度降低</a:t>
            </a:r>
            <a:endParaRPr lang="zh-CN" sz="2400" b="1" dirty="0">
              <a:latin typeface="Times New Roman" panose="02020603050405020304" pitchFamily="18" charset="0"/>
              <a:cs typeface="Times New Roman" panose="02020603050405020304" pitchFamily="18" charset="0"/>
            </a:endParaRPr>
          </a:p>
        </p:txBody>
      </p:sp>
      <p:sp>
        <p:nvSpPr>
          <p:cNvPr id="2" name="标题 1"/>
          <p:cNvSpPr>
            <a:spLocks noGrp="1"/>
          </p:cNvSpPr>
          <p:nvPr>
            <p:ph type="title"/>
          </p:nvPr>
        </p:nvSpPr>
        <p:spPr>
          <a:xfrm>
            <a:off x="250552" y="313782"/>
            <a:ext cx="10515600" cy="701675"/>
          </a:xfrm>
        </p:spPr>
        <p:txBody>
          <a:bodyPr/>
          <a:lstStyle/>
          <a:p>
            <a:r>
              <a:rPr lang="zh-CN" altLang="en-US" dirty="0"/>
              <a:t>近年来中考试题变化及特点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808379" y="3090128"/>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核心素养</a:t>
            </a:r>
            <a:endParaRPr lang="zh-CN" altLang="en-US" sz="4800" b="1" dirty="0">
              <a:solidFill>
                <a:schemeClr val="tx2"/>
              </a:solidFill>
              <a:latin typeface="+mn-ea"/>
              <a:ea typeface="+mn-ea"/>
            </a:endParaRPr>
          </a:p>
        </p:txBody>
      </p:sp>
      <p:sp>
        <p:nvSpPr>
          <p:cNvPr id="4" name="01 16"/>
          <p:cNvSpPr txBox="1"/>
          <p:nvPr/>
        </p:nvSpPr>
        <p:spPr bwMode="auto">
          <a:xfrm>
            <a:off x="5557067" y="1283246"/>
            <a:ext cx="1731010" cy="1897380"/>
          </a:xfrm>
          <a:prstGeom prst="rect">
            <a:avLst/>
          </a:prstGeom>
          <a:noFill/>
        </p:spPr>
        <p:txBody>
          <a:bodyPr wrap="none">
            <a:spAutoFit/>
          </a:bodyPr>
          <a:lstStyle/>
          <a:p>
            <a:pPr algn="ctr">
              <a:defRPr/>
            </a:pPr>
            <a:r>
              <a:rPr lang="en-US" altLang="zh-CN" sz="11735" dirty="0">
                <a:solidFill>
                  <a:schemeClr val="tx2"/>
                </a:solidFill>
                <a:latin typeface="Impact" panose="020B0806030902050204" pitchFamily="34" charset="0"/>
                <a:cs typeface="Mongolian Baiti" panose="03000500000000000000" pitchFamily="66" charset="0"/>
              </a:rPr>
              <a:t>0</a:t>
            </a:r>
            <a:r>
              <a:rPr lang="en-US" sz="11735" dirty="0">
                <a:solidFill>
                  <a:schemeClr val="tx2"/>
                </a:solidFill>
                <a:latin typeface="Impact" panose="020B0806030902050204" pitchFamily="34" charset="0"/>
                <a:cs typeface="Mongolian Baiti" panose="03000500000000000000" pitchFamily="66" charset="0"/>
              </a:rPr>
              <a:t>2</a:t>
            </a:r>
            <a:endParaRPr 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8"/>
          <p:cNvSpPr>
            <a:spLocks noChangeArrowheads="1"/>
          </p:cNvSpPr>
          <p:nvPr/>
        </p:nvSpPr>
        <p:spPr bwMode="auto">
          <a:xfrm>
            <a:off x="2329864" y="2150608"/>
            <a:ext cx="7921773" cy="3529013"/>
          </a:xfrm>
          <a:prstGeom prst="roundRect">
            <a:avLst>
              <a:gd name="adj" fmla="val 9741"/>
            </a:avLst>
          </a:prstGeom>
          <a:noFill/>
          <a:ln w="57150" cmpd="thickThin">
            <a:solidFill>
              <a:srgbClr val="FEC200">
                <a:alpha val="92155"/>
              </a:srgbClr>
            </a:solidFill>
            <a:round/>
          </a:ln>
          <a:extLst>
            <a:ext uri="{909E8E84-426E-40DD-AFC4-6F175D3DCCD1}">
              <a14:hiddenFill xmlns:a14="http://schemas.microsoft.com/office/drawing/2010/main">
                <a:solidFill>
                  <a:srgbClr val="FFFFFF"/>
                </a:solidFill>
              </a14:hiddenFill>
            </a:ext>
          </a:extLst>
        </p:spPr>
        <p:txBody>
          <a:bodyPr wrap="none" lIns="305970" tIns="190781" rIns="91431" bIns="45716"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endParaRPr lang="en-US" altLang="zh-CN" sz="2000" b="1">
              <a:solidFill>
                <a:srgbClr val="000000"/>
              </a:solidFill>
            </a:endParaRPr>
          </a:p>
        </p:txBody>
      </p:sp>
      <p:pic>
        <p:nvPicPr>
          <p:cNvPr id="6" name="AutoShape 31"/>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89298" y="1309592"/>
            <a:ext cx="410510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239500" y="1483899"/>
            <a:ext cx="30965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3200" b="1" dirty="0">
                <a:latin typeface="黑体" panose="02010609060101010101" charset="-122"/>
                <a:ea typeface="黑体" panose="02010609060101010101" charset="-122"/>
              </a:rPr>
              <a:t>核心素养的定义 </a:t>
            </a:r>
            <a:endParaRPr lang="zh-CN" altLang="en-US" sz="3200" b="1" dirty="0">
              <a:latin typeface="黑体" panose="02010609060101010101" charset="-122"/>
              <a:ea typeface="黑体" panose="02010609060101010101" charset="-122"/>
            </a:endParaRPr>
          </a:p>
        </p:txBody>
      </p:sp>
      <p:sp>
        <p:nvSpPr>
          <p:cNvPr id="9" name="Text Box 7"/>
          <p:cNvSpPr txBox="1">
            <a:spLocks noChangeArrowheads="1"/>
          </p:cNvSpPr>
          <p:nvPr/>
        </p:nvSpPr>
        <p:spPr bwMode="auto">
          <a:xfrm>
            <a:off x="2495724" y="4743354"/>
            <a:ext cx="316801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pPr>
            <a:endParaRPr lang="zh-CN" altLang="en-US" sz="2400" b="1"/>
          </a:p>
        </p:txBody>
      </p:sp>
      <p:sp>
        <p:nvSpPr>
          <p:cNvPr id="12" name="圆角矩形 5"/>
          <p:cNvSpPr>
            <a:spLocks noChangeArrowheads="1"/>
          </p:cNvSpPr>
          <p:nvPr/>
        </p:nvSpPr>
        <p:spPr bwMode="auto">
          <a:xfrm>
            <a:off x="4327986" y="430935"/>
            <a:ext cx="3924648" cy="574675"/>
          </a:xfrm>
          <a:prstGeom prst="roundRect">
            <a:avLst>
              <a:gd name="adj" fmla="val 6213"/>
            </a:avLst>
          </a:prstGeom>
          <a:gradFill rotWithShape="1">
            <a:gsLst>
              <a:gs pos="0">
                <a:srgbClr val="FEFEFE"/>
              </a:gs>
              <a:gs pos="14999">
                <a:srgbClr val="FEFEFE"/>
              </a:gs>
              <a:gs pos="79999">
                <a:srgbClr val="F7F7F7"/>
              </a:gs>
              <a:gs pos="100000">
                <a:srgbClr val="F7F7F7"/>
              </a:gs>
            </a:gsLst>
            <a:lin ang="5400000" scaled="1"/>
          </a:gradFill>
          <a:ln w="3175">
            <a:solidFill>
              <a:srgbClr val="BFBFBF">
                <a:alpha val="30980"/>
              </a:srgbClr>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latin typeface="黑体" panose="02010609060101010101" charset="-122"/>
                <a:ea typeface="黑体" panose="02010609060101010101" charset="-122"/>
                <a:sym typeface="微软雅黑" panose="020B0503020204020204" pitchFamily="34" charset="-122"/>
              </a:rPr>
              <a:t>关于核心素养的考查</a:t>
            </a:r>
            <a:endParaRPr lang="zh-CN" altLang="en-US" sz="2800" dirty="0">
              <a:latin typeface="黑体" panose="02010609060101010101" charset="-122"/>
              <a:ea typeface="黑体" panose="02010609060101010101" charset="-122"/>
            </a:endParaRPr>
          </a:p>
        </p:txBody>
      </p:sp>
      <p:sp>
        <p:nvSpPr>
          <p:cNvPr id="14" name="矩形 13"/>
          <p:cNvSpPr/>
          <p:nvPr/>
        </p:nvSpPr>
        <p:spPr>
          <a:xfrm>
            <a:off x="2495405" y="2577465"/>
            <a:ext cx="7705304" cy="2676525"/>
          </a:xfrm>
          <a:prstGeom prst="rect">
            <a:avLst/>
          </a:prstGeom>
        </p:spPr>
        <p:txBody>
          <a:bodyPr wrap="square">
            <a:spAutoFit/>
          </a:bodyPr>
          <a:lstStyle/>
          <a:p>
            <a:pPr indent="457200" algn="just">
              <a:lnSpc>
                <a:spcPct val="150000"/>
              </a:lnSpc>
            </a:pPr>
            <a:r>
              <a:rPr lang="en-US" altLang="zh-CN" sz="2800" b="1" dirty="0">
                <a:latin typeface="黑体" panose="02010609060101010101" charset="-122"/>
                <a:ea typeface="黑体" panose="02010609060101010101" charset="-122"/>
              </a:rPr>
              <a:t> </a:t>
            </a:r>
            <a:r>
              <a:rPr lang="zh-CN" altLang="en-US" sz="2800" b="1" dirty="0">
                <a:latin typeface="黑体" panose="02010609060101010101" charset="-122"/>
                <a:ea typeface="黑体" panose="02010609060101010101" charset="-122"/>
              </a:rPr>
              <a:t>核心素养是学生应具备的适应终身发展和社会发展需要的</a:t>
            </a:r>
            <a:r>
              <a:rPr lang="zh-CN" altLang="en-US" sz="2800" b="1" dirty="0">
                <a:solidFill>
                  <a:srgbClr val="FF0000"/>
                </a:solidFill>
                <a:latin typeface="黑体" panose="02010609060101010101" charset="-122"/>
                <a:ea typeface="黑体" panose="02010609060101010101" charset="-122"/>
              </a:rPr>
              <a:t>必备品格和关键能力</a:t>
            </a:r>
            <a:r>
              <a:rPr lang="zh-CN" altLang="en-US" sz="2800" b="1" dirty="0">
                <a:latin typeface="黑体" panose="02010609060101010101" charset="-122"/>
                <a:ea typeface="黑体" panose="02010609060101010101" charset="-122"/>
              </a:rPr>
              <a:t>，突出强调</a:t>
            </a:r>
            <a:r>
              <a:rPr lang="zh-CN" altLang="en-US" sz="2800" b="1" dirty="0">
                <a:solidFill>
                  <a:srgbClr val="FF0000"/>
                </a:solidFill>
                <a:latin typeface="黑体" panose="02010609060101010101" charset="-122"/>
                <a:ea typeface="黑体" panose="02010609060101010101" charset="-122"/>
              </a:rPr>
              <a:t>个人修养、社会关爱、家国情怀</a:t>
            </a:r>
            <a:r>
              <a:rPr lang="zh-CN" altLang="en-US" sz="2800" b="1" dirty="0">
                <a:latin typeface="黑体" panose="02010609060101010101" charset="-122"/>
                <a:ea typeface="黑体" panose="02010609060101010101" charset="-122"/>
              </a:rPr>
              <a:t>，更加注重自主发展、合作参与、创新实践。</a:t>
            </a:r>
            <a:endParaRPr lang="zh-CN" altLang="en-US" sz="2800" b="1" dirty="0">
              <a:latin typeface="黑体" panose="02010609060101010101" charset="-122"/>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9" grpId="0"/>
      <p:bldP spid="14" grpId="0"/>
    </p:bldLst>
  </p:timing>
</p:sld>
</file>

<file path=ppt/tags/tag1.xml><?xml version="1.0" encoding="utf-8"?>
<p:tagLst xmlns:p="http://schemas.openxmlformats.org/presentationml/2006/main">
  <p:tag name="MH" val="20150828150733"/>
  <p:tag name="MH_LIBRARY" val="GRAPHIC"/>
  <p:tag name="MH_ORDER" val="文本框 19"/>
  <p:tag name="KSO_WM_SCREEN_THEME_FLAG" val="Dlrq25wU2PGuGg5bbmjbDJtyj/COjxSHe3KVHyS4LYXQ0nUXQL+fQT4RPmw0y27ty70RLrc4QAK8orpnBPUKZf6ytaqEJBR/cCRbhmKcGOs="/>
</p:tagLst>
</file>

<file path=ppt/tags/tag2.xml><?xml version="1.0" encoding="utf-8"?>
<p:tagLst xmlns:p="http://schemas.openxmlformats.org/presentationml/2006/main">
  <p:tag name="MH" val="20150828150733"/>
  <p:tag name="MH_LIBRARY" val="GRAPHIC"/>
  <p:tag name="MH_ORDER" val="文本框 20"/>
  <p:tag name="KSO_WM_SCREEN_THEME_FLAG" val="Dlrq25wU2PGuGg5bbmjbDJtyj/COjxSHe3KVHyS4LYXQ0nUXQL+fQT4RPmw0y27ty70RLrc4QAK8orpnBPUKZf6ytaqEJBR/cCRbhmKcGOs="/>
</p:tagLst>
</file>

<file path=ppt/tags/tag3.xml><?xml version="1.0" encoding="utf-8"?>
<p:tagLst xmlns:p="http://schemas.openxmlformats.org/presentationml/2006/main">
  <p:tag name="MH" val="20150828150733"/>
  <p:tag name="MH_LIBRARY" val="GRAPHIC"/>
  <p:tag name="MH_ORDER" val="文本框 21"/>
  <p:tag name="KSO_WM_SCREEN_THEME_FLAG" val="Dlrq25wU2PGuGg5bbmjbDJtyj/COjxSHe3KVHyS4LYXQ0nUXQL+fQT4RPmw0y27ty70RLrc4QAK8orpnBPUKZf6ytaqEJBR/cCRbhmKcGOs="/>
</p:tagLst>
</file>

<file path=ppt/tags/tag4.xml><?xml version="1.0" encoding="utf-8"?>
<p:tagLst xmlns:p="http://schemas.openxmlformats.org/presentationml/2006/main">
  <p:tag name="MH" val="20150828150733"/>
  <p:tag name="MH_LIBRARY" val="GRAPHIC"/>
  <p:tag name="MH_ORDER" val="文本框 19"/>
  <p:tag name="KSO_WM_SCREEN_THEME_FLAG" val="Dlrq25wU2PGuGg5bbmjbDJtyj/COjxSHe3KVHyS4LYXQ0nUXQL+fQT4RPmw0y27ty70RLrc4QAK8orpnBPUKZf6ytaqEJBR/cCRbhmKcGOs="/>
</p:tagLst>
</file>

<file path=ppt/tags/tag5.xml><?xml version="1.0" encoding="utf-8"?>
<p:tagLst xmlns:p="http://schemas.openxmlformats.org/presentationml/2006/main">
  <p:tag name="COMMONDATA" val="eyJoZGlkIjoiOGI4NjI5OTBmMDM1ODFlMDkzNDFlZTFiMWNhZWU5ZTMifQ=="/>
  <p:tag name="KSO_WM_SCREEN_THEME_FLAG" val="Dlrq25wU2PGuGg5bbmjbDJtyj/COjxSHe3KVHyS4LYXQ0nUXQL+fQT4RPmw0y27ty70RLrc4QAK8orpnBPUKZf6ytaqEJBR/cCRbhmKcGOs="/>
</p:tagLst>
</file>

<file path=ppt/theme/theme1.xml><?xml version="1.0" encoding="utf-8"?>
<a:theme xmlns:a="http://schemas.openxmlformats.org/drawingml/2006/main" name="Office 主题">
  <a:themeElements>
    <a:clrScheme name="自定义 1356">
      <a:dk1>
        <a:sysClr val="windowText" lastClr="000000"/>
      </a:dk1>
      <a:lt1>
        <a:sysClr val="window" lastClr="FFFFFF"/>
      </a:lt1>
      <a:dk2>
        <a:srgbClr val="2D466B"/>
      </a:dk2>
      <a:lt2>
        <a:srgbClr val="79AFA9"/>
      </a:lt2>
      <a:accent1>
        <a:srgbClr val="79AFA9"/>
      </a:accent1>
      <a:accent2>
        <a:srgbClr val="2D466B"/>
      </a:accent2>
      <a:accent3>
        <a:srgbClr val="79AFA9"/>
      </a:accent3>
      <a:accent4>
        <a:srgbClr val="2D466B"/>
      </a:accent4>
      <a:accent5>
        <a:srgbClr val="79AFA9"/>
      </a:accent5>
      <a:accent6>
        <a:srgbClr val="2D466B"/>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3317</Words>
  <PresentationFormat>宽屏</PresentationFormat>
  <Paragraphs>347</Paragraphs>
  <Slides>31</Slides>
  <Notes>30</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31</vt:i4>
      </vt:variant>
    </vt:vector>
  </HeadingPairs>
  <TitlesOfParts>
    <vt:vector size="57" baseType="lpstr">
      <vt:lpstr>Arial</vt:lpstr>
      <vt:lpstr>宋体</vt:lpstr>
      <vt:lpstr>Wingdings</vt:lpstr>
      <vt:lpstr>方正粗宋简体</vt:lpstr>
      <vt:lpstr>微软雅黑</vt:lpstr>
      <vt:lpstr>仿宋</vt:lpstr>
      <vt:lpstr>Lao UI</vt:lpstr>
      <vt:lpstr>Segoe UI Symbol</vt:lpstr>
      <vt:lpstr>华康少女文字W5(P)</vt:lpstr>
      <vt:lpstr>Impact</vt:lpstr>
      <vt:lpstr>Mongolian Baiti</vt:lpstr>
      <vt:lpstr>Times New Roman</vt:lpstr>
      <vt:lpstr>黑体</vt:lpstr>
      <vt:lpstr>华文楷体</vt:lpstr>
      <vt:lpstr>Verdana</vt:lpstr>
      <vt:lpstr>Gill Sans MT</vt:lpstr>
      <vt:lpstr>华文中宋</vt:lpstr>
      <vt:lpstr>Arial Unicode MS</vt:lpstr>
      <vt:lpstr>Arial Black</vt:lpstr>
      <vt:lpstr>Calibri</vt:lpstr>
      <vt:lpstr>Broadway</vt:lpstr>
      <vt:lpstr>经典特宋简</vt:lpstr>
      <vt:lpstr>Franklin Gothic Book</vt:lpstr>
      <vt:lpstr>楷体_GB2312</vt:lpstr>
      <vt:lpstr>新宋体</vt:lpstr>
      <vt:lpstr>Office 主题</vt:lpstr>
      <vt:lpstr>PowerPoint 演示文稿</vt:lpstr>
      <vt:lpstr>PowerPoint 演示文稿</vt:lpstr>
      <vt:lpstr>PowerPoint 演示文稿</vt:lpstr>
      <vt:lpstr>PowerPoint 演示文稿</vt:lpstr>
      <vt:lpstr>近年来中考试题变化及特点</vt:lpstr>
      <vt:lpstr>PowerPoint 演示文稿</vt:lpstr>
      <vt:lpstr>近年来中考试题变化及特点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2018-05-08T02:40:00Z</dcterms:created>
  <dcterms:modified xsi:type="dcterms:W3CDTF">2022-05-30T05:46:58Z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886FC7E9C82A445795F73D7658EF2BB8</vt:lpwstr>
  </property>
</Properties>
</file>