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1.svg" ContentType="image/svg+xml"/>
  <Override PartName="/ppt/media/image13.svg" ContentType="image/svg+xml"/>
  <Override PartName="/ppt/media/image15.svg" ContentType="image/svg+xml"/>
  <Override PartName="/ppt/media/image17.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sldIdLst>
    <p:sldId id="434" r:id="rId4"/>
    <p:sldId id="268" r:id="rId5"/>
    <p:sldId id="270" r:id="rId6"/>
    <p:sldId id="261" r:id="rId7"/>
    <p:sldId id="287" r:id="rId8"/>
    <p:sldId id="291" r:id="rId9"/>
    <p:sldId id="266" r:id="rId10"/>
    <p:sldId id="267" r:id="rId11"/>
    <p:sldId id="273" r:id="rId12"/>
    <p:sldId id="293" r:id="rId13"/>
    <p:sldId id="294" r:id="rId14"/>
    <p:sldId id="296" r:id="rId15"/>
    <p:sldId id="295" r:id="rId16"/>
    <p:sldId id="311" r:id="rId17"/>
    <p:sldId id="317" r:id="rId18"/>
    <p:sldId id="318" r:id="rId19"/>
    <p:sldId id="316" r:id="rId20"/>
    <p:sldId id="336" r:id="rId21"/>
    <p:sldId id="274" r:id="rId22"/>
    <p:sldId id="339" r:id="rId23"/>
    <p:sldId id="340" r:id="rId24"/>
    <p:sldId id="348" r:id="rId25"/>
    <p:sldId id="349" r:id="rId26"/>
    <p:sldId id="350" r:id="rId27"/>
    <p:sldId id="351" r:id="rId28"/>
    <p:sldId id="332" r:id="rId29"/>
    <p:sldId id="352" r:id="rId30"/>
    <p:sldId id="360" r:id="rId31"/>
    <p:sldId id="362" r:id="rId32"/>
    <p:sldId id="363" r:id="rId33"/>
    <p:sldId id="364" r:id="rId34"/>
    <p:sldId id="365" r:id="rId35"/>
    <p:sldId id="366" r:id="rId36"/>
    <p:sldId id="410" r:id="rId37"/>
    <p:sldId id="411" r:id="rId38"/>
    <p:sldId id="415" r:id="rId39"/>
    <p:sldId id="422" r:id="rId40"/>
    <p:sldId id="427" r:id="rId41"/>
    <p:sldId id="424" r:id="rId42"/>
    <p:sldId id="418" r:id="rId43"/>
    <p:sldId id="416" r:id="rId44"/>
    <p:sldId id="428" r:id="rId45"/>
    <p:sldId id="417" r:id="rId46"/>
    <p:sldId id="368" r:id="rId47"/>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4" userDrawn="1">
          <p15:clr>
            <a:srgbClr val="A4A3A4"/>
          </p15:clr>
        </p15:guide>
        <p15:guide id="2" pos="38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0" name="Administrator" initials="A" lastIdx="1" clrIdx="0"/>
  <p:cmAuthor id="3" name="新课标第一网" initials="新" lastIdx="2" clrIdx="0"/>
  <p:cmAuthor id="5" name="菜春奇是傻子" initials="菜" lastIdx="0" clrIdx="4"/>
  <p:cmAuthor id="4" name="www.xkb1.com" initials="w" lastIdx="0" clrIdx="1"/>
  <p:cmAuthor id="6" name="安晴晴" initials="安" lastIdx="0" clrIdx="5"/>
  <p:cmAuthor id="7" name="PC" initials="P" lastIdx="1" clrIdx="6"/>
  <p:cmAuthor id="8" name="姜伟光" initials="姜" lastIdx="0" clrIdx="0"/>
  <p:cmAuthor id="9" name="dongyu" initials="d" lastIdx="0" clrIdx="8"/>
  <p:cmAuthor id="10" name="houyanan21" initials="h" lastIdx="0" clrIdx="9"/>
  <p:cmAuthor id="76" name="1637354872@qq.com" initials="1" lastIdx="0" clrIdx="25"/>
  <p:cmAuthor id="12" name="jinli" initials="j" lastIdx="0" clrIdx="0"/>
  <p:cmAuthor id="15" name="李丽" initials="李" lastIdx="0" clrIdx="14"/>
  <p:cmAuthor id="16" name="Nicole Li  李倩" initials="N" lastIdx="0" clrIdx="0"/>
  <p:cmAuthor id="17" name="admin" initials="a" lastIdx="0" clrIdx="0"/>
  <p:cmAuthor id="18" name="222" initials="2"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4"/>
        <p:guide pos="384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274.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2.jpeg"/><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0"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2.jpeg"/><Relationship Id="rId2" Type="http://schemas.openxmlformats.org/officeDocument/2006/relationships/tags" Target="../tags/tag82.xml"/><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4.jpeg"/><Relationship Id="rId2" Type="http://schemas.openxmlformats.org/officeDocument/2006/relationships/tags" Target="../tags/tag90.xml"/><Relationship Id="rId10" Type="http://schemas.openxmlformats.org/officeDocument/2006/relationships/tags" Target="../tags/tag9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2.jpeg"/><Relationship Id="rId2" Type="http://schemas.openxmlformats.org/officeDocument/2006/relationships/tags" Target="../tags/tag9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media/image4.jpeg"/><Relationship Id="rId4" Type="http://schemas.openxmlformats.org/officeDocument/2006/relationships/tags" Target="../tags/tag109.xml"/><Relationship Id="rId3" Type="http://schemas.openxmlformats.org/officeDocument/2006/relationships/image" Target="../media/image2.jpeg"/><Relationship Id="rId2" Type="http://schemas.openxmlformats.org/officeDocument/2006/relationships/tags" Target="../tags/tag108.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2.jpeg"/><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2.jpe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2.jpe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2.jpeg"/><Relationship Id="rId2" Type="http://schemas.openxmlformats.org/officeDocument/2006/relationships/tags" Target="../tags/tag25.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image" Target="../media/image2.jpeg"/><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descr="图片1"/>
          <p:cNvPicPr>
            <a:picLocks noChangeAspect="1"/>
          </p:cNvPicPr>
          <p:nvPr userDrawn="1">
            <p:custDataLst>
              <p:tags r:id="rId2"/>
            </p:custDataLst>
          </p:nvPr>
        </p:nvPicPr>
        <p:blipFill>
          <a:blip r:embed="rId3"/>
          <a:stretch>
            <a:fillRect/>
          </a:stretch>
        </p:blipFill>
        <p:spPr>
          <a:xfrm>
            <a:off x="-635" y="0"/>
            <a:ext cx="12193270" cy="6858635"/>
          </a:xfrm>
          <a:prstGeom prst="rect">
            <a:avLst/>
          </a:prstGeom>
        </p:spPr>
      </p:pic>
      <p:sp>
        <p:nvSpPr>
          <p:cNvPr id="2" name="标题 1"/>
          <p:cNvSpPr>
            <a:spLocks noGrp="1"/>
          </p:cNvSpPr>
          <p:nvPr>
            <p:ph type="ctrTitle" hasCustomPrompt="1"/>
            <p:custDataLst>
              <p:tags r:id="rId4"/>
            </p:custDataLst>
          </p:nvPr>
        </p:nvSpPr>
        <p:spPr>
          <a:xfrm>
            <a:off x="2618740" y="2108835"/>
            <a:ext cx="6954520" cy="1093470"/>
          </a:xfrm>
        </p:spPr>
        <p:txBody>
          <a:bodyPr lIns="90000" tIns="46800" rIns="90000" bIns="46800" anchor="b" anchorCtr="0">
            <a:normAutofit/>
          </a:bodyPr>
          <a:lstStyle>
            <a:lvl1pPr algn="ctr">
              <a:defRPr sz="6000" spc="600" baseline="0">
                <a:solidFill>
                  <a:schemeClr val="tx1">
                    <a:lumMod val="75000"/>
                    <a:lumOff val="25000"/>
                  </a:schemeClr>
                </a:solidFill>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16" name="日期占位符 15"/>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a:lstStyle/>
          <a:p>
            <a:endParaRPr lang="zh-CN" altLang="en-US" dirty="0"/>
          </a:p>
        </p:txBody>
      </p:sp>
      <p:sp>
        <p:nvSpPr>
          <p:cNvPr id="18" name="灯片编号占位符 17"/>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3" name="文本占位符 2"/>
          <p:cNvSpPr>
            <a:spLocks noGrp="1"/>
          </p:cNvSpPr>
          <p:nvPr>
            <p:ph type="body" idx="1"/>
            <p:custDataLst>
              <p:tags r:id="rId8"/>
            </p:custDataLst>
          </p:nvPr>
        </p:nvSpPr>
        <p:spPr>
          <a:xfrm>
            <a:off x="3282950" y="3273425"/>
            <a:ext cx="5637530" cy="896620"/>
          </a:xfrm>
        </p:spPr>
        <p:txBody>
          <a:bodyPr lIns="90000" tIns="46800" rIns="90000" bIns="46800" anchor="t" anchorCtr="0">
            <a:normAutofit/>
          </a:bodyPr>
          <a:lstStyle>
            <a:lvl1pPr marL="0" indent="0" algn="ctr" eaLnBrk="1" fontAlgn="auto" latinLnBrk="0" hangingPunct="1">
              <a:buNone/>
              <a:defRPr kumimoji="0" lang="zh-CN" altLang="en-US" sz="2400" b="0" i="0" u="none" strike="noStrike" kern="1200" cap="none" spc="150" normalizeH="0" baseline="0" noProof="1">
                <a:solidFill>
                  <a:schemeClr val="tx1">
                    <a:lumMod val="75000"/>
                    <a:lumOff val="2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87973"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3972342" y="1929766"/>
            <a:ext cx="4247316" cy="1049048"/>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6000" b="1" i="0" u="none" strike="noStrike" kern="1200" cap="none" spc="600" normalizeH="0" baseline="0" noProof="1" dirty="0">
                <a:solidFill>
                  <a:schemeClr val="tx1">
                    <a:lumMod val="85000"/>
                    <a:lumOff val="15000"/>
                  </a:schemeClr>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2" name="标题 1"/>
          <p:cNvSpPr>
            <a:spLocks noGrp="1"/>
          </p:cNvSpPr>
          <p:nvPr>
            <p:ph type="title"/>
            <p:custDataLst>
              <p:tags r:id="rId4"/>
            </p:custDataLst>
          </p:nvPr>
        </p:nvSpPr>
        <p:spPr/>
        <p:txBody>
          <a:bodyPr lIns="90000" tIns="46800" rIns="90000" bIns="46800">
            <a:normAutofit/>
          </a:bodyPr>
          <a:lstStyle>
            <a:lvl1pPr>
              <a:defRPr baseline="0">
                <a:solidFill>
                  <a:schemeClr val="tx1">
                    <a:lumMod val="85000"/>
                    <a:lumOff val="15000"/>
                  </a:schemeClr>
                </a:solidFill>
                <a:latin typeface="隶书" panose="02010509060101010101" pitchFamily="49" charset="-122"/>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lvl1pPr>
              <a:defRPr baseline="0">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87973"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13970" y="-4445"/>
            <a:ext cx="508698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2" name="图片 11"/>
          <p:cNvPicPr>
            <a:picLocks noChangeAspect="1"/>
          </p:cNvPicPr>
          <p:nvPr userDrawn="1">
            <p:custDataLst>
              <p:tags r:id="rId9"/>
            </p:custDataLst>
          </p:nvPr>
        </p:nvPicPr>
        <p:blipFill rotWithShape="1">
          <a:blip r:embed="rId10">
            <a:extLst>
              <a:ext uri="{28A0092B-C50C-407E-A947-70E740481C1C}">
                <a14:useLocalDpi xmlns:a14="http://schemas.microsoft.com/office/drawing/2010/main" val="0"/>
              </a:ext>
            </a:extLst>
          </a:blip>
          <a:srcRect/>
          <a:stretch>
            <a:fillRect/>
          </a:stretch>
        </p:blipFill>
        <p:spPr>
          <a:xfrm rot="5400000">
            <a:off x="8602377" y="3268378"/>
            <a:ext cx="6862445" cy="316800"/>
          </a:xfrm>
          <a:custGeom>
            <a:avLst/>
            <a:gdLst>
              <a:gd name="connsiteX0" fmla="*/ 0 w 6862445"/>
              <a:gd name="connsiteY0" fmla="*/ 316800 h 316800"/>
              <a:gd name="connsiteX1" fmla="*/ 0 w 6862445"/>
              <a:gd name="connsiteY1" fmla="*/ 0 h 316800"/>
              <a:gd name="connsiteX2" fmla="*/ 6862445 w 6862445"/>
              <a:gd name="connsiteY2" fmla="*/ 0 h 316800"/>
              <a:gd name="connsiteX3" fmla="*/ 6862445 w 6862445"/>
              <a:gd name="connsiteY3" fmla="*/ 316800 h 316800"/>
            </a:gdLst>
            <a:ahLst/>
            <a:cxnLst>
              <a:cxn ang="0">
                <a:pos x="connsiteX0" y="connsiteY0"/>
              </a:cxn>
              <a:cxn ang="0">
                <a:pos x="connsiteX1" y="connsiteY1"/>
              </a:cxn>
              <a:cxn ang="0">
                <a:pos x="connsiteX2" y="connsiteY2"/>
              </a:cxn>
              <a:cxn ang="0">
                <a:pos x="connsiteX3" y="connsiteY3"/>
              </a:cxn>
            </a:cxnLst>
            <a:rect l="l" t="t" r="r" b="b"/>
            <a:pathLst>
              <a:path w="6862445" h="316800">
                <a:moveTo>
                  <a:pt x="0" y="316800"/>
                </a:moveTo>
                <a:lnTo>
                  <a:pt x="0" y="0"/>
                </a:lnTo>
                <a:lnTo>
                  <a:pt x="6862445" y="0"/>
                </a:lnTo>
                <a:lnTo>
                  <a:pt x="6862445" y="31680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10" name="矩形 9"/>
          <p:cNvSpPr/>
          <p:nvPr userDrawn="1">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rot="10800000">
            <a:off x="0" y="0"/>
            <a:ext cx="12192000" cy="316800"/>
          </a:xfrm>
          <a:prstGeom prst="rect">
            <a:avLst/>
          </a:prstGeom>
        </p:spPr>
      </p:pic>
      <p:sp>
        <p:nvSpPr>
          <p:cNvPr id="8" name="矩形 7"/>
          <p:cNvSpPr/>
          <p:nvPr userDrawn="1">
            <p:custDataLst>
              <p:tags r:id="rId4"/>
            </p:custDataLst>
          </p:nvPr>
        </p:nvSpPr>
        <p:spPr>
          <a:xfrm>
            <a:off x="3810" y="502094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80030" y="5180400"/>
            <a:ext cx="11001600" cy="1011600"/>
          </a:xfrm>
        </p:spPr>
        <p:txBody>
          <a:bodyPr>
            <a:normAutofit/>
          </a:bodyPr>
          <a:lstStyle>
            <a:lvl1pPr marL="0" indent="0">
              <a:buNone/>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10" name="矩形 9"/>
          <p:cNvSpPr/>
          <p:nvPr userDrawn="1">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vl2pPr>
              <a:defRPr baseline="0">
                <a:solidFill>
                  <a:schemeClr val="tx1">
                    <a:lumMod val="85000"/>
                    <a:lumOff val="15000"/>
                  </a:schemeClr>
                </a:solidFill>
                <a:latin typeface="Arial" panose="020B0604020202020204" pitchFamily="34" charset="0"/>
                <a:ea typeface="隶书" panose="02010509060101010101" pitchFamily="49" charset="-122"/>
              </a:defRPr>
            </a:lvl2pPr>
            <a:lvl3pPr>
              <a:defRPr baseline="0">
                <a:solidFill>
                  <a:schemeClr val="tx1">
                    <a:lumMod val="85000"/>
                    <a:lumOff val="15000"/>
                  </a:schemeClr>
                </a:solidFill>
                <a:latin typeface="Arial" panose="020B0604020202020204" pitchFamily="34" charset="0"/>
                <a:ea typeface="隶书" panose="02010509060101010101" pitchFamily="49" charset="-122"/>
              </a:defRPr>
            </a:lvl3pPr>
            <a:lvl4pPr>
              <a:defRPr baseline="0">
                <a:solidFill>
                  <a:schemeClr val="tx1">
                    <a:lumMod val="85000"/>
                    <a:lumOff val="15000"/>
                  </a:schemeClr>
                </a:solidFill>
                <a:latin typeface="Arial" panose="020B0604020202020204" pitchFamily="34" charset="0"/>
                <a:ea typeface="隶书" panose="02010509060101010101" pitchFamily="49" charset="-122"/>
              </a:defRPr>
            </a:lvl4pPr>
            <a:lvl5pPr>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normAutofit/>
          </a:bodyPr>
          <a:lstStyle>
            <a:lvl1pP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135"/>
            <a:ext cx="12192000" cy="316865"/>
          </a:xfrm>
          <a:prstGeom prst="rect">
            <a:avLst/>
          </a:prstGeom>
        </p:spPr>
      </p:pic>
      <p:pic>
        <p:nvPicPr>
          <p:cNvPr id="12" name="图片 11"/>
          <p:cNvPicPr>
            <a:picLocks noChangeAspect="1"/>
          </p:cNvPicPr>
          <p:nvPr userDrawn="1">
            <p:custDataLst>
              <p:tags r:id="rId4"/>
            </p:custDataLst>
          </p:nvPr>
        </p:nvPicPr>
        <p:blipFill rotWithShape="1">
          <a:blip r:embed="rId5">
            <a:extLst>
              <a:ext uri="{28A0092B-C50C-407E-A947-70E740481C1C}">
                <a14:useLocalDpi xmlns:a14="http://schemas.microsoft.com/office/drawing/2010/main" val="0"/>
              </a:ext>
            </a:extLst>
          </a:blip>
          <a:srcRect/>
          <a:stretch>
            <a:fillRect/>
          </a:stretch>
        </p:blipFill>
        <p:spPr>
          <a:xfrm rot="10800000">
            <a:off x="0" y="0"/>
            <a:ext cx="12192000" cy="316865"/>
          </a:xfrm>
          <a:prstGeom prst="rect">
            <a:avLst/>
          </a:prstGeom>
        </p:spPr>
      </p:pic>
      <p:sp>
        <p:nvSpPr>
          <p:cNvPr id="10" name="矩形 9"/>
          <p:cNvSpPr/>
          <p:nvPr userDrawn="1">
            <p:custDataLst>
              <p:tags r:id="rId6"/>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7"/>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a:srcRect/>
          <a:stretch>
            <a:fillRect/>
          </a:stretch>
        </p:blipFill>
        <p:spPr>
          <a:xfrm>
            <a:off x="0" y="6541200"/>
            <a:ext cx="12192000" cy="316800"/>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lgn="ctr">
              <a:defRPr sz="3200">
                <a:solidFill>
                  <a:schemeClr val="tx1"/>
                </a:solidFill>
                <a:latin typeface="+mj-ea"/>
                <a:ea typeface="+mj-ea"/>
                <a:cs typeface="+mj-ea"/>
                <a:sym typeface="+mj-ea"/>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3497265" y="2551430"/>
            <a:ext cx="5197470" cy="624845"/>
          </a:xfrm>
        </p:spPr>
        <p:txBody>
          <a:bodyPr lIns="90000" tIns="46800" rIns="90000" bIns="46800" anchor="b" anchorCtr="0">
            <a:normAutofit/>
          </a:bodyPr>
          <a:lstStyle>
            <a:lvl1pPr algn="ctr">
              <a:defRPr sz="360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3"/>
            </p:custDataLst>
          </p:nvPr>
        </p:nvSpPr>
        <p:spPr>
          <a:xfrm>
            <a:off x="3497265" y="3244850"/>
            <a:ext cx="5197470" cy="1077985"/>
          </a:xfrm>
        </p:spPr>
        <p:txBody>
          <a:bodyPr lIns="90000" tIns="46800" rIns="90000" bIns="46800" anchor="t" anchorCtr="0">
            <a:normAutofit/>
          </a:bodyPr>
          <a:lstStyle>
            <a:lvl1pPr marL="0" indent="0" algn="ctr" eaLnBrk="1" fontAlgn="auto" latinLnBrk="0" hangingPunct="1">
              <a:buNone/>
              <a:defRPr kumimoji="0" lang="zh-CN" altLang="en-US" sz="20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隶书" panose="02010509060101010101" pitchFamily="49" charset="-122"/>
              </a:defRPr>
            </a:lvl1pPr>
            <a:lvl2pPr>
              <a:defRPr sz="1600" baseline="0">
                <a:solidFill>
                  <a:schemeClr val="tx1">
                    <a:lumMod val="85000"/>
                    <a:lumOff val="15000"/>
                  </a:schemeClr>
                </a:solidFill>
                <a:latin typeface="Arial" panose="020B0604020202020204" pitchFamily="34" charset="0"/>
                <a:ea typeface="隶书" panose="02010509060101010101" pitchFamily="49" charset="-122"/>
              </a:defRPr>
            </a:lvl2pPr>
            <a:lvl3pPr>
              <a:defRPr sz="1600" baseline="0">
                <a:solidFill>
                  <a:schemeClr val="tx1">
                    <a:lumMod val="85000"/>
                    <a:lumOff val="15000"/>
                  </a:schemeClr>
                </a:solidFill>
                <a:latin typeface="Arial" panose="020B0604020202020204" pitchFamily="34" charset="0"/>
                <a:ea typeface="隶书" panose="02010509060101010101" pitchFamily="49" charset="-122"/>
              </a:defRPr>
            </a:lvl3pPr>
            <a:lvl4pPr>
              <a:defRPr sz="1600" baseline="0">
                <a:solidFill>
                  <a:schemeClr val="tx1">
                    <a:lumMod val="85000"/>
                    <a:lumOff val="15000"/>
                  </a:schemeClr>
                </a:solidFill>
                <a:latin typeface="Arial" panose="020B0604020202020204" pitchFamily="34" charset="0"/>
                <a:ea typeface="隶书" panose="02010509060101010101" pitchFamily="49" charset="-122"/>
              </a:defRPr>
            </a:lvl4pPr>
            <a:lvl5pPr>
              <a:defRPr sz="1600"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90170" tIns="46990" rIns="90170" bIns="4699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90170" tIns="46990" rIns="90170" bIns="4699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p>
            <a:endParaRPr lang="zh-CN" altLang="en-US"/>
          </a:p>
        </p:txBody>
      </p:sp>
      <p:sp>
        <p:nvSpPr>
          <p:cNvPr id="9" name="灯片编号占位符 8"/>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rotWithShape="1">
          <a:blip r:embed="rId3">
            <a:extLst>
              <a:ext uri="{28A0092B-C50C-407E-A947-70E740481C1C}">
                <a14:useLocalDpi xmlns:a14="http://schemas.microsoft.com/office/drawing/2010/main" val="0"/>
              </a:ext>
            </a:extLst>
          </a:blip>
          <a:srcRect/>
          <a:stretch>
            <a:fillRect/>
          </a:stretch>
        </p:blipFill>
        <p:spPr>
          <a:xfrm>
            <a:off x="0" y="6541200"/>
            <a:ext cx="12192000" cy="316800"/>
          </a:xfrm>
          <a:prstGeom prst="rect">
            <a:avLst/>
          </a:prstGeom>
        </p:spPr>
      </p:pic>
      <p:sp>
        <p:nvSpPr>
          <p:cNvPr id="2" name="标题 1"/>
          <p:cNvSpPr>
            <a:spLocks noGrp="1"/>
          </p:cNvSpPr>
          <p:nvPr>
            <p:ph type="title"/>
            <p:custDataLst>
              <p:tags r:id="rId4"/>
            </p:custDataLst>
          </p:nvPr>
        </p:nvSpPr>
        <p:spPr>
          <a:xfrm>
            <a:off x="669930"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87973"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竖排标题 1"/>
          <p:cNvSpPr>
            <a:spLocks noGrp="1"/>
          </p:cNvSpPr>
          <p:nvPr>
            <p:ph type="title" orient="vert"/>
            <p:custDataLst>
              <p:tags r:id="rId3"/>
            </p:custDataLst>
          </p:nvPr>
        </p:nvSpPr>
        <p:spPr>
          <a:xfrm>
            <a:off x="10571135" y="952508"/>
            <a:ext cx="950984" cy="5388907"/>
          </a:xfrm>
        </p:spPr>
        <p:txBody>
          <a:bodyPr vert="eaVert"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隶书"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4"/>
            </p:custDataLst>
          </p:nvPr>
        </p:nvSpPr>
        <p:spPr>
          <a:xfrm>
            <a:off x="669925" y="952500"/>
            <a:ext cx="9828101" cy="5388907"/>
          </a:xfrm>
        </p:spPr>
        <p:txBody>
          <a:bodyPr vert="eaVert" lIns="90170" tIns="46990" rIns="90170" bIns="46990">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slideLayout" Target="../slideLayouts/slideLayout2.xml"/><Relationship Id="rId19" Type="http://schemas.openxmlformats.org/officeDocument/2006/relationships/tags" Target="../tags/tag116.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隶书" panose="02010509060101010101" pitchFamily="49" charset="-122"/>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隶书" panose="02010509060101010101" pitchFamily="49" charset="-122"/>
          <a:ea typeface="隶书" panose="020105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隶书" panose="02010509060101010101" pitchFamily="49" charset="-122"/>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tags" Target="../tags/tag20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image" Target="../media/image21.png"/><Relationship Id="rId1" Type="http://schemas.openxmlformats.org/officeDocument/2006/relationships/tags" Target="../tags/tag20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tags" Target="../tags/tag234.xml"/></Relationships>
</file>

<file path=ppt/slides/_rels/slide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0" Type="http://schemas.openxmlformats.org/officeDocument/2006/relationships/slideLayout" Target="../slideLayouts/slideLayout2.xml"/><Relationship Id="rId2" Type="http://schemas.openxmlformats.org/officeDocument/2006/relationships/tags" Target="../tags/tag140.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39.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5.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tags" Target="../tags/tag24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2.xml"/><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43.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4.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5.xml"/><Relationship Id="rId2" Type="http://schemas.openxmlformats.org/officeDocument/2006/relationships/image" Target="../media/image37.png"/><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tags" Target="../tags/tag250.xml"/><Relationship Id="rId7" Type="http://schemas.openxmlformats.org/officeDocument/2006/relationships/image" Target="../media/image40.png"/><Relationship Id="rId6" Type="http://schemas.openxmlformats.org/officeDocument/2006/relationships/tags" Target="../tags/tag249.xml"/><Relationship Id="rId5" Type="http://schemas.openxmlformats.org/officeDocument/2006/relationships/image" Target="../media/image39.png"/><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image" Target="../media/image38.png"/><Relationship Id="rId11" Type="http://schemas.openxmlformats.org/officeDocument/2006/relationships/slideLayout" Target="../slideLayouts/slideLayout7.xml"/><Relationship Id="rId10" Type="http://schemas.openxmlformats.org/officeDocument/2006/relationships/tags" Target="../tags/tag251.xml"/><Relationship Id="rId1" Type="http://schemas.openxmlformats.org/officeDocument/2006/relationships/tags" Target="../tags/tag246.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9.xml"/><Relationship Id="rId1" Type="http://schemas.openxmlformats.org/officeDocument/2006/relationships/tags" Target="../tags/tag258.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5.xml"/><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6.xml"/><Relationship Id="rId1" Type="http://schemas.openxmlformats.org/officeDocument/2006/relationships/image" Target="../media/image48.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8.xml"/><Relationship Id="rId2" Type="http://schemas.openxmlformats.org/officeDocument/2006/relationships/image" Target="../media/image49.png"/><Relationship Id="rId1" Type="http://schemas.openxmlformats.org/officeDocument/2006/relationships/tags" Target="../tags/tag26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2.xml"/><Relationship Id="rId1" Type="http://schemas.openxmlformats.org/officeDocument/2006/relationships/image" Target="../media/image50.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3.png"/><Relationship Id="rId3" Type="http://schemas.openxmlformats.org/officeDocument/2006/relationships/tags" Target="../tags/tag273.xml"/><Relationship Id="rId2" Type="http://schemas.openxmlformats.org/officeDocument/2006/relationships/image" Target="../media/image52.png"/><Relationship Id="rId1"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7" Type="http://schemas.openxmlformats.org/officeDocument/2006/relationships/slideLayout" Target="../slideLayouts/slideLayout19.xml"/><Relationship Id="rId46" Type="http://schemas.openxmlformats.org/officeDocument/2006/relationships/tags" Target="../tags/tag196.xml"/><Relationship Id="rId45" Type="http://schemas.openxmlformats.org/officeDocument/2006/relationships/tags" Target="../tags/tag195.xml"/><Relationship Id="rId44" Type="http://schemas.openxmlformats.org/officeDocument/2006/relationships/tags" Target="../tags/tag194.xml"/><Relationship Id="rId43" Type="http://schemas.openxmlformats.org/officeDocument/2006/relationships/tags" Target="../tags/tag193.xml"/><Relationship Id="rId42" Type="http://schemas.openxmlformats.org/officeDocument/2006/relationships/tags" Target="../tags/tag192.xml"/><Relationship Id="rId41" Type="http://schemas.openxmlformats.org/officeDocument/2006/relationships/tags" Target="../tags/tag191.xml"/><Relationship Id="rId40" Type="http://schemas.openxmlformats.org/officeDocument/2006/relationships/image" Target="../media/image17.svg"/><Relationship Id="rId4" Type="http://schemas.openxmlformats.org/officeDocument/2006/relationships/tags" Target="../tags/tag164.xml"/><Relationship Id="rId39" Type="http://schemas.openxmlformats.org/officeDocument/2006/relationships/image" Target="../media/image16.png"/><Relationship Id="rId38" Type="http://schemas.openxmlformats.org/officeDocument/2006/relationships/tags" Target="../tags/tag190.xml"/><Relationship Id="rId37" Type="http://schemas.openxmlformats.org/officeDocument/2006/relationships/tags" Target="../tags/tag189.xml"/><Relationship Id="rId36" Type="http://schemas.openxmlformats.org/officeDocument/2006/relationships/tags" Target="../tags/tag188.xml"/><Relationship Id="rId35" Type="http://schemas.openxmlformats.org/officeDocument/2006/relationships/tags" Target="../tags/tag187.xml"/><Relationship Id="rId34" Type="http://schemas.openxmlformats.org/officeDocument/2006/relationships/tags" Target="../tags/tag186.xml"/><Relationship Id="rId33" Type="http://schemas.openxmlformats.org/officeDocument/2006/relationships/tags" Target="../tags/tag185.xml"/><Relationship Id="rId32" Type="http://schemas.openxmlformats.org/officeDocument/2006/relationships/image" Target="../media/image15.svg"/><Relationship Id="rId31" Type="http://schemas.openxmlformats.org/officeDocument/2006/relationships/image" Target="../media/image14.png"/><Relationship Id="rId30" Type="http://schemas.openxmlformats.org/officeDocument/2006/relationships/tags" Target="../tags/tag184.xml"/><Relationship Id="rId3" Type="http://schemas.openxmlformats.org/officeDocument/2006/relationships/tags" Target="../tags/tag163.xml"/><Relationship Id="rId29" Type="http://schemas.openxmlformats.org/officeDocument/2006/relationships/tags" Target="../tags/tag183.xml"/><Relationship Id="rId28" Type="http://schemas.openxmlformats.org/officeDocument/2006/relationships/tags" Target="../tags/tag182.xml"/><Relationship Id="rId27" Type="http://schemas.openxmlformats.org/officeDocument/2006/relationships/tags" Target="../tags/tag181.xml"/><Relationship Id="rId26" Type="http://schemas.openxmlformats.org/officeDocument/2006/relationships/tags" Target="../tags/tag180.xml"/><Relationship Id="rId25" Type="http://schemas.openxmlformats.org/officeDocument/2006/relationships/image" Target="../media/image13.svg"/><Relationship Id="rId24" Type="http://schemas.openxmlformats.org/officeDocument/2006/relationships/image" Target="../media/image12.png"/><Relationship Id="rId23" Type="http://schemas.openxmlformats.org/officeDocument/2006/relationships/tags" Target="../tags/tag179.xml"/><Relationship Id="rId22" Type="http://schemas.openxmlformats.org/officeDocument/2006/relationships/tags" Target="../tags/tag178.xml"/><Relationship Id="rId21" Type="http://schemas.openxmlformats.org/officeDocument/2006/relationships/tags" Target="../tags/tag177.xml"/><Relationship Id="rId20" Type="http://schemas.openxmlformats.org/officeDocument/2006/relationships/tags" Target="../tags/tag176.xml"/><Relationship Id="rId2" Type="http://schemas.openxmlformats.org/officeDocument/2006/relationships/tags" Target="../tags/tag162.xml"/><Relationship Id="rId19" Type="http://schemas.openxmlformats.org/officeDocument/2006/relationships/tags" Target="../tags/tag175.xml"/><Relationship Id="rId18" Type="http://schemas.openxmlformats.org/officeDocument/2006/relationships/image" Target="../media/image11.svg"/><Relationship Id="rId17" Type="http://schemas.openxmlformats.org/officeDocument/2006/relationships/image" Target="../media/image10.png"/><Relationship Id="rId16" Type="http://schemas.openxmlformats.org/officeDocument/2006/relationships/tags" Target="../tags/tag174.xml"/><Relationship Id="rId15" Type="http://schemas.openxmlformats.org/officeDocument/2006/relationships/tags" Target="../tags/tag173.xml"/><Relationship Id="rId14" Type="http://schemas.openxmlformats.org/officeDocument/2006/relationships/tags" Target="../tags/tag172.xml"/><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image" Target="../media/image9.svg"/><Relationship Id="rId10" Type="http://schemas.openxmlformats.org/officeDocument/2006/relationships/image" Target="../media/image8.png"/><Relationship Id="rId1" Type="http://schemas.openxmlformats.org/officeDocument/2006/relationships/tags" Target="../tags/tag161.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00" y="0"/>
            <a:ext cx="122555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2575" y="214630"/>
            <a:ext cx="11473180" cy="1014730"/>
          </a:xfrm>
          <a:prstGeom prst="rect">
            <a:avLst/>
          </a:prstGeom>
          <a:noFill/>
        </p:spPr>
        <p:txBody>
          <a:bodyPr wrap="square" rtlCol="0" anchor="t">
            <a:spAutoFit/>
          </a:bodyPr>
          <a:p>
            <a:pPr>
              <a:lnSpc>
                <a:spcPct val="100000"/>
              </a:lnSpc>
            </a:pPr>
            <a:r>
              <a:rPr lang="en-US" altLang="zh-CN" sz="2800">
                <a:sym typeface="+mn-ea"/>
              </a:rPr>
              <a:t>      </a:t>
            </a:r>
            <a:r>
              <a:rPr lang="zh-CN" altLang="en-US" sz="2800">
                <a:sym typeface="+mn-ea"/>
              </a:rPr>
              <a:t>从考查高阶思维路径看，中考试题主要呈现出以下特征。</a:t>
            </a:r>
            <a:endParaRPr lang="zh-CN" altLang="en-US" sz="2800"/>
          </a:p>
          <a:p>
            <a:pPr>
              <a:lnSpc>
                <a:spcPct val="100000"/>
              </a:lnSpc>
            </a:pPr>
            <a:r>
              <a:rPr lang="zh-CN" altLang="en-US" sz="2800">
                <a:sym typeface="+mn-ea"/>
              </a:rPr>
              <a:t> </a:t>
            </a:r>
            <a:r>
              <a:rPr lang="zh-CN" altLang="en-US" sz="3200">
                <a:solidFill>
                  <a:srgbClr val="FF0000"/>
                </a:solidFill>
                <a:sym typeface="+mn-ea"/>
              </a:rPr>
              <a:t>   （一）设置时空背景，凸显历史学科分析思维</a:t>
            </a:r>
            <a:endParaRPr lang="zh-CN" altLang="en-US" sz="3200">
              <a:solidFill>
                <a:srgbClr val="FF0000"/>
              </a:solidFill>
              <a:sym typeface="+mn-ea"/>
            </a:endParaRPr>
          </a:p>
        </p:txBody>
      </p:sp>
      <p:sp>
        <p:nvSpPr>
          <p:cNvPr id="5" name="文本框 4"/>
          <p:cNvSpPr txBox="1"/>
          <p:nvPr/>
        </p:nvSpPr>
        <p:spPr>
          <a:xfrm>
            <a:off x="553720" y="1273810"/>
            <a:ext cx="10930890" cy="1383665"/>
          </a:xfrm>
          <a:prstGeom prst="rect">
            <a:avLst/>
          </a:prstGeom>
          <a:noFill/>
          <a:ln w="9525">
            <a:noFill/>
          </a:ln>
        </p:spPr>
        <p:txBody>
          <a:bodyPr wrap="square">
            <a:spAutoFit/>
          </a:bodyPr>
          <a:p>
            <a:pPr indent="0"/>
            <a:r>
              <a:rPr lang="zh-CN" altLang="en-US" sz="2800">
                <a:ln>
                  <a:noFill/>
                </a:ln>
                <a:latin typeface="Times New Roman" panose="02020603050405020304" charset="0"/>
                <a:ea typeface="宋体" panose="02010600030101010101" pitchFamily="2" charset="-122"/>
                <a:sym typeface="+mn-ea"/>
              </a:rPr>
              <a:t>（</a:t>
            </a:r>
            <a:r>
              <a:rPr lang="en-US" altLang="zh-CN" sz="2800">
                <a:ln>
                  <a:noFill/>
                </a:ln>
                <a:latin typeface="Times New Roman" panose="02020603050405020304" charset="0"/>
                <a:ea typeface="宋体" panose="02010600030101010101" pitchFamily="2" charset="-122"/>
                <a:sym typeface="+mn-ea"/>
              </a:rPr>
              <a:t>2022</a:t>
            </a:r>
            <a:r>
              <a:rPr lang="zh-CN" altLang="en-US" sz="2800">
                <a:ln>
                  <a:noFill/>
                </a:ln>
                <a:latin typeface="Times New Roman" panose="02020603050405020304" charset="0"/>
                <a:ea typeface="宋体" panose="02010600030101010101" pitchFamily="2" charset="-122"/>
                <a:sym typeface="+mn-ea"/>
              </a:rPr>
              <a:t>年广东中考）</a:t>
            </a:r>
            <a:r>
              <a:rPr lang="en-US" sz="2800">
                <a:ln>
                  <a:noFill/>
                </a:ln>
                <a:latin typeface="Times New Roman" panose="02020603050405020304" charset="0"/>
                <a:ea typeface="宋体" panose="02010600030101010101" pitchFamily="2" charset="-122"/>
                <a:sym typeface="+mn-ea"/>
              </a:rPr>
              <a:t>33.</a:t>
            </a:r>
            <a:r>
              <a:rPr sz="2800">
                <a:ln>
                  <a:noFill/>
                </a:ln>
                <a:latin typeface="Times New Roman" panose="02020603050405020304" charset="0"/>
                <a:ea typeface="宋体" panose="02010600030101010101" pitchFamily="2" charset="-122"/>
                <a:sym typeface="+mn-ea"/>
              </a:rPr>
              <a:t>（2）选择材料</a:t>
            </a:r>
            <a:r>
              <a:rPr lang="zh-CN" sz="2800">
                <a:ln>
                  <a:noFill/>
                </a:ln>
                <a:latin typeface="Times New Roman" panose="02020603050405020304" charset="0"/>
                <a:ea typeface="宋体" panose="02010600030101010101" pitchFamily="2" charset="-122"/>
                <a:sym typeface="+mn-ea"/>
              </a:rPr>
              <a:t>（</a:t>
            </a:r>
            <a:r>
              <a:rPr sz="2800">
                <a:ln>
                  <a:noFill/>
                </a:ln>
                <a:latin typeface="Times New Roman" panose="02020603050405020304" charset="0"/>
                <a:ea typeface="宋体" panose="02010600030101010101" pitchFamily="2" charset="-122"/>
                <a:sym typeface="+mn-ea"/>
              </a:rPr>
              <a:t>中国共产党</a:t>
            </a:r>
            <a:r>
              <a:rPr lang="zh-CN" sz="2800" b="1">
                <a:ln>
                  <a:noFill/>
                </a:ln>
                <a:highlight>
                  <a:srgbClr val="FFFF00"/>
                </a:highlight>
                <a:latin typeface="Times New Roman" panose="02020603050405020304" charset="0"/>
                <a:ea typeface="宋体" panose="02010600030101010101" pitchFamily="2" charset="-122"/>
                <a:sym typeface="+mn-ea"/>
              </a:rPr>
              <a:t>百年大事记</a:t>
            </a:r>
            <a:r>
              <a:rPr lang="zh-CN" sz="2800">
                <a:ln>
                  <a:noFill/>
                </a:ln>
                <a:latin typeface="Times New Roman" panose="02020603050405020304" charset="0"/>
                <a:ea typeface="宋体" panose="02010600030101010101" pitchFamily="2" charset="-122"/>
                <a:sym typeface="+mn-ea"/>
              </a:rPr>
              <a:t>）</a:t>
            </a:r>
            <a:r>
              <a:rPr sz="2800">
                <a:ln>
                  <a:noFill/>
                </a:ln>
                <a:latin typeface="Times New Roman" panose="02020603050405020304" charset="0"/>
                <a:ea typeface="宋体" panose="02010600030101010101" pitchFamily="2" charset="-122"/>
                <a:sym typeface="+mn-ea"/>
              </a:rPr>
              <a:t>中至少两个相互关联的事件，</a:t>
            </a:r>
            <a:r>
              <a:rPr lang="zh-CN" sz="2800" b="1">
                <a:ln>
                  <a:noFill/>
                </a:ln>
                <a:highlight>
                  <a:srgbClr val="FFFF00"/>
                </a:highlight>
                <a:latin typeface="Times New Roman" panose="02020603050405020304" charset="0"/>
                <a:ea typeface="宋体" panose="02010600030101010101" pitchFamily="2" charset="-122"/>
                <a:sym typeface="+mn-ea"/>
              </a:rPr>
              <a:t>提炼一个观点</a:t>
            </a:r>
            <a:r>
              <a:rPr sz="2800">
                <a:ln>
                  <a:noFill/>
                </a:ln>
                <a:latin typeface="Times New Roman" panose="02020603050405020304" charset="0"/>
                <a:ea typeface="宋体" panose="02010600030101010101" pitchFamily="2" charset="-122"/>
                <a:sym typeface="+mn-ea"/>
              </a:rPr>
              <a:t>，并结合所学知识加以</a:t>
            </a:r>
            <a:r>
              <a:rPr lang="zh-CN" sz="2800" b="1">
                <a:ln>
                  <a:noFill/>
                </a:ln>
                <a:highlight>
                  <a:srgbClr val="FFFF00"/>
                </a:highlight>
                <a:latin typeface="Times New Roman" panose="02020603050405020304" charset="0"/>
                <a:ea typeface="宋体" panose="02010600030101010101" pitchFamily="2" charset="-122"/>
                <a:sym typeface="+mn-ea"/>
              </a:rPr>
              <a:t>论述</a:t>
            </a:r>
            <a:r>
              <a:rPr sz="2800">
                <a:ln>
                  <a:noFill/>
                </a:ln>
                <a:latin typeface="Times New Roman" panose="02020603050405020304" charset="0"/>
                <a:ea typeface="宋体" panose="02010600030101010101" pitchFamily="2" charset="-122"/>
                <a:sym typeface="+mn-ea"/>
              </a:rPr>
              <a:t>。</a:t>
            </a:r>
            <a:endParaRPr sz="2800">
              <a:ln>
                <a:noFill/>
              </a:ln>
              <a:latin typeface="Times New Roman" panose="02020603050405020304" charset="0"/>
              <a:ea typeface="宋体" panose="02010600030101010101" pitchFamily="2" charset="-122"/>
              <a:sym typeface="+mn-ea"/>
            </a:endParaRPr>
          </a:p>
          <a:p>
            <a:pPr indent="0"/>
            <a:r>
              <a:rPr sz="2800">
                <a:ln>
                  <a:noFill/>
                </a:ln>
                <a:latin typeface="Times New Roman" panose="02020603050405020304" charset="0"/>
                <a:ea typeface="宋体" panose="02010600030101010101" pitchFamily="2" charset="-122"/>
                <a:sym typeface="+mn-ea"/>
              </a:rPr>
              <a:t>（10分。要求：参考示例，观点明确，史论结合，条理清楚。）</a:t>
            </a:r>
            <a:endParaRPr sz="2800">
              <a:ln>
                <a:noFill/>
              </a:ln>
              <a:latin typeface="Times New Roman" panose="02020603050405020304" charset="0"/>
              <a:ea typeface="宋体" panose="02010600030101010101" pitchFamily="2" charset="-122"/>
              <a:sym typeface="+mn-ea"/>
            </a:endParaRPr>
          </a:p>
        </p:txBody>
      </p:sp>
      <p:graphicFrame>
        <p:nvGraphicFramePr>
          <p:cNvPr id="6" name="表格 5"/>
          <p:cNvGraphicFramePr>
            <a:graphicFrameLocks noGrp="1"/>
          </p:cNvGraphicFramePr>
          <p:nvPr>
            <p:custDataLst>
              <p:tags r:id="rId1"/>
            </p:custDataLst>
          </p:nvPr>
        </p:nvGraphicFramePr>
        <p:xfrm>
          <a:off x="1933575" y="2778760"/>
          <a:ext cx="8569960" cy="3566160"/>
        </p:xfrm>
        <a:graphic>
          <a:graphicData uri="http://schemas.openxmlformats.org/drawingml/2006/table">
            <a:tbl>
              <a:tblPr firstRow="1" firstCol="1" bandRow="1">
                <a:tableStyleId>{5940675A-B579-460E-94D1-54222C63F5DA}</a:tableStyleId>
              </a:tblPr>
              <a:tblGrid>
                <a:gridCol w="1166495"/>
                <a:gridCol w="7403465"/>
              </a:tblGrid>
              <a:tr h="274320">
                <a:tc>
                  <a:txBody>
                    <a:bodyPr/>
                    <a:p>
                      <a:pPr algn="ctr"/>
                      <a:r>
                        <a:rPr lang="zh-CN" sz="1800" kern="100">
                          <a:effectLst/>
                          <a:latin typeface="宋体" panose="02010600030101010101" pitchFamily="2" charset="-122"/>
                          <a:ea typeface="宋体" panose="02010600030101010101" pitchFamily="2" charset="-122"/>
                        </a:rPr>
                        <a:t>时间</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c>
                  <a:txBody>
                    <a:bodyPr/>
                    <a:p>
                      <a:pPr algn="ctr"/>
                      <a:r>
                        <a:rPr lang="zh-CN" sz="1800" kern="100">
                          <a:effectLst/>
                          <a:latin typeface="宋体" panose="02010600030101010101" pitchFamily="2" charset="-122"/>
                          <a:ea typeface="宋体" panose="02010600030101010101" pitchFamily="2" charset="-122"/>
                        </a:rPr>
                        <a:t>大事</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1921</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中国共产党第一次全国代表大会</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dirty="0">
                          <a:effectLst/>
                          <a:latin typeface="宋体" panose="02010600030101010101" pitchFamily="2" charset="-122"/>
                          <a:ea typeface="宋体" panose="02010600030101010101" pitchFamily="2" charset="-122"/>
                          <a:cs typeface="宋体" panose="02010600030101010101" pitchFamily="2" charset="-122"/>
                        </a:rPr>
                        <a:t>1927 </a:t>
                      </a:r>
                      <a:r>
                        <a:rPr lang="zh-CN" sz="1800" kern="100" dirty="0">
                          <a:effectLst/>
                          <a:latin typeface="宋体" panose="02010600030101010101" pitchFamily="2" charset="-122"/>
                          <a:ea typeface="宋体" panose="02010600030101010101" pitchFamily="2" charset="-122"/>
                          <a:cs typeface="宋体" panose="02010600030101010101" pitchFamily="2" charset="-122"/>
                        </a:rPr>
                        <a:t>年</a:t>
                      </a:r>
                      <a:endParaRPr lang="zh-CN" sz="1800" kern="1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南昌起义；秋收起义军到达井冈山</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1929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古田会议</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1935</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遵义会议</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1945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中国共产党第七次全国代表大会；抗日战争胜利</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1949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中华人民共和国成立</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1953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dirty="0">
                          <a:effectLst/>
                          <a:latin typeface="宋体" panose="02010600030101010101" pitchFamily="2" charset="-122"/>
                          <a:ea typeface="宋体" panose="02010600030101010101" pitchFamily="2" charset="-122"/>
                          <a:cs typeface="宋体" panose="02010600030101010101" pitchFamily="2" charset="-122"/>
                        </a:rPr>
                        <a:t>开始执行发展国民经济的第一个五年计划</a:t>
                      </a:r>
                      <a:r>
                        <a:rPr lang="en-US" sz="1800" kern="100" dirty="0">
                          <a:effectLst/>
                          <a:latin typeface="宋体" panose="02010600030101010101" pitchFamily="2" charset="-122"/>
                          <a:ea typeface="宋体" panose="02010600030101010101" pitchFamily="2" charset="-122"/>
                          <a:cs typeface="宋体" panose="02010600030101010101" pitchFamily="2" charset="-122"/>
                        </a:rPr>
                        <a:t>	</a:t>
                      </a:r>
                      <a:endParaRPr lang="en-US" sz="1800" kern="1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1978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中共十一届三中全会</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1980</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决定在广东、福建设置经济特区</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128905">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1984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cs typeface="宋体" panose="02010600030101010101" pitchFamily="2" charset="-122"/>
                        </a:rPr>
                        <a:t>开放</a:t>
                      </a:r>
                      <a:r>
                        <a:rPr lang="en-US" sz="1800" kern="100">
                          <a:effectLst/>
                          <a:latin typeface="宋体" panose="02010600030101010101" pitchFamily="2" charset="-122"/>
                          <a:ea typeface="宋体" panose="02010600030101010101" pitchFamily="2" charset="-122"/>
                          <a:cs typeface="宋体" panose="02010600030101010101" pitchFamily="2" charset="-122"/>
                        </a:rPr>
                        <a:t>14</a:t>
                      </a:r>
                      <a:r>
                        <a:rPr lang="zh-CN" sz="1800" kern="100">
                          <a:effectLst/>
                          <a:latin typeface="宋体" panose="02010600030101010101" pitchFamily="2" charset="-122"/>
                          <a:ea typeface="宋体" panose="02010600030101010101" pitchFamily="2" charset="-122"/>
                          <a:cs typeface="宋体" panose="02010600030101010101" pitchFamily="2" charset="-122"/>
                        </a:rPr>
                        <a:t>个沿海港口城市；通过《中共中央关于经济体制改革的决定》</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2012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a:effectLst/>
                          <a:latin typeface="宋体" panose="02010600030101010101" pitchFamily="2" charset="-122"/>
                          <a:ea typeface="宋体" panose="02010600030101010101" pitchFamily="2" charset="-122"/>
                        </a:rPr>
                        <a:t>中国共产党第十八次全国代表大会</a:t>
                      </a:r>
                      <a:endParaRPr lang="zh-CN" sz="18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tc>
              </a:tr>
              <a:tr h="274320">
                <a:tc>
                  <a:txBody>
                    <a:bodyPr/>
                    <a:p>
                      <a:pPr algn="ctr"/>
                      <a:r>
                        <a:rPr lang="en-US" sz="1800" kern="100">
                          <a:effectLst/>
                          <a:latin typeface="宋体" panose="02010600030101010101" pitchFamily="2" charset="-122"/>
                          <a:ea typeface="宋体" panose="02010600030101010101" pitchFamily="2" charset="-122"/>
                          <a:cs typeface="宋体" panose="02010600030101010101" pitchFamily="2" charset="-122"/>
                        </a:rPr>
                        <a:t>2021 </a:t>
                      </a:r>
                      <a:r>
                        <a:rPr lang="zh-CN" sz="1800" kern="100">
                          <a:effectLst/>
                          <a:latin typeface="宋体" panose="02010600030101010101" pitchFamily="2" charset="-122"/>
                          <a:ea typeface="宋体" panose="02010600030101010101" pitchFamily="2" charset="-122"/>
                          <a:cs typeface="宋体" panose="02010600030101010101" pitchFamily="2" charset="-122"/>
                        </a:rPr>
                        <a:t>年</a:t>
                      </a:r>
                      <a:endParaRPr lang="zh-CN" sz="1800" kern="10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c>
                  <a:txBody>
                    <a:bodyPr/>
                    <a:p>
                      <a:pPr algn="just"/>
                      <a:r>
                        <a:rPr lang="zh-CN" sz="1800" kern="100" dirty="0">
                          <a:effectLst/>
                          <a:latin typeface="宋体" panose="02010600030101010101" pitchFamily="2" charset="-122"/>
                          <a:ea typeface="宋体" panose="02010600030101010101" pitchFamily="2" charset="-122"/>
                          <a:cs typeface="宋体" panose="02010600030101010101" pitchFamily="2" charset="-122"/>
                        </a:rPr>
                        <a:t>脱贫攻坚战取得了全面胜利</a:t>
                      </a:r>
                      <a:r>
                        <a:rPr lang="en-US" sz="1800" kern="100" dirty="0">
                          <a:effectLst/>
                          <a:latin typeface="宋体" panose="02010600030101010101" pitchFamily="2" charset="-122"/>
                          <a:ea typeface="宋体" panose="02010600030101010101" pitchFamily="2" charset="-122"/>
                          <a:cs typeface="宋体" panose="02010600030101010101" pitchFamily="2" charset="-122"/>
                        </a:rPr>
                        <a:t>	</a:t>
                      </a:r>
                      <a:endParaRPr lang="en-US" sz="1800" kern="1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p:tgtEl>
                                          <p:spTgt spid="6"/>
                                        </p:tgtEl>
                                        <p:attrNameLst>
                                          <p:attrName>ppt_y</p:attrName>
                                        </p:attrNameLst>
                                      </p:cBhvr>
                                      <p:tavLst>
                                        <p:tav tm="0">
                                          <p:val>
                                            <p:strVal val="#ppt_y+#ppt_h*1.125000"/>
                                          </p:val>
                                        </p:tav>
                                        <p:tav tm="100000">
                                          <p:val>
                                            <p:strVal val="#ppt_y"/>
                                          </p:val>
                                        </p:tav>
                                      </p:tavLst>
                                    </p:anim>
                                    <p:animEffect transition="in" filter="wipe(up)">
                                      <p:cBhvr>
                                        <p:cTn id="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91795" y="297815"/>
            <a:ext cx="11800205" cy="953135"/>
          </a:xfrm>
          <a:prstGeom prst="rect">
            <a:avLst/>
          </a:prstGeom>
          <a:noFill/>
          <a:ln w="9525">
            <a:noFill/>
          </a:ln>
        </p:spPr>
        <p:txBody>
          <a:bodyPr wrap="square">
            <a:spAutoFit/>
          </a:bodyPr>
          <a:p>
            <a:pPr indent="0"/>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a:t>
            </a:r>
            <a:r>
              <a:rPr lang="en-US" altLang="zh-CN"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2023</a:t>
            </a:r>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年江西中考）</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22. </a:t>
            </a:r>
            <a:r>
              <a:rPr lang="zh-CN" sz="2800" b="0">
                <a:solidFill>
                  <a:srgbClr val="000000"/>
                </a:solidFill>
                <a:ea typeface="宋体" panose="02010600030101010101" pitchFamily="2" charset="-122"/>
              </a:rPr>
              <a:t>年表折射了人们对历史的理解和认识。阅读材料，回答问题。</a:t>
            </a:r>
            <a:endParaRPr lang="zh-CN" altLang="en-US" sz="2800" b="0">
              <a:solidFill>
                <a:srgbClr val="000000"/>
              </a:solidFill>
              <a:ea typeface="宋体" panose="02010600030101010101" pitchFamily="2" charset="-122"/>
            </a:endParaRPr>
          </a:p>
        </p:txBody>
      </p:sp>
      <p:sp>
        <p:nvSpPr>
          <p:cNvPr id="4" name="文本框 3"/>
          <p:cNvSpPr txBox="1"/>
          <p:nvPr/>
        </p:nvSpPr>
        <p:spPr>
          <a:xfrm>
            <a:off x="1974850" y="804545"/>
            <a:ext cx="4194175" cy="521970"/>
          </a:xfrm>
          <a:prstGeom prst="rect">
            <a:avLst/>
          </a:prstGeom>
          <a:noFill/>
          <a:ln w="9525">
            <a:noFill/>
          </a:ln>
        </p:spPr>
        <p:txBody>
          <a:bodyPr wrap="square">
            <a:spAutoFit/>
          </a:bodyPr>
          <a:p>
            <a:pPr indent="266700" algn="ctr"/>
            <a:r>
              <a:rPr lang="zh-CN" altLang="en-US" sz="2800" b="1">
                <a:highlight>
                  <a:srgbClr val="FFFF00"/>
                </a:highlight>
                <a:uFillTx/>
                <a:latin typeface="Times New Roman" panose="02020603050405020304" charset="0"/>
                <a:ea typeface="宋体" panose="02010600030101010101" pitchFamily="2" charset="-122"/>
              </a:rPr>
              <a:t>大事年表</a:t>
            </a:r>
            <a:endParaRPr lang="zh-CN" altLang="en-US" sz="2800" b="1">
              <a:highlight>
                <a:srgbClr val="FFFF00"/>
              </a:highlight>
              <a:uFillTx/>
              <a:latin typeface="Times New Roman" panose="02020603050405020304" charset="0"/>
              <a:ea typeface="宋体" panose="02010600030101010101" pitchFamily="2" charset="-122"/>
            </a:endParaRPr>
          </a:p>
        </p:txBody>
      </p:sp>
      <p:graphicFrame>
        <p:nvGraphicFramePr>
          <p:cNvPr id="5" name="表格 4"/>
          <p:cNvGraphicFramePr/>
          <p:nvPr>
            <p:custDataLst>
              <p:tags r:id="rId1"/>
            </p:custDataLst>
          </p:nvPr>
        </p:nvGraphicFramePr>
        <p:xfrm>
          <a:off x="654050" y="1372870"/>
          <a:ext cx="6271895" cy="4975860"/>
        </p:xfrm>
        <a:graphic>
          <a:graphicData uri="http://schemas.openxmlformats.org/drawingml/2006/table">
            <a:tbl>
              <a:tblPr/>
              <a:tblGrid>
                <a:gridCol w="1174750"/>
                <a:gridCol w="5097145"/>
              </a:tblGrid>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时间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事件</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1918年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第一次世界大战结束</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1920年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甘地发动第一次非暴力不合作运动</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1934年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卡德纳斯当选墨西哥总统并进行改革</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1945年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第二次世界大战结束</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1949年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中华人民共和国成立</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1955年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万隆会议召开</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2677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1960年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非洲有17个国家获得独立，这一年被称为“非洲年”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1990年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纳米比亚独立</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1010">
                <a:tc>
                  <a:txBody>
                    <a:bodyPr/>
                    <a:p>
                      <a:pPr indent="0" algn="ctr">
                        <a:buNone/>
                      </a:pPr>
                      <a:r>
                        <a:rPr lang="en-US" sz="2400" b="0">
                          <a:solidFill>
                            <a:srgbClr val="000000"/>
                          </a:solidFill>
                          <a:latin typeface="楷体" panose="02010609060101010101" charset="-122"/>
                          <a:ea typeface="楷体" panose="02010609060101010101" charset="-122"/>
                          <a:cs typeface="楷体" panose="02010609060101010101" charset="-122"/>
                        </a:rPr>
                        <a:t>1999年</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楷体" panose="02010609060101010101" charset="-122"/>
                          <a:ea typeface="楷体" panose="02010609060101010101" charset="-122"/>
                          <a:cs typeface="楷体" panose="02010609060101010101" charset="-122"/>
                        </a:rPr>
                        <a:t>巴拿马收回了运河区的全部主权</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7112000" y="1372870"/>
            <a:ext cx="4650740" cy="4399915"/>
          </a:xfrm>
          <a:prstGeom prst="rect">
            <a:avLst/>
          </a:prstGeom>
          <a:noFill/>
          <a:ln w="9525">
            <a:noFill/>
          </a:ln>
        </p:spPr>
        <p:txBody>
          <a:bodyPr wrap="square">
            <a:spAutoFit/>
          </a:bodyPr>
          <a:p>
            <a:pPr indent="0"/>
            <a:r>
              <a:rPr lang="zh-CN" sz="2800" b="0">
                <a:solidFill>
                  <a:srgbClr val="000000"/>
                </a:solidFill>
                <a:ea typeface="宋体" panose="02010600030101010101" pitchFamily="2" charset="-122"/>
              </a:rPr>
              <a:t>（</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1</a:t>
            </a:r>
            <a:r>
              <a:rPr lang="zh-CN" sz="2800" b="0">
                <a:solidFill>
                  <a:srgbClr val="000000"/>
                </a:solidFill>
                <a:ea typeface="宋体" panose="02010600030101010101" pitchFamily="2" charset="-122"/>
              </a:rPr>
              <a:t>）从表中找出标志着发展中国家作为一支新兴独立的政治力量登上国际舞台的事件。（</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2</a:t>
            </a:r>
            <a:r>
              <a:rPr lang="zh-CN" sz="2800" b="0">
                <a:solidFill>
                  <a:srgbClr val="000000"/>
                </a:solidFill>
                <a:ea typeface="宋体" panose="02010600030101010101" pitchFamily="2" charset="-122"/>
              </a:rPr>
              <a:t>）选择材料中至少两个相互关联的事件，结合所学知识</a:t>
            </a:r>
            <a:r>
              <a:rPr lang="zh-CN" altLang="en-US" sz="2800" b="1">
                <a:highlight>
                  <a:srgbClr val="FFFF00"/>
                </a:highlight>
                <a:uFillTx/>
                <a:latin typeface="Times New Roman" panose="02020603050405020304" charset="0"/>
                <a:ea typeface="宋体" panose="02010600030101010101" pitchFamily="2" charset="-122"/>
              </a:rPr>
              <a:t>自定</a:t>
            </a:r>
            <a:r>
              <a:rPr lang="zh-CN" sz="2800" b="0">
                <a:solidFill>
                  <a:srgbClr val="000000"/>
                </a:solidFill>
                <a:ea typeface="宋体" panose="02010600030101010101" pitchFamily="2" charset="-122"/>
              </a:rPr>
              <a:t>一个你想论述的</a:t>
            </a:r>
            <a:r>
              <a:rPr lang="zh-CN" altLang="en-US" sz="2800" b="1">
                <a:highlight>
                  <a:srgbClr val="FFFF00"/>
                </a:highlight>
                <a:uFillTx/>
                <a:latin typeface="Times New Roman" panose="02020603050405020304" charset="0"/>
                <a:ea typeface="宋体" panose="02010600030101010101" pitchFamily="2" charset="-122"/>
              </a:rPr>
              <a:t>观点</a:t>
            </a:r>
            <a:r>
              <a:rPr lang="zh-CN" sz="2800" b="0">
                <a:solidFill>
                  <a:srgbClr val="000000"/>
                </a:solidFill>
                <a:ea typeface="宋体" panose="02010600030101010101" pitchFamily="2" charset="-122"/>
              </a:rPr>
              <a:t>，加以</a:t>
            </a:r>
            <a:r>
              <a:rPr lang="zh-CN" altLang="en-US" sz="2800" b="1">
                <a:highlight>
                  <a:srgbClr val="FFFF00"/>
                </a:highlight>
                <a:uFillTx/>
                <a:latin typeface="Times New Roman" panose="02020603050405020304" charset="0"/>
                <a:ea typeface="宋体" panose="02010600030101010101" pitchFamily="2" charset="-122"/>
              </a:rPr>
              <a:t>阐述或说明</a:t>
            </a:r>
            <a:r>
              <a:rPr lang="zh-CN" sz="2800" b="0">
                <a:solidFill>
                  <a:srgbClr val="000000"/>
                </a:solidFill>
                <a:ea typeface="宋体" panose="02010600030101010101" pitchFamily="2" charset="-122"/>
              </a:rPr>
              <a:t>。（要求：观点正确，史论结合，条理清楚）</a:t>
            </a:r>
            <a:endParaRPr lang="zh-CN" altLang="en-US" sz="2800" b="0">
              <a:solidFill>
                <a:srgbClr val="000000"/>
              </a:solidFill>
              <a:ea typeface="宋体" panose="02010600030101010101" pitchFamily="2"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69882" y="385453"/>
            <a:ext cx="10852237" cy="5388907"/>
          </a:xfrm>
        </p:spPr>
        <p:txBody>
          <a:bodyPr>
            <a:noAutofit/>
          </a:bodyPr>
          <a:p>
            <a:pPr marL="0" indent="0">
              <a:lnSpc>
                <a:spcPct val="100000"/>
              </a:lnSpc>
              <a:buNone/>
            </a:pPr>
            <a:r>
              <a:rPr sz="2700">
                <a:solidFill>
                  <a:srgbClr val="000000"/>
                </a:solidFill>
                <a:latin typeface="Times New Roman" panose="02020603050405020304" charset="0"/>
                <a:ea typeface="宋体" panose="02010600030101010101" pitchFamily="2" charset="-122"/>
                <a:cs typeface="宋体" panose="02010600030101010101" pitchFamily="2" charset="-122"/>
                <a:sym typeface="+mn-ea"/>
              </a:rPr>
              <a:t>（</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sym typeface="+mn-ea"/>
              </a:rPr>
              <a:t>2023</a:t>
            </a:r>
            <a:r>
              <a:rPr sz="2700">
                <a:solidFill>
                  <a:srgbClr val="000000"/>
                </a:solidFill>
                <a:latin typeface="Times New Roman" panose="02020603050405020304" charset="0"/>
                <a:ea typeface="宋体" panose="02010600030101010101" pitchFamily="2" charset="-122"/>
                <a:cs typeface="宋体" panose="02010600030101010101" pitchFamily="2" charset="-122"/>
                <a:sym typeface="+mn-ea"/>
              </a:rPr>
              <a:t>年新疆中考）</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19. 阅读材料，回答问题。</a:t>
            </a: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第二次世界大战后的中国与世界</a:t>
            </a:r>
            <a:r>
              <a:rPr sz="2700" b="1">
                <a:solidFill>
                  <a:schemeClr val="tx1"/>
                </a:solidFill>
                <a:highlight>
                  <a:srgbClr val="FFFF00"/>
                </a:highlight>
                <a:latin typeface="Times New Roman" panose="02020603050405020304" charset="0"/>
                <a:ea typeface="宋体" panose="02010600030101010101" pitchFamily="2" charset="-122"/>
              </a:rPr>
              <a:t>年代尺</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(部分)</a:t>
            </a: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  </a:t>
            </a: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a:p>
            <a:pPr marL="0" indent="0">
              <a:lnSpc>
                <a:spcPct val="100000"/>
              </a:lnSpc>
              <a:buNone/>
            </a:pP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参照</a:t>
            </a:r>
            <a:r>
              <a:rPr lang="en-US" altLang="zh-CN" sz="2700">
                <a:solidFill>
                  <a:srgbClr val="000000"/>
                </a:solidFill>
                <a:latin typeface="宋体" panose="02010600030101010101" pitchFamily="2" charset="-122"/>
                <a:ea typeface="宋体" panose="02010600030101010101" pitchFamily="2" charset="-122"/>
                <a:cs typeface="宋体" panose="02010600030101010101" pitchFamily="2" charset="-122"/>
              </a:rPr>
              <a:t>“示例”</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，任选材料中相互关联的三个事件，结合所学</a:t>
            </a:r>
            <a:r>
              <a:rPr sz="2700" b="1">
                <a:solidFill>
                  <a:schemeClr val="tx1"/>
                </a:solidFill>
                <a:highlight>
                  <a:srgbClr val="FFFF00"/>
                </a:highlight>
                <a:latin typeface="Times New Roman" panose="02020603050405020304" charset="0"/>
                <a:ea typeface="宋体" panose="02010600030101010101" pitchFamily="2" charset="-122"/>
              </a:rPr>
              <a:t>自定</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一个你想论述的</a:t>
            </a:r>
            <a:r>
              <a:rPr sz="2700" b="1">
                <a:solidFill>
                  <a:schemeClr val="tx1"/>
                </a:solidFill>
                <a:highlight>
                  <a:srgbClr val="FFFF00"/>
                </a:highlight>
                <a:latin typeface="Times New Roman" panose="02020603050405020304" charset="0"/>
                <a:ea typeface="宋体" panose="02010600030101010101" pitchFamily="2" charset="-122"/>
              </a:rPr>
              <a:t>观点</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，加以</a:t>
            </a:r>
            <a:r>
              <a:rPr sz="2700" b="1">
                <a:solidFill>
                  <a:schemeClr val="tx1"/>
                </a:solidFill>
                <a:highlight>
                  <a:srgbClr val="FFFF00"/>
                </a:highlight>
                <a:latin typeface="Times New Roman" panose="02020603050405020304" charset="0"/>
                <a:ea typeface="宋体" panose="02010600030101010101" pitchFamily="2" charset="-122"/>
              </a:rPr>
              <a:t>阐述或说明</a:t>
            </a:r>
            <a:r>
              <a:rPr sz="2700">
                <a:solidFill>
                  <a:srgbClr val="000000"/>
                </a:solidFill>
                <a:latin typeface="Times New Roman" panose="02020603050405020304" charset="0"/>
                <a:ea typeface="宋体" panose="02010600030101010101" pitchFamily="2" charset="-122"/>
                <a:cs typeface="宋体" panose="02010600030101010101" pitchFamily="2" charset="-122"/>
              </a:rPr>
              <a:t>。</a:t>
            </a:r>
            <a:r>
              <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rPr>
              <a:t>（要求：观点正确，史论结合，条理清楚）</a:t>
            </a:r>
            <a:endParaRPr lang="en-US" altLang="zh-CN" sz="2700">
              <a:solidFill>
                <a:srgbClr val="000000"/>
              </a:solidFill>
              <a:latin typeface="Times New Roman" panose="02020603050405020304" charset="0"/>
              <a:ea typeface="宋体" panose="02010600030101010101" pitchFamily="2" charset="-122"/>
              <a:cs typeface="宋体" panose="02010600030101010101" pitchFamily="2" charset="-122"/>
            </a:endParaRPr>
          </a:p>
        </p:txBody>
      </p:sp>
      <p:pic>
        <p:nvPicPr>
          <p:cNvPr id="100025" name="图片 100025" descr="学科网(www.zxxk.com)--教育资源门户，提供试卷、教案、课件、论文、素材以及各类教学资源下载，还有大量而丰富的教学相关资讯！"/>
          <p:cNvPicPr>
            <a:picLocks noChangeAspect="1"/>
          </p:cNvPicPr>
          <p:nvPr/>
        </p:nvPicPr>
        <p:blipFill>
          <a:blip r:embed="rId1"/>
          <a:stretch>
            <a:fillRect/>
          </a:stretch>
        </p:blipFill>
        <p:spPr>
          <a:xfrm>
            <a:off x="669925" y="1620520"/>
            <a:ext cx="10962005" cy="275082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6095" y="339090"/>
            <a:ext cx="11322685" cy="2676525"/>
          </a:xfrm>
          <a:prstGeom prst="rect">
            <a:avLst/>
          </a:prstGeom>
          <a:noFill/>
          <a:ln w="9525">
            <a:solidFill>
              <a:schemeClr val="accent1"/>
            </a:solidFill>
          </a:ln>
        </p:spPr>
        <p:txBody>
          <a:bodyPr wrap="square">
            <a:spAutoFit/>
          </a:bodyPr>
          <a:p>
            <a:pPr indent="0"/>
            <a:r>
              <a:rPr lang="zh-CN" altLang="en-US" sz="2800" b="0">
                <a:latin typeface="Times New Roman" panose="02020603050405020304" charset="0"/>
                <a:ea typeface="宋体" panose="02010600030101010101" pitchFamily="2" charset="-122"/>
              </a:rPr>
              <a:t>（</a:t>
            </a:r>
            <a:r>
              <a:rPr lang="en-US" altLang="zh-CN" sz="2800" b="0">
                <a:latin typeface="Times New Roman" panose="02020603050405020304" charset="0"/>
                <a:ea typeface="宋体" panose="02010600030101010101" pitchFamily="2" charset="-122"/>
              </a:rPr>
              <a:t>2023</a:t>
            </a:r>
            <a:r>
              <a:rPr lang="zh-CN" altLang="en-US" sz="2800">
                <a:latin typeface="Times New Roman" panose="02020603050405020304" charset="0"/>
                <a:ea typeface="宋体" panose="02010600030101010101" pitchFamily="2" charset="-122"/>
                <a:sym typeface="+mn-ea"/>
              </a:rPr>
              <a:t>年广东中考）</a:t>
            </a:r>
            <a:r>
              <a:rPr lang="en-US" sz="2800" b="0">
                <a:latin typeface="Times New Roman" panose="02020603050405020304" charset="0"/>
                <a:ea typeface="宋体" panose="02010600030101010101" pitchFamily="2" charset="-122"/>
              </a:rPr>
              <a:t>33.</a:t>
            </a:r>
            <a:r>
              <a:rPr lang="zh-CN" sz="2800">
                <a:latin typeface="Times New Roman" panose="02020603050405020304" charset="0"/>
                <a:ea typeface="宋体" panose="02010600030101010101" pitchFamily="2" charset="-122"/>
                <a:sym typeface="+mn-ea"/>
              </a:rPr>
              <a:t>按照</a:t>
            </a:r>
            <a:r>
              <a:rPr lang="zh-CN" sz="2800">
                <a:highlight>
                  <a:srgbClr val="FFFF00"/>
                </a:highlight>
                <a:latin typeface="Times New Roman" panose="02020603050405020304" charset="0"/>
                <a:ea typeface="宋体" panose="02010600030101010101" pitchFamily="2" charset="-122"/>
                <a:sym typeface="+mn-ea"/>
              </a:rPr>
              <a:t>唯物史观</a:t>
            </a:r>
            <a:r>
              <a:rPr lang="zh-CN" sz="2800">
                <a:latin typeface="Times New Roman" panose="02020603050405020304" charset="0"/>
                <a:ea typeface="宋体" panose="02010600030101010101" pitchFamily="2" charset="-122"/>
                <a:sym typeface="+mn-ea"/>
              </a:rPr>
              <a:t>的指导，在</a:t>
            </a:r>
            <a:r>
              <a:rPr lang="zh-CN" sz="2800">
                <a:highlight>
                  <a:srgbClr val="FFFF00"/>
                </a:highlight>
                <a:latin typeface="Times New Roman" panose="02020603050405020304" charset="0"/>
                <a:ea typeface="宋体" panose="02010600030101010101" pitchFamily="2" charset="-122"/>
                <a:sym typeface="+mn-ea"/>
              </a:rPr>
              <a:t>具体的时空条件</a:t>
            </a:r>
            <a:r>
              <a:rPr lang="zh-CN" sz="2800">
                <a:latin typeface="Times New Roman" panose="02020603050405020304" charset="0"/>
                <a:ea typeface="宋体" panose="02010600030101010101" pitchFamily="2" charset="-122"/>
                <a:sym typeface="+mn-ea"/>
              </a:rPr>
              <a:t>下考察历史，是历史学习的基本素养。</a:t>
            </a:r>
            <a:endParaRPr lang="en-US" sz="2800" b="0">
              <a:latin typeface="Times New Roman" panose="02020603050405020304" charset="0"/>
              <a:ea typeface="宋体" panose="02010600030101010101" pitchFamily="2" charset="-122"/>
            </a:endParaRPr>
          </a:p>
          <a:p>
            <a:pPr indent="0"/>
            <a:r>
              <a:rPr lang="zh-CN" sz="2800" b="0">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2</a:t>
            </a:r>
            <a:r>
              <a:rPr lang="zh-CN" sz="2800" b="0">
                <a:latin typeface="Times New Roman" panose="02020603050405020304" charset="0"/>
                <a:ea typeface="宋体" panose="02010600030101010101" pitchFamily="2" charset="-122"/>
              </a:rPr>
              <a:t>）对比材料二中两幅地图的变化，从以下三个角度中任选一个或自定观察角度，</a:t>
            </a:r>
            <a:r>
              <a:rPr lang="zh-CN" sz="2800" b="1">
                <a:highlight>
                  <a:srgbClr val="FFFF00"/>
                </a:highlight>
                <a:latin typeface="Times New Roman" panose="02020603050405020304" charset="0"/>
                <a:ea typeface="宋体" panose="02010600030101010101" pitchFamily="2" charset="-122"/>
              </a:rPr>
              <a:t>提炼一个观点</a:t>
            </a:r>
            <a:r>
              <a:rPr lang="zh-CN" sz="2800" b="0">
                <a:latin typeface="Times New Roman" panose="02020603050405020304" charset="0"/>
                <a:ea typeface="宋体" panose="02010600030101010101" pitchFamily="2" charset="-122"/>
              </a:rPr>
              <a:t>，结合所学知识并用具体史实加以</a:t>
            </a:r>
            <a:r>
              <a:rPr lang="zh-CN" sz="2800" b="1">
                <a:highlight>
                  <a:srgbClr val="FFFF00"/>
                </a:highlight>
                <a:latin typeface="Times New Roman" panose="02020603050405020304" charset="0"/>
                <a:ea typeface="宋体" panose="02010600030101010101" pitchFamily="2" charset="-122"/>
              </a:rPr>
              <a:t>阐释</a:t>
            </a:r>
            <a:r>
              <a:rPr lang="zh-CN" sz="2800" b="0">
                <a:latin typeface="Times New Roman" panose="02020603050405020304" charset="0"/>
                <a:ea typeface="宋体" panose="02010600030101010101" pitchFamily="2" charset="-122"/>
              </a:rPr>
              <a:t>。</a:t>
            </a:r>
            <a:endParaRPr lang="zh-CN" sz="2800" b="0">
              <a:latin typeface="Times New Roman" panose="02020603050405020304" charset="0"/>
              <a:ea typeface="宋体" panose="02010600030101010101" pitchFamily="2" charset="-122"/>
            </a:endParaRPr>
          </a:p>
          <a:p>
            <a:pPr indent="0"/>
            <a:r>
              <a:rPr lang="zh-CN" sz="2800" b="0">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rPr>
              <a:t>8</a:t>
            </a:r>
            <a:r>
              <a:rPr lang="zh-CN" sz="2800" b="0">
                <a:latin typeface="Times New Roman" panose="02020603050405020304" charset="0"/>
                <a:ea typeface="宋体" panose="02010600030101010101" pitchFamily="2" charset="-122"/>
              </a:rPr>
              <a:t>分。要求：观点明确，史论结合，论证合理，条理清楚）观察角度：（Ⅰ）疆界领土 </a:t>
            </a:r>
            <a:r>
              <a:rPr lang="en-US" sz="2800" b="0">
                <a:latin typeface="Times New Roman" panose="02020603050405020304" charset="0"/>
                <a:ea typeface="宋体" panose="02010600030101010101" pitchFamily="2" charset="-122"/>
              </a:rPr>
              <a:t>   </a:t>
            </a:r>
            <a:r>
              <a:rPr lang="zh-CN" sz="2800" b="0">
                <a:latin typeface="Times New Roman" panose="02020603050405020304" charset="0"/>
                <a:ea typeface="宋体" panose="02010600030101010101" pitchFamily="2" charset="-122"/>
              </a:rPr>
              <a:t>（Ⅱ）国际关系 </a:t>
            </a:r>
            <a:r>
              <a:rPr lang="en-US" sz="2800" b="0">
                <a:latin typeface="Times New Roman" panose="02020603050405020304" charset="0"/>
                <a:ea typeface="宋体" panose="02010600030101010101" pitchFamily="2" charset="-122"/>
              </a:rPr>
              <a:t>   </a:t>
            </a:r>
            <a:r>
              <a:rPr lang="zh-CN" sz="2800" b="0">
                <a:latin typeface="Times New Roman" panose="02020603050405020304" charset="0"/>
                <a:ea typeface="宋体" panose="02010600030101010101" pitchFamily="2" charset="-122"/>
              </a:rPr>
              <a:t>（Ⅲ）政权更迭</a:t>
            </a:r>
            <a:endParaRPr lang="zh-CN" altLang="en-US" sz="2800" b="0">
              <a:latin typeface="Times New Roman" panose="02020603050405020304" charset="0"/>
              <a:ea typeface="宋体" panose="02010600030101010101" pitchFamily="2" charset="-122"/>
            </a:endParaRPr>
          </a:p>
        </p:txBody>
      </p:sp>
      <p:pic>
        <p:nvPicPr>
          <p:cNvPr id="5" name="图片 11" descr="C:\Users\mekin88\AppData\Roaming\Tencent\Users\78066806\QQ\WinTemp\RichOle\{9@RXJ@EE7FB9J3IC4)%LV2.pn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506095" y="3169285"/>
            <a:ext cx="5812790" cy="3066415"/>
          </a:xfrm>
          <a:prstGeom prst="rect">
            <a:avLst/>
          </a:prstGeom>
          <a:noFill/>
          <a:ln>
            <a:noFill/>
          </a:ln>
        </p:spPr>
      </p:pic>
      <p:sp>
        <p:nvSpPr>
          <p:cNvPr id="6" name="标题 1"/>
          <p:cNvSpPr/>
          <p:nvPr>
            <p:custDataLst>
              <p:tags r:id="rId3"/>
            </p:custDataLst>
          </p:nvPr>
        </p:nvSpPr>
        <p:spPr>
          <a:xfrm>
            <a:off x="6478905" y="3306445"/>
            <a:ext cx="5532120" cy="2771775"/>
          </a:xfrm>
          <a:prstGeom prst="rect">
            <a:avLst/>
          </a:prstGeom>
        </p:spPr>
        <p:txBody>
          <a:bodyPr vert="horz" wrap="square" lIns="0" tIns="0" rIns="0" bIns="0" rtlCol="0" anchor="ctr" anchorCtr="0">
            <a:no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尚巍手书W" panose="00020600040101010101" pitchFamily="18" charset="-122"/>
                <a:cs typeface="+mj-cs"/>
                <a:sym typeface="Arial" panose="020B0604020202020204" pitchFamily="34" charset="0"/>
              </a:defRPr>
            </a:lvl1pPr>
          </a:lstStyle>
          <a:p>
            <a:pPr marL="571500" indent="-571500" algn="l">
              <a:lnSpc>
                <a:spcPct val="100000"/>
              </a:lnSpc>
              <a:spcBef>
                <a:spcPts val="0"/>
              </a:spcBef>
              <a:spcAft>
                <a:spcPts val="0"/>
              </a:spcAft>
              <a:buSzPct val="100000"/>
              <a:buFont typeface="Wingdings" panose="05000000000000000000" charset="0"/>
              <a:buChar char="ü"/>
            </a:pPr>
            <a:r>
              <a:rPr sz="3200" b="0">
                <a:solidFill>
                  <a:schemeClr val="tx1"/>
                </a:solidFill>
                <a:highlight>
                  <a:srgbClr val="FFFF00"/>
                </a:highlight>
                <a:latin typeface="微软雅黑" panose="020B0503020204020204" charset="-122"/>
                <a:ea typeface="微软雅黑" panose="020B0503020204020204" charset="-122"/>
                <a:cs typeface="汉仪劲楷简" panose="00020600040101010101" charset="-122"/>
              </a:rPr>
              <a:t>识别</a:t>
            </a:r>
            <a:r>
              <a:rPr sz="3200" b="0">
                <a:solidFill>
                  <a:schemeClr val="tx1"/>
                </a:solidFill>
                <a:latin typeface="微软雅黑" panose="020B0503020204020204" charset="-122"/>
                <a:ea typeface="微软雅黑" panose="020B0503020204020204" charset="-122"/>
                <a:cs typeface="汉仪劲楷简" panose="00020600040101010101" charset="-122"/>
              </a:rPr>
              <a:t>基本史实</a:t>
            </a:r>
            <a:endParaRPr sz="3200" b="0">
              <a:solidFill>
                <a:schemeClr val="tx1"/>
              </a:solidFill>
              <a:latin typeface="微软雅黑" panose="020B0503020204020204" charset="-122"/>
              <a:ea typeface="微软雅黑" panose="020B0503020204020204" charset="-122"/>
              <a:cs typeface="汉仪劲楷简" panose="00020600040101010101" charset="-122"/>
            </a:endParaRPr>
          </a:p>
          <a:p>
            <a:pPr marL="571500" indent="-571500" algn="l">
              <a:lnSpc>
                <a:spcPct val="100000"/>
              </a:lnSpc>
              <a:spcBef>
                <a:spcPts val="0"/>
              </a:spcBef>
              <a:spcAft>
                <a:spcPts val="0"/>
              </a:spcAft>
              <a:buSzPct val="100000"/>
              <a:buFont typeface="Wingdings" panose="05000000000000000000" charset="0"/>
              <a:buChar char="ü"/>
            </a:pPr>
            <a:r>
              <a:rPr sz="3200" b="0">
                <a:solidFill>
                  <a:schemeClr val="tx1"/>
                </a:solidFill>
                <a:highlight>
                  <a:srgbClr val="FFFF00"/>
                </a:highlight>
                <a:latin typeface="微软雅黑" panose="020B0503020204020204" charset="-122"/>
                <a:ea typeface="微软雅黑" panose="020B0503020204020204" charset="-122"/>
                <a:cs typeface="汉仪劲楷简" panose="00020600040101010101" charset="-122"/>
                <a:sym typeface="+mn-ea"/>
              </a:rPr>
              <a:t>描述</a:t>
            </a:r>
            <a:r>
              <a:rPr sz="3200" b="0">
                <a:solidFill>
                  <a:schemeClr val="tx1"/>
                </a:solidFill>
                <a:latin typeface="微软雅黑" panose="020B0503020204020204" charset="-122"/>
                <a:ea typeface="微软雅黑" panose="020B0503020204020204" charset="-122"/>
                <a:cs typeface="汉仪劲楷简" panose="00020600040101010101" charset="-122"/>
                <a:sym typeface="+mn-ea"/>
              </a:rPr>
              <a:t>史事特征</a:t>
            </a:r>
            <a:endParaRPr sz="3200" b="0">
              <a:solidFill>
                <a:schemeClr val="tx1"/>
              </a:solidFill>
              <a:latin typeface="微软雅黑" panose="020B0503020204020204" charset="-122"/>
              <a:ea typeface="微软雅黑" panose="020B0503020204020204" charset="-122"/>
              <a:cs typeface="汉仪劲楷简" panose="00020600040101010101" charset="-122"/>
              <a:sym typeface="+mn-ea"/>
            </a:endParaRPr>
          </a:p>
          <a:p>
            <a:pPr marL="571500" indent="-571500" algn="l">
              <a:lnSpc>
                <a:spcPct val="100000"/>
              </a:lnSpc>
              <a:spcBef>
                <a:spcPts val="0"/>
              </a:spcBef>
              <a:spcAft>
                <a:spcPts val="0"/>
              </a:spcAft>
              <a:buSzPct val="100000"/>
              <a:buFont typeface="Wingdings" panose="05000000000000000000" charset="0"/>
              <a:buChar char="ü"/>
            </a:pPr>
            <a:r>
              <a:rPr sz="3200" b="0">
                <a:solidFill>
                  <a:schemeClr val="tx1"/>
                </a:solidFill>
                <a:highlight>
                  <a:srgbClr val="FFFF00"/>
                </a:highlight>
                <a:latin typeface="微软雅黑" panose="020B0503020204020204" charset="-122"/>
                <a:ea typeface="微软雅黑" panose="020B0503020204020204" charset="-122"/>
                <a:cs typeface="汉仪劲楷简" panose="00020600040101010101" charset="-122"/>
                <a:sym typeface="+mn-ea"/>
              </a:rPr>
              <a:t>概括</a:t>
            </a:r>
            <a:r>
              <a:rPr sz="3200" b="0">
                <a:solidFill>
                  <a:schemeClr val="tx1"/>
                </a:solidFill>
                <a:latin typeface="微软雅黑" panose="020B0503020204020204" charset="-122"/>
                <a:ea typeface="微软雅黑" panose="020B0503020204020204" charset="-122"/>
                <a:cs typeface="汉仪劲楷简" panose="00020600040101010101" charset="-122"/>
                <a:sym typeface="+mn-ea"/>
              </a:rPr>
              <a:t>史实变化</a:t>
            </a:r>
            <a:endParaRPr sz="3200" b="0">
              <a:solidFill>
                <a:schemeClr val="tx1"/>
              </a:solidFill>
              <a:latin typeface="微软雅黑" panose="020B0503020204020204" charset="-122"/>
              <a:ea typeface="微软雅黑" panose="020B0503020204020204" charset="-122"/>
              <a:cs typeface="汉仪劲楷简" panose="00020600040101010101" charset="-122"/>
              <a:sym typeface="+mn-ea"/>
            </a:endParaRPr>
          </a:p>
          <a:p>
            <a:pPr marL="571500" indent="-571500" algn="l">
              <a:lnSpc>
                <a:spcPct val="100000"/>
              </a:lnSpc>
              <a:spcBef>
                <a:spcPts val="0"/>
              </a:spcBef>
              <a:spcAft>
                <a:spcPts val="0"/>
              </a:spcAft>
              <a:buSzPct val="100000"/>
              <a:buFont typeface="Wingdings" panose="05000000000000000000" charset="0"/>
              <a:buChar char="ü"/>
            </a:pPr>
            <a:r>
              <a:rPr sz="3200" b="0">
                <a:solidFill>
                  <a:schemeClr val="tx1"/>
                </a:solidFill>
                <a:highlight>
                  <a:srgbClr val="FFFF00"/>
                </a:highlight>
                <a:latin typeface="微软雅黑" panose="020B0503020204020204" charset="-122"/>
                <a:ea typeface="微软雅黑" panose="020B0503020204020204" charset="-122"/>
                <a:cs typeface="汉仪劲楷简" panose="00020600040101010101" charset="-122"/>
                <a:sym typeface="+mn-ea"/>
              </a:rPr>
              <a:t>论述</a:t>
            </a:r>
            <a:r>
              <a:rPr sz="3200" b="0">
                <a:solidFill>
                  <a:schemeClr val="tx1"/>
                </a:solidFill>
                <a:latin typeface="微软雅黑" panose="020B0503020204020204" charset="-122"/>
                <a:ea typeface="微软雅黑" panose="020B0503020204020204" charset="-122"/>
                <a:cs typeface="汉仪劲楷简" panose="00020600040101010101" charset="-122"/>
                <a:sym typeface="+mn-ea"/>
              </a:rPr>
              <a:t>史事规律</a:t>
            </a:r>
            <a:endParaRPr sz="3200" b="0">
              <a:solidFill>
                <a:schemeClr val="tx1"/>
              </a:solidFill>
              <a:latin typeface="微软雅黑" panose="020B0503020204020204" charset="-122"/>
              <a:ea typeface="微软雅黑" panose="020B0503020204020204" charset="-122"/>
              <a:cs typeface="汉仪劲楷简" panose="0002060004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5015" y="490855"/>
            <a:ext cx="10682605" cy="6096000"/>
          </a:xfrm>
          <a:prstGeom prst="rect">
            <a:avLst/>
          </a:prstGeom>
          <a:noFill/>
        </p:spPr>
        <p:txBody>
          <a:bodyPr wrap="square" rtlCol="0" anchor="t">
            <a:noAutofit/>
            <a:scene3d>
              <a:camera prst="orthographicFront"/>
              <a:lightRig rig="threePt" dir="t"/>
            </a:scene3d>
          </a:bodyPr>
          <a:p>
            <a:pPr>
              <a:lnSpc>
                <a:spcPct val="100000"/>
              </a:lnSpc>
            </a:pPr>
            <a:r>
              <a:rPr lang="zh-CN" altLang="en-US" sz="3200">
                <a:ln/>
                <a:solidFill>
                  <a:schemeClr val="tx1"/>
                </a:solidFill>
                <a:effectLst/>
                <a:sym typeface="+mn-ea"/>
              </a:rPr>
              <a:t>这样的考查路径可以实现以下思维目标的考查。</a:t>
            </a:r>
            <a:endParaRPr lang="zh-CN" altLang="en-US" sz="3200">
              <a:ln/>
              <a:solidFill>
                <a:schemeClr val="tx1"/>
              </a:solidFill>
              <a:effectLst/>
              <a:sym typeface="+mn-ea"/>
            </a:endParaRPr>
          </a:p>
          <a:p>
            <a:pPr>
              <a:lnSpc>
                <a:spcPct val="100000"/>
              </a:lnSpc>
            </a:pPr>
            <a:r>
              <a:rPr lang="zh-CN" altLang="en-US" sz="3200">
                <a:ln/>
                <a:solidFill>
                  <a:schemeClr val="tx1"/>
                </a:solidFill>
                <a:effectLst/>
                <a:sym typeface="+mn-ea"/>
              </a:rPr>
              <a:t>其一，考查学生对历史知识掌握、理解、应用的基础思维能力；</a:t>
            </a:r>
            <a:endParaRPr lang="zh-CN" altLang="en-US" sz="3200">
              <a:ln/>
              <a:solidFill>
                <a:schemeClr val="tx1"/>
              </a:solidFill>
              <a:effectLst/>
              <a:sym typeface="+mn-ea"/>
            </a:endParaRPr>
          </a:p>
          <a:p>
            <a:pPr>
              <a:lnSpc>
                <a:spcPct val="100000"/>
              </a:lnSpc>
            </a:pPr>
            <a:r>
              <a:rPr lang="zh-CN" altLang="en-US" sz="3200">
                <a:ln/>
                <a:solidFill>
                  <a:schemeClr val="tx1"/>
                </a:solidFill>
                <a:effectLst/>
                <a:sym typeface="+mn-ea"/>
              </a:rPr>
              <a:t>其二，考查学生从试题情境中获取、筛选、比对、解读信息的思维能力；</a:t>
            </a:r>
            <a:endParaRPr lang="zh-CN" altLang="en-US" sz="3200">
              <a:ln/>
              <a:solidFill>
                <a:schemeClr val="tx1"/>
              </a:solidFill>
              <a:effectLst/>
              <a:sym typeface="+mn-ea"/>
            </a:endParaRPr>
          </a:p>
          <a:p>
            <a:pPr>
              <a:lnSpc>
                <a:spcPct val="100000"/>
              </a:lnSpc>
            </a:pPr>
            <a:r>
              <a:rPr lang="zh-CN" altLang="en-US" sz="3200">
                <a:ln/>
                <a:solidFill>
                  <a:schemeClr val="tx1"/>
                </a:solidFill>
                <a:effectLst/>
                <a:sym typeface="+mn-ea"/>
              </a:rPr>
              <a:t>其三，考查学生对构建时空联系、区分时代特征、把握事物本质等学科分析思维。</a:t>
            </a:r>
            <a:endParaRPr lang="zh-CN" altLang="en-US" sz="3200">
              <a:ln/>
              <a:solidFill>
                <a:schemeClr val="tx1"/>
              </a:solidFill>
              <a:effectLst/>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2575" y="214630"/>
            <a:ext cx="11473180" cy="583565"/>
          </a:xfrm>
          <a:prstGeom prst="rect">
            <a:avLst/>
          </a:prstGeom>
          <a:noFill/>
        </p:spPr>
        <p:txBody>
          <a:bodyPr wrap="square" rtlCol="0" anchor="t">
            <a:spAutoFit/>
          </a:bodyPr>
          <a:p>
            <a:pPr>
              <a:lnSpc>
                <a:spcPct val="100000"/>
              </a:lnSpc>
            </a:pPr>
            <a:r>
              <a:rPr lang="zh-CN" altLang="en-US" sz="2800">
                <a:sym typeface="+mn-ea"/>
              </a:rPr>
              <a:t> </a:t>
            </a:r>
            <a:r>
              <a:rPr lang="zh-CN" altLang="en-US" sz="3200">
                <a:solidFill>
                  <a:srgbClr val="FF0000"/>
                </a:solidFill>
                <a:sym typeface="+mn-ea"/>
              </a:rPr>
              <a:t>   （二）</a:t>
            </a:r>
            <a:r>
              <a:rPr lang="zh-CN" altLang="en-US" sz="3200">
                <a:solidFill>
                  <a:srgbClr val="FF0000"/>
                </a:solidFill>
                <a:sym typeface="+mn-ea"/>
              </a:rPr>
              <a:t>依托史料情境，深化历史逻辑思维能力</a:t>
            </a:r>
            <a:endParaRPr lang="zh-CN" altLang="en-US" sz="3200">
              <a:solidFill>
                <a:srgbClr val="FF0000"/>
              </a:solidFill>
              <a:sym typeface="+mn-ea"/>
            </a:endParaRPr>
          </a:p>
        </p:txBody>
      </p:sp>
      <p:sp>
        <p:nvSpPr>
          <p:cNvPr id="3" name="文本框 2"/>
          <p:cNvSpPr txBox="1"/>
          <p:nvPr/>
        </p:nvSpPr>
        <p:spPr>
          <a:xfrm>
            <a:off x="560070" y="998855"/>
            <a:ext cx="10982325" cy="3661410"/>
          </a:xfrm>
          <a:prstGeom prst="rect">
            <a:avLst/>
          </a:prstGeom>
          <a:noFill/>
          <a:ln w="9525">
            <a:noFill/>
          </a:ln>
        </p:spPr>
        <p:txBody>
          <a:bodyPr wrap="square">
            <a:spAutoFit/>
          </a:bodyPr>
          <a:p>
            <a:pPr indent="0"/>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a:t>
            </a:r>
            <a:r>
              <a:rPr lang="en-US" altLang="zh-CN"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2023</a:t>
            </a:r>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年重庆中考</a:t>
            </a:r>
            <a:r>
              <a:rPr lang="en-US" altLang="zh-CN"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A</a:t>
            </a:r>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卷）</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18. </a:t>
            </a:r>
            <a:r>
              <a:rPr lang="zh-CN" sz="2800" b="0">
                <a:solidFill>
                  <a:srgbClr val="000000"/>
                </a:solidFill>
                <a:ea typeface="宋体" panose="02010600030101010101" pitchFamily="2" charset="-122"/>
              </a:rPr>
              <a:t>阅读材料，完成任务。</a:t>
            </a:r>
            <a:endParaRPr lang="zh-CN" sz="2800" b="0">
              <a:solidFill>
                <a:srgbClr val="000000"/>
              </a:solidFill>
              <a:ea typeface="宋体" panose="02010600030101010101" pitchFamily="2" charset="-122"/>
            </a:endParaRPr>
          </a:p>
          <a:p>
            <a:pPr indent="0"/>
            <a:r>
              <a:rPr lang="en-US" altLang="zh-CN" sz="2800" b="0">
                <a:solidFill>
                  <a:srgbClr val="000000"/>
                </a:solidFill>
                <a:ea typeface="宋体" panose="02010600030101010101" pitchFamily="2" charset="-122"/>
              </a:rPr>
              <a:t>       </a:t>
            </a:r>
            <a:r>
              <a:rPr lang="zh-CN" sz="2800" b="0">
                <a:solidFill>
                  <a:srgbClr val="000000"/>
                </a:solidFill>
                <a:ea typeface="宋体" panose="02010600030101010101" pitchFamily="2" charset="-122"/>
              </a:rPr>
              <a:t>习近平总书记《在中国共产党第二十次全国代表大会上的报告》中指出：“讲好中国故事，传播好中国声音，展现可信、可爱、可敬的国家形象。”请结合所学习的</a:t>
            </a:r>
            <a:r>
              <a:rPr lang="zh-CN" sz="2800" b="0" u="sng">
                <a:solidFill>
                  <a:srgbClr val="000000"/>
                </a:solidFill>
                <a:highlight>
                  <a:srgbClr val="FFFF00"/>
                </a:highlight>
                <a:ea typeface="宋体" panose="02010600030101010101" pitchFamily="2" charset="-122"/>
              </a:rPr>
              <a:t>历史人物、历史事件或制度、思想、科技文化成就</a:t>
            </a:r>
            <a:r>
              <a:rPr lang="zh-CN" sz="2800" b="0">
                <a:solidFill>
                  <a:srgbClr val="000000"/>
                </a:solidFill>
                <a:ea typeface="宋体" panose="02010600030101010101" pitchFamily="2" charset="-122"/>
              </a:rPr>
              <a:t>等，在</a:t>
            </a:r>
            <a:r>
              <a:rPr lang="zh-CN" sz="3200" b="1">
                <a:highlight>
                  <a:srgbClr val="FFFF00"/>
                </a:highlight>
                <a:latin typeface="Times New Roman" panose="02020603050405020304" charset="0"/>
                <a:ea typeface="宋体" panose="02010600030101010101" pitchFamily="2" charset="-122"/>
              </a:rPr>
              <a:t>“可信”“可爱”“可敬”中任选一个方面</a:t>
            </a:r>
            <a:r>
              <a:rPr lang="zh-CN" sz="2800" b="0">
                <a:solidFill>
                  <a:srgbClr val="000000"/>
                </a:solidFill>
                <a:ea typeface="宋体" panose="02010600030101010101" pitchFamily="2" charset="-122"/>
              </a:rPr>
              <a:t>，</a:t>
            </a:r>
            <a:r>
              <a:rPr lang="zh-CN" sz="3200" b="1">
                <a:highlight>
                  <a:srgbClr val="FFFF00"/>
                </a:highlight>
                <a:latin typeface="Times New Roman" panose="02020603050405020304" charset="0"/>
                <a:ea typeface="宋体" panose="02010600030101010101" pitchFamily="2" charset="-122"/>
              </a:rPr>
              <a:t>自定</a:t>
            </a:r>
            <a:r>
              <a:rPr lang="zh-CN" sz="2800" b="0">
                <a:solidFill>
                  <a:srgbClr val="000000"/>
                </a:solidFill>
                <a:ea typeface="宋体" panose="02010600030101010101" pitchFamily="2" charset="-122"/>
              </a:rPr>
              <a:t>一个你想论述的</a:t>
            </a:r>
            <a:r>
              <a:rPr lang="zh-CN" sz="3200" b="1">
                <a:highlight>
                  <a:srgbClr val="FFFF00"/>
                </a:highlight>
                <a:latin typeface="Times New Roman" panose="02020603050405020304" charset="0"/>
                <a:ea typeface="宋体" panose="02010600030101010101" pitchFamily="2" charset="-122"/>
              </a:rPr>
              <a:t>观点</a:t>
            </a:r>
            <a:r>
              <a:rPr lang="zh-CN" sz="2800" b="0">
                <a:solidFill>
                  <a:srgbClr val="000000"/>
                </a:solidFill>
                <a:ea typeface="宋体" panose="02010600030101010101" pitchFamily="2" charset="-122"/>
              </a:rPr>
              <a:t>，以两个及以上的论据加以阐述或说明。（要求：观点正确，史论结合，条理清楚）</a:t>
            </a:r>
            <a:endParaRPr lang="zh-CN" altLang="en-US" sz="2800" b="0">
              <a:solidFill>
                <a:srgbClr val="000000"/>
              </a:solidFill>
              <a:ea typeface="宋体" panose="02010600030101010101" pitchFamily="2" charset="-122"/>
            </a:endParaRPr>
          </a:p>
        </p:txBody>
      </p:sp>
      <p:sp>
        <p:nvSpPr>
          <p:cNvPr id="8" name="文本框 7"/>
          <p:cNvSpPr txBox="1">
            <a:spLocks noChangeArrowheads="1"/>
          </p:cNvSpPr>
          <p:nvPr>
            <p:custDataLst>
              <p:tags r:id="rId1"/>
            </p:custDataLst>
          </p:nvPr>
        </p:nvSpPr>
        <p:spPr bwMode="auto">
          <a:xfrm>
            <a:off x="560070" y="4758055"/>
            <a:ext cx="1693545" cy="131127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rPr>
              <a:t>体现了时政热点</a:t>
            </a:r>
            <a:endParaRPr lang="zh-CN" altLang="en-US" sz="2800" b="1" dirty="0" smtClean="0">
              <a:latin typeface="微软雅黑" panose="020B0503020204020204" charset="-122"/>
              <a:ea typeface="微软雅黑" panose="020B0503020204020204" charset="-122"/>
            </a:endParaRPr>
          </a:p>
        </p:txBody>
      </p:sp>
      <p:sp>
        <p:nvSpPr>
          <p:cNvPr id="7" name="文本框 6"/>
          <p:cNvSpPr txBox="1">
            <a:spLocks noChangeArrowheads="1"/>
          </p:cNvSpPr>
          <p:nvPr>
            <p:custDataLst>
              <p:tags r:id="rId2"/>
            </p:custDataLst>
          </p:nvPr>
        </p:nvSpPr>
        <p:spPr bwMode="auto">
          <a:xfrm>
            <a:off x="3155950" y="4758055"/>
            <a:ext cx="3794125" cy="131127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借助唯物史观的基本观点解释历史人物与历史时代的关系</a:t>
            </a:r>
            <a:endParaRPr lang="zh-CN" altLang="en-US" sz="2800" b="1" dirty="0" smtClean="0">
              <a:latin typeface="微软雅黑" panose="020B0503020204020204" charset="-122"/>
              <a:ea typeface="微软雅黑" panose="020B0503020204020204" charset="-122"/>
            </a:endParaRPr>
          </a:p>
        </p:txBody>
      </p:sp>
      <p:sp>
        <p:nvSpPr>
          <p:cNvPr id="5" name="文本框 4"/>
          <p:cNvSpPr txBox="1">
            <a:spLocks noChangeArrowheads="1"/>
          </p:cNvSpPr>
          <p:nvPr>
            <p:custDataLst>
              <p:tags r:id="rId3"/>
            </p:custDataLst>
          </p:nvPr>
        </p:nvSpPr>
        <p:spPr bwMode="auto">
          <a:xfrm>
            <a:off x="7543800" y="4758055"/>
            <a:ext cx="3794125" cy="131127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rPr>
              <a:t>引导学生用历史的思维和方法去思考现实</a:t>
            </a:r>
            <a:endParaRPr lang="zh-CN" altLang="en-US" sz="2800" b="1" dirty="0" smtClean="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30225" y="140335"/>
            <a:ext cx="11139805" cy="6324600"/>
          </a:xfrm>
          <a:prstGeom prst="rect">
            <a:avLst/>
          </a:prstGeom>
          <a:noFill/>
          <a:ln w="9525">
            <a:noFill/>
          </a:ln>
        </p:spPr>
        <p:txBody>
          <a:bodyPr wrap="square">
            <a:noAutofit/>
          </a:bodyPr>
          <a:p>
            <a:pPr indent="0"/>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a:t>
            </a:r>
            <a:r>
              <a:rPr lang="en-US" altLang="zh-CN"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2023</a:t>
            </a:r>
            <a:r>
              <a:rPr lang="zh-CN" altLang="en-US" sz="2800">
                <a:solidFill>
                  <a:srgbClr val="000000"/>
                </a:solidFill>
                <a:latin typeface="Times New Roman" panose="02020603050405020304" charset="0"/>
                <a:ea typeface="宋体" panose="02010600030101010101" pitchFamily="2" charset="-122"/>
                <a:cs typeface="宋体" panose="02010600030101010101" pitchFamily="2" charset="-122"/>
                <a:sym typeface="+mn-ea"/>
              </a:rPr>
              <a:t>年河南中考）</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25. </a:t>
            </a:r>
            <a:r>
              <a:rPr lang="zh-CN" sz="2800" b="0">
                <a:solidFill>
                  <a:srgbClr val="000000"/>
                </a:solidFill>
                <a:ea typeface="宋体" panose="02010600030101010101" pitchFamily="2" charset="-122"/>
              </a:rPr>
              <a:t>总结历史的经验或教训，对现实以启示或借鉴是历史学的重要功能。请阅读下面材料，</a:t>
            </a:r>
            <a:r>
              <a:rPr lang="zh-CN" altLang="en-US" sz="2800" b="1">
                <a:highlight>
                  <a:srgbClr val="FFFF00"/>
                </a:highlight>
                <a:uFillTx/>
                <a:latin typeface="Times New Roman" panose="02020603050405020304" charset="0"/>
                <a:ea typeface="宋体" panose="02010600030101010101" pitchFamily="2" charset="-122"/>
              </a:rPr>
              <a:t>从中提炼一个观点</a:t>
            </a:r>
            <a:r>
              <a:rPr lang="zh-CN" sz="2800" b="0">
                <a:solidFill>
                  <a:srgbClr val="000000"/>
                </a:solidFill>
                <a:ea typeface="宋体" panose="02010600030101010101" pitchFamily="2" charset="-122"/>
              </a:rPr>
              <a:t>，结合相关史实，写一篇</a:t>
            </a:r>
            <a:r>
              <a:rPr lang="en-US" sz="2800" b="0">
                <a:solidFill>
                  <a:srgbClr val="000000"/>
                </a:solidFill>
                <a:latin typeface="Times New Roman" panose="02020603050405020304" charset="0"/>
                <a:ea typeface="宋体" panose="02010600030101010101" pitchFamily="2" charset="-122"/>
              </a:rPr>
              <a:t>80~120</a:t>
            </a:r>
            <a:r>
              <a:rPr lang="zh-CN" sz="2800" b="0">
                <a:solidFill>
                  <a:srgbClr val="000000"/>
                </a:solidFill>
                <a:ea typeface="宋体" panose="02010600030101010101" pitchFamily="2" charset="-122"/>
              </a:rPr>
              <a:t>字的</a:t>
            </a:r>
            <a:r>
              <a:rPr lang="zh-CN" altLang="en-US" sz="2800" b="1">
                <a:highlight>
                  <a:srgbClr val="FFFF00"/>
                </a:highlight>
                <a:uFillTx/>
                <a:latin typeface="Times New Roman" panose="02020603050405020304" charset="0"/>
                <a:ea typeface="宋体" panose="02010600030101010101" pitchFamily="2" charset="-122"/>
              </a:rPr>
              <a:t>小短文</a:t>
            </a:r>
            <a:r>
              <a:rPr lang="zh-CN" sz="2800" b="0">
                <a:solidFill>
                  <a:srgbClr val="000000"/>
                </a:solidFill>
                <a:ea typeface="宋体" panose="02010600030101010101" pitchFamily="2" charset="-122"/>
              </a:rPr>
              <a:t>。（要求：题目自拟，观点明确；史实正确；条理清晰，语句通顺，表述完整）</a:t>
            </a:r>
            <a:endParaRPr lang="zh-CN" sz="2800" b="0">
              <a:solidFill>
                <a:srgbClr val="000000"/>
              </a:solidFill>
              <a:ea typeface="宋体" panose="02010600030101010101" pitchFamily="2" charset="-122"/>
            </a:endParaRPr>
          </a:p>
          <a:p>
            <a:pPr indent="0"/>
            <a:r>
              <a:rPr lang="zh-CN" sz="2400" b="0">
                <a:solidFill>
                  <a:srgbClr val="000000"/>
                </a:solidFill>
                <a:ea typeface="宋体" panose="02010600030101010101" pitchFamily="2" charset="-122"/>
              </a:rPr>
              <a:t>材料</a:t>
            </a:r>
            <a:r>
              <a:rPr lang="en-US" sz="2400" b="0">
                <a:solidFill>
                  <a:srgbClr val="000000"/>
                </a:solidFill>
                <a:latin typeface="MS Mincho"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19</a:t>
            </a:r>
            <a:r>
              <a:rPr lang="zh-CN" sz="2400" b="0">
                <a:solidFill>
                  <a:srgbClr val="000000"/>
                </a:solidFill>
                <a:ea typeface="宋体" panose="02010600030101010101" pitchFamily="2" charset="-122"/>
              </a:rPr>
              <a:t>世纪，人类开始人工合成对自己有用的化学产品；</a:t>
            </a:r>
            <a:r>
              <a:rPr lang="en-US" sz="2400" b="0">
                <a:solidFill>
                  <a:srgbClr val="000000"/>
                </a:solidFill>
                <a:latin typeface="MS Mincho"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20</a:t>
            </a:r>
            <a:r>
              <a:rPr lang="zh-CN" sz="2400" b="0">
                <a:solidFill>
                  <a:srgbClr val="000000"/>
                </a:solidFill>
                <a:ea typeface="宋体" panose="02010600030101010101" pitchFamily="2" charset="-122"/>
              </a:rPr>
              <a:t>世纪，合成的化学制品如杀虫剂、肥料、人工橡胶和合成纺织品等被广泛使用；</a:t>
            </a:r>
            <a:r>
              <a:rPr lang="en-US" sz="2400" b="0">
                <a:solidFill>
                  <a:srgbClr val="000000"/>
                </a:solidFill>
                <a:latin typeface="MS Mincho"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20</a:t>
            </a:r>
            <a:r>
              <a:rPr lang="zh-CN" sz="2400" b="0">
                <a:solidFill>
                  <a:srgbClr val="000000"/>
                </a:solidFill>
                <a:ea typeface="宋体" panose="02010600030101010101" pitchFamily="2" charset="-122"/>
              </a:rPr>
              <a:t>世纪</a:t>
            </a:r>
            <a:r>
              <a:rPr lang="en-US" sz="2400" b="0">
                <a:solidFill>
                  <a:srgbClr val="000000"/>
                </a:solidFill>
                <a:latin typeface="Times New Roman" panose="02020603050405020304" charset="0"/>
                <a:ea typeface="宋体" panose="02010600030101010101" pitchFamily="2" charset="-122"/>
              </a:rPr>
              <a:t>80</a:t>
            </a:r>
            <a:r>
              <a:rPr lang="zh-CN" sz="2400" b="0">
                <a:solidFill>
                  <a:srgbClr val="000000"/>
                </a:solidFill>
                <a:ea typeface="宋体" panose="02010600030101010101" pitchFamily="2" charset="-122"/>
              </a:rPr>
              <a:t>年代，人类认识到主要用于空调和冰箱的氯氟烃（</a:t>
            </a:r>
            <a:r>
              <a:rPr lang="en-US" sz="2400" b="0">
                <a:solidFill>
                  <a:srgbClr val="000000"/>
                </a:solidFill>
                <a:latin typeface="Times New Roman" panose="02020603050405020304" charset="0"/>
                <a:ea typeface="宋体" panose="02010600030101010101" pitchFamily="2" charset="-122"/>
              </a:rPr>
              <a:t>CFCs</a:t>
            </a:r>
            <a:r>
              <a:rPr lang="zh-CN" sz="2400" b="0">
                <a:solidFill>
                  <a:srgbClr val="000000"/>
                </a:solidFill>
                <a:ea typeface="宋体" panose="02010600030101010101" pitchFamily="2" charset="-122"/>
              </a:rPr>
              <a:t>）正在散发到大气中，破坏着臭氧层；</a:t>
            </a:r>
            <a:r>
              <a:rPr lang="en-US" sz="2400" b="0">
                <a:solidFill>
                  <a:srgbClr val="000000"/>
                </a:solidFill>
                <a:latin typeface="MS Mincho"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1987</a:t>
            </a:r>
            <a:r>
              <a:rPr lang="zh-CN" sz="2400" b="0">
                <a:solidFill>
                  <a:srgbClr val="000000"/>
                </a:solidFill>
                <a:ea typeface="宋体" panose="02010600030101010101" pitchFamily="2" charset="-122"/>
              </a:rPr>
              <a:t>年，联合国支持的一项协定敦促全球逐渐停止使用</a:t>
            </a:r>
            <a:r>
              <a:rPr lang="en-US" sz="2400" b="0">
                <a:solidFill>
                  <a:srgbClr val="000000"/>
                </a:solidFill>
                <a:latin typeface="Times New Roman" panose="02020603050405020304" charset="0"/>
                <a:ea typeface="宋体" panose="02010600030101010101" pitchFamily="2" charset="-122"/>
              </a:rPr>
              <a:t>CFCs</a:t>
            </a:r>
            <a:r>
              <a:rPr lang="zh-CN" sz="2400" b="0">
                <a:solidFill>
                  <a:srgbClr val="000000"/>
                </a:solidFill>
                <a:ea typeface="宋体" panose="02010600030101010101" pitchFamily="2" charset="-122"/>
              </a:rPr>
              <a:t>，之后，人类找到了它们的替代物，全球</a:t>
            </a:r>
            <a:r>
              <a:rPr lang="en-US" sz="2400" b="0">
                <a:solidFill>
                  <a:srgbClr val="000000"/>
                </a:solidFill>
                <a:latin typeface="Times New Roman" panose="02020603050405020304" charset="0"/>
                <a:ea typeface="宋体" panose="02010600030101010101" pitchFamily="2" charset="-122"/>
              </a:rPr>
              <a:t>CFCs</a:t>
            </a:r>
            <a:r>
              <a:rPr lang="zh-CN" sz="2400" b="0">
                <a:solidFill>
                  <a:srgbClr val="000000"/>
                </a:solidFill>
                <a:ea typeface="宋体" panose="02010600030101010101" pitchFamily="2" charset="-122"/>
              </a:rPr>
              <a:t>的生产几乎下降到零；</a:t>
            </a:r>
            <a:r>
              <a:rPr lang="en-US" sz="2400" b="0">
                <a:solidFill>
                  <a:srgbClr val="000000"/>
                </a:solidFill>
                <a:latin typeface="MS Mincho"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1992</a:t>
            </a:r>
            <a:r>
              <a:rPr lang="zh-CN" sz="2400" b="0">
                <a:solidFill>
                  <a:srgbClr val="000000"/>
                </a:solidFill>
                <a:ea typeface="宋体" panose="02010600030101010101" pitchFamily="2" charset="-122"/>
              </a:rPr>
              <a:t>年，在巴西里约热内卢召开的环境与发展问题全球首脑会议，发表了代表人类共识的世界宣言。</a:t>
            </a:r>
            <a:endParaRPr lang="zh-CN" sz="2400" b="0">
              <a:solidFill>
                <a:srgbClr val="000000"/>
              </a:solidFill>
              <a:ea typeface="宋体" panose="02010600030101010101" pitchFamily="2" charset="-122"/>
            </a:endParaRPr>
          </a:p>
          <a:p>
            <a:pPr indent="0" algn="r"/>
            <a:r>
              <a:rPr lang="zh-CN" sz="2400" b="0">
                <a:solidFill>
                  <a:srgbClr val="000000"/>
                </a:solidFill>
                <a:ea typeface="宋体" panose="02010600030101010101" pitchFamily="2" charset="-122"/>
              </a:rPr>
              <a:t>——摘编自大卫·克里斯蒂安等《大历史》</a:t>
            </a:r>
            <a:endParaRPr lang="zh-CN" altLang="en-US" sz="2400" b="0">
              <a:solidFill>
                <a:srgbClr val="000000"/>
              </a:solidFill>
              <a:ea typeface="宋体" panose="02010600030101010101" pitchFamily="2" charset="-122"/>
            </a:endParaRPr>
          </a:p>
        </p:txBody>
      </p:sp>
      <p:sp>
        <p:nvSpPr>
          <p:cNvPr id="8" name="文本框 7"/>
          <p:cNvSpPr txBox="1">
            <a:spLocks noChangeArrowheads="1"/>
          </p:cNvSpPr>
          <p:nvPr>
            <p:custDataLst>
              <p:tags r:id="rId1"/>
            </p:custDataLst>
          </p:nvPr>
        </p:nvSpPr>
        <p:spPr bwMode="auto">
          <a:xfrm>
            <a:off x="7244080" y="1584325"/>
            <a:ext cx="4359910" cy="8007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rPr>
              <a:t>跨学科</a:t>
            </a:r>
            <a:r>
              <a:rPr lang="zh-CN" altLang="en-US"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sym typeface="+mn-ea"/>
              </a:rPr>
              <a:t>历史、地理、道法、化学</a:t>
            </a:r>
            <a:r>
              <a:rPr lang="zh-CN" altLang="en-US" b="1" dirty="0" smtClean="0">
                <a:latin typeface="微软雅黑" panose="020B0503020204020204" charset="-122"/>
                <a:ea typeface="微软雅黑" panose="020B0503020204020204" charset="-122"/>
              </a:rPr>
              <a:t>）</a:t>
            </a:r>
            <a:endParaRPr lang="zh-CN" altLang="en-US" b="1" dirty="0" smtClean="0">
              <a:latin typeface="微软雅黑" panose="020B0503020204020204" charset="-122"/>
              <a:ea typeface="微软雅黑" panose="020B0503020204020204" charset="-122"/>
            </a:endParaRPr>
          </a:p>
        </p:txBody>
      </p:sp>
      <p:sp>
        <p:nvSpPr>
          <p:cNvPr id="2" name="文本框 1"/>
          <p:cNvSpPr txBox="1">
            <a:spLocks noChangeArrowheads="1"/>
          </p:cNvSpPr>
          <p:nvPr>
            <p:custDataLst>
              <p:tags r:id="rId2"/>
            </p:custDataLst>
          </p:nvPr>
        </p:nvSpPr>
        <p:spPr bwMode="auto">
          <a:xfrm>
            <a:off x="7162800" y="2551430"/>
            <a:ext cx="4441190" cy="8007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sym typeface="+mn-ea"/>
              </a:rPr>
              <a:t>信息复杂多维，开放多元</a:t>
            </a:r>
            <a:endParaRPr lang="zh-CN" altLang="en-US" sz="2800" b="1" dirty="0" smtClean="0">
              <a:latin typeface="微软雅黑" panose="020B0503020204020204" charset="-122"/>
              <a:ea typeface="微软雅黑" panose="020B0503020204020204" charset="-122"/>
            </a:endParaRPr>
          </a:p>
        </p:txBody>
      </p:sp>
      <p:sp>
        <p:nvSpPr>
          <p:cNvPr id="3" name="文本框 2"/>
          <p:cNvSpPr txBox="1">
            <a:spLocks noChangeArrowheads="1"/>
          </p:cNvSpPr>
          <p:nvPr>
            <p:custDataLst>
              <p:tags r:id="rId3"/>
            </p:custDataLst>
          </p:nvPr>
        </p:nvSpPr>
        <p:spPr bwMode="auto">
          <a:xfrm>
            <a:off x="7162800" y="3524250"/>
            <a:ext cx="4441190" cy="78422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sym typeface="+mn-ea"/>
              </a:rPr>
              <a:t>建立史与论的逻辑关系</a:t>
            </a:r>
            <a:endParaRPr lang="zh-CN" altLang="en-US" sz="2800" b="1" dirty="0" smtClean="0">
              <a:latin typeface="微软雅黑" panose="020B0503020204020204" charset="-122"/>
              <a:ea typeface="微软雅黑" panose="020B0503020204020204" charset="-122"/>
            </a:endParaRPr>
          </a:p>
        </p:txBody>
      </p:sp>
      <p:sp>
        <p:nvSpPr>
          <p:cNvPr id="4" name="文本框 3"/>
          <p:cNvSpPr txBox="1">
            <a:spLocks noChangeArrowheads="1"/>
          </p:cNvSpPr>
          <p:nvPr>
            <p:custDataLst>
              <p:tags r:id="rId4"/>
            </p:custDataLst>
          </p:nvPr>
        </p:nvSpPr>
        <p:spPr bwMode="auto">
          <a:xfrm>
            <a:off x="7162800" y="4639310"/>
            <a:ext cx="4441190" cy="11309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sym typeface="+mn-ea"/>
              </a:rPr>
              <a:t>考查学生信息解读、知识迁移等发散思维能力</a:t>
            </a:r>
            <a:endParaRPr lang="zh-CN" altLang="en-US" sz="2800" b="1" dirty="0" smtClean="0">
              <a:latin typeface="微软雅黑" panose="020B0503020204020204" charset="-122"/>
              <a:ea typeface="微软雅黑" panose="020B0503020204020204"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3" grpId="0" bldLvl="0" animBg="1"/>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文本框 40"/>
          <p:cNvSpPr txBox="1"/>
          <p:nvPr>
            <p:custDataLst>
              <p:tags r:id="rId1"/>
            </p:custDataLst>
          </p:nvPr>
        </p:nvSpPr>
        <p:spPr>
          <a:xfrm>
            <a:off x="439420" y="135890"/>
            <a:ext cx="8580120" cy="1015365"/>
          </a:xfrm>
          <a:prstGeom prst="rect">
            <a:avLst/>
          </a:prstGeom>
          <a:noFill/>
        </p:spPr>
        <p:txBody>
          <a:bodyPr wrap="square" rtlCol="0">
            <a:normAutofit fontScale="90000"/>
          </a:bodyPr>
          <a:p>
            <a:pPr algn="l"/>
            <a:r>
              <a:rPr lang="zh-CN" altLang="en-US" sz="6000" spc="200" dirty="0">
                <a:solidFill>
                  <a:schemeClr val="accent1">
                    <a:lumMod val="75000"/>
                  </a:schemeClr>
                </a:solidFill>
                <a:latin typeface="微软雅黑" panose="020B0503020204020204" charset="-122"/>
                <a:ea typeface="微软雅黑" panose="020B0503020204020204" charset="-122"/>
              </a:rPr>
              <a:t>模拟考试中部分论述题</a:t>
            </a:r>
            <a:endParaRPr lang="zh-CN" altLang="en-US" sz="6000" spc="200" dirty="0">
              <a:solidFill>
                <a:schemeClr val="accent1">
                  <a:lumMod val="75000"/>
                </a:schemeClr>
              </a:solidFill>
              <a:latin typeface="微软雅黑" panose="020B0503020204020204" charset="-122"/>
              <a:ea typeface="微软雅黑" panose="020B0503020204020204" charset="-122"/>
            </a:endParaRPr>
          </a:p>
        </p:txBody>
      </p:sp>
      <p:sp>
        <p:nvSpPr>
          <p:cNvPr id="100" name="文本框 99"/>
          <p:cNvSpPr txBox="1"/>
          <p:nvPr/>
        </p:nvSpPr>
        <p:spPr>
          <a:xfrm>
            <a:off x="1816735" y="5154930"/>
            <a:ext cx="9942830" cy="1260475"/>
          </a:xfrm>
          <a:prstGeom prst="rect">
            <a:avLst/>
          </a:prstGeom>
          <a:noFill/>
          <a:ln w="9525">
            <a:solidFill>
              <a:schemeClr val="accent1"/>
            </a:solidFill>
          </a:ln>
        </p:spPr>
        <p:txBody>
          <a:bodyPr wrap="square">
            <a:spAutoFit/>
          </a:bodyPr>
          <a:p>
            <a:pPr indent="0"/>
            <a:r>
              <a:rPr lang="zh-CN" altLang="en-US" sz="2400" b="0">
                <a:latin typeface="Times New Roman" panose="02020603050405020304" charset="0"/>
                <a:ea typeface="宋体" panose="02010600030101010101" pitchFamily="2" charset="-122"/>
              </a:rPr>
              <a:t>（</a:t>
            </a:r>
            <a:r>
              <a:rPr lang="en-US" altLang="zh-CN" sz="2400" b="0">
                <a:latin typeface="Times New Roman" panose="02020603050405020304" charset="0"/>
                <a:ea typeface="宋体" panose="02010600030101010101" pitchFamily="2" charset="-122"/>
              </a:rPr>
              <a:t>2023</a:t>
            </a:r>
            <a:r>
              <a:rPr lang="zh-CN" altLang="en-US" sz="2400" b="0">
                <a:latin typeface="Times New Roman" panose="02020603050405020304" charset="0"/>
                <a:ea typeface="宋体" panose="02010600030101010101" pitchFamily="2" charset="-122"/>
              </a:rPr>
              <a:t>年第一学期期末）</a:t>
            </a:r>
            <a:r>
              <a:rPr lang="en-US" sz="2400" b="0">
                <a:latin typeface="Times New Roman" panose="02020603050405020304" charset="0"/>
                <a:ea typeface="宋体" panose="02010600030101010101" pitchFamily="2" charset="-122"/>
              </a:rPr>
              <a:t>33.</a:t>
            </a:r>
            <a:r>
              <a:rPr lang="zh-CN" sz="2400" b="0">
                <a:latin typeface="Times New Roman" panose="02020603050405020304" charset="0"/>
                <a:ea typeface="宋体" panose="02010600030101010101" pitchFamily="2" charset="-122"/>
              </a:rPr>
              <a:t>（</a:t>
            </a:r>
            <a:r>
              <a:rPr sz="2400" b="0">
                <a:latin typeface="Times New Roman" panose="02020603050405020304" charset="0"/>
                <a:ea typeface="宋体" panose="02010600030101010101" pitchFamily="2" charset="-122"/>
              </a:rPr>
              <a:t>2）任务二：任选展板二中的两位或两位以上的世界名人，</a:t>
            </a:r>
            <a:r>
              <a:rPr lang="zh-CN" sz="2800" b="1">
                <a:highlight>
                  <a:srgbClr val="FFFF00"/>
                </a:highlight>
                <a:latin typeface="Times New Roman" panose="02020603050405020304" charset="0"/>
                <a:ea typeface="宋体" panose="02010600030101010101" pitchFamily="2" charset="-122"/>
              </a:rPr>
              <a:t>自拟一个观点</a:t>
            </a:r>
            <a:r>
              <a:rPr sz="2400" b="0">
                <a:latin typeface="Times New Roman" panose="02020603050405020304" charset="0"/>
                <a:ea typeface="宋体" panose="02010600030101010101" pitchFamily="2" charset="-122"/>
              </a:rPr>
              <a:t>，结合所学知识并用具体史实进行</a:t>
            </a:r>
            <a:r>
              <a:rPr lang="zh-CN" sz="2800" b="1">
                <a:highlight>
                  <a:srgbClr val="FFFF00"/>
                </a:highlight>
                <a:latin typeface="Times New Roman" panose="02020603050405020304" charset="0"/>
                <a:ea typeface="宋体" panose="02010600030101010101" pitchFamily="2" charset="-122"/>
              </a:rPr>
              <a:t>论述</a:t>
            </a:r>
            <a:r>
              <a:rPr sz="2400" b="0">
                <a:latin typeface="Times New Roman" panose="02020603050405020304" charset="0"/>
                <a:ea typeface="宋体" panose="02010600030101010101" pitchFamily="2" charset="-122"/>
              </a:rPr>
              <a:t>。（8 分。要求：观点明确、史论结合、条理清晰。）</a:t>
            </a:r>
            <a:endParaRPr sz="2400" b="0">
              <a:latin typeface="Times New Roman" panose="02020603050405020304" charset="0"/>
              <a:ea typeface="宋体" panose="02010600030101010101" pitchFamily="2" charset="-122"/>
            </a:endParaRPr>
          </a:p>
        </p:txBody>
      </p:sp>
      <p:sp>
        <p:nvSpPr>
          <p:cNvPr id="4" name="文本框 3"/>
          <p:cNvSpPr txBox="1"/>
          <p:nvPr/>
        </p:nvSpPr>
        <p:spPr>
          <a:xfrm>
            <a:off x="1053465" y="3725545"/>
            <a:ext cx="10315575" cy="1260475"/>
          </a:xfrm>
          <a:prstGeom prst="rect">
            <a:avLst/>
          </a:prstGeom>
          <a:noFill/>
          <a:ln w="9525">
            <a:solidFill>
              <a:schemeClr val="accent1"/>
            </a:solidFill>
          </a:ln>
        </p:spPr>
        <p:txBody>
          <a:bodyPr wrap="square">
            <a:spAutoFit/>
          </a:bodyPr>
          <a:p>
            <a:pPr indent="0"/>
            <a:r>
              <a:rPr lang="zh-CN" altLang="en-US" sz="2400" b="0">
                <a:latin typeface="Times New Roman" panose="02020603050405020304" charset="0"/>
                <a:ea typeface="宋体" panose="02010600030101010101" pitchFamily="2" charset="-122"/>
              </a:rPr>
              <a:t>（</a:t>
            </a:r>
            <a:r>
              <a:rPr lang="en-US" altLang="zh-CN" sz="2400" b="0">
                <a:latin typeface="Times New Roman" panose="02020603050405020304" charset="0"/>
                <a:ea typeface="宋体" panose="02010600030101010101" pitchFamily="2" charset="-122"/>
              </a:rPr>
              <a:t>2023</a:t>
            </a:r>
            <a:r>
              <a:rPr lang="zh-CN" altLang="en-US" sz="2400" b="0">
                <a:latin typeface="Times New Roman" panose="02020603050405020304" charset="0"/>
                <a:ea typeface="宋体" panose="02010600030101010101" pitchFamily="2" charset="-122"/>
              </a:rPr>
              <a:t>年</a:t>
            </a:r>
            <a:r>
              <a:rPr lang="en-US" altLang="zh-CN" sz="2400" b="0">
                <a:latin typeface="Times New Roman" panose="02020603050405020304" charset="0"/>
                <a:ea typeface="宋体" panose="02010600030101010101" pitchFamily="2" charset="-122"/>
              </a:rPr>
              <a:t>11</a:t>
            </a:r>
            <a:r>
              <a:rPr lang="zh-CN" altLang="en-US" sz="2400" b="0">
                <a:latin typeface="Times New Roman" panose="02020603050405020304" charset="0"/>
                <a:ea typeface="宋体" panose="02010600030101010101" pitchFamily="2" charset="-122"/>
              </a:rPr>
              <a:t>月第三梯队）</a:t>
            </a:r>
            <a:r>
              <a:rPr lang="en-US" sz="2400" b="0">
                <a:latin typeface="Times New Roman" panose="02020603050405020304" charset="0"/>
                <a:ea typeface="宋体" panose="02010600030101010101" pitchFamily="2" charset="-122"/>
              </a:rPr>
              <a:t>33.</a:t>
            </a:r>
            <a:r>
              <a:rPr sz="2400" b="0">
                <a:latin typeface="Times New Roman" panose="02020603050405020304" charset="0"/>
                <a:ea typeface="宋体" panose="02010600030101010101" pitchFamily="2" charset="-122"/>
              </a:rPr>
              <a:t>根据材料</a:t>
            </a:r>
            <a:r>
              <a:rPr lang="zh-CN" sz="2800" b="1">
                <a:highlight>
                  <a:srgbClr val="FFFF00"/>
                </a:highlight>
                <a:latin typeface="Times New Roman" panose="02020603050405020304" charset="0"/>
                <a:ea typeface="宋体" panose="02010600030101010101" pitchFamily="2" charset="-122"/>
              </a:rPr>
              <a:t>拟定一个观点或论题</a:t>
            </a:r>
            <a:r>
              <a:rPr sz="2400" b="0">
                <a:latin typeface="Times New Roman" panose="02020603050405020304" charset="0"/>
                <a:ea typeface="宋体" panose="02010600030101010101" pitchFamily="2" charset="-122"/>
              </a:rPr>
              <a:t>，</a:t>
            </a:r>
            <a:r>
              <a:rPr lang="zh-CN" sz="2800" b="1">
                <a:highlight>
                  <a:srgbClr val="FFFF00"/>
                </a:highlight>
                <a:latin typeface="Times New Roman" panose="02020603050405020304" charset="0"/>
                <a:ea typeface="宋体" panose="02010600030101010101" pitchFamily="2" charset="-122"/>
              </a:rPr>
              <a:t>评析</a:t>
            </a:r>
            <a:r>
              <a:rPr sz="2400" b="0">
                <a:latin typeface="Times New Roman" panose="02020603050405020304" charset="0"/>
                <a:ea typeface="宋体" panose="02010600030101010101" pitchFamily="2" charset="-122"/>
              </a:rPr>
              <a:t>瓦特蒸汽机的产生和应用。（</a:t>
            </a:r>
            <a:r>
              <a:rPr lang="en-US" sz="2400" b="0">
                <a:latin typeface="Times New Roman" panose="02020603050405020304" charset="0"/>
                <a:ea typeface="宋体" panose="02010600030101010101" pitchFamily="2" charset="-122"/>
              </a:rPr>
              <a:t>12</a:t>
            </a:r>
            <a:r>
              <a:rPr lang="zh-CN" altLang="en-US" sz="2400" b="0">
                <a:latin typeface="Times New Roman" panose="02020603050405020304" charset="0"/>
                <a:ea typeface="宋体" panose="02010600030101010101" pitchFamily="2" charset="-122"/>
              </a:rPr>
              <a:t>分。</a:t>
            </a:r>
            <a:r>
              <a:rPr sz="2400" b="0">
                <a:latin typeface="Times New Roman" panose="02020603050405020304" charset="0"/>
                <a:ea typeface="宋体" panose="02010600030101010101" pitchFamily="2" charset="-122"/>
              </a:rPr>
              <a:t>说明：可从大学、市场环境、政府政策等任选一个或自定观察角度。要求：观点或论题明确，史论结合，条理清楚）</a:t>
            </a:r>
            <a:endParaRPr sz="2400" b="0">
              <a:latin typeface="Times New Roman" panose="02020603050405020304" charset="0"/>
              <a:ea typeface="宋体" panose="02010600030101010101" pitchFamily="2" charset="-122"/>
            </a:endParaRPr>
          </a:p>
        </p:txBody>
      </p:sp>
      <p:sp>
        <p:nvSpPr>
          <p:cNvPr id="5" name="文本框 4"/>
          <p:cNvSpPr txBox="1"/>
          <p:nvPr/>
        </p:nvSpPr>
        <p:spPr>
          <a:xfrm>
            <a:off x="646430" y="2371090"/>
            <a:ext cx="10815320" cy="1260475"/>
          </a:xfrm>
          <a:prstGeom prst="rect">
            <a:avLst/>
          </a:prstGeom>
          <a:noFill/>
          <a:ln w="9525">
            <a:solidFill>
              <a:schemeClr val="accent1"/>
            </a:solidFill>
          </a:ln>
        </p:spPr>
        <p:txBody>
          <a:bodyPr wrap="square">
            <a:spAutoFit/>
          </a:bodyPr>
          <a:p>
            <a:pPr indent="0"/>
            <a:r>
              <a:rPr lang="zh-CN" altLang="en-US" sz="2400" b="0">
                <a:latin typeface="Times New Roman" panose="02020603050405020304" charset="0"/>
                <a:ea typeface="宋体" panose="02010600030101010101" pitchFamily="2" charset="-122"/>
              </a:rPr>
              <a:t>（</a:t>
            </a:r>
            <a:r>
              <a:rPr lang="en-US" altLang="zh-CN" sz="2400" b="0">
                <a:latin typeface="Times New Roman" panose="02020603050405020304" charset="0"/>
                <a:ea typeface="宋体" panose="02010600030101010101" pitchFamily="2" charset="-122"/>
              </a:rPr>
              <a:t>2023</a:t>
            </a:r>
            <a:r>
              <a:rPr lang="zh-CN" altLang="en-US" sz="2400" b="0">
                <a:latin typeface="Times New Roman" panose="02020603050405020304" charset="0"/>
                <a:ea typeface="宋体" panose="02010600030101010101" pitchFamily="2" charset="-122"/>
              </a:rPr>
              <a:t>年</a:t>
            </a:r>
            <a:r>
              <a:rPr lang="en-US" altLang="zh-CN" sz="2400" b="0">
                <a:latin typeface="Times New Roman" panose="02020603050405020304" charset="0"/>
                <a:ea typeface="宋体" panose="02010600030101010101" pitchFamily="2" charset="-122"/>
              </a:rPr>
              <a:t>11</a:t>
            </a:r>
            <a:r>
              <a:rPr lang="zh-CN" altLang="en-US" sz="2400" b="0">
                <a:latin typeface="Times New Roman" panose="02020603050405020304" charset="0"/>
                <a:ea typeface="宋体" panose="02010600030101010101" pitchFamily="2" charset="-122"/>
              </a:rPr>
              <a:t>月第二梯队）</a:t>
            </a:r>
            <a:r>
              <a:rPr lang="en-US" sz="2400" b="0">
                <a:latin typeface="Times New Roman" panose="02020603050405020304" charset="0"/>
                <a:ea typeface="宋体" panose="02010600030101010101" pitchFamily="2" charset="-122"/>
              </a:rPr>
              <a:t>33.</a:t>
            </a:r>
            <a:r>
              <a:rPr sz="2400" b="0">
                <a:latin typeface="Times New Roman" panose="02020603050405020304" charset="0"/>
                <a:ea typeface="宋体" panose="02010600030101010101" pitchFamily="2" charset="-122"/>
              </a:rPr>
              <a:t>（2）任意选取一个</a:t>
            </a:r>
            <a:r>
              <a:rPr lang="zh-CN" sz="2400" b="0">
                <a:latin typeface="Times New Roman" panose="02020603050405020304" charset="0"/>
                <a:ea typeface="宋体" panose="02010600030101010101" pitchFamily="2" charset="-122"/>
              </a:rPr>
              <a:t>（“近代英国的社会变迁”）</a:t>
            </a:r>
            <a:r>
              <a:rPr sz="2400" b="0">
                <a:latin typeface="Times New Roman" panose="02020603050405020304" charset="0"/>
                <a:ea typeface="宋体" panose="02010600030101010101" pitchFamily="2" charset="-122"/>
              </a:rPr>
              <a:t>展览馆，结合两幅图反映的历史事件</a:t>
            </a:r>
            <a:r>
              <a:rPr lang="zh-CN" sz="2800" b="1">
                <a:highlight>
                  <a:srgbClr val="FFFF00"/>
                </a:highlight>
                <a:latin typeface="Times New Roman" panose="02020603050405020304" charset="0"/>
                <a:ea typeface="宋体" panose="02010600030101010101" pitchFamily="2" charset="-122"/>
              </a:rPr>
              <a:t>提炼一个观点</a:t>
            </a:r>
            <a:r>
              <a:rPr sz="2400" b="0">
                <a:latin typeface="Times New Roman" panose="02020603050405020304" charset="0"/>
                <a:ea typeface="宋体" panose="02010600030101010101" pitchFamily="2" charset="-122"/>
              </a:rPr>
              <a:t>，并结合所学知识加以</a:t>
            </a:r>
            <a:r>
              <a:rPr lang="zh-CN" sz="2800" b="1">
                <a:highlight>
                  <a:srgbClr val="FFFF00"/>
                </a:highlight>
                <a:latin typeface="Times New Roman" panose="02020603050405020304" charset="0"/>
                <a:ea typeface="宋体" panose="02010600030101010101" pitchFamily="2" charset="-122"/>
              </a:rPr>
              <a:t>论述</a:t>
            </a:r>
            <a:r>
              <a:rPr sz="2400" b="0">
                <a:latin typeface="Times New Roman" panose="02020603050405020304" charset="0"/>
                <a:ea typeface="宋体" panose="02010600030101010101" pitchFamily="2" charset="-122"/>
              </a:rPr>
              <a:t>。（8 分。要求：观点明确，史论结合，条理清楚。）</a:t>
            </a:r>
            <a:endParaRPr sz="2400" b="0">
              <a:latin typeface="Times New Roman" panose="02020603050405020304" charset="0"/>
              <a:ea typeface="宋体" panose="02010600030101010101" pitchFamily="2" charset="-122"/>
            </a:endParaRPr>
          </a:p>
        </p:txBody>
      </p:sp>
      <p:sp>
        <p:nvSpPr>
          <p:cNvPr id="6" name="文本框 5"/>
          <p:cNvSpPr txBox="1"/>
          <p:nvPr/>
        </p:nvSpPr>
        <p:spPr>
          <a:xfrm>
            <a:off x="579755" y="1016635"/>
            <a:ext cx="10731500" cy="1260475"/>
          </a:xfrm>
          <a:prstGeom prst="rect">
            <a:avLst/>
          </a:prstGeom>
          <a:noFill/>
          <a:ln w="12700">
            <a:solidFill>
              <a:schemeClr val="accent1"/>
            </a:solidFill>
            <a:prstDash val="dash"/>
          </a:ln>
        </p:spPr>
        <p:txBody>
          <a:bodyPr wrap="square">
            <a:spAutoFit/>
          </a:bodyPr>
          <a:p>
            <a:pPr indent="0"/>
            <a:r>
              <a:rPr lang="zh-CN" altLang="en-US" sz="2400" b="0">
                <a:latin typeface="Times New Roman" panose="02020603050405020304" charset="0"/>
                <a:ea typeface="宋体" panose="02010600030101010101" pitchFamily="2" charset="-122"/>
              </a:rPr>
              <a:t>（</a:t>
            </a:r>
            <a:r>
              <a:rPr lang="en-US" altLang="zh-CN" sz="2400" b="0">
                <a:latin typeface="Times New Roman" panose="02020603050405020304" charset="0"/>
                <a:ea typeface="宋体" panose="02010600030101010101" pitchFamily="2" charset="-122"/>
              </a:rPr>
              <a:t>2023</a:t>
            </a:r>
            <a:r>
              <a:rPr lang="zh-CN" altLang="en-US" sz="2400" b="0">
                <a:latin typeface="Times New Roman" panose="02020603050405020304" charset="0"/>
                <a:ea typeface="宋体" panose="02010600030101010101" pitchFamily="2" charset="-122"/>
              </a:rPr>
              <a:t>年</a:t>
            </a:r>
            <a:r>
              <a:rPr lang="en-US" altLang="zh-CN" sz="2400" b="0">
                <a:latin typeface="Times New Roman" panose="02020603050405020304" charset="0"/>
                <a:ea typeface="宋体" panose="02010600030101010101" pitchFamily="2" charset="-122"/>
              </a:rPr>
              <a:t>11</a:t>
            </a:r>
            <a:r>
              <a:rPr lang="zh-CN" altLang="en-US" sz="2400" b="0">
                <a:latin typeface="Times New Roman" panose="02020603050405020304" charset="0"/>
                <a:ea typeface="宋体" panose="02010600030101010101" pitchFamily="2" charset="-122"/>
              </a:rPr>
              <a:t>月第一梯队）</a:t>
            </a:r>
            <a:r>
              <a:rPr lang="en-US" sz="2400" b="0">
                <a:latin typeface="Times New Roman" panose="02020603050405020304" charset="0"/>
                <a:ea typeface="宋体" panose="02010600030101010101" pitchFamily="2" charset="-122"/>
              </a:rPr>
              <a:t>33.</a:t>
            </a:r>
            <a:r>
              <a:rPr sz="2400" b="0">
                <a:latin typeface="Times New Roman" panose="02020603050405020304" charset="0"/>
                <a:ea typeface="宋体" panose="02010600030101010101" pitchFamily="2" charset="-122"/>
              </a:rPr>
              <a:t>（2）根据上述（塞缪尔·斯莱特的生平事迹）材料，结合所学</a:t>
            </a:r>
            <a:r>
              <a:rPr lang="zh-CN" sz="2800" b="1">
                <a:highlight>
                  <a:srgbClr val="FFFF00"/>
                </a:highlight>
                <a:latin typeface="Times New Roman" panose="02020603050405020304" charset="0"/>
                <a:ea typeface="宋体" panose="02010600030101010101" pitchFamily="2" charset="-122"/>
              </a:rPr>
              <a:t>自拟一个观点</a:t>
            </a:r>
            <a:r>
              <a:rPr sz="2400" b="0">
                <a:latin typeface="Times New Roman" panose="02020603050405020304" charset="0"/>
                <a:ea typeface="宋体" panose="02010600030101010101" pitchFamily="2" charset="-122"/>
              </a:rPr>
              <a:t>，加以</a:t>
            </a:r>
            <a:r>
              <a:rPr lang="zh-CN" sz="2800" b="1">
                <a:highlight>
                  <a:srgbClr val="FFFF00"/>
                </a:highlight>
                <a:latin typeface="Times New Roman" panose="02020603050405020304" charset="0"/>
                <a:ea typeface="宋体" panose="02010600030101010101" pitchFamily="2" charset="-122"/>
              </a:rPr>
              <a:t>阐述</a:t>
            </a:r>
            <a:r>
              <a:rPr sz="2400" b="0">
                <a:latin typeface="Times New Roman" panose="02020603050405020304" charset="0"/>
                <a:ea typeface="宋体" panose="02010600030101010101" pitchFamily="2" charset="-122"/>
              </a:rPr>
              <a:t>或说明。（要求：观点正确，史论结合，条理清楚。（8分）</a:t>
            </a:r>
            <a:endParaRPr sz="2400" b="0">
              <a:latin typeface="Times New Roman" panose="02020603050405020304" charset="0"/>
              <a:ea typeface="宋体" panose="02010600030101010101" pitchFamily="2" charset="-122"/>
            </a:endParaRPr>
          </a:p>
        </p:txBody>
      </p:sp>
      <p:sp>
        <p:nvSpPr>
          <p:cNvPr id="2" name="文本框 1"/>
          <p:cNvSpPr txBox="1">
            <a:spLocks noChangeArrowheads="1"/>
          </p:cNvSpPr>
          <p:nvPr>
            <p:custDataLst>
              <p:tags r:id="rId2"/>
            </p:custDataLst>
          </p:nvPr>
        </p:nvSpPr>
        <p:spPr bwMode="auto">
          <a:xfrm>
            <a:off x="7365365" y="740410"/>
            <a:ext cx="4441190" cy="8007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开放式问题题目新颖</a:t>
            </a:r>
            <a:endParaRPr lang="zh-CN" altLang="en-US" sz="2800" b="1" dirty="0" smtClean="0">
              <a:latin typeface="微软雅黑" panose="020B0503020204020204" charset="-122"/>
              <a:ea typeface="微软雅黑" panose="020B0503020204020204" charset="-122"/>
            </a:endParaRPr>
          </a:p>
        </p:txBody>
      </p:sp>
      <p:sp>
        <p:nvSpPr>
          <p:cNvPr id="3" name="文本框 2"/>
          <p:cNvSpPr txBox="1">
            <a:spLocks noChangeArrowheads="1"/>
          </p:cNvSpPr>
          <p:nvPr>
            <p:custDataLst>
              <p:tags r:id="rId3"/>
            </p:custDataLst>
          </p:nvPr>
        </p:nvSpPr>
        <p:spPr bwMode="auto">
          <a:xfrm>
            <a:off x="7365365" y="1755775"/>
            <a:ext cx="4441190" cy="8007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问题设计灵活发散</a:t>
            </a:r>
            <a:endParaRPr lang="zh-CN" altLang="en-US" sz="2800" b="1" dirty="0" smtClean="0">
              <a:latin typeface="微软雅黑" panose="020B0503020204020204" charset="-122"/>
              <a:ea typeface="微软雅黑" panose="020B0503020204020204" charset="-122"/>
            </a:endParaRPr>
          </a:p>
        </p:txBody>
      </p:sp>
      <p:sp>
        <p:nvSpPr>
          <p:cNvPr id="7" name="文本框 6"/>
          <p:cNvSpPr txBox="1">
            <a:spLocks noChangeArrowheads="1"/>
          </p:cNvSpPr>
          <p:nvPr>
            <p:custDataLst>
              <p:tags r:id="rId4"/>
            </p:custDataLst>
          </p:nvPr>
        </p:nvSpPr>
        <p:spPr bwMode="auto">
          <a:xfrm>
            <a:off x="7365365" y="2694305"/>
            <a:ext cx="4441190" cy="103124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综合分析、语言组织、思辨、创新思维等能力</a:t>
            </a:r>
            <a:endParaRPr lang="zh-CN" altLang="en-US" sz="2800" b="1" dirty="0" smtClean="0">
              <a:latin typeface="微软雅黑" panose="020B0503020204020204" charset="-122"/>
              <a:ea typeface="微软雅黑" panose="020B0503020204020204" charset="-122"/>
            </a:endParaRPr>
          </a:p>
        </p:txBody>
      </p:sp>
      <p:sp>
        <p:nvSpPr>
          <p:cNvPr id="8" name="文本框 7"/>
          <p:cNvSpPr txBox="1">
            <a:spLocks noChangeArrowheads="1"/>
          </p:cNvSpPr>
          <p:nvPr>
            <p:custDataLst>
              <p:tags r:id="rId5"/>
            </p:custDataLst>
          </p:nvPr>
        </p:nvSpPr>
        <p:spPr bwMode="auto">
          <a:xfrm>
            <a:off x="7365365" y="3938270"/>
            <a:ext cx="4441190" cy="121602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从背景、意义、启示、认识等考查发散思维</a:t>
            </a:r>
            <a:endParaRPr lang="zh-CN" altLang="en-US" sz="2800" b="1">
              <a:sym typeface="+mn-ea"/>
            </a:endParaRPr>
          </a:p>
        </p:txBody>
      </p:sp>
      <p:sp>
        <p:nvSpPr>
          <p:cNvPr id="9" name="文本框 8"/>
          <p:cNvSpPr txBox="1">
            <a:spLocks noChangeArrowheads="1"/>
          </p:cNvSpPr>
          <p:nvPr>
            <p:custDataLst>
              <p:tags r:id="rId6"/>
            </p:custDataLst>
          </p:nvPr>
        </p:nvSpPr>
        <p:spPr bwMode="auto">
          <a:xfrm>
            <a:off x="7318375" y="5292725"/>
            <a:ext cx="4441190" cy="104775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建构学科思维</a:t>
            </a:r>
            <a:endParaRPr lang="zh-CN" altLang="en-US" sz="2800" b="1">
              <a:sym typeface="+mn-ea"/>
            </a:endParaRPr>
          </a:p>
          <a:p>
            <a:pPr algn="ctr"/>
            <a:r>
              <a:rPr lang="zh-CN" altLang="en-US" sz="2800" b="1">
                <a:sym typeface="+mn-ea"/>
              </a:rPr>
              <a:t>提升思维层次</a:t>
            </a:r>
            <a:endParaRPr lang="zh-CN" altLang="en-US" sz="2800" b="1">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7" grpId="0" bldLvl="0" animBg="1"/>
      <p:bldP spid="8" grpId="0" bldLvl="0" animBg="1"/>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94335" y="368300"/>
            <a:ext cx="11264265" cy="1938020"/>
          </a:xfrm>
          <a:prstGeom prst="rect">
            <a:avLst/>
          </a:prstGeom>
          <a:noFill/>
          <a:ln w="9525">
            <a:noFill/>
          </a:ln>
        </p:spPr>
        <p:txBody>
          <a:bodyPr wrap="square">
            <a:spAutoFit/>
          </a:bodyPr>
          <a:p>
            <a:pPr indent="0"/>
            <a:r>
              <a:rPr lang="zh-CN" altLang="en-US" sz="2800" b="0">
                <a:solidFill>
                  <a:srgbClr val="000000"/>
                </a:solidFill>
                <a:latin typeface="Times New Roman" panose="02020603050405020304" charset="0"/>
                <a:ea typeface="宋体" panose="02010600030101010101" pitchFamily="2" charset="-122"/>
                <a:cs typeface="宋体" panose="02010600030101010101" pitchFamily="2" charset="-122"/>
              </a:rPr>
              <a:t>（</a:t>
            </a:r>
            <a:r>
              <a:rPr lang="en-US" altLang="zh-CN" sz="2800" b="0">
                <a:solidFill>
                  <a:srgbClr val="000000"/>
                </a:solidFill>
                <a:latin typeface="Times New Roman" panose="02020603050405020304" charset="0"/>
                <a:ea typeface="宋体" panose="02010600030101010101" pitchFamily="2" charset="-122"/>
                <a:cs typeface="宋体" panose="02010600030101010101" pitchFamily="2" charset="-122"/>
              </a:rPr>
              <a:t>2023</a:t>
            </a:r>
            <a:r>
              <a:rPr lang="zh-CN" altLang="en-US" sz="2800" b="0">
                <a:solidFill>
                  <a:srgbClr val="000000"/>
                </a:solidFill>
                <a:latin typeface="Times New Roman" panose="02020603050405020304" charset="0"/>
                <a:ea typeface="宋体" panose="02010600030101010101" pitchFamily="2" charset="-122"/>
                <a:cs typeface="宋体" panose="02010600030101010101" pitchFamily="2" charset="-122"/>
              </a:rPr>
              <a:t>年山西中考）</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19.</a:t>
            </a:r>
            <a:r>
              <a:rPr lang="zh-CN" sz="2800" b="0">
                <a:solidFill>
                  <a:srgbClr val="000000"/>
                </a:solidFill>
                <a:ea typeface="宋体" panose="02010600030101010101" pitchFamily="2" charset="-122"/>
              </a:rPr>
              <a:t>（</a:t>
            </a:r>
            <a:r>
              <a:rPr lang="en-US" sz="2800" b="0">
                <a:solidFill>
                  <a:srgbClr val="000000"/>
                </a:solidFill>
                <a:latin typeface="Times New Roman" panose="02020603050405020304" charset="0"/>
                <a:ea typeface="宋体" panose="02010600030101010101" pitchFamily="2" charset="-122"/>
                <a:cs typeface="宋体" panose="02010600030101010101" pitchFamily="2" charset="-122"/>
              </a:rPr>
              <a:t>3</a:t>
            </a:r>
            <a:r>
              <a:rPr lang="zh-CN" sz="2800" b="0">
                <a:solidFill>
                  <a:srgbClr val="000000"/>
                </a:solidFill>
                <a:ea typeface="宋体" panose="02010600030101010101" pitchFamily="2" charset="-122"/>
              </a:rPr>
              <a:t>）中国共产党领导中国人民在时代洪流中一路披荆斩棘，不断从胜利走向新的胜利，开创了民族复兴的宏图伟业。请你从下面的史事中任选三例，</a:t>
            </a:r>
            <a:r>
              <a:rPr lang="zh-CN" sz="3200" b="1">
                <a:highlight>
                  <a:srgbClr val="FFFF00"/>
                </a:highlight>
                <a:latin typeface="Times New Roman" panose="02020603050405020304" charset="0"/>
                <a:ea typeface="宋体" panose="02010600030101010101" pitchFamily="2" charset="-122"/>
              </a:rPr>
              <a:t>以“开创时代伟业·谱写时代华章”为题</a:t>
            </a:r>
            <a:r>
              <a:rPr lang="zh-CN" sz="2800" b="0">
                <a:solidFill>
                  <a:srgbClr val="000000"/>
                </a:solidFill>
                <a:ea typeface="宋体" panose="02010600030101010101" pitchFamily="2" charset="-122"/>
              </a:rPr>
              <a:t>，写一篇</a:t>
            </a:r>
            <a:r>
              <a:rPr lang="en-US" sz="2800" b="0">
                <a:solidFill>
                  <a:srgbClr val="000000"/>
                </a:solidFill>
                <a:latin typeface="Times New Roman" panose="02020603050405020304" charset="0"/>
                <a:ea typeface="宋体" panose="02010600030101010101" pitchFamily="2" charset="-122"/>
              </a:rPr>
              <a:t>150</a:t>
            </a:r>
            <a:r>
              <a:rPr lang="zh-CN" sz="2800" b="0">
                <a:solidFill>
                  <a:srgbClr val="000000"/>
                </a:solidFill>
                <a:ea typeface="宋体" panose="02010600030101010101" pitchFamily="2" charset="-122"/>
              </a:rPr>
              <a:t>字左右的</a:t>
            </a:r>
            <a:r>
              <a:rPr lang="zh-CN" sz="3200" b="1">
                <a:highlight>
                  <a:srgbClr val="FFFF00"/>
                </a:highlight>
                <a:latin typeface="Times New Roman" panose="02020603050405020304" charset="0"/>
                <a:ea typeface="宋体" panose="02010600030101010101" pitchFamily="2" charset="-122"/>
              </a:rPr>
              <a:t>小短文</a:t>
            </a:r>
            <a:r>
              <a:rPr lang="zh-CN" sz="2800" b="0">
                <a:solidFill>
                  <a:srgbClr val="000000"/>
                </a:solidFill>
                <a:ea typeface="宋体" panose="02010600030101010101" pitchFamily="2" charset="-122"/>
              </a:rPr>
              <a:t>。</a:t>
            </a:r>
            <a:endParaRPr lang="zh-CN" altLang="en-US" sz="2800" b="0">
              <a:solidFill>
                <a:srgbClr val="000000"/>
              </a:solidFill>
              <a:ea typeface="宋体" panose="02010600030101010101" pitchFamily="2" charset="-122"/>
            </a:endParaRPr>
          </a:p>
        </p:txBody>
      </p:sp>
      <p:graphicFrame>
        <p:nvGraphicFramePr>
          <p:cNvPr id="4" name="表格 3"/>
          <p:cNvGraphicFramePr/>
          <p:nvPr>
            <p:custDataLst>
              <p:tags r:id="rId1"/>
            </p:custDataLst>
          </p:nvPr>
        </p:nvGraphicFramePr>
        <p:xfrm>
          <a:off x="855345" y="2556510"/>
          <a:ext cx="10134600" cy="757555"/>
        </p:xfrm>
        <a:graphic>
          <a:graphicData uri="http://schemas.openxmlformats.org/drawingml/2006/table">
            <a:tbl>
              <a:tblPr/>
              <a:tblGrid>
                <a:gridCol w="10134600"/>
              </a:tblGrid>
              <a:tr h="757555">
                <a:tc>
                  <a:txBody>
                    <a:bodyPr/>
                    <a:p>
                      <a:pPr indent="0">
                        <a:buNone/>
                      </a:pPr>
                      <a:r>
                        <a:rPr lang="en-US" sz="2800" b="0">
                          <a:solidFill>
                            <a:srgbClr val="000000"/>
                          </a:solidFill>
                          <a:latin typeface="宋体" panose="02010600030101010101" pitchFamily="2" charset="-122"/>
                          <a:ea typeface="宋体" panose="02010600030101010101" pitchFamily="2" charset="-122"/>
                          <a:cs typeface="宋体" panose="02010600030101010101" pitchFamily="2" charset="-122"/>
                        </a:rPr>
                        <a:t>中共一大                 开辟井冈山革命根据地        </a:t>
                      </a:r>
                      <a:endParaRPr lang="en-US" sz="28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800" b="0">
                          <a:solidFill>
                            <a:srgbClr val="000000"/>
                          </a:solidFill>
                          <a:latin typeface="宋体" panose="02010600030101010101" pitchFamily="2" charset="-122"/>
                          <a:ea typeface="宋体" panose="02010600030101010101" pitchFamily="2" charset="-122"/>
                          <a:cs typeface="宋体" panose="02010600030101010101" pitchFamily="2" charset="-122"/>
                        </a:rPr>
                        <a:t>红军三大主力会师         新中国成立       </a:t>
                      </a:r>
                      <a:endParaRPr lang="en-US" sz="28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buNone/>
                      </a:pPr>
                      <a:r>
                        <a:rPr lang="en-US" sz="2800" b="0">
                          <a:solidFill>
                            <a:srgbClr val="000000"/>
                          </a:solidFill>
                          <a:latin typeface="宋体" panose="02010600030101010101" pitchFamily="2" charset="-122"/>
                          <a:ea typeface="宋体" panose="02010600030101010101" pitchFamily="2" charset="-122"/>
                          <a:cs typeface="宋体" panose="02010600030101010101" pitchFamily="2" charset="-122"/>
                        </a:rPr>
                        <a:t>中共十一届三中全会       实现中华民族伟大复兴的中国梦</a:t>
                      </a:r>
                      <a:endParaRPr lang="en-US" altLang="en-US" sz="28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76200" marR="76200" marT="47625" marB="47625"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 name="文本框 1"/>
          <p:cNvSpPr txBox="1">
            <a:spLocks noChangeArrowheads="1"/>
          </p:cNvSpPr>
          <p:nvPr>
            <p:custDataLst>
              <p:tags r:id="rId2"/>
            </p:custDataLst>
          </p:nvPr>
        </p:nvSpPr>
        <p:spPr bwMode="auto">
          <a:xfrm>
            <a:off x="933450" y="4585335"/>
            <a:ext cx="3037840" cy="8007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围绕给定主题</a:t>
            </a:r>
            <a:endParaRPr lang="zh-CN" altLang="en-US" sz="2800" b="1" dirty="0" smtClean="0">
              <a:latin typeface="微软雅黑" panose="020B0503020204020204" charset="-122"/>
              <a:ea typeface="微软雅黑" panose="020B0503020204020204" charset="-122"/>
            </a:endParaRPr>
          </a:p>
        </p:txBody>
      </p:sp>
      <p:sp>
        <p:nvSpPr>
          <p:cNvPr id="6" name="文本框 5"/>
          <p:cNvSpPr txBox="1">
            <a:spLocks noChangeArrowheads="1"/>
          </p:cNvSpPr>
          <p:nvPr>
            <p:custDataLst>
              <p:tags r:id="rId3"/>
            </p:custDataLst>
          </p:nvPr>
        </p:nvSpPr>
        <p:spPr bwMode="auto">
          <a:xfrm>
            <a:off x="4116070" y="4585335"/>
            <a:ext cx="3037840" cy="80073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选择史事写小短文</a:t>
            </a:r>
            <a:endParaRPr lang="zh-CN" altLang="en-US" sz="2800" b="1" dirty="0" smtClean="0">
              <a:latin typeface="微软雅黑" panose="020B0503020204020204" charset="-122"/>
              <a:ea typeface="微软雅黑" panose="020B0503020204020204" charset="-122"/>
            </a:endParaRPr>
          </a:p>
        </p:txBody>
      </p:sp>
      <p:sp>
        <p:nvSpPr>
          <p:cNvPr id="7" name="文本框 6"/>
          <p:cNvSpPr txBox="1">
            <a:spLocks noChangeArrowheads="1"/>
          </p:cNvSpPr>
          <p:nvPr>
            <p:custDataLst>
              <p:tags r:id="rId4"/>
            </p:custDataLst>
          </p:nvPr>
        </p:nvSpPr>
        <p:spPr bwMode="auto">
          <a:xfrm>
            <a:off x="7298690" y="4432300"/>
            <a:ext cx="3691255" cy="110744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ym typeface="+mn-ea"/>
              </a:rPr>
              <a:t>重构历史史实的基础</a:t>
            </a:r>
            <a:endParaRPr lang="zh-CN" altLang="en-US" sz="2800" b="1">
              <a:sym typeface="+mn-ea"/>
            </a:endParaRPr>
          </a:p>
          <a:p>
            <a:pPr algn="ctr"/>
            <a:r>
              <a:rPr lang="zh-CN" altLang="en-US" sz="2800" b="1" dirty="0" smtClean="0">
                <a:latin typeface="微软雅黑" panose="020B0503020204020204" charset="-122"/>
                <a:ea typeface="微软雅黑" panose="020B0503020204020204" charset="-122"/>
              </a:rPr>
              <a:t>渗透家国情怀</a:t>
            </a:r>
            <a:endParaRPr lang="zh-CN" altLang="en-US" sz="2800" b="1" dirty="0" smtClean="0">
              <a:latin typeface="微软雅黑" panose="020B0503020204020204" charset="-122"/>
              <a:ea typeface="微软雅黑" panose="020B0503020204020204"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标题"/>
          <p:cNvSpPr txBox="1"/>
          <p:nvPr>
            <p:custDataLst>
              <p:tags r:id="rId1"/>
            </p:custDataLst>
          </p:nvPr>
        </p:nvSpPr>
        <p:spPr>
          <a:xfrm>
            <a:off x="728345" y="2320925"/>
            <a:ext cx="11009630" cy="1473835"/>
          </a:xfrm>
          <a:prstGeom prst="rect">
            <a:avLst/>
          </a:prstGeom>
          <a:noFill/>
        </p:spPr>
        <p:txBody>
          <a:bodyPr wrap="square" lIns="0" tIns="0" rIns="0" bIns="0" rtlCol="0" anchor="b"/>
          <a:lstStyle>
            <a:defPPr>
              <a:defRPr lang="zh-CN"/>
            </a:defPPr>
            <a:lvl1pPr algn="ctr">
              <a:defRPr b="1" spc="300">
                <a:solidFill>
                  <a:srgbClr val="FFFFFF"/>
                </a:solidFill>
                <a:effectLst>
                  <a:outerShdw blurRad="63500" sx="102000" sy="102000" algn="ctr" rotWithShape="0">
                    <a:schemeClr val="accent1">
                      <a:alpha val="40000"/>
                    </a:schemeClr>
                  </a:outerShdw>
                </a:effectLst>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pPr>
            <a:r>
              <a:rPr lang="zh-CN" altLang="en-US" sz="720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培养</a:t>
            </a:r>
            <a:r>
              <a:rPr sz="72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高阶思维的路径</a:t>
            </a:r>
            <a:r>
              <a:rPr lang="zh-CN" sz="72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探索</a:t>
            </a:r>
            <a:endParaRPr kumimoji="0" lang="zh-CN" sz="7200" b="1" i="0" u="none" strike="noStrike" kern="1200" cap="none" spc="300" normalizeH="0" baseline="0" noProof="0" dirty="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ea"/>
              <a:sym typeface="+mn-ea"/>
            </a:endParaRPr>
          </a:p>
        </p:txBody>
      </p:sp>
      <p:pic>
        <p:nvPicPr>
          <p:cNvPr id="5" name="图片 4"/>
          <p:cNvPicPr>
            <a:picLocks noChangeAspect="1"/>
          </p:cNvPicPr>
          <p:nvPr/>
        </p:nvPicPr>
        <p:blipFill>
          <a:blip r:embed="rId2"/>
          <a:stretch>
            <a:fillRect/>
          </a:stretch>
        </p:blipFill>
        <p:spPr>
          <a:xfrm>
            <a:off x="359410" y="331470"/>
            <a:ext cx="2467610" cy="21951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六边形 3"/>
          <p:cNvSpPr/>
          <p:nvPr>
            <p:custDataLst>
              <p:tags r:id="rId1"/>
            </p:custDataLst>
          </p:nvPr>
        </p:nvSpPr>
        <p:spPr>
          <a:xfrm rot="1800000">
            <a:off x="2533351" y="1216642"/>
            <a:ext cx="3072413" cy="2648629"/>
          </a:xfrm>
          <a:prstGeom prst="hexagon">
            <a:avLst>
              <a:gd name="adj" fmla="val 28912"/>
              <a:gd name="vf" fmla="val 115470"/>
            </a:avLst>
          </a:prstGeom>
          <a:gradFill flip="none" rotWithShape="1">
            <a:gsLst>
              <a:gs pos="0">
                <a:schemeClr val="accent1">
                  <a:alpha val="20000"/>
                </a:schemeClr>
              </a:gs>
              <a:gs pos="100000">
                <a:schemeClr val="accent1">
                  <a:alpha val="0"/>
                </a:schemeClr>
              </a:gs>
            </a:gsLst>
            <a:lin ang="16200000" scaled="1"/>
            <a:tileRect/>
          </a:gradFill>
          <a:ln w="9525" cap="flat">
            <a:noFill/>
            <a:prstDash val="solid"/>
            <a:miter/>
          </a:ln>
          <a:effectLst>
            <a:outerShdw blurRad="241300" dist="190500" dir="9600000" sx="102000" sy="102000" algn="ctr" rotWithShape="0">
              <a:schemeClr val="accent1">
                <a:alpha val="28000"/>
              </a:schemeClr>
            </a:outerShdw>
          </a:effectLst>
        </p:spPr>
        <p:txBody>
          <a:bodyPr rtlCol="0"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000000"/>
              </a:solidFill>
              <a:effectLst/>
              <a:uLnTx/>
              <a:uFillTx/>
              <a:latin typeface="方正粗黑宋简体" panose="02000000000000000000" charset="-122"/>
              <a:ea typeface="方正粗黑宋简体" panose="02000000000000000000" charset="-122"/>
              <a:cs typeface="+mn-cs"/>
            </a:endParaRPr>
          </a:p>
        </p:txBody>
      </p:sp>
      <p:sp>
        <p:nvSpPr>
          <p:cNvPr id="6" name="六边形 5"/>
          <p:cNvSpPr/>
          <p:nvPr>
            <p:custDataLst>
              <p:tags r:id="rId2"/>
            </p:custDataLst>
          </p:nvPr>
        </p:nvSpPr>
        <p:spPr>
          <a:xfrm rot="1800000">
            <a:off x="3325812" y="684287"/>
            <a:ext cx="1487992" cy="1282751"/>
          </a:xfrm>
          <a:prstGeom prst="hexagon">
            <a:avLst>
              <a:gd name="adj" fmla="val 28912"/>
              <a:gd name="vf" fmla="val 115470"/>
            </a:avLst>
          </a:prstGeom>
          <a:gradFill flip="none" rotWithShape="0">
            <a:gsLst>
              <a:gs pos="14000">
                <a:schemeClr val="bg1"/>
              </a:gs>
              <a:gs pos="94000">
                <a:schemeClr val="accent1">
                  <a:lumMod val="40000"/>
                  <a:lumOff val="60000"/>
                </a:scheme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FFFFFF"/>
              </a:solidFill>
              <a:effectLst/>
              <a:uLnTx/>
              <a:uFillTx/>
              <a:latin typeface="方正粗黑宋简体" panose="02000000000000000000" charset="-122"/>
              <a:ea typeface="方正粗黑宋简体" panose="02000000000000000000" charset="-122"/>
              <a:cs typeface="+mn-cs"/>
            </a:endParaRPr>
          </a:p>
        </p:txBody>
      </p:sp>
      <p:sp>
        <p:nvSpPr>
          <p:cNvPr id="5" name="六边形 4"/>
          <p:cNvSpPr/>
          <p:nvPr>
            <p:custDataLst>
              <p:tags r:id="rId3"/>
            </p:custDataLst>
          </p:nvPr>
        </p:nvSpPr>
        <p:spPr>
          <a:xfrm rot="1800000">
            <a:off x="3421960" y="767278"/>
            <a:ext cx="1295205" cy="1116556"/>
          </a:xfrm>
          <a:prstGeom prst="hexagon">
            <a:avLst>
              <a:gd name="adj" fmla="val 28912"/>
              <a:gd name="vf" fmla="val 115470"/>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solidFill>
                <a:srgbClr val="FFFFFF"/>
              </a:solidFill>
              <a:effectLst/>
              <a:uLnTx/>
              <a:uFillTx/>
              <a:latin typeface="方正粗黑宋简体" panose="02000000000000000000" charset="-122"/>
              <a:ea typeface="方正粗黑宋简体" panose="02000000000000000000" charset="-122"/>
              <a:cs typeface="+mn-cs"/>
            </a:endParaRPr>
          </a:p>
        </p:txBody>
      </p:sp>
      <p:sp>
        <p:nvSpPr>
          <p:cNvPr id="7" name="六边形 6"/>
          <p:cNvSpPr/>
          <p:nvPr>
            <p:custDataLst>
              <p:tags r:id="rId4"/>
            </p:custDataLst>
          </p:nvPr>
        </p:nvSpPr>
        <p:spPr>
          <a:xfrm rot="1800000">
            <a:off x="3421960" y="767278"/>
            <a:ext cx="1295205" cy="1116556"/>
          </a:xfrm>
          <a:prstGeom prst="hexagon">
            <a:avLst>
              <a:gd name="adj" fmla="val 28912"/>
              <a:gd name="vf" fmla="val 115470"/>
            </a:avLst>
          </a:prstGeom>
          <a:gradFill>
            <a:gsLst>
              <a:gs pos="0">
                <a:schemeClr val="accent1">
                  <a:lumMod val="60000"/>
                  <a:lumOff val="40000"/>
                </a:schemeClr>
              </a:gs>
              <a:gs pos="52000">
                <a:schemeClr val="accent1"/>
              </a:gs>
              <a:gs pos="93000">
                <a:schemeClr val="accent1">
                  <a:lumMod val="75000"/>
                </a:schemeClr>
              </a:gs>
            </a:gsLst>
            <a:lin ang="5400000" scaled="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sz="1800" b="0" i="0" u="none" strike="noStrike" kern="1200" cap="none" spc="0" normalizeH="0" baseline="0" noProof="0">
              <a:ln>
                <a:noFill/>
              </a:ln>
              <a:gradFill>
                <a:gsLst>
                  <a:gs pos="20000">
                    <a:schemeClr val="accent1"/>
                  </a:gs>
                  <a:gs pos="93000">
                    <a:schemeClr val="accent1"/>
                  </a:gs>
                </a:gsLst>
                <a:lin ang="5400000" scaled="0"/>
              </a:gradFill>
              <a:effectLst/>
              <a:uLnTx/>
              <a:uFillTx/>
              <a:latin typeface="方正粗黑宋简体" panose="02000000000000000000" charset="-122"/>
              <a:ea typeface="方正粗黑宋简体" panose="02000000000000000000" charset="-122"/>
              <a:cs typeface="+mn-cs"/>
            </a:endParaRPr>
          </a:p>
        </p:txBody>
      </p:sp>
      <p:sp>
        <p:nvSpPr>
          <p:cNvPr id="8" name="标题"/>
          <p:cNvSpPr txBox="1"/>
          <p:nvPr>
            <p:custDataLst>
              <p:tags r:id="rId5"/>
            </p:custDataLst>
          </p:nvPr>
        </p:nvSpPr>
        <p:spPr>
          <a:xfrm>
            <a:off x="2900680" y="1956435"/>
            <a:ext cx="2352675" cy="1124585"/>
          </a:xfrm>
          <a:prstGeom prst="rect">
            <a:avLst/>
          </a:prstGeom>
          <a:noFill/>
        </p:spPr>
        <p:txBody>
          <a:bodyPr wrap="square" lIns="0" tIns="0" rIns="0" bIns="0" rtlCol="0" anchor="b"/>
          <a:lstStyle>
            <a:defPPr>
              <a:defRPr lang="zh-CN"/>
            </a:defPPr>
            <a:lvl1pPr algn="ctr">
              <a:defRPr b="1" spc="300">
                <a:solidFill>
                  <a:srgbClr val="FFFFFF"/>
                </a:solidFill>
                <a:effectLst>
                  <a:outerShdw blurRad="63500" sx="102000" sy="102000" algn="ctr" rotWithShape="0">
                    <a:schemeClr val="accent1">
                      <a:alpha val="40000"/>
                    </a:schemeClr>
                  </a:outerShdw>
                </a:effectLst>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pPr>
            <a:r>
              <a:rPr lang="zh-CN" sz="2800">
                <a:solidFill>
                  <a:schemeClr val="tx1"/>
                </a:solidFill>
                <a:effectLst/>
                <a:latin typeface="方正粗黑宋简体" panose="02000000000000000000" charset="-122"/>
                <a:ea typeface="方正粗黑宋简体" panose="02000000000000000000" charset="-122"/>
                <a:cs typeface="+mn-ea"/>
                <a:sym typeface="+mn-ea"/>
              </a:rPr>
              <a:t>高阶思维释义及重要性</a:t>
            </a:r>
            <a:endParaRPr kumimoji="0" lang="zh-CN" altLang="en-US" sz="2800" b="1" i="0" u="none" strike="noStrike" kern="1200" cap="none" spc="300" normalizeH="0" baseline="0" noProof="0" dirty="0">
              <a:solidFill>
                <a:schemeClr val="tx1"/>
              </a:solidFill>
              <a:effectLst/>
              <a:uLnTx/>
              <a:uFillTx/>
              <a:latin typeface="方正粗黑宋简体" panose="02000000000000000000" charset="-122"/>
              <a:ea typeface="方正粗黑宋简体" panose="02000000000000000000" charset="-122"/>
              <a:cs typeface="+mn-ea"/>
              <a:sym typeface="+mn-ea"/>
            </a:endParaRPr>
          </a:p>
        </p:txBody>
      </p:sp>
      <p:sp>
        <p:nvSpPr>
          <p:cNvPr id="10" name="序号"/>
          <p:cNvSpPr txBox="1"/>
          <p:nvPr>
            <p:custDataLst>
              <p:tags r:id="rId6"/>
            </p:custDataLst>
          </p:nvPr>
        </p:nvSpPr>
        <p:spPr>
          <a:xfrm>
            <a:off x="3669920" y="959573"/>
            <a:ext cx="798647" cy="733124"/>
          </a:xfrm>
          <a:prstGeom prst="rect">
            <a:avLst/>
          </a:prstGeom>
          <a:noFill/>
        </p:spPr>
        <p:txBody>
          <a:bodyPr wrap="square" lIns="0" tIns="0" rIns="0" bIns="0" rtlCol="0" anchor="b" anchorCtr="1">
            <a:normAutofit/>
          </a:bodyPr>
          <a:lstStyle/>
          <a:p>
            <a:pPr marL="0" marR="0" lvl="0" indent="0" algn="ctr" defTabSz="914400" rtl="0" eaLnBrk="1" fontAlgn="auto" latinLnBrk="0" hangingPunct="1">
              <a:lnSpc>
                <a:spcPct val="100000"/>
              </a:lnSpc>
              <a:spcBef>
                <a:spcPts val="0"/>
              </a:spcBef>
              <a:spcAft>
                <a:spcPts val="0"/>
              </a:spcAft>
              <a:buClrTx/>
              <a:buSzTx/>
              <a:buFontTx/>
              <a:buNone/>
            </a:pPr>
            <a:r>
              <a:rPr kumimoji="0" lang="en-US" sz="2800" b="1" i="0" u="none" strike="noStrike" kern="1200" cap="none" spc="0" normalizeH="0" baseline="0" noProof="0" dirty="0">
                <a:ln>
                  <a:noFill/>
                </a:ln>
                <a:gradFill>
                  <a:gsLst>
                    <a:gs pos="20000">
                      <a:srgbClr val="FFFFFF"/>
                    </a:gs>
                    <a:gs pos="93000">
                      <a:srgbClr val="FFFFFF"/>
                    </a:gs>
                  </a:gsLst>
                  <a:lin ang="5400000" scaled="0"/>
                </a:gradFill>
                <a:effectLst>
                  <a:outerShdw blurRad="152400" sx="102000" sy="102000" algn="ctr" rotWithShape="0">
                    <a:srgbClr val="F84949">
                      <a:alpha val="28000"/>
                    </a:srgbClr>
                  </a:outerShdw>
                </a:effectLst>
                <a:uLnTx/>
                <a:uFillTx/>
                <a:latin typeface="方正粗黑宋简体" panose="02000000000000000000" charset="-122"/>
                <a:ea typeface="方正粗黑宋简体" panose="02000000000000000000" charset="-122"/>
                <a:cs typeface="+mn-cs"/>
              </a:rPr>
              <a:t>01</a:t>
            </a:r>
            <a:endParaRPr kumimoji="0" lang="en-US" sz="2800" b="1" i="0" u="none" strike="noStrike" kern="1200" cap="none" spc="0" normalizeH="0" baseline="0" noProof="0" dirty="0">
              <a:ln>
                <a:noFill/>
              </a:ln>
              <a:gradFill>
                <a:gsLst>
                  <a:gs pos="20000">
                    <a:srgbClr val="FFFFFF"/>
                  </a:gs>
                  <a:gs pos="93000">
                    <a:srgbClr val="FFFFFF"/>
                  </a:gs>
                </a:gsLst>
                <a:lin ang="5400000" scaled="0"/>
              </a:gradFill>
              <a:effectLst>
                <a:outerShdw blurRad="152400" sx="102000" sy="102000" algn="ctr" rotWithShape="0">
                  <a:srgbClr val="F84949">
                    <a:alpha val="28000"/>
                  </a:srgbClr>
                </a:outerShdw>
              </a:effectLst>
              <a:uLnTx/>
              <a:uFillTx/>
              <a:latin typeface="方正粗黑宋简体" panose="02000000000000000000" charset="-122"/>
              <a:ea typeface="方正粗黑宋简体" panose="02000000000000000000" charset="-122"/>
              <a:cs typeface="+mn-cs"/>
            </a:endParaRPr>
          </a:p>
        </p:txBody>
      </p:sp>
      <p:sp>
        <p:nvSpPr>
          <p:cNvPr id="22" name="六边形 21"/>
          <p:cNvSpPr/>
          <p:nvPr>
            <p:custDataLst>
              <p:tags r:id="rId7"/>
            </p:custDataLst>
          </p:nvPr>
        </p:nvSpPr>
        <p:spPr>
          <a:xfrm rot="1800000">
            <a:off x="7975025" y="1280142"/>
            <a:ext cx="3072413" cy="2648629"/>
          </a:xfrm>
          <a:prstGeom prst="hexagon">
            <a:avLst>
              <a:gd name="adj" fmla="val 28912"/>
              <a:gd name="vf" fmla="val 115470"/>
            </a:avLst>
          </a:prstGeom>
          <a:gradFill flip="none" rotWithShape="1">
            <a:gsLst>
              <a:gs pos="0">
                <a:schemeClr val="accent1">
                  <a:alpha val="20000"/>
                </a:schemeClr>
              </a:gs>
              <a:gs pos="100000">
                <a:schemeClr val="accent1">
                  <a:alpha val="0"/>
                </a:schemeClr>
              </a:gs>
            </a:gsLst>
            <a:lin ang="16200000" scaled="1"/>
            <a:tileRect/>
          </a:gradFill>
          <a:ln w="9525" cap="flat">
            <a:noFill/>
            <a:prstDash val="solid"/>
            <a:miter/>
          </a:ln>
          <a:effectLst>
            <a:outerShdw blurRad="241300" dist="190500" dir="9600000" sx="102000" sy="102000" algn="ctr" rotWithShape="0">
              <a:schemeClr val="accent1">
                <a:alpha val="28000"/>
              </a:schemeClr>
            </a:outerShdw>
          </a:effectLst>
        </p:spPr>
        <p:txBody>
          <a:bodyPr rtlCol="0"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endParaRPr>
              <a:solidFill>
                <a:srgbClr val="000000"/>
              </a:solidFill>
              <a:latin typeface="方正粗黑宋简体" panose="02000000000000000000" charset="-122"/>
              <a:ea typeface="方正粗黑宋简体" panose="02000000000000000000" charset="-122"/>
            </a:endParaRPr>
          </a:p>
        </p:txBody>
      </p:sp>
      <p:sp>
        <p:nvSpPr>
          <p:cNvPr id="24" name="六边形 23"/>
          <p:cNvSpPr/>
          <p:nvPr>
            <p:custDataLst>
              <p:tags r:id="rId8"/>
            </p:custDataLst>
          </p:nvPr>
        </p:nvSpPr>
        <p:spPr>
          <a:xfrm rot="1800000">
            <a:off x="8728116" y="684287"/>
            <a:ext cx="1487992" cy="1282751"/>
          </a:xfrm>
          <a:prstGeom prst="hexagon">
            <a:avLst>
              <a:gd name="adj" fmla="val 28912"/>
              <a:gd name="vf" fmla="val 115470"/>
            </a:avLst>
          </a:prstGeom>
          <a:gradFill flip="none" rotWithShape="0">
            <a:gsLst>
              <a:gs pos="14000">
                <a:schemeClr val="bg1"/>
              </a:gs>
              <a:gs pos="94000">
                <a:schemeClr val="accent1">
                  <a:lumMod val="40000"/>
                  <a:lumOff val="60000"/>
                </a:scheme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a:latin typeface="方正粗黑宋简体" panose="02000000000000000000" charset="-122"/>
              <a:ea typeface="方正粗黑宋简体" panose="02000000000000000000" charset="-122"/>
            </a:endParaRPr>
          </a:p>
        </p:txBody>
      </p:sp>
      <p:sp>
        <p:nvSpPr>
          <p:cNvPr id="25" name="六边形 24"/>
          <p:cNvSpPr/>
          <p:nvPr>
            <p:custDataLst>
              <p:tags r:id="rId9"/>
            </p:custDataLst>
          </p:nvPr>
        </p:nvSpPr>
        <p:spPr>
          <a:xfrm rot="1800000">
            <a:off x="8949358" y="652978"/>
            <a:ext cx="1295205" cy="1116556"/>
          </a:xfrm>
          <a:prstGeom prst="hexagon">
            <a:avLst>
              <a:gd name="adj" fmla="val 28912"/>
              <a:gd name="vf" fmla="val 115470"/>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a:latin typeface="方正粗黑宋简体" panose="02000000000000000000" charset="-122"/>
              <a:ea typeface="方正粗黑宋简体" panose="02000000000000000000" charset="-122"/>
            </a:endParaRPr>
          </a:p>
        </p:txBody>
      </p:sp>
      <p:sp>
        <p:nvSpPr>
          <p:cNvPr id="26" name="六边形 25"/>
          <p:cNvSpPr/>
          <p:nvPr>
            <p:custDataLst>
              <p:tags r:id="rId10"/>
            </p:custDataLst>
          </p:nvPr>
        </p:nvSpPr>
        <p:spPr>
          <a:xfrm rot="1800000">
            <a:off x="8824595" y="777240"/>
            <a:ext cx="1295400" cy="1105535"/>
          </a:xfrm>
          <a:prstGeom prst="hexagon">
            <a:avLst>
              <a:gd name="adj" fmla="val 28912"/>
              <a:gd name="vf" fmla="val 115470"/>
            </a:avLst>
          </a:prstGeom>
          <a:gradFill>
            <a:gsLst>
              <a:gs pos="0">
                <a:schemeClr val="accent1">
                  <a:lumMod val="60000"/>
                  <a:lumOff val="40000"/>
                </a:schemeClr>
              </a:gs>
              <a:gs pos="52000">
                <a:schemeClr val="accent1"/>
              </a:gs>
              <a:gs pos="93000">
                <a:schemeClr val="accent1">
                  <a:lumMod val="75000"/>
                </a:schemeClr>
              </a:gs>
            </a:gsLst>
            <a:lin ang="5400000" scaled="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a:gradFill>
                <a:gsLst>
                  <a:gs pos="20000">
                    <a:schemeClr val="accent1"/>
                  </a:gs>
                  <a:gs pos="93000">
                    <a:schemeClr val="accent1"/>
                  </a:gs>
                </a:gsLst>
                <a:lin ang="5400000" scaled="0"/>
              </a:gradFill>
              <a:latin typeface="方正粗黑宋简体" panose="02000000000000000000" charset="-122"/>
              <a:ea typeface="方正粗黑宋简体" panose="02000000000000000000" charset="-122"/>
            </a:endParaRPr>
          </a:p>
        </p:txBody>
      </p:sp>
      <p:sp>
        <p:nvSpPr>
          <p:cNvPr id="27" name="标题"/>
          <p:cNvSpPr txBox="1"/>
          <p:nvPr>
            <p:custDataLst>
              <p:tags r:id="rId11"/>
            </p:custDataLst>
          </p:nvPr>
        </p:nvSpPr>
        <p:spPr>
          <a:xfrm>
            <a:off x="8157845" y="1956435"/>
            <a:ext cx="2516505" cy="1124585"/>
          </a:xfrm>
          <a:prstGeom prst="rect">
            <a:avLst/>
          </a:prstGeom>
          <a:noFill/>
        </p:spPr>
        <p:txBody>
          <a:bodyPr wrap="square" lIns="0" tIns="0" rIns="0" bIns="0" rtlCol="0" anchor="b">
            <a:scene3d>
              <a:camera prst="orthographicFront"/>
              <a:lightRig rig="threePt" dir="t"/>
            </a:scene3d>
          </a:bodyPr>
          <a:lstStyle>
            <a:defPPr>
              <a:defRPr lang="zh-CN"/>
            </a:defPPr>
            <a:lvl1pPr marR="0" lvl="0" indent="0" algn="ctr" fontAlgn="auto">
              <a:lnSpc>
                <a:spcPct val="100000"/>
              </a:lnSpc>
              <a:spcBef>
                <a:spcPts val="0"/>
              </a:spcBef>
              <a:spcAft>
                <a:spcPts val="0"/>
              </a:spcAft>
              <a:buClrTx/>
              <a:buSzTx/>
              <a:buFontTx/>
              <a:buNone/>
              <a:defRPr kumimoji="0" b="1" i="0" u="none" strike="noStrike" cap="none" spc="300" normalizeH="0" baseline="0">
                <a:ln>
                  <a:noFill/>
                </a:ln>
                <a:gradFill>
                  <a:gsLst>
                    <a:gs pos="0">
                      <a:schemeClr val="accent1">
                        <a:lumMod val="75000"/>
                      </a:schemeClr>
                    </a:gs>
                    <a:gs pos="100000">
                      <a:schemeClr val="accent1">
                        <a:lumMod val="80000"/>
                        <a:lumOff val="20000"/>
                      </a:schemeClr>
                    </a:gs>
                  </a:gsLst>
                  <a:lin ang="16200000" scaled="1"/>
                </a:gradFill>
                <a:effectLst>
                  <a:outerShdw blurRad="63500" sx="102000" sy="102000" algn="ctr" rotWithShape="0">
                    <a:schemeClr val="accent1">
                      <a:alpha val="40000"/>
                    </a:schemeClr>
                  </a:outerShdw>
                </a:effectLst>
                <a:uLnTx/>
                <a:uFillTx/>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pPr>
            <a:r>
              <a:rPr lang="zh-CN" altLang="en-US" sz="280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培养</a:t>
            </a:r>
            <a:r>
              <a:rPr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高阶思维的路径</a:t>
            </a:r>
            <a:r>
              <a:rPr lang="zh-CN"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探索</a:t>
            </a:r>
            <a:endParaRPr lang="zh-CN"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29" name="序号"/>
          <p:cNvSpPr txBox="1"/>
          <p:nvPr>
            <p:custDataLst>
              <p:tags r:id="rId12"/>
            </p:custDataLst>
          </p:nvPr>
        </p:nvSpPr>
        <p:spPr>
          <a:xfrm>
            <a:off x="9111336" y="959573"/>
            <a:ext cx="798647" cy="733124"/>
          </a:xfrm>
          <a:prstGeom prst="rect">
            <a:avLst/>
          </a:prstGeom>
          <a:noFill/>
        </p:spPr>
        <p:txBody>
          <a:bodyPr wrap="square" lIns="0" tIns="0" rIns="0" bIns="0" rtlCol="0" anchor="b" anchorCtr="1">
            <a:normAutofit/>
          </a:bodyPr>
          <a:lstStyle>
            <a:defPPr>
              <a:defRPr lang="zh-CN"/>
            </a:defPPr>
            <a:lvl1pPr marR="0" lvl="0" indent="0" algn="ctr" fontAlgn="auto">
              <a:lnSpc>
                <a:spcPct val="100000"/>
              </a:lnSpc>
              <a:spcBef>
                <a:spcPts val="0"/>
              </a:spcBef>
              <a:spcAft>
                <a:spcPts val="0"/>
              </a:spcAft>
              <a:buClrTx/>
              <a:buSzTx/>
              <a:buFontTx/>
              <a:buNone/>
              <a:defRPr kumimoji="0" sz="2800" b="1" i="0" u="none" strike="noStrike" cap="none" spc="0" normalizeH="0" baseline="0">
                <a:ln>
                  <a:noFill/>
                </a:ln>
                <a:gradFill>
                  <a:gsLst>
                    <a:gs pos="20000">
                      <a:srgbClr val="FFFFFF"/>
                    </a:gs>
                    <a:gs pos="93000">
                      <a:srgbClr val="FFFFFF"/>
                    </a:gs>
                  </a:gsLst>
                  <a:lin ang="5400000" scaled="0"/>
                </a:gradFill>
                <a:effectLst>
                  <a:outerShdw blurRad="152400" sx="102000" sy="102000" algn="ctr" rotWithShape="0">
                    <a:srgbClr val="F84949">
                      <a:alpha val="28000"/>
                    </a:srgbClr>
                  </a:outerShdw>
                </a:effectLst>
                <a:uLnTx/>
                <a:uFillTx/>
                <a:latin typeface="+mj-ea"/>
                <a:ea typeface="+mj-ea"/>
              </a:defRPr>
            </a:lvl1pPr>
          </a:lstStyle>
          <a:p>
            <a:r>
              <a:rPr lang="en-US" dirty="0">
                <a:latin typeface="方正粗黑宋简体" panose="02000000000000000000" charset="-122"/>
                <a:ea typeface="方正粗黑宋简体" panose="02000000000000000000" charset="-122"/>
              </a:rPr>
              <a:t>03</a:t>
            </a:r>
            <a:endParaRPr lang="en-US" dirty="0">
              <a:latin typeface="方正粗黑宋简体" panose="02000000000000000000" charset="-122"/>
              <a:ea typeface="方正粗黑宋简体" panose="02000000000000000000" charset="-122"/>
            </a:endParaRPr>
          </a:p>
        </p:txBody>
      </p:sp>
      <p:sp>
        <p:nvSpPr>
          <p:cNvPr id="14" name="六边形 13"/>
          <p:cNvSpPr/>
          <p:nvPr>
            <p:custDataLst>
              <p:tags r:id="rId13"/>
            </p:custDataLst>
          </p:nvPr>
        </p:nvSpPr>
        <p:spPr>
          <a:xfrm rot="1800000">
            <a:off x="5228470" y="3436764"/>
            <a:ext cx="3072413" cy="2648629"/>
          </a:xfrm>
          <a:prstGeom prst="hexagon">
            <a:avLst>
              <a:gd name="adj" fmla="val 28912"/>
              <a:gd name="vf" fmla="val 115470"/>
            </a:avLst>
          </a:prstGeom>
          <a:gradFill flip="none" rotWithShape="1">
            <a:gsLst>
              <a:gs pos="0">
                <a:schemeClr val="accent4">
                  <a:alpha val="20000"/>
                </a:schemeClr>
              </a:gs>
              <a:gs pos="100000">
                <a:schemeClr val="accent1">
                  <a:alpha val="0"/>
                </a:schemeClr>
              </a:gs>
            </a:gsLst>
            <a:lin ang="16200000" scaled="1"/>
            <a:tileRect/>
          </a:gradFill>
          <a:ln w="9525" cap="flat">
            <a:noFill/>
            <a:prstDash val="solid"/>
            <a:miter/>
          </a:ln>
          <a:effectLst>
            <a:outerShdw blurRad="241300" dist="190500" dir="9600000" sx="102000" sy="102000" algn="ctr" rotWithShape="0">
              <a:schemeClr val="accent4">
                <a:alpha val="28000"/>
              </a:schemeClr>
            </a:outerShdw>
          </a:effectLst>
        </p:spPr>
        <p:txBody>
          <a:bodyPr rtlCol="0"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endParaRPr>
              <a:solidFill>
                <a:srgbClr val="000000"/>
              </a:solidFill>
              <a:latin typeface="方正粗黑宋简体" panose="02000000000000000000" charset="-122"/>
              <a:ea typeface="方正粗黑宋简体" panose="02000000000000000000" charset="-122"/>
            </a:endParaRPr>
          </a:p>
        </p:txBody>
      </p:sp>
      <p:sp>
        <p:nvSpPr>
          <p:cNvPr id="16" name="六边形 15"/>
          <p:cNvSpPr/>
          <p:nvPr>
            <p:custDataLst>
              <p:tags r:id="rId14"/>
            </p:custDataLst>
          </p:nvPr>
        </p:nvSpPr>
        <p:spPr>
          <a:xfrm rot="1800000">
            <a:off x="6128246" y="2950386"/>
            <a:ext cx="1487992" cy="1282751"/>
          </a:xfrm>
          <a:prstGeom prst="hexagon">
            <a:avLst>
              <a:gd name="adj" fmla="val 28912"/>
              <a:gd name="vf" fmla="val 115470"/>
            </a:avLst>
          </a:prstGeom>
          <a:gradFill flip="none" rotWithShape="0">
            <a:gsLst>
              <a:gs pos="14000">
                <a:schemeClr val="bg1"/>
              </a:gs>
              <a:gs pos="94000">
                <a:schemeClr val="accent4">
                  <a:lumMod val="40000"/>
                  <a:lumOff val="60000"/>
                </a:scheme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a:latin typeface="方正粗黑宋简体" panose="02000000000000000000" charset="-122"/>
              <a:ea typeface="方正粗黑宋简体" panose="02000000000000000000" charset="-122"/>
            </a:endParaRPr>
          </a:p>
        </p:txBody>
      </p:sp>
      <p:sp>
        <p:nvSpPr>
          <p:cNvPr id="17" name="六边形 16"/>
          <p:cNvSpPr/>
          <p:nvPr>
            <p:custDataLst>
              <p:tags r:id="rId15"/>
            </p:custDataLst>
          </p:nvPr>
        </p:nvSpPr>
        <p:spPr>
          <a:xfrm rot="1800000">
            <a:off x="4983604" y="3153769"/>
            <a:ext cx="1295205" cy="1116556"/>
          </a:xfrm>
          <a:prstGeom prst="hexagon">
            <a:avLst>
              <a:gd name="adj" fmla="val 28912"/>
              <a:gd name="vf" fmla="val 115470"/>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a:latin typeface="方正粗黑宋简体" panose="02000000000000000000" charset="-122"/>
              <a:ea typeface="方正粗黑宋简体" panose="02000000000000000000" charset="-122"/>
            </a:endParaRPr>
          </a:p>
        </p:txBody>
      </p:sp>
      <p:sp>
        <p:nvSpPr>
          <p:cNvPr id="18" name="六边形 17"/>
          <p:cNvSpPr/>
          <p:nvPr>
            <p:custDataLst>
              <p:tags r:id="rId16"/>
            </p:custDataLst>
          </p:nvPr>
        </p:nvSpPr>
        <p:spPr>
          <a:xfrm rot="1800000">
            <a:off x="6254874" y="3090269"/>
            <a:ext cx="1295205" cy="1116556"/>
          </a:xfrm>
          <a:prstGeom prst="hexagon">
            <a:avLst>
              <a:gd name="adj" fmla="val 28912"/>
              <a:gd name="vf" fmla="val 115470"/>
            </a:avLst>
          </a:prstGeom>
          <a:gradFill>
            <a:gsLst>
              <a:gs pos="0">
                <a:schemeClr val="accent4">
                  <a:lumMod val="60000"/>
                  <a:lumOff val="40000"/>
                </a:schemeClr>
              </a:gs>
              <a:gs pos="52000">
                <a:schemeClr val="accent4"/>
              </a:gs>
              <a:gs pos="93000">
                <a:schemeClr val="accent4">
                  <a:lumMod val="75000"/>
                </a:schemeClr>
              </a:gs>
            </a:gsLst>
            <a:lin ang="5400000" scaled="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a:noFill/>
              <a:latin typeface="方正粗黑宋简体" panose="02000000000000000000" charset="-122"/>
              <a:ea typeface="方正粗黑宋简体" panose="02000000000000000000" charset="-122"/>
            </a:endParaRPr>
          </a:p>
        </p:txBody>
      </p:sp>
      <p:sp>
        <p:nvSpPr>
          <p:cNvPr id="19" name="标题"/>
          <p:cNvSpPr txBox="1"/>
          <p:nvPr>
            <p:custDataLst>
              <p:tags r:id="rId17"/>
            </p:custDataLst>
          </p:nvPr>
        </p:nvSpPr>
        <p:spPr>
          <a:xfrm>
            <a:off x="5497830" y="4330700"/>
            <a:ext cx="2660015" cy="1422400"/>
          </a:xfrm>
          <a:prstGeom prst="rect">
            <a:avLst/>
          </a:prstGeom>
          <a:noFill/>
        </p:spPr>
        <p:txBody>
          <a:bodyPr wrap="square" lIns="0" tIns="0" rIns="0" bIns="0" rtlCol="0" anchor="b"/>
          <a:lstStyle>
            <a:defPPr>
              <a:defRPr lang="zh-CN"/>
            </a:defPPr>
            <a:lvl1pPr marR="0" lvl="0" indent="0" algn="ctr" fontAlgn="auto">
              <a:lnSpc>
                <a:spcPct val="100000"/>
              </a:lnSpc>
              <a:spcBef>
                <a:spcPts val="0"/>
              </a:spcBef>
              <a:spcAft>
                <a:spcPts val="0"/>
              </a:spcAft>
              <a:buClrTx/>
              <a:buSzTx/>
              <a:buFontTx/>
              <a:buNone/>
              <a:defRPr kumimoji="0" b="1" i="0" u="none" strike="noStrike" cap="none" spc="300" normalizeH="0" baseline="0">
                <a:ln>
                  <a:noFill/>
                </a:ln>
                <a:gradFill>
                  <a:gsLst>
                    <a:gs pos="0">
                      <a:schemeClr val="accent4">
                        <a:lumMod val="75000"/>
                      </a:schemeClr>
                    </a:gs>
                    <a:gs pos="100000">
                      <a:schemeClr val="accent4">
                        <a:lumMod val="80000"/>
                        <a:lumOff val="20000"/>
                      </a:schemeClr>
                    </a:gs>
                  </a:gsLst>
                  <a:lin ang="16200000" scaled="1"/>
                </a:gradFill>
                <a:effectLst>
                  <a:outerShdw blurRad="63500" sx="102000" sy="102000" algn="ctr" rotWithShape="0">
                    <a:schemeClr val="accent4">
                      <a:alpha val="40000"/>
                    </a:schemeClr>
                  </a:outerShdw>
                </a:effectLst>
                <a:uLnTx/>
                <a:uFillTx/>
                <a:latin typeface="+mj-ea"/>
                <a:ea typeface="+mj-ea"/>
              </a:defRPr>
            </a:lvl1pPr>
          </a:lstStyle>
          <a:p>
            <a:r>
              <a:rPr lang="zh-CN" altLang="en-US" sz="280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中考论</a:t>
            </a:r>
            <a:r>
              <a:rPr sz="28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述题对高阶思维的考察路径剖析</a:t>
            </a:r>
            <a:endParaRPr lang="zh-CN" altLang="en-US" sz="280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endParaRPr>
          </a:p>
        </p:txBody>
      </p:sp>
      <p:sp>
        <p:nvSpPr>
          <p:cNvPr id="21" name="序号"/>
          <p:cNvSpPr txBox="1"/>
          <p:nvPr>
            <p:custDataLst>
              <p:tags r:id="rId18"/>
            </p:custDataLst>
          </p:nvPr>
        </p:nvSpPr>
        <p:spPr>
          <a:xfrm>
            <a:off x="6518710" y="3325368"/>
            <a:ext cx="798647" cy="733124"/>
          </a:xfrm>
          <a:prstGeom prst="rect">
            <a:avLst/>
          </a:prstGeom>
          <a:noFill/>
        </p:spPr>
        <p:txBody>
          <a:bodyPr wrap="square" lIns="0" tIns="0" rIns="0" bIns="0" rtlCol="0" anchor="b" anchorCtr="1">
            <a:normAutofit/>
          </a:bodyPr>
          <a:lstStyle>
            <a:defPPr>
              <a:defRPr lang="zh-CN"/>
            </a:defPPr>
            <a:lvl1pPr marR="0" lvl="0" indent="0" algn="ctr" fontAlgn="auto">
              <a:lnSpc>
                <a:spcPct val="100000"/>
              </a:lnSpc>
              <a:spcBef>
                <a:spcPts val="0"/>
              </a:spcBef>
              <a:spcAft>
                <a:spcPts val="0"/>
              </a:spcAft>
              <a:buClrTx/>
              <a:buSzTx/>
              <a:buFontTx/>
              <a:buNone/>
              <a:defRPr kumimoji="0" sz="2800" b="1" i="0" u="none" strike="noStrike" cap="none" spc="0" normalizeH="0" baseline="0">
                <a:ln>
                  <a:noFill/>
                </a:ln>
                <a:gradFill>
                  <a:gsLst>
                    <a:gs pos="20000">
                      <a:srgbClr val="FFFFFF"/>
                    </a:gs>
                    <a:gs pos="93000">
                      <a:srgbClr val="FFFFFF"/>
                    </a:gs>
                  </a:gsLst>
                  <a:lin ang="5400000" scaled="0"/>
                </a:gradFill>
                <a:effectLst>
                  <a:outerShdw blurRad="152400" sx="102000" sy="102000" algn="ctr" rotWithShape="0">
                    <a:schemeClr val="accent4">
                      <a:alpha val="28000"/>
                    </a:schemeClr>
                  </a:outerShdw>
                </a:effectLst>
                <a:uLnTx/>
                <a:uFillTx/>
                <a:latin typeface="+mj-ea"/>
                <a:ea typeface="+mj-ea"/>
              </a:defRPr>
            </a:lvl1pPr>
          </a:lstStyle>
          <a:p>
            <a:r>
              <a:rPr lang="en-US">
                <a:latin typeface="方正粗黑宋简体" panose="02000000000000000000" charset="-122"/>
                <a:ea typeface="方正粗黑宋简体" panose="02000000000000000000" charset="-122"/>
              </a:rPr>
              <a:t>02</a:t>
            </a:r>
            <a:endParaRPr lang="en-US">
              <a:latin typeface="方正粗黑宋简体" panose="02000000000000000000" charset="-122"/>
              <a:ea typeface="方正粗黑宋简体" panose="02000000000000000000" charset="-122"/>
            </a:endParaRPr>
          </a:p>
        </p:txBody>
      </p:sp>
      <p:sp>
        <p:nvSpPr>
          <p:cNvPr id="11" name="标题 10"/>
          <p:cNvSpPr>
            <a:spLocks noGrp="1"/>
          </p:cNvSpPr>
          <p:nvPr>
            <p:ph type="ctrTitle"/>
            <p:custDataLst>
              <p:tags r:id="rId19"/>
            </p:custDataLst>
          </p:nvPr>
        </p:nvSpPr>
        <p:spPr>
          <a:xfrm>
            <a:off x="1028700" y="1619250"/>
            <a:ext cx="1048385" cy="2621280"/>
          </a:xfrm>
        </p:spPr>
        <p:txBody>
          <a:bodyPr>
            <a:noAutofit/>
          </a:bodyPr>
          <a:p>
            <a:pPr marL="0" indent="0" algn="ctr">
              <a:lnSpc>
                <a:spcPct val="100000"/>
              </a:lnSpc>
              <a:spcBef>
                <a:spcPts val="0"/>
              </a:spcBef>
              <a:spcAft>
                <a:spcPts val="0"/>
              </a:spcAft>
              <a:buSzPct val="100000"/>
              <a:buNone/>
            </a:pPr>
            <a:r>
              <a:rPr lang="zh-CN" altLang="en-US" sz="7200" dirty="0">
                <a:solidFill>
                  <a:schemeClr val="accent1">
                    <a:lumMod val="75000"/>
                  </a:schemeClr>
                </a:solidFill>
                <a:latin typeface="方正粗黑宋简体" panose="02000000000000000000" charset="-122"/>
                <a:ea typeface="方正粗黑宋简体" panose="02000000000000000000" charset="-122"/>
                <a:sym typeface="+mn-ea"/>
              </a:rPr>
              <a:t>目录</a:t>
            </a:r>
            <a:endParaRPr lang="zh-CN" altLang="en-US" sz="7200" dirty="0">
              <a:solidFill>
                <a:schemeClr val="accent1">
                  <a:lumMod val="75000"/>
                </a:schemeClr>
              </a:solidFill>
              <a:latin typeface="方正粗黑宋简体" panose="02000000000000000000" charset="-122"/>
              <a:ea typeface="方正粗黑宋简体" panose="02000000000000000000"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2575" y="214630"/>
            <a:ext cx="11473180" cy="583565"/>
          </a:xfrm>
          <a:prstGeom prst="rect">
            <a:avLst/>
          </a:prstGeom>
          <a:noFill/>
        </p:spPr>
        <p:txBody>
          <a:bodyPr wrap="square" rtlCol="0" anchor="t">
            <a:spAutoFit/>
          </a:bodyPr>
          <a:p>
            <a:pPr>
              <a:lnSpc>
                <a:spcPct val="100000"/>
              </a:lnSpc>
            </a:pPr>
            <a:r>
              <a:rPr lang="zh-CN" altLang="en-US" sz="2800">
                <a:sym typeface="+mn-ea"/>
              </a:rPr>
              <a:t> </a:t>
            </a:r>
            <a:r>
              <a:rPr lang="zh-CN" altLang="en-US" sz="3200">
                <a:solidFill>
                  <a:srgbClr val="FF0000"/>
                </a:solidFill>
                <a:sym typeface="+mn-ea"/>
              </a:rPr>
              <a:t>   （一）思维引领</a:t>
            </a:r>
            <a:endParaRPr lang="zh-CN" altLang="en-US" sz="3200">
              <a:solidFill>
                <a:srgbClr val="FF0000"/>
              </a:solidFill>
              <a:sym typeface="+mn-ea"/>
            </a:endParaRPr>
          </a:p>
        </p:txBody>
      </p:sp>
      <p:sp>
        <p:nvSpPr>
          <p:cNvPr id="5" name="文本框 4"/>
          <p:cNvSpPr txBox="1"/>
          <p:nvPr/>
        </p:nvSpPr>
        <p:spPr>
          <a:xfrm>
            <a:off x="845185" y="803275"/>
            <a:ext cx="10501630" cy="622935"/>
          </a:xfrm>
          <a:prstGeom prst="rect">
            <a:avLst/>
          </a:prstGeom>
          <a:noFill/>
        </p:spPr>
        <p:txBody>
          <a:bodyPr wrap="square" rtlCol="0" anchor="t">
            <a:noAutofit/>
          </a:bodyPr>
          <a:p>
            <a:r>
              <a:rPr lang="en-US" altLang="zh-CN" sz="3200">
                <a:sym typeface="+mn-ea"/>
              </a:rPr>
              <a:t>1.</a:t>
            </a:r>
            <a:r>
              <a:rPr lang="zh-CN" altLang="en-US" sz="3200">
                <a:sym typeface="+mn-ea"/>
              </a:rPr>
              <a:t>利用问题链，提升思维的层次性</a:t>
            </a:r>
            <a:endParaRPr lang="zh-CN" altLang="en-US" sz="3200">
              <a:sym typeface="+mn-ea"/>
            </a:endParaRPr>
          </a:p>
        </p:txBody>
      </p:sp>
      <p:sp>
        <p:nvSpPr>
          <p:cNvPr id="100" name="文本框 99"/>
          <p:cNvSpPr txBox="1"/>
          <p:nvPr/>
        </p:nvSpPr>
        <p:spPr>
          <a:xfrm>
            <a:off x="777875" y="1532255"/>
            <a:ext cx="10293350" cy="3617595"/>
          </a:xfrm>
          <a:prstGeom prst="rect">
            <a:avLst/>
          </a:prstGeom>
          <a:noFill/>
          <a:ln w="9525">
            <a:noFill/>
          </a:ln>
        </p:spPr>
        <p:txBody>
          <a:bodyPr>
            <a:noAutofit/>
          </a:bodyPr>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九上《</a:t>
            </a:r>
            <a:r>
              <a:rPr lang="zh-CN" sz="28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基督教的兴起和法兰克王国</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》为例：</a:t>
            </a:r>
            <a:endPar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1</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）依照这一时期的地图，说出克洛维巩固政权的情况及版图变化；</a:t>
            </a:r>
            <a:endPar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2</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）试</a:t>
            </a:r>
            <a:r>
              <a:rPr lang="zh-CN" sz="28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从政治和经济的角度分析，</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克洛维的土地政策有什么问题？后来是怎么解决的？</a:t>
            </a:r>
            <a:endPar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3</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）这种制度是以什么为纽带？封君和封臣各有什么义务？体现二者怎样的关系？</a:t>
            </a:r>
            <a:endPar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4</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）分析这些治理措施有何特点？</a:t>
            </a:r>
            <a:endPar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5</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）阅读相关史事，分析这种制度的特点和实质？</a:t>
            </a:r>
            <a:endPar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pPr indent="0"/>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6</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）评价</a:t>
            </a:r>
            <a:r>
              <a:rPr lang="zh-CN" sz="28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这种制度对西欧社会产生</a:t>
            </a:r>
            <a:r>
              <a:rPr lang="zh-CN"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的影响。</a:t>
            </a:r>
            <a:endParaRPr lang="zh-CN" altLang="en-US" sz="28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pic>
        <p:nvPicPr>
          <p:cNvPr id="3" name="图片 2" descr="微信截图_20211025214744"/>
          <p:cNvPicPr>
            <a:picLocks noChangeAspect="1"/>
          </p:cNvPicPr>
          <p:nvPr/>
        </p:nvPicPr>
        <p:blipFill>
          <a:blip r:embed="rId1"/>
          <a:stretch>
            <a:fillRect/>
          </a:stretch>
        </p:blipFill>
        <p:spPr>
          <a:xfrm>
            <a:off x="575945" y="1426210"/>
            <a:ext cx="10036175" cy="5713730"/>
          </a:xfrm>
          <a:prstGeom prst="rect">
            <a:avLst/>
          </a:prstGeom>
        </p:spPr>
      </p:pic>
      <p:pic>
        <p:nvPicPr>
          <p:cNvPr id="4" name="图片 3" descr="微信截图_20211025214754"/>
          <p:cNvPicPr>
            <a:picLocks noChangeAspect="1"/>
          </p:cNvPicPr>
          <p:nvPr/>
        </p:nvPicPr>
        <p:blipFill>
          <a:blip r:embed="rId2"/>
          <a:srcRect t="11683"/>
          <a:stretch>
            <a:fillRect/>
          </a:stretch>
        </p:blipFill>
        <p:spPr>
          <a:xfrm>
            <a:off x="575945" y="2176145"/>
            <a:ext cx="9837420" cy="4214495"/>
          </a:xfrm>
          <a:prstGeom prst="rect">
            <a:avLst/>
          </a:prstGeom>
        </p:spPr>
      </p:pic>
      <p:pic>
        <p:nvPicPr>
          <p:cNvPr id="6" name="图片 5" descr="微信截图_20211025214805"/>
          <p:cNvPicPr>
            <a:picLocks noChangeAspect="1"/>
          </p:cNvPicPr>
          <p:nvPr/>
        </p:nvPicPr>
        <p:blipFill>
          <a:blip r:embed="rId3"/>
          <a:stretch>
            <a:fillRect/>
          </a:stretch>
        </p:blipFill>
        <p:spPr>
          <a:xfrm>
            <a:off x="1034415" y="2675890"/>
            <a:ext cx="8920480" cy="4575810"/>
          </a:xfrm>
          <a:prstGeom prst="rect">
            <a:avLst/>
          </a:prstGeom>
        </p:spPr>
      </p:pic>
      <p:pic>
        <p:nvPicPr>
          <p:cNvPr id="7" name="图片 6" descr="微信截图_20211025214815"/>
          <p:cNvPicPr>
            <a:picLocks noChangeAspect="1"/>
          </p:cNvPicPr>
          <p:nvPr/>
        </p:nvPicPr>
        <p:blipFill>
          <a:blip r:embed="rId4"/>
          <a:stretch>
            <a:fillRect/>
          </a:stretch>
        </p:blipFill>
        <p:spPr>
          <a:xfrm>
            <a:off x="2663190" y="3338830"/>
            <a:ext cx="8486775" cy="441325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77875" y="276225"/>
            <a:ext cx="10501630" cy="583565"/>
          </a:xfrm>
          <a:prstGeom prst="rect">
            <a:avLst/>
          </a:prstGeom>
          <a:noFill/>
        </p:spPr>
        <p:txBody>
          <a:bodyPr wrap="square" rtlCol="0" anchor="t">
            <a:spAutoFit/>
          </a:bodyPr>
          <a:p>
            <a:pPr algn="l">
              <a:buClrTx/>
              <a:buSzTx/>
              <a:buFontTx/>
            </a:pPr>
            <a:r>
              <a:rPr lang="zh-CN" altLang="en-US" sz="3200">
                <a:sym typeface="+mn-ea"/>
              </a:rPr>
              <a:t>2.</a:t>
            </a:r>
            <a:r>
              <a:rPr lang="zh-CN" altLang="en-US" sz="3200">
                <a:sym typeface="+mn-ea"/>
              </a:rPr>
              <a:t>构建教、学、评有机统—的教学过程</a:t>
            </a:r>
            <a:endParaRPr lang="zh-CN" altLang="en-US" sz="3200">
              <a:sym typeface="+mn-ea"/>
            </a:endParaRPr>
          </a:p>
        </p:txBody>
      </p:sp>
      <p:sp>
        <p:nvSpPr>
          <p:cNvPr id="4" name="文本框 3"/>
          <p:cNvSpPr txBox="1"/>
          <p:nvPr/>
        </p:nvSpPr>
        <p:spPr>
          <a:xfrm>
            <a:off x="777875" y="975360"/>
            <a:ext cx="10293350" cy="530225"/>
          </a:xfrm>
          <a:prstGeom prst="rect">
            <a:avLst/>
          </a:prstGeom>
          <a:noFill/>
          <a:ln w="9525">
            <a:noFill/>
          </a:ln>
        </p:spPr>
        <p:txBody>
          <a:bodyPr>
            <a:noAutofit/>
          </a:bodyPr>
          <a:p>
            <a:pPr indent="0"/>
            <a:r>
              <a:rPr lang="zh-CN" sz="32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以七上《魏晋南北朝的科技与文化》的学习目标为例：</a:t>
            </a:r>
            <a:endParaRPr lang="zh-CN" altLang="en-US" sz="32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711835" y="1620520"/>
            <a:ext cx="11004550" cy="4892675"/>
          </a:xfrm>
          <a:prstGeom prst="rect">
            <a:avLst/>
          </a:prstGeom>
          <a:noFill/>
          <a:ln w="9525">
            <a:noFill/>
          </a:ln>
        </p:spPr>
        <p:txBody>
          <a:bodyPr wrap="square">
            <a:spAutoFit/>
          </a:bodyPr>
          <a:p>
            <a:r>
              <a:rPr lang="zh-CN" sz="2600">
                <a:solidFill>
                  <a:srgbClr val="000000"/>
                </a:solidFill>
                <a:latin typeface="+mj-ea"/>
                <a:ea typeface="+mj-ea"/>
                <a:cs typeface="+mj-ea"/>
              </a:rPr>
              <a:t>1.通过阅读教材和材料，</a:t>
            </a:r>
            <a:r>
              <a:rPr lang="zh-CN" sz="2600" u="sng">
                <a:solidFill>
                  <a:srgbClr val="FF0000"/>
                </a:solidFill>
                <a:latin typeface="+mj-ea"/>
                <a:ea typeface="+mj-ea"/>
                <a:cs typeface="+mj-ea"/>
              </a:rPr>
              <a:t>学生能说出</a:t>
            </a:r>
            <a:r>
              <a:rPr lang="zh-CN" sz="2600">
                <a:solidFill>
                  <a:srgbClr val="000000"/>
                </a:solidFill>
                <a:latin typeface="+mj-ea"/>
                <a:ea typeface="+mj-ea"/>
                <a:cs typeface="+mj-ea"/>
              </a:rPr>
              <a:t>贾思勰、祖冲之、王羲之等人在本领域的</a:t>
            </a:r>
            <a:r>
              <a:rPr lang="zh-CN" sz="2600" u="sng">
                <a:solidFill>
                  <a:srgbClr val="FF0000"/>
                </a:solidFill>
                <a:latin typeface="+mj-ea"/>
                <a:ea typeface="+mj-ea"/>
                <a:cs typeface="+mj-ea"/>
              </a:rPr>
              <a:t>突出成就</a:t>
            </a:r>
            <a:r>
              <a:rPr lang="zh-CN" sz="2600">
                <a:solidFill>
                  <a:srgbClr val="000000"/>
                </a:solidFill>
                <a:latin typeface="+mj-ea"/>
                <a:ea typeface="+mj-ea"/>
                <a:cs typeface="+mj-ea"/>
              </a:rPr>
              <a:t>，以此增强对中华文化的认同感与自豪感；（唯物史观、家国情怀）2.通过对魏晋南北朝时期书法、绘画、雕塑等成就的学习，</a:t>
            </a:r>
            <a:r>
              <a:rPr lang="zh-CN" sz="2600" u="sng">
                <a:solidFill>
                  <a:srgbClr val="FF0000"/>
                </a:solidFill>
                <a:latin typeface="+mj-ea"/>
                <a:ea typeface="+mj-ea"/>
                <a:cs typeface="+mj-ea"/>
              </a:rPr>
              <a:t>学生能初步赏析</a:t>
            </a:r>
            <a:r>
              <a:rPr lang="zh-CN" sz="2600">
                <a:solidFill>
                  <a:srgbClr val="000000"/>
                </a:solidFill>
                <a:latin typeface="+mj-ea"/>
                <a:ea typeface="+mj-ea"/>
                <a:cs typeface="+mj-ea"/>
              </a:rPr>
              <a:t>书法、绘画名家的</a:t>
            </a:r>
            <a:r>
              <a:rPr lang="zh-CN" sz="2600" u="sng">
                <a:solidFill>
                  <a:srgbClr val="FF0000"/>
                </a:solidFill>
                <a:latin typeface="+mj-ea"/>
                <a:ea typeface="+mj-ea"/>
                <a:cs typeface="+mj-ea"/>
              </a:rPr>
              <a:t>作品</a:t>
            </a:r>
            <a:r>
              <a:rPr lang="zh-CN" sz="2600">
                <a:solidFill>
                  <a:srgbClr val="000000"/>
                </a:solidFill>
                <a:latin typeface="+mj-ea"/>
                <a:ea typeface="+mj-ea"/>
                <a:cs typeface="+mj-ea"/>
              </a:rPr>
              <a:t>，以及石窟艺术，提高欣赏美和鉴赏美的能力；（唯物史观、家国情怀）3.通过提取材料分析材料，</a:t>
            </a:r>
            <a:r>
              <a:rPr lang="zh-CN" sz="2600" u="sng">
                <a:solidFill>
                  <a:srgbClr val="FF0000"/>
                </a:solidFill>
                <a:latin typeface="+mj-ea"/>
                <a:ea typeface="+mj-ea"/>
                <a:cs typeface="+mj-ea"/>
              </a:rPr>
              <a:t>学生能从</a:t>
            </a:r>
            <a:r>
              <a:rPr lang="zh-CN" sz="2600">
                <a:solidFill>
                  <a:srgbClr val="000000"/>
                </a:solidFill>
                <a:latin typeface="+mj-ea"/>
                <a:ea typeface="+mj-ea"/>
                <a:cs typeface="+mj-ea"/>
              </a:rPr>
              <a:t>政治、经济、民族关系、对外关系、科学家和艺术家的匠心独运等</a:t>
            </a:r>
            <a:r>
              <a:rPr lang="zh-CN" sz="2600" u="sng">
                <a:solidFill>
                  <a:srgbClr val="FF0000"/>
                </a:solidFill>
                <a:latin typeface="+mj-ea"/>
                <a:ea typeface="+mj-ea"/>
                <a:cs typeface="+mj-ea"/>
              </a:rPr>
              <a:t>多角度，分析</a:t>
            </a:r>
            <a:r>
              <a:rPr lang="zh-CN" sz="2600">
                <a:solidFill>
                  <a:srgbClr val="000000"/>
                </a:solidFill>
                <a:latin typeface="+mj-ea"/>
                <a:ea typeface="+mj-ea"/>
                <a:cs typeface="+mj-ea"/>
              </a:rPr>
              <a:t>魏晋南北朝时期科技文化发展的</a:t>
            </a:r>
            <a:r>
              <a:rPr lang="zh-CN" sz="2600" u="sng">
                <a:solidFill>
                  <a:srgbClr val="FF0000"/>
                </a:solidFill>
                <a:latin typeface="+mj-ea"/>
                <a:ea typeface="+mj-ea"/>
                <a:cs typeface="+mj-ea"/>
              </a:rPr>
              <a:t>原因</a:t>
            </a:r>
            <a:r>
              <a:rPr lang="zh-CN" sz="2600">
                <a:solidFill>
                  <a:srgbClr val="000000"/>
                </a:solidFill>
                <a:latin typeface="+mj-ea"/>
                <a:ea typeface="+mj-ea"/>
                <a:cs typeface="+mj-ea"/>
              </a:rPr>
              <a:t>；（史料实证、历史解释）4.通过对时间轴的分析，</a:t>
            </a:r>
            <a:r>
              <a:rPr lang="zh-CN" sz="2600" u="sng">
                <a:solidFill>
                  <a:srgbClr val="FF0000"/>
                </a:solidFill>
                <a:latin typeface="+mj-ea"/>
                <a:ea typeface="+mj-ea"/>
                <a:cs typeface="+mj-ea"/>
              </a:rPr>
              <a:t>学生能</a:t>
            </a:r>
            <a:r>
              <a:rPr lang="zh-CN" sz="2600">
                <a:solidFill>
                  <a:srgbClr val="000000"/>
                </a:solidFill>
                <a:latin typeface="+mj-ea"/>
                <a:ea typeface="+mj-ea"/>
                <a:cs typeface="+mj-ea"/>
              </a:rPr>
              <a:t>将魏晋南北朝的科技文化放在两汉与隋唐之间的大背景下去</a:t>
            </a:r>
            <a:r>
              <a:rPr lang="zh-CN" sz="2600" u="sng">
                <a:solidFill>
                  <a:srgbClr val="FF0000"/>
                </a:solidFill>
                <a:latin typeface="+mj-ea"/>
                <a:ea typeface="+mj-ea"/>
                <a:cs typeface="+mj-ea"/>
              </a:rPr>
              <a:t>理解</a:t>
            </a:r>
            <a:r>
              <a:rPr lang="zh-CN" sz="2600">
                <a:solidFill>
                  <a:srgbClr val="000000"/>
                </a:solidFill>
                <a:latin typeface="+mj-ea"/>
                <a:ea typeface="+mj-ea"/>
                <a:cs typeface="+mj-ea"/>
              </a:rPr>
              <a:t>魏晋时期科技文化发展的</a:t>
            </a:r>
            <a:r>
              <a:rPr lang="zh-CN" sz="2600" u="sng">
                <a:solidFill>
                  <a:srgbClr val="FF0000"/>
                </a:solidFill>
                <a:latin typeface="+mj-ea"/>
                <a:ea typeface="+mj-ea"/>
                <a:cs typeface="+mj-ea"/>
              </a:rPr>
              <a:t>重要性</a:t>
            </a:r>
            <a:r>
              <a:rPr lang="zh-CN" sz="2600">
                <a:solidFill>
                  <a:srgbClr val="000000"/>
                </a:solidFill>
                <a:latin typeface="+mj-ea"/>
                <a:ea typeface="+mj-ea"/>
                <a:cs typeface="+mj-ea"/>
              </a:rPr>
              <a:t>，</a:t>
            </a:r>
            <a:r>
              <a:rPr lang="zh-CN" sz="2600">
                <a:solidFill>
                  <a:srgbClr val="000000"/>
                </a:solidFill>
                <a:latin typeface="+mj-ea"/>
                <a:ea typeface="+mj-ea"/>
                <a:cs typeface="+mj-ea"/>
                <a:sym typeface="+mn-ea"/>
              </a:rPr>
              <a:t>认识中华优秀传统文化的继承与创新</a:t>
            </a:r>
            <a:r>
              <a:rPr lang="zh-CN" sz="2600">
                <a:solidFill>
                  <a:srgbClr val="000000"/>
                </a:solidFill>
                <a:latin typeface="+mj-ea"/>
                <a:ea typeface="+mj-ea"/>
                <a:cs typeface="+mj-ea"/>
              </a:rPr>
              <a:t>。（时空观念、历史解释）</a:t>
            </a:r>
            <a:endParaRPr lang="zh-CN" altLang="en-US" sz="2600">
              <a:solidFill>
                <a:srgbClr val="000000"/>
              </a:solidFill>
              <a:latin typeface="+mj-ea"/>
              <a:ea typeface="+mj-ea"/>
              <a:cs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334010" y="1028700"/>
            <a:ext cx="5205095" cy="2906395"/>
          </a:xfrm>
          <a:prstGeom prst="rect">
            <a:avLst/>
          </a:prstGeom>
        </p:spPr>
      </p:pic>
      <p:pic>
        <p:nvPicPr>
          <p:cNvPr id="8" name="图片 7"/>
          <p:cNvPicPr>
            <a:picLocks noChangeAspect="1"/>
          </p:cNvPicPr>
          <p:nvPr/>
        </p:nvPicPr>
        <p:blipFill>
          <a:blip r:embed="rId2"/>
          <a:stretch>
            <a:fillRect/>
          </a:stretch>
        </p:blipFill>
        <p:spPr>
          <a:xfrm>
            <a:off x="374650" y="4099560"/>
            <a:ext cx="5269230" cy="2306955"/>
          </a:xfrm>
          <a:prstGeom prst="rect">
            <a:avLst/>
          </a:prstGeom>
        </p:spPr>
      </p:pic>
      <p:pic>
        <p:nvPicPr>
          <p:cNvPr id="10" name="图片 9"/>
          <p:cNvPicPr>
            <a:picLocks noChangeAspect="1"/>
          </p:cNvPicPr>
          <p:nvPr/>
        </p:nvPicPr>
        <p:blipFill>
          <a:blip r:embed="rId3"/>
          <a:stretch>
            <a:fillRect/>
          </a:stretch>
        </p:blipFill>
        <p:spPr>
          <a:xfrm>
            <a:off x="290195" y="3250565"/>
            <a:ext cx="5248910" cy="2672715"/>
          </a:xfrm>
          <a:prstGeom prst="rect">
            <a:avLst/>
          </a:prstGeom>
        </p:spPr>
      </p:pic>
      <p:pic>
        <p:nvPicPr>
          <p:cNvPr id="2" name="图片 1"/>
          <p:cNvPicPr>
            <a:picLocks noChangeAspect="1"/>
          </p:cNvPicPr>
          <p:nvPr/>
        </p:nvPicPr>
        <p:blipFill>
          <a:blip r:embed="rId4"/>
          <a:srcRect b="19801"/>
          <a:stretch>
            <a:fillRect/>
          </a:stretch>
        </p:blipFill>
        <p:spPr>
          <a:xfrm>
            <a:off x="6165215" y="1796415"/>
            <a:ext cx="5690235" cy="2553970"/>
          </a:xfrm>
          <a:prstGeom prst="rect">
            <a:avLst/>
          </a:prstGeom>
        </p:spPr>
      </p:pic>
      <p:pic>
        <p:nvPicPr>
          <p:cNvPr id="3" name="图片 2"/>
          <p:cNvPicPr>
            <a:picLocks noChangeAspect="1"/>
          </p:cNvPicPr>
          <p:nvPr/>
        </p:nvPicPr>
        <p:blipFill>
          <a:blip r:embed="rId5"/>
          <a:srcRect b="13597"/>
          <a:stretch>
            <a:fillRect/>
          </a:stretch>
        </p:blipFill>
        <p:spPr>
          <a:xfrm>
            <a:off x="6334125" y="3863340"/>
            <a:ext cx="5433060" cy="2477770"/>
          </a:xfrm>
          <a:prstGeom prst="rect">
            <a:avLst/>
          </a:prstGeom>
        </p:spPr>
      </p:pic>
      <p:sp>
        <p:nvSpPr>
          <p:cNvPr id="4" name="文本框 3"/>
          <p:cNvSpPr txBox="1">
            <a:spLocks noChangeArrowheads="1"/>
          </p:cNvSpPr>
          <p:nvPr>
            <p:custDataLst>
              <p:tags r:id="rId6"/>
            </p:custDataLst>
          </p:nvPr>
        </p:nvSpPr>
        <p:spPr bwMode="auto">
          <a:xfrm>
            <a:off x="8552180" y="105410"/>
            <a:ext cx="3181985" cy="148145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None/>
            </a:pPr>
            <a:r>
              <a:rPr lang="zh-CN" sz="3200" b="1" dirty="0" smtClean="0">
                <a:latin typeface="微软雅黑" panose="020B0503020204020204" charset="-122"/>
                <a:ea typeface="微软雅黑" panose="020B0503020204020204" charset="-122"/>
                <a:sym typeface="+mn-ea"/>
              </a:rPr>
              <a:t>任务驱动</a:t>
            </a:r>
            <a:endParaRPr lang="zh-CN" sz="3200" b="1" dirty="0" smtClean="0">
              <a:latin typeface="微软雅黑" panose="020B0503020204020204" charset="-122"/>
              <a:ea typeface="微软雅黑" panose="020B0503020204020204" charset="-122"/>
              <a:sym typeface="+mn-ea"/>
            </a:endParaRPr>
          </a:p>
          <a:p>
            <a:pPr algn="ctr">
              <a:buClrTx/>
              <a:buSzTx/>
              <a:buNone/>
            </a:pPr>
            <a:r>
              <a:rPr lang="zh-CN" sz="3200" b="1" dirty="0" smtClean="0">
                <a:latin typeface="微软雅黑" panose="020B0503020204020204" charset="-122"/>
                <a:ea typeface="微软雅黑" panose="020B0503020204020204" charset="-122"/>
                <a:sym typeface="+mn-ea"/>
              </a:rPr>
              <a:t>细化问题</a:t>
            </a:r>
            <a:endParaRPr lang="zh-CN" sz="3200" b="1" dirty="0" smtClean="0">
              <a:latin typeface="微软雅黑" panose="020B0503020204020204" charset="-122"/>
              <a:ea typeface="微软雅黑" panose="020B0503020204020204" charset="-122"/>
              <a:sym typeface="+mn-ea"/>
            </a:endParaRPr>
          </a:p>
          <a:p>
            <a:pPr algn="ctr">
              <a:buClrTx/>
              <a:buSzTx/>
              <a:buNone/>
            </a:pPr>
            <a:r>
              <a:rPr lang="zh-CN" sz="3200" b="1" dirty="0" smtClean="0">
                <a:latin typeface="微软雅黑" panose="020B0503020204020204" charset="-122"/>
                <a:ea typeface="微软雅黑" panose="020B0503020204020204" charset="-122"/>
                <a:sym typeface="+mn-ea"/>
              </a:rPr>
              <a:t>小组合作探究</a:t>
            </a:r>
            <a:endParaRPr lang="zh-CN" sz="3200" b="1" dirty="0" smtClean="0">
              <a:latin typeface="微软雅黑" panose="020B0503020204020204" charset="-122"/>
              <a:ea typeface="微软雅黑" panose="020B0503020204020204" charset="-122"/>
              <a:sym typeface="+mn-ea"/>
            </a:endParaRPr>
          </a:p>
        </p:txBody>
      </p:sp>
      <p:sp>
        <p:nvSpPr>
          <p:cNvPr id="11" name="文本框 10"/>
          <p:cNvSpPr txBox="1">
            <a:spLocks noChangeArrowheads="1"/>
          </p:cNvSpPr>
          <p:nvPr>
            <p:custDataLst>
              <p:tags r:id="rId7"/>
            </p:custDataLst>
          </p:nvPr>
        </p:nvSpPr>
        <p:spPr bwMode="auto">
          <a:xfrm>
            <a:off x="8552180" y="1704340"/>
            <a:ext cx="3028950" cy="131889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None/>
            </a:pPr>
            <a:r>
              <a:rPr lang="zh-CN" sz="3200" b="1" dirty="0" smtClean="0">
                <a:latin typeface="微软雅黑" panose="020B0503020204020204" charset="-122"/>
                <a:ea typeface="微软雅黑" panose="020B0503020204020204" charset="-122"/>
                <a:sym typeface="+mn-ea"/>
              </a:rPr>
              <a:t>高度融合教与学</a:t>
            </a:r>
            <a:endParaRPr lang="zh-CN" sz="3200" b="1" dirty="0" smtClean="0">
              <a:latin typeface="微软雅黑" panose="020B0503020204020204" charset="-122"/>
              <a:ea typeface="微软雅黑" panose="020B0503020204020204" charset="-122"/>
              <a:sym typeface="+mn-ea"/>
            </a:endParaRPr>
          </a:p>
          <a:p>
            <a:pPr algn="ctr">
              <a:buClrTx/>
              <a:buSzTx/>
              <a:buNone/>
            </a:pPr>
            <a:r>
              <a:rPr lang="zh-CN" sz="3200" b="1" dirty="0" smtClean="0">
                <a:latin typeface="微软雅黑" panose="020B0503020204020204" charset="-122"/>
                <a:ea typeface="微软雅黑" panose="020B0503020204020204" charset="-122"/>
                <a:sym typeface="+mn-ea"/>
              </a:rPr>
              <a:t>突显学生主体</a:t>
            </a:r>
            <a:endParaRPr lang="zh-CN" sz="3200" b="1" dirty="0" smtClean="0">
              <a:latin typeface="微软雅黑" panose="020B0503020204020204" charset="-122"/>
              <a:ea typeface="微软雅黑" panose="020B0503020204020204" charset="-122"/>
              <a:sym typeface="+mn-ea"/>
            </a:endParaRPr>
          </a:p>
        </p:txBody>
      </p:sp>
      <p:sp>
        <p:nvSpPr>
          <p:cNvPr id="6" name="文本框 5"/>
          <p:cNvSpPr txBox="1"/>
          <p:nvPr/>
        </p:nvSpPr>
        <p:spPr>
          <a:xfrm>
            <a:off x="374650" y="246380"/>
            <a:ext cx="7258685" cy="617855"/>
          </a:xfrm>
          <a:prstGeom prst="rect">
            <a:avLst/>
          </a:prstGeom>
          <a:noFill/>
          <a:ln w="9525">
            <a:noFill/>
          </a:ln>
        </p:spPr>
        <p:txBody>
          <a:bodyPr>
            <a:noAutofit/>
          </a:bodyPr>
          <a:p>
            <a:pPr lvl="0" algn="l" defTabSz="1375410">
              <a:buClrTx/>
              <a:buSzTx/>
            </a:pPr>
            <a:r>
              <a:rPr lang="zh-CN" sz="32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以</a:t>
            </a:r>
            <a:r>
              <a:rPr lang="zh-CN" sz="32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探究性活动提升思维的思辨性</a:t>
            </a:r>
            <a:endParaRPr lang="zh-CN" sz="32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507365" y="927100"/>
          <a:ext cx="10826115" cy="5003800"/>
        </p:xfrm>
        <a:graphic>
          <a:graphicData uri="http://schemas.openxmlformats.org/drawingml/2006/table">
            <a:tbl>
              <a:tblPr firstRow="1" bandRow="1">
                <a:tableStyleId>{5940675A-B579-460E-94D1-54222C63F5DA}</a:tableStyleId>
              </a:tblPr>
              <a:tblGrid>
                <a:gridCol w="1849120"/>
                <a:gridCol w="1597025"/>
                <a:gridCol w="3761105"/>
                <a:gridCol w="1746885"/>
                <a:gridCol w="888365"/>
                <a:gridCol w="983615"/>
              </a:tblGrid>
              <a:tr h="456565">
                <a:tc rowSpan="2">
                  <a:txBody>
                    <a:bodyPr/>
                    <a:p>
                      <a:pPr indent="0" algn="ctr">
                        <a:buNone/>
                      </a:pPr>
                      <a:r>
                        <a:rPr lang="zh-CN" altLang="en-US" sz="2400">
                          <a:solidFill>
                            <a:srgbClr val="000000"/>
                          </a:solidFill>
                          <a:latin typeface="仿宋" panose="02010609060101010101" pitchFamily="49" charset="-122"/>
                          <a:ea typeface="仿宋" panose="02010609060101010101" pitchFamily="49" charset="-122"/>
                          <a:cs typeface="仿宋" panose="02010609060101010101" pitchFamily="49" charset="-122"/>
                          <a:sym typeface="+mn-ea"/>
                        </a:rPr>
                        <a:t>学习</a:t>
                      </a: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目标</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学习任务</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评价内容</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（评价观察点）</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评价主体和等级（</a:t>
                      </a:r>
                      <a:r>
                        <a:rPr lang="en-US" altLang="zh-CN" sz="2400" b="0">
                          <a:solidFill>
                            <a:srgbClr val="000000"/>
                          </a:solidFill>
                          <a:latin typeface="仿宋" panose="02010609060101010101" pitchFamily="49" charset="-122"/>
                          <a:ea typeface="仿宋" panose="02010609060101010101" pitchFamily="49" charset="-122"/>
                          <a:cs typeface="仿宋" panose="02010609060101010101" pitchFamily="49" charset="-122"/>
                        </a:rPr>
                        <a:t>ABC</a:t>
                      </a: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535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学生自评（记录表现）</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小组</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互评</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教师</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评价</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1885">
                <a:tc>
                  <a:txBody>
                    <a:bodyPr/>
                    <a:p>
                      <a:pPr indent="0" algn="ctr">
                        <a:buNone/>
                      </a:pP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目标</a:t>
                      </a:r>
                      <a:r>
                        <a:rPr lang="en-US" altLang="zh-CN" sz="2400" b="0">
                          <a:solidFill>
                            <a:srgbClr val="000000"/>
                          </a:solidFill>
                          <a:latin typeface="仿宋" panose="02010609060101010101" pitchFamily="49" charset="-122"/>
                          <a:ea typeface="仿宋" panose="02010609060101010101" pitchFamily="49" charset="-122"/>
                          <a:cs typeface="仿宋" panose="02010609060101010101" pitchFamily="49" charset="-122"/>
                        </a:rPr>
                        <a:t>1</a:t>
                      </a:r>
                      <a:r>
                        <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：通过阅读教材和材料，学生能说出贾思勰、祖冲之、王羲之等人在本领域的突出成就</a:t>
                      </a:r>
                      <a:endParaRPr lang="zh-CN"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400" b="0">
                          <a:solidFill>
                            <a:srgbClr val="000000"/>
                          </a:solidFill>
                          <a:latin typeface="仿宋" panose="02010609060101010101" pitchFamily="49" charset="-122"/>
                          <a:ea typeface="仿宋" panose="02010609060101010101" pitchFamily="49" charset="-122"/>
                          <a:cs typeface="仿宋" panose="02010609060101010101" pitchFamily="49" charset="-122"/>
                        </a:rPr>
                        <a:t>任务单1：请小组根据课文与材料，推选最佳的科技创新，并为科技大咖撰写颁奖词</a:t>
                      </a:r>
                      <a:endParaRPr lang="en-US" altLang="zh-CN"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1-1能准确说出人物所处的年代、突出成就；</a:t>
                      </a:r>
                      <a:endParaRPr 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0">
                        <a:buNone/>
                      </a:pPr>
                      <a:r>
                        <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1-2能联系人物所处的时代背景，体现时代风貌；</a:t>
                      </a:r>
                      <a:endPar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0">
                        <a:buNone/>
                      </a:pPr>
                      <a:r>
                        <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1-3能根据人物的成就，准确表达情感价值观；</a:t>
                      </a:r>
                      <a:endPar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0">
                        <a:buNone/>
                      </a:pPr>
                      <a:r>
                        <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rPr>
                        <a:t>1-4观点准确，条理清晰，言简意赅，篇幅适中。</a:t>
                      </a:r>
                      <a:endPar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2400" b="0">
                        <a:solidFill>
                          <a:srgbClr val="000000"/>
                        </a:solidFill>
                        <a:latin typeface="仿宋" panose="02010609060101010101" pitchFamily="49" charset="-122"/>
                        <a:ea typeface="仿宋" panose="02010609060101010101" pitchFamily="49" charset="-122"/>
                        <a:cs typeface="仿宋" panose="02010609060101010101" pitchFamily="49"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374650" y="246380"/>
            <a:ext cx="10325735" cy="617855"/>
          </a:xfrm>
          <a:prstGeom prst="rect">
            <a:avLst/>
          </a:prstGeom>
          <a:noFill/>
          <a:ln w="9525">
            <a:noFill/>
          </a:ln>
        </p:spPr>
        <p:txBody>
          <a:bodyPr>
            <a:noAutofit/>
          </a:bodyPr>
          <a:p>
            <a:pPr lvl="0" algn="l" defTabSz="1375410">
              <a:buClrTx/>
              <a:buSzTx/>
            </a:pPr>
            <a:r>
              <a:rPr lang="zh-CN" sz="320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改进评价方式，推进高阶思维落地</a:t>
            </a:r>
            <a:endParaRPr lang="zh-CN" sz="3200" b="0">
              <a:solidFill>
                <a:srgbClr val="1D41D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52780" y="288925"/>
            <a:ext cx="10501630" cy="583565"/>
          </a:xfrm>
          <a:prstGeom prst="rect">
            <a:avLst/>
          </a:prstGeom>
          <a:noFill/>
        </p:spPr>
        <p:txBody>
          <a:bodyPr wrap="square" rtlCol="0" anchor="t">
            <a:spAutoFit/>
          </a:bodyPr>
          <a:p>
            <a:r>
              <a:rPr lang="en-US" altLang="zh-CN" sz="3200">
                <a:sym typeface="+mn-ea"/>
              </a:rPr>
              <a:t>3.</a:t>
            </a:r>
            <a:r>
              <a:rPr lang="zh-CN" altLang="en-US" sz="3200">
                <a:sym typeface="+mn-ea"/>
              </a:rPr>
              <a:t>巧用思维可视化工具，提升思维的</a:t>
            </a:r>
            <a:r>
              <a:rPr lang="zh-CN" altLang="en-US" sz="3200">
                <a:sym typeface="+mn-ea"/>
              </a:rPr>
              <a:t>缜密性</a:t>
            </a:r>
            <a:endParaRPr lang="zh-CN" altLang="en-US" sz="3200">
              <a:sym typeface="+mn-ea"/>
            </a:endParaRPr>
          </a:p>
        </p:txBody>
      </p:sp>
      <p:pic>
        <p:nvPicPr>
          <p:cNvPr id="7" name="内容占位符 6"/>
          <p:cNvPicPr>
            <a:picLocks noChangeAspect="1"/>
          </p:cNvPicPr>
          <p:nvPr>
            <p:ph idx="1"/>
          </p:nvPr>
        </p:nvPicPr>
        <p:blipFill>
          <a:blip r:embed="rId1"/>
          <a:srcRect t="30025" b="2830"/>
          <a:stretch>
            <a:fillRect/>
          </a:stretch>
        </p:blipFill>
        <p:spPr>
          <a:xfrm>
            <a:off x="530860" y="1016635"/>
            <a:ext cx="10960100" cy="5318125"/>
          </a:xfrm>
          <a:prstGeom prst="dodecagon">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08585" y="148590"/>
            <a:ext cx="6997700" cy="4036695"/>
          </a:xfrm>
          <a:prstGeom prst="rect">
            <a:avLst/>
          </a:prstGeom>
        </p:spPr>
      </p:pic>
      <p:pic>
        <p:nvPicPr>
          <p:cNvPr id="7" name="图片 6"/>
          <p:cNvPicPr>
            <a:picLocks noChangeAspect="1"/>
          </p:cNvPicPr>
          <p:nvPr/>
        </p:nvPicPr>
        <p:blipFill>
          <a:blip r:embed="rId2"/>
          <a:stretch>
            <a:fillRect/>
          </a:stretch>
        </p:blipFill>
        <p:spPr>
          <a:xfrm>
            <a:off x="5020310" y="2099310"/>
            <a:ext cx="6713220" cy="4039235"/>
          </a:xfrm>
          <a:prstGeom prst="rect">
            <a:avLst/>
          </a:prstGeom>
        </p:spPr>
      </p:pic>
      <p:pic>
        <p:nvPicPr>
          <p:cNvPr id="8" name="图片 7"/>
          <p:cNvPicPr>
            <a:picLocks noChangeAspect="1"/>
          </p:cNvPicPr>
          <p:nvPr/>
        </p:nvPicPr>
        <p:blipFill>
          <a:blip r:embed="rId3"/>
          <a:stretch>
            <a:fillRect/>
          </a:stretch>
        </p:blipFill>
        <p:spPr>
          <a:xfrm>
            <a:off x="259080" y="148590"/>
            <a:ext cx="11566525" cy="599059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2575" y="214630"/>
            <a:ext cx="11473180" cy="583565"/>
          </a:xfrm>
          <a:prstGeom prst="rect">
            <a:avLst/>
          </a:prstGeom>
          <a:noFill/>
        </p:spPr>
        <p:txBody>
          <a:bodyPr wrap="square" rtlCol="0" anchor="t">
            <a:spAutoFit/>
          </a:bodyPr>
          <a:p>
            <a:pPr>
              <a:lnSpc>
                <a:spcPct val="100000"/>
              </a:lnSpc>
            </a:pPr>
            <a:r>
              <a:rPr lang="zh-CN" altLang="en-US" sz="2800">
                <a:sym typeface="+mn-ea"/>
              </a:rPr>
              <a:t> </a:t>
            </a:r>
            <a:r>
              <a:rPr lang="zh-CN" altLang="en-US" sz="3200">
                <a:solidFill>
                  <a:srgbClr val="FF0000"/>
                </a:solidFill>
                <a:sym typeface="+mn-ea"/>
              </a:rPr>
              <a:t>   （二）备考引领</a:t>
            </a:r>
            <a:endParaRPr lang="zh-CN" altLang="en-US" sz="3200">
              <a:solidFill>
                <a:srgbClr val="FF0000"/>
              </a:solidFill>
              <a:sym typeface="+mn-ea"/>
            </a:endParaRPr>
          </a:p>
        </p:txBody>
      </p:sp>
      <p:sp>
        <p:nvSpPr>
          <p:cNvPr id="100" name="文本框 99"/>
          <p:cNvSpPr txBox="1"/>
          <p:nvPr/>
        </p:nvSpPr>
        <p:spPr>
          <a:xfrm>
            <a:off x="634365" y="1673860"/>
            <a:ext cx="10668000" cy="4471670"/>
          </a:xfrm>
          <a:prstGeom prst="rect">
            <a:avLst/>
          </a:prstGeom>
          <a:noFill/>
          <a:ln w="9525">
            <a:noFill/>
          </a:ln>
        </p:spPr>
        <p:txBody>
          <a:bodyPr>
            <a:noAutofit/>
          </a:bodyPr>
          <a:p>
            <a:pPr indent="133350">
              <a:lnSpc>
                <a:spcPct val="120000"/>
              </a:lnSpc>
              <a:spcBef>
                <a:spcPts val="0"/>
              </a:spcBef>
              <a:spcAft>
                <a:spcPts val="0"/>
              </a:spcAft>
            </a:pPr>
            <a:r>
              <a:rPr lang="en-US" sz="2800" b="0">
                <a:latin typeface="微软雅黑" panose="020B0503020204020204" charset="-122"/>
                <a:ea typeface="微软雅黑" panose="020B0503020204020204" charset="-122"/>
                <a:cs typeface="微软雅黑" panose="020B0503020204020204" charset="-122"/>
              </a:rPr>
              <a:t>     </a:t>
            </a:r>
            <a:r>
              <a:rPr sz="2800" b="0">
                <a:latin typeface="微软雅黑" panose="020B0503020204020204" charset="-122"/>
                <a:ea typeface="微软雅黑" panose="020B0503020204020204" charset="-122"/>
                <a:cs typeface="微软雅黑" panose="020B0503020204020204" charset="-122"/>
              </a:rPr>
              <a:t>第三，确定试题的评分标准。要预估学生的作答情况，对可能出现的各种合理答案进行分类和相应水平划分；</a:t>
            </a:r>
            <a:r>
              <a:rPr sz="2800" b="0">
                <a:highlight>
                  <a:srgbClr val="FFFF00"/>
                </a:highlight>
                <a:latin typeface="微软雅黑" panose="020B0503020204020204" charset="-122"/>
                <a:ea typeface="微软雅黑" panose="020B0503020204020204" charset="-122"/>
                <a:cs typeface="微软雅黑" panose="020B0503020204020204" charset="-122"/>
              </a:rPr>
              <a:t>对评分标准要点进行细化，提供不同等级得分的参考答案或参考示例</a:t>
            </a:r>
            <a:r>
              <a:rPr sz="2800" b="0">
                <a:latin typeface="微软雅黑" panose="020B0503020204020204" charset="-122"/>
                <a:ea typeface="微软雅黑" panose="020B0503020204020204" charset="-122"/>
                <a:cs typeface="微软雅黑" panose="020B0503020204020204" charset="-122"/>
              </a:rPr>
              <a:t>。鼓励制定</a:t>
            </a:r>
            <a:r>
              <a:rPr sz="2800" b="0">
                <a:highlight>
                  <a:srgbClr val="FFFF00"/>
                </a:highlight>
                <a:latin typeface="微软雅黑" panose="020B0503020204020204" charset="-122"/>
                <a:ea typeface="微软雅黑" panose="020B0503020204020204" charset="-122"/>
                <a:cs typeface="微软雅黑" panose="020B0503020204020204" charset="-122"/>
              </a:rPr>
              <a:t>分层次的评分标准</a:t>
            </a:r>
            <a:r>
              <a:rPr sz="2800" b="0">
                <a:latin typeface="微软雅黑" panose="020B0503020204020204" charset="-122"/>
                <a:ea typeface="微软雅黑" panose="020B0503020204020204" charset="-122"/>
                <a:cs typeface="微软雅黑" panose="020B0503020204020204" charset="-122"/>
              </a:rPr>
              <a:t>，尽量减少“点对点”式的硬性机械赋分方式，适当增加探究性与创新性题目的分值，有效衡量学生核心素养水平。建议使用百分赋分制，以便于细化对学生核心素养的考查；注意赋分分数值与学业质量标准的对应关系。</a:t>
            </a:r>
            <a:endParaRPr sz="2800" b="0">
              <a:latin typeface="微软雅黑" panose="020B0503020204020204" charset="-122"/>
              <a:ea typeface="微软雅黑" panose="020B0503020204020204" charset="-122"/>
              <a:cs typeface="微软雅黑" panose="020B0503020204020204" charset="-122"/>
            </a:endParaRPr>
          </a:p>
          <a:p>
            <a:pPr indent="133350" algn="r">
              <a:lnSpc>
                <a:spcPct val="120000"/>
              </a:lnSpc>
              <a:spcBef>
                <a:spcPts val="0"/>
              </a:spcBef>
              <a:spcAft>
                <a:spcPts val="0"/>
              </a:spcAft>
            </a:pPr>
            <a:r>
              <a:rPr lang="en-US" sz="2800" dirty="0">
                <a:effectLst/>
                <a:latin typeface="微软雅黑" panose="020B0503020204020204" charset="-122"/>
                <a:cs typeface="微软雅黑" panose="020B0503020204020204" charset="-122"/>
                <a:sym typeface="+mn-ea"/>
              </a:rPr>
              <a:t>——</a:t>
            </a:r>
            <a:r>
              <a:rPr sz="2800" dirty="0">
                <a:effectLst/>
                <a:latin typeface="微软雅黑" panose="020B0503020204020204" charset="-122"/>
                <a:cs typeface="微软雅黑" panose="020B0503020204020204" charset="-122"/>
                <a:sym typeface="+mn-ea"/>
              </a:rPr>
              <a:t>《义务教育历史课程标准(2022年版)》</a:t>
            </a:r>
            <a:r>
              <a:rPr lang="zh-CN" sz="2800" dirty="0">
                <a:effectLst/>
                <a:latin typeface="微软雅黑" panose="020B0503020204020204" charset="-122"/>
                <a:cs typeface="微软雅黑" panose="020B0503020204020204" charset="-122"/>
                <a:sym typeface="+mn-ea"/>
              </a:rPr>
              <a:t>第</a:t>
            </a:r>
            <a:r>
              <a:rPr lang="en-US" altLang="zh-CN" sz="2800" dirty="0">
                <a:effectLst/>
                <a:latin typeface="微软雅黑" panose="020B0503020204020204" charset="-122"/>
                <a:cs typeface="微软雅黑" panose="020B0503020204020204" charset="-122"/>
                <a:sym typeface="+mn-ea"/>
              </a:rPr>
              <a:t>65</a:t>
            </a:r>
            <a:r>
              <a:rPr lang="zh-CN" altLang="en-US" sz="2800" dirty="0">
                <a:effectLst/>
                <a:latin typeface="微软雅黑" panose="020B0503020204020204" charset="-122"/>
                <a:cs typeface="微软雅黑" panose="020B0503020204020204" charset="-122"/>
                <a:sym typeface="+mn-ea"/>
              </a:rPr>
              <a:t>页</a:t>
            </a:r>
            <a:endParaRPr lang="zh-CN" altLang="en-US" sz="2800" b="0" dirty="0">
              <a:effectLst/>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800735" y="924560"/>
            <a:ext cx="10501630" cy="622935"/>
          </a:xfrm>
          <a:prstGeom prst="rect">
            <a:avLst/>
          </a:prstGeom>
          <a:noFill/>
        </p:spPr>
        <p:txBody>
          <a:bodyPr wrap="square" rtlCol="0" anchor="t">
            <a:noAutofit/>
          </a:bodyPr>
          <a:p>
            <a:r>
              <a:rPr lang="en-US" altLang="zh-CN" sz="3200">
                <a:sym typeface="+mn-ea"/>
              </a:rPr>
              <a:t>1.</a:t>
            </a:r>
            <a:r>
              <a:rPr sz="3200">
                <a:latin typeface="微软雅黑" panose="020B0503020204020204" charset="-122"/>
                <a:ea typeface="微软雅黑" panose="020B0503020204020204" charset="-122"/>
                <a:cs typeface="微软雅黑" panose="020B0503020204020204" charset="-122"/>
                <a:sym typeface="+mn-ea"/>
              </a:rPr>
              <a:t>等级评分法和要素评分法相结合</a:t>
            </a:r>
            <a:endParaRPr sz="3200">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842760" y="599440"/>
            <a:ext cx="4851400" cy="2245360"/>
          </a:xfrm>
          <a:prstGeom prst="rect">
            <a:avLst/>
          </a:prstGeom>
          <a:noFill/>
        </p:spPr>
        <p:txBody>
          <a:bodyPr wrap="square" rtlCol="0" anchor="t">
            <a:spAutoFit/>
          </a:bodyPr>
          <a:p>
            <a:r>
              <a:rPr lang="en-US" altLang="zh-CN" sz="2800"/>
              <a:t>        </a:t>
            </a:r>
            <a:r>
              <a:rPr lang="zh-CN" altLang="en-US" sz="2800"/>
              <a:t>SOLO 分类理论针对学生回答某一问题展现出来的</a:t>
            </a:r>
            <a:r>
              <a:rPr lang="zh-CN" altLang="en-US" sz="2800">
                <a:highlight>
                  <a:srgbClr val="FFFF00"/>
                </a:highlight>
              </a:rPr>
              <a:t>不同思维层级</a:t>
            </a:r>
            <a:r>
              <a:rPr lang="zh-CN" altLang="en-US" sz="2800"/>
              <a:t>，将其思维能力水平按从低到高、从简单到复杂的原则划分。</a:t>
            </a:r>
            <a:endParaRPr lang="zh-CN" altLang="en-US" sz="2800"/>
          </a:p>
        </p:txBody>
      </p:sp>
      <p:pic>
        <p:nvPicPr>
          <p:cNvPr id="5" name="图片 4"/>
          <p:cNvPicPr>
            <a:picLocks noChangeAspect="1"/>
          </p:cNvPicPr>
          <p:nvPr/>
        </p:nvPicPr>
        <p:blipFill>
          <a:blip r:embed="rId1"/>
          <a:stretch>
            <a:fillRect/>
          </a:stretch>
        </p:blipFill>
        <p:spPr>
          <a:xfrm>
            <a:off x="559435" y="2933065"/>
            <a:ext cx="11134725" cy="3716655"/>
          </a:xfrm>
          <a:prstGeom prst="rect">
            <a:avLst/>
          </a:prstGeom>
        </p:spPr>
      </p:pic>
      <p:pic>
        <p:nvPicPr>
          <p:cNvPr id="6" name="图片 5"/>
          <p:cNvPicPr>
            <a:picLocks noChangeAspect="1"/>
          </p:cNvPicPr>
          <p:nvPr/>
        </p:nvPicPr>
        <p:blipFill>
          <a:blip r:embed="rId2"/>
          <a:stretch>
            <a:fillRect/>
          </a:stretch>
        </p:blipFill>
        <p:spPr>
          <a:xfrm>
            <a:off x="559435" y="284480"/>
            <a:ext cx="5933440" cy="2559685"/>
          </a:xfrm>
          <a:prstGeom prst="rect">
            <a:avLst/>
          </a:prstGeom>
        </p:spPr>
      </p:pic>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userDrawn="1">
            <p:custDataLst>
              <p:tags r:id="rId1"/>
            </p:custDataLst>
          </p:nvPr>
        </p:nvPicPr>
        <p:blipFill rotWithShape="1">
          <a:blip r:embed="rId2"/>
          <a:srcRect/>
          <a:stretch>
            <a:fillRect/>
          </a:stretch>
        </p:blipFill>
        <p:spPr>
          <a:xfrm rot="16635317" flipH="1">
            <a:off x="11172190" y="-154940"/>
            <a:ext cx="1035050" cy="881380"/>
          </a:xfrm>
          <a:prstGeom prst="rect">
            <a:avLst/>
          </a:prstGeom>
        </p:spPr>
      </p:pic>
      <p:grpSp>
        <p:nvGrpSpPr>
          <p:cNvPr id="2" name="组合 1"/>
          <p:cNvGrpSpPr/>
          <p:nvPr userDrawn="1">
            <p:custDataLst>
              <p:tags r:id="rId3"/>
            </p:custDataLst>
          </p:nvPr>
        </p:nvGrpSpPr>
        <p:grpSpPr>
          <a:xfrm rot="0">
            <a:off x="0" y="4886325"/>
            <a:ext cx="712470" cy="1971675"/>
            <a:chOff x="0" y="4391345"/>
            <a:chExt cx="891702" cy="2466656"/>
          </a:xfrm>
        </p:grpSpPr>
        <p:pic>
          <p:nvPicPr>
            <p:cNvPr id="8" name="图片 7"/>
            <p:cNvPicPr>
              <a:picLocks noChangeAspect="1"/>
            </p:cNvPicPr>
            <p:nvPr>
              <p:custDataLst>
                <p:tags r:id="rId4"/>
              </p:custDataLst>
            </p:nvPr>
          </p:nvPicPr>
          <p:blipFill rotWithShape="1">
            <a:blip r:embed="rId5"/>
            <a:srcRect/>
            <a:stretch>
              <a:fillRect/>
            </a:stretch>
          </p:blipFill>
          <p:spPr>
            <a:xfrm>
              <a:off x="0" y="5917327"/>
              <a:ext cx="891702" cy="940674"/>
            </a:xfrm>
            <a:prstGeom prst="rect">
              <a:avLst/>
            </a:prstGeom>
          </p:spPr>
        </p:pic>
        <p:pic>
          <p:nvPicPr>
            <p:cNvPr id="9" name="图片 8"/>
            <p:cNvPicPr>
              <a:picLocks noChangeAspect="1"/>
            </p:cNvPicPr>
            <p:nvPr>
              <p:custDataLst>
                <p:tags r:id="rId6"/>
              </p:custDataLst>
            </p:nvPr>
          </p:nvPicPr>
          <p:blipFill>
            <a:blip r:embed="rId7"/>
            <a:stretch>
              <a:fillRect/>
            </a:stretch>
          </p:blipFill>
          <p:spPr>
            <a:xfrm rot="1953062" flipH="1">
              <a:off x="67048" y="4391345"/>
              <a:ext cx="757605" cy="2455724"/>
            </a:xfrm>
            <a:prstGeom prst="rect">
              <a:avLst/>
            </a:prstGeom>
          </p:spPr>
        </p:pic>
      </p:grpSp>
      <p:sp>
        <p:nvSpPr>
          <p:cNvPr id="5" name="文本框 4"/>
          <p:cNvSpPr txBox="1"/>
          <p:nvPr/>
        </p:nvSpPr>
        <p:spPr>
          <a:xfrm>
            <a:off x="788035" y="271145"/>
            <a:ext cx="9638030" cy="645160"/>
          </a:xfrm>
          <a:prstGeom prst="rect">
            <a:avLst/>
          </a:prstGeom>
          <a:noFill/>
        </p:spPr>
        <p:txBody>
          <a:bodyPr wrap="square" rtlCol="0" anchor="t">
            <a:spAutoFit/>
          </a:bodyPr>
          <a:p>
            <a:r>
              <a:rPr lang="zh-CN" altLang="en-US" sz="3600">
                <a:sym typeface="+mn-ea"/>
              </a:rPr>
              <a:t>2023 九年级教学质量监测第</a:t>
            </a:r>
            <a:r>
              <a:rPr lang="en-US" altLang="zh-CN" sz="3600">
                <a:sym typeface="+mn-ea"/>
              </a:rPr>
              <a:t>33</a:t>
            </a:r>
            <a:r>
              <a:rPr lang="zh-CN" altLang="en-US" sz="3600">
                <a:sym typeface="+mn-ea"/>
              </a:rPr>
              <a:t>（</a:t>
            </a:r>
            <a:r>
              <a:rPr lang="en-US" altLang="zh-CN" sz="3600">
                <a:sym typeface="+mn-ea"/>
              </a:rPr>
              <a:t>2</a:t>
            </a:r>
            <a:r>
              <a:rPr lang="zh-CN" altLang="en-US" sz="3600">
                <a:sym typeface="+mn-ea"/>
              </a:rPr>
              <a:t>）题</a:t>
            </a:r>
            <a:endParaRPr lang="zh-CN" altLang="en-US" sz="3600">
              <a:sym typeface="+mn-ea"/>
            </a:endParaRPr>
          </a:p>
        </p:txBody>
      </p:sp>
      <p:pic>
        <p:nvPicPr>
          <p:cNvPr id="6" name="图片 2" descr="4655a9189fa5f468b1be5a89cccffaf"/>
          <p:cNvPicPr>
            <a:picLocks noChangeAspect="1"/>
          </p:cNvPicPr>
          <p:nvPr>
            <p:custDataLst>
              <p:tags r:id="rId8"/>
            </p:custDataLst>
          </p:nvPr>
        </p:nvPicPr>
        <p:blipFill>
          <a:blip r:embed="rId9"/>
          <a:srcRect l="8596" t="2525" r="7850" b="11507"/>
          <a:stretch>
            <a:fillRect/>
          </a:stretch>
        </p:blipFill>
        <p:spPr>
          <a:xfrm>
            <a:off x="999490" y="916305"/>
            <a:ext cx="10908665" cy="5782310"/>
          </a:xfrm>
          <a:prstGeom prst="rect">
            <a:avLst/>
          </a:prstGeom>
        </p:spPr>
      </p:pic>
    </p:spTree>
    <p:custDataLst>
      <p:tags r:id="rId10"/>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630555" y="1179195"/>
          <a:ext cx="11027410" cy="5355590"/>
        </p:xfrm>
        <a:graphic>
          <a:graphicData uri="http://schemas.openxmlformats.org/drawingml/2006/table">
            <a:tbl>
              <a:tblPr/>
              <a:tblGrid>
                <a:gridCol w="1558925"/>
                <a:gridCol w="9468485"/>
              </a:tblGrid>
              <a:tr h="480060">
                <a:tc rowSpan="3">
                  <a:txBody>
                    <a:bodyPr/>
                    <a:p>
                      <a:pPr indent="0" algn="ctr">
                        <a:buNone/>
                      </a:pPr>
                      <a:r>
                        <a:rPr lang="en-US" sz="2800" b="0">
                          <a:latin typeface="宋体" panose="02010600030101010101" pitchFamily="2" charset="-122"/>
                          <a:ea typeface="宋体" panose="02010600030101010101" pitchFamily="2" charset="-122"/>
                          <a:cs typeface="宋体" panose="02010600030101010101" pitchFamily="2" charset="-122"/>
                        </a:rPr>
                        <a:t>观点(0-2分)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宋体" panose="02010600030101010101" pitchFamily="2" charset="-122"/>
                          <a:ea typeface="宋体" panose="02010600030101010101" pitchFamily="2" charset="-122"/>
                          <a:cs typeface="宋体" panose="02010600030101010101" pitchFamily="2" charset="-122"/>
                        </a:rPr>
                        <a:t>观点明确。(2分)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944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观点较明确。(1分)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94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l" fontAlgn="auto">
                        <a:buNone/>
                      </a:pPr>
                      <a:r>
                        <a:rPr lang="en-US" sz="2800" b="0">
                          <a:latin typeface="宋体" panose="02010600030101010101" pitchFamily="2" charset="-122"/>
                          <a:ea typeface="宋体" panose="02010600030101010101" pitchFamily="2" charset="-122"/>
                          <a:cs typeface="宋体" panose="02010600030101010101" pitchFamily="2" charset="-122"/>
                        </a:rPr>
                        <a:t>没有形成明确观点。(0分)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78840">
                <a:tc rowSpan="3">
                  <a:txBody>
                    <a:bodyPr/>
                    <a:p>
                      <a:pPr indent="0" algn="ctr">
                        <a:buNone/>
                      </a:pPr>
                      <a:r>
                        <a:rPr lang="en-US" sz="2800" b="0">
                          <a:latin typeface="宋体" panose="02010600030101010101" pitchFamily="2" charset="-122"/>
                          <a:ea typeface="宋体" panose="02010600030101010101" pitchFamily="2" charset="-122"/>
                          <a:cs typeface="宋体" panose="02010600030101010101" pitchFamily="2" charset="-122"/>
                        </a:rPr>
                        <a:t>阐释(0-4分)  </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能从两个时间轴中提取有效信息，史实准确，论证合理，阐释具有思想深度。(3～4分)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594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能从两个时间轴中提取有效信息，史实较准确，论证较合理，阐释具有一定思想深度。(1～2分)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87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史实不准确，阐释不清晰。(0分)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0060">
                <a:tc rowSpan="3">
                  <a:txBody>
                    <a:bodyPr/>
                    <a:p>
                      <a:pPr indent="0" algn="ctr">
                        <a:buNone/>
                      </a:pPr>
                      <a:r>
                        <a:rPr lang="en-US" sz="2800" b="0">
                          <a:latin typeface="宋体" panose="02010600030101010101" pitchFamily="2" charset="-122"/>
                          <a:ea typeface="宋体" panose="02010600030101010101" pitchFamily="2" charset="-122"/>
                          <a:cs typeface="宋体" panose="02010600030101010101" pitchFamily="2" charset="-122"/>
                        </a:rPr>
                        <a:t>结论(0-2分) </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结论高度升华。(2分)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94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结论升华不够。(1分)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00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l">
                        <a:buNone/>
                      </a:pPr>
                      <a:r>
                        <a:rPr lang="en-US" sz="2800" b="0">
                          <a:latin typeface="宋体" panose="02010600030101010101" pitchFamily="2" charset="-122"/>
                          <a:ea typeface="宋体" panose="02010600030101010101" pitchFamily="2" charset="-122"/>
                          <a:cs typeface="宋体" panose="02010600030101010101" pitchFamily="2" charset="-122"/>
                        </a:rPr>
                        <a:t>没有结论或结论不准确。(0分)</a:t>
                      </a:r>
                      <a:endParaRPr lang="en-US" altLang="en-US" sz="2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矩形 4"/>
          <p:cNvSpPr/>
          <p:nvPr>
            <p:custDataLst>
              <p:tags r:id="rId2"/>
            </p:custDataLst>
          </p:nvPr>
        </p:nvSpPr>
        <p:spPr>
          <a:xfrm>
            <a:off x="630555" y="149225"/>
            <a:ext cx="11026775" cy="953135"/>
          </a:xfrm>
          <a:prstGeom prst="rect">
            <a:avLst/>
          </a:prstGeom>
          <a:solidFill>
            <a:schemeClr val="bg1"/>
          </a:solidFill>
          <a:ln>
            <a:noFill/>
          </a:ln>
        </p:spPr>
        <p:txBody>
          <a:bodyPr wrap="square" rtlCol="0" anchor="t">
            <a:spAutoFit/>
          </a:bodyPr>
          <a:p>
            <a:pPr algn="just"/>
            <a:r>
              <a:rPr sz="2800">
                <a:solidFill>
                  <a:srgbClr val="FF0000"/>
                </a:solidFill>
                <a:effectLst/>
              </a:rPr>
              <a:t>评分说明：根据中考改卷，题组在评卷中采用</a:t>
            </a:r>
            <a:r>
              <a:rPr sz="2800">
                <a:solidFill>
                  <a:srgbClr val="FF0000"/>
                </a:solidFill>
                <a:effectLst/>
                <a:highlight>
                  <a:srgbClr val="FFFF00"/>
                </a:highlight>
              </a:rPr>
              <a:t>等级评分法</a:t>
            </a:r>
            <a:r>
              <a:rPr sz="2800">
                <a:solidFill>
                  <a:srgbClr val="FF0000"/>
                </a:solidFill>
                <a:effectLst/>
              </a:rPr>
              <a:t>（参照参考答案）和</a:t>
            </a:r>
            <a:r>
              <a:rPr sz="2800">
                <a:solidFill>
                  <a:srgbClr val="FF0000"/>
                </a:solidFill>
                <a:effectLst/>
                <a:highlight>
                  <a:srgbClr val="FFFF00"/>
                </a:highlight>
              </a:rPr>
              <a:t>要素评分法相结合</a:t>
            </a:r>
            <a:r>
              <a:rPr sz="2800">
                <a:solidFill>
                  <a:srgbClr val="FF0000"/>
                </a:solidFill>
                <a:effectLst/>
              </a:rPr>
              <a:t>的方式。</a:t>
            </a:r>
            <a:endParaRPr sz="2800">
              <a:solidFill>
                <a:srgbClr val="FF0000"/>
              </a:solidFill>
              <a:effectLst/>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28600" y="557530"/>
            <a:ext cx="2875280" cy="2483485"/>
          </a:xfrm>
          <a:prstGeom prst="rect">
            <a:avLst/>
          </a:prstGeom>
        </p:spPr>
      </p:pic>
      <p:sp>
        <p:nvSpPr>
          <p:cNvPr id="8" name="标题"/>
          <p:cNvSpPr txBox="1"/>
          <p:nvPr>
            <p:custDataLst>
              <p:tags r:id="rId2"/>
            </p:custDataLst>
          </p:nvPr>
        </p:nvSpPr>
        <p:spPr>
          <a:xfrm>
            <a:off x="591185" y="2827020"/>
            <a:ext cx="11009630" cy="1674495"/>
          </a:xfrm>
          <a:prstGeom prst="rect">
            <a:avLst/>
          </a:prstGeom>
          <a:noFill/>
        </p:spPr>
        <p:txBody>
          <a:bodyPr wrap="square" lIns="0" tIns="0" rIns="0" bIns="0" rtlCol="0" anchor="b"/>
          <a:lstStyle>
            <a:defPPr>
              <a:defRPr lang="zh-CN"/>
            </a:defPPr>
            <a:lvl1pPr algn="ctr">
              <a:defRPr b="1" spc="300">
                <a:solidFill>
                  <a:srgbClr val="FFFFFF"/>
                </a:solidFill>
                <a:effectLst>
                  <a:outerShdw blurRad="63500" sx="102000" sy="102000" algn="ctr" rotWithShape="0">
                    <a:schemeClr val="accent1">
                      <a:alpha val="40000"/>
                    </a:schemeClr>
                  </a:outerShdw>
                </a:effectLst>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pPr>
            <a:r>
              <a:rPr lang="zh-CN" sz="7200">
                <a:solidFill>
                  <a:schemeClr val="tx1"/>
                </a:solidFill>
                <a:effectLst/>
                <a:latin typeface="方正粗黑宋简体" panose="02000000000000000000" charset="-122"/>
                <a:ea typeface="方正粗黑宋简体" panose="02000000000000000000" charset="-122"/>
                <a:cs typeface="+mn-ea"/>
                <a:sym typeface="+mn-ea"/>
              </a:rPr>
              <a:t>高阶</a:t>
            </a:r>
            <a:r>
              <a:rPr lang="zh-CN" altLang="en-US" sz="7200" spc="200" dirty="0">
                <a:solidFill>
                  <a:schemeClr val="accent1">
                    <a:lumMod val="75000"/>
                  </a:schemeClr>
                </a:solidFill>
                <a:uFillTx/>
                <a:latin typeface="方正粗黑宋简体" panose="02000000000000000000" charset="-122"/>
                <a:ea typeface="方正粗黑宋简体" panose="02000000000000000000" charset="-122"/>
                <a:cs typeface="+mj-cs"/>
                <a:sym typeface="+mn-ea"/>
              </a:rPr>
              <a:t>思维</a:t>
            </a:r>
            <a:r>
              <a:rPr lang="zh-CN" sz="7200">
                <a:solidFill>
                  <a:schemeClr val="tx1"/>
                </a:solidFill>
                <a:effectLst/>
                <a:latin typeface="方正粗黑宋简体" panose="02000000000000000000" charset="-122"/>
                <a:ea typeface="方正粗黑宋简体" panose="02000000000000000000" charset="-122"/>
                <a:cs typeface="+mn-ea"/>
                <a:sym typeface="+mn-ea"/>
              </a:rPr>
              <a:t>释义及重要性</a:t>
            </a:r>
            <a:endParaRPr kumimoji="0" lang="zh-CN" altLang="en-US" sz="7200" b="1" i="0" u="none" strike="noStrike" kern="1200" cap="none" spc="300" normalizeH="0" baseline="0" noProof="0" dirty="0">
              <a:solidFill>
                <a:schemeClr val="tx1"/>
              </a:solidFill>
              <a:effectLst/>
              <a:uLnTx/>
              <a:uFillTx/>
              <a:latin typeface="方正粗黑宋简体" panose="02000000000000000000" charset="-122"/>
              <a:ea typeface="方正粗黑宋简体" panose="02000000000000000000" charset="-122"/>
              <a:cs typeface="+mn-ea"/>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00" name="文本框 99"/>
          <p:cNvSpPr txBox="1"/>
          <p:nvPr/>
        </p:nvSpPr>
        <p:spPr>
          <a:xfrm>
            <a:off x="391160" y="124460"/>
            <a:ext cx="11196955" cy="6107430"/>
          </a:xfrm>
          <a:prstGeom prst="rect">
            <a:avLst/>
          </a:prstGeom>
          <a:noFill/>
          <a:ln w="9525">
            <a:noFill/>
          </a:ln>
        </p:spPr>
        <p:txBody>
          <a:bodyPr>
            <a:noAutofit/>
          </a:bodyPr>
          <a:p>
            <a:pPr indent="0"/>
            <a:r>
              <a:rPr lang="en-US" altLang="zh-CN" sz="3200" b="0">
                <a:solidFill>
                  <a:srgbClr val="FF0000"/>
                </a:solidFill>
                <a:latin typeface="微软雅黑" panose="020B0503020204020204" charset="-122"/>
                <a:ea typeface="微软雅黑" panose="020B0503020204020204" charset="-122"/>
              </a:rPr>
              <a:t>33（2）</a:t>
            </a:r>
            <a:r>
              <a:rPr lang="zh-CN" altLang="en-US" sz="3200" b="0">
                <a:solidFill>
                  <a:srgbClr val="FF0000"/>
                </a:solidFill>
                <a:latin typeface="微软雅黑" panose="020B0503020204020204" charset="-122"/>
                <a:ea typeface="微软雅黑" panose="020B0503020204020204" charset="-122"/>
              </a:rPr>
              <a:t>评分细则</a:t>
            </a:r>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r>
              <a:rPr lang="en-US" altLang="zh-CN" sz="3200" b="1">
                <a:solidFill>
                  <a:srgbClr val="FF0000"/>
                </a:solidFill>
                <a:highlight>
                  <a:srgbClr val="FFFF00"/>
                </a:highlight>
                <a:latin typeface="微软雅黑" panose="020B0503020204020204" charset="-122"/>
                <a:ea typeface="微软雅黑" panose="020B0503020204020204" charset="-122"/>
              </a:rPr>
              <a:t>选择：</a:t>
            </a:r>
            <a:r>
              <a:rPr lang="en-US" altLang="zh-CN" sz="3200" b="0">
                <a:solidFill>
                  <a:schemeClr val="dk1">
                    <a:lumMod val="85000"/>
                    <a:lumOff val="15000"/>
                  </a:schemeClr>
                </a:solidFill>
                <a:latin typeface="微软雅黑" panose="020B0503020204020204" charset="-122"/>
                <a:ea typeface="微软雅黑" panose="020B0503020204020204" charset="-122"/>
              </a:rPr>
              <a:t>华盛顿、拿破仑。</a:t>
            </a:r>
            <a:r>
              <a:rPr lang="zh-CN" altLang="en-US" sz="3200" b="0">
                <a:solidFill>
                  <a:schemeClr val="dk1">
                    <a:lumMod val="85000"/>
                    <a:lumOff val="15000"/>
                  </a:schemeClr>
                </a:solidFill>
                <a:latin typeface="微软雅黑" panose="020B0503020204020204" charset="-122"/>
                <a:ea typeface="微软雅黑" panose="020B0503020204020204" charset="-122"/>
              </a:rPr>
              <a:t>（</a:t>
            </a:r>
            <a:r>
              <a:rPr lang="en-US" altLang="zh-CN" sz="3200" b="0">
                <a:solidFill>
                  <a:schemeClr val="dk1">
                    <a:lumMod val="85000"/>
                    <a:lumOff val="15000"/>
                  </a:schemeClr>
                </a:solidFill>
                <a:latin typeface="微软雅黑" panose="020B0503020204020204" charset="-122"/>
                <a:ea typeface="微软雅黑" panose="020B0503020204020204" charset="-122"/>
              </a:rPr>
              <a:t>1</a:t>
            </a:r>
            <a:r>
              <a:rPr lang="zh-CN" altLang="en-US" sz="3200" b="0">
                <a:solidFill>
                  <a:schemeClr val="dk1">
                    <a:lumMod val="85000"/>
                    <a:lumOff val="15000"/>
                  </a:schemeClr>
                </a:solidFill>
                <a:latin typeface="微软雅黑" panose="020B0503020204020204" charset="-122"/>
                <a:ea typeface="微软雅黑" panose="020B0503020204020204" charset="-122"/>
              </a:rPr>
              <a:t>分）</a:t>
            </a:r>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r>
              <a:rPr lang="en-US" altLang="zh-CN" sz="3200" b="1">
                <a:solidFill>
                  <a:srgbClr val="FF0000"/>
                </a:solidFill>
                <a:highlight>
                  <a:srgbClr val="FFFF00"/>
                </a:highlight>
                <a:latin typeface="微软雅黑" panose="020B0503020204020204" charset="-122"/>
                <a:ea typeface="微软雅黑" panose="020B0503020204020204" charset="-122"/>
              </a:rPr>
              <a:t>观点：</a:t>
            </a:r>
            <a:r>
              <a:rPr lang="en-US" altLang="zh-CN" sz="3200" b="0">
                <a:solidFill>
                  <a:schemeClr val="dk1">
                    <a:lumMod val="85000"/>
                    <a:lumOff val="15000"/>
                  </a:schemeClr>
                </a:solidFill>
                <a:latin typeface="微软雅黑" panose="020B0503020204020204" charset="-122"/>
                <a:ea typeface="微软雅黑" panose="020B0503020204020204" charset="-122"/>
              </a:rPr>
              <a:t>重要历史人物推动资本主义制度的确立与巩固。</a:t>
            </a:r>
            <a:r>
              <a:rPr lang="zh-CN" altLang="en-US" sz="3200" b="0">
                <a:solidFill>
                  <a:schemeClr val="dk1">
                    <a:lumMod val="85000"/>
                    <a:lumOff val="15000"/>
                  </a:schemeClr>
                </a:solidFill>
                <a:latin typeface="微软雅黑" panose="020B0503020204020204" charset="-122"/>
                <a:ea typeface="微软雅黑" panose="020B0503020204020204" charset="-122"/>
              </a:rPr>
              <a:t>（</a:t>
            </a:r>
            <a:r>
              <a:rPr lang="en-US" altLang="zh-CN" sz="3200" b="0">
                <a:solidFill>
                  <a:schemeClr val="dk1">
                    <a:lumMod val="85000"/>
                    <a:lumOff val="15000"/>
                  </a:schemeClr>
                </a:solidFill>
                <a:latin typeface="微软雅黑" panose="020B0503020204020204" charset="-122"/>
                <a:ea typeface="微软雅黑" panose="020B0503020204020204" charset="-122"/>
              </a:rPr>
              <a:t>2</a:t>
            </a:r>
            <a:r>
              <a:rPr lang="zh-CN" altLang="en-US" sz="3200" b="0">
                <a:solidFill>
                  <a:schemeClr val="dk1">
                    <a:lumMod val="85000"/>
                    <a:lumOff val="15000"/>
                  </a:schemeClr>
                </a:solidFill>
                <a:latin typeface="微软雅黑" panose="020B0503020204020204" charset="-122"/>
                <a:ea typeface="微软雅黑" panose="020B0503020204020204" charset="-122"/>
              </a:rPr>
              <a:t>分）</a:t>
            </a:r>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endParaRPr lang="en-US" altLang="zh-CN" sz="3200" b="0">
              <a:solidFill>
                <a:schemeClr val="dk1">
                  <a:lumMod val="85000"/>
                  <a:lumOff val="15000"/>
                </a:schemeClr>
              </a:solidFill>
              <a:latin typeface="微软雅黑" panose="020B0503020204020204" charset="-122"/>
              <a:ea typeface="微软雅黑" panose="020B0503020204020204" charset="-122"/>
            </a:endParaRPr>
          </a:p>
        </p:txBody>
      </p:sp>
      <p:sp>
        <p:nvSpPr>
          <p:cNvPr id="3" name="矩形标注 2"/>
          <p:cNvSpPr/>
          <p:nvPr/>
        </p:nvSpPr>
        <p:spPr>
          <a:xfrm>
            <a:off x="1253490" y="1364615"/>
            <a:ext cx="9782810" cy="788035"/>
          </a:xfrm>
          <a:prstGeom prst="wedgeRectCallout">
            <a:avLst>
              <a:gd name="adj1" fmla="val -28737"/>
              <a:gd name="adj2" fmla="val -71414"/>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t>选择两个或以上人物，</a:t>
            </a:r>
            <a:r>
              <a:rPr lang="en-US" altLang="zh-CN" sz="3200"/>
              <a:t>1</a:t>
            </a:r>
            <a:r>
              <a:rPr lang="zh-CN" altLang="en-US" sz="3200"/>
              <a:t>分；没有选择不得分。</a:t>
            </a:r>
            <a:endParaRPr lang="zh-CN" altLang="en-US" sz="3200"/>
          </a:p>
        </p:txBody>
      </p:sp>
      <p:sp>
        <p:nvSpPr>
          <p:cNvPr id="4" name="矩形标注 3"/>
          <p:cNvSpPr/>
          <p:nvPr/>
        </p:nvSpPr>
        <p:spPr>
          <a:xfrm>
            <a:off x="1204595" y="3608070"/>
            <a:ext cx="9831070" cy="2978785"/>
          </a:xfrm>
          <a:prstGeom prst="wedgeRectCallout">
            <a:avLst>
              <a:gd name="adj1" fmla="val -32448"/>
              <a:gd name="adj2" fmla="val -6694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3200"/>
              <a:t>      </a:t>
            </a:r>
            <a:r>
              <a:rPr sz="3200"/>
              <a:t>言之有理的观点，如主谓宾结构式的句子，2分；选择两个人物代表的事件的规律，或者是具体史实之间的联系；或者从历史名人的角度来定观点都可以，符合逻辑的观点就可以给2分。</a:t>
            </a:r>
            <a:endParaRPr sz="3200"/>
          </a:p>
          <a:p>
            <a:pPr algn="ctr"/>
            <a:r>
              <a:rPr sz="3200">
                <a:sym typeface="+mn-ea"/>
              </a:rPr>
              <a:t>不全面的观点，不够规律性的看情况给分1分或不给分。</a:t>
            </a:r>
            <a:endParaRPr sz="3200">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00" name="文本框 99"/>
          <p:cNvSpPr txBox="1"/>
          <p:nvPr/>
        </p:nvSpPr>
        <p:spPr>
          <a:xfrm>
            <a:off x="612775" y="200660"/>
            <a:ext cx="10716895" cy="6252845"/>
          </a:xfrm>
          <a:prstGeom prst="rect">
            <a:avLst/>
          </a:prstGeom>
          <a:noFill/>
          <a:ln w="9525">
            <a:noFill/>
          </a:ln>
        </p:spPr>
        <p:txBody>
          <a:bodyPr>
            <a:noAutofit/>
          </a:bodyPr>
          <a:p>
            <a:pPr indent="0"/>
            <a:r>
              <a:rPr lang="zh-CN" sz="4000" b="1">
                <a:solidFill>
                  <a:srgbClr val="FF0000"/>
                </a:solidFill>
                <a:latin typeface="Times New Roman" panose="02020603050405020304" charset="0"/>
                <a:ea typeface="宋体" panose="02010600030101010101" pitchFamily="2" charset="-122"/>
              </a:rPr>
              <a:t>【以下观点</a:t>
            </a:r>
            <a:r>
              <a:rPr lang="en-US" altLang="zh-CN" sz="4000" b="1">
                <a:solidFill>
                  <a:srgbClr val="FF0000"/>
                </a:solidFill>
                <a:latin typeface="Times New Roman" panose="02020603050405020304" charset="0"/>
                <a:ea typeface="宋体" panose="02010600030101010101" pitchFamily="2" charset="-122"/>
              </a:rPr>
              <a:t>2</a:t>
            </a:r>
            <a:r>
              <a:rPr lang="zh-CN" altLang="en-US" sz="4000" b="1">
                <a:solidFill>
                  <a:srgbClr val="FF0000"/>
                </a:solidFill>
                <a:latin typeface="Times New Roman" panose="02020603050405020304" charset="0"/>
                <a:ea typeface="宋体" panose="02010600030101010101" pitchFamily="2" charset="-122"/>
              </a:rPr>
              <a:t>分】</a:t>
            </a:r>
            <a:endParaRPr lang="zh-CN" altLang="en-US" sz="4000" b="1">
              <a:solidFill>
                <a:schemeClr val="tx1"/>
              </a:solidFill>
              <a:latin typeface="Times New Roman" panose="02020603050405020304" charset="0"/>
              <a:ea typeface="宋体" panose="02010600030101010101" pitchFamily="2"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杰出人物（直接写两个历史历史人物）推动社会发展</a:t>
            </a:r>
            <a:r>
              <a:rPr lang="en-US" sz="4000">
                <a:solidFill>
                  <a:schemeClr val="tx1"/>
                </a:solidFill>
                <a:latin typeface="微软雅黑" panose="020B0503020204020204" charset="-122"/>
                <a:ea typeface="微软雅黑" panose="020B0503020204020204" charset="-122"/>
                <a:cs typeface="微软雅黑" panose="020B0503020204020204" charset="-122"/>
              </a:rPr>
              <a:t>/</a:t>
            </a:r>
            <a:r>
              <a:rPr lang="zh-CN" sz="4000">
                <a:solidFill>
                  <a:schemeClr val="tx1"/>
                </a:solidFill>
                <a:latin typeface="微软雅黑" panose="020B0503020204020204" charset="-122"/>
                <a:ea typeface="微软雅黑" panose="020B0503020204020204" charset="-122"/>
                <a:cs typeface="微软雅黑" panose="020B0503020204020204" charset="-122"/>
              </a:rPr>
              <a:t>历史的进步；</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优秀人物推动历史发展进程；</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资产阶级革命推动社会进步</a:t>
            </a:r>
            <a:r>
              <a:rPr lang="en-US" altLang="zh-CN" sz="4000">
                <a:solidFill>
                  <a:schemeClr val="tx1"/>
                </a:solidFill>
                <a:latin typeface="微软雅黑" panose="020B0503020204020204" charset="-122"/>
                <a:ea typeface="微软雅黑" panose="020B0503020204020204" charset="-122"/>
                <a:cs typeface="微软雅黑" panose="020B0503020204020204" charset="-122"/>
              </a:rPr>
              <a:t>/</a:t>
            </a:r>
            <a:r>
              <a:rPr lang="zh-CN" sz="4000">
                <a:latin typeface="微软雅黑" panose="020B0503020204020204" charset="-122"/>
                <a:ea typeface="微软雅黑" panose="020B0503020204020204" charset="-122"/>
                <a:cs typeface="微软雅黑" panose="020B0503020204020204" charset="-122"/>
                <a:sym typeface="+mn-ea"/>
              </a:rPr>
              <a:t>社会发展</a:t>
            </a:r>
            <a:r>
              <a:rPr lang="zh-CN" sz="4000">
                <a:solidFill>
                  <a:schemeClr val="tx1"/>
                </a:solidFill>
                <a:latin typeface="微软雅黑" panose="020B0503020204020204" charset="-122"/>
                <a:ea typeface="微软雅黑" panose="020B0503020204020204" charset="-122"/>
                <a:cs typeface="微软雅黑" panose="020B0503020204020204" charset="-122"/>
              </a:rPr>
              <a:t>；</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资产阶级革命</a:t>
            </a:r>
            <a:r>
              <a:rPr lang="en-US" sz="4000">
                <a:solidFill>
                  <a:schemeClr val="tx1"/>
                </a:solidFill>
                <a:latin typeface="微软雅黑" panose="020B0503020204020204" charset="-122"/>
                <a:ea typeface="微软雅黑" panose="020B0503020204020204" charset="-122"/>
                <a:cs typeface="微软雅黑" panose="020B0503020204020204" charset="-122"/>
              </a:rPr>
              <a:t>/</a:t>
            </a:r>
            <a:r>
              <a:rPr lang="zh-CN" sz="4000">
                <a:solidFill>
                  <a:schemeClr val="tx1"/>
                </a:solidFill>
                <a:latin typeface="微软雅黑" panose="020B0503020204020204" charset="-122"/>
                <a:ea typeface="微软雅黑" panose="020B0503020204020204" charset="-122"/>
                <a:cs typeface="微软雅黑" panose="020B0503020204020204" charset="-122"/>
              </a:rPr>
              <a:t>工业革命推动社会进步；</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工业革命推动马克思主义的诞生；</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创新推动历史的发展；</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开拓精神推动社会发展；</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a:p>
            <a:pPr indent="0"/>
            <a:r>
              <a:rPr lang="zh-CN" sz="4000">
                <a:solidFill>
                  <a:schemeClr val="tx1"/>
                </a:solidFill>
                <a:latin typeface="微软雅黑" panose="020B0503020204020204" charset="-122"/>
                <a:ea typeface="微软雅黑" panose="020B0503020204020204" charset="-122"/>
                <a:cs typeface="微软雅黑" panose="020B0503020204020204" charset="-122"/>
              </a:rPr>
              <a:t>政治变革推动社会发展。</a:t>
            </a:r>
            <a:endParaRPr lang="zh-CN" sz="400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100" name="文本框 99"/>
          <p:cNvSpPr txBox="1"/>
          <p:nvPr/>
        </p:nvSpPr>
        <p:spPr>
          <a:xfrm>
            <a:off x="391160" y="124460"/>
            <a:ext cx="11196955" cy="6107430"/>
          </a:xfrm>
          <a:prstGeom prst="rect">
            <a:avLst/>
          </a:prstGeom>
          <a:noFill/>
          <a:ln w="9525">
            <a:noFill/>
          </a:ln>
        </p:spPr>
        <p:txBody>
          <a:bodyPr>
            <a:noAutofit/>
          </a:bodyPr>
          <a:p>
            <a:pPr indent="0"/>
            <a:r>
              <a:rPr lang="en-US" altLang="zh-CN" sz="3200" b="0">
                <a:solidFill>
                  <a:srgbClr val="FF0000"/>
                </a:solidFill>
                <a:latin typeface="微软雅黑" panose="020B0503020204020204" charset="-122"/>
                <a:ea typeface="微软雅黑" panose="020B0503020204020204" charset="-122"/>
              </a:rPr>
              <a:t>33（2）</a:t>
            </a:r>
            <a:r>
              <a:rPr lang="zh-CN" altLang="en-US" sz="3200" b="0">
                <a:solidFill>
                  <a:srgbClr val="FF0000"/>
                </a:solidFill>
                <a:latin typeface="微软雅黑" panose="020B0503020204020204" charset="-122"/>
                <a:ea typeface="微软雅黑" panose="020B0503020204020204" charset="-122"/>
              </a:rPr>
              <a:t>评分细则</a:t>
            </a:r>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r>
              <a:rPr lang="en-US" altLang="zh-CN" sz="3200" b="0">
                <a:solidFill>
                  <a:schemeClr val="dk1">
                    <a:lumMod val="85000"/>
                    <a:lumOff val="15000"/>
                  </a:schemeClr>
                </a:solidFill>
                <a:latin typeface="微软雅黑" panose="020B0503020204020204" charset="-122"/>
                <a:ea typeface="微软雅黑" panose="020B0503020204020204" charset="-122"/>
              </a:rPr>
              <a:t>论述：华盛顿领导了美国独立战争，使美国摆脱了英国的殖民统治，实现了民族独立，走上资本主义道路；并领导制定了1787年美国宪法，建立了联邦制共和国。拿破仑颁布了《拿破仑法典》，他的对内、对外战争打击了封建势力，巩固了法国大革命的成果。</a:t>
            </a:r>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endParaRPr lang="en-US" altLang="zh-CN" sz="3200" b="0">
              <a:solidFill>
                <a:schemeClr val="dk1">
                  <a:lumMod val="85000"/>
                  <a:lumOff val="15000"/>
                </a:schemeClr>
              </a:solidFill>
              <a:latin typeface="微软雅黑" panose="020B0503020204020204" charset="-122"/>
              <a:ea typeface="微软雅黑" panose="020B0503020204020204" charset="-122"/>
            </a:endParaRPr>
          </a:p>
          <a:p>
            <a:pPr indent="0"/>
            <a:r>
              <a:rPr lang="en-US" altLang="zh-CN" sz="3200" b="0">
                <a:solidFill>
                  <a:schemeClr val="dk1">
                    <a:lumMod val="85000"/>
                    <a:lumOff val="15000"/>
                  </a:schemeClr>
                </a:solidFill>
                <a:latin typeface="微软雅黑" panose="020B0503020204020204" charset="-122"/>
                <a:ea typeface="微软雅黑" panose="020B0503020204020204" charset="-122"/>
              </a:rPr>
              <a:t>   结论：重要历史人物顺应历史潮流，推动资本主义发展进程。</a:t>
            </a:r>
            <a:endParaRPr lang="en-US" altLang="zh-CN" sz="3200" b="0">
              <a:solidFill>
                <a:schemeClr val="dk1">
                  <a:lumMod val="85000"/>
                  <a:lumOff val="15000"/>
                </a:schemeClr>
              </a:solidFill>
              <a:latin typeface="微软雅黑" panose="020B0503020204020204" charset="-122"/>
              <a:ea typeface="微软雅黑" panose="020B0503020204020204" charset="-122"/>
            </a:endParaRPr>
          </a:p>
        </p:txBody>
      </p:sp>
      <p:sp>
        <p:nvSpPr>
          <p:cNvPr id="5" name="矩形标注 4"/>
          <p:cNvSpPr/>
          <p:nvPr/>
        </p:nvSpPr>
        <p:spPr>
          <a:xfrm>
            <a:off x="521970" y="3122295"/>
            <a:ext cx="10995660" cy="1661795"/>
          </a:xfrm>
          <a:prstGeom prst="wedgeRectCallout">
            <a:avLst>
              <a:gd name="adj1" fmla="val -1634"/>
              <a:gd name="adj2" fmla="val -8118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indent="0" fontAlgn="auto">
              <a:lnSpc>
                <a:spcPct val="100000"/>
              </a:lnSpc>
            </a:pPr>
            <a:r>
              <a:rPr lang="en-US" sz="2400">
                <a:sym typeface="+mn-lt"/>
              </a:rPr>
              <a:t>      </a:t>
            </a:r>
            <a:r>
              <a:rPr sz="2800">
                <a:sym typeface="+mn-lt"/>
              </a:rPr>
              <a:t>满分4分；要求至少两组史实（1分）＋说明（1分）进行论述</a:t>
            </a:r>
            <a:r>
              <a:rPr lang="zh-CN" sz="2800">
                <a:sym typeface="+mn-lt"/>
              </a:rPr>
              <a:t>。</a:t>
            </a:r>
            <a:r>
              <a:rPr sz="2800">
                <a:sym typeface="+mn-lt"/>
              </a:rPr>
              <a:t>观点提炼表达不清晰，观点不得分，论述正常判分。仅有罗列史实，没有进行说明或说明不清晰，1个史实得1分，2个史实及以上至多2分。</a:t>
            </a:r>
            <a:endParaRPr sz="2800">
              <a:sym typeface="+mn-lt"/>
            </a:endParaRPr>
          </a:p>
        </p:txBody>
      </p:sp>
      <p:sp>
        <p:nvSpPr>
          <p:cNvPr id="6" name="矩形标注 5"/>
          <p:cNvSpPr/>
          <p:nvPr/>
        </p:nvSpPr>
        <p:spPr>
          <a:xfrm>
            <a:off x="6266815" y="6022340"/>
            <a:ext cx="4385310" cy="662940"/>
          </a:xfrm>
          <a:prstGeom prst="wedgeRectCallout">
            <a:avLst>
              <a:gd name="adj1" fmla="val -65276"/>
              <a:gd name="adj2" fmla="val -51149"/>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sz="2400"/>
              <a:t>有升华，言之有理</a:t>
            </a:r>
            <a:r>
              <a:rPr lang="zh-CN" sz="2400"/>
              <a:t>，</a:t>
            </a:r>
            <a:r>
              <a:rPr sz="2400"/>
              <a:t>1分。</a:t>
            </a:r>
            <a:endParaRPr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253365" y="877570"/>
            <a:ext cx="11339830" cy="5836920"/>
          </a:xfrm>
          <a:prstGeom prst="rect">
            <a:avLst/>
          </a:prstGeom>
          <a:solidFill>
            <a:schemeClr val="bg1"/>
          </a:solidFill>
        </p:spPr>
        <p:txBody>
          <a:bodyPr wrap="square">
            <a:noAutofit/>
          </a:bodyPr>
          <a:p>
            <a:pPr indent="0" fontAlgn="auto">
              <a:lnSpc>
                <a:spcPct val="100000"/>
              </a:lnSpc>
            </a:pPr>
            <a:r>
              <a:rPr sz="2800" b="1" dirty="0">
                <a:solidFill>
                  <a:srgbClr val="FF0000"/>
                </a:solidFill>
                <a:highlight>
                  <a:srgbClr val="FFFF00"/>
                </a:highlight>
                <a:cs typeface="+mn-ea"/>
                <a:sym typeface="+mn-lt"/>
              </a:rPr>
              <a:t>选择：</a:t>
            </a:r>
            <a:r>
              <a:rPr sz="2800" b="1" dirty="0">
                <a:solidFill>
                  <a:schemeClr val="tx1">
                    <a:lumMod val="85000"/>
                    <a:lumOff val="15000"/>
                  </a:schemeClr>
                </a:solidFill>
                <a:cs typeface="+mn-ea"/>
                <a:sym typeface="+mn-lt"/>
              </a:rPr>
              <a:t>从材料中任意选择写两个及以上得满分2分，写1个得1分。（2分）</a:t>
            </a:r>
            <a:endParaRPr sz="2800" b="1" dirty="0">
              <a:solidFill>
                <a:schemeClr val="tx1">
                  <a:lumMod val="85000"/>
                  <a:lumOff val="15000"/>
                </a:schemeClr>
              </a:solidFill>
              <a:cs typeface="+mn-ea"/>
              <a:sym typeface="+mn-lt"/>
            </a:endParaRPr>
          </a:p>
          <a:p>
            <a:pPr indent="0" fontAlgn="auto">
              <a:lnSpc>
                <a:spcPct val="100000"/>
              </a:lnSpc>
            </a:pPr>
            <a:r>
              <a:rPr sz="2800" b="1" dirty="0">
                <a:solidFill>
                  <a:srgbClr val="FF0000"/>
                </a:solidFill>
                <a:highlight>
                  <a:srgbClr val="FFFF00"/>
                </a:highlight>
                <a:cs typeface="+mn-ea"/>
                <a:sym typeface="+mn-lt"/>
              </a:rPr>
              <a:t>观点：</a:t>
            </a:r>
            <a:r>
              <a:rPr sz="2800" b="1" dirty="0">
                <a:solidFill>
                  <a:schemeClr val="tx1">
                    <a:lumMod val="85000"/>
                    <a:lumOff val="15000"/>
                  </a:schemeClr>
                </a:solidFill>
                <a:cs typeface="+mn-ea"/>
                <a:sym typeface="+mn-lt"/>
              </a:rPr>
              <a:t>满分2分；观点提炼合理、表达清晰，是</a:t>
            </a:r>
            <a:r>
              <a:rPr sz="2800" b="1" u="sng" dirty="0">
                <a:solidFill>
                  <a:srgbClr val="FF0000"/>
                </a:solidFill>
                <a:cs typeface="+mn-ea"/>
                <a:sym typeface="+mn-lt"/>
              </a:rPr>
              <a:t>一个完整的陈述句</a:t>
            </a:r>
            <a:r>
              <a:rPr sz="2800" b="1" dirty="0">
                <a:solidFill>
                  <a:schemeClr val="tx1">
                    <a:lumMod val="85000"/>
                    <a:lumOff val="15000"/>
                  </a:schemeClr>
                </a:solidFill>
                <a:cs typeface="+mn-ea"/>
                <a:sym typeface="+mn-lt"/>
              </a:rPr>
              <a:t>，得2分。</a:t>
            </a:r>
            <a:r>
              <a:rPr sz="2800" b="1" u="sng" dirty="0">
                <a:solidFill>
                  <a:srgbClr val="FF0000"/>
                </a:solidFill>
                <a:cs typeface="+mn-ea"/>
                <a:sym typeface="+mn-lt"/>
              </a:rPr>
              <a:t>回答短语不给分</a:t>
            </a:r>
            <a:r>
              <a:rPr sz="2800" b="1" dirty="0">
                <a:solidFill>
                  <a:schemeClr val="tx1">
                    <a:lumMod val="85000"/>
                    <a:lumOff val="15000"/>
                  </a:schemeClr>
                </a:solidFill>
                <a:cs typeface="+mn-ea"/>
                <a:sym typeface="+mn-lt"/>
              </a:rPr>
              <a:t>。</a:t>
            </a:r>
            <a:r>
              <a:rPr sz="2800" b="1" u="sng" dirty="0">
                <a:solidFill>
                  <a:srgbClr val="FF0000"/>
                </a:solidFill>
                <a:cs typeface="+mn-ea"/>
                <a:sym typeface="+mn-lt"/>
              </a:rPr>
              <a:t>照搬材料</a:t>
            </a:r>
            <a:r>
              <a:rPr sz="2800" b="1" dirty="0">
                <a:solidFill>
                  <a:schemeClr val="tx1">
                    <a:lumMod val="85000"/>
                    <a:lumOff val="15000"/>
                  </a:schemeClr>
                </a:solidFill>
                <a:cs typeface="+mn-ea"/>
                <a:sym typeface="+mn-lt"/>
              </a:rPr>
              <a:t>中的主题句“学习英雄模范，有利于我们传承民族气节、汲取精神力量”</a:t>
            </a:r>
            <a:r>
              <a:rPr sz="2800" b="1" u="sng" dirty="0">
                <a:solidFill>
                  <a:srgbClr val="FF0000"/>
                </a:solidFill>
                <a:cs typeface="+mn-ea"/>
                <a:sym typeface="+mn-lt"/>
              </a:rPr>
              <a:t>扣1分</a:t>
            </a:r>
            <a:endParaRPr sz="2800" b="1" u="sng" dirty="0">
              <a:solidFill>
                <a:srgbClr val="FF0000"/>
              </a:solidFill>
              <a:cs typeface="+mn-ea"/>
              <a:sym typeface="+mn-lt"/>
            </a:endParaRPr>
          </a:p>
          <a:p>
            <a:pPr indent="0" fontAlgn="auto">
              <a:lnSpc>
                <a:spcPct val="100000"/>
              </a:lnSpc>
            </a:pPr>
            <a:r>
              <a:rPr sz="2800" b="1" dirty="0">
                <a:solidFill>
                  <a:srgbClr val="FF0000"/>
                </a:solidFill>
                <a:highlight>
                  <a:srgbClr val="FFFF00"/>
                </a:highlight>
                <a:cs typeface="+mn-ea"/>
                <a:sym typeface="+mn-lt"/>
              </a:rPr>
              <a:t>论述：</a:t>
            </a:r>
            <a:r>
              <a:rPr sz="2800" b="1" dirty="0">
                <a:solidFill>
                  <a:schemeClr val="tx1">
                    <a:lumMod val="85000"/>
                    <a:lumOff val="15000"/>
                  </a:schemeClr>
                </a:solidFill>
                <a:cs typeface="+mn-ea"/>
                <a:sym typeface="+mn-lt"/>
              </a:rPr>
              <a:t>满分4分；要求</a:t>
            </a:r>
            <a:r>
              <a:rPr sz="2800" b="1" u="sng" dirty="0">
                <a:solidFill>
                  <a:srgbClr val="FF0000"/>
                </a:solidFill>
                <a:cs typeface="+mn-ea"/>
                <a:sym typeface="+mn-lt"/>
              </a:rPr>
              <a:t>至少两组</a:t>
            </a:r>
            <a:r>
              <a:rPr sz="2800" b="1" dirty="0">
                <a:solidFill>
                  <a:schemeClr val="tx1">
                    <a:lumMod val="85000"/>
                    <a:lumOff val="15000"/>
                  </a:schemeClr>
                </a:solidFill>
                <a:cs typeface="+mn-ea"/>
                <a:sym typeface="+mn-lt"/>
              </a:rPr>
              <a:t>史实（1分）＋说明（1分）进行论述，即</a:t>
            </a:r>
            <a:r>
              <a:rPr sz="2800" b="1" u="sng" dirty="0">
                <a:solidFill>
                  <a:srgbClr val="FF0000"/>
                </a:solidFill>
                <a:cs typeface="+mn-ea"/>
                <a:sym typeface="+mn-lt"/>
              </a:rPr>
              <a:t>史实1＋说明1；史实2＋说明2，史实3+论述3</a:t>
            </a:r>
            <a:r>
              <a:rPr sz="2800" b="1" dirty="0">
                <a:solidFill>
                  <a:schemeClr val="tx1">
                    <a:lumMod val="85000"/>
                    <a:lumOff val="15000"/>
                  </a:schemeClr>
                </a:solidFill>
                <a:cs typeface="+mn-ea"/>
                <a:sym typeface="+mn-lt"/>
              </a:rPr>
              <a:t>……。史实列举</a:t>
            </a:r>
            <a:r>
              <a:rPr sz="2800" b="1" u="sng" dirty="0">
                <a:solidFill>
                  <a:srgbClr val="FF0000"/>
                </a:solidFill>
                <a:cs typeface="+mn-ea"/>
                <a:sym typeface="+mn-lt"/>
              </a:rPr>
              <a:t>材料外</a:t>
            </a:r>
            <a:r>
              <a:rPr sz="2800" b="1" dirty="0">
                <a:solidFill>
                  <a:schemeClr val="tx1">
                    <a:lumMod val="85000"/>
                    <a:lumOff val="15000"/>
                  </a:schemeClr>
                </a:solidFill>
                <a:cs typeface="+mn-ea"/>
                <a:sym typeface="+mn-lt"/>
              </a:rPr>
              <a:t>但又是所学知识论述，同等给分。（题目要求结合所学知识）</a:t>
            </a:r>
            <a:endParaRPr sz="2800" b="1" dirty="0">
              <a:solidFill>
                <a:schemeClr val="tx1">
                  <a:lumMod val="85000"/>
                  <a:lumOff val="15000"/>
                </a:schemeClr>
              </a:solidFill>
              <a:cs typeface="+mn-ea"/>
              <a:sym typeface="+mn-lt"/>
            </a:endParaRPr>
          </a:p>
          <a:p>
            <a:pPr indent="0" fontAlgn="auto">
              <a:lnSpc>
                <a:spcPct val="100000"/>
              </a:lnSpc>
            </a:pPr>
            <a:r>
              <a:rPr sz="2800" b="1" u="sng" dirty="0">
                <a:solidFill>
                  <a:srgbClr val="FF0000"/>
                </a:solidFill>
                <a:cs typeface="+mn-ea"/>
                <a:sym typeface="+mn-lt"/>
              </a:rPr>
              <a:t>论述照抄材料不给分</a:t>
            </a:r>
            <a:r>
              <a:rPr sz="2800" b="1" dirty="0">
                <a:solidFill>
                  <a:schemeClr val="tx1">
                    <a:lumMod val="85000"/>
                    <a:lumOff val="15000"/>
                  </a:schemeClr>
                </a:solidFill>
                <a:cs typeface="+mn-ea"/>
                <a:sym typeface="+mn-lt"/>
              </a:rPr>
              <a:t>。</a:t>
            </a:r>
            <a:endParaRPr sz="2800" b="1" dirty="0">
              <a:solidFill>
                <a:schemeClr val="tx1">
                  <a:lumMod val="85000"/>
                  <a:lumOff val="15000"/>
                </a:schemeClr>
              </a:solidFill>
              <a:cs typeface="+mn-ea"/>
              <a:sym typeface="+mn-lt"/>
            </a:endParaRPr>
          </a:p>
          <a:p>
            <a:pPr indent="0" fontAlgn="auto">
              <a:lnSpc>
                <a:spcPct val="100000"/>
              </a:lnSpc>
            </a:pPr>
            <a:r>
              <a:rPr sz="2800" b="1" dirty="0">
                <a:solidFill>
                  <a:schemeClr val="tx1">
                    <a:lumMod val="85000"/>
                    <a:lumOff val="15000"/>
                  </a:schemeClr>
                </a:solidFill>
                <a:cs typeface="+mn-ea"/>
                <a:sym typeface="+mn-lt"/>
              </a:rPr>
              <a:t>观点提炼表达不清晰，</a:t>
            </a:r>
            <a:r>
              <a:rPr sz="2800" b="1" u="sng" dirty="0">
                <a:solidFill>
                  <a:srgbClr val="FF0000"/>
                </a:solidFill>
                <a:cs typeface="+mn-ea"/>
                <a:sym typeface="+mn-lt"/>
              </a:rPr>
              <a:t>观点不得分，论述正常判分</a:t>
            </a:r>
            <a:r>
              <a:rPr sz="2800" b="1" dirty="0">
                <a:solidFill>
                  <a:schemeClr val="tx1">
                    <a:lumMod val="85000"/>
                    <a:lumOff val="15000"/>
                  </a:schemeClr>
                </a:solidFill>
                <a:cs typeface="+mn-ea"/>
                <a:sym typeface="+mn-lt"/>
              </a:rPr>
              <a:t>。</a:t>
            </a:r>
            <a:endParaRPr sz="2800" b="1" dirty="0">
              <a:solidFill>
                <a:schemeClr val="tx1">
                  <a:lumMod val="85000"/>
                  <a:lumOff val="15000"/>
                </a:schemeClr>
              </a:solidFill>
              <a:cs typeface="+mn-ea"/>
              <a:sym typeface="+mn-lt"/>
            </a:endParaRPr>
          </a:p>
          <a:p>
            <a:pPr indent="0" fontAlgn="auto">
              <a:lnSpc>
                <a:spcPct val="100000"/>
              </a:lnSpc>
            </a:pPr>
            <a:r>
              <a:rPr sz="2800" b="1" dirty="0">
                <a:solidFill>
                  <a:schemeClr val="tx1">
                    <a:lumMod val="85000"/>
                    <a:lumOff val="15000"/>
                  </a:schemeClr>
                </a:solidFill>
                <a:cs typeface="+mn-ea"/>
                <a:sym typeface="+mn-lt"/>
              </a:rPr>
              <a:t>仅有罗列史实，没有进行说明或说明不清晰，1个史实得1分，2个史实及以上至多2分。</a:t>
            </a:r>
            <a:endParaRPr sz="2800" b="1" dirty="0">
              <a:solidFill>
                <a:schemeClr val="tx1">
                  <a:lumMod val="85000"/>
                  <a:lumOff val="15000"/>
                </a:schemeClr>
              </a:solidFill>
              <a:cs typeface="+mn-ea"/>
              <a:sym typeface="+mn-lt"/>
            </a:endParaRPr>
          </a:p>
          <a:p>
            <a:pPr indent="0" fontAlgn="auto">
              <a:lnSpc>
                <a:spcPct val="100000"/>
              </a:lnSpc>
            </a:pPr>
            <a:r>
              <a:rPr sz="2800" b="1" dirty="0">
                <a:solidFill>
                  <a:srgbClr val="FF0000"/>
                </a:solidFill>
                <a:highlight>
                  <a:srgbClr val="FFFF00"/>
                </a:highlight>
                <a:cs typeface="+mn-ea"/>
                <a:sym typeface="+mn-lt"/>
              </a:rPr>
              <a:t>结论：</a:t>
            </a:r>
            <a:r>
              <a:rPr sz="2800" b="1" dirty="0">
                <a:solidFill>
                  <a:schemeClr val="tx1">
                    <a:lumMod val="85000"/>
                    <a:lumOff val="15000"/>
                  </a:schemeClr>
                </a:solidFill>
                <a:cs typeface="+mn-ea"/>
                <a:sym typeface="+mn-lt"/>
              </a:rPr>
              <a:t>满分2分，结论对观点进行合理升华得2分；</a:t>
            </a:r>
            <a:r>
              <a:rPr sz="2800" b="1" u="sng" dirty="0">
                <a:solidFill>
                  <a:srgbClr val="FF0000"/>
                </a:solidFill>
                <a:cs typeface="+mn-ea"/>
                <a:sym typeface="+mn-lt"/>
              </a:rPr>
              <a:t>重复观点无修改得1分</a:t>
            </a:r>
            <a:r>
              <a:rPr sz="2800" b="1" dirty="0">
                <a:solidFill>
                  <a:schemeClr val="tx1">
                    <a:lumMod val="85000"/>
                    <a:lumOff val="15000"/>
                  </a:schemeClr>
                </a:solidFill>
                <a:cs typeface="+mn-ea"/>
                <a:sym typeface="+mn-lt"/>
              </a:rPr>
              <a:t>，无结论不得分。</a:t>
            </a:r>
            <a:endParaRPr sz="2800" b="1" dirty="0">
              <a:solidFill>
                <a:schemeClr val="tx1">
                  <a:lumMod val="85000"/>
                  <a:lumOff val="15000"/>
                </a:schemeClr>
              </a:solidFill>
              <a:cs typeface="+mn-ea"/>
              <a:sym typeface="+mn-lt"/>
            </a:endParaRPr>
          </a:p>
        </p:txBody>
      </p:sp>
      <p:sp>
        <p:nvSpPr>
          <p:cNvPr id="2" name="文本框 1"/>
          <p:cNvSpPr txBox="1"/>
          <p:nvPr/>
        </p:nvSpPr>
        <p:spPr>
          <a:xfrm>
            <a:off x="393700" y="97155"/>
            <a:ext cx="6096000" cy="706755"/>
          </a:xfrm>
          <a:prstGeom prst="rect">
            <a:avLst/>
          </a:prstGeom>
          <a:noFill/>
        </p:spPr>
        <p:txBody>
          <a:bodyPr wrap="square" rtlCol="0" anchor="t">
            <a:spAutoFit/>
          </a:bodyPr>
          <a:p>
            <a:pPr indent="0"/>
            <a:r>
              <a:rPr lang="zh-CN" altLang="en-US" sz="4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补充评分细则</a:t>
            </a:r>
            <a:endParaRPr lang="zh-CN" altLang="en-US" sz="4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91515" y="876300"/>
            <a:ext cx="10626090" cy="680085"/>
          </a:xfrm>
          <a:prstGeom prst="rect">
            <a:avLst/>
          </a:prstGeom>
          <a:noFill/>
        </p:spPr>
        <p:txBody>
          <a:bodyPr wrap="square" rtlCol="0" anchor="t">
            <a:noAutofit/>
          </a:bodyPr>
          <a:p>
            <a:r>
              <a:rPr lang="en-US" altLang="zh-CN" sz="3600"/>
              <a:t>2</a:t>
            </a:r>
            <a:r>
              <a:rPr lang="zh-CN" altLang="en-US" sz="3600"/>
              <a:t>.高标准、严要求练好</a:t>
            </a:r>
            <a:r>
              <a:rPr lang="en-US" altLang="zh-CN" sz="3600"/>
              <a:t>2023</a:t>
            </a:r>
            <a:r>
              <a:rPr lang="zh-CN" altLang="en-US" sz="3600"/>
              <a:t>年中考论述题。</a:t>
            </a:r>
            <a:endParaRPr lang="zh-CN" altLang="en-US" sz="3600"/>
          </a:p>
        </p:txBody>
      </p:sp>
      <p:sp>
        <p:nvSpPr>
          <p:cNvPr id="4" name="文本框 3"/>
          <p:cNvSpPr txBox="1"/>
          <p:nvPr/>
        </p:nvSpPr>
        <p:spPr>
          <a:xfrm>
            <a:off x="282575" y="214630"/>
            <a:ext cx="11473180" cy="583565"/>
          </a:xfrm>
          <a:prstGeom prst="rect">
            <a:avLst/>
          </a:prstGeom>
          <a:noFill/>
        </p:spPr>
        <p:txBody>
          <a:bodyPr wrap="square" rtlCol="0" anchor="t">
            <a:spAutoFit/>
          </a:bodyPr>
          <a:p>
            <a:pPr>
              <a:lnSpc>
                <a:spcPct val="100000"/>
              </a:lnSpc>
            </a:pPr>
            <a:r>
              <a:rPr lang="zh-CN" altLang="en-US" sz="2800">
                <a:sym typeface="+mn-ea"/>
              </a:rPr>
              <a:t> </a:t>
            </a:r>
            <a:r>
              <a:rPr lang="zh-CN" altLang="en-US" sz="3200">
                <a:solidFill>
                  <a:srgbClr val="FF0000"/>
                </a:solidFill>
                <a:sym typeface="+mn-ea"/>
              </a:rPr>
              <a:t>   （二）备考引领</a:t>
            </a:r>
            <a:endParaRPr lang="zh-CN" altLang="en-US" sz="3200">
              <a:solidFill>
                <a:srgbClr val="FF0000"/>
              </a:solidFill>
              <a:sym typeface="+mn-ea"/>
            </a:endParaRPr>
          </a:p>
        </p:txBody>
      </p:sp>
      <p:pic>
        <p:nvPicPr>
          <p:cNvPr id="3" name="图片 2"/>
          <p:cNvPicPr>
            <a:picLocks noChangeAspect="1"/>
          </p:cNvPicPr>
          <p:nvPr/>
        </p:nvPicPr>
        <p:blipFill>
          <a:blip r:embed="rId1"/>
          <a:stretch>
            <a:fillRect/>
          </a:stretch>
        </p:blipFill>
        <p:spPr>
          <a:xfrm>
            <a:off x="691515" y="1634490"/>
            <a:ext cx="11174730" cy="4944110"/>
          </a:xfrm>
          <a:prstGeom prst="rect">
            <a:avLst/>
          </a:prstGeom>
        </p:spPr>
      </p:pic>
      <p:sp>
        <p:nvSpPr>
          <p:cNvPr id="9" name="文本框 8"/>
          <p:cNvSpPr txBox="1">
            <a:spLocks noChangeArrowheads="1"/>
          </p:cNvSpPr>
          <p:nvPr>
            <p:custDataLst>
              <p:tags r:id="rId2"/>
            </p:custDataLst>
          </p:nvPr>
        </p:nvSpPr>
        <p:spPr bwMode="auto">
          <a:xfrm>
            <a:off x="4686300" y="3789045"/>
            <a:ext cx="6856095" cy="220281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None/>
            </a:pPr>
            <a:r>
              <a:rPr lang="zh-CN" altLang="en-US" sz="3200">
                <a:sym typeface="+mn-ea"/>
              </a:rPr>
              <a:t>“中国式现代化道路”为主题开展探究性学习，创设真实任务情境，第(3)题要求提炼观点并加以论证，开放性强、考查高阶思维能力。</a:t>
            </a:r>
            <a:endParaRPr lang="zh-CN" sz="3200" b="1" dirty="0" smtClean="0">
              <a:latin typeface="微软雅黑" panose="020B0503020204020204" charset="-122"/>
              <a:ea typeface="微软雅黑" panose="020B0503020204020204"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4800" y="95885"/>
            <a:ext cx="4926965" cy="3818255"/>
          </a:xfrm>
          <a:prstGeom prst="rect">
            <a:avLst/>
          </a:prstGeom>
        </p:spPr>
      </p:pic>
      <p:pic>
        <p:nvPicPr>
          <p:cNvPr id="3" name="图片 2"/>
          <p:cNvPicPr>
            <a:picLocks noChangeAspect="1"/>
          </p:cNvPicPr>
          <p:nvPr/>
        </p:nvPicPr>
        <p:blipFill>
          <a:blip r:embed="rId2"/>
          <a:stretch>
            <a:fillRect/>
          </a:stretch>
        </p:blipFill>
        <p:spPr>
          <a:xfrm>
            <a:off x="365125" y="3918585"/>
            <a:ext cx="4782185" cy="2619375"/>
          </a:xfrm>
          <a:prstGeom prst="rect">
            <a:avLst/>
          </a:prstGeom>
        </p:spPr>
      </p:pic>
      <p:pic>
        <p:nvPicPr>
          <p:cNvPr id="4" name="图片 3"/>
          <p:cNvPicPr>
            <a:picLocks noChangeAspect="1"/>
          </p:cNvPicPr>
          <p:nvPr/>
        </p:nvPicPr>
        <p:blipFill>
          <a:blip r:embed="rId3"/>
          <a:stretch>
            <a:fillRect/>
          </a:stretch>
        </p:blipFill>
        <p:spPr>
          <a:xfrm>
            <a:off x="6132195" y="95885"/>
            <a:ext cx="5669280" cy="3016250"/>
          </a:xfrm>
          <a:prstGeom prst="rect">
            <a:avLst/>
          </a:prstGeom>
        </p:spPr>
      </p:pic>
      <p:pic>
        <p:nvPicPr>
          <p:cNvPr id="5" name="图片 4"/>
          <p:cNvPicPr>
            <a:picLocks noChangeAspect="1"/>
          </p:cNvPicPr>
          <p:nvPr/>
        </p:nvPicPr>
        <p:blipFill>
          <a:blip r:embed="rId4"/>
          <a:stretch>
            <a:fillRect/>
          </a:stretch>
        </p:blipFill>
        <p:spPr>
          <a:xfrm>
            <a:off x="6183630" y="3295650"/>
            <a:ext cx="5617845" cy="2940050"/>
          </a:xfrm>
          <a:prstGeom prst="rect">
            <a:avLst/>
          </a:prstGeom>
        </p:spPr>
      </p:pic>
      <p:sp>
        <p:nvSpPr>
          <p:cNvPr id="6" name="矩形 5"/>
          <p:cNvSpPr/>
          <p:nvPr/>
        </p:nvSpPr>
        <p:spPr>
          <a:xfrm>
            <a:off x="365125" y="470535"/>
            <a:ext cx="2606675" cy="3365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2625090" y="5899150"/>
            <a:ext cx="2376170" cy="3365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445885" y="749935"/>
            <a:ext cx="2520315" cy="3937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2452370" y="1232535"/>
            <a:ext cx="2721610" cy="3365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a:spLocks noChangeArrowheads="1"/>
          </p:cNvSpPr>
          <p:nvPr>
            <p:custDataLst>
              <p:tags r:id="rId5"/>
            </p:custDataLst>
          </p:nvPr>
        </p:nvSpPr>
        <p:spPr bwMode="auto">
          <a:xfrm>
            <a:off x="3387725" y="2147570"/>
            <a:ext cx="3950970" cy="3069590"/>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None/>
            </a:pPr>
            <a:r>
              <a:rPr lang="zh-CN" sz="4800" b="1" dirty="0" smtClean="0">
                <a:latin typeface="微软雅黑" panose="020B0503020204020204" charset="-122"/>
                <a:ea typeface="微软雅黑" panose="020B0503020204020204" charset="-122"/>
                <a:sym typeface="+mn-ea"/>
              </a:rPr>
              <a:t>价值引领</a:t>
            </a:r>
            <a:endParaRPr lang="zh-CN" sz="4800" b="1" dirty="0" smtClean="0">
              <a:latin typeface="微软雅黑" panose="020B0503020204020204" charset="-122"/>
              <a:ea typeface="微软雅黑" panose="020B0503020204020204" charset="-122"/>
              <a:sym typeface="+mn-ea"/>
            </a:endParaRPr>
          </a:p>
          <a:p>
            <a:pPr algn="ctr">
              <a:buClrTx/>
              <a:buSzTx/>
              <a:buNone/>
            </a:pPr>
            <a:r>
              <a:rPr lang="zh-CN" sz="4800" b="1" dirty="0" smtClean="0">
                <a:latin typeface="微软雅黑" panose="020B0503020204020204" charset="-122"/>
                <a:ea typeface="微软雅黑" panose="020B0503020204020204" charset="-122"/>
                <a:sym typeface="+mn-ea"/>
              </a:rPr>
              <a:t>素养导向</a:t>
            </a:r>
            <a:endParaRPr lang="zh-CN" sz="4800" b="1" dirty="0" smtClean="0">
              <a:latin typeface="微软雅黑" panose="020B0503020204020204" charset="-122"/>
              <a:ea typeface="微软雅黑" panose="020B0503020204020204" charset="-122"/>
              <a:sym typeface="+mn-ea"/>
            </a:endParaRPr>
          </a:p>
          <a:p>
            <a:pPr algn="ctr">
              <a:buClrTx/>
              <a:buSzTx/>
              <a:buNone/>
            </a:pPr>
            <a:r>
              <a:rPr lang="zh-CN" sz="4800" b="1" dirty="0" smtClean="0">
                <a:latin typeface="微软雅黑" panose="020B0503020204020204" charset="-122"/>
                <a:ea typeface="微软雅黑" panose="020B0503020204020204" charset="-122"/>
                <a:sym typeface="+mn-ea"/>
              </a:rPr>
              <a:t>能力为重</a:t>
            </a:r>
            <a:endParaRPr lang="zh-CN" sz="4800" b="1" dirty="0" smtClean="0">
              <a:latin typeface="微软雅黑" panose="020B0503020204020204" charset="-122"/>
              <a:ea typeface="微软雅黑" panose="020B0503020204020204" charset="-122"/>
              <a:sym typeface="+mn-ea"/>
            </a:endParaRPr>
          </a:p>
          <a:p>
            <a:pPr algn="ctr">
              <a:buClrTx/>
              <a:buSzTx/>
              <a:buNone/>
            </a:pPr>
            <a:r>
              <a:rPr lang="zh-CN" sz="4800" b="1" dirty="0" smtClean="0">
                <a:latin typeface="微软雅黑" panose="020B0503020204020204" charset="-122"/>
                <a:ea typeface="微软雅黑" panose="020B0503020204020204" charset="-122"/>
                <a:sym typeface="+mn-ea"/>
              </a:rPr>
              <a:t>知识为基</a:t>
            </a:r>
            <a:endParaRPr lang="zh-CN" sz="4800" b="1" dirty="0" smtClean="0">
              <a:latin typeface="微软雅黑" panose="020B0503020204020204" charset="-122"/>
              <a:ea typeface="微软雅黑" panose="020B0503020204020204"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 Box 6"/>
          <p:cNvSpPr txBox="1"/>
          <p:nvPr/>
        </p:nvSpPr>
        <p:spPr>
          <a:xfrm>
            <a:off x="986155" y="1160780"/>
            <a:ext cx="3857625" cy="1850390"/>
          </a:xfrm>
          <a:prstGeom prst="rect">
            <a:avLst/>
          </a:prstGeom>
          <a:solidFill>
            <a:srgbClr val="FFFF00">
              <a:alpha val="89018"/>
            </a:srgbClr>
          </a:solidFill>
          <a:ln w="9525">
            <a:noFill/>
          </a:ln>
        </p:spPr>
        <p:txBody>
          <a:bodyPr wrap="square">
            <a:spAutoFit/>
            <a:scene3d>
              <a:camera prst="orthographicFront"/>
              <a:lightRig rig="threePt" dir="t"/>
            </a:scene3d>
          </a:bodyPr>
          <a:p>
            <a:pPr marL="0" marR="0" lvl="0" indent="0" algn="ctr" defTabSz="914400" rtl="0" eaLnBrk="1" fontAlgn="auto" latinLnBrk="0" hangingPunct="1">
              <a:lnSpc>
                <a:spcPct val="130000"/>
              </a:lnSpc>
              <a:spcBef>
                <a:spcPts val="0"/>
              </a:spcBef>
              <a:spcAft>
                <a:spcPts val="0"/>
              </a:spcAft>
              <a:buClrTx/>
              <a:buSzTx/>
              <a:buFontTx/>
              <a:buNone/>
            </a:pPr>
            <a:r>
              <a:rPr lang="zh-CN" altLang="en-US" sz="4400" b="1" dirty="0" smtClean="0">
                <a:effectLst/>
                <a:latin typeface="微软雅黑" panose="020B0503020204020204" charset="-122"/>
                <a:ea typeface="微软雅黑" panose="020B0503020204020204" charset="-122"/>
                <a:sym typeface="+mn-ea"/>
              </a:rPr>
              <a:t>铸牢中华民族共同体意识</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3" name="Text Box 6"/>
          <p:cNvSpPr txBox="1"/>
          <p:nvPr/>
        </p:nvSpPr>
        <p:spPr>
          <a:xfrm>
            <a:off x="986155" y="3133725"/>
            <a:ext cx="3850005" cy="144526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000" b="1" dirty="0" smtClean="0">
                <a:effectLst/>
                <a:latin typeface="微软雅黑" panose="020B0503020204020204" charset="-122"/>
                <a:ea typeface="微软雅黑" panose="020B0503020204020204" charset="-122"/>
                <a:sym typeface="+mn-ea"/>
              </a:rPr>
              <a:t>四个自信</a:t>
            </a:r>
            <a:endParaRPr lang="zh-CN" altLang="en-US" sz="4000" b="1" dirty="0" smtClean="0">
              <a:solidFill>
                <a:schemeClr val="tx1"/>
              </a:solidFill>
              <a:effectLst/>
              <a:latin typeface="微软雅黑" panose="020B0503020204020204" charset="-122"/>
              <a:ea typeface="微软雅黑" panose="020B0503020204020204" charset="-122"/>
              <a:sym typeface="+mn-ea"/>
            </a:endParaRPr>
          </a:p>
          <a:p>
            <a:pPr algn="ctr"/>
            <a:r>
              <a:rPr lang="zh-CN" altLang="en-US" sz="2400" b="1" dirty="0" smtClean="0">
                <a:effectLst/>
                <a:latin typeface="微软雅黑" panose="020B0503020204020204" charset="-122"/>
                <a:ea typeface="微软雅黑" panose="020B0503020204020204" charset="-122"/>
                <a:sym typeface="+mn-ea"/>
              </a:rPr>
              <a:t>（道路、理论、</a:t>
            </a:r>
            <a:endParaRPr lang="zh-CN" altLang="en-US" sz="2400" b="1" dirty="0" smtClean="0">
              <a:solidFill>
                <a:schemeClr val="tx1"/>
              </a:solidFill>
              <a:effectLst/>
              <a:latin typeface="微软雅黑" panose="020B0503020204020204" charset="-122"/>
              <a:ea typeface="微软雅黑" panose="020B0503020204020204" charset="-122"/>
              <a:sym typeface="+mn-ea"/>
            </a:endParaRPr>
          </a:p>
          <a:p>
            <a:pPr algn="ctr"/>
            <a:r>
              <a:rPr lang="zh-CN" altLang="en-US" sz="2400" b="1" dirty="0" smtClean="0">
                <a:effectLst/>
                <a:latin typeface="微软雅黑" panose="020B0503020204020204" charset="-122"/>
                <a:ea typeface="微软雅黑" panose="020B0503020204020204" charset="-122"/>
                <a:sym typeface="+mn-ea"/>
              </a:rPr>
              <a:t>制度、文化自信）</a:t>
            </a:r>
            <a:endParaRPr lang="zh-CN" altLang="en-US" sz="2400" b="1" dirty="0" smtClean="0">
              <a:solidFill>
                <a:schemeClr val="tx1"/>
              </a:solidFill>
              <a:effectLst/>
              <a:latin typeface="微软雅黑" panose="020B0503020204020204" charset="-122"/>
              <a:ea typeface="微软雅黑" panose="020B0503020204020204" charset="-122"/>
              <a:sym typeface="+mn-ea"/>
            </a:endParaRPr>
          </a:p>
        </p:txBody>
      </p:sp>
      <p:sp>
        <p:nvSpPr>
          <p:cNvPr id="5" name="Text Box 6"/>
          <p:cNvSpPr txBox="1"/>
          <p:nvPr/>
        </p:nvSpPr>
        <p:spPr>
          <a:xfrm>
            <a:off x="5383530" y="1160780"/>
            <a:ext cx="2633980"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大国责任</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6" name="Text Box 6"/>
          <p:cNvSpPr txBox="1"/>
          <p:nvPr/>
        </p:nvSpPr>
        <p:spPr>
          <a:xfrm>
            <a:off x="5414010" y="2199005"/>
            <a:ext cx="2603500"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人类命运</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7" name="Text Box 6"/>
          <p:cNvSpPr txBox="1"/>
          <p:nvPr/>
        </p:nvSpPr>
        <p:spPr>
          <a:xfrm>
            <a:off x="5383530" y="3315970"/>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民族精神</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8" name="Text Box 6"/>
          <p:cNvSpPr txBox="1"/>
          <p:nvPr/>
        </p:nvSpPr>
        <p:spPr>
          <a:xfrm>
            <a:off x="8425180" y="1160780"/>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民族复兴</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11" name="Text Box 6"/>
          <p:cNvSpPr txBox="1"/>
          <p:nvPr/>
        </p:nvSpPr>
        <p:spPr>
          <a:xfrm>
            <a:off x="5338445" y="4357370"/>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四史五育</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12" name="Text Box 6"/>
          <p:cNvSpPr txBox="1"/>
          <p:nvPr/>
        </p:nvSpPr>
        <p:spPr>
          <a:xfrm>
            <a:off x="8425180" y="2199005"/>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英雄模范</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13" name="Text Box 6"/>
          <p:cNvSpPr txBox="1"/>
          <p:nvPr/>
        </p:nvSpPr>
        <p:spPr>
          <a:xfrm>
            <a:off x="8522335" y="3315970"/>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世界意识</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4" name="Text Box 6"/>
          <p:cNvSpPr txBox="1"/>
          <p:nvPr/>
        </p:nvSpPr>
        <p:spPr>
          <a:xfrm>
            <a:off x="993140" y="4761865"/>
            <a:ext cx="3850005" cy="1445260"/>
          </a:xfrm>
          <a:prstGeom prst="rect">
            <a:avLst/>
          </a:prstGeom>
          <a:solidFill>
            <a:srgbClr val="FFFF00">
              <a:alpha val="89018"/>
            </a:srgbClr>
          </a:solidFill>
          <a:ln w="9525">
            <a:noFill/>
          </a:ln>
        </p:spPr>
        <p:txBody>
          <a:bodyPr wrap="square">
            <a:spAutoFit/>
            <a:scene3d>
              <a:camera prst="orthographicFront"/>
              <a:lightRig rig="threePt" dir="t"/>
            </a:scene3d>
          </a:bodyPr>
          <a:p>
            <a:pPr algn="ctr">
              <a:buClrTx/>
              <a:buSzTx/>
              <a:buFontTx/>
            </a:pPr>
            <a:r>
              <a:rPr lang="zh-CN" altLang="en-US" sz="4000" b="1" dirty="0" smtClean="0">
                <a:solidFill>
                  <a:schemeClr val="tx1"/>
                </a:solidFill>
                <a:effectLst/>
                <a:latin typeface="微软雅黑" panose="020B0503020204020204" charset="-122"/>
                <a:ea typeface="微软雅黑" panose="020B0503020204020204" charset="-122"/>
                <a:sym typeface="+mn-ea"/>
              </a:rPr>
              <a:t>五大认同</a:t>
            </a:r>
            <a:endParaRPr lang="zh-CN" altLang="en-US" sz="4000" b="1" dirty="0" smtClean="0">
              <a:solidFill>
                <a:schemeClr val="tx1"/>
              </a:solidFill>
              <a:effectLst/>
              <a:latin typeface="微软雅黑" panose="020B0503020204020204" charset="-122"/>
              <a:ea typeface="微软雅黑" panose="020B0503020204020204" charset="-122"/>
              <a:sym typeface="+mn-ea"/>
            </a:endParaRPr>
          </a:p>
          <a:p>
            <a:pPr algn="ctr"/>
            <a:r>
              <a:rPr lang="zh-CN" altLang="en-US" sz="2400" b="1" dirty="0" smtClean="0">
                <a:solidFill>
                  <a:schemeClr val="tx1"/>
                </a:solidFill>
                <a:effectLst/>
                <a:latin typeface="微软雅黑" panose="020B0503020204020204" charset="-122"/>
                <a:ea typeface="微软雅黑" panose="020B0503020204020204" charset="-122"/>
                <a:sym typeface="+mn-ea"/>
              </a:rPr>
              <a:t>（祖国、民族、文化、中共、中国特色社会主义）</a:t>
            </a:r>
            <a:endParaRPr lang="zh-CN" altLang="en-US" sz="2400" b="1" dirty="0" smtClean="0">
              <a:solidFill>
                <a:schemeClr val="tx1"/>
              </a:solidFill>
              <a:effectLst/>
              <a:latin typeface="微软雅黑" panose="020B0503020204020204" charset="-122"/>
              <a:ea typeface="微软雅黑" panose="020B0503020204020204" charset="-122"/>
              <a:sym typeface="+mn-ea"/>
            </a:endParaRPr>
          </a:p>
        </p:txBody>
      </p:sp>
      <p:sp>
        <p:nvSpPr>
          <p:cNvPr id="10" name="Text Box 6"/>
          <p:cNvSpPr txBox="1"/>
          <p:nvPr/>
        </p:nvSpPr>
        <p:spPr>
          <a:xfrm>
            <a:off x="8531860" y="4363085"/>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solidFill>
                  <a:schemeClr val="tx1"/>
                </a:solidFill>
                <a:effectLst/>
                <a:latin typeface="微软雅黑" panose="020B0503020204020204" charset="-122"/>
                <a:ea typeface="微软雅黑" panose="020B0503020204020204" charset="-122"/>
                <a:sym typeface="+mn-ea"/>
              </a:rPr>
              <a:t>国际视野</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14" name="Text Box 6"/>
          <p:cNvSpPr txBox="1"/>
          <p:nvPr/>
        </p:nvSpPr>
        <p:spPr>
          <a:xfrm>
            <a:off x="5383530" y="5436235"/>
            <a:ext cx="2723515" cy="768350"/>
          </a:xfrm>
          <a:prstGeom prst="rect">
            <a:avLst/>
          </a:prstGeom>
          <a:solidFill>
            <a:srgbClr val="FFFF00">
              <a:alpha val="89018"/>
            </a:srgbClr>
          </a:solidFill>
          <a:ln w="9525">
            <a:noFill/>
          </a:ln>
        </p:spPr>
        <p:txBody>
          <a:bodyPr wrap="square">
            <a:spAutoFit/>
            <a:scene3d>
              <a:camera prst="orthographicFront"/>
              <a:lightRig rig="threePt" dir="t"/>
            </a:scene3d>
          </a:bodyPr>
          <a:p>
            <a:pPr algn="ctr"/>
            <a:r>
              <a:rPr lang="zh-CN" altLang="en-US" sz="4400" b="1" dirty="0" smtClean="0">
                <a:effectLst/>
                <a:latin typeface="微软雅黑" panose="020B0503020204020204" charset="-122"/>
                <a:ea typeface="微软雅黑" panose="020B0503020204020204" charset="-122"/>
                <a:sym typeface="+mn-ea"/>
              </a:rPr>
              <a:t>跨学科</a:t>
            </a:r>
            <a:endParaRPr lang="zh-CN" altLang="en-US" sz="4400" b="1" dirty="0" smtClean="0">
              <a:solidFill>
                <a:schemeClr val="tx1"/>
              </a:solidFill>
              <a:effectLst/>
              <a:latin typeface="微软雅黑" panose="020B0503020204020204" charset="-122"/>
              <a:ea typeface="微软雅黑" panose="020B0503020204020204" charset="-122"/>
              <a:sym typeface="+mn-ea"/>
            </a:endParaRPr>
          </a:p>
        </p:txBody>
      </p:sp>
      <p:sp>
        <p:nvSpPr>
          <p:cNvPr id="2" name="Text Box 6"/>
          <p:cNvSpPr txBox="1"/>
          <p:nvPr/>
        </p:nvSpPr>
        <p:spPr>
          <a:xfrm>
            <a:off x="8522335" y="5447665"/>
            <a:ext cx="2723515" cy="751840"/>
          </a:xfrm>
          <a:prstGeom prst="rect">
            <a:avLst/>
          </a:prstGeom>
          <a:solidFill>
            <a:srgbClr val="FFFF00">
              <a:alpha val="89018"/>
            </a:srgbClr>
          </a:solidFill>
          <a:ln w="9525">
            <a:noFill/>
          </a:ln>
        </p:spPr>
        <p:txBody>
          <a:bodyPr wrap="square">
            <a:noAutofit/>
            <a:scene3d>
              <a:camera prst="orthographicFront"/>
              <a:lightRig rig="threePt" dir="t"/>
            </a:scene3d>
          </a:bodyPr>
          <a:p>
            <a:pPr algn="ctr"/>
            <a:r>
              <a:rPr lang="zh-CN" altLang="en-US" sz="4000" b="1" dirty="0" smtClean="0">
                <a:solidFill>
                  <a:schemeClr val="tx1"/>
                </a:solidFill>
                <a:effectLst/>
                <a:latin typeface="微软雅黑" panose="020B0503020204020204" charset="-122"/>
                <a:ea typeface="微软雅黑" panose="020B0503020204020204" charset="-122"/>
                <a:sym typeface="+mn-ea"/>
              </a:rPr>
              <a:t>综合性</a:t>
            </a:r>
            <a:endParaRPr lang="zh-CN" altLang="en-US" sz="4000" b="1" dirty="0" smtClean="0">
              <a:solidFill>
                <a:schemeClr val="tx1"/>
              </a:solidFill>
              <a:effectLst/>
              <a:latin typeface="微软雅黑" panose="020B0503020204020204" charset="-122"/>
              <a:ea typeface="微软雅黑" panose="020B0503020204020204" charset="-122"/>
              <a:sym typeface="+mn-ea"/>
            </a:endParaRPr>
          </a:p>
        </p:txBody>
      </p:sp>
      <p:sp>
        <p:nvSpPr>
          <p:cNvPr id="15" name="文本框 14"/>
          <p:cNvSpPr txBox="1"/>
          <p:nvPr/>
        </p:nvSpPr>
        <p:spPr>
          <a:xfrm>
            <a:off x="1079500" y="210820"/>
            <a:ext cx="9382125" cy="680085"/>
          </a:xfrm>
          <a:prstGeom prst="rect">
            <a:avLst/>
          </a:prstGeom>
          <a:noFill/>
        </p:spPr>
        <p:txBody>
          <a:bodyPr wrap="square" rtlCol="0" anchor="t">
            <a:noAutofit/>
          </a:bodyPr>
          <a:p>
            <a:pPr algn="l">
              <a:buClrTx/>
              <a:buSzTx/>
              <a:buNone/>
            </a:pPr>
            <a:r>
              <a:rPr lang="zh-CN" altLang="en-US" sz="3600"/>
              <a:t>3.价值</a:t>
            </a:r>
            <a:r>
              <a:rPr lang="zh-CN" altLang="en-US" sz="3600">
                <a:sym typeface="+mn-ea"/>
              </a:rPr>
              <a:t>引领 素养导向</a:t>
            </a:r>
            <a:endParaRPr lang="zh-CN" altLang="en-US" sz="36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0-#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0-#ppt_w/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ppt_x</p:attrName>
                                        </p:attrNameLst>
                                      </p:cBhvr>
                                      <p:tavLst>
                                        <p:tav tm="0">
                                          <p:val>
                                            <p:strVal val="0-#ppt_w/2"/>
                                          </p:val>
                                        </p:tav>
                                        <p:tav tm="100000">
                                          <p:val>
                                            <p:strVal val="#ppt_x"/>
                                          </p:val>
                                        </p:tav>
                                      </p:tavLst>
                                    </p:anim>
                                    <p:anim calcmode="lin" valueType="num">
                                      <p:cBhvr>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0-#ppt_w/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ppt_x</p:attrName>
                                        </p:attrNameLst>
                                      </p:cBhvr>
                                      <p:tavLst>
                                        <p:tav tm="0">
                                          <p:val>
                                            <p:strVal val="0-#ppt_w/2"/>
                                          </p:val>
                                        </p:tav>
                                        <p:tav tm="100000">
                                          <p:val>
                                            <p:strVal val="#ppt_x"/>
                                          </p:val>
                                        </p:tav>
                                      </p:tavLst>
                                    </p:anim>
                                    <p:anim calcmode="lin" valueType="num">
                                      <p:cBhvr>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0-#ppt_w/2"/>
                                          </p:val>
                                        </p:tav>
                                        <p:tav tm="100000">
                                          <p:val>
                                            <p:strVal val="#ppt_x"/>
                                          </p:val>
                                        </p:tav>
                                      </p:tavLst>
                                    </p:anim>
                                    <p:anim calcmode="lin" valueType="num">
                                      <p:cBhvr>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ppt_x</p:attrName>
                                        </p:attrNameLst>
                                      </p:cBhvr>
                                      <p:tavLst>
                                        <p:tav tm="0">
                                          <p:val>
                                            <p:strVal val="0-#ppt_w/2"/>
                                          </p:val>
                                        </p:tav>
                                        <p:tav tm="100000">
                                          <p:val>
                                            <p:strVal val="#ppt_x"/>
                                          </p:val>
                                        </p:tav>
                                      </p:tavLst>
                                    </p:anim>
                                    <p:anim calcmode="lin" valueType="num">
                                      <p:cBhvr>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ppt_x</p:attrName>
                                        </p:attrNameLst>
                                      </p:cBhvr>
                                      <p:tavLst>
                                        <p:tav tm="0">
                                          <p:val>
                                            <p:strVal val="0-#ppt_w/2"/>
                                          </p:val>
                                        </p:tav>
                                        <p:tav tm="100000">
                                          <p:val>
                                            <p:strVal val="#ppt_x"/>
                                          </p:val>
                                        </p:tav>
                                      </p:tavLst>
                                    </p:anim>
                                    <p:anim calcmode="lin" valueType="num">
                                      <p:cBhvr>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ppt_x</p:attrName>
                                        </p:attrNameLst>
                                      </p:cBhvr>
                                      <p:tavLst>
                                        <p:tav tm="0">
                                          <p:val>
                                            <p:strVal val="0-#ppt_w/2"/>
                                          </p:val>
                                        </p:tav>
                                        <p:tav tm="100000">
                                          <p:val>
                                            <p:strVal val="#ppt_x"/>
                                          </p:val>
                                        </p:tav>
                                      </p:tavLst>
                                    </p:anim>
                                    <p:anim calcmode="lin" valueType="num">
                                      <p:cBhvr>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ppt_x</p:attrName>
                                        </p:attrNameLst>
                                      </p:cBhvr>
                                      <p:tavLst>
                                        <p:tav tm="0">
                                          <p:val>
                                            <p:strVal val="0-#ppt_w/2"/>
                                          </p:val>
                                        </p:tav>
                                        <p:tav tm="100000">
                                          <p:val>
                                            <p:strVal val="#ppt_x"/>
                                          </p:val>
                                        </p:tav>
                                      </p:tavLst>
                                    </p:anim>
                                    <p:anim calcmode="lin" valueType="num">
                                      <p:cBhvr>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ppt_x</p:attrName>
                                        </p:attrNameLst>
                                      </p:cBhvr>
                                      <p:tavLst>
                                        <p:tav tm="0">
                                          <p:val>
                                            <p:strVal val="0-#ppt_w/2"/>
                                          </p:val>
                                        </p:tav>
                                        <p:tav tm="100000">
                                          <p:val>
                                            <p:strVal val="#ppt_x"/>
                                          </p:val>
                                        </p:tav>
                                      </p:tavLst>
                                    </p:anim>
                                    <p:anim calcmode="lin" valueType="num">
                                      <p:cBhvr>
                                        <p:cTn id="6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ppt_x</p:attrName>
                                        </p:attrNameLst>
                                      </p:cBhvr>
                                      <p:tavLst>
                                        <p:tav tm="0">
                                          <p:val>
                                            <p:strVal val="0-#ppt_w/2"/>
                                          </p:val>
                                        </p:tav>
                                        <p:tav tm="100000">
                                          <p:val>
                                            <p:strVal val="#ppt_x"/>
                                          </p:val>
                                        </p:tav>
                                      </p:tavLst>
                                    </p:anim>
                                    <p:anim calcmode="lin" valueType="num">
                                      <p:cBhvr>
                                        <p:cTn id="7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ppt_x</p:attrName>
                                        </p:attrNameLst>
                                      </p:cBhvr>
                                      <p:tavLst>
                                        <p:tav tm="0">
                                          <p:val>
                                            <p:strVal val="0-#ppt_w/2"/>
                                          </p:val>
                                        </p:tav>
                                        <p:tav tm="100000">
                                          <p:val>
                                            <p:strVal val="#ppt_x"/>
                                          </p:val>
                                        </p:tav>
                                      </p:tavLst>
                                    </p:anim>
                                    <p:anim calcmode="lin" valueType="num">
                                      <p:cBhvr>
                                        <p:cTn id="8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3" grpId="0" bldLvl="0" animBg="1"/>
      <p:bldP spid="5" grpId="0" bldLvl="0" animBg="1"/>
      <p:bldP spid="6" grpId="0" bldLvl="0" animBg="1"/>
      <p:bldP spid="7" grpId="0" bldLvl="0" animBg="1"/>
      <p:bldP spid="8" grpId="0" bldLvl="0" animBg="1"/>
      <p:bldP spid="11" grpId="0" bldLvl="0" animBg="1"/>
      <p:bldP spid="12" grpId="0" bldLvl="0" animBg="1"/>
      <p:bldP spid="13" grpId="0" bldLvl="0" animBg="1"/>
      <p:bldP spid="4" grpId="0" bldLvl="0" animBg="1"/>
      <p:bldP spid="10" grpId="0" bldLvl="0" animBg="1"/>
      <p:bldP spid="14" grpId="0" bldLvl="0" animBg="1"/>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1079500" y="210820"/>
            <a:ext cx="9382125" cy="680085"/>
          </a:xfrm>
          <a:prstGeom prst="rect">
            <a:avLst/>
          </a:prstGeom>
          <a:noFill/>
        </p:spPr>
        <p:txBody>
          <a:bodyPr wrap="square" rtlCol="0" anchor="t">
            <a:noAutofit/>
          </a:bodyPr>
          <a:p>
            <a:pPr algn="l"/>
            <a:r>
              <a:rPr lang="en-US" altLang="zh-CN" sz="3600"/>
              <a:t>4</a:t>
            </a:r>
            <a:r>
              <a:rPr lang="zh-CN" altLang="en-US" sz="3600"/>
              <a:t>.</a:t>
            </a:r>
            <a:r>
              <a:rPr lang="en-US" altLang="zh-CN" sz="3600">
                <a:sym typeface="+mn-ea"/>
              </a:rPr>
              <a:t>重视命题实践</a:t>
            </a:r>
            <a:endParaRPr lang="en-US" altLang="zh-CN" sz="3600"/>
          </a:p>
        </p:txBody>
      </p:sp>
      <p:pic>
        <p:nvPicPr>
          <p:cNvPr id="4" name="图片 3"/>
          <p:cNvPicPr>
            <a:picLocks noChangeAspect="1"/>
          </p:cNvPicPr>
          <p:nvPr/>
        </p:nvPicPr>
        <p:blipFill>
          <a:blip r:embed="rId1"/>
          <a:stretch>
            <a:fillRect/>
          </a:stretch>
        </p:blipFill>
        <p:spPr>
          <a:xfrm>
            <a:off x="859155" y="890905"/>
            <a:ext cx="9823450" cy="547878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66420" y="302260"/>
            <a:ext cx="10865485" cy="6110605"/>
          </a:xfrm>
          <a:prstGeom prst="rect">
            <a:avLst/>
          </a:prstGeom>
        </p:spPr>
      </p:pic>
      <p:sp>
        <p:nvSpPr>
          <p:cNvPr id="5" name="Text Box 6"/>
          <p:cNvSpPr txBox="1"/>
          <p:nvPr/>
        </p:nvSpPr>
        <p:spPr>
          <a:xfrm>
            <a:off x="6658610" y="2205355"/>
            <a:ext cx="4773295" cy="1445260"/>
          </a:xfrm>
          <a:prstGeom prst="rect">
            <a:avLst/>
          </a:prstGeom>
          <a:solidFill>
            <a:srgbClr val="FFFF00">
              <a:alpha val="89018"/>
            </a:srgbClr>
          </a:solidFill>
          <a:ln w="9525">
            <a:noFill/>
          </a:ln>
        </p:spPr>
        <p:txBody>
          <a:bodyPr wrap="square">
            <a:spAutoFit/>
          </a:bodyPr>
          <a:p>
            <a:pPr algn="ctr"/>
            <a:r>
              <a:rPr lang="zh-CN" sz="44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对中国特色社会主义的认同</a:t>
            </a:r>
            <a:endParaRPr lang="zh-CN" altLang="en-US" sz="28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0-#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271780" y="267970"/>
            <a:ext cx="11648440" cy="6096635"/>
          </a:xfrm>
          <a:prstGeom prst="rect">
            <a:avLst/>
          </a:prstGeom>
        </p:spPr>
      </p:pic>
      <p:sp>
        <p:nvSpPr>
          <p:cNvPr id="5" name="Text Box 6"/>
          <p:cNvSpPr txBox="1"/>
          <p:nvPr/>
        </p:nvSpPr>
        <p:spPr>
          <a:xfrm>
            <a:off x="8009255" y="2084705"/>
            <a:ext cx="3314065" cy="1198880"/>
          </a:xfrm>
          <a:prstGeom prst="rect">
            <a:avLst/>
          </a:prstGeom>
          <a:solidFill>
            <a:srgbClr val="FFFF00">
              <a:alpha val="89018"/>
            </a:srgbClr>
          </a:solidFill>
          <a:ln w="9525">
            <a:noFill/>
          </a:ln>
        </p:spPr>
        <p:txBody>
          <a:bodyPr wrap="square">
            <a:spAutoFit/>
          </a:bodyPr>
          <a:p>
            <a:pPr algn="ctr"/>
            <a:r>
              <a:rPr lang="zh-CN" sz="36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模仿改编</a:t>
            </a:r>
            <a:r>
              <a:rPr lang="en-US" altLang="zh-CN" sz="36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2023</a:t>
            </a:r>
            <a:r>
              <a:rPr lang="zh-CN" altLang="en-US" sz="3600" b="1">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年论述题</a:t>
            </a:r>
            <a:endParaRPr lang="zh-CN" altLang="en-US" sz="36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0-#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5970905" y="285750"/>
            <a:ext cx="6026785" cy="732155"/>
          </a:xfrm>
        </p:spPr>
        <p:txBody>
          <a:bodyPr>
            <a:noAutofit/>
          </a:bodyPr>
          <a:p>
            <a:pPr marL="0" indent="0" algn="ctr">
              <a:buNone/>
            </a:pPr>
            <a:r>
              <a:rPr lang="zh-CN" altLang="en-US" sz="3200"/>
              <a:t>高阶思维的概念</a:t>
            </a:r>
            <a:endParaRPr lang="zh-CN" altLang="en-US" sz="3200"/>
          </a:p>
        </p:txBody>
      </p:sp>
      <p:pic>
        <p:nvPicPr>
          <p:cNvPr id="3" name="图片 2"/>
          <p:cNvPicPr>
            <a:picLocks noChangeAspect="1"/>
          </p:cNvPicPr>
          <p:nvPr/>
        </p:nvPicPr>
        <p:blipFill>
          <a:blip r:embed="rId1"/>
          <a:srcRect b="13184"/>
          <a:stretch>
            <a:fillRect/>
          </a:stretch>
        </p:blipFill>
        <p:spPr>
          <a:xfrm>
            <a:off x="528955" y="285115"/>
            <a:ext cx="5006340" cy="6122670"/>
          </a:xfrm>
          <a:prstGeom prst="rect">
            <a:avLst/>
          </a:prstGeom>
        </p:spPr>
      </p:pic>
      <p:sp>
        <p:nvSpPr>
          <p:cNvPr id="5" name="内容占位符 3"/>
          <p:cNvSpPr>
            <a:spLocks noGrp="1"/>
          </p:cNvSpPr>
          <p:nvPr/>
        </p:nvSpPr>
        <p:spPr>
          <a:xfrm>
            <a:off x="626745" y="2983230"/>
            <a:ext cx="1347470" cy="764540"/>
          </a:xfrm>
          <a:prstGeom prst="rect">
            <a:avLst/>
          </a:prstGeom>
          <a:solidFill>
            <a:schemeClr val="bg2"/>
          </a:solidFill>
        </p:spPr>
        <p:txBody>
          <a:bodyPr vert="horz" lIns="90170" tIns="46990" rIns="90170" bIns="46990" rtlCol="0" anchor="ctr" anchorCtr="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800" b="1"/>
              <a:t>高阶思维</a:t>
            </a:r>
            <a:endParaRPr lang="zh-CN" altLang="en-US" sz="1800" b="1"/>
          </a:p>
          <a:p>
            <a:pPr marL="0" indent="0" algn="ctr">
              <a:lnSpc>
                <a:spcPct val="100000"/>
              </a:lnSpc>
              <a:buNone/>
            </a:pPr>
            <a:r>
              <a:rPr lang="zh-CN" altLang="en-US" sz="1800" b="1"/>
              <a:t>深度学习</a:t>
            </a:r>
            <a:endParaRPr lang="zh-CN" altLang="en-US" sz="1800" b="1"/>
          </a:p>
        </p:txBody>
      </p:sp>
      <p:sp>
        <p:nvSpPr>
          <p:cNvPr id="6" name="内容占位符 3"/>
          <p:cNvSpPr>
            <a:spLocks noGrp="1"/>
          </p:cNvSpPr>
          <p:nvPr/>
        </p:nvSpPr>
        <p:spPr>
          <a:xfrm>
            <a:off x="626745" y="4645025"/>
            <a:ext cx="1347470" cy="764540"/>
          </a:xfrm>
          <a:prstGeom prst="rect">
            <a:avLst/>
          </a:prstGeom>
          <a:solidFill>
            <a:schemeClr val="bg2"/>
          </a:solidFill>
        </p:spPr>
        <p:txBody>
          <a:bodyPr vert="horz" lIns="90170" tIns="46990" rIns="90170" bIns="46990" rtlCol="0" anchor="ctr" anchorCtr="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隶书" panose="02010509060101010101" pitchFamily="49" charset="-122"/>
                <a:ea typeface="隶书" panose="02010509060101010101" pitchFamily="49"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800" b="1"/>
              <a:t>低阶思维浅层学习</a:t>
            </a:r>
            <a:endParaRPr lang="zh-CN" altLang="en-US" sz="1800" b="1"/>
          </a:p>
        </p:txBody>
      </p:sp>
      <p:sp>
        <p:nvSpPr>
          <p:cNvPr id="8" name="内容占位符 4"/>
          <p:cNvSpPr>
            <a:spLocks noGrp="1"/>
          </p:cNvSpPr>
          <p:nvPr/>
        </p:nvSpPr>
        <p:spPr>
          <a:xfrm>
            <a:off x="5683885" y="1193165"/>
            <a:ext cx="6145530" cy="477266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altLang="en-US" sz="3000">
                <a:highlight>
                  <a:srgbClr val="FFFF00"/>
                </a:highlight>
                <a:sym typeface="+mn-ea"/>
              </a:rPr>
              <a:t>高阶思维，是指发生在较高认知水平层次上的心智活动或认知能力。</a:t>
            </a:r>
            <a:endParaRPr lang="zh-CN" altLang="en-US" sz="3000">
              <a:highlight>
                <a:srgbClr val="FFFF00"/>
              </a:highlight>
              <a:sym typeface="+mn-ea"/>
            </a:endParaRPr>
          </a:p>
          <a:p>
            <a:pPr>
              <a:lnSpc>
                <a:spcPct val="120000"/>
              </a:lnSpc>
              <a:spcAft>
                <a:spcPts val="0"/>
              </a:spcAft>
            </a:pPr>
            <a:r>
              <a:rPr lang="zh-CN" altLang="en-US" sz="3000">
                <a:sym typeface="+mn-ea"/>
              </a:rPr>
              <a:t> “记忆、理解、应用”是较低层次的认知水平，主要用于学习事实性知识或完成简单任务的能力，属于低阶思维； </a:t>
            </a:r>
            <a:endParaRPr lang="zh-CN" altLang="en-US" sz="3000">
              <a:sym typeface="+mn-ea"/>
            </a:endParaRPr>
          </a:p>
          <a:p>
            <a:pPr>
              <a:lnSpc>
                <a:spcPct val="120000"/>
              </a:lnSpc>
              <a:spcAft>
                <a:spcPts val="0"/>
              </a:spcAft>
            </a:pPr>
            <a:r>
              <a:rPr lang="zh-CN" altLang="en-US" sz="3000">
                <a:sym typeface="+mn-ea"/>
              </a:rPr>
              <a:t>“分析、评价和创造”注重知识的应用和问题的解决，属于高阶思维 。</a:t>
            </a:r>
            <a:endParaRPr lang="zh-CN" altLang="en-US" sz="3000">
              <a:highlight>
                <a:srgbClr val="FFFF00"/>
              </a:highlight>
              <a:sym typeface="+mn-ea"/>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37845" y="217805"/>
            <a:ext cx="10626090" cy="1323975"/>
          </a:xfrm>
          <a:prstGeom prst="rect">
            <a:avLst/>
          </a:prstGeom>
          <a:noFill/>
        </p:spPr>
        <p:txBody>
          <a:bodyPr wrap="square" rtlCol="0" anchor="t">
            <a:noAutofit/>
          </a:bodyPr>
          <a:p>
            <a:pPr algn="l">
              <a:lnSpc>
                <a:spcPct val="100000"/>
              </a:lnSpc>
              <a:buClrTx/>
              <a:buSzTx/>
              <a:buNone/>
            </a:pPr>
            <a:r>
              <a:rPr lang="en-US" altLang="zh-CN" sz="3200">
                <a:sym typeface="+mn-ea"/>
              </a:rPr>
              <a:t>4.</a:t>
            </a:r>
            <a:r>
              <a:rPr lang="zh-CN" altLang="en-US" sz="3200">
                <a:sym typeface="+mn-ea"/>
              </a:rPr>
              <a:t>论述题训练方法：专练观点、专练论述、专练观点+结论、整题仿写、灵活变通</a:t>
            </a:r>
            <a:r>
              <a:rPr lang="zh-CN" altLang="en-US" sz="3200">
                <a:sym typeface="+mn-ea"/>
              </a:rPr>
              <a:t>。</a:t>
            </a:r>
            <a:endParaRPr lang="zh-CN" altLang="en-US" sz="3200">
              <a:sym typeface="+mn-ea"/>
            </a:endParaRPr>
          </a:p>
        </p:txBody>
      </p:sp>
      <p:sp>
        <p:nvSpPr>
          <p:cNvPr id="2" name="文本框 1"/>
          <p:cNvSpPr txBox="1"/>
          <p:nvPr/>
        </p:nvSpPr>
        <p:spPr>
          <a:xfrm>
            <a:off x="537845" y="1379855"/>
            <a:ext cx="10760075" cy="5126355"/>
          </a:xfrm>
          <a:prstGeom prst="rect">
            <a:avLst/>
          </a:prstGeom>
          <a:noFill/>
          <a:ln>
            <a:solidFill>
              <a:schemeClr val="accent1"/>
            </a:solidFill>
          </a:ln>
        </p:spPr>
        <p:txBody>
          <a:bodyPr wrap="square" rtlCol="0" anchor="t">
            <a:noAutofit/>
          </a:bodyPr>
          <a:p>
            <a:r>
              <a:rPr lang="zh-CN" altLang="en-US" sz="2400">
                <a:latin typeface="微软雅黑" panose="020B0503020204020204" charset="-122"/>
                <a:ea typeface="微软雅黑" panose="020B0503020204020204" charset="-122"/>
                <a:cs typeface="微软雅黑" panose="020B0503020204020204" charset="-122"/>
              </a:rPr>
              <a:t>读材料：以问题为导向，精细化处理材料(一定不能粗放式阅读)</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1</a:t>
            </a:r>
            <a:r>
              <a:rPr lang="zh-CN" altLang="en-US" sz="2400">
                <a:latin typeface="微软雅黑" panose="020B0503020204020204" charset="-122"/>
                <a:ea typeface="微软雅黑" panose="020B0503020204020204" charset="-122"/>
                <a:cs typeface="微软雅黑" panose="020B0503020204020204" charset="-122"/>
              </a:rPr>
              <a:t>）材料分层次(可按背景、内容、影响分层；可按时间、空间分层)</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）获取信息：逐句阅读正文、材料出处。</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建立材料信息与教材知识的联系；</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建立材料信息点与信息点之间的联系(由表层到深入)；</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建立材料信息与时政热点和现实生活的联系；</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建立材料信息与历史观的联系；</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建立材料信息与核心价值观的联系。</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3</a:t>
            </a:r>
            <a:r>
              <a:rPr lang="zh-CN" altLang="en-US" sz="2400">
                <a:latin typeface="微软雅黑" panose="020B0503020204020204" charset="-122"/>
                <a:ea typeface="微软雅黑" panose="020B0503020204020204" charset="-122"/>
                <a:cs typeface="微软雅黑" panose="020B0503020204020204" charset="-122"/>
              </a:rPr>
              <a:t>）概括：合并同类项、揭示本质属性</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注意联系所学：初中历史常识、跨学科知识、时政热点和生活所学。</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4</a:t>
            </a:r>
            <a:r>
              <a:rPr lang="zh-CN" altLang="en-US" sz="2400">
                <a:latin typeface="微软雅黑" panose="020B0503020204020204" charset="-122"/>
                <a:ea typeface="微软雅黑" panose="020B0503020204020204" charset="-122"/>
                <a:cs typeface="微软雅黑" panose="020B0503020204020204" charset="-122"/>
              </a:rPr>
              <a:t>）总结升华：借鉴启发，上升到一般规律或唯物史观，将生产力发展推动社会进步，人民群众是历史的创造者等语句合理运用</a:t>
            </a:r>
            <a:endParaRPr lang="zh-CN" altLang="en-US" sz="2400">
              <a:latin typeface="微软雅黑" panose="020B0503020204020204" charset="-122"/>
              <a:ea typeface="微软雅黑" panose="020B0503020204020204" charset="-122"/>
              <a:cs typeface="微软雅黑" panose="020B0503020204020204" charset="-122"/>
            </a:endParaRPr>
          </a:p>
          <a:p>
            <a:r>
              <a:rPr lang="zh-CN" altLang="en-US"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5</a:t>
            </a:r>
            <a:r>
              <a:rPr lang="zh-CN" altLang="en-US" sz="2400">
                <a:latin typeface="微软雅黑" panose="020B0503020204020204" charset="-122"/>
                <a:ea typeface="微软雅黑" panose="020B0503020204020204" charset="-122"/>
                <a:cs typeface="微软雅黑" panose="020B0503020204020204" charset="-122"/>
              </a:rPr>
              <a:t>）规范做答:段落化、序号化、要点化、工整化。语言表达准确、严谨。</a:t>
            </a:r>
            <a:endParaRPr lang="zh-CN" altLang="en-US" sz="240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91515" y="876300"/>
            <a:ext cx="10626090" cy="3470275"/>
          </a:xfrm>
          <a:prstGeom prst="rect">
            <a:avLst/>
          </a:prstGeom>
          <a:noFill/>
        </p:spPr>
        <p:txBody>
          <a:bodyPr wrap="square" rtlCol="0" anchor="t">
            <a:noAutofit/>
          </a:bodyPr>
          <a:p>
            <a:pPr algn="l">
              <a:lnSpc>
                <a:spcPct val="150000"/>
              </a:lnSpc>
              <a:buClrTx/>
              <a:buSzTx/>
              <a:buNone/>
            </a:pPr>
            <a:r>
              <a:rPr lang="en-US" altLang="zh-CN" sz="3600">
                <a:sym typeface="+mn-ea"/>
              </a:rPr>
              <a:t>5</a:t>
            </a:r>
            <a:r>
              <a:rPr lang="zh-CN" altLang="en-US" sz="3600">
                <a:sym typeface="+mn-ea"/>
              </a:rPr>
              <a:t>.论述性题训练时机：课堂上讲练结合、课后专题作业、测试中作答</a:t>
            </a:r>
            <a:r>
              <a:rPr lang="zh-CN" altLang="en-US" sz="3600">
                <a:sym typeface="+mn-ea"/>
              </a:rPr>
              <a:t>。</a:t>
            </a:r>
            <a:endParaRPr lang="zh-CN" altLang="en-US" sz="3600">
              <a:sym typeface="+mn-ea"/>
            </a:endParaRPr>
          </a:p>
          <a:p>
            <a:pPr algn="l">
              <a:lnSpc>
                <a:spcPct val="150000"/>
              </a:lnSpc>
              <a:buClrTx/>
              <a:buSzTx/>
              <a:buNone/>
            </a:pPr>
            <a:r>
              <a:rPr lang="en-US" altLang="zh-CN" sz="3600">
                <a:sym typeface="+mn-ea"/>
              </a:rPr>
              <a:t>6</a:t>
            </a:r>
            <a:r>
              <a:rPr lang="zh-CN" altLang="en-US" sz="3600">
                <a:sym typeface="+mn-ea"/>
              </a:rPr>
              <a:t>.论述题评讲：围绕所发现问题针对性评讲；学生自评、学生互评、学生展评；教师点评；面批面评。</a:t>
            </a:r>
            <a:endParaRPr lang="zh-CN" altLang="en-US" sz="3600"/>
          </a:p>
        </p:txBody>
      </p:sp>
      <p:sp>
        <p:nvSpPr>
          <p:cNvPr id="6" name="文本框 5"/>
          <p:cNvSpPr txBox="1"/>
          <p:nvPr/>
        </p:nvSpPr>
        <p:spPr>
          <a:xfrm>
            <a:off x="282575" y="214630"/>
            <a:ext cx="11473180" cy="583565"/>
          </a:xfrm>
          <a:prstGeom prst="rect">
            <a:avLst/>
          </a:prstGeom>
          <a:noFill/>
        </p:spPr>
        <p:txBody>
          <a:bodyPr wrap="square" rtlCol="0" anchor="t">
            <a:spAutoFit/>
          </a:bodyPr>
          <a:p>
            <a:pPr>
              <a:lnSpc>
                <a:spcPct val="100000"/>
              </a:lnSpc>
            </a:pPr>
            <a:r>
              <a:rPr lang="zh-CN" altLang="en-US" sz="2800">
                <a:sym typeface="+mn-ea"/>
              </a:rPr>
              <a:t> </a:t>
            </a:r>
            <a:r>
              <a:rPr lang="zh-CN" altLang="en-US" sz="3200">
                <a:solidFill>
                  <a:srgbClr val="FF0000"/>
                </a:solidFill>
                <a:sym typeface="+mn-ea"/>
              </a:rPr>
              <a:t>   （二）备考引领</a:t>
            </a:r>
            <a:endParaRPr lang="zh-CN" altLang="en-US" sz="3200">
              <a:solidFill>
                <a:srgbClr val="FF0000"/>
              </a:solidFill>
              <a:sym typeface="+mn-ea"/>
            </a:endParaRP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667385" y="835025"/>
            <a:ext cx="10527665" cy="3654425"/>
          </a:xfrm>
          <a:prstGeom prst="rect">
            <a:avLst/>
          </a:prstGeom>
          <a:noFill/>
        </p:spPr>
        <p:txBody>
          <a:bodyPr wrap="square" rtlCol="0" anchor="t">
            <a:noAutofit/>
          </a:bodyPr>
          <a:p>
            <a:pPr algn="l"/>
            <a:r>
              <a:rPr lang="en-US" altLang="zh-CN" sz="6600"/>
              <a:t>       </a:t>
            </a:r>
            <a:r>
              <a:rPr lang="zh-CN" altLang="en-US" sz="6600"/>
              <a:t>唯有让学习成为如呼吸一样自然而然的生活方式，才可抵岁月悠悠、竞争烈烈和前路漫漫。</a:t>
            </a:r>
            <a:endParaRPr lang="zh-CN" altLang="en-US" sz="6600"/>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716280" y="208280"/>
            <a:ext cx="11367770" cy="6397625"/>
          </a:xfrm>
          <a:prstGeom prst="rect">
            <a:avLst/>
          </a:prstGeom>
        </p:spPr>
      </p:pic>
      <p:sp>
        <p:nvSpPr>
          <p:cNvPr id="4" name="文本框 3"/>
          <p:cNvSpPr txBox="1"/>
          <p:nvPr/>
        </p:nvSpPr>
        <p:spPr>
          <a:xfrm>
            <a:off x="5546725" y="1628775"/>
            <a:ext cx="5790565" cy="3936365"/>
          </a:xfrm>
          <a:prstGeom prst="rect">
            <a:avLst/>
          </a:prstGeom>
          <a:solidFill>
            <a:schemeClr val="bg1"/>
          </a:solidFill>
        </p:spPr>
        <p:txBody>
          <a:bodyPr wrap="square" rtlCol="0" anchor="t">
            <a:noAutofit/>
          </a:bodyPr>
          <a:p>
            <a:r>
              <a:rPr lang="zh-CN" altLang="en-US" sz="3600"/>
              <a:t>备考困惑的时候</a:t>
            </a:r>
            <a:endParaRPr lang="zh-CN" altLang="en-US" sz="3600"/>
          </a:p>
          <a:p>
            <a:r>
              <a:rPr lang="zh-CN" altLang="en-US" sz="3600"/>
              <a:t>就听听雨姐的bgm</a:t>
            </a:r>
            <a:endParaRPr lang="zh-CN" altLang="en-US" sz="3600"/>
          </a:p>
          <a:p>
            <a:r>
              <a:rPr lang="zh-CN" altLang="en-US" sz="3600"/>
              <a:t>增强一下自己的磁场</a:t>
            </a:r>
            <a:endParaRPr lang="zh-CN" altLang="en-US" sz="3600"/>
          </a:p>
          <a:p>
            <a:r>
              <a:rPr lang="zh-CN" altLang="en-US" sz="3600"/>
              <a:t>感觉浑身上下使不完的牛劲</a:t>
            </a:r>
            <a:endParaRPr lang="zh-CN" altLang="en-US" sz="3600"/>
          </a:p>
          <a:p>
            <a:r>
              <a:rPr lang="zh-CN" altLang="en-US" sz="3600"/>
              <a:t>中考备考就这生活</a:t>
            </a:r>
            <a:endParaRPr lang="zh-CN" altLang="en-US" sz="3600"/>
          </a:p>
          <a:p>
            <a:r>
              <a:rPr lang="zh-CN" altLang="en-US" sz="3600"/>
              <a:t>简简单单几个月</a:t>
            </a:r>
            <a:endParaRPr lang="zh-CN" altLang="en-US" sz="3600"/>
          </a:p>
          <a:p>
            <a:r>
              <a:rPr lang="zh-CN" altLang="en-US" sz="3600"/>
              <a:t>开造!</a:t>
            </a:r>
            <a:endParaRPr lang="zh-CN" altLang="en-US" sz="3600"/>
          </a:p>
        </p:txBody>
      </p:sp>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0" y="0"/>
            <a:ext cx="12328525" cy="6901180"/>
          </a:xfrm>
          <a:prstGeom prst="rect">
            <a:avLst/>
          </a:prstGeom>
        </p:spPr>
      </p:pic>
      <p:pic>
        <p:nvPicPr>
          <p:cNvPr id="3" name="图片 2"/>
          <p:cNvPicPr>
            <a:picLocks noChangeAspect="1"/>
          </p:cNvPicPr>
          <p:nvPr/>
        </p:nvPicPr>
        <p:blipFill>
          <a:blip r:embed="rId2"/>
          <a:stretch>
            <a:fillRect/>
          </a:stretch>
        </p:blipFill>
        <p:spPr>
          <a:xfrm>
            <a:off x="271145" y="137160"/>
            <a:ext cx="1409065" cy="1409065"/>
          </a:xfrm>
          <a:prstGeom prst="rect">
            <a:avLst/>
          </a:prstGeom>
        </p:spPr>
      </p:pic>
      <p:pic>
        <p:nvPicPr>
          <p:cNvPr id="5" name="内容占位符 4"/>
          <p:cNvPicPr>
            <a:picLocks noChangeAspect="1"/>
          </p:cNvPicPr>
          <p:nvPr>
            <p:ph idx="1"/>
            <p:custDataLst>
              <p:tags r:id="rId3"/>
            </p:custDataLst>
          </p:nvPr>
        </p:nvPicPr>
        <p:blipFill>
          <a:blip r:embed="rId4"/>
          <a:stretch>
            <a:fillRect/>
          </a:stretch>
        </p:blipFill>
        <p:spPr>
          <a:xfrm>
            <a:off x="10105390" y="1683385"/>
            <a:ext cx="1626235" cy="168021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内容占位符 4"/>
          <p:cNvSpPr>
            <a:spLocks noGrp="1"/>
          </p:cNvSpPr>
          <p:nvPr/>
        </p:nvSpPr>
        <p:spPr>
          <a:xfrm>
            <a:off x="3781425" y="2370455"/>
            <a:ext cx="5838825" cy="635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0"/>
              </a:spcAft>
              <a:buNone/>
            </a:pPr>
            <a:r>
              <a:rPr sz="2800">
                <a:highlight>
                  <a:srgbClr val="FFFF00"/>
                </a:highlight>
                <a:sym typeface="+mn-ea"/>
              </a:rPr>
              <a:t>分析（证明、原因、结论等）</a:t>
            </a:r>
            <a:endParaRPr lang="zh-CN" altLang="en-US" sz="2800" spc="150">
              <a:solidFill>
                <a:schemeClr val="tx1"/>
              </a:solidFill>
              <a:latin typeface="隶书" panose="02010509060101010101" pitchFamily="49" charset="-122"/>
              <a:ea typeface="隶书" panose="02010509060101010101" pitchFamily="49" charset="-122"/>
              <a:sym typeface="+mn-ea"/>
            </a:endParaRPr>
          </a:p>
        </p:txBody>
      </p:sp>
      <p:sp>
        <p:nvSpPr>
          <p:cNvPr id="7" name="内容占位符 4"/>
          <p:cNvSpPr>
            <a:spLocks noGrp="1"/>
          </p:cNvSpPr>
          <p:nvPr/>
        </p:nvSpPr>
        <p:spPr>
          <a:xfrm>
            <a:off x="3558540" y="1362075"/>
            <a:ext cx="5838825" cy="635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0"/>
              </a:spcAft>
              <a:buNone/>
            </a:pPr>
            <a:r>
              <a:rPr sz="2800">
                <a:highlight>
                  <a:srgbClr val="FFFF00"/>
                </a:highlight>
                <a:sym typeface="+mn-ea"/>
              </a:rPr>
              <a:t>评价（判断、论证、价值等）</a:t>
            </a:r>
            <a:endParaRPr lang="zh-CN" altLang="en-US" sz="2800" spc="150">
              <a:solidFill>
                <a:schemeClr val="tx1"/>
              </a:solidFill>
              <a:latin typeface="隶书" panose="02010509060101010101" pitchFamily="49" charset="-122"/>
              <a:ea typeface="隶书" panose="02010509060101010101" pitchFamily="49" charset="-122"/>
              <a:sym typeface="+mn-ea"/>
            </a:endParaRPr>
          </a:p>
        </p:txBody>
      </p:sp>
      <p:sp>
        <p:nvSpPr>
          <p:cNvPr id="9" name="内容占位符 4"/>
          <p:cNvSpPr>
            <a:spLocks noGrp="1"/>
          </p:cNvSpPr>
          <p:nvPr/>
        </p:nvSpPr>
        <p:spPr>
          <a:xfrm>
            <a:off x="3435985" y="367030"/>
            <a:ext cx="5838825" cy="635000"/>
          </a:xfrm>
          <a:prstGeom prst="rect">
            <a:avLst/>
          </a:prstGeo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0"/>
              </a:spcAft>
              <a:buNone/>
            </a:pPr>
            <a:r>
              <a:rPr sz="2800">
                <a:highlight>
                  <a:srgbClr val="FFFF00"/>
                </a:highlight>
                <a:sym typeface="+mn-ea"/>
              </a:rPr>
              <a:t>创造（设计、启示、方案等）</a:t>
            </a:r>
            <a:endParaRPr lang="zh-CN" altLang="en-US" sz="2800" spc="150">
              <a:solidFill>
                <a:schemeClr val="tx1"/>
              </a:solidFill>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1"/>
          <a:srcRect l="27017" t="30654" r="20561" b="21290"/>
          <a:stretch>
            <a:fillRect/>
          </a:stretch>
        </p:blipFill>
        <p:spPr>
          <a:xfrm>
            <a:off x="353695" y="162560"/>
            <a:ext cx="3777615" cy="6226810"/>
          </a:xfrm>
          <a:prstGeom prst="trapezoid">
            <a:avLst/>
          </a:prstGeom>
        </p:spPr>
      </p:pic>
      <p:sp>
        <p:nvSpPr>
          <p:cNvPr id="4" name="文本框 3"/>
          <p:cNvSpPr txBox="1"/>
          <p:nvPr/>
        </p:nvSpPr>
        <p:spPr>
          <a:xfrm>
            <a:off x="4497070" y="3429000"/>
            <a:ext cx="7256780" cy="2614930"/>
          </a:xfrm>
          <a:prstGeom prst="rect">
            <a:avLst/>
          </a:prstGeom>
          <a:noFill/>
          <a:ln w="57150">
            <a:solidFill>
              <a:schemeClr val="accent1"/>
            </a:solidFill>
          </a:ln>
        </p:spPr>
        <p:txBody>
          <a:bodyPr wrap="square" rtlCol="0" anchor="t">
            <a:spAutoFit/>
          </a:bodyPr>
          <a:p>
            <a:pPr algn="l">
              <a:lnSpc>
                <a:spcPct val="100000"/>
              </a:lnSpc>
              <a:spcAft>
                <a:spcPts val="0"/>
              </a:spcAft>
            </a:pPr>
            <a:r>
              <a:rPr lang="en-US" altLang="zh-CN" sz="2800" spc="150">
                <a:uFillTx/>
                <a:latin typeface="微软雅黑" panose="020B0503020204020204" charset="-122"/>
                <a:ea typeface="微软雅黑" panose="020B0503020204020204" charset="-122"/>
                <a:cs typeface="微软雅黑" panose="020B0503020204020204" charset="-122"/>
                <a:sym typeface="+mn-ea"/>
              </a:rPr>
              <a:t>       </a:t>
            </a:r>
            <a:r>
              <a:rPr lang="zh-CN" altLang="en-US" sz="2800" spc="150">
                <a:uFillTx/>
                <a:latin typeface="微软雅黑" panose="020B0503020204020204" charset="-122"/>
                <a:ea typeface="微软雅黑" panose="020B0503020204020204" charset="-122"/>
                <a:cs typeface="微软雅黑" panose="020B0503020204020204" charset="-122"/>
                <a:sym typeface="+mn-ea"/>
              </a:rPr>
              <a:t>在历史教学中，高阶思维以其</a:t>
            </a:r>
            <a:r>
              <a:rPr lang="zh-CN" altLang="en-US" sz="2800">
                <a:solidFill>
                  <a:schemeClr val="tx1">
                    <a:lumMod val="85000"/>
                    <a:lumOff val="15000"/>
                  </a:schemeClr>
                </a:solidFill>
                <a:highlight>
                  <a:srgbClr val="FFFF00"/>
                </a:highlight>
                <a:uFillTx/>
                <a:latin typeface="Arial" panose="020B0604020202020204" pitchFamily="34" charset="0"/>
                <a:ea typeface="微软雅黑" panose="020B0503020204020204" charset="-122"/>
                <a:sym typeface="+mn-ea"/>
              </a:rPr>
              <a:t>主动性</a:t>
            </a:r>
            <a:r>
              <a:rPr lang="zh-CN" altLang="en-US" sz="2800" spc="150">
                <a:uFillTx/>
                <a:latin typeface="微软雅黑" panose="020B0503020204020204" charset="-122"/>
                <a:ea typeface="微软雅黑" panose="020B0503020204020204" charset="-122"/>
                <a:cs typeface="微软雅黑" panose="020B0503020204020204" charset="-122"/>
                <a:sym typeface="+mn-ea"/>
              </a:rPr>
              <a:t>、</a:t>
            </a:r>
            <a:r>
              <a:rPr lang="zh-CN" altLang="en-US" sz="2800">
                <a:solidFill>
                  <a:schemeClr val="tx1">
                    <a:lumMod val="85000"/>
                    <a:lumOff val="15000"/>
                  </a:schemeClr>
                </a:solidFill>
                <a:highlight>
                  <a:srgbClr val="FFFF00"/>
                </a:highlight>
                <a:uFillTx/>
                <a:latin typeface="Arial" panose="020B0604020202020204" pitchFamily="34" charset="0"/>
                <a:ea typeface="微软雅黑" panose="020B0503020204020204" charset="-122"/>
                <a:sym typeface="+mn-ea"/>
              </a:rPr>
              <a:t>深刻性</a:t>
            </a:r>
            <a:r>
              <a:rPr lang="zh-CN" altLang="en-US" sz="2800" spc="150">
                <a:uFillTx/>
                <a:latin typeface="微软雅黑" panose="020B0503020204020204" charset="-122"/>
                <a:ea typeface="微软雅黑" panose="020B0503020204020204" charset="-122"/>
                <a:cs typeface="微软雅黑" panose="020B0503020204020204" charset="-122"/>
                <a:sym typeface="+mn-ea"/>
              </a:rPr>
              <a:t>、</a:t>
            </a:r>
            <a:r>
              <a:rPr lang="zh-CN" altLang="en-US" sz="2800">
                <a:solidFill>
                  <a:schemeClr val="tx1">
                    <a:lumMod val="85000"/>
                    <a:lumOff val="15000"/>
                  </a:schemeClr>
                </a:solidFill>
                <a:highlight>
                  <a:srgbClr val="FFFF00"/>
                </a:highlight>
                <a:uFillTx/>
                <a:latin typeface="Arial" panose="020B0604020202020204" pitchFamily="34" charset="0"/>
                <a:ea typeface="微软雅黑" panose="020B0503020204020204" charset="-122"/>
                <a:sym typeface="+mn-ea"/>
              </a:rPr>
              <a:t>综合性</a:t>
            </a:r>
            <a:r>
              <a:rPr lang="zh-CN" altLang="en-US" sz="2800" spc="150">
                <a:uFillTx/>
                <a:latin typeface="微软雅黑" panose="020B0503020204020204" charset="-122"/>
                <a:ea typeface="微软雅黑" panose="020B0503020204020204" charset="-122"/>
                <a:cs typeface="微软雅黑" panose="020B0503020204020204" charset="-122"/>
                <a:sym typeface="+mn-ea"/>
              </a:rPr>
              <a:t>、</a:t>
            </a:r>
            <a:r>
              <a:rPr lang="zh-CN" altLang="en-US" sz="2800">
                <a:solidFill>
                  <a:schemeClr val="tx1">
                    <a:lumMod val="85000"/>
                    <a:lumOff val="15000"/>
                  </a:schemeClr>
                </a:solidFill>
                <a:highlight>
                  <a:srgbClr val="FFFF00"/>
                </a:highlight>
                <a:uFillTx/>
                <a:latin typeface="Arial" panose="020B0604020202020204" pitchFamily="34" charset="0"/>
                <a:ea typeface="微软雅黑" panose="020B0503020204020204" charset="-122"/>
                <a:sym typeface="+mn-ea"/>
              </a:rPr>
              <a:t>创造性</a:t>
            </a:r>
            <a:r>
              <a:rPr lang="zh-CN" altLang="en-US" sz="2800" spc="150">
                <a:uFillTx/>
                <a:latin typeface="微软雅黑" panose="020B0503020204020204" charset="-122"/>
                <a:ea typeface="微软雅黑" panose="020B0503020204020204" charset="-122"/>
                <a:cs typeface="微软雅黑" panose="020B0503020204020204" charset="-122"/>
                <a:sym typeface="+mn-ea"/>
              </a:rPr>
              <a:t>等特点，为课堂教学提供了价值导向。……高阶思维是“学生解决复杂问题或完成复杂任务时具有的重要特征” 。</a:t>
            </a:r>
            <a:endParaRPr lang="zh-CN" altLang="en-US" sz="2800" spc="150">
              <a:uFillTx/>
              <a:latin typeface="微软雅黑" panose="020B0503020204020204" charset="-122"/>
              <a:ea typeface="微软雅黑" panose="020B0503020204020204" charset="-122"/>
              <a:cs typeface="微软雅黑" panose="020B0503020204020204" charset="-122"/>
              <a:sym typeface="+mn-ea"/>
            </a:endParaRPr>
          </a:p>
          <a:p>
            <a:pPr algn="r">
              <a:lnSpc>
                <a:spcPct val="100000"/>
              </a:lnSpc>
              <a:spcAft>
                <a:spcPts val="0"/>
              </a:spcAft>
            </a:pPr>
            <a:r>
              <a:rPr lang="en-US" altLang="zh-CN" sz="2400" spc="150">
                <a:uFillTx/>
                <a:latin typeface="微软雅黑" panose="020B0503020204020204" charset="-122"/>
                <a:ea typeface="微软雅黑" panose="020B0503020204020204" charset="-122"/>
                <a:cs typeface="微软雅黑" panose="020B0503020204020204" charset="-122"/>
                <a:sym typeface="+mn-ea"/>
              </a:rPr>
              <a:t>——</a:t>
            </a:r>
            <a:r>
              <a:rPr lang="zh-CN" sz="2400">
                <a:latin typeface="Calibri" panose="020F0502020204030204" charset="0"/>
                <a:ea typeface="宋体" panose="02010600030101010101" pitchFamily="2" charset="-122"/>
                <a:sym typeface="+mn-ea"/>
              </a:rPr>
              <a:t>张迎弟</a:t>
            </a:r>
            <a:r>
              <a:rPr lang="zh-CN" sz="2400">
                <a:latin typeface="Calibri" panose="020F0502020204030204" charset="0"/>
                <a:ea typeface="宋体" panose="02010600030101010101" pitchFamily="2" charset="-122"/>
                <a:sym typeface="+mn-ea"/>
              </a:rPr>
              <a:t>《问题场：指向高阶思维的教学新样态》</a:t>
            </a:r>
            <a:endParaRPr lang="zh-CN" altLang="zh-CN" sz="2400" spc="150">
              <a:uFillTx/>
              <a:latin typeface="Calibri" panose="020F0502020204030204" charset="0"/>
              <a:ea typeface="宋体" panose="02010600030101010101" pitchFamily="2" charset="-122"/>
              <a:cs typeface="微软雅黑" panose="020B0503020204020204" charset="-122"/>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 name="矩形 34"/>
          <p:cNvSpPr/>
          <p:nvPr>
            <p:custDataLst>
              <p:tags r:id="rId1"/>
            </p:custDataLst>
          </p:nvPr>
        </p:nvSpPr>
        <p:spPr>
          <a:xfrm>
            <a:off x="5493385" y="4220210"/>
            <a:ext cx="1731645" cy="1367155"/>
          </a:xfrm>
          <a:prstGeom prst="rect">
            <a:avLst/>
          </a:prstGeom>
          <a:noFill/>
        </p:spPr>
        <p:txBody>
          <a:bodyPr wrap="square" lIns="0" tIns="0" rIns="0" bIns="0" rtlCol="0" anchor="t" anchorCtr="0">
            <a:noAutofit/>
          </a:bodyPr>
          <a:p>
            <a:pPr algn="ctr">
              <a:lnSpc>
                <a:spcPct val="100000"/>
              </a:lnSpc>
              <a:spcBef>
                <a:spcPct val="0"/>
              </a:spcBef>
              <a:spcAft>
                <a:spcPct val="0"/>
              </a:spcAft>
            </a:pPr>
            <a:r>
              <a:rPr lang="zh-CN" altLang="en-US" sz="2000" b="1">
                <a:solidFill>
                  <a:schemeClr val="tx1"/>
                </a:solidFill>
                <a:latin typeface="微软雅黑" panose="020B0503020204020204" charset="-122"/>
                <a:cs typeface="微软雅黑" panose="020B0503020204020204" charset="-122"/>
              </a:rPr>
              <a:t>关系推理</a:t>
            </a:r>
            <a:endParaRPr lang="zh-CN" altLang="en-US" sz="2000" b="1">
              <a:solidFill>
                <a:schemeClr val="tx1"/>
              </a:solidFill>
              <a:latin typeface="微软雅黑" panose="020B0503020204020204" charset="-122"/>
              <a:cs typeface="微软雅黑" panose="020B0503020204020204" charset="-122"/>
            </a:endParaRPr>
          </a:p>
          <a:p>
            <a:pPr algn="ctr">
              <a:lnSpc>
                <a:spcPct val="100000"/>
              </a:lnSpc>
              <a:spcBef>
                <a:spcPct val="0"/>
              </a:spcBef>
              <a:spcAft>
                <a:spcPct val="0"/>
              </a:spcAft>
            </a:pPr>
            <a:r>
              <a:rPr lang="zh-CN" altLang="en-US" sz="2000" b="1">
                <a:solidFill>
                  <a:schemeClr val="tx1"/>
                </a:solidFill>
                <a:latin typeface="微软雅黑" panose="020B0503020204020204" charset="-122"/>
                <a:cs typeface="微软雅黑" panose="020B0503020204020204" charset="-122"/>
              </a:rPr>
              <a:t>类比思维</a:t>
            </a:r>
            <a:endParaRPr lang="zh-CN" altLang="en-US" sz="2000" b="1">
              <a:solidFill>
                <a:schemeClr val="tx1"/>
              </a:solidFill>
              <a:latin typeface="微软雅黑" panose="020B0503020204020204" charset="-122"/>
              <a:cs typeface="微软雅黑" panose="020B0503020204020204" charset="-122"/>
            </a:endParaRPr>
          </a:p>
          <a:p>
            <a:pPr algn="ctr">
              <a:lnSpc>
                <a:spcPct val="100000"/>
              </a:lnSpc>
              <a:spcBef>
                <a:spcPct val="0"/>
              </a:spcBef>
              <a:spcAft>
                <a:spcPct val="0"/>
              </a:spcAft>
            </a:pPr>
            <a:r>
              <a:rPr lang="zh-CN" altLang="en-US" sz="2000" b="1">
                <a:solidFill>
                  <a:schemeClr val="tx1"/>
                </a:solidFill>
                <a:latin typeface="微软雅黑" panose="020B0503020204020204" charset="-122"/>
                <a:cs typeface="微软雅黑" panose="020B0503020204020204" charset="-122"/>
              </a:rPr>
              <a:t>识别知识之间的关联性</a:t>
            </a:r>
            <a:endParaRPr lang="zh-CN" altLang="en-US" sz="2000" b="1">
              <a:solidFill>
                <a:schemeClr val="tx1"/>
              </a:solidFill>
              <a:latin typeface="微软雅黑" panose="020B0503020204020204" charset="-122"/>
              <a:cs typeface="微软雅黑" panose="020B0503020204020204" charset="-122"/>
            </a:endParaRPr>
          </a:p>
        </p:txBody>
      </p:sp>
      <p:sp>
        <p:nvSpPr>
          <p:cNvPr id="36" name="矩形 35"/>
          <p:cNvSpPr/>
          <p:nvPr>
            <p:custDataLst>
              <p:tags r:id="rId2"/>
            </p:custDataLst>
          </p:nvPr>
        </p:nvSpPr>
        <p:spPr>
          <a:xfrm>
            <a:off x="7059930" y="504825"/>
            <a:ext cx="2828925" cy="1367155"/>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2000" b="1">
                <a:latin typeface="微软雅黑" panose="020B0503020204020204" charset="-122"/>
                <a:cs typeface="微软雅黑" panose="020B0503020204020204" charset="-122"/>
              </a:rPr>
              <a:t>相互关联的新旧知识通过聚集、组织、归纳和整合进一步形成结构化、系统化的知识</a:t>
            </a:r>
            <a:endParaRPr lang="zh-CN" altLang="en-US" sz="2000" b="1">
              <a:latin typeface="微软雅黑" panose="020B0503020204020204" charset="-122"/>
              <a:cs typeface="微软雅黑" panose="020B0503020204020204" charset="-122"/>
            </a:endParaRPr>
          </a:p>
        </p:txBody>
      </p:sp>
      <p:sp>
        <p:nvSpPr>
          <p:cNvPr id="37" name="矩形 36"/>
          <p:cNvSpPr/>
          <p:nvPr>
            <p:custDataLst>
              <p:tags r:id="rId3"/>
            </p:custDataLst>
          </p:nvPr>
        </p:nvSpPr>
        <p:spPr>
          <a:xfrm>
            <a:off x="690563" y="3979545"/>
            <a:ext cx="2179320" cy="1367155"/>
          </a:xfrm>
          <a:prstGeom prst="rect">
            <a:avLst/>
          </a:prstGeom>
          <a:noFill/>
        </p:spPr>
        <p:txBody>
          <a:bodyPr wrap="square" lIns="0" tIns="0" rIns="0" bIns="0" rtlCol="0" anchor="t" anchorCtr="0">
            <a:noAutofit/>
          </a:bodyPr>
          <a:p>
            <a:pPr algn="ctr">
              <a:spcBef>
                <a:spcPct val="0"/>
              </a:spcBef>
              <a:spcAft>
                <a:spcPct val="0"/>
              </a:spcAft>
            </a:pPr>
            <a:r>
              <a:rPr lang="zh-CN" altLang="en-US" sz="2000" b="1">
                <a:latin typeface="+mn-ea"/>
                <a:cs typeface="+mn-ea"/>
                <a:sym typeface="+mn-ea"/>
              </a:rPr>
              <a:t>开放性的</a:t>
            </a:r>
            <a:endParaRPr lang="zh-CN" altLang="en-US" sz="2000" b="1">
              <a:solidFill>
                <a:schemeClr val="tx1"/>
              </a:solidFill>
              <a:latin typeface="+mn-ea"/>
              <a:cs typeface="+mn-ea"/>
              <a:sym typeface="+mn-ea"/>
            </a:endParaRPr>
          </a:p>
          <a:p>
            <a:pPr algn="ctr">
              <a:spcBef>
                <a:spcPct val="0"/>
              </a:spcBef>
              <a:spcAft>
                <a:spcPct val="0"/>
              </a:spcAft>
            </a:pPr>
            <a:r>
              <a:rPr lang="zh-CN" altLang="en-US" sz="2000" b="1">
                <a:latin typeface="+mn-ea"/>
                <a:cs typeface="+mn-ea"/>
                <a:sym typeface="+mn-ea"/>
              </a:rPr>
              <a:t>复杂的</a:t>
            </a:r>
            <a:endParaRPr lang="zh-CN" altLang="en-US" sz="2000" b="1">
              <a:solidFill>
                <a:schemeClr val="tx1"/>
              </a:solidFill>
              <a:latin typeface="+mn-ea"/>
              <a:cs typeface="+mn-ea"/>
              <a:sym typeface="+mn-ea"/>
            </a:endParaRPr>
          </a:p>
          <a:p>
            <a:pPr algn="ctr">
              <a:spcBef>
                <a:spcPct val="0"/>
              </a:spcBef>
              <a:spcAft>
                <a:spcPct val="0"/>
              </a:spcAft>
            </a:pPr>
            <a:r>
              <a:rPr lang="zh-CN" altLang="en-US" sz="2000" b="1">
                <a:latin typeface="+mn-ea"/>
                <a:cs typeface="+mn-ea"/>
                <a:sym typeface="+mn-ea"/>
              </a:rPr>
              <a:t>没有固定答案</a:t>
            </a:r>
            <a:endParaRPr lang="zh-CN" altLang="en-US" sz="2000" b="1">
              <a:solidFill>
                <a:srgbClr val="000000">
                  <a:lumMod val="65000"/>
                  <a:lumOff val="35000"/>
                </a:srgbClr>
              </a:solidFill>
              <a:latin typeface="+mn-ea"/>
              <a:cs typeface="+mn-ea"/>
              <a:sym typeface="+mn-ea"/>
            </a:endParaRPr>
          </a:p>
        </p:txBody>
      </p:sp>
      <p:sp>
        <p:nvSpPr>
          <p:cNvPr id="38" name="矩形 37"/>
          <p:cNvSpPr/>
          <p:nvPr>
            <p:custDataLst>
              <p:tags r:id="rId4"/>
            </p:custDataLst>
          </p:nvPr>
        </p:nvSpPr>
        <p:spPr>
          <a:xfrm>
            <a:off x="2900363" y="958215"/>
            <a:ext cx="2195830" cy="1367155"/>
          </a:xfrm>
          <a:prstGeom prst="rect">
            <a:avLst/>
          </a:prstGeom>
          <a:noFill/>
        </p:spPr>
        <p:txBody>
          <a:bodyPr wrap="square" lIns="0" tIns="0" rIns="0" bIns="0" rtlCol="0" anchor="t" anchorCtr="0">
            <a:noAutofit/>
          </a:bodyPr>
          <a:p>
            <a:pPr algn="ctr">
              <a:spcBef>
                <a:spcPct val="0"/>
              </a:spcBef>
              <a:spcAft>
                <a:spcPct val="0"/>
              </a:spcAft>
            </a:pPr>
            <a:r>
              <a:rPr lang="zh-CN" altLang="en-US" sz="2000" b="1">
                <a:solidFill>
                  <a:schemeClr val="tx1"/>
                </a:solidFill>
                <a:latin typeface="+mn-ea"/>
                <a:cs typeface="+mn-ea"/>
                <a:sym typeface="+mn-ea"/>
              </a:rPr>
              <a:t>澄清、说明、</a:t>
            </a:r>
            <a:endParaRPr lang="zh-CN" altLang="en-US" sz="2000" b="1">
              <a:solidFill>
                <a:schemeClr val="tx1"/>
              </a:solidFill>
              <a:latin typeface="+mn-ea"/>
              <a:cs typeface="+mn-ea"/>
              <a:sym typeface="+mn-ea"/>
            </a:endParaRPr>
          </a:p>
          <a:p>
            <a:pPr algn="ctr">
              <a:spcBef>
                <a:spcPct val="0"/>
              </a:spcBef>
              <a:spcAft>
                <a:spcPct val="0"/>
              </a:spcAft>
            </a:pPr>
            <a:r>
              <a:rPr lang="zh-CN" altLang="en-US" sz="2000" b="1">
                <a:solidFill>
                  <a:schemeClr val="tx1"/>
                </a:solidFill>
                <a:latin typeface="+mn-ea"/>
                <a:cs typeface="+mn-ea"/>
                <a:sym typeface="+mn-ea"/>
              </a:rPr>
              <a:t>论证、批评、</a:t>
            </a:r>
            <a:endParaRPr lang="zh-CN" altLang="en-US" sz="2000" b="1">
              <a:solidFill>
                <a:schemeClr val="tx1"/>
              </a:solidFill>
              <a:latin typeface="+mn-ea"/>
              <a:cs typeface="+mn-ea"/>
              <a:sym typeface="+mn-ea"/>
            </a:endParaRPr>
          </a:p>
          <a:p>
            <a:pPr algn="ctr">
              <a:spcBef>
                <a:spcPct val="0"/>
              </a:spcBef>
              <a:spcAft>
                <a:spcPct val="0"/>
              </a:spcAft>
            </a:pPr>
            <a:r>
              <a:rPr lang="zh-CN" altLang="en-US" sz="2000" b="1">
                <a:solidFill>
                  <a:schemeClr val="tx1"/>
                </a:solidFill>
                <a:latin typeface="+mn-ea"/>
                <a:cs typeface="+mn-ea"/>
                <a:sym typeface="+mn-ea"/>
              </a:rPr>
              <a:t>判断和评估</a:t>
            </a:r>
            <a:endParaRPr lang="zh-CN" altLang="en-US" sz="2000" b="1">
              <a:solidFill>
                <a:schemeClr val="tx1"/>
              </a:solidFill>
              <a:latin typeface="+mn-ea"/>
              <a:cs typeface="+mn-ea"/>
              <a:sym typeface="+mn-ea"/>
            </a:endParaRPr>
          </a:p>
          <a:p>
            <a:pPr algn="ctr">
              <a:spcBef>
                <a:spcPct val="0"/>
              </a:spcBef>
              <a:spcAft>
                <a:spcPct val="0"/>
              </a:spcAft>
            </a:pPr>
            <a:r>
              <a:rPr lang="zh-CN" altLang="en-US" sz="2000" b="1">
                <a:solidFill>
                  <a:schemeClr val="tx1"/>
                </a:solidFill>
                <a:latin typeface="+mn-ea"/>
                <a:cs typeface="+mn-ea"/>
                <a:sym typeface="+mn-ea"/>
              </a:rPr>
              <a:t>等手段</a:t>
            </a:r>
            <a:endParaRPr lang="zh-CN" altLang="en-US" sz="2000" b="1">
              <a:solidFill>
                <a:schemeClr val="tx1"/>
              </a:solidFill>
              <a:latin typeface="+mn-ea"/>
              <a:cs typeface="+mn-ea"/>
              <a:sym typeface="+mn-ea"/>
            </a:endParaRPr>
          </a:p>
        </p:txBody>
      </p:sp>
      <p:sp>
        <p:nvSpPr>
          <p:cNvPr id="10" name="椭圆 9"/>
          <p:cNvSpPr/>
          <p:nvPr>
            <p:custDataLst>
              <p:tags r:id="rId5"/>
            </p:custDataLst>
          </p:nvPr>
        </p:nvSpPr>
        <p:spPr>
          <a:xfrm>
            <a:off x="5321618" y="2232660"/>
            <a:ext cx="1747520" cy="1746885"/>
          </a:xfrm>
          <a:prstGeom prst="ellipse">
            <a:avLst/>
          </a:prstGeom>
          <a:solidFill>
            <a:srgbClr val="FFC000">
              <a:alpha val="15000"/>
            </a:srgbClr>
          </a:solidFill>
          <a:ln w="12700" cap="flat" cmpd="sng" algn="ctr">
            <a:noFill/>
            <a:prstDash val="solid"/>
            <a:miter lim="800000"/>
          </a:ln>
          <a:effectLst/>
        </p:spPr>
        <p:txBody>
          <a:bodyPr rtlCol="0" anchor="ctr">
            <a:normAutofit/>
          </a:bodyPr>
          <a:p>
            <a:pPr algn="ctr"/>
            <a:endParaRPr lang="zh-CN" altLang="en-US">
              <a:solidFill>
                <a:srgbClr val="FFFFFF"/>
              </a:solidFill>
              <a:latin typeface="微软雅黑" panose="020B0503020204020204" charset="-122"/>
              <a:ea typeface="微软雅黑" panose="020B0503020204020204" charset="-122"/>
            </a:endParaRPr>
          </a:p>
        </p:txBody>
      </p:sp>
      <p:sp>
        <p:nvSpPr>
          <p:cNvPr id="4" name="椭圆 3"/>
          <p:cNvSpPr/>
          <p:nvPr>
            <p:custDataLst>
              <p:tags r:id="rId6"/>
            </p:custDataLst>
          </p:nvPr>
        </p:nvSpPr>
        <p:spPr>
          <a:xfrm>
            <a:off x="5411788" y="2323465"/>
            <a:ext cx="1567180" cy="1567180"/>
          </a:xfrm>
          <a:prstGeom prst="ellipse">
            <a:avLst/>
          </a:prstGeom>
          <a:solidFill>
            <a:srgbClr val="FFC000"/>
          </a:solidFill>
          <a:ln w="12700" cap="flat" cmpd="sng" algn="ctr">
            <a:noFill/>
            <a:prstDash val="solid"/>
            <a:miter lim="800000"/>
          </a:ln>
          <a:effectLst>
            <a:innerShdw blurRad="152400">
              <a:srgbClr val="FFC000">
                <a:lumMod val="20000"/>
                <a:lumOff val="80000"/>
                <a:alpha val="60000"/>
              </a:srgbClr>
            </a:innerShdw>
          </a:effectLst>
        </p:spPr>
        <p:txBody>
          <a:bodyPr vertOverflow="overflow" horzOverflow="overflow" vert="horz" wrap="square" tIns="288290" bIns="0" numCol="1" spcCol="0" rtlCol="0" fromWordArt="0" anchor="t"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椭圆 4"/>
          <p:cNvSpPr/>
          <p:nvPr>
            <p:custDataLst>
              <p:tags r:id="rId7"/>
            </p:custDataLst>
          </p:nvPr>
        </p:nvSpPr>
        <p:spPr>
          <a:xfrm>
            <a:off x="5493068" y="2404110"/>
            <a:ext cx="1403985" cy="1403985"/>
          </a:xfrm>
          <a:prstGeom prst="ellipse">
            <a:avLst/>
          </a:prstGeom>
          <a:noFill/>
          <a:ln w="12700" cap="flat" cmpd="sng" algn="ctr">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prstDash val="solid"/>
            <a:miter lim="800000"/>
          </a:ln>
          <a:effectLst>
            <a:outerShdw dist="12700" dir="5400000" algn="t" rotWithShape="0">
              <a:srgbClr val="FFC000">
                <a:lumMod val="75000"/>
                <a:alpha val="30000"/>
              </a:srgbClr>
            </a:outerShdw>
          </a:effectLst>
        </p:spPr>
        <p:txBody>
          <a:bodyPr vertOverflow="overflow" horzOverflow="overflow" vert="horz" wrap="square" numCol="1" spcCol="0" rtlCol="0" fromWordArt="0" anchor="ctr"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弧形 12"/>
          <p:cNvSpPr/>
          <p:nvPr>
            <p:custDataLst>
              <p:tags r:id="rId8"/>
            </p:custDataLst>
          </p:nvPr>
        </p:nvSpPr>
        <p:spPr>
          <a:xfrm flipV="1">
            <a:off x="5084128" y="1998345"/>
            <a:ext cx="2221865" cy="2221865"/>
          </a:xfrm>
          <a:prstGeom prst="arc">
            <a:avLst>
              <a:gd name="adj1" fmla="val 1352946"/>
              <a:gd name="adj2" fmla="val 10848491"/>
            </a:avLst>
          </a:prstGeom>
          <a:noFill/>
          <a:ln w="44450" cap="rnd" cmpd="sng" algn="ctr">
            <a:solidFill>
              <a:srgbClr val="FFC000">
                <a:alpha val="50000"/>
              </a:srgbClr>
            </a:solidFill>
            <a:prstDash val="solid"/>
            <a:miter lim="800000"/>
            <a:headEnd type="triangle"/>
          </a:ln>
          <a:effectLst/>
        </p:spPr>
        <p:txBody>
          <a:bodyPr rtlCol="0" anchor="ctr">
            <a:normAutofit/>
          </a:bodyPr>
          <a:p>
            <a:pPr algn="ctr"/>
            <a:endParaRPr lang="zh-CN" altLang="en-US">
              <a:solidFill>
                <a:srgbClr val="000000"/>
              </a:solidFill>
              <a:latin typeface="微软雅黑" panose="020B0503020204020204" charset="-122"/>
              <a:ea typeface="微软雅黑" panose="020B0503020204020204" charset="-122"/>
            </a:endParaRPr>
          </a:p>
        </p:txBody>
      </p:sp>
      <p:pic>
        <p:nvPicPr>
          <p:cNvPr id="86" name="图片 85" descr="343439383331313b343532303032373bbfcdbba7b5b5b0b8"/>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6046788" y="2689225"/>
            <a:ext cx="297180" cy="297180"/>
          </a:xfrm>
          <a:prstGeom prst="rect">
            <a:avLst/>
          </a:prstGeom>
          <a:effectLst>
            <a:outerShdw blurRad="50800" dist="38100" dir="5400000" algn="t" rotWithShape="0">
              <a:srgbClr val="FFC000">
                <a:lumMod val="75000"/>
                <a:alpha val="20000"/>
              </a:srgbClr>
            </a:outerShdw>
          </a:effectLst>
        </p:spPr>
      </p:pic>
      <p:sp>
        <p:nvSpPr>
          <p:cNvPr id="6" name="椭圆 5"/>
          <p:cNvSpPr/>
          <p:nvPr>
            <p:custDataLst>
              <p:tags r:id="rId12"/>
            </p:custDataLst>
          </p:nvPr>
        </p:nvSpPr>
        <p:spPr>
          <a:xfrm>
            <a:off x="7518718" y="2232660"/>
            <a:ext cx="1747520" cy="1746885"/>
          </a:xfrm>
          <a:prstGeom prst="ellipse">
            <a:avLst/>
          </a:prstGeom>
          <a:solidFill>
            <a:srgbClr val="FF7429">
              <a:alpha val="15000"/>
            </a:srgbClr>
          </a:solidFill>
          <a:ln w="12700" cap="flat" cmpd="sng" algn="ctr">
            <a:noFill/>
            <a:prstDash val="solid"/>
            <a:miter lim="800000"/>
          </a:ln>
          <a:effectLst/>
        </p:spPr>
        <p:txBody>
          <a:bodyPr rtlCol="0" anchor="ctr">
            <a:normAutofit/>
          </a:bodyPr>
          <a:p>
            <a:pPr algn="ctr"/>
            <a:endParaRPr lang="zh-CN" altLang="en-US">
              <a:solidFill>
                <a:srgbClr val="FFFFFF"/>
              </a:solidFill>
              <a:latin typeface="微软雅黑" panose="020B0503020204020204" charset="-122"/>
              <a:ea typeface="微软雅黑" panose="020B0503020204020204" charset="-122"/>
            </a:endParaRPr>
          </a:p>
        </p:txBody>
      </p:sp>
      <p:sp>
        <p:nvSpPr>
          <p:cNvPr id="24" name="椭圆 23"/>
          <p:cNvSpPr/>
          <p:nvPr>
            <p:custDataLst>
              <p:tags r:id="rId13"/>
            </p:custDataLst>
          </p:nvPr>
        </p:nvSpPr>
        <p:spPr>
          <a:xfrm>
            <a:off x="7608888" y="2323465"/>
            <a:ext cx="1567180" cy="1567180"/>
          </a:xfrm>
          <a:prstGeom prst="ellipse">
            <a:avLst/>
          </a:prstGeom>
          <a:solidFill>
            <a:srgbClr val="FF7429"/>
          </a:solidFill>
          <a:ln w="12700" cap="flat" cmpd="sng" algn="ctr">
            <a:noFill/>
            <a:prstDash val="solid"/>
            <a:miter lim="800000"/>
          </a:ln>
          <a:effectLst>
            <a:innerShdw blurRad="152400">
              <a:srgbClr val="FF7429">
                <a:lumMod val="20000"/>
                <a:lumOff val="80000"/>
                <a:alpha val="60000"/>
              </a:srgbClr>
            </a:innerShdw>
          </a:effectLst>
        </p:spPr>
        <p:txBody>
          <a:bodyPr vertOverflow="overflow" horzOverflow="overflow" vert="horz" wrap="square" tIns="288290" bIns="0" numCol="1" spcCol="0" rtlCol="0" fromWordArt="0" anchor="t"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6" name="椭圆 15"/>
          <p:cNvSpPr/>
          <p:nvPr>
            <p:custDataLst>
              <p:tags r:id="rId14"/>
            </p:custDataLst>
          </p:nvPr>
        </p:nvSpPr>
        <p:spPr>
          <a:xfrm>
            <a:off x="7690168" y="2404110"/>
            <a:ext cx="1403985" cy="1403985"/>
          </a:xfrm>
          <a:prstGeom prst="ellipse">
            <a:avLst/>
          </a:prstGeom>
          <a:noFill/>
          <a:ln w="12700" cap="flat" cmpd="sng" algn="ctr">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prstDash val="solid"/>
            <a:miter lim="800000"/>
          </a:ln>
          <a:effectLst>
            <a:outerShdw dist="12700" dir="5400000" algn="t" rotWithShape="0">
              <a:srgbClr val="FF7429">
                <a:lumMod val="75000"/>
                <a:alpha val="30000"/>
              </a:srgbClr>
            </a:outerShdw>
          </a:effectLst>
        </p:spPr>
        <p:txBody>
          <a:bodyPr vertOverflow="overflow" horzOverflow="overflow" vert="horz" wrap="square" numCol="1" spcCol="0" rtlCol="0" fromWordArt="0" anchor="ctr"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弧形 18"/>
          <p:cNvSpPr/>
          <p:nvPr>
            <p:custDataLst>
              <p:tags r:id="rId15"/>
            </p:custDataLst>
          </p:nvPr>
        </p:nvSpPr>
        <p:spPr>
          <a:xfrm flipV="1">
            <a:off x="7281228" y="1998345"/>
            <a:ext cx="2221865" cy="2221865"/>
          </a:xfrm>
          <a:prstGeom prst="arc">
            <a:avLst>
              <a:gd name="adj1" fmla="val 10822527"/>
              <a:gd name="adj2" fmla="val 20157622"/>
            </a:avLst>
          </a:prstGeom>
          <a:noFill/>
          <a:ln w="44450" cap="rnd" cmpd="sng" algn="ctr">
            <a:solidFill>
              <a:srgbClr val="FF7429">
                <a:alpha val="50000"/>
              </a:srgbClr>
            </a:solidFill>
            <a:prstDash val="solid"/>
            <a:miter lim="800000"/>
            <a:headEnd type="none"/>
            <a:tailEnd type="triangle"/>
          </a:ln>
          <a:effectLst/>
        </p:spPr>
        <p:txBody>
          <a:bodyPr rtlCol="0" anchor="ctr">
            <a:normAutofit/>
          </a:bodyPr>
          <a:p>
            <a:pPr algn="ctr"/>
            <a:endParaRPr lang="zh-CN" altLang="en-US">
              <a:solidFill>
                <a:srgbClr val="000000"/>
              </a:solidFill>
              <a:latin typeface="微软雅黑" panose="020B0503020204020204" charset="-122"/>
              <a:ea typeface="微软雅黑" panose="020B0503020204020204" charset="-122"/>
            </a:endParaRPr>
          </a:p>
        </p:txBody>
      </p:sp>
      <p:pic>
        <p:nvPicPr>
          <p:cNvPr id="88" name="图片 87" descr="343439383331313b343532303032383bbfcdbba7b9dcc0ed"/>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8243888" y="2689225"/>
            <a:ext cx="297180" cy="297180"/>
          </a:xfrm>
          <a:prstGeom prst="rect">
            <a:avLst/>
          </a:prstGeom>
          <a:effectLst>
            <a:outerShdw blurRad="50800" dist="38100" dir="5400000" sx="102000" sy="102000" algn="ctr" rotWithShape="0">
              <a:srgbClr val="FF7429">
                <a:lumMod val="75000"/>
                <a:alpha val="20000"/>
              </a:srgbClr>
            </a:outerShdw>
          </a:effectLst>
        </p:spPr>
      </p:pic>
      <p:sp>
        <p:nvSpPr>
          <p:cNvPr id="7" name="椭圆 6"/>
          <p:cNvSpPr/>
          <p:nvPr>
            <p:custDataLst>
              <p:tags r:id="rId19"/>
            </p:custDataLst>
          </p:nvPr>
        </p:nvSpPr>
        <p:spPr>
          <a:xfrm>
            <a:off x="928053" y="2232660"/>
            <a:ext cx="1747520" cy="1746885"/>
          </a:xfrm>
          <a:prstGeom prst="ellipse">
            <a:avLst/>
          </a:prstGeom>
          <a:solidFill>
            <a:srgbClr val="376FFF">
              <a:alpha val="15000"/>
            </a:srgbClr>
          </a:solidFill>
          <a:ln w="12700" cap="flat" cmpd="sng" algn="ctr">
            <a:noFill/>
            <a:prstDash val="solid"/>
            <a:miter lim="800000"/>
          </a:ln>
          <a:effectLst/>
        </p:spPr>
        <p:txBody>
          <a:bodyPr rtlCol="0" anchor="ctr">
            <a:normAutofit/>
          </a:bodyPr>
          <a:p>
            <a:pPr algn="ctr"/>
            <a:endParaRPr lang="zh-CN" altLang="en-US">
              <a:solidFill>
                <a:srgbClr val="FFFFFF"/>
              </a:solidFill>
              <a:latin typeface="微软雅黑" panose="020B0503020204020204" charset="-122"/>
              <a:ea typeface="微软雅黑" panose="020B0503020204020204" charset="-122"/>
            </a:endParaRPr>
          </a:p>
        </p:txBody>
      </p:sp>
      <p:sp>
        <p:nvSpPr>
          <p:cNvPr id="18" name="椭圆 17"/>
          <p:cNvSpPr/>
          <p:nvPr>
            <p:custDataLst>
              <p:tags r:id="rId20"/>
            </p:custDataLst>
          </p:nvPr>
        </p:nvSpPr>
        <p:spPr>
          <a:xfrm>
            <a:off x="1018223" y="2323465"/>
            <a:ext cx="1567180" cy="1567180"/>
          </a:xfrm>
          <a:prstGeom prst="ellipse">
            <a:avLst/>
          </a:prstGeom>
          <a:solidFill>
            <a:srgbClr val="376FFF"/>
          </a:solidFill>
          <a:ln w="12700" cap="flat" cmpd="sng" algn="ctr">
            <a:noFill/>
            <a:prstDash val="solid"/>
            <a:miter lim="800000"/>
          </a:ln>
          <a:effectLst>
            <a:innerShdw blurRad="152400">
              <a:srgbClr val="376FFF">
                <a:lumMod val="20000"/>
                <a:lumOff val="80000"/>
                <a:alpha val="60000"/>
              </a:srgbClr>
            </a:innerShdw>
          </a:effectLst>
        </p:spPr>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椭圆 7"/>
          <p:cNvSpPr/>
          <p:nvPr>
            <p:custDataLst>
              <p:tags r:id="rId21"/>
            </p:custDataLst>
          </p:nvPr>
        </p:nvSpPr>
        <p:spPr>
          <a:xfrm>
            <a:off x="1099503" y="2404110"/>
            <a:ext cx="1403985" cy="1403985"/>
          </a:xfrm>
          <a:prstGeom prst="ellipse">
            <a:avLst/>
          </a:prstGeom>
          <a:noFill/>
          <a:ln w="12700" cap="flat" cmpd="sng" algn="ctr">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prstDash val="solid"/>
            <a:miter lim="800000"/>
          </a:ln>
          <a:effectLst>
            <a:outerShdw dist="12700" dir="5400000" algn="t" rotWithShape="0">
              <a:srgbClr val="376FFF">
                <a:lumMod val="75000"/>
                <a:alpha val="30000"/>
              </a:srgbClr>
            </a:outerShdw>
          </a:effectLst>
        </p:spPr>
        <p:txBody>
          <a:bodyPr vertOverflow="overflow" horzOverflow="overflow" vert="horz" wrap="square" numCol="1" spcCol="0" rtlCol="0" fromWordArt="0" anchor="ctr"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弧形 14"/>
          <p:cNvSpPr/>
          <p:nvPr>
            <p:custDataLst>
              <p:tags r:id="rId22"/>
            </p:custDataLst>
          </p:nvPr>
        </p:nvSpPr>
        <p:spPr>
          <a:xfrm flipV="1">
            <a:off x="690563" y="1998345"/>
            <a:ext cx="2221865" cy="2221865"/>
          </a:xfrm>
          <a:prstGeom prst="arc">
            <a:avLst>
              <a:gd name="adj1" fmla="val 1352946"/>
              <a:gd name="adj2" fmla="val 10848491"/>
            </a:avLst>
          </a:prstGeom>
          <a:noFill/>
          <a:ln w="44450" cap="rnd" cmpd="sng" algn="ctr">
            <a:solidFill>
              <a:srgbClr val="376FFF">
                <a:alpha val="50000"/>
              </a:srgbClr>
            </a:solidFill>
            <a:prstDash val="solid"/>
            <a:miter lim="800000"/>
            <a:headEnd type="triangle"/>
          </a:ln>
          <a:effectLst/>
        </p:spPr>
        <p:txBody>
          <a:bodyPr rtlCol="0" anchor="ctr">
            <a:normAutofit/>
          </a:bodyPr>
          <a:p>
            <a:pPr algn="ctr"/>
            <a:endParaRPr lang="zh-CN" altLang="en-US">
              <a:solidFill>
                <a:srgbClr val="000000"/>
              </a:solidFill>
              <a:latin typeface="微软雅黑" panose="020B0503020204020204" charset="-122"/>
              <a:ea typeface="微软雅黑" panose="020B0503020204020204" charset="-122"/>
            </a:endParaRPr>
          </a:p>
        </p:txBody>
      </p:sp>
      <p:pic>
        <p:nvPicPr>
          <p:cNvPr id="17" name="图片 16" descr="343439383331313b343532303033313bd3a6d3c3c9ccb3c7"/>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1661478" y="2697480"/>
            <a:ext cx="280670" cy="280670"/>
          </a:xfrm>
          <a:prstGeom prst="rect">
            <a:avLst/>
          </a:prstGeom>
          <a:effectLst>
            <a:outerShdw blurRad="50800" dist="38100" dir="5400000" algn="t" rotWithShape="0">
              <a:srgbClr val="376FFF">
                <a:lumMod val="75000"/>
                <a:alpha val="20000"/>
              </a:srgbClr>
            </a:outerShdw>
          </a:effectLst>
        </p:spPr>
      </p:pic>
      <p:sp>
        <p:nvSpPr>
          <p:cNvPr id="21" name="椭圆 20"/>
          <p:cNvSpPr/>
          <p:nvPr>
            <p:custDataLst>
              <p:tags r:id="rId26"/>
            </p:custDataLst>
          </p:nvPr>
        </p:nvSpPr>
        <p:spPr>
          <a:xfrm>
            <a:off x="3125153" y="2232660"/>
            <a:ext cx="1747520" cy="1746885"/>
          </a:xfrm>
          <a:prstGeom prst="ellipse">
            <a:avLst/>
          </a:prstGeom>
          <a:solidFill>
            <a:srgbClr val="17D594">
              <a:alpha val="15000"/>
            </a:srgbClr>
          </a:solidFill>
          <a:ln w="12700" cap="flat" cmpd="sng" algn="ctr">
            <a:noFill/>
            <a:prstDash val="solid"/>
            <a:miter lim="800000"/>
          </a:ln>
          <a:effectLst/>
        </p:spPr>
        <p:txBody>
          <a:bodyPr rtlCol="0" anchor="ctr">
            <a:normAutofit/>
          </a:bodyPr>
          <a:p>
            <a:pPr algn="ctr"/>
            <a:endParaRPr lang="zh-CN" altLang="en-US">
              <a:solidFill>
                <a:srgbClr val="FFFFFF"/>
              </a:solidFill>
              <a:latin typeface="微软雅黑" panose="020B0503020204020204" charset="-122"/>
              <a:ea typeface="微软雅黑" panose="020B0503020204020204" charset="-122"/>
            </a:endParaRPr>
          </a:p>
        </p:txBody>
      </p:sp>
      <p:sp>
        <p:nvSpPr>
          <p:cNvPr id="25" name="椭圆 24"/>
          <p:cNvSpPr/>
          <p:nvPr>
            <p:custDataLst>
              <p:tags r:id="rId27"/>
            </p:custDataLst>
          </p:nvPr>
        </p:nvSpPr>
        <p:spPr>
          <a:xfrm>
            <a:off x="3215323" y="2323465"/>
            <a:ext cx="1567180" cy="1567180"/>
          </a:xfrm>
          <a:prstGeom prst="ellipse">
            <a:avLst/>
          </a:prstGeom>
          <a:solidFill>
            <a:srgbClr val="17D594"/>
          </a:solidFill>
          <a:ln w="12700" cap="flat" cmpd="sng" algn="ctr">
            <a:noFill/>
            <a:prstDash val="solid"/>
            <a:miter lim="800000"/>
          </a:ln>
          <a:effectLst>
            <a:innerShdw blurRad="152400">
              <a:srgbClr val="17D594">
                <a:lumMod val="20000"/>
                <a:lumOff val="80000"/>
                <a:alpha val="60000"/>
              </a:srgbClr>
            </a:innerShdw>
          </a:effectLst>
        </p:spPr>
        <p:txBody>
          <a:bodyPr vertOverflow="overflow" horzOverflow="overflow" vert="horz" wrap="square" tIns="288290" bIns="0" numCol="1" spcCol="0" rtlCol="0" fromWordArt="0" anchor="t"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6" name="椭圆 25"/>
          <p:cNvSpPr/>
          <p:nvPr>
            <p:custDataLst>
              <p:tags r:id="rId28"/>
            </p:custDataLst>
          </p:nvPr>
        </p:nvSpPr>
        <p:spPr>
          <a:xfrm>
            <a:off x="3296603" y="2404110"/>
            <a:ext cx="1403985" cy="1403985"/>
          </a:xfrm>
          <a:prstGeom prst="ellipse">
            <a:avLst/>
          </a:prstGeom>
          <a:noFill/>
          <a:ln w="12700" cap="flat" cmpd="sng" algn="ctr">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prstDash val="solid"/>
            <a:miter lim="800000"/>
          </a:ln>
          <a:effectLst>
            <a:outerShdw dist="12700" dir="5400000" algn="t" rotWithShape="0">
              <a:srgbClr val="17D594">
                <a:lumMod val="75000"/>
                <a:alpha val="30000"/>
              </a:srgbClr>
            </a:outerShdw>
          </a:effectLst>
        </p:spPr>
        <p:txBody>
          <a:bodyPr vertOverflow="overflow" horzOverflow="overflow" vert="horz" wrap="square" numCol="1" spcCol="0" rtlCol="0" fromWordArt="0" anchor="ctr"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9" name="弧形 28"/>
          <p:cNvSpPr/>
          <p:nvPr>
            <p:custDataLst>
              <p:tags r:id="rId29"/>
            </p:custDataLst>
          </p:nvPr>
        </p:nvSpPr>
        <p:spPr>
          <a:xfrm flipV="1">
            <a:off x="2887663" y="1998345"/>
            <a:ext cx="2221865" cy="2221865"/>
          </a:xfrm>
          <a:prstGeom prst="arc">
            <a:avLst>
              <a:gd name="adj1" fmla="val 10822527"/>
              <a:gd name="adj2" fmla="val 20157622"/>
            </a:avLst>
          </a:prstGeom>
          <a:noFill/>
          <a:ln w="44450" cap="rnd" cmpd="sng" algn="ctr">
            <a:solidFill>
              <a:srgbClr val="17D594">
                <a:alpha val="50000"/>
              </a:srgbClr>
            </a:solidFill>
            <a:prstDash val="solid"/>
            <a:miter lim="800000"/>
            <a:headEnd type="none"/>
            <a:tailEnd type="triangle"/>
          </a:ln>
          <a:effectLst/>
        </p:spPr>
        <p:txBody>
          <a:bodyPr rtlCol="0" anchor="ctr">
            <a:normAutofit/>
          </a:bodyPr>
          <a:p>
            <a:pPr algn="ctr"/>
            <a:endParaRPr lang="zh-CN" altLang="en-US">
              <a:solidFill>
                <a:srgbClr val="000000"/>
              </a:solidFill>
              <a:latin typeface="微软雅黑" panose="020B0503020204020204" charset="-122"/>
              <a:ea typeface="微软雅黑" panose="020B0503020204020204" charset="-122"/>
            </a:endParaRPr>
          </a:p>
        </p:txBody>
      </p:sp>
      <p:pic>
        <p:nvPicPr>
          <p:cNvPr id="47" name="图片 46" descr="343435383038363b343532323339393bd6b4d0d0d5aad2aa"/>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3850323" y="2689225"/>
            <a:ext cx="297180" cy="297180"/>
          </a:xfrm>
          <a:prstGeom prst="rect">
            <a:avLst/>
          </a:prstGeom>
          <a:effectLst>
            <a:outerShdw blurRad="50800" dist="38100" dir="5400000" algn="t" rotWithShape="0">
              <a:srgbClr val="17D594">
                <a:lumMod val="75000"/>
                <a:alpha val="20000"/>
              </a:srgbClr>
            </a:outerShdw>
          </a:effectLst>
        </p:spPr>
      </p:pic>
      <p:sp>
        <p:nvSpPr>
          <p:cNvPr id="39" name="矩形 38"/>
          <p:cNvSpPr/>
          <p:nvPr>
            <p:custDataLst>
              <p:tags r:id="rId33"/>
            </p:custDataLst>
          </p:nvPr>
        </p:nvSpPr>
        <p:spPr>
          <a:xfrm>
            <a:off x="9717405" y="4220210"/>
            <a:ext cx="2185035" cy="1970405"/>
          </a:xfrm>
          <a:prstGeom prst="rect">
            <a:avLst/>
          </a:prstGeom>
          <a:noFill/>
        </p:spPr>
        <p:txBody>
          <a:bodyPr wrap="square" lIns="0" tIns="0" rIns="0" bIns="0" rtlCol="0" anchor="t" anchorCtr="0">
            <a:noAutofit/>
          </a:bodyPr>
          <a:p>
            <a:pPr>
              <a:lnSpc>
                <a:spcPct val="100000"/>
              </a:lnSpc>
              <a:spcBef>
                <a:spcPct val="0"/>
              </a:spcBef>
              <a:spcAft>
                <a:spcPct val="0"/>
              </a:spcAft>
            </a:pPr>
            <a:r>
              <a:rPr lang="zh-CN" altLang="en-US" sz="2000" b="1">
                <a:solidFill>
                  <a:schemeClr val="tx1"/>
                </a:solidFill>
                <a:latin typeface="微软雅黑" panose="020B0503020204020204" charset="-122"/>
                <a:cs typeface="微软雅黑" panose="020B0503020204020204" charset="-122"/>
              </a:rPr>
              <a:t>以灵活的方式将学到的知识运用到新的情境中的能力</a:t>
            </a:r>
            <a:endParaRPr lang="zh-CN" altLang="en-US" sz="2000" b="1">
              <a:solidFill>
                <a:schemeClr val="tx1"/>
              </a:solidFill>
              <a:latin typeface="微软雅黑" panose="020B0503020204020204" charset="-122"/>
              <a:cs typeface="微软雅黑" panose="020B0503020204020204" charset="-122"/>
            </a:endParaRPr>
          </a:p>
          <a:p>
            <a:pPr>
              <a:lnSpc>
                <a:spcPct val="100000"/>
              </a:lnSpc>
              <a:spcBef>
                <a:spcPct val="0"/>
              </a:spcBef>
              <a:spcAft>
                <a:spcPct val="0"/>
              </a:spcAft>
            </a:pPr>
            <a:r>
              <a:rPr lang="zh-CN" altLang="en-US" sz="2000" b="1">
                <a:solidFill>
                  <a:schemeClr val="tx1"/>
                </a:solidFill>
                <a:latin typeface="微软雅黑" panose="020B0503020204020204" charset="-122"/>
                <a:cs typeface="微软雅黑" panose="020B0503020204020204" charset="-122"/>
              </a:rPr>
              <a:t>知识迁移</a:t>
            </a:r>
            <a:endParaRPr lang="zh-CN" altLang="en-US" sz="2000" b="1">
              <a:solidFill>
                <a:schemeClr val="tx1"/>
              </a:solidFill>
              <a:latin typeface="微软雅黑" panose="020B0503020204020204" charset="-122"/>
              <a:cs typeface="微软雅黑" panose="020B0503020204020204" charset="-122"/>
            </a:endParaRPr>
          </a:p>
          <a:p>
            <a:pPr>
              <a:lnSpc>
                <a:spcPct val="100000"/>
              </a:lnSpc>
              <a:spcBef>
                <a:spcPct val="0"/>
              </a:spcBef>
              <a:spcAft>
                <a:spcPct val="0"/>
              </a:spcAft>
            </a:pPr>
            <a:r>
              <a:rPr lang="zh-CN" altLang="en-US" sz="2000" b="1">
                <a:solidFill>
                  <a:schemeClr val="tx1"/>
                </a:solidFill>
                <a:latin typeface="微软雅黑" panose="020B0503020204020204" charset="-122"/>
                <a:cs typeface="微软雅黑" panose="020B0503020204020204" charset="-122"/>
              </a:rPr>
              <a:t>解决问题</a:t>
            </a:r>
            <a:endParaRPr lang="zh-CN" altLang="en-US" sz="2000" b="1">
              <a:solidFill>
                <a:schemeClr val="tx1"/>
              </a:solidFill>
              <a:latin typeface="微软雅黑" panose="020B0503020204020204" charset="-122"/>
              <a:cs typeface="微软雅黑" panose="020B0503020204020204" charset="-122"/>
            </a:endParaRPr>
          </a:p>
        </p:txBody>
      </p:sp>
      <p:sp>
        <p:nvSpPr>
          <p:cNvPr id="12" name="椭圆 11"/>
          <p:cNvSpPr/>
          <p:nvPr>
            <p:custDataLst>
              <p:tags r:id="rId34"/>
            </p:custDataLst>
          </p:nvPr>
        </p:nvSpPr>
        <p:spPr>
          <a:xfrm>
            <a:off x="9717088" y="2232660"/>
            <a:ext cx="1747520" cy="1746885"/>
          </a:xfrm>
          <a:prstGeom prst="ellipse">
            <a:avLst/>
          </a:prstGeom>
          <a:solidFill>
            <a:srgbClr val="F84949">
              <a:alpha val="15000"/>
            </a:srgbClr>
          </a:solidFill>
          <a:ln w="12700" cap="flat" cmpd="sng" algn="ctr">
            <a:noFill/>
            <a:prstDash val="solid"/>
            <a:miter lim="800000"/>
          </a:ln>
          <a:effectLst/>
        </p:spPr>
        <p:txBody>
          <a:bodyPr rtlCol="0" anchor="ctr">
            <a:normAutofit/>
          </a:bodyPr>
          <a:p>
            <a:pPr algn="ctr"/>
            <a:endParaRPr lang="zh-CN" altLang="en-US">
              <a:solidFill>
                <a:srgbClr val="FFFFFF"/>
              </a:solidFill>
              <a:latin typeface="微软雅黑" panose="020B0503020204020204" charset="-122"/>
              <a:ea typeface="微软雅黑" panose="020B0503020204020204" charset="-122"/>
            </a:endParaRPr>
          </a:p>
        </p:txBody>
      </p:sp>
      <p:sp>
        <p:nvSpPr>
          <p:cNvPr id="22" name="椭圆 21"/>
          <p:cNvSpPr/>
          <p:nvPr>
            <p:custDataLst>
              <p:tags r:id="rId35"/>
            </p:custDataLst>
          </p:nvPr>
        </p:nvSpPr>
        <p:spPr>
          <a:xfrm>
            <a:off x="9807258" y="2323465"/>
            <a:ext cx="1567180" cy="1567180"/>
          </a:xfrm>
          <a:prstGeom prst="ellipse">
            <a:avLst/>
          </a:prstGeom>
          <a:solidFill>
            <a:srgbClr val="F84949"/>
          </a:solidFill>
          <a:ln w="12700" cap="flat" cmpd="sng" algn="ctr">
            <a:noFill/>
            <a:prstDash val="solid"/>
            <a:miter lim="800000"/>
          </a:ln>
          <a:effectLst>
            <a:innerShdw blurRad="152400">
              <a:srgbClr val="376FFF">
                <a:lumMod val="20000"/>
                <a:lumOff val="80000"/>
                <a:alpha val="60000"/>
              </a:srgbClr>
            </a:innerShdw>
          </a:effectLst>
        </p:spPr>
        <p:txBody>
          <a:bodyPr vertOverflow="overflow" horzOverflow="overflow" vert="horz" wrap="square" tIns="288290" bIns="0" numCol="1" spcCol="0" rtlCol="0" fromWordArt="0" anchor="t"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3" name="椭圆 22"/>
          <p:cNvSpPr/>
          <p:nvPr>
            <p:custDataLst>
              <p:tags r:id="rId36"/>
            </p:custDataLst>
          </p:nvPr>
        </p:nvSpPr>
        <p:spPr>
          <a:xfrm>
            <a:off x="9888538" y="2404110"/>
            <a:ext cx="1403985" cy="1403985"/>
          </a:xfrm>
          <a:prstGeom prst="ellipse">
            <a:avLst/>
          </a:prstGeom>
          <a:noFill/>
          <a:ln w="12700" cap="flat" cmpd="sng" algn="ctr">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prstDash val="solid"/>
            <a:miter lim="800000"/>
          </a:ln>
          <a:effectLst>
            <a:outerShdw dist="12700" dir="5400000" algn="t" rotWithShape="0">
              <a:srgbClr val="F84949">
                <a:lumMod val="75000"/>
                <a:alpha val="30000"/>
              </a:srgbClr>
            </a:outerShdw>
          </a:effectLst>
        </p:spPr>
        <p:txBody>
          <a:bodyPr vertOverflow="overflow" horzOverflow="overflow" vert="horz" wrap="square" numCol="1" spcCol="0" rtlCol="0" fromWordArt="0" anchor="ctr" anchorCtr="0" forceAA="0" compatLnSpc="1">
            <a:normAutofit/>
          </a:bodyPr>
          <a:p>
            <a:pPr lvl="0" algn="ctr">
              <a:buClrTx/>
              <a:buSzTx/>
              <a:buFontTx/>
            </a:pPr>
            <a:endParaRPr lang="zh-CN" altLang="en-US" sz="16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7" name="弧形 26"/>
          <p:cNvSpPr/>
          <p:nvPr>
            <p:custDataLst>
              <p:tags r:id="rId37"/>
            </p:custDataLst>
          </p:nvPr>
        </p:nvSpPr>
        <p:spPr>
          <a:xfrm flipV="1">
            <a:off x="9479598" y="1998345"/>
            <a:ext cx="2221865" cy="2221865"/>
          </a:xfrm>
          <a:prstGeom prst="arc">
            <a:avLst>
              <a:gd name="adj1" fmla="val 1352946"/>
              <a:gd name="adj2" fmla="val 10848491"/>
            </a:avLst>
          </a:prstGeom>
          <a:noFill/>
          <a:ln w="44450" cap="rnd" cmpd="sng" algn="ctr">
            <a:solidFill>
              <a:srgbClr val="F84949">
                <a:alpha val="50000"/>
              </a:srgbClr>
            </a:solidFill>
            <a:prstDash val="solid"/>
            <a:miter lim="800000"/>
            <a:headEnd type="triangle"/>
          </a:ln>
          <a:effectLst/>
        </p:spPr>
        <p:txBody>
          <a:bodyPr rtlCol="0" anchor="ctr">
            <a:normAutofit/>
          </a:bodyPr>
          <a:p>
            <a:pPr algn="ctr"/>
            <a:endParaRPr lang="zh-CN" altLang="en-US">
              <a:solidFill>
                <a:srgbClr val="000000"/>
              </a:solidFill>
              <a:latin typeface="微软雅黑" panose="020B0503020204020204" charset="-122"/>
              <a:ea typeface="微软雅黑" panose="020B0503020204020204" charset="-122"/>
            </a:endParaRPr>
          </a:p>
        </p:txBody>
      </p:sp>
      <p:pic>
        <p:nvPicPr>
          <p:cNvPr id="31" name="图片 30" descr="343439383331313b343532303033323bd3a6d3c3b9dcc0ed"/>
          <p:cNvPicPr>
            <a:picLocks noChangeAspect="1"/>
          </p:cNvPicPr>
          <p:nvPr>
            <p:custDataLst>
              <p:tags r:id="rId38"/>
            </p:custDataLst>
          </p:nvPr>
        </p:nvPicPr>
        <p:blipFill>
          <a:blip r:embed="rId39">
            <a:extLst>
              <a:ext uri="{96DAC541-7B7A-43D3-8B79-37D633B846F1}">
                <asvg:svgBlip xmlns:asvg="http://schemas.microsoft.com/office/drawing/2016/SVG/main" r:embed="rId40"/>
              </a:ext>
            </a:extLst>
          </a:blip>
          <a:stretch>
            <a:fillRect/>
          </a:stretch>
        </p:blipFill>
        <p:spPr>
          <a:xfrm>
            <a:off x="10440988" y="2697480"/>
            <a:ext cx="298800" cy="298800"/>
          </a:xfrm>
          <a:prstGeom prst="rect">
            <a:avLst/>
          </a:prstGeom>
          <a:effectLst>
            <a:outerShdw blurRad="50800" dist="38100" dir="5400000" algn="t" rotWithShape="0">
              <a:srgbClr val="F84949">
                <a:alpha val="20000"/>
              </a:srgbClr>
            </a:outerShdw>
          </a:effectLst>
        </p:spPr>
      </p:pic>
      <p:sp>
        <p:nvSpPr>
          <p:cNvPr id="40" name="矩形 39"/>
          <p:cNvSpPr/>
          <p:nvPr>
            <p:custDataLst>
              <p:tags r:id="rId41"/>
            </p:custDataLst>
          </p:nvPr>
        </p:nvSpPr>
        <p:spPr>
          <a:xfrm>
            <a:off x="1113790" y="3063240"/>
            <a:ext cx="1376680" cy="7442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新问题</a:t>
            </a:r>
            <a:endParaRPr lang="zh-CN" altLang="en-US" sz="2000" b="1">
              <a:solidFill>
                <a:srgbClr val="FFFFFF"/>
              </a:solidFill>
              <a:latin typeface="微软雅黑" panose="020B0503020204020204" charset="-122"/>
              <a:cs typeface="微软雅黑" panose="020B0503020204020204" charset="-122"/>
            </a:endParaRPr>
          </a:p>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新情境</a:t>
            </a:r>
            <a:endParaRPr lang="zh-CN" altLang="en-US" sz="2000" b="1">
              <a:solidFill>
                <a:srgbClr val="FFFFFF"/>
              </a:solidFill>
              <a:latin typeface="微软雅黑" panose="020B0503020204020204" charset="-122"/>
              <a:cs typeface="微软雅黑" panose="020B0503020204020204" charset="-122"/>
            </a:endParaRPr>
          </a:p>
        </p:txBody>
      </p:sp>
      <p:sp>
        <p:nvSpPr>
          <p:cNvPr id="41" name="矩形 40"/>
          <p:cNvSpPr/>
          <p:nvPr>
            <p:custDataLst>
              <p:tags r:id="rId42"/>
            </p:custDataLst>
          </p:nvPr>
        </p:nvSpPr>
        <p:spPr>
          <a:xfrm>
            <a:off x="3310890" y="3063240"/>
            <a:ext cx="1376680" cy="64770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分析问</a:t>
            </a:r>
            <a:endParaRPr lang="zh-CN" altLang="en-US" sz="2000" b="1">
              <a:solidFill>
                <a:srgbClr val="FFFFFF"/>
              </a:solidFill>
              <a:latin typeface="微软雅黑" panose="020B0503020204020204" charset="-122"/>
              <a:cs typeface="微软雅黑" panose="020B0503020204020204" charset="-122"/>
            </a:endParaRPr>
          </a:p>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题情境</a:t>
            </a:r>
            <a:endParaRPr lang="zh-CN" altLang="en-US" sz="2000" b="1">
              <a:solidFill>
                <a:srgbClr val="FFFFFF"/>
              </a:solidFill>
              <a:latin typeface="微软雅黑" panose="020B0503020204020204" charset="-122"/>
              <a:cs typeface="微软雅黑" panose="020B0503020204020204" charset="-122"/>
            </a:endParaRPr>
          </a:p>
        </p:txBody>
      </p:sp>
      <p:sp>
        <p:nvSpPr>
          <p:cNvPr id="42" name="矩形 41"/>
          <p:cNvSpPr/>
          <p:nvPr>
            <p:custDataLst>
              <p:tags r:id="rId43"/>
            </p:custDataLst>
          </p:nvPr>
        </p:nvSpPr>
        <p:spPr>
          <a:xfrm>
            <a:off x="5507038" y="3063240"/>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新旧知</a:t>
            </a:r>
            <a:endParaRPr lang="zh-CN" altLang="en-US" sz="2000" b="1">
              <a:solidFill>
                <a:srgbClr val="FFFFFF"/>
              </a:solidFill>
              <a:latin typeface="微软雅黑" panose="020B0503020204020204" charset="-122"/>
              <a:cs typeface="微软雅黑" panose="020B0503020204020204" charset="-122"/>
            </a:endParaRPr>
          </a:p>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识联系</a:t>
            </a:r>
            <a:endParaRPr lang="zh-CN" altLang="en-US" sz="2000" b="1">
              <a:solidFill>
                <a:srgbClr val="FFFFFF"/>
              </a:solidFill>
              <a:latin typeface="微软雅黑" panose="020B0503020204020204" charset="-122"/>
              <a:cs typeface="微软雅黑" panose="020B0503020204020204" charset="-122"/>
            </a:endParaRPr>
          </a:p>
        </p:txBody>
      </p:sp>
      <p:sp>
        <p:nvSpPr>
          <p:cNvPr id="43" name="矩形 42"/>
          <p:cNvSpPr/>
          <p:nvPr>
            <p:custDataLst>
              <p:tags r:id="rId44"/>
            </p:custDataLst>
          </p:nvPr>
        </p:nvSpPr>
        <p:spPr>
          <a:xfrm>
            <a:off x="7704138" y="3063240"/>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综合不</a:t>
            </a:r>
            <a:endParaRPr lang="zh-CN" altLang="en-US" sz="2000" b="1">
              <a:solidFill>
                <a:srgbClr val="FFFFFF"/>
              </a:solidFill>
              <a:latin typeface="微软雅黑" panose="020B0503020204020204" charset="-122"/>
              <a:cs typeface="微软雅黑" panose="020B0503020204020204" charset="-122"/>
            </a:endParaRPr>
          </a:p>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同维度</a:t>
            </a:r>
            <a:endParaRPr lang="zh-CN" altLang="en-US" sz="2000" b="1">
              <a:solidFill>
                <a:srgbClr val="FFFFFF"/>
              </a:solidFill>
              <a:latin typeface="微软雅黑" panose="020B0503020204020204" charset="-122"/>
              <a:cs typeface="微软雅黑" panose="020B0503020204020204" charset="-122"/>
            </a:endParaRPr>
          </a:p>
        </p:txBody>
      </p:sp>
      <p:sp>
        <p:nvSpPr>
          <p:cNvPr id="44" name="矩形 43"/>
          <p:cNvSpPr/>
          <p:nvPr>
            <p:custDataLst>
              <p:tags r:id="rId45"/>
            </p:custDataLst>
          </p:nvPr>
        </p:nvSpPr>
        <p:spPr>
          <a:xfrm>
            <a:off x="9902508" y="3063240"/>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产生创新</a:t>
            </a:r>
            <a:endParaRPr lang="zh-CN" altLang="en-US" sz="2000" b="1">
              <a:solidFill>
                <a:srgbClr val="FFFFFF"/>
              </a:solidFill>
              <a:latin typeface="微软雅黑" panose="020B0503020204020204" charset="-122"/>
              <a:cs typeface="微软雅黑" panose="020B0503020204020204" charset="-122"/>
            </a:endParaRPr>
          </a:p>
          <a:p>
            <a:pPr algn="ctr">
              <a:spcBef>
                <a:spcPct val="0"/>
              </a:spcBef>
              <a:spcAft>
                <a:spcPct val="0"/>
              </a:spcAft>
            </a:pPr>
            <a:r>
              <a:rPr lang="zh-CN" altLang="en-US" sz="2000" b="1">
                <a:solidFill>
                  <a:srgbClr val="FFFFFF"/>
                </a:solidFill>
                <a:latin typeface="微软雅黑" panose="020B0503020204020204" charset="-122"/>
                <a:cs typeface="微软雅黑" panose="020B0503020204020204" charset="-122"/>
              </a:rPr>
              <a:t>性认知</a:t>
            </a:r>
            <a:endParaRPr lang="zh-CN" altLang="en-US" sz="2000" b="1">
              <a:solidFill>
                <a:srgbClr val="FFFFFF"/>
              </a:solidFill>
              <a:latin typeface="微软雅黑" panose="020B0503020204020204" charset="-122"/>
              <a:cs typeface="微软雅黑" panose="020B0503020204020204" charset="-122"/>
            </a:endParaRPr>
          </a:p>
        </p:txBody>
      </p:sp>
    </p:spTree>
    <p:custDataLst>
      <p:tags r:id="rId4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415925" y="285750"/>
            <a:ext cx="11581765" cy="732155"/>
          </a:xfrm>
        </p:spPr>
        <p:txBody>
          <a:bodyPr>
            <a:noAutofit/>
          </a:bodyPr>
          <a:p>
            <a:pPr marL="0" indent="0">
              <a:buNone/>
            </a:pPr>
            <a:r>
              <a:rPr sz="3200">
                <a:sym typeface="+mn-ea"/>
              </a:rPr>
              <a:t>2022版新课标的要求</a:t>
            </a:r>
            <a:r>
              <a:rPr lang="zh-CN" altLang="en-US" sz="3200"/>
              <a:t>对高阶思维能力培养的关注</a:t>
            </a:r>
            <a:endParaRPr lang="zh-CN" altLang="en-US" sz="3200"/>
          </a:p>
        </p:txBody>
      </p:sp>
      <p:pic>
        <p:nvPicPr>
          <p:cNvPr id="6" name="图片 5"/>
          <p:cNvPicPr>
            <a:picLocks noChangeAspect="1"/>
          </p:cNvPicPr>
          <p:nvPr/>
        </p:nvPicPr>
        <p:blipFill>
          <a:blip r:embed="rId1"/>
          <a:stretch>
            <a:fillRect/>
          </a:stretch>
        </p:blipFill>
        <p:spPr>
          <a:xfrm>
            <a:off x="340420" y="1229081"/>
            <a:ext cx="2050472" cy="2885849"/>
          </a:xfrm>
          <a:prstGeom prst="rect">
            <a:avLst/>
          </a:prstGeom>
        </p:spPr>
      </p:pic>
      <p:sp>
        <p:nvSpPr>
          <p:cNvPr id="7" name="标题 6"/>
          <p:cNvSpPr>
            <a:spLocks noGrp="1"/>
          </p:cNvSpPr>
          <p:nvPr>
            <p:ph type="ctrTitle"/>
            <p:custDataLst>
              <p:tags r:id="rId2"/>
            </p:custDataLst>
          </p:nvPr>
        </p:nvSpPr>
        <p:spPr>
          <a:xfrm>
            <a:off x="2760980" y="1110615"/>
            <a:ext cx="8870950" cy="4271645"/>
          </a:xfrm>
        </p:spPr>
        <p:txBody>
          <a:bodyPr anchor="t" anchorCtr="0">
            <a:noAutofit/>
            <a:scene3d>
              <a:camera prst="orthographicFront"/>
              <a:lightRig rig="threePt" dir="t"/>
            </a:scene3d>
          </a:bodyPr>
          <a:p>
            <a:pPr algn="l">
              <a:lnSpc>
                <a:spcPct val="120000"/>
              </a:lnSpc>
              <a:spcBef>
                <a:spcPts val="0"/>
              </a:spcBef>
              <a:spcAft>
                <a:spcPts val="0"/>
              </a:spcAft>
            </a:pPr>
            <a:r>
              <a:rPr lang="en-US" b="0" dirty="0">
                <a:effectLst/>
                <a:latin typeface="微软雅黑" panose="020B0503020204020204" charset="-122"/>
                <a:cs typeface="微软雅黑" panose="020B0503020204020204" charset="-122"/>
              </a:rPr>
              <a:t>      </a:t>
            </a:r>
            <a:r>
              <a:rPr b="0">
                <a:latin typeface="微软雅黑" panose="020B0503020204020204" charset="-122"/>
                <a:cs typeface="微软雅黑" panose="020B0503020204020204" charset="-122"/>
                <a:sym typeface="+mn-ea"/>
              </a:rPr>
              <a:t>树立以学生为主体的教学观念，注重学生</a:t>
            </a:r>
            <a:r>
              <a:rPr b="0">
                <a:highlight>
                  <a:srgbClr val="FFFF00"/>
                </a:highlight>
                <a:latin typeface="微软雅黑" panose="020B0503020204020204" charset="-122"/>
                <a:cs typeface="微软雅黑" panose="020B0503020204020204" charset="-122"/>
                <a:sym typeface="+mn-ea"/>
              </a:rPr>
              <a:t>自主探究</a:t>
            </a:r>
            <a:r>
              <a:rPr b="0">
                <a:latin typeface="微软雅黑" panose="020B0503020204020204" charset="-122"/>
                <a:cs typeface="微软雅黑" panose="020B0503020204020204" charset="-122"/>
                <a:sym typeface="+mn-ea"/>
              </a:rPr>
              <a:t>的学习活动，鼓励教学方式的</a:t>
            </a:r>
            <a:r>
              <a:rPr b="0">
                <a:highlight>
                  <a:srgbClr val="FFFF00"/>
                </a:highlight>
                <a:latin typeface="微软雅黑" panose="020B0503020204020204" charset="-122"/>
                <a:cs typeface="微软雅黑" panose="020B0503020204020204" charset="-122"/>
                <a:sym typeface="+mn-ea"/>
              </a:rPr>
              <a:t>创新</a:t>
            </a:r>
            <a:r>
              <a:rPr b="0">
                <a:latin typeface="微软雅黑" panose="020B0503020204020204" charset="-122"/>
                <a:cs typeface="微软雅黑" panose="020B0503020204020204" charset="-122"/>
                <a:sym typeface="+mn-ea"/>
              </a:rPr>
              <a:t>历史</a:t>
            </a:r>
            <a:r>
              <a:rPr b="0">
                <a:highlight>
                  <a:srgbClr val="FFFF00"/>
                </a:highlight>
                <a:latin typeface="微软雅黑" panose="020B0503020204020204" charset="-122"/>
                <a:cs typeface="微软雅黑" panose="020B0503020204020204" charset="-122"/>
                <a:sym typeface="+mn-ea"/>
              </a:rPr>
              <a:t>课程</a:t>
            </a:r>
            <a:r>
              <a:rPr b="0">
                <a:latin typeface="微软雅黑" panose="020B0503020204020204" charset="-122"/>
                <a:cs typeface="微软雅黑" panose="020B0503020204020204" charset="-122"/>
                <a:sym typeface="+mn-ea"/>
              </a:rPr>
              <a:t>的教学</a:t>
            </a:r>
            <a:r>
              <a:rPr b="0">
                <a:highlight>
                  <a:srgbClr val="FFFF00"/>
                </a:highlight>
                <a:latin typeface="微软雅黑" panose="020B0503020204020204" charset="-122"/>
                <a:cs typeface="微软雅黑" panose="020B0503020204020204" charset="-122"/>
                <a:sym typeface="+mn-ea"/>
              </a:rPr>
              <a:t>以学生为本</a:t>
            </a:r>
            <a:r>
              <a:rPr b="0">
                <a:latin typeface="微软雅黑" panose="020B0503020204020204" charset="-122"/>
                <a:cs typeface="微软雅黑" panose="020B0503020204020204" charset="-122"/>
                <a:sym typeface="+mn-ea"/>
              </a:rPr>
              <a:t>，充分考虑学生学习历史、认识历史的特点，通过学生自主探究的学习活动，体现</a:t>
            </a:r>
            <a:r>
              <a:rPr b="0">
                <a:highlight>
                  <a:srgbClr val="FFFF00"/>
                </a:highlight>
                <a:latin typeface="微软雅黑" panose="020B0503020204020204" charset="-122"/>
                <a:cs typeface="微软雅黑" panose="020B0503020204020204" charset="-122"/>
                <a:sym typeface="+mn-ea"/>
              </a:rPr>
              <a:t>学生</a:t>
            </a:r>
            <a:r>
              <a:rPr b="0">
                <a:latin typeface="微软雅黑" panose="020B0503020204020204" charset="-122"/>
                <a:cs typeface="微软雅黑" panose="020B0503020204020204" charset="-122"/>
                <a:sym typeface="+mn-ea"/>
              </a:rPr>
              <a:t>在教学中的</a:t>
            </a:r>
            <a:r>
              <a:rPr b="0">
                <a:highlight>
                  <a:srgbClr val="FFFF00"/>
                </a:highlight>
                <a:latin typeface="微软雅黑" panose="020B0503020204020204" charset="-122"/>
                <a:cs typeface="微软雅黑" panose="020B0503020204020204" charset="-122"/>
                <a:sym typeface="+mn-ea"/>
              </a:rPr>
              <a:t>主体</a:t>
            </a:r>
            <a:r>
              <a:rPr b="0">
                <a:latin typeface="微软雅黑" panose="020B0503020204020204" charset="-122"/>
                <a:cs typeface="微软雅黑" panose="020B0503020204020204" charset="-122"/>
                <a:sym typeface="+mn-ea"/>
              </a:rPr>
              <a:t>地位，实现历史课程育人方式的变革。提倡选择多样化的教学资源，探索多样化的教学方式和方法，鼓励将现代信息技术与历史教学深度融合。培养学生</a:t>
            </a:r>
            <a:r>
              <a:rPr b="0">
                <a:highlight>
                  <a:srgbClr val="FFFF00"/>
                </a:highlight>
                <a:latin typeface="微软雅黑" panose="020B0503020204020204" charset="-122"/>
                <a:cs typeface="微软雅黑" panose="020B0503020204020204" charset="-122"/>
                <a:sym typeface="+mn-ea"/>
              </a:rPr>
              <a:t>学会学习、发现和解决问题的能力，为创新型人才成长奠定基础。</a:t>
            </a:r>
            <a:br>
              <a:rPr b="0">
                <a:highlight>
                  <a:srgbClr val="FFFF00"/>
                </a:highlight>
                <a:latin typeface="微软雅黑" panose="020B0503020204020204" charset="-122"/>
                <a:cs typeface="微软雅黑" panose="020B0503020204020204" charset="-122"/>
              </a:rPr>
            </a:br>
            <a:r>
              <a:rPr b="0" dirty="0">
                <a:effectLst/>
                <a:latin typeface="微软雅黑" panose="020B0503020204020204" charset="-122"/>
                <a:cs typeface="微软雅黑" panose="020B0503020204020204" charset="-122"/>
              </a:rPr>
              <a:t> </a:t>
            </a:r>
            <a:r>
              <a:rPr lang="en-US" b="0" dirty="0">
                <a:effectLst/>
                <a:latin typeface="微软雅黑" panose="020B0503020204020204" charset="-122"/>
                <a:cs typeface="微软雅黑" panose="020B0503020204020204" charset="-122"/>
              </a:rPr>
              <a:t>                  </a:t>
            </a:r>
            <a:r>
              <a:rPr lang="en-US" sz="3600" b="0" dirty="0">
                <a:effectLst/>
                <a:latin typeface="微软雅黑" panose="020B0503020204020204" charset="-122"/>
                <a:cs typeface="微软雅黑" panose="020B0503020204020204" charset="-122"/>
              </a:rPr>
              <a:t> </a:t>
            </a:r>
            <a:r>
              <a:rPr lang="en-US" b="0" dirty="0">
                <a:effectLst/>
                <a:latin typeface="微软雅黑" panose="020B0503020204020204" charset="-122"/>
                <a:cs typeface="微软雅黑" panose="020B0503020204020204" charset="-122"/>
              </a:rPr>
              <a:t>——</a:t>
            </a:r>
            <a:r>
              <a:rPr sz="2000" b="0" dirty="0">
                <a:effectLst/>
                <a:latin typeface="微软雅黑" panose="020B0503020204020204" charset="-122"/>
                <a:cs typeface="微软雅黑" panose="020B0503020204020204" charset="-122"/>
              </a:rPr>
              <a:t>《义务教育历史课程标准(2022年版)》</a:t>
            </a:r>
            <a:r>
              <a:rPr lang="zh-CN" sz="2000" b="0" dirty="0">
                <a:effectLst/>
                <a:latin typeface="微软雅黑" panose="020B0503020204020204" charset="-122"/>
                <a:cs typeface="微软雅黑" panose="020B0503020204020204" charset="-122"/>
              </a:rPr>
              <a:t>第</a:t>
            </a:r>
            <a:r>
              <a:rPr lang="en-US" altLang="zh-CN" sz="2000" b="0" dirty="0">
                <a:effectLst/>
                <a:latin typeface="微软雅黑" panose="020B0503020204020204" charset="-122"/>
                <a:cs typeface="微软雅黑" panose="020B0503020204020204" charset="-122"/>
              </a:rPr>
              <a:t>3</a:t>
            </a:r>
            <a:r>
              <a:rPr lang="zh-CN" altLang="en-US" sz="2000" b="0" dirty="0">
                <a:effectLst/>
                <a:latin typeface="微软雅黑" panose="020B0503020204020204" charset="-122"/>
                <a:cs typeface="微软雅黑" panose="020B0503020204020204" charset="-122"/>
              </a:rPr>
              <a:t>页</a:t>
            </a:r>
            <a:endParaRPr lang="zh-CN" altLang="en-US" sz="2000" b="0" dirty="0">
              <a:effectLst/>
              <a:latin typeface="微软雅黑" panose="020B0503020204020204" charset="-122"/>
              <a:cs typeface="微软雅黑" panose="020B0503020204020204" charset="-122"/>
            </a:endParaRPr>
          </a:p>
        </p:txBody>
      </p:sp>
      <p:sp>
        <p:nvSpPr>
          <p:cNvPr id="8" name="文本框 7"/>
          <p:cNvSpPr txBox="1">
            <a:spLocks noChangeArrowheads="1"/>
          </p:cNvSpPr>
          <p:nvPr>
            <p:custDataLst>
              <p:tags r:id="rId3"/>
            </p:custDataLst>
          </p:nvPr>
        </p:nvSpPr>
        <p:spPr bwMode="auto">
          <a:xfrm>
            <a:off x="588010" y="4758055"/>
            <a:ext cx="3180715" cy="69786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rPr>
              <a:t>提升思维品质</a:t>
            </a:r>
            <a:endParaRPr lang="zh-CN" altLang="en-US" sz="2800" b="1" dirty="0" smtClean="0">
              <a:latin typeface="微软雅黑" panose="020B0503020204020204" charset="-122"/>
              <a:ea typeface="微软雅黑" panose="020B0503020204020204" charset="-122"/>
            </a:endParaRPr>
          </a:p>
        </p:txBody>
      </p:sp>
      <p:sp>
        <p:nvSpPr>
          <p:cNvPr id="9" name="文本框 8"/>
          <p:cNvSpPr txBox="1">
            <a:spLocks noChangeArrowheads="1"/>
          </p:cNvSpPr>
          <p:nvPr>
            <p:custDataLst>
              <p:tags r:id="rId4"/>
            </p:custDataLst>
          </p:nvPr>
        </p:nvSpPr>
        <p:spPr bwMode="auto">
          <a:xfrm>
            <a:off x="588010" y="5570220"/>
            <a:ext cx="3180080" cy="71310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sym typeface="+mn-ea"/>
              </a:rPr>
              <a:t>培养</a:t>
            </a:r>
            <a:r>
              <a:rPr lang="zh-CN" altLang="en-US" sz="2800" b="1" dirty="0" smtClean="0">
                <a:latin typeface="微软雅黑" panose="020B0503020204020204" charset="-122"/>
                <a:ea typeface="微软雅黑" panose="020B0503020204020204" charset="-122"/>
              </a:rPr>
              <a:t>创新精神</a:t>
            </a:r>
            <a:endParaRPr lang="zh-CN" altLang="en-US" sz="2800" b="1" dirty="0" smtClean="0">
              <a:latin typeface="微软雅黑" panose="020B0503020204020204" charset="-122"/>
              <a:ea typeface="微软雅黑" panose="020B0503020204020204" charset="-122"/>
            </a:endParaRPr>
          </a:p>
        </p:txBody>
      </p:sp>
      <p:sp>
        <p:nvSpPr>
          <p:cNvPr id="10" name="文本框 9"/>
          <p:cNvSpPr txBox="1">
            <a:spLocks noChangeArrowheads="1"/>
          </p:cNvSpPr>
          <p:nvPr>
            <p:custDataLst>
              <p:tags r:id="rId5"/>
            </p:custDataLst>
          </p:nvPr>
        </p:nvSpPr>
        <p:spPr bwMode="auto">
          <a:xfrm>
            <a:off x="4008120" y="5581015"/>
            <a:ext cx="5052695" cy="649605"/>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smtClean="0">
                <a:latin typeface="微软雅黑" panose="020B0503020204020204" charset="-122"/>
                <a:ea typeface="微软雅黑" panose="020B0503020204020204" charset="-122"/>
              </a:rPr>
              <a:t>解决现实问题的能力</a:t>
            </a:r>
            <a:endParaRPr lang="zh-CN" altLang="en-US" sz="2800" b="1" dirty="0" smtClean="0">
              <a:latin typeface="微软雅黑" panose="020B0503020204020204" charset="-122"/>
              <a:ea typeface="微软雅黑" panose="020B050302020402020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3"/>
          <p:cNvSpPr>
            <a:spLocks noGrp="1"/>
          </p:cNvSpPr>
          <p:nvPr>
            <p:ph idx="1"/>
          </p:nvPr>
        </p:nvSpPr>
        <p:spPr>
          <a:xfrm>
            <a:off x="415925" y="285750"/>
            <a:ext cx="11581765" cy="732155"/>
          </a:xfrm>
        </p:spPr>
        <p:txBody>
          <a:bodyPr>
            <a:noAutofit/>
          </a:bodyPr>
          <a:p>
            <a:pPr marL="0" indent="0">
              <a:buNone/>
            </a:pPr>
            <a:r>
              <a:rPr sz="3200">
                <a:sym typeface="+mn-ea"/>
              </a:rPr>
              <a:t>中考命题</a:t>
            </a:r>
            <a:r>
              <a:rPr lang="zh-CN" altLang="en-US" sz="3200"/>
              <a:t>对高阶思维能力培养的关注</a:t>
            </a:r>
            <a:endParaRPr lang="zh-CN" altLang="en-US" sz="3200"/>
          </a:p>
        </p:txBody>
      </p:sp>
      <p:sp>
        <p:nvSpPr>
          <p:cNvPr id="7" name="标题 6"/>
          <p:cNvSpPr>
            <a:spLocks noGrp="1"/>
          </p:cNvSpPr>
          <p:nvPr>
            <p:ph type="ctrTitle"/>
            <p:custDataLst>
              <p:tags r:id="rId1"/>
            </p:custDataLst>
          </p:nvPr>
        </p:nvSpPr>
        <p:spPr>
          <a:xfrm>
            <a:off x="506730" y="1270000"/>
            <a:ext cx="11125200" cy="3829050"/>
          </a:xfrm>
        </p:spPr>
        <p:txBody>
          <a:bodyPr anchor="t" anchorCtr="0">
            <a:noAutofit/>
            <a:scene3d>
              <a:camera prst="orthographicFront"/>
              <a:lightRig rig="threePt" dir="t"/>
            </a:scene3d>
          </a:bodyPr>
          <a:p>
            <a:pPr algn="l">
              <a:lnSpc>
                <a:spcPct val="150000"/>
              </a:lnSpc>
              <a:spcBef>
                <a:spcPts val="0"/>
              </a:spcBef>
              <a:spcAft>
                <a:spcPts val="0"/>
              </a:spcAft>
            </a:pPr>
            <a:r>
              <a:rPr lang="en-US" b="0" dirty="0">
                <a:effectLst/>
                <a:latin typeface="微软雅黑" panose="020B0503020204020204" charset="-122"/>
                <a:cs typeface="微软雅黑" panose="020B0503020204020204" charset="-122"/>
              </a:rPr>
              <a:t>      </a:t>
            </a:r>
            <a:r>
              <a:rPr b="0">
                <a:latin typeface="微软雅黑" panose="020B0503020204020204" charset="-122"/>
                <a:cs typeface="微软雅黑" panose="020B0503020204020204" charset="-122"/>
                <a:sym typeface="+mn-ea"/>
              </a:rPr>
              <a:t>试题命制既要注重考查基础知识、基本技能，还要注重考查思维过程、创新意识和分析问题、解决问题的能力。结合不同学科特点，合理设置试题结构，减少机械记忆试题和客观性试题比例，</a:t>
            </a:r>
            <a:r>
              <a:rPr b="0">
                <a:highlight>
                  <a:srgbClr val="FFFF00"/>
                </a:highlight>
                <a:latin typeface="微软雅黑" panose="020B0503020204020204" charset="-122"/>
                <a:cs typeface="微软雅黑" panose="020B0503020204020204" charset="-122"/>
                <a:sym typeface="+mn-ea"/>
              </a:rPr>
              <a:t>提高探究性、开放性、综合性试题比例，积极探索跨学科命题。</a:t>
            </a:r>
            <a:r>
              <a:rPr b="0">
                <a:latin typeface="微软雅黑" panose="020B0503020204020204" charset="-122"/>
                <a:cs typeface="微软雅黑" panose="020B0503020204020204" charset="-122"/>
                <a:sym typeface="+mn-ea"/>
              </a:rPr>
              <a:t>拓宽试题</a:t>
            </a:r>
            <a:r>
              <a:rPr b="0">
                <a:highlight>
                  <a:srgbClr val="FFFF00"/>
                </a:highlight>
                <a:latin typeface="微软雅黑" panose="020B0503020204020204" charset="-122"/>
                <a:cs typeface="微软雅黑" panose="020B0503020204020204" charset="-122"/>
                <a:sym typeface="+mn-ea"/>
              </a:rPr>
              <a:t>材料选择范围</a:t>
            </a:r>
            <a:r>
              <a:rPr b="0">
                <a:latin typeface="微软雅黑" panose="020B0503020204020204" charset="-122"/>
                <a:cs typeface="微软雅黑" panose="020B0503020204020204" charset="-122"/>
                <a:sym typeface="+mn-ea"/>
              </a:rPr>
              <a:t>，丰富</a:t>
            </a:r>
            <a:r>
              <a:rPr b="0">
                <a:highlight>
                  <a:srgbClr val="FFFF00"/>
                </a:highlight>
                <a:latin typeface="微软雅黑" panose="020B0503020204020204" charset="-122"/>
                <a:cs typeface="微软雅黑" panose="020B0503020204020204" charset="-122"/>
                <a:sym typeface="+mn-ea"/>
              </a:rPr>
              <a:t>材料类型</a:t>
            </a:r>
            <a:r>
              <a:rPr b="0">
                <a:latin typeface="微软雅黑" panose="020B0503020204020204" charset="-122"/>
                <a:cs typeface="微软雅黑" panose="020B0503020204020204" charset="-122"/>
                <a:sym typeface="+mn-ea"/>
              </a:rPr>
              <a:t>，确保</a:t>
            </a:r>
            <a:r>
              <a:rPr b="0">
                <a:highlight>
                  <a:srgbClr val="FFFF00"/>
                </a:highlight>
                <a:latin typeface="微软雅黑" panose="020B0503020204020204" charset="-122"/>
                <a:cs typeface="微软雅黑" panose="020B0503020204020204" charset="-122"/>
                <a:sym typeface="+mn-ea"/>
              </a:rPr>
              <a:t>材料的权威性</a:t>
            </a:r>
            <a:r>
              <a:rPr b="0">
                <a:latin typeface="微软雅黑" panose="020B0503020204020204" charset="-122"/>
                <a:cs typeface="微软雅黑" panose="020B0503020204020204" charset="-122"/>
                <a:sym typeface="+mn-ea"/>
              </a:rPr>
              <a:t>，杜绝政治性和科学性错误。充分考虑城乡学生学习和生活实际，增强情境创设的</a:t>
            </a:r>
            <a:r>
              <a:rPr b="0">
                <a:highlight>
                  <a:srgbClr val="FFFF00"/>
                </a:highlight>
                <a:latin typeface="微软雅黑" panose="020B0503020204020204" charset="-122"/>
                <a:cs typeface="微软雅黑" panose="020B0503020204020204" charset="-122"/>
                <a:sym typeface="+mn-ea"/>
              </a:rPr>
              <a:t>真实性、典型性和适切性</a:t>
            </a:r>
            <a:r>
              <a:rPr b="0">
                <a:latin typeface="微软雅黑" panose="020B0503020204020204" charset="-122"/>
                <a:cs typeface="微软雅黑" panose="020B0503020204020204" charset="-122"/>
                <a:sym typeface="+mn-ea"/>
              </a:rPr>
              <a:t>，</a:t>
            </a:r>
            <a:r>
              <a:rPr b="0">
                <a:highlight>
                  <a:srgbClr val="FFFF00"/>
                </a:highlight>
                <a:latin typeface="微软雅黑" panose="020B0503020204020204" charset="-122"/>
                <a:cs typeface="微软雅黑" panose="020B0503020204020204" charset="-122"/>
                <a:sym typeface="+mn-ea"/>
              </a:rPr>
              <a:t>提高试题情境设计水平</a:t>
            </a:r>
            <a:r>
              <a:rPr b="0">
                <a:latin typeface="微软雅黑" panose="020B0503020204020204" charset="-122"/>
                <a:cs typeface="微软雅黑" panose="020B0503020204020204" charset="-122"/>
                <a:sym typeface="+mn-ea"/>
              </a:rPr>
              <a:t>。</a:t>
            </a:r>
            <a:br>
              <a:rPr b="0">
                <a:latin typeface="微软雅黑" panose="020B0503020204020204" charset="-122"/>
                <a:cs typeface="微软雅黑" panose="020B0503020204020204" charset="-122"/>
                <a:sym typeface="+mn-ea"/>
              </a:rPr>
            </a:br>
            <a:r>
              <a:rPr lang="en-US" altLang="zh-CN" b="0">
                <a:latin typeface="微软雅黑" panose="020B0503020204020204" charset="-122"/>
                <a:cs typeface="微软雅黑" panose="020B0503020204020204" charset="-122"/>
                <a:sym typeface="+mn-ea"/>
              </a:rPr>
              <a:t>                    </a:t>
            </a:r>
            <a:r>
              <a:rPr b="0">
                <a:latin typeface="微软雅黑" panose="020B0503020204020204" charset="-122"/>
                <a:cs typeface="微软雅黑" panose="020B0503020204020204" charset="-122"/>
                <a:sym typeface="+mn-ea"/>
              </a:rPr>
              <a:t>——教育部关于加强初中学业水平考试命题工作的意见</a:t>
            </a:r>
            <a:endParaRPr sz="2400" b="0">
              <a:latin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413385"/>
            <a:ext cx="3128010" cy="2474595"/>
          </a:xfrm>
          <a:prstGeom prst="rect">
            <a:avLst/>
          </a:prstGeom>
        </p:spPr>
      </p:pic>
      <p:sp>
        <p:nvSpPr>
          <p:cNvPr id="8" name="标题"/>
          <p:cNvSpPr txBox="1"/>
          <p:nvPr>
            <p:custDataLst>
              <p:tags r:id="rId2"/>
            </p:custDataLst>
          </p:nvPr>
        </p:nvSpPr>
        <p:spPr>
          <a:xfrm>
            <a:off x="591185" y="2827020"/>
            <a:ext cx="11009630" cy="2075815"/>
          </a:xfrm>
          <a:prstGeom prst="rect">
            <a:avLst/>
          </a:prstGeom>
          <a:noFill/>
        </p:spPr>
        <p:txBody>
          <a:bodyPr wrap="square" lIns="0" tIns="0" rIns="0" bIns="0" rtlCol="0" anchor="b"/>
          <a:lstStyle>
            <a:defPPr>
              <a:defRPr lang="zh-CN"/>
            </a:defPPr>
            <a:lvl1pPr algn="ctr">
              <a:defRPr b="1" spc="300">
                <a:solidFill>
                  <a:srgbClr val="FFFFFF"/>
                </a:solidFill>
                <a:effectLst>
                  <a:outerShdw blurRad="63500" sx="102000" sy="102000" algn="ctr" rotWithShape="0">
                    <a:schemeClr val="accent1">
                      <a:alpha val="40000"/>
                    </a:schemeClr>
                  </a:outerShdw>
                </a:effectLst>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pPr>
            <a:r>
              <a:rPr lang="zh-CN" altLang="en-US" sz="7200" dirty="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中考</a:t>
            </a:r>
            <a:r>
              <a:rPr lang="zh-CN" altLang="en-US" sz="7200" spc="200" dirty="0">
                <a:solidFill>
                  <a:schemeClr val="accent1">
                    <a:lumMod val="75000"/>
                  </a:schemeClr>
                </a:solidFill>
                <a:uFillTx/>
                <a:latin typeface="方正粗黑宋简体" panose="02000000000000000000" charset="-122"/>
                <a:ea typeface="方正粗黑宋简体" panose="02000000000000000000" charset="-122"/>
                <a:cs typeface="+mj-cs"/>
                <a:sym typeface="+mn-ea"/>
              </a:rPr>
              <a:t>论述题</a:t>
            </a:r>
            <a:r>
              <a:rPr sz="72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sym typeface="+mn-ea"/>
              </a:rPr>
              <a:t>对高阶思维的考察路径剖析</a:t>
            </a:r>
            <a:endParaRPr kumimoji="0" lang="zh-CN" altLang="en-US" sz="7200" b="1" i="0" u="none" strike="noStrike" kern="1200" cap="none" spc="300" normalizeH="0" baseline="0" noProof="0" dirty="0">
              <a:solidFill>
                <a:schemeClr val="tx1"/>
              </a:solidFill>
              <a:effectLst/>
              <a:uLnTx/>
              <a:uFillTx/>
              <a:latin typeface="方正粗黑宋简体" panose="02000000000000000000" charset="-122"/>
              <a:ea typeface="方正粗黑宋简体" panose="02000000000000000000" charset="-122"/>
              <a:cs typeface="+mn-ea"/>
              <a:sym typeface="+mn-ea"/>
            </a:endParaRPr>
          </a:p>
        </p:txBody>
      </p:sp>
    </p:spTree>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41"/>
  <p:tag name="KSO_WM_SCREEN_THEME_FLAG" val="Dlrq25wU2PGuGg5bbmjbDDQHM9Tk0Sr2A0adhvG7KKynPvScpRQOqOoTqh36H2C5H/VFFn4hIOchaawQ9zz2htYuEsvSj9NUrBugVKCvCC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41"/>
  <p:tag name="KSO_WM_SCREEN_THEME_FLAG" val="Dlrq25wU2PGuGg5bbmjbDDQHM9Tk0Sr2A0adhvG7KKynPvScpRQOqOoTqh36H2C5H/VFFn4hIOchaawQ9zz2htYuEsvSj9NUrBugVKCvCC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HM9Tk0Sr2A0adhvG7KKynPvScpRQOqOoTqh36H2C5H/VFFn4hIOchaawQ9zz2htYuEsvSj9NUrBugVKCvCC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HM9Tk0Sr2A0adhvG7KKynPvScpRQOqOoTqh36H2C5H/VFFn4hIOchaawQ9zz2htYuEsvSj9NUrBugVKCvCC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HM9Tk0Sr2A0adhvG7KKynPvScpRQOqOoTqh36H2C5H/VFFn4hIOchaawQ9zz2htYuEsvSj9NUrBugVKCvCCM="/>
</p:tagLst>
</file>

<file path=ppt/tags/tag121.xml><?xml version="1.0" encoding="utf-8"?>
<p:tagLst xmlns:p="http://schemas.openxmlformats.org/presentationml/2006/main">
  <p:tag name="KSO_WM_TEMPLATE_SUBCATEGORY" val="0"/>
  <p:tag name="KSO_WM_TEMPLATE_COLOR_TYPE" val="1"/>
  <p:tag name="KSO_WM_TEMPLATE_THUMBS_INDEX" val="1、6、7、8、9、10、11、12、13、14、15"/>
  <p:tag name="KSO_WM_TAG_VERSION" val="1.0"/>
  <p:tag name="KSO_WM_BEAUTIFY_FLAG" val="#wm#"/>
  <p:tag name="KSO_WM_TEMPLATE_CATEGORY" val="custom"/>
  <p:tag name="KSO_WM_TEMPLATE_INDEX" val="20202641"/>
  <p:tag name="KSO_WM_TEMPLATE_MASTER_TYPE" val="1"/>
  <p:tag name="KSO_WM_TEMPLATE_MASTER_THUMB_INDEX" val="12"/>
  <p:tag name="KSO_WM_SCREEN_THEME_FLAG" val="Dlrq25wU2PGuGg5bbmjbDDQHM9Tk0Sr2A0adhvG7KKynPvScpRQOqOoTqh36H2C5H/VFFn4hIOchaawQ9zz2htYuEsvSj9NUrBugVKCvCC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41"/>
  <p:tag name="KSO_WM_SCREEN_THEME_FLAG" val="Dlrq25wU2PGuGg5bbmjbDDQHM9Tk0Sr2A0adhvG7KKynPvScpRQOqOoTqh36H2C5H/VFFn4hIOchaawQ9zz2htYuEsvSj9NUrBugVKCvCC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41"/>
  <p:tag name="KSO_WM_SCREEN_THEME_FLAG" val="Dlrq25wU2PGuGg5bbmjbDDQHM9Tk0Sr2A0adhvG7KKynPvScpRQOqOoTqh36H2C5H/VFFn4hIOchaawQ9zz2htYuEsvSj9NUrBugVKCvCC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HM9Tk0Sr2A0adhvG7KKynPvScpRQOqOoTqh36H2C5H/VFFn4hIOchaawQ9zz2htYuEsvSj9NUrBugVKCvCC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HM9Tk0Sr2A0adhvG7KKynPvScpRQOqOoTqh36H2C5H/VFFn4hIOchaawQ9zz2htYuEsvSj9NUrBugVKCvCC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QHM9Tk0Sr2A0adhvG7KKynPvScpRQOqOoTqh36H2C5H/VFFn4hIOchaawQ9zz2htYuEsvSj9NUrBugVKCvCCM="/>
</p:tagLst>
</file>

<file path=ppt/tags/tag137.xml><?xml version="1.0" encoding="utf-8"?>
<p:tagLst xmlns:p="http://schemas.openxmlformats.org/presentationml/2006/main">
  <p:tag name="KSO_WM_TEMPLATE_SUBCATEGORY" val="0"/>
  <p:tag name="KSO_WM_TEMPLATE_COLOR_TYPE" val="1"/>
  <p:tag name="KSO_WM_TEMPLATE_THUMBS_INDEX" val="1、6、7、8、9、10、11、12、13、14、15"/>
  <p:tag name="KSO_WM_TAG_VERSION" val="1.0"/>
  <p:tag name="KSO_WM_BEAUTIFY_FLAG" val="#wm#"/>
  <p:tag name="KSO_WM_TEMPLATE_CATEGORY" val="custom"/>
  <p:tag name="KSO_WM_TEMPLATE_INDEX" val="20202641"/>
  <p:tag name="KSO_WM_TEMPLATE_MASTER_TYPE" val="1"/>
  <p:tag name="KSO_WM_TEMPLATE_MASTER_THUMB_INDEX" val="12"/>
  <p:tag name="KSO_WM_SCREEN_THEME_FLAG" val="Dlrq25wU2PGuGg5bbmjbDDQHM9Tk0Sr2A0adhvG7KKynPvScpRQOqOoTqh36H2C5H/VFFn4hIOchaawQ9zz2htYuEsvSj9NUrBugVKCvCCM="/>
</p:tagLst>
</file>

<file path=ppt/tags/tag138.xml><?xml version="1.0" encoding="utf-8"?>
<p:tagLst xmlns:p="http://schemas.openxmlformats.org/presentationml/2006/main">
  <p:tag name="KSO_WM_BEAUTIFY_FLAG" val="#wm#"/>
  <p:tag name="KSO_WM_TEMPLATE_CATEGORY" val="custom"/>
  <p:tag name="KSO_WM_TEMPLATE_INDEX" val="20202641"/>
</p:tagLst>
</file>

<file path=ppt/tags/tag139.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07_2*l_h_i*1_1_2"/>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quot;colorType&quot;:1,&quot;foreColorIndex&quot;:5,&quot;pos&quot;:0,&quot;transparency&quot;:0.800000011920929},{&quot;brightness&quot;:0,&quot;colorType&quot;:1,&quot;foreColorIndex&quot;:5,&quot;pos&quot;:1,&quot;transparency&quot;:1}],&quot;type&quot;:3},&quot;glow&quot;:{&quot;colorType&quot;:0},&quot;line&quot;:{&quot;type&quot;:0},&quot;shadow&quot;:{&quot;brightness&quot;:0,&quot;colorType&quot;:1,&quot;foreColorIndex&quot;:5,&quot;transparency&quot;:0.72000002861022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407_2*l_h_i*1_1_3"/>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quot;colorType&quot;:1,&quot;foreColorIndex&quot;:14,&quot;pos&quot;:0.14000000059604645,&quot;transparency&quot;:0},{&quot;brightness&quot;:0.6000000238418579,&quot;colorType&quot;:1,&quot;foreColorIndex&quot;:5,&quot;pos&quot;:0.9399999976158142,&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31407_2*l_h_i*1_1_5"/>
  <p:tag name="KSO_WM_TEMPLATE_CATEGORY" val="diagram"/>
  <p:tag name="KSO_WM_TEMPLATE_INDEX" val="20231407"/>
  <p:tag name="KSO_WM_UNIT_LAYERLEVEL" val="1_1_1"/>
  <p:tag name="KSO_WM_TAG_VERSION" val="3.0"/>
  <p:tag name="KSO_WM_BEAUTIFY_FLAG" val="#wm#"/>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407_2*l_h_i*1_1_4"/>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4000000059604645,&quot;colorType&quot;:1,&quot;foreColorIndex&quot;:5,&quot;pos&quot;:0,&quot;transparency&quot;:0},{&quot;brightness&quot;:0,&quot;colorType&quot;:1,&quot;foreColorIndex&quot;:5,&quot;pos&quot;:0.5199999809265137,&quot;transparency&quot;:0},{&quot;brightness&quot;:-0.25,&quot;colorType&quot;:1,&quot;foreColorIndex&quot;:5,&quot;pos&quot;:0.93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0000000298023224,&quot;transparency&quot;:0},{&quot;brightness&quot;:0,&quot;colorType&quot;:1,&quot;foreColorIndex&quot;:5,&quot;pos&quot;:0.9300000071525574,&quot;transparency&quot;:0}],&quot;type&quot;:3},&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407_2*l_h_a*1_1_1"/>
  <p:tag name="KSO_WM_TEMPLATE_CATEGORY" val="diagram"/>
  <p:tag name="KSO_WM_TEMPLATE_INDEX" val="20231407"/>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UNIT_PRESET_TEXT" val="添加标题"/>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407_2*l_h_i*1_1_1"/>
  <p:tag name="KSO_WM_TEMPLATE_CATEGORY" val="diagram"/>
  <p:tag name="KSO_WM_TEMPLATE_INDEX" val="20231407"/>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2"/>
  <p:tag name="KSO_WM_DIAGRAM_COLOR_TEXT_CAN_REMOVE" val="n"/>
  <p:tag name="KSO_WM_DIAGRAM_GROUP_CODE" val="l1-1"/>
  <p:tag name="KSO_WM_UNIT_PRESET_TEXT" val="01"/>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20000000298023224,&quot;rgb&quot;:&quot;#ffffff&quot;,&quot;transparency&quot;:0},{&quot;brightness&quot;:0,&quot;colorType&quot;:2,&quot;pos&quot;:0.9300000071525574,&quot;rgb&quot;:&quot;#ffffff&quot;,&quot;transparency&quot;:0}],&quot;type&quot;:3},&quot;glow&quot;:{&quot;colorType&quot;:0},&quot;line&quot;:{&quot;type&quot;:0},&quot;shadow&quot;:{&quot;brightness&quot;:0,&quot;colorType&quot;:2,&quot;rgb&quot;:&quot;#f84949&quot;,&quot;transparency&quot;:0.7200000286102295},&quot;threeD&quot;:{&quot;curvedSurface&quot;:{&quot;brightness&quot;:0,&quot;colorType&quot;:2,&quot;rgb&quot;:&quot;#000000&quot;},&quot;depth&quot;:{&quot;colorType&quot;:0}}}}"/>
  <p:tag name="KSO_WM_DIAGRAM_USE_COLOR_VALUE" val="{&quot;color_scheme&quot;:1,&quot;color_type&quot;:1,&quot;theme_color_indexes&quot;:[]}"/>
</p:tagLst>
</file>

<file path=ppt/tags/tag145.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407_2*l_h_i*1_3_2"/>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quot;colorType&quot;:1,&quot;foreColorIndex&quot;:5,&quot;pos&quot;:0,&quot;transparency&quot;:0.800000011920929},{&quot;brightness&quot;:0,&quot;colorType&quot;:1,&quot;foreColorIndex&quot;:5,&quot;pos&quot;:1,&quot;transparency&quot;:1}],&quot;type&quot;:3},&quot;glow&quot;:{&quot;colorType&quot;:0},&quot;line&quot;:{&quot;type&quot;:0},&quot;shadow&quot;:{&quot;brightness&quot;:0,&quot;colorType&quot;:1,&quot;foreColorIndex&quot;:5,&quot;transparency&quot;:0.72000002861022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6.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407_2*l_h_i*1_3_3"/>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quot;colorType&quot;:1,&quot;foreColorIndex&quot;:14,&quot;pos&quot;:0.14000000059604645,&quot;transparency&quot;:0},{&quot;brightness&quot;:0.6000000238418579,&quot;colorType&quot;:1,&quot;foreColorIndex&quot;:5,&quot;pos&quot;:0.9399999976158142,&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7.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31407_2*l_h_i*1_3_5"/>
  <p:tag name="KSO_WM_TEMPLATE_CATEGORY" val="diagram"/>
  <p:tag name="KSO_WM_TEMPLATE_INDEX" val="20231407"/>
  <p:tag name="KSO_WM_UNIT_LAYERLEVEL" val="1_1_1"/>
  <p:tag name="KSO_WM_TAG_VERSION" val="3.0"/>
  <p:tag name="KSO_WM_BEAUTIFY_FLAG" val="#wm#"/>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8.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1407_2*l_h_i*1_3_4"/>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4000000059604645,&quot;colorType&quot;:1,&quot;foreColorIndex&quot;:5,&quot;pos&quot;:0,&quot;transparency&quot;:0},{&quot;brightness&quot;:0,&quot;colorType&quot;:1,&quot;foreColorIndex&quot;:5,&quot;pos&quot;:0.5199999809265137,&quot;transparency&quot;:0},{&quot;brightness&quot;:-0.25,&quot;colorType&quot;:1,&quot;foreColorIndex&quot;:5,&quot;pos&quot;:0.93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20000000298023224,&quot;transparency&quot;:0},{&quot;brightness&quot;:0,&quot;colorType&quot;:1,&quot;foreColorIndex&quot;:5,&quot;pos&quot;:0.9300000071525574,&quot;transparency&quot;:0}],&quot;type&quot;:3},&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407_2*l_h_a*1_3_1"/>
  <p:tag name="KSO_WM_TEMPLATE_CATEGORY" val="diagram"/>
  <p:tag name="KSO_WM_TEMPLATE_INDEX" val="20231407"/>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UNIT_PRESET_TEXT" val="添加标题"/>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1407_2*l_h_i*1_3_1"/>
  <p:tag name="KSO_WM_TEMPLATE_CATEGORY" val="diagram"/>
  <p:tag name="KSO_WM_TEMPLATE_INDEX" val="20231407"/>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2"/>
  <p:tag name="KSO_WM_DIAGRAM_COLOR_TEXT_CAN_REMOVE" val="n"/>
  <p:tag name="KSO_WM_DIAGRAM_GROUP_CODE" val="l1-1"/>
  <p:tag name="KSO_WM_UNIT_PRESET_TEXT" val="03"/>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20000000298023224,&quot;rgb&quot;:&quot;#ffffff&quot;,&quot;transparency&quot;:0},{&quot;brightness&quot;:0,&quot;colorType&quot;:2,&quot;pos&quot;:0.9300000071525574,&quot;rgb&quot;:&quot;#ffffff&quot;,&quot;transparency&quot;:0}],&quot;type&quot;:3},&quot;glow&quot;:{&quot;colorType&quot;:0},&quot;line&quot;:{&quot;type&quot;:0},&quot;shadow&quot;:{&quot;brightness&quot;:0,&quot;colorType&quot;:2,&quot;rgb&quot;:&quot;#f84949&quot;,&quot;transparency&quot;:0.7200000286102295},&quot;threeD&quot;:{&quot;curvedSurface&quot;:{&quot;brightness&quot;:0,&quot;colorType&quot;:2,&quot;rgb&quot;:&quot;#000000&quot;},&quot;depth&quot;:{&quot;colorType&quot;:0}}}}"/>
  <p:tag name="KSO_WM_DIAGRAM_USE_COLOR_VALUE" val="{&quot;color_scheme&quot;:1,&quot;color_type&quot;:1,&quot;theme_color_indexes&quot;:[]}"/>
</p:tagLst>
</file>

<file path=ppt/tags/tag15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07_2*l_h_i*1_2_2"/>
  <p:tag name="KSO_WM_TEMPLATE_CATEGORY" val="diagram"/>
  <p:tag name="KSO_WM_TEMPLATE_INDEX" val="20231407"/>
  <p:tag name="KSO_WM_UNIT_LAYERLEVEL" val="1_1_1"/>
  <p:tag name="KSO_WM_TAG_VERSION" val="3.0"/>
  <p:tag name="KSO_WM_BEAUTIFY_FLAG" val="#wm#"/>
  <p:tag name="KSO_WM_UNIT_FILL_FORE_SCHEMECOLOR_INDEX" val="5"/>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quot;colorType&quot;:1,&quot;foreColorIndex&quot;:8,&quot;pos&quot;:0,&quot;transparency&quot;:0.800000011920929},{&quot;brightness&quot;:0,&quot;colorType&quot;:1,&quot;foreColorIndex&quot;:5,&quot;pos&quot;:1,&quot;transparency&quot;:1}],&quot;type&quot;:3},&quot;glow&quot;:{&quot;colorType&quot;:0},&quot;line&quot;:{&quot;type&quot;:0},&quot;shadow&quot;:{&quot;brightness&quot;:0,&quot;colorType&quot;:1,&quot;foreColorIndex&quot;:8,&quot;transparency&quot;:0.720000028610229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407_2*l_h_i*1_2_3"/>
  <p:tag name="KSO_WM_TEMPLATE_CATEGORY" val="diagram"/>
  <p:tag name="KSO_WM_TEMPLATE_INDEX" val="20231407"/>
  <p:tag name="KSO_WM_UNIT_LAYERLEVEL" val="1_1_1"/>
  <p:tag name="KSO_WM_TAG_VERSION" val="3.0"/>
  <p:tag name="KSO_WM_BEAUTIFY_FLAG" val="#wm#"/>
  <p:tag name="KSO_WM_UNIT_FILL_FORE_SCHEMECOLOR_INDEX" val="8"/>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quot;colorType&quot;:1,&quot;foreColorIndex&quot;:14,&quot;pos&quot;:0.14000000059604645,&quot;transparency&quot;:0},{&quot;brightness&quot;:0.6000000238418579,&quot;colorType&quot;:1,&quot;foreColorIndex&quot;:8,&quot;pos&quot;:0.9399999976158142,&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3.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31407_2*l_h_i*1_2_5"/>
  <p:tag name="KSO_WM_TEMPLATE_CATEGORY" val="diagram"/>
  <p:tag name="KSO_WM_TEMPLATE_INDEX" val="20231407"/>
  <p:tag name="KSO_WM_UNIT_LAYERLEVEL" val="1_1_1"/>
  <p:tag name="KSO_WM_TAG_VERSION" val="3.0"/>
  <p:tag name="KSO_WM_BEAUTIFY_FLAG" val="#wm#"/>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4.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407_2*l_h_i*1_2_4"/>
  <p:tag name="KSO_WM_TEMPLATE_CATEGORY" val="diagram"/>
  <p:tag name="KSO_WM_TEMPLATE_INDEX" val="20231407"/>
  <p:tag name="KSO_WM_UNIT_LAYERLEVEL" val="1_1_1"/>
  <p:tag name="KSO_WM_TAG_VERSION" val="3.0"/>
  <p:tag name="KSO_WM_BEAUTIFY_FLAG" val="#wm#"/>
  <p:tag name="KSO_WM_UNIT_FILL_FORE_SCHEMECOLOR_INDEX" val="8"/>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gradient&quot;:[{&quot;brightness&quot;:0.4000000059604645,&quot;colorType&quot;:1,&quot;foreColorIndex&quot;:8,&quot;pos&quot;:0,&quot;transparency&quot;:0},{&quot;brightness&quot;:0,&quot;colorType&quot;:1,&quot;foreColorIndex&quot;:8,&quot;pos&quot;:0.5199999809265137,&quot;transparency&quot;:0},{&quot;brightness&quot;:-0.25,&quot;colorType&quot;:1,&quot;foreColorIndex&quot;:8,&quot;pos&quot;:0.9300000071525574,&quot;transparency&quot;:0}],&quot;type&quot;:3},&quot;glow&quot;:{&quot;colorType&quot;:0},&quot;line&quot;:{&quot;type&quot;:0},&quot;shadow&quot;:{&quot;colorType&quot;:0},&quot;threeD&quot;:{&quot;curvedSurface&quot;:{&quot;brightness&quot;:0,&quot;colorType&quot;:2,&quot;rgb&quot;:&quot;#000000&quot;},&quot;depth&quot;:{&quot;colorType&quot;:0}}},&quot;text&quot;:{&quot;fill&quot;:{&quot;type&quot;:0},&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407_2*l_h_a*1_2_1"/>
  <p:tag name="KSO_WM_TEMPLATE_CATEGORY" val="diagram"/>
  <p:tag name="KSO_WM_TEMPLATE_INDEX" val="20231407"/>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UNIT_PRESET_TEXT" val="添加标题"/>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8,&quot;pos&quot;:0,&quot;transparency&quot;:0},{&quot;brightness&quot;:0.20000000298023224,&quot;colorType&quot;:1,&quot;foreColorIndex&quot;:8,&quot;pos&quot;:1,&quot;transparency&quot;:0}],&quot;type&quot;:3},&quot;glow&quot;:{&quot;colorType&quot;:0},&quot;line&quot;:{&quot;type&quot;:0},&quot;shadow&quot;:{&quot;brightness&quot;:0,&quot;colorType&quot;:1,&quot;foreColorIndex&quot;:8,&quot;transparency&quot;:0.6000000238418579},&quot;threeD&quot;:{&quot;curvedSurface&quot;:{&quot;brightness&quot;:0,&quot;colorType&quot;:2,&quot;rgb&quot;:&quot;#000000&quot;},&quot;depth&quot;:{&quot;colorType&quot;:0}}}}"/>
  <p:tag name="KSO_WM_DIAGRAM_USE_COLOR_VALUE" val="{&quot;color_scheme&quot;:1,&quot;color_type&quot;:1,&quot;theme_color_indexes&quot;:[]}"/>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407_2*l_h_i*1_2_1"/>
  <p:tag name="KSO_WM_TEMPLATE_CATEGORY" val="diagram"/>
  <p:tag name="KSO_WM_TEMPLATE_INDEX" val="20231407"/>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2"/>
  <p:tag name="KSO_WM_DIAGRAM_COLOR_TEXT_CAN_REMOVE" val="n"/>
  <p:tag name="KSO_WM_DIAGRAM_GROUP_CODE" val="l1-1"/>
  <p:tag name="KSO_WM_UNIT_PRESET_TEXT" val="02"/>
  <p:tag name="KSO_WM_DIAGRAM_MAX_ITEMCNT" val="7"/>
  <p:tag name="KSO_WM_DIAGRAM_MIN_ITEMCNT" val="2"/>
  <p:tag name="KSO_WM_DIAGRAM_VIRTUALLY_FRAME" val="{&quot;height&quot;:528.8511011314516,&quot;left&quot;:12.32701680341106,&quot;top&quot;:31.355671152366448,&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2,&quot;pos&quot;:0.20000000298023224,&quot;rgb&quot;:&quot;#ffffff&quot;,&quot;transparency&quot;:0},{&quot;brightness&quot;:0,&quot;colorType&quot;:2,&quot;pos&quot;:0.9300000071525574,&quot;rgb&quot;:&quot;#ffffff&quot;,&quot;transparency&quot;:0}],&quot;type&quot;:3},&quot;glow&quot;:{&quot;colorType&quot;:0},&quot;line&quot;:{&quot;type&quot;:0},&quot;shadow&quot;:{&quot;brightness&quot;:0,&quot;colorType&quot;:1,&quot;foreColorIndex&quot;:8,&quot;transparency&quot;:0.7200000286102295},&quot;threeD&quot;:{&quot;curvedSurface&quot;:{&quot;brightness&quot;:0,&quot;colorType&quot;:2,&quot;rgb&quot;:&quot;#000000&quot;},&quot;depth&quot;:{&quot;colorType&quot;:0}}}}"/>
  <p:tag name="KSO_WM_DIAGRAM_USE_COLOR_VALUE" val="{&quot;color_scheme&quot;:1,&quot;color_type&quot;:1,&quot;theme_color_indexes&quot;:[]}"/>
</p:tagLst>
</file>

<file path=ppt/tags/tag157.xml><?xml version="1.0" encoding="utf-8"?>
<p:tagLst xmlns:p="http://schemas.openxmlformats.org/presentationml/2006/main">
  <p:tag name="KSO_WM_TAG_VERSION" val="1.0"/>
  <p:tag name="KSO_WM_BEAUTIFY_FLAG" val="#wm#"/>
  <p:tag name="KSO_WM_UNIT_TYPE" val="a"/>
  <p:tag name="KSO_WM_UNIT_INDEX" val="1"/>
  <p:tag name="KSO_WM_UNIT_LAYERLEVEL" val="1"/>
  <p:tag name="KSO_WM_UNIT_VALUE" val="10"/>
  <p:tag name="KSO_WM_UNIT_ISCONTENTSTITLE" val="0"/>
  <p:tag name="KSO_WM_UNIT_HIGHLIGHT" val="0"/>
  <p:tag name="KSO_WM_UNIT_COMPATIBLE" val="0"/>
  <p:tag name="KSO_WM_UNIT_PRESET_TEXT" val="树叶手绘风总结报告"/>
  <p:tag name="KSO_WM_TEMPLATE_CATEGORY" val="custom"/>
  <p:tag name="KSO_WM_TEMPLATE_INDEX" val="20177418"/>
  <p:tag name="KSO_WM_UNIT_ID" val="custom20177418_1*a*1"/>
  <p:tag name="KSO_WM_UNIT_NOCLEAR" val="0"/>
  <p:tag name="KSO_WM_UNIT_DIAGRAM_ISNUMVISUAL" val="0"/>
  <p:tag name="KSO_WM_UNIT_DIAGRAM_ISREFERUNIT" val="0"/>
  <p:tag name="KSO_WM_UNIT_ISNUMDGMTITLE" val="0"/>
  <p:tag name="KSO_WM_UNIT_TEXT_FILL_FORE_SCHEMECOLOR_INDEX_BRIGHTNESS" val="0"/>
  <p:tag name="KSO_WM_UNIT_TEXT_FILL_FORE_SCHEMECOLOR_INDEX" val="5"/>
  <p:tag name="KSO_WM_UNIT_TEXT_FILL_TYPE" val="1"/>
</p:tagLst>
</file>

<file path=ppt/tags/tag1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407_2*l_h_a*1_1_1"/>
  <p:tag name="KSO_WM_TEMPLATE_CATEGORY" val="diagram"/>
  <p:tag name="KSO_WM_TEMPLATE_INDEX" val="20231407"/>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UNIT_PRESET_TEXT" val="添加标题"/>
  <p:tag name="KSO_WM_DIAGRAM_MAX_ITEMCNT" val="7"/>
  <p:tag name="KSO_WM_DIAGRAM_MIN_ITEMCNT" val="2"/>
  <p:tag name="KSO_WM_DIAGRAM_VIRTUALLY_FRAME" val="{&quot;height&quot;:515.2644611627394,&quot;left&quot;:19.027016803411062,&quot;top&quot;:29.942311121078752,&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
  <p:tag name="KSO_WM_DIAGRAM_USE_COLOR_VALUE" val="{&quot;color_scheme&quot;:1,&quot;color_type&quot;:1,&quot;theme_color_indexes&quot;:[]}"/>
</p:tagLst>
</file>

<file path=ppt/tags/tag159.xml><?xml version="1.0" encoding="utf-8"?>
<p:tagLst xmlns:p="http://schemas.openxmlformats.org/presentationml/2006/main">
  <p:tag name="KSO_WM_BEAUTIFY_FLAG" val="#wm#"/>
  <p:tag name="KSO_WM_TEMPLATE_CATEGORY" val="custom"/>
  <p:tag name="KSO_WM_TEMPLATE_INDEX" val="2020264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2641"/>
</p:tagLst>
</file>

<file path=ppt/tags/tag1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9_4*m_h_f*1_3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VALUE" val="60"/>
  <p:tag name="KSO_WM_UNIT_PRESET_TEXT" val="输入你的智能图形项正文&#10;请尽量言简意赅"/>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30939_4*m_h_f*1_4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输入你的智能图形项正文&#10;请尽量言简意赅"/>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0"/>
  <p:tag name="KSO_WM_DIAGRAM_USE_COLOR_VALUE" val="{&quot;color_scheme&quot;:1,&quot;color_type&quot;:1,&quot;theme_color_indexes&quot;:[]}"/>
</p:tagLst>
</file>

<file path=ppt/tags/tag16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9_4*m_h_f*1_1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VALUE" val="60"/>
  <p:tag name="KSO_WM_UNIT_PRESET_TEXT" val="输入你的智能图形项正文&#10;请尽量言简意赅"/>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9_4*m_h_f*1_2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输入你的智能图形项正文&#10;请尽量言简意赅"/>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0"/>
  <p:tag name="KSO_WM_DIAGRAM_USE_COLOR_VALUE" val="{&quot;color_scheme&quot;:1,&quot;color_type&quot;:1,&quot;theme_color_indexes&quot;:[]}"/>
</p:tagLst>
</file>

<file path=ppt/tags/tag1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3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3"/>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3_1"/>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3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4"/>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2"/>
  <p:tag name="KSO_WM_UNIT_LINE_FORE_SCHEMECOLOR_INDEX" val="7"/>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9.xml><?xml version="1.0" encoding="utf-8"?>
<p:tagLst xmlns:p="http://schemas.openxmlformats.org/presentationml/2006/main">
  <p:tag name="KSO_WM_BEAUTIFY_FLAG" val="#wm#"/>
  <p:tag name="KSO_WM_UNIT_FILL_FORE_SCHEMECOLOR_INDEX_BRIGHTNESS" val="0"/>
  <p:tag name="KSO_WM_UNIT_HIGHLIGHT" val="0"/>
  <p:tag name="KSO_WM_UNIT_COMPATIBLE" val="0"/>
  <p:tag name="KSO_WM_UNIT_DIAGRAM_ISNUMVISUAL" val="0"/>
  <p:tag name="KSO_WM_UNIT_DIAGRAM_ISREFERUNIT" val="0"/>
  <p:tag name="KSO_WM_DIAGRAM_GROUP_CODE" val="m1-1"/>
  <p:tag name="KSO_WM_UNIT_ID" val="diagram20230939_4*m_h_x*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x"/>
  <p:tag name="KSO_WM_UNIT_INDEX" val="1_3_1"/>
  <p:tag name="KSO_WM_UNIT_VALUE" val="82*82"/>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4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4_3"/>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4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4_1"/>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8,&quot;transparency&quot;:0},&quot;type&quot;:1},&quot;glow&quot;:{&quot;colorType&quot;:0},&quot;line&quot;:{&quot;type&quot;:0},&quot;shadow&quot;:{&quot;brightness&quot;:0.800000011920929,&quot;colorType&quot;:1,&quot;foreColorIndex&quot;:8,&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4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4_4"/>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8,&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4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4_2"/>
  <p:tag name="KSO_WM_UNIT_LINE_FORE_SCHEMECOLOR_INDEX" val="8"/>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4.xml><?xml version="1.0" encoding="utf-8"?>
<p:tagLst xmlns:p="http://schemas.openxmlformats.org/presentationml/2006/main">
  <p:tag name="KSO_WM_BEAUTIFY_FLAG" val="#wm#"/>
  <p:tag name="KSO_WM_UNIT_FILL_FORE_SCHEMECOLOR_INDEX_BRIGHTNESS" val="0"/>
  <p:tag name="KSO_WM_UNIT_HIGHLIGHT" val="0"/>
  <p:tag name="KSO_WM_UNIT_COMPATIBLE" val="0"/>
  <p:tag name="KSO_WM_UNIT_DIAGRAM_ISNUMVISUAL" val="0"/>
  <p:tag name="KSO_WM_UNIT_DIAGRAM_ISREFERUNIT" val="0"/>
  <p:tag name="KSO_WM_DIAGRAM_GROUP_CODE" val="m1-1"/>
  <p:tag name="KSO_WM_UNIT_ID" val="diagram20230939_4*m_h_x*1_4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x"/>
  <p:tag name="KSO_WM_UNIT_INDEX" val="1_4_1"/>
  <p:tag name="KSO_WM_UNIT_VALUE" val="82*82"/>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1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4"/>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1_1"/>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2"/>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1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3"/>
  <p:tag name="KSO_WM_UNIT_LINE_FORE_SCHEMECOLOR_INDEX" val="5"/>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x*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VALUE" val="78*78"/>
  <p:tag name="KSO_WM_UNIT_TYPE" val="m_h_x"/>
  <p:tag name="KSO_WM_UNIT_INDEX" val="1_1_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2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3"/>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2_1"/>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2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4"/>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2"/>
  <p:tag name="KSO_WM_UNIT_LINE_FORE_SCHEMECOLOR_INDEX" val="6"/>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x*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x"/>
  <p:tag name="KSO_WM_UNIT_INDEX" val="1_2_1"/>
  <p:tag name="KSO_WM_UNIT_VALUE" val="82*82"/>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8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230939_4*m_h_f*1_5_1"/>
  <p:tag name="KSO_WM_TEMPLATE_CATEGORY" val="diagram"/>
  <p:tag name="KSO_WM_TEMPLATE_INDEX" val="20230939"/>
  <p:tag name="KSO_WM_UNIT_LAYERLEVEL" val="1_1_1"/>
  <p:tag name="KSO_WM_TAG_VERSION" val="3.0"/>
  <p:tag name="KSO_WM_BEAUTIFY_FLAG" val="#wm#"/>
  <p:tag name="KSO_WM_DIAGRAM_VERSION" val="3"/>
  <p:tag name="KSO_WM_DIAGRAM_COLOR_TRICK" val="4"/>
  <p:tag name="KSO_WM_DIAGRAM_COLOR_TEXT_CAN_REMOVE" val="n"/>
  <p:tag name="KSO_WM_UNIT_PRESET_TEXT" val="输入你的智能图形项正文&#10;请尽量言简意赅"/>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0"/>
  <p:tag name="KSO_WM_DIAGRAM_USE_COLOR_VALUE" val="{&quot;color_scheme&quot;:1,&quot;color_type&quot;:1,&quot;theme_color_indexes&quot;:[]}"/>
</p:tagLst>
</file>

<file path=ppt/tags/tag1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5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5_3"/>
  <p:tag name="KSO_WM_UNIT_FILL_TYPE" val="1"/>
  <p:tag name="KSO_WM_UNIT_FILL_FORE_SCHEMECOLOR_INDEX" val="9"/>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9,&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5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5_1"/>
  <p:tag name="KSO_WM_UNIT_FILL_TYPE" val="1"/>
  <p:tag name="KSO_WM_UNIT_FILL_FORE_SCHEMECOLOR_INDEX" val="9"/>
  <p:tag name="KSO_WM_UNIT_FILL_FORE_SCHEMECOLOR_INDEX_BRIGHTNESS" val="0"/>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solid&quot;:{&quot;brightness&quot;:0,&quot;colorType&quot;:1,&quot;foreColorIndex&quot;:9,&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5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5_4"/>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9,&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i*1_5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5_2"/>
  <p:tag name="KSO_WM_UNIT_LINE_FORE_SCHEMECOLOR_INDEX" val="9"/>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solidLine&quot;:{&quot;brightness&quot;:0,&quot;colorType&quot;:1,&quot;foreColorIndex&quot;:9,&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4*m_h_x*1_5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x"/>
  <p:tag name="KSO_WM_UNIT_INDEX" val="1_5_1"/>
  <p:tag name="KSO_WM_UNIT_VALUE" val="83*83"/>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10196078568696976}],&quot;type&quot;:3},&quot;glow&quot;:{&quot;colorType&quot;:0},&quot;line&quot;:{&quot;type&quot;:0},&quot;shadow&quot;:{&quot;brightness&quot;:0,&quot;colorType&quot;:1,&quot;foreColorIndex&quot;:9,&quot;transparency&quot;:0.800000011920929},&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4*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4*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4*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0939_4*m_h_a*1_4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5_1"/>
  <p:tag name="KSO_WM_UNIT_ID" val="diagram20230939_4*m_h_a*1_5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PRESET_TEXT" val="添加标题"/>
  <p:tag name="KSO_WM_UNIT_TEXT_FILL_FORE_SCHEMECOLOR_INDEX" val="1"/>
  <p:tag name="KSO_WM_UNIT_TEXT_FILL_TYPE" val="1"/>
  <p:tag name="KSO_WM_DIAGRAM_MAX_ITEMCNT" val="6"/>
  <p:tag name="KSO_WM_DIAGRAM_MIN_ITEMCNT" val="2"/>
  <p:tag name="KSO_WM_DIAGRAM_VIRTUALLY_FRAME" val="{&quot;height&quot;:495.6749998270664,&quot;left&quot;:24.475027163047436,&quot;top&quot;:39.74999712117578,&quot;width&quot;:912.724972836952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6.xml><?xml version="1.0" encoding="utf-8"?>
<p:tagLst xmlns:p="http://schemas.openxmlformats.org/presentationml/2006/main">
  <p:tag name="KSO_WM_BEAUTIFY_FLAG" val="#wm#"/>
  <p:tag name="KSO_WM_TEMPLATE_CATEGORY" val="custom"/>
  <p:tag name="KSO_WM_TEMPLATE_INDEX" val="20202641"/>
</p:tagLst>
</file>

<file path=ppt/tags/tag197.xml><?xml version="1.0" encoding="utf-8"?>
<p:tagLst xmlns:p="http://schemas.openxmlformats.org/presentationml/2006/main">
  <p:tag name="KSO_WM_UNIT_ISCONTENTSTITLE" val="0"/>
  <p:tag name="KSO_WM_UNIT_PRESET_TEXT" val="中国古韵文化通用"/>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2641_1*a*1"/>
  <p:tag name="KSO_WM_TEMPLATE_CATEGORY" val="custom"/>
  <p:tag name="KSO_WM_TEMPLATE_INDEX" val="20202641"/>
  <p:tag name="KSO_WM_UNIT_LAYERLEVEL" val="1"/>
  <p:tag name="KSO_WM_TAG_VERSION" val="1.0"/>
  <p:tag name="KSO_WM_BEAUTIFY_FLAG" val=""/>
  <p:tag name="KSO_WM_UNIT_TEXT_FILL_FORE_SCHEMECOLOR_INDEX_BRIGHTNESS" val="0.25"/>
  <p:tag name="KSO_WM_UNIT_TEXT_FILL_FORE_SCHEMECOLOR_INDEX" val="13"/>
  <p:tag name="KSO_WM_UNIT_TEXT_FILL_TYPE" val="1"/>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wm#"/>
  <p:tag name="KSO_WM_TEMPLATE_CATEGORY" val="custom"/>
  <p:tag name="KSO_WM_TEMPLATE_INDEX" val="20202641"/>
</p:tagLst>
</file>

<file path=ppt/tags/tag202.xml><?xml version="1.0" encoding="utf-8"?>
<p:tagLst xmlns:p="http://schemas.openxmlformats.org/presentationml/2006/main">
  <p:tag name="KSO_WM_UNIT_ISCONTENTSTITLE" val="0"/>
  <p:tag name="KSO_WM_UNIT_PRESET_TEXT" val="中国古韵文化通用"/>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02641_1*a*1"/>
  <p:tag name="KSO_WM_TEMPLATE_CATEGORY" val="custom"/>
  <p:tag name="KSO_WM_TEMPLATE_INDEX" val="20202641"/>
  <p:tag name="KSO_WM_UNIT_LAYERLEVEL" val="1"/>
  <p:tag name="KSO_WM_TAG_VERSION" val="1.0"/>
  <p:tag name="KSO_WM_BEAUTIFY_FLAG" val=""/>
  <p:tag name="KSO_WM_UNIT_TEXT_FILL_FORE_SCHEMECOLOR_INDEX_BRIGHTNESS" val="0.25"/>
  <p:tag name="KSO_WM_UNIT_TEXT_FILL_FORE_SCHEMECOLOR_INDEX" val="13"/>
  <p:tag name="KSO_WM_UNIT_TEXT_FILL_TYPE" val="1"/>
</p:tagLst>
</file>

<file path=ppt/tags/tag203.xml><?xml version="1.0" encoding="utf-8"?>
<p:tagLst xmlns:p="http://schemas.openxmlformats.org/presentationml/2006/main">
  <p:tag name="KSO_WM_BEAUTIFY_FLAG" val="#wm#"/>
  <p:tag name="KSO_WM_TEMPLATE_CATEGORY" val="custom"/>
  <p:tag name="KSO_WM_TEMPLATE_INDEX" val="20202641"/>
</p:tagLst>
</file>

<file path=ppt/tags/tag2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407_2*l_h_a*1_1_1"/>
  <p:tag name="KSO_WM_TEMPLATE_CATEGORY" val="diagram"/>
  <p:tag name="KSO_WM_TEMPLATE_INDEX" val="20231407"/>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UNIT_PRESET_TEXT" val="添加标题"/>
  <p:tag name="KSO_WM_DIAGRAM_MAX_ITEMCNT" val="7"/>
  <p:tag name="KSO_WM_DIAGRAM_MIN_ITEMCNT" val="2"/>
  <p:tag name="KSO_WM_DIAGRAM_VIRTUALLY_FRAME" val="{&quot;height&quot;:515.2644611627394,&quot;left&quot;:19.027016803411062,&quot;top&quot;:29.942311121078752,&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
  <p:tag name="KSO_WM_DIAGRAM_USE_COLOR_VALUE" val="{&quot;color_scheme&quot;:1,&quot;color_type&quot;:1,&quot;theme_color_indexes&quot;:[]}"/>
</p:tagLst>
</file>

<file path=ppt/tags/tag205.xml><?xml version="1.0" encoding="utf-8"?>
<p:tagLst xmlns:p="http://schemas.openxmlformats.org/presentationml/2006/main">
  <p:tag name="TABLE_ENDDRAG_ORIGIN_RECT" val="674*222"/>
  <p:tag name="TABLE_ENDDRAG_RECT" val="238*243*674*222"/>
</p:tagLst>
</file>

<file path=ppt/tags/tag206.xml><?xml version="1.0" encoding="utf-8"?>
<p:tagLst xmlns:p="http://schemas.openxmlformats.org/presentationml/2006/main">
  <p:tag name="TABLE_ENDDRAG_ORIGIN_RECT" val="493*357"/>
  <p:tag name="TABLE_ENDDRAG_RECT" val="51*108*493*357"/>
</p:tagLst>
</file>

<file path=ppt/tags/tag207.xml><?xml version="1.0" encoding="utf-8"?>
<p:tagLst xmlns:p="http://schemas.openxmlformats.org/presentationml/2006/main">
  <p:tag name="KSO_WM_BEAUTIFY_FLAG" val="#wm#"/>
  <p:tag name="KSO_WM_TEMPLATE_CATEGORY" val="custom"/>
  <p:tag name="KSO_WM_TEMPLATE_INDEX" val="20177418"/>
</p:tagLst>
</file>

<file path=ppt/tags/tag208.xml><?xml version="1.0" encoding="utf-8"?>
<p:tagLst xmlns:p="http://schemas.openxmlformats.org/presentationml/2006/main">
  <p:tag name="KSO_WM_BEAUTIFY_FLAG" val="#wm#"/>
  <p:tag name="KSO_WM_TEMPLATE_CATEGORY" val="custom"/>
  <p:tag name="KSO_WM_TEMPLATE_INDEX" val="20177418"/>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4131_1*a*1"/>
  <p:tag name="KSO_WM_TEMPLATE_CATEGORY" val="custom"/>
  <p:tag name="KSO_WM_TEMPLATE_INDEX" val="20204131"/>
  <p:tag name="KSO_WM_UNIT_LAYERLEVEL" val="1"/>
  <p:tag name="KSO_WM_TAG_VERSION" val="1.0"/>
  <p:tag name="KSO_WM_UNIT_ISCONTENTSTITLE" val="0"/>
  <p:tag name="KSO_WM_UNIT_NOCLEAR" val="0"/>
  <p:tag name="KSO_WM_UNIT_VALUE" val="14"/>
  <p:tag name="KSO_WM_UNIT_ISNUMDGMTITLE" val="0"/>
  <p:tag name="KSO_WM_UNIT_PRESET_TEXT" val="典雅中国风通用模板"/>
  <p:tag name="KSO_WM_UNIT_BLOCK" val="0"/>
  <p:tag name="KSO_WM_UNIT_DEC_AREA_ID" val="aab6a5cb35254046a0e8184175a9d355"/>
  <p:tag name="KSO_WM_UNIT_DEFAULT_FONT" val="24;60;4"/>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b6b9cc40c09243c0b4ba7f9c76f0d84b"/>
  <p:tag name="KSO_WM_UNIT_TEXT_FILL_FORE_SCHEMECOLOR_INDEX_BRIGHTNESS" val="0.15"/>
  <p:tag name="KSO_WM_UNIT_TEXT_FILL_FORE_SCHEMECOLOR_INDEX" val="13"/>
  <p:tag name="KSO_WM_UNIT_TEXT_FILL_TYPE" val="1"/>
</p:tagLst>
</file>

<file path=ppt/tags/tag211.xml><?xml version="1.0" encoding="utf-8"?>
<p:tagLst xmlns:p="http://schemas.openxmlformats.org/presentationml/2006/main">
  <p:tag name="KSO_WM_BEAUTIFY_FLAG" val="#wm#"/>
  <p:tag name="KSO_WM_TEMPLATE_CATEGORY" val="custom"/>
  <p:tag name="KSO_WM_TEMPLATE_INDEX" val="20177418"/>
</p:tagLst>
</file>

<file path=ppt/tags/tag212.xml><?xml version="1.0" encoding="utf-8"?>
<p:tagLst xmlns:p="http://schemas.openxmlformats.org/presentationml/2006/main">
  <p:tag name="KSO_WM_BEAUTIFY_FLAG" val="#wm#"/>
  <p:tag name="KSO_WM_TEMPLATE_CATEGORY" val="custom"/>
  <p:tag name="KSO_WM_TEMPLATE_INDEX" val="20205081"/>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177418"/>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177418"/>
</p:tagLst>
</file>

<file path=ppt/tags/tag222.xml><?xml version="1.0" encoding="utf-8"?>
<p:tagLst xmlns:p="http://schemas.openxmlformats.org/presentationml/2006/main">
  <p:tag name="KSO_WM_UNIT_ISCONTENTSTITLE" val="1"/>
  <p:tag name="KSO_WM_UNIT_PRESET_TEXT" val="目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2601_3*a*1"/>
  <p:tag name="KSO_WM_TEMPLATE_CATEGORY" val="custom"/>
  <p:tag name="KSO_WM_TEMPLATE_INDEX" val="20202601"/>
  <p:tag name="KSO_WM_UNIT_LAYERLEVEL" val="1"/>
  <p:tag name="KSO_WM_TAG_VERSION" val="1.0"/>
  <p:tag name="KSO_WM_BEAUTIFY_FLAG" val=""/>
  <p:tag name="KSO_WM_UNIT_ISNUMDGMTITLE" val="0"/>
  <p:tag name="KSO_WM_UNIT_TEXT_FILL_FORE_SCHEMECOLOR_INDEX" val="5"/>
  <p:tag name="KSO_WM_UNIT_TEXT_FILL_TYPE" val="1"/>
  <p:tag name="KSO_WM_UNIT_USESOURCEFORMAT_APPLY" val="1"/>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wm#"/>
  <p:tag name="KSO_WM_TEMPLATE_CATEGORY" val="custom"/>
  <p:tag name="KSO_WM_TEMPLATE_INDEX" val="20177418"/>
</p:tagLst>
</file>

<file path=ppt/tags/tag229.xml><?xml version="1.0" encoding="utf-8"?>
<p:tagLst xmlns:p="http://schemas.openxmlformats.org/presentationml/2006/main">
  <p:tag name="TABLE_ENDDRAG_ORIGIN_RECT" val="797*59"/>
  <p:tag name="TABLE_ENDDRAG_RECT" val="36*210*798*59"/>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wm#"/>
  <p:tag name="KSO_WM_TEMPLATE_CATEGORY" val="custom"/>
  <p:tag name="KSO_WM_TEMPLATE_INDEX" val="20177418"/>
</p:tagLst>
</file>

<file path=ppt/tags/tag2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407_2*l_h_a*1_1_1"/>
  <p:tag name="KSO_WM_TEMPLATE_CATEGORY" val="diagram"/>
  <p:tag name="KSO_WM_TEMPLATE_INDEX" val="20231407"/>
  <p:tag name="KSO_WM_UNIT_LAYERLEVEL" val="1_1_1"/>
  <p:tag name="KSO_WM_TAG_VERSION" val="3.0"/>
  <p:tag name="KSO_WM_BEAUTIFY_FLAG" val="#wm#"/>
  <p:tag name="KSO_WM_DIAGRAM_VERSION" val="3"/>
  <p:tag name="KSO_WM_DIAGRAM_COLOR_TRICK" val="2"/>
  <p:tag name="KSO_WM_DIAGRAM_COLOR_TEXT_CAN_REMOVE" val="n"/>
  <p:tag name="KSO_WM_DIAGRAM_GROUP_CODE" val="l1-1"/>
  <p:tag name="KSO_WM_UNIT_PRESET_TEXT" val="添加标题"/>
  <p:tag name="KSO_WM_DIAGRAM_MAX_ITEMCNT" val="7"/>
  <p:tag name="KSO_WM_DIAGRAM_MIN_ITEMCNT" val="2"/>
  <p:tag name="KSO_WM_DIAGRAM_VIRTUALLY_FRAME" val="{&quot;height&quot;:515.2644611627394,&quot;left&quot;:19.027016803411062,&quot;top&quot;:29.942311121078752,&quot;width&quot;:933.98258056640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5,&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
  <p:tag name="KSO_WM_DIAGRAM_USE_COLOR_VALUE" val="{&quot;color_scheme&quot;:1,&quot;color_type&quot;:1,&quot;theme_color_indexes&quot;:[]}"/>
</p:tagLst>
</file>

<file path=ppt/tags/tag235.xml><?xml version="1.0" encoding="utf-8"?>
<p:tagLst xmlns:p="http://schemas.openxmlformats.org/presentationml/2006/main">
  <p:tag name="KSO_WM_BEAUTIFY_FLAG" val="#wm#"/>
  <p:tag name="KSO_WM_TEMPLATE_CATEGORY" val="custom"/>
  <p:tag name="KSO_WM_TEMPLATE_INDEX" val="20177418"/>
</p:tagLst>
</file>

<file path=ppt/tags/tag236.xml><?xml version="1.0" encoding="utf-8"?>
<p:tagLst xmlns:p="http://schemas.openxmlformats.org/presentationml/2006/main">
  <p:tag name="KSO_WM_BEAUTIFY_FLAG" val="#wm#"/>
  <p:tag name="KSO_WM_TEMPLATE_CATEGORY" val="custom"/>
  <p:tag name="KSO_WM_TEMPLATE_INDEX" val="20177418"/>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wm#"/>
  <p:tag name="KSO_WM_TEMPLATE_CATEGORY" val="custom"/>
  <p:tag name="KSO_WM_TEMPLATE_INDEX" val="20177418"/>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TABLE_BEAUTIFY" val="smartTable{78dc33b3-c04c-4220-9909-78aa58dd6753}"/>
  <p:tag name="TABLE_ENDDRAG_ORIGIN_RECT" val="852*403"/>
  <p:tag name="TABLE_ENDDRAG_RECT" val="71*61*852*403"/>
  <p:tag name="KSO_WM_BEAUTIFY_FLAG" val=""/>
</p:tagLst>
</file>

<file path=ppt/tags/tag241.xml><?xml version="1.0" encoding="utf-8"?>
<p:tagLst xmlns:p="http://schemas.openxmlformats.org/presentationml/2006/main">
  <p:tag name="KSO_WM_BEAUTIFY_FLAG" val="#wm#"/>
  <p:tag name="KSO_WM_TEMPLATE_CATEGORY" val="custom"/>
  <p:tag name="KSO_WM_TEMPLATE_INDEX" val="20177418"/>
</p:tagLst>
</file>

<file path=ppt/tags/tag242.xml><?xml version="1.0" encoding="utf-8"?>
<p:tagLst xmlns:p="http://schemas.openxmlformats.org/presentationml/2006/main">
  <p:tag name="KSO_WM_BEAUTIFY_FLAG" val="#wm#"/>
  <p:tag name="KSO_WM_TEMPLATE_CATEGORY" val="custom"/>
  <p:tag name="KSO_WM_TEMPLATE_INDEX" val="20177418"/>
</p:tagLst>
</file>

<file path=ppt/tags/tag243.xml><?xml version="1.0" encoding="utf-8"?>
<p:tagLst xmlns:p="http://schemas.openxmlformats.org/presentationml/2006/main">
  <p:tag name="KSO_WM_BEAUTIFY_FLAG" val="#wm#"/>
  <p:tag name="KSO_WM_TEMPLATE_CATEGORY" val="custom"/>
  <p:tag name="KSO_WM_TEMPLATE_INDEX" val="20177418"/>
</p:tagLst>
</file>

<file path=ppt/tags/tag244.xml><?xml version="1.0" encoding="utf-8"?>
<p:tagLst xmlns:p="http://schemas.openxmlformats.org/presentationml/2006/main">
  <p:tag name="KSO_WM_BEAUTIFY_FLAG" val="#wm#"/>
  <p:tag name="KSO_WM_TEMPLATE_CATEGORY" val="custom"/>
  <p:tag name="KSO_WM_TEMPLATE_INDEX" val="20177418"/>
</p:tagLst>
</file>

<file path=ppt/tags/tag245.xml><?xml version="1.0" encoding="utf-8"?>
<p:tagLst xmlns:p="http://schemas.openxmlformats.org/presentationml/2006/main">
  <p:tag name="KSO_WM_BEAUTIFY_FLAG" val="#wm#"/>
  <p:tag name="KSO_WM_TEMPLATE_CATEGORY" val="custom"/>
  <p:tag name="KSO_WM_TEMPLATE_INDEX" val="20177418"/>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KSO_WM_SLIDE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wm#"/>
  <p:tag name="KSO_WM_TEMPLATE_CATEGORY" val="custom"/>
  <p:tag name="KSO_WM_TEMPLATE_INDEX" val="20182110"/>
  <p:tag name="KSO_WM_SLIDE_BACKGROUND_TYPE" val="general"/>
  <p:tag name="KSO_WM_SLIDE_BK_DARK_LIGHT" val="2"/>
</p:tagLst>
</file>

<file path=ppt/tags/tag252.xml><?xml version="1.0" encoding="utf-8"?>
<p:tagLst xmlns:p="http://schemas.openxmlformats.org/presentationml/2006/main">
  <p:tag name="TABLE_ENDDRAG_ORIGIN_RECT" val="868*421"/>
  <p:tag name="TABLE_ENDDRAG_RECT" val="49*86*868*421"/>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wm#"/>
  <p:tag name="KSO_WM_TEMPLATE_CATEGORY" val="custom"/>
  <p:tag name="KSO_WM_TEMPLATE_INDEX" val="20182110"/>
</p:tagLst>
</file>

<file path=ppt/tags/tag255.xml><?xml version="1.0" encoding="utf-8"?>
<p:tagLst xmlns:p="http://schemas.openxmlformats.org/presentationml/2006/main">
  <p:tag name="KSO_WM_BEAUTIFY_FLAG" val="#wm#"/>
  <p:tag name="KSO_WM_TEMPLATE_CATEGORY" val="custom"/>
  <p:tag name="KSO_WM_TEMPLATE_INDEX" val="20182110"/>
</p:tagLst>
</file>

<file path=ppt/tags/tag256.xml><?xml version="1.0" encoding="utf-8"?>
<p:tagLst xmlns:p="http://schemas.openxmlformats.org/presentationml/2006/main">
  <p:tag name="KSO_WM_BEAUTIFY_FLAG" val="#wm#"/>
  <p:tag name="KSO_WM_TEMPLATE_CATEGORY" val="custom"/>
  <p:tag name="KSO_WM_TEMPLATE_INDEX" val="20182110"/>
</p:tagLst>
</file>

<file path=ppt/tags/tag257.xml><?xml version="1.0" encoding="utf-8"?>
<p:tagLst xmlns:p="http://schemas.openxmlformats.org/presentationml/2006/main">
  <p:tag name="KSO_WM_BEAUTIFY_FLAG" val="#wm#"/>
  <p:tag name="KSO_WM_TEMPLATE_CATEGORY" val="custom"/>
  <p:tag name="KSO_WM_TEMPLATE_INDEX" val="20182110"/>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wm#"/>
  <p:tag name="KSO_WM_TEMPLATE_CATEGORY" val="custom"/>
  <p:tag name="KSO_WM_TEMPLATE_INDEX" val="2018211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TEMPLATE_CATEGORY" val="custom"/>
  <p:tag name="KSO_WM_TEMPLATE_INDEX" val="20182110"/>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wm#"/>
  <p:tag name="KSO_WM_TEMPLATE_CATEGORY" val="custom"/>
  <p:tag name="KSO_WM_TEMPLATE_INDEX" val="20182110"/>
</p:tagLst>
</file>

<file path=ppt/tags/tag264.xml><?xml version="1.0" encoding="utf-8"?>
<p:tagLst xmlns:p="http://schemas.openxmlformats.org/presentationml/2006/main">
  <p:tag name="KSO_WM_BEAUTIFY_FLAG" val="#wm#"/>
  <p:tag name="KSO_WM_TEMPLATE_CATEGORY" val="custom"/>
  <p:tag name="KSO_WM_TEMPLATE_INDEX" val="20205081"/>
</p:tagLst>
</file>

<file path=ppt/tags/tag265.xml><?xml version="1.0" encoding="utf-8"?>
<p:tagLst xmlns:p="http://schemas.openxmlformats.org/presentationml/2006/main">
  <p:tag name="KSO_WM_BEAUTIFY_FLAG" val="#wm#"/>
  <p:tag name="KSO_WM_TEMPLATE_CATEGORY" val="custom"/>
  <p:tag name="KSO_WM_TEMPLATE_INDEX" val="20205081"/>
</p:tagLst>
</file>

<file path=ppt/tags/tag266.xml><?xml version="1.0" encoding="utf-8"?>
<p:tagLst xmlns:p="http://schemas.openxmlformats.org/presentationml/2006/main">
  <p:tag name="KSO_WM_BEAUTIFY_FLAG" val="#wm#"/>
  <p:tag name="KSO_WM_TEMPLATE_CATEGORY" val="custom"/>
  <p:tag name="KSO_WM_TEMPLATE_INDEX" val="20205081"/>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wm#"/>
  <p:tag name="KSO_WM_TEMPLATE_CATEGORY" val="custom"/>
  <p:tag name="KSO_WM_TEMPLATE_INDEX" val="20205081"/>
</p:tagLst>
</file>

<file path=ppt/tags/tag269.xml><?xml version="1.0" encoding="utf-8"?>
<p:tagLst xmlns:p="http://schemas.openxmlformats.org/presentationml/2006/main">
  <p:tag name="KSO_WM_BEAUTIFY_FLAG" val="#wm#"/>
  <p:tag name="KSO_WM_TEMPLATE_CATEGORY" val="custom"/>
  <p:tag name="KSO_WM_TEMPLATE_INDEX" val="2018211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TEMPLATE_CATEGORY" val="custom"/>
  <p:tag name="KSO_WM_TEMPLATE_INDEX" val="20182110"/>
</p:tagLst>
</file>

<file path=ppt/tags/tag271.xml><?xml version="1.0" encoding="utf-8"?>
<p:tagLst xmlns:p="http://schemas.openxmlformats.org/presentationml/2006/main">
  <p:tag name="KSO_WM_BEAUTIFY_FLAG" val="#wm#"/>
  <p:tag name="KSO_WM_TEMPLATE_CATEGORY" val="custom"/>
  <p:tag name="KSO_WM_TEMPLATE_INDEX" val="20202641"/>
</p:tagLst>
</file>

<file path=ppt/tags/tag272.xml><?xml version="1.0" encoding="utf-8"?>
<p:tagLst xmlns:p="http://schemas.openxmlformats.org/presentationml/2006/main">
  <p:tag name="KSO_WM_BEAUTIFY_FLAG" val="#wm#"/>
  <p:tag name="KSO_WM_TEMPLATE_CATEGORY" val="custom"/>
  <p:tag name="KSO_WM_TEMPLATE_INDEX" val="20182110"/>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commondata" val="eyJoZGlkIjoiMzEwNDYwYWZiZjBkNjA3M2M1NWYxODg2ZjgzNjgyNjEifQ=="/>
  <p:tag name="resource_record_key" val="{&quot;65&quot;:[20202641],&quot;70&quot;:[3314163]}"/>
  <p:tag name="KSO_WM_SCREEN_THEME_FLAG" val="Dlrq25wU2PGuGg5bbmjbDDQHM9Tk0Sr2A0adhvG7KKynPvScpRQOqOoTqh36H2C5H/VFFn4hIOchaawQ9zz2htYuEsvSj9NUrBugVKCvCC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Lst>
</file>

<file path=ppt/tags/tag4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Lst>
</file>

<file path=ppt/tags/tag5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6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6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7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7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7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7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7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8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8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9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9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9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
      <a:dk1>
        <a:srgbClr val="000000"/>
      </a:dk1>
      <a:lt1>
        <a:srgbClr val="FFFFFF"/>
      </a:lt1>
      <a:dk2>
        <a:srgbClr val="DEEBF7"/>
      </a:dk2>
      <a:lt2>
        <a:srgbClr val="FFFFFF"/>
      </a:lt2>
      <a:accent1>
        <a:srgbClr val="447CA0"/>
      </a:accent1>
      <a:accent2>
        <a:srgbClr val="528592"/>
      </a:accent2>
      <a:accent3>
        <a:srgbClr val="588D86"/>
      </a:accent3>
      <a:accent4>
        <a:srgbClr val="5E947A"/>
      </a:accent4>
      <a:accent5>
        <a:srgbClr val="649C6F"/>
      </a:accent5>
      <a:accent6>
        <a:srgbClr val="6CA56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
      <a:dk1>
        <a:srgbClr val="000000"/>
      </a:dk1>
      <a:lt1>
        <a:srgbClr val="FFFFFF"/>
      </a:lt1>
      <a:dk2>
        <a:srgbClr val="DEEBF7"/>
      </a:dk2>
      <a:lt2>
        <a:srgbClr val="FFFFFF"/>
      </a:lt2>
      <a:accent1>
        <a:srgbClr val="447CA0"/>
      </a:accent1>
      <a:accent2>
        <a:srgbClr val="528592"/>
      </a:accent2>
      <a:accent3>
        <a:srgbClr val="588D86"/>
      </a:accent3>
      <a:accent4>
        <a:srgbClr val="5E947A"/>
      </a:accent4>
      <a:accent5>
        <a:srgbClr val="649C6F"/>
      </a:accent5>
      <a:accent6>
        <a:srgbClr val="6CA56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6801</Words>
  <PresentationFormat>宽屏</PresentationFormat>
  <Paragraphs>526</Paragraphs>
  <Slides>44</Slides>
  <Notes>4</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44</vt:i4>
      </vt:variant>
    </vt:vector>
  </HeadingPairs>
  <TitlesOfParts>
    <vt:vector size="64" baseType="lpstr">
      <vt:lpstr>Arial</vt:lpstr>
      <vt:lpstr>宋体</vt:lpstr>
      <vt:lpstr>Wingdings</vt:lpstr>
      <vt:lpstr>隶书</vt:lpstr>
      <vt:lpstr>微软雅黑</vt:lpstr>
      <vt:lpstr>汉仪尚巍手书W</vt:lpstr>
      <vt:lpstr>Arial</vt:lpstr>
      <vt:lpstr>方正粗黑宋简体</vt:lpstr>
      <vt:lpstr>Calibri</vt:lpstr>
      <vt:lpstr>Arial Unicode MS</vt:lpstr>
      <vt:lpstr>Times New Roman</vt:lpstr>
      <vt:lpstr>楷体</vt:lpstr>
      <vt:lpstr>Wingdings</vt:lpstr>
      <vt:lpstr>汉仪劲楷简</vt:lpstr>
      <vt:lpstr>MS Mincho</vt:lpstr>
      <vt:lpstr>Segoe Print</vt:lpstr>
      <vt:lpstr>仿宋</vt:lpstr>
      <vt:lpstr>黑体</vt:lpstr>
      <vt:lpstr>1_Office 主题​​</vt:lpstr>
      <vt:lpstr>3_Office 主题​​</vt:lpstr>
      <vt:lpstr>PowerPoint 演示文稿</vt:lpstr>
      <vt:lpstr>目录</vt:lpstr>
      <vt:lpstr>PowerPoint 演示文稿</vt:lpstr>
      <vt:lpstr>PowerPoint 演示文稿</vt:lpstr>
      <vt:lpstr>PowerPoint 演示文稿</vt:lpstr>
      <vt:lpstr>PowerPoint 演示文稿</vt:lpstr>
      <vt:lpstr>      树立以学生为主体的教学观念，注重学生自主探究的学习活动，鼓励教学方式的创新历史课程的教学以学生为本，充分考虑学生学习历史、认识历史的特点，通过学生自主探究的学习活动，体现学生在教学中的主体地位，实现历史课程育人方式的变革。提倡选择多样化的教学资源，探索多样化的教学方式和方法，鼓励将现代信息技术与历史教学深度融合。培养学生学会学习、发现和解决问题的能力，为创新型人才成长奠定基础。                     ——《义务教育历史课程标准(2022年版)》第3页</vt:lpstr>
      <vt:lpstr>      试题命制既要注重考查基础知识、基本技能，还要注重考查思维过程、创新意识和分析问题、解决问题的能力。结合不同学科特点，合理设置试题结构，减少机械记忆试题和客观性试题比例，提高探究性、开放性、综合性试题比例，积极探索跨学科命题。拓宽试题材料选择范围，丰富材料类型，确保材料的权威性，杜绝政治性和科学性错误。充分考虑城乡学生学习和生活实际，增强情境创设的真实性、典型性和适切性，提高试题情境设计水平。                     ——教育部关于加强初中学业水平考试命题工作的意见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2024-02-27T02:35:25Z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EA7428F3984D4F239AC30D4AC0438320_11</vt:lpwstr>
  </property>
</Properties>
</file>