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73" r:id="rId3"/>
    <p:sldId id="292" r:id="rId4"/>
    <p:sldId id="305" r:id="rId6"/>
    <p:sldId id="336" r:id="rId7"/>
    <p:sldId id="259" r:id="rId8"/>
    <p:sldId id="341" r:id="rId9"/>
    <p:sldId id="277" r:id="rId10"/>
    <p:sldId id="340" r:id="rId11"/>
    <p:sldId id="337" r:id="rId12"/>
    <p:sldId id="271" r:id="rId13"/>
    <p:sldId id="279" r:id="rId14"/>
    <p:sldId id="280" r:id="rId15"/>
    <p:sldId id="311" r:id="rId16"/>
    <p:sldId id="342" r:id="rId17"/>
    <p:sldId id="338" r:id="rId18"/>
    <p:sldId id="281" r:id="rId19"/>
    <p:sldId id="265" r:id="rId20"/>
    <p:sldId id="293" r:id="rId21"/>
    <p:sldId id="295" r:id="rId22"/>
    <p:sldId id="266" r:id="rId23"/>
    <p:sldId id="329" r:id="rId24"/>
    <p:sldId id="323" r:id="rId25"/>
    <p:sldId id="330" r:id="rId26"/>
    <p:sldId id="344" r:id="rId27"/>
    <p:sldId id="320" r:id="rId28"/>
    <p:sldId id="343" r:id="rId29"/>
    <p:sldId id="303" r:id="rId30"/>
    <p:sldId id="298" r:id="rId31"/>
    <p:sldId id="352" r:id="rId32"/>
    <p:sldId id="318" r:id="rId33"/>
    <p:sldId id="356" r:id="rId34"/>
    <p:sldId id="309" r:id="rId35"/>
    <p:sldId id="317" r:id="rId36"/>
    <p:sldId id="313" r:id="rId37"/>
    <p:sldId id="306" r:id="rId38"/>
    <p:sldId id="319" r:id="rId39"/>
    <p:sldId id="345" r:id="rId40"/>
    <p:sldId id="346" r:id="rId41"/>
    <p:sldId id="347" r:id="rId42"/>
    <p:sldId id="349" r:id="rId43"/>
    <p:sldId id="348" r:id="rId44"/>
    <p:sldId id="325" r:id="rId45"/>
    <p:sldId id="284" r:id="rId46"/>
    <p:sldId id="297" r:id="rId47"/>
    <p:sldId id="326" r:id="rId48"/>
    <p:sldId id="307" r:id="rId49"/>
    <p:sldId id="355" r:id="rId50"/>
    <p:sldId id="350" r:id="rId51"/>
    <p:sldId id="321" r:id="rId52"/>
    <p:sldId id="357" r:id="rId53"/>
    <p:sldId id="327" r:id="rId54"/>
    <p:sldId id="328" r:id="rId55"/>
    <p:sldId id="316" r:id="rId56"/>
    <p:sldId id="282" r:id="rId57"/>
    <p:sldId id="283" r:id="rId58"/>
    <p:sldId id="353" r:id="rId59"/>
    <p:sldId id="358" r:id="rId60"/>
    <p:sldId id="331" r:id="rId61"/>
    <p:sldId id="287" r:id="rId62"/>
    <p:sldId id="299" r:id="rId63"/>
    <p:sldId id="296" r:id="rId64"/>
    <p:sldId id="308" r:id="rId65"/>
    <p:sldId id="312" r:id="rId66"/>
    <p:sldId id="301" r:id="rId67"/>
    <p:sldId id="310" r:id="rId68"/>
    <p:sldId id="351" r:id="rId69"/>
    <p:sldId id="339" r:id="rId70"/>
    <p:sldId id="332" r:id="rId71"/>
    <p:sldId id="354" r:id="rId72"/>
  </p:sldIdLst>
  <p:sldSz cx="12192000" cy="6858000"/>
  <p:notesSz cx="6858000" cy="9144000"/>
  <p:embeddedFontLst>
    <p:embeddedFont>
      <p:font typeface="等线" panose="02010600030101010101" charset="-122"/>
      <p:regular r:id="rId76"/>
    </p:embeddedFont>
    <p:embeddedFont>
      <p:font typeface="方正清刻本悦宋简体" panose="02000000000000000000" pitchFamily="2" charset="-122"/>
      <p:regular r:id="rId77"/>
    </p:embeddedFont>
    <p:embeddedFont>
      <p:font typeface="汉仪尚巍手书W" panose="00020600040101010101" pitchFamily="18" charset="-122"/>
      <p:regular r:id="rId78"/>
    </p:embeddedFont>
    <p:embeddedFont>
      <p:font typeface="Calibri" panose="020F0502020204030204"/>
      <p:regular r:id="rId79"/>
      <p:bold r:id="rId80"/>
      <p:italic r:id="rId81"/>
      <p:boldItalic r:id="rId82"/>
    </p:embeddedFont>
    <p:embeddedFont>
      <p:font typeface="华文中宋" panose="02010600040101010101" pitchFamily="2" charset="-122"/>
      <p:regular r:id="rId83"/>
    </p:embeddedFont>
    <p:embeddedFont>
      <p:font typeface="楷体" panose="02010609060101010101" pitchFamily="49" charset="-122"/>
      <p:regular r:id="rId84"/>
    </p:embeddedFont>
    <p:embeddedFont>
      <p:font typeface="方正宋刻本秀楷简体" panose="02000000000000000000" pitchFamily="2" charset="-122"/>
      <p:regular r:id="rId85"/>
    </p:embeddedFont>
    <p:embeddedFont>
      <p:font typeface="Calibri Light" panose="020F0302020204030204" charset="0"/>
      <p:regular r:id="rId86"/>
      <p:italic r:id="rId87"/>
    </p:embeddedFont>
    <p:embeddedFont>
      <p:font typeface="华文行楷" panose="02010800040101010101" charset="-122"/>
      <p:regular r:id="rId88"/>
    </p:embeddedFont>
    <p:embeddedFont>
      <p:font typeface="方正苏新诗柳楷简体" panose="02000000000000000000" pitchFamily="2" charset="-122"/>
      <p:regular r:id="rId89"/>
    </p:embeddedFont>
  </p:embeddedFontLst>
  <p:custDataLst>
    <p:tags r:id="rId9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a:srgbClr val="740000"/>
    <a:srgbClr val="E18E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30" autoAdjust="0"/>
  </p:normalViewPr>
  <p:slideViewPr>
    <p:cSldViewPr snapToGrid="0">
      <p:cViewPr varScale="1">
        <p:scale>
          <a:sx n="67" d="100"/>
          <a:sy n="67" d="100"/>
        </p:scale>
        <p:origin x="56" y="1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gs" Target="tags/tag1.xml"/><Relationship Id="rId9" Type="http://schemas.openxmlformats.org/officeDocument/2006/relationships/slide" Target="slides/slide6.xml"/><Relationship Id="rId89" Type="http://schemas.openxmlformats.org/officeDocument/2006/relationships/font" Target="fonts/font14.fntdata"/><Relationship Id="rId88" Type="http://schemas.openxmlformats.org/officeDocument/2006/relationships/font" Target="fonts/font13.fntdata"/><Relationship Id="rId87" Type="http://schemas.openxmlformats.org/officeDocument/2006/relationships/font" Target="fonts/font12.fntdata"/><Relationship Id="rId86" Type="http://schemas.openxmlformats.org/officeDocument/2006/relationships/font" Target="fonts/font11.fntdata"/><Relationship Id="rId85" Type="http://schemas.openxmlformats.org/officeDocument/2006/relationships/font" Target="fonts/font10.fntdata"/><Relationship Id="rId84" Type="http://schemas.openxmlformats.org/officeDocument/2006/relationships/font" Target="fonts/font9.fntdata"/><Relationship Id="rId83" Type="http://schemas.openxmlformats.org/officeDocument/2006/relationships/font" Target="fonts/font8.fntdata"/><Relationship Id="rId82" Type="http://schemas.openxmlformats.org/officeDocument/2006/relationships/font" Target="fonts/font7.fntdata"/><Relationship Id="rId81" Type="http://schemas.openxmlformats.org/officeDocument/2006/relationships/font" Target="fonts/font6.fntdata"/><Relationship Id="rId80" Type="http://schemas.openxmlformats.org/officeDocument/2006/relationships/font" Target="fonts/font5.fntdata"/><Relationship Id="rId8" Type="http://schemas.openxmlformats.org/officeDocument/2006/relationships/slide" Target="slides/slide5.xml"/><Relationship Id="rId79" Type="http://schemas.openxmlformats.org/officeDocument/2006/relationships/font" Target="fonts/font4.fntdata"/><Relationship Id="rId78" Type="http://schemas.openxmlformats.org/officeDocument/2006/relationships/font" Target="fonts/font3.fntdata"/><Relationship Id="rId77" Type="http://schemas.openxmlformats.org/officeDocument/2006/relationships/font" Target="fonts/font2.fntdata"/><Relationship Id="rId76" Type="http://schemas.openxmlformats.org/officeDocument/2006/relationships/font" Target="fonts/font1.fntdata"/><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783EE-B4D2-42AF-ADBF-A3C941B84C6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17E3E-2337-4422-80C0-A2E7EB941EF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虽不能说从此只顾风雨兼程，但也是乘风破浪</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a:t>
            </a:r>
            <a:r>
              <a:rPr lang="en-US" altLang="zh-CN" dirty="0"/>
              <a:t>15</a:t>
            </a:r>
            <a:r>
              <a:rPr lang="zh-CN" altLang="en-US" dirty="0"/>
              <a:t>课 明至清中叶的经济与文化</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作为普通老师可以作何思考</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0017E3E-2337-4422-80C0-A2E7EB941EF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0017E3E-2337-4422-80C0-A2E7EB941EF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作为普通老师可以作何思考</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0017E3E-2337-4422-80C0-A2E7EB941EF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（对新文化运动的评价）</a:t>
            </a:r>
            <a:endParaRPr lang="zh-CN" altLang="en-US" dirty="0"/>
          </a:p>
          <a:p>
            <a:r>
              <a:rPr lang="en-US" altLang="zh-CN" dirty="0"/>
              <a:t>1</a:t>
            </a:r>
            <a:r>
              <a:rPr lang="zh-CN" altLang="en-US" dirty="0"/>
              <a:t>、高举民主与科学的旗帜，推动了思想文化革新，有解放思想的重大意义；</a:t>
            </a:r>
            <a:endParaRPr lang="zh-CN" altLang="en-US" dirty="0"/>
          </a:p>
          <a:p>
            <a:r>
              <a:rPr lang="en-US" altLang="zh-CN" dirty="0"/>
              <a:t>2</a:t>
            </a:r>
            <a:r>
              <a:rPr lang="zh-CN" altLang="en-US" dirty="0"/>
              <a:t>、对东西方文化存在着绝对肯定和否定的偏向。</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李新扬 第</a:t>
            </a:r>
            <a:r>
              <a:rPr lang="en-US" altLang="zh-CN" dirty="0"/>
              <a:t>16</a:t>
            </a:r>
            <a:r>
              <a:rPr lang="zh-CN" altLang="en-US" dirty="0"/>
              <a:t>课 两次鸦片战争</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李新扬 第</a:t>
            </a:r>
            <a:r>
              <a:rPr lang="en-US" altLang="zh-CN" dirty="0"/>
              <a:t>16</a:t>
            </a:r>
            <a:r>
              <a:rPr lang="zh-CN" altLang="en-US" dirty="0"/>
              <a:t>课 两次鸦片战争</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 第</a:t>
            </a:r>
            <a:r>
              <a:rPr lang="en-US" altLang="zh-CN" dirty="0"/>
              <a:t>18</a:t>
            </a:r>
            <a:r>
              <a:rPr lang="zh-CN" altLang="en-US" dirty="0"/>
              <a:t>课 冷战与国际格局的演变</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怎样上好历史课？怎样才算一节好课？每一位中学历史教师都想知道这个问题的答案。</a:t>
            </a:r>
            <a:endParaRPr lang="zh-CN" altLang="en-US" dirty="0"/>
          </a:p>
          <a:p>
            <a:r>
              <a:rPr lang="zh-CN" altLang="en-US" dirty="0"/>
              <a:t>好课的好是永无止境的，这就需要教师终生去努力、思考和实践。</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，不能忘掉初心。</a:t>
            </a:r>
            <a:endParaRPr lang="zh-CN" altLang="en-US" dirty="0"/>
          </a:p>
          <a:p>
            <a:r>
              <a:rPr lang="zh-CN" altLang="en-US" dirty="0"/>
              <a:t>以学生为主体强调的是在学习过程中将学生的被动学习转化为主动学习。即学生是认识的主体，应当以学生的思维活动为主体，以学生的认知过程为主体</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在知识与能力，技巧与方法，思想态度价值观都存在明显差异</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提供巧妙的思路，典型的史料</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闫亚宁</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作为普通老师可以作何思考</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满眼生机转化钧，天工人巧日争新</a:t>
            </a:r>
            <a:endParaRPr lang="zh-CN" altLang="en-US" dirty="0"/>
          </a:p>
        </p:txBody>
      </p:sp>
      <p:sp>
        <p:nvSpPr>
          <p:cNvPr id="4" name="灯片编号占位符 3"/>
          <p:cNvSpPr>
            <a:spLocks noGrp="1"/>
          </p:cNvSpPr>
          <p:nvPr>
            <p:ph type="sldNum" sz="quarter" idx="5"/>
          </p:nvPr>
        </p:nvSpPr>
        <p:spPr/>
        <p:txBody>
          <a:bodyPr/>
          <a:lstStyle/>
          <a:p>
            <a:fld id="{50017E3E-2337-4422-80C0-A2E7EB941EF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51885D0-109E-43EB-BCF2-688F26A3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B46318-2C92-4EA8-91FC-C2D64213B98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885D0-109E-43EB-BCF2-688F26A32D98}"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46318-2C92-4EA8-91FC-C2D64213B98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image" Target="../media/image35.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jpeg"/><Relationship Id="rId1"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jpeg"/><Relationship Id="rId1" Type="http://schemas.openxmlformats.org/officeDocument/2006/relationships/image" Target="../media/image69.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76.png"/><Relationship Id="rId1"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78.jpeg"/><Relationship Id="rId1" Type="http://schemas.openxmlformats.org/officeDocument/2006/relationships/image" Target="../media/image77.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jpeg"/><Relationship Id="rId1"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85.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21.png"/><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86.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90.png"/><Relationship Id="rId1"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3.jpeg"/><Relationship Id="rId2" Type="http://schemas.openxmlformats.org/officeDocument/2006/relationships/image" Target="../media/image21.png"/><Relationship Id="rId1"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4.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96.jpeg"/><Relationship Id="rId1"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7.jpeg"/></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1.jpeg"/><Relationship Id="rId1"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102.jpe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21.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6.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21.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110.jpeg"/><Relationship Id="rId1"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1.png"/><Relationship Id="rId1" Type="http://schemas.openxmlformats.org/officeDocument/2006/relationships/image" Target="../media/image21.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21.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118.jpeg"/><Relationship Id="rId1" Type="http://schemas.openxmlformats.org/officeDocument/2006/relationships/image" Target="../media/image11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47822"/>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2413313" y="4068192"/>
            <a:ext cx="7541728" cy="1077218"/>
          </a:xfrm>
          <a:prstGeom prst="rect">
            <a:avLst/>
          </a:prstGeom>
          <a:noFill/>
        </p:spPr>
        <p:txBody>
          <a:bodyPr wrap="square">
            <a:spAutoFit/>
          </a:bodyPr>
          <a:lstStyle/>
          <a:p>
            <a:pPr algn="ctr"/>
            <a:r>
              <a:rPr lang="zh-CN" altLang="en-US" sz="3200" b="1" dirty="0">
                <a:latin typeface="方正清刻本悦宋简体" panose="02000000000000000000" pitchFamily="2" charset="-122"/>
                <a:ea typeface="方正清刻本悦宋简体" panose="02000000000000000000" pitchFamily="2" charset="-122"/>
              </a:rPr>
              <a:t>史辰工作室出圈课件炼成记</a:t>
            </a:r>
            <a:endParaRPr lang="en-US" altLang="zh-CN" sz="3200" b="1" dirty="0">
              <a:latin typeface="方正清刻本悦宋简体" panose="02000000000000000000" pitchFamily="2" charset="-122"/>
              <a:ea typeface="方正清刻本悦宋简体" panose="02000000000000000000" pitchFamily="2" charset="-122"/>
            </a:endParaRPr>
          </a:p>
          <a:p>
            <a:pPr algn="ctr"/>
            <a:r>
              <a:rPr lang="zh-CN" altLang="en-US" sz="3200" b="1" dirty="0">
                <a:latin typeface="方正清刻本悦宋简体" panose="02000000000000000000" pitchFamily="2" charset="-122"/>
                <a:ea typeface="方正清刻本悦宋简体" panose="02000000000000000000" pitchFamily="2" charset="-122"/>
              </a:rPr>
              <a:t>暨新教师成长分享</a:t>
            </a:r>
            <a:endParaRPr lang="en-US" altLang="zh-CN" sz="3200" b="1" dirty="0">
              <a:latin typeface="方正清刻本悦宋简体" panose="02000000000000000000" pitchFamily="2" charset="-122"/>
              <a:ea typeface="方正清刻本悦宋简体" panose="02000000000000000000" pitchFamily="2" charset="-122"/>
            </a:endParaRPr>
          </a:p>
        </p:txBody>
      </p:sp>
      <p:sp>
        <p:nvSpPr>
          <p:cNvPr id="6" name="文本框 5"/>
          <p:cNvSpPr txBox="1"/>
          <p:nvPr/>
        </p:nvSpPr>
        <p:spPr>
          <a:xfrm>
            <a:off x="1302195" y="2451421"/>
            <a:ext cx="11050480" cy="1446550"/>
          </a:xfrm>
          <a:prstGeom prst="rect">
            <a:avLst/>
          </a:prstGeom>
          <a:noFill/>
        </p:spPr>
        <p:txBody>
          <a:bodyPr wrap="square">
            <a:spAutoFit/>
          </a:bodyPr>
          <a:lstStyle/>
          <a:p>
            <a:r>
              <a:rPr lang="zh-CN" altLang="en-US" sz="8800" dirty="0">
                <a:solidFill>
                  <a:schemeClr val="accent2">
                    <a:lumMod val="75000"/>
                  </a:schemeClr>
                </a:solidFill>
                <a:latin typeface="汉仪尚巍手书W" panose="00020600040101010101" pitchFamily="18" charset="-122"/>
                <a:ea typeface="汉仪尚巍手书W" panose="00020600040101010101" pitchFamily="18" charset="-122"/>
              </a:rPr>
              <a:t>史海探寻 奔赴星辰</a:t>
            </a:r>
            <a:endParaRPr lang="zh-CN" altLang="en-US" sz="8800" dirty="0">
              <a:solidFill>
                <a:schemeClr val="accent2">
                  <a:lumMod val="75000"/>
                </a:schemeClr>
              </a:solidFill>
              <a:latin typeface="汉仪尚巍手书W" panose="00020600040101010101" pitchFamily="18" charset="-122"/>
              <a:ea typeface="汉仪尚巍手书W" panose="00020600040101010101" pitchFamily="18" charset="-122"/>
            </a:endParaRPr>
          </a:p>
        </p:txBody>
      </p:sp>
      <p:grpSp>
        <p:nvGrpSpPr>
          <p:cNvPr id="7" name="组合 6"/>
          <p:cNvGrpSpPr/>
          <p:nvPr/>
        </p:nvGrpSpPr>
        <p:grpSpPr>
          <a:xfrm>
            <a:off x="2806804" y="577974"/>
            <a:ext cx="5676900" cy="2413000"/>
            <a:chOff x="4038" y="1711"/>
            <a:chExt cx="8940" cy="3800"/>
          </a:xfrm>
        </p:grpSpPr>
        <p:pic>
          <p:nvPicPr>
            <p:cNvPr id="8" name="图片 7" descr="稿定抠图"/>
            <p:cNvPicPr>
              <a:picLocks noChangeAspect="1"/>
            </p:cNvPicPr>
            <p:nvPr/>
          </p:nvPicPr>
          <p:blipFill>
            <a:blip r:embed="rId2"/>
            <a:stretch>
              <a:fillRect/>
            </a:stretch>
          </p:blipFill>
          <p:spPr>
            <a:xfrm>
              <a:off x="9178" y="1711"/>
              <a:ext cx="3800" cy="3800"/>
            </a:xfrm>
            <a:prstGeom prst="rect">
              <a:avLst/>
            </a:prstGeom>
          </p:spPr>
        </p:pic>
        <p:pic>
          <p:nvPicPr>
            <p:cNvPr id="9" name="图片 8" descr="logo"/>
            <p:cNvPicPr>
              <a:picLocks noChangeAspect="1"/>
            </p:cNvPicPr>
            <p:nvPr/>
          </p:nvPicPr>
          <p:blipFill>
            <a:blip r:embed="rId3"/>
            <a:stretch>
              <a:fillRect/>
            </a:stretch>
          </p:blipFill>
          <p:spPr>
            <a:xfrm>
              <a:off x="4038" y="2996"/>
              <a:ext cx="5355" cy="1003"/>
            </a:xfrm>
            <a:prstGeom prst="rect">
              <a:avLst/>
            </a:prstGeom>
          </p:spPr>
        </p:pic>
        <p:cxnSp>
          <p:nvCxnSpPr>
            <p:cNvPr id="10" name="直接连接符 9"/>
            <p:cNvCxnSpPr/>
            <p:nvPr/>
          </p:nvCxnSpPr>
          <p:spPr>
            <a:xfrm>
              <a:off x="9585" y="2724"/>
              <a:ext cx="18" cy="1275"/>
            </a:xfrm>
            <a:prstGeom prst="line">
              <a:avLst/>
            </a:prstGeom>
            <a:noFill/>
            <a:ln w="19050" cap="flat" cmpd="sng" algn="ctr">
              <a:solidFill>
                <a:srgbClr val="C39657"/>
              </a:solidFill>
              <a:prstDash val="solid"/>
              <a:miter lim="800000"/>
            </a:ln>
            <a:effectLst/>
          </p:spPr>
        </p:cxnSp>
      </p:grpSp>
      <p:grpSp>
        <p:nvGrpSpPr>
          <p:cNvPr id="12" name="组合 11"/>
          <p:cNvGrpSpPr/>
          <p:nvPr/>
        </p:nvGrpSpPr>
        <p:grpSpPr>
          <a:xfrm>
            <a:off x="4915819" y="5359649"/>
            <a:ext cx="2360362" cy="410504"/>
            <a:chOff x="3743325" y="5105400"/>
            <a:chExt cx="2209800" cy="457200"/>
          </a:xfrm>
          <a:effectLst/>
        </p:grpSpPr>
        <p:sp>
          <p:nvSpPr>
            <p:cNvPr id="13" name="矩形: 圆角 12"/>
            <p:cNvSpPr/>
            <p:nvPr/>
          </p:nvSpPr>
          <p:spPr>
            <a:xfrm>
              <a:off x="3743325" y="5105400"/>
              <a:ext cx="2209800" cy="457200"/>
            </a:xfrm>
            <a:prstGeom prst="roundRect">
              <a:avLst>
                <a:gd name="adj" fmla="val 50000"/>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p:cNvSpPr txBox="1"/>
            <p:nvPr/>
          </p:nvSpPr>
          <p:spPr>
            <a:xfrm>
              <a:off x="3820506" y="5105400"/>
              <a:ext cx="2055437" cy="445624"/>
            </a:xfrm>
            <a:prstGeom prst="rect">
              <a:avLst/>
            </a:prstGeom>
            <a:noFill/>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汉仪大宋简" panose="02010600000101010101" pitchFamily="2" charset="-122"/>
                  <a:ea typeface="汉仪大宋简" panose="02010600000101010101" pitchFamily="2" charset="-122"/>
                </a:rPr>
                <a:t>主讲人：张媛媛</a:t>
              </a:r>
              <a:endParaRPr kumimoji="0" lang="zh-CN" altLang="en-US" sz="2000" b="1" i="0" u="none" strike="noStrike" kern="0" cap="none" spc="0" normalizeH="0" baseline="0" noProof="0" dirty="0">
                <a:ln>
                  <a:noFill/>
                </a:ln>
                <a:solidFill>
                  <a:prstClr val="white"/>
                </a:solidFill>
                <a:effectLst/>
                <a:uLnTx/>
                <a:uFillTx/>
                <a:latin typeface="汉仪大宋简" panose="02010600000101010101" pitchFamily="2" charset="-122"/>
                <a:ea typeface="汉仪大宋简" panose="02010600000101010101" pitchFamily="2"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10" name="文本框 9"/>
          <p:cNvSpPr txBox="1"/>
          <p:nvPr/>
        </p:nvSpPr>
        <p:spPr>
          <a:xfrm>
            <a:off x="586738" y="1443841"/>
            <a:ext cx="6195061" cy="3970318"/>
          </a:xfrm>
          <a:prstGeom prst="rect">
            <a:avLst/>
          </a:prstGeom>
          <a:solidFill>
            <a:schemeClr val="bg1"/>
          </a:solidFill>
          <a:ln w="76200">
            <a:solidFill>
              <a:schemeClr val="accent2">
                <a:lumMod val="75000"/>
              </a:schemeClr>
            </a:solidFill>
          </a:ln>
        </p:spPr>
        <p:txBody>
          <a:bodyPr wrap="square">
            <a:spAutoFit/>
          </a:bodyPr>
          <a:lstStyle/>
          <a:p>
            <a:pPr indent="457200"/>
            <a:r>
              <a:rPr lang="zh-CN" altLang="en-US" sz="2800" dirty="0">
                <a:latin typeface="方正宋刻本秀楷简体" panose="02000000000000000000" pitchFamily="2" charset="-122"/>
                <a:ea typeface="方正宋刻本秀楷简体" panose="02000000000000000000" pitchFamily="2" charset="-122"/>
              </a:rPr>
              <a:t>做一个教学课件，必须要突出一节课的教学</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重点</a:t>
            </a:r>
            <a:r>
              <a:rPr lang="zh-CN" altLang="en-US" sz="2800" dirty="0">
                <a:latin typeface="方正宋刻本秀楷简体" panose="02000000000000000000" pitchFamily="2" charset="-122"/>
                <a:ea typeface="方正宋刻本秀楷简体" panose="02000000000000000000" pitchFamily="2" charset="-122"/>
              </a:rPr>
              <a:t>，利用教学课件的手段，突破</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难点</a:t>
            </a:r>
            <a:r>
              <a:rPr lang="zh-CN" altLang="en-US" sz="2800" dirty="0">
                <a:latin typeface="方正宋刻本秀楷简体" panose="02000000000000000000" pitchFamily="2" charset="-122"/>
                <a:ea typeface="方正宋刻本秀楷简体" panose="02000000000000000000" pitchFamily="2" charset="-122"/>
              </a:rPr>
              <a:t>。</a:t>
            </a:r>
            <a:endParaRPr lang="zh-CN" altLang="en-US" sz="2800" dirty="0">
              <a:latin typeface="方正宋刻本秀楷简体" panose="02000000000000000000" pitchFamily="2" charset="-122"/>
              <a:ea typeface="方正宋刻本秀楷简体" panose="02000000000000000000" pitchFamily="2" charset="-122"/>
            </a:endParaRPr>
          </a:p>
          <a:p>
            <a:pPr indent="457200"/>
            <a:r>
              <a:rPr lang="zh-CN" altLang="en-US" sz="2800" dirty="0">
                <a:latin typeface="方正宋刻本秀楷简体" panose="02000000000000000000" pitchFamily="2" charset="-122"/>
                <a:ea typeface="方正宋刻本秀楷简体" panose="02000000000000000000" pitchFamily="2" charset="-122"/>
              </a:rPr>
              <a:t>教学课件不是机械地把教学内容电子化，一层不变地演示教学内容，而是对教学内容予以解读，去开发课程资源。不断挖掘教学内容的背景和形成过程、明晰知识形成的</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生成性</a:t>
            </a:r>
            <a:r>
              <a:rPr lang="zh-CN" altLang="en-US" sz="2800" dirty="0">
                <a:latin typeface="方正宋刻本秀楷简体" panose="02000000000000000000" pitchFamily="2" charset="-122"/>
                <a:ea typeface="方正宋刻本秀楷简体" panose="02000000000000000000" pitchFamily="2" charset="-122"/>
              </a:rPr>
              <a:t>，把不易掌握的微观结构</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形象化</a:t>
            </a:r>
            <a:r>
              <a:rPr lang="zh-CN" altLang="en-US" sz="2800" dirty="0">
                <a:latin typeface="方正宋刻本秀楷简体" panose="02000000000000000000" pitchFamily="2" charset="-122"/>
                <a:ea typeface="方正宋刻本秀楷简体" panose="02000000000000000000" pitchFamily="2" charset="-122"/>
              </a:rPr>
              <a:t>。</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1" name="文本框 10"/>
          <p:cNvSpPr txBox="1"/>
          <p:nvPr/>
        </p:nvSpPr>
        <p:spPr>
          <a:xfrm>
            <a:off x="7502889" y="1813560"/>
            <a:ext cx="3561351" cy="2554545"/>
          </a:xfrm>
          <a:prstGeom prst="rect">
            <a:avLst/>
          </a:prstGeom>
          <a:noFill/>
        </p:spPr>
        <p:txBody>
          <a:bodyPr wrap="square">
            <a:spAutoFit/>
          </a:bodyPr>
          <a:lstStyle/>
          <a:p>
            <a:r>
              <a:rPr lang="zh-CN" altLang="en-US" sz="3200" dirty="0">
                <a:latin typeface="方正宋刻本秀楷简体" panose="02000000000000000000" pitchFamily="2" charset="-122"/>
                <a:ea typeface="方正宋刻本秀楷简体" panose="02000000000000000000" pitchFamily="2" charset="-122"/>
              </a:rPr>
              <a:t>把握重点的准确性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描述概念的规范性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问题表述的逻辑性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引用史料的严谨性</a:t>
            </a:r>
            <a:endParaRPr lang="zh-CN" altLang="en-US" sz="3200" dirty="0">
              <a:latin typeface="方正宋刻本秀楷简体" panose="02000000000000000000" pitchFamily="2" charset="-122"/>
              <a:ea typeface="方正宋刻本秀楷简体" panose="02000000000000000000" pitchFamily="2" charset="-122"/>
            </a:endParaRPr>
          </a:p>
          <a:p>
            <a:r>
              <a:rPr lang="zh-CN" altLang="en-US" sz="3200" dirty="0">
                <a:latin typeface="方正宋刻本秀楷简体" panose="02000000000000000000" pitchFamily="2" charset="-122"/>
                <a:ea typeface="方正宋刻本秀楷简体" panose="02000000000000000000" pitchFamily="2" charset="-122"/>
              </a:rPr>
              <a:t>课件演示的合理性</a:t>
            </a:r>
            <a:endParaRPr lang="zh-CN" altLang="en-US" sz="3200" dirty="0">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510539" y="161764"/>
            <a:ext cx="6094519"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什么是好课件？</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2" name="对话气泡: 圆角矩形 11"/>
          <p:cNvSpPr/>
          <p:nvPr/>
        </p:nvSpPr>
        <p:spPr>
          <a:xfrm>
            <a:off x="7223760" y="5044440"/>
            <a:ext cx="4709160" cy="1463031"/>
          </a:xfrm>
          <a:prstGeom prst="wedgeRoundRectCallou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华文中宋" panose="02010600040101010101" pitchFamily="2" charset="-122"/>
                <a:ea typeface="华文中宋" panose="02010600040101010101" pitchFamily="2" charset="-122"/>
              </a:rPr>
              <a:t>7</a:t>
            </a:r>
            <a:r>
              <a:rPr lang="zh-CN" altLang="en-US" sz="2000" b="1" dirty="0">
                <a:solidFill>
                  <a:schemeClr val="tx1"/>
                </a:solidFill>
                <a:latin typeface="华文中宋" panose="02010600040101010101" pitchFamily="2" charset="-122"/>
                <a:ea typeface="华文中宋" panose="02010600040101010101" pitchFamily="2" charset="-122"/>
              </a:rPr>
              <a:t>月</a:t>
            </a:r>
            <a:r>
              <a:rPr lang="en-US" altLang="zh-CN" sz="2000" b="1" dirty="0">
                <a:solidFill>
                  <a:schemeClr val="tx1"/>
                </a:solidFill>
                <a:latin typeface="华文中宋" panose="02010600040101010101" pitchFamily="2" charset="-122"/>
                <a:ea typeface="华文中宋" panose="02010600040101010101" pitchFamily="2" charset="-122"/>
              </a:rPr>
              <a:t>30</a:t>
            </a:r>
            <a:r>
              <a:rPr lang="zh-CN" altLang="en-US" sz="2000" b="1" dirty="0">
                <a:solidFill>
                  <a:schemeClr val="tx1"/>
                </a:solidFill>
                <a:latin typeface="华文中宋" panose="02010600040101010101" pitchFamily="2" charset="-122"/>
                <a:ea typeface="华文中宋" panose="02010600040101010101" pitchFamily="2" charset="-122"/>
              </a:rPr>
              <a:t>日 </a:t>
            </a:r>
            <a:r>
              <a:rPr lang="en-US" altLang="zh-CN" sz="2000" b="1" dirty="0">
                <a:solidFill>
                  <a:schemeClr val="tx1"/>
                </a:solidFill>
                <a:latin typeface="华文中宋" panose="02010600040101010101" pitchFamily="2" charset="-122"/>
                <a:ea typeface="华文中宋" panose="02010600040101010101" pitchFamily="2" charset="-122"/>
              </a:rPr>
              <a:t>9</a:t>
            </a:r>
            <a:r>
              <a:rPr lang="zh-CN" altLang="en-US" sz="2000" b="1" dirty="0">
                <a:solidFill>
                  <a:schemeClr val="tx1"/>
                </a:solidFill>
                <a:latin typeface="华文中宋" panose="02010600040101010101" pitchFamily="2" charset="-122"/>
                <a:ea typeface="华文中宋" panose="02010600040101010101" pitchFamily="2" charset="-122"/>
              </a:rPr>
              <a:t>：</a:t>
            </a:r>
            <a:r>
              <a:rPr lang="en-US" altLang="zh-CN" sz="2000" b="1" dirty="0">
                <a:solidFill>
                  <a:schemeClr val="tx1"/>
                </a:solidFill>
                <a:latin typeface="华文中宋" panose="02010600040101010101" pitchFamily="2" charset="-122"/>
                <a:ea typeface="华文中宋" panose="02010600040101010101" pitchFamily="2" charset="-122"/>
              </a:rPr>
              <a:t>00-11</a:t>
            </a:r>
            <a:r>
              <a:rPr lang="zh-CN" altLang="en-US" sz="2000" b="1" dirty="0">
                <a:solidFill>
                  <a:schemeClr val="tx1"/>
                </a:solidFill>
                <a:latin typeface="华文中宋" panose="02010600040101010101" pitchFamily="2" charset="-122"/>
                <a:ea typeface="华文中宋" panose="02010600040101010101" pitchFamily="2" charset="-122"/>
              </a:rPr>
              <a:t>：</a:t>
            </a:r>
            <a:r>
              <a:rPr lang="en-US" altLang="zh-CN" sz="2000" b="1" dirty="0">
                <a:solidFill>
                  <a:schemeClr val="tx1"/>
                </a:solidFill>
                <a:latin typeface="华文中宋" panose="02010600040101010101" pitchFamily="2" charset="-122"/>
                <a:ea typeface="华文中宋" panose="02010600040101010101" pitchFamily="2" charset="-122"/>
              </a:rPr>
              <a:t>00</a:t>
            </a:r>
            <a:r>
              <a:rPr lang="zh-CN" altLang="en-US" sz="2000" b="1" dirty="0">
                <a:solidFill>
                  <a:schemeClr val="tx1"/>
                </a:solidFill>
                <a:latin typeface="华文中宋" panose="02010600040101010101" pitchFamily="2" charset="-122"/>
                <a:ea typeface="华文中宋" panose="02010600040101010101" pitchFamily="2" charset="-122"/>
              </a:rPr>
              <a:t>覃宝莹</a:t>
            </a:r>
            <a:endParaRPr lang="zh-CN" altLang="en-US" sz="2000" b="1" dirty="0">
              <a:solidFill>
                <a:schemeClr val="tx1"/>
              </a:solidFill>
              <a:latin typeface="华文中宋" panose="02010600040101010101" pitchFamily="2" charset="-122"/>
              <a:ea typeface="华文中宋" panose="02010600040101010101" pitchFamily="2" charset="-122"/>
            </a:endParaRPr>
          </a:p>
          <a:p>
            <a:pPr algn="ctr"/>
            <a:r>
              <a:rPr lang="en-US" altLang="zh-CN" sz="2000" b="1" dirty="0">
                <a:solidFill>
                  <a:schemeClr val="tx1"/>
                </a:solidFill>
                <a:latin typeface="华文中宋" panose="02010600040101010101" pitchFamily="2" charset="-122"/>
                <a:ea typeface="华文中宋" panose="02010600040101010101" pitchFamily="2" charset="-122"/>
              </a:rPr>
              <a:t>《</a:t>
            </a:r>
            <a:r>
              <a:rPr lang="zh-CN" altLang="en-US" sz="2000" b="1" dirty="0">
                <a:solidFill>
                  <a:schemeClr val="tx1"/>
                </a:solidFill>
                <a:latin typeface="华文中宋" panose="02010600040101010101" pitchFamily="2" charset="-122"/>
                <a:ea typeface="华文中宋" panose="02010600040101010101" pitchFamily="2" charset="-122"/>
              </a:rPr>
              <a:t>游于艺：例谈课件的美化和活化</a:t>
            </a:r>
            <a:r>
              <a:rPr lang="en-US" altLang="zh-CN" sz="2000" b="1" dirty="0">
                <a:solidFill>
                  <a:schemeClr val="tx1"/>
                </a:solidFill>
                <a:latin typeface="华文中宋" panose="02010600040101010101" pitchFamily="2" charset="-122"/>
                <a:ea typeface="华文中宋" panose="02010600040101010101" pitchFamily="2" charset="-122"/>
              </a:rPr>
              <a:t>》</a:t>
            </a:r>
            <a:endParaRPr lang="en-US" altLang="zh-CN" sz="2000" b="1" dirty="0">
              <a:solidFill>
                <a:schemeClr val="tx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8" name="文本框 7"/>
          <p:cNvSpPr txBox="1"/>
          <p:nvPr/>
        </p:nvSpPr>
        <p:spPr>
          <a:xfrm>
            <a:off x="510540" y="161764"/>
            <a:ext cx="544068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什么是好课堂</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3" name="图片 2"/>
          <p:cNvPicPr>
            <a:picLocks noChangeAspect="1"/>
          </p:cNvPicPr>
          <p:nvPr/>
        </p:nvPicPr>
        <p:blipFill>
          <a:blip r:embed="rId2"/>
          <a:stretch>
            <a:fillRect/>
          </a:stretch>
        </p:blipFill>
        <p:spPr>
          <a:xfrm>
            <a:off x="0" y="856372"/>
            <a:ext cx="4404360" cy="6001627"/>
          </a:xfrm>
          <a:prstGeom prst="rect">
            <a:avLst/>
          </a:prstGeom>
        </p:spPr>
      </p:pic>
      <p:sp>
        <p:nvSpPr>
          <p:cNvPr id="12" name="文本框 11"/>
          <p:cNvSpPr txBox="1"/>
          <p:nvPr/>
        </p:nvSpPr>
        <p:spPr>
          <a:xfrm>
            <a:off x="5158740" y="1582686"/>
            <a:ext cx="5836920" cy="1938992"/>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400" dirty="0">
                <a:latin typeface="方正宋刻本秀楷简体" panose="02000000000000000000" pitchFamily="2" charset="-122"/>
                <a:ea typeface="方正宋刻本秀楷简体" panose="02000000000000000000" pitchFamily="2" charset="-122"/>
              </a:rPr>
              <a:t>一堂好课的五个标准：知识信息的丰富性、核心概念的聚焦性、教学结构的逻辑性、诠释论证的思辨性、过程方法的迁移性。</a:t>
            </a:r>
            <a:endParaRPr lang="en-US" altLang="zh-CN" sz="2400" dirty="0">
              <a:latin typeface="方正宋刻本秀楷简体" panose="02000000000000000000" pitchFamily="2" charset="-122"/>
              <a:ea typeface="方正宋刻本秀楷简体" panose="02000000000000000000" pitchFamily="2" charset="-122"/>
            </a:endParaRPr>
          </a:p>
          <a:p>
            <a:pPr algn="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周靖</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怎样上好一堂课？</a:t>
            </a:r>
            <a:r>
              <a:rPr lang="en-US" altLang="zh-CN" sz="2000" dirty="0">
                <a:latin typeface="方正宋刻本秀楷简体" panose="02000000000000000000" pitchFamily="2" charset="-122"/>
                <a:ea typeface="方正宋刻本秀楷简体" panose="02000000000000000000" pitchFamily="2" charset="-122"/>
              </a:rPr>
              <a:t>》</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14" name="文本框 13"/>
          <p:cNvSpPr txBox="1"/>
          <p:nvPr/>
        </p:nvSpPr>
        <p:spPr>
          <a:xfrm>
            <a:off x="5158740" y="3985945"/>
            <a:ext cx="5836920" cy="1938992"/>
          </a:xfrm>
          <a:prstGeom prst="rect">
            <a:avLst/>
          </a:prstGeom>
          <a:solidFill>
            <a:schemeClr val="bg1"/>
          </a:solidFill>
          <a:ln w="38100">
            <a:solidFill>
              <a:schemeClr val="accent2">
                <a:lumMod val="75000"/>
              </a:schemeClr>
            </a:solidFill>
          </a:ln>
        </p:spPr>
        <p:txBody>
          <a:bodyPr wrap="square">
            <a:spAutoFit/>
          </a:bodyPr>
          <a:lstStyle/>
          <a:p>
            <a:pPr algn="ctr"/>
            <a:r>
              <a:rPr lang="zh-CN" altLang="en-US" sz="2400" dirty="0">
                <a:latin typeface="方正宋刻本秀楷简体" panose="02000000000000000000" pitchFamily="2" charset="-122"/>
                <a:ea typeface="方正宋刻本秀楷简体" panose="02000000000000000000" pitchFamily="2" charset="-122"/>
              </a:rPr>
              <a:t>一是在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灵魂的统摄</a:t>
            </a:r>
            <a:r>
              <a:rPr lang="zh-CN" altLang="en-US" sz="2400" dirty="0">
                <a:latin typeface="方正宋刻本秀楷简体" panose="02000000000000000000" pitchFamily="2" charset="-122"/>
                <a:ea typeface="方正宋刻本秀楷简体" panose="02000000000000000000" pitchFamily="2" charset="-122"/>
              </a:rPr>
              <a:t>下掇菁撷华。</a:t>
            </a:r>
            <a:endParaRPr lang="en-US" altLang="zh-CN" sz="2400" dirty="0">
              <a:latin typeface="方正宋刻本秀楷简体" panose="02000000000000000000" pitchFamily="2" charset="-122"/>
              <a:ea typeface="方正宋刻本秀楷简体" panose="02000000000000000000" pitchFamily="2" charset="-122"/>
            </a:endParaRPr>
          </a:p>
          <a:p>
            <a:pPr algn="ctr"/>
            <a:r>
              <a:rPr lang="zh-CN" altLang="en-US" sz="2400" dirty="0">
                <a:latin typeface="方正宋刻本秀楷简体" panose="02000000000000000000" pitchFamily="2" charset="-122"/>
                <a:ea typeface="方正宋刻本秀楷简体" panose="02000000000000000000" pitchFamily="2" charset="-122"/>
              </a:rPr>
              <a:t>二是在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理性的引领</a:t>
            </a:r>
            <a:r>
              <a:rPr lang="zh-CN" altLang="en-US" sz="2400" dirty="0">
                <a:latin typeface="方正宋刻本秀楷简体" panose="02000000000000000000" pitchFamily="2" charset="-122"/>
                <a:ea typeface="方正宋刻本秀楷简体" panose="02000000000000000000" pitchFamily="2" charset="-122"/>
              </a:rPr>
              <a:t>下思辨励志。</a:t>
            </a:r>
            <a:endParaRPr lang="en-US" altLang="zh-CN" sz="2400" dirty="0">
              <a:latin typeface="方正宋刻本秀楷简体" panose="02000000000000000000" pitchFamily="2" charset="-122"/>
              <a:ea typeface="方正宋刻本秀楷简体" panose="02000000000000000000" pitchFamily="2" charset="-122"/>
            </a:endParaRPr>
          </a:p>
          <a:p>
            <a:pPr algn="ctr"/>
            <a:r>
              <a:rPr lang="zh-CN" altLang="en-US" sz="2400" dirty="0">
                <a:latin typeface="方正宋刻本秀楷简体" panose="02000000000000000000" pitchFamily="2" charset="-122"/>
                <a:ea typeface="方正宋刻本秀楷简体" panose="02000000000000000000" pitchFamily="2" charset="-122"/>
              </a:rPr>
              <a:t>三是在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问题的驱动</a:t>
            </a:r>
            <a:r>
              <a:rPr lang="zh-CN" altLang="en-US" sz="2400" dirty="0">
                <a:latin typeface="方正宋刻本秀楷简体" panose="02000000000000000000" pitchFamily="2" charset="-122"/>
                <a:ea typeface="方正宋刻本秀楷简体" panose="02000000000000000000" pitchFamily="2" charset="-122"/>
              </a:rPr>
              <a:t>下释史求通。</a:t>
            </a:r>
            <a:endParaRPr lang="en-US" altLang="zh-CN" sz="2400" dirty="0">
              <a:latin typeface="方正宋刻本秀楷简体" panose="02000000000000000000" pitchFamily="2" charset="-122"/>
              <a:ea typeface="方正宋刻本秀楷简体" panose="02000000000000000000" pitchFamily="2" charset="-122"/>
            </a:endParaRPr>
          </a:p>
          <a:p>
            <a:pPr algn="ctr"/>
            <a:r>
              <a:rPr lang="zh-CN" altLang="en-US" sz="2400" dirty="0">
                <a:latin typeface="方正宋刻本秀楷简体" panose="02000000000000000000" pitchFamily="2" charset="-122"/>
                <a:ea typeface="方正宋刻本秀楷简体" panose="02000000000000000000" pitchFamily="2" charset="-122"/>
              </a:rPr>
              <a:t>四是在</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主旨的统领</a:t>
            </a:r>
            <a:r>
              <a:rPr lang="zh-CN" altLang="en-US" sz="2400" dirty="0">
                <a:latin typeface="方正宋刻本秀楷简体" panose="02000000000000000000" pitchFamily="2" charset="-122"/>
                <a:ea typeface="方正宋刻本秀楷简体" panose="02000000000000000000" pitchFamily="2" charset="-122"/>
              </a:rPr>
              <a:t>下纵横捭阖。</a:t>
            </a:r>
            <a:endParaRPr lang="en-US" altLang="zh-CN" sz="2400" dirty="0">
              <a:latin typeface="方正宋刻本秀楷简体" panose="02000000000000000000" pitchFamily="2" charset="-122"/>
              <a:ea typeface="方正宋刻本秀楷简体" panose="02000000000000000000" pitchFamily="2" charset="-122"/>
            </a:endParaRPr>
          </a:p>
          <a:p>
            <a:pPr algn="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李惠军</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历史的意蕴与教学的意境</a:t>
            </a:r>
            <a:r>
              <a:rPr lang="en-US" altLang="zh-CN" sz="2000" dirty="0">
                <a:latin typeface="方正宋刻本秀楷简体" panose="02000000000000000000" pitchFamily="2" charset="-122"/>
                <a:ea typeface="方正宋刻本秀楷简体" panose="02000000000000000000" pitchFamily="2" charset="-122"/>
              </a:rPr>
              <a:t>》</a:t>
            </a:r>
            <a:endParaRPr lang="en-US" altLang="zh-CN" sz="2000" dirty="0">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8" name="文本框 7"/>
          <p:cNvSpPr txBox="1"/>
          <p:nvPr/>
        </p:nvSpPr>
        <p:spPr>
          <a:xfrm>
            <a:off x="510540" y="161764"/>
            <a:ext cx="636270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好课件与好课堂关系</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p:cNvPicPr>
            <a:picLocks noChangeAspect="1"/>
          </p:cNvPicPr>
          <p:nvPr/>
        </p:nvPicPr>
        <p:blipFill rotWithShape="1">
          <a:blip r:embed="rId2"/>
          <a:srcRect/>
          <a:stretch>
            <a:fillRect/>
          </a:stretch>
        </p:blipFill>
        <p:spPr>
          <a:xfrm>
            <a:off x="1210671" y="2577645"/>
            <a:ext cx="2365831" cy="2062901"/>
          </a:xfrm>
          <a:prstGeom prst="rect">
            <a:avLst/>
          </a:prstGeom>
        </p:spPr>
      </p:pic>
      <p:pic>
        <p:nvPicPr>
          <p:cNvPr id="3" name="图片 2"/>
          <p:cNvPicPr>
            <a:picLocks noChangeAspect="1"/>
          </p:cNvPicPr>
          <p:nvPr/>
        </p:nvPicPr>
        <p:blipFill>
          <a:blip r:embed="rId3"/>
          <a:stretch>
            <a:fillRect/>
          </a:stretch>
        </p:blipFill>
        <p:spPr>
          <a:xfrm>
            <a:off x="8697143" y="2647733"/>
            <a:ext cx="2284186" cy="2033300"/>
          </a:xfrm>
          <a:prstGeom prst="rect">
            <a:avLst/>
          </a:prstGeom>
        </p:spPr>
      </p:pic>
      <p:sp>
        <p:nvSpPr>
          <p:cNvPr id="4" name="文本框 3"/>
          <p:cNvSpPr txBox="1"/>
          <p:nvPr/>
        </p:nvSpPr>
        <p:spPr>
          <a:xfrm>
            <a:off x="2127977" y="4995857"/>
            <a:ext cx="1024890" cy="381000"/>
          </a:xfrm>
          <a:prstGeom prst="rect">
            <a:avLst/>
          </a:prstGeom>
          <a:noFill/>
        </p:spPr>
        <p:txBody>
          <a:bodyPr wrap="square" rtlCol="0">
            <a:spAutoFit/>
          </a:bodyPr>
          <a:lstStyle/>
          <a:p>
            <a:r>
              <a:rPr lang="zh-CN" altLang="en-US" b="1" dirty="0"/>
              <a:t>好课件</a:t>
            </a:r>
            <a:endParaRPr lang="zh-CN" altLang="en-US" b="1" dirty="0"/>
          </a:p>
        </p:txBody>
      </p:sp>
      <p:sp>
        <p:nvSpPr>
          <p:cNvPr id="10" name="文本框 9"/>
          <p:cNvSpPr txBox="1"/>
          <p:nvPr/>
        </p:nvSpPr>
        <p:spPr>
          <a:xfrm>
            <a:off x="9479100" y="4805357"/>
            <a:ext cx="1348740" cy="381000"/>
          </a:xfrm>
          <a:prstGeom prst="rect">
            <a:avLst/>
          </a:prstGeom>
          <a:noFill/>
        </p:spPr>
        <p:txBody>
          <a:bodyPr wrap="square" rtlCol="0">
            <a:spAutoFit/>
          </a:bodyPr>
          <a:lstStyle/>
          <a:p>
            <a:r>
              <a:rPr lang="zh-CN" altLang="en-US" b="1" dirty="0"/>
              <a:t>好课堂</a:t>
            </a:r>
            <a:endParaRPr lang="zh-CN" altLang="en-US" b="1" dirty="0"/>
          </a:p>
        </p:txBody>
      </p:sp>
      <p:sp>
        <p:nvSpPr>
          <p:cNvPr id="5" name="箭头: 下弧形 4"/>
          <p:cNvSpPr/>
          <p:nvPr/>
        </p:nvSpPr>
        <p:spPr>
          <a:xfrm>
            <a:off x="4459425" y="3732242"/>
            <a:ext cx="3550920" cy="908304"/>
          </a:xfrm>
          <a:prstGeom prst="curved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 name="组合 16"/>
          <p:cNvGrpSpPr/>
          <p:nvPr/>
        </p:nvGrpSpPr>
        <p:grpSpPr>
          <a:xfrm>
            <a:off x="5364389" y="1034602"/>
            <a:ext cx="1504044" cy="2778326"/>
            <a:chOff x="5364389" y="1034602"/>
            <a:chExt cx="1504044" cy="2778326"/>
          </a:xfrm>
        </p:grpSpPr>
        <p:sp>
          <p:nvSpPr>
            <p:cNvPr id="11" name="箭头: 上 10"/>
            <p:cNvSpPr/>
            <p:nvPr/>
          </p:nvSpPr>
          <p:spPr>
            <a:xfrm>
              <a:off x="5734049" y="3088918"/>
              <a:ext cx="723900" cy="724010"/>
            </a:xfrm>
            <a:prstGeom prst="upArrow">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a:stretch>
              <a:fillRect/>
            </a:stretch>
          </p:blipFill>
          <p:spPr>
            <a:xfrm>
              <a:off x="5364389" y="1034602"/>
              <a:ext cx="1463221" cy="1463221"/>
            </a:xfrm>
            <a:prstGeom prst="rect">
              <a:avLst/>
            </a:prstGeom>
          </p:spPr>
        </p:pic>
        <p:sp>
          <p:nvSpPr>
            <p:cNvPr id="13" name="文本框 12"/>
            <p:cNvSpPr txBox="1"/>
            <p:nvPr/>
          </p:nvSpPr>
          <p:spPr>
            <a:xfrm>
              <a:off x="5405212" y="2602689"/>
              <a:ext cx="1463221" cy="369332"/>
            </a:xfrm>
            <a:prstGeom prst="rect">
              <a:avLst/>
            </a:prstGeom>
            <a:noFill/>
          </p:spPr>
          <p:txBody>
            <a:bodyPr wrap="square" rtlCol="0">
              <a:spAutoFit/>
            </a:bodyPr>
            <a:lstStyle/>
            <a:p>
              <a:r>
                <a:rPr lang="zh-CN" altLang="en-US" b="1" dirty="0"/>
                <a:t>学生为主体</a:t>
              </a:r>
              <a:endParaRPr lang="zh-CN" altLang="en-US" b="1" dirty="0"/>
            </a:p>
          </p:txBody>
        </p:sp>
      </p:grpSp>
      <p:grpSp>
        <p:nvGrpSpPr>
          <p:cNvPr id="16" name="组合 15"/>
          <p:cNvGrpSpPr/>
          <p:nvPr/>
        </p:nvGrpSpPr>
        <p:grpSpPr>
          <a:xfrm>
            <a:off x="3878581" y="4021774"/>
            <a:ext cx="5898058" cy="2461449"/>
            <a:chOff x="3878581" y="4021774"/>
            <a:chExt cx="5898058" cy="2461449"/>
          </a:xfrm>
        </p:grpSpPr>
        <p:sp>
          <p:nvSpPr>
            <p:cNvPr id="9" name="文本框 8"/>
            <p:cNvSpPr txBox="1"/>
            <p:nvPr/>
          </p:nvSpPr>
          <p:spPr>
            <a:xfrm>
              <a:off x="3878581" y="5098228"/>
              <a:ext cx="5898058" cy="1384995"/>
            </a:xfrm>
            <a:prstGeom prst="rect">
              <a:avLst/>
            </a:prstGeom>
            <a:noFill/>
          </p:spPr>
          <p:txBody>
            <a:bodyPr wrap="square">
              <a:spAutoFit/>
            </a:bodyPr>
            <a:lstStyle/>
            <a:p>
              <a:pPr algn="just"/>
              <a:r>
                <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好课件尽力为好课堂服务</a:t>
              </a:r>
              <a:endPar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endParaRPr>
            </a:p>
            <a:p>
              <a:pPr algn="just"/>
              <a:r>
                <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好课堂不</a:t>
              </a:r>
              <a:r>
                <a:rPr lang="zh-CN" altLang="en-US"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能仅</a:t>
              </a:r>
              <a:r>
                <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rPr>
                <a:t>以好课件为标准</a:t>
              </a:r>
              <a:endParaRPr lang="zh-CN" altLang="en-US"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endParaRPr>
            </a:p>
            <a:p>
              <a:pPr algn="just"/>
              <a:r>
                <a:rPr lang="zh-CN" altLang="en-US" sz="2800" b="1" kern="100" dirty="0">
                  <a:latin typeface="方正宋刻本秀楷简体" panose="02000000000000000000" pitchFamily="2" charset="-122"/>
                  <a:ea typeface="方正宋刻本秀楷简体" panose="02000000000000000000" pitchFamily="2" charset="-122"/>
                  <a:cs typeface="Times New Roman" panose="02020603050405020304" pitchFamily="18" charset="0"/>
                </a:rPr>
                <a:t>课件作为课堂锦上添花的辅助工具</a:t>
              </a:r>
              <a:endParaRPr lang="zh-CN" altLang="zh-CN" sz="2800" b="1" kern="100" dirty="0">
                <a:effectLst/>
                <a:latin typeface="方正宋刻本秀楷简体" panose="02000000000000000000" pitchFamily="2" charset="-122"/>
                <a:ea typeface="方正宋刻本秀楷简体" panose="02000000000000000000" pitchFamily="2" charset="-122"/>
                <a:cs typeface="Times New Roman" panose="02020603050405020304" pitchFamily="18" charset="0"/>
              </a:endParaRPr>
            </a:p>
          </p:txBody>
        </p:sp>
        <p:sp>
          <p:nvSpPr>
            <p:cNvPr id="15" name="文本框 14"/>
            <p:cNvSpPr txBox="1"/>
            <p:nvPr/>
          </p:nvSpPr>
          <p:spPr>
            <a:xfrm>
              <a:off x="5388974" y="4021774"/>
              <a:ext cx="1615440" cy="369332"/>
            </a:xfrm>
            <a:prstGeom prst="rect">
              <a:avLst/>
            </a:prstGeom>
            <a:noFill/>
          </p:spPr>
          <p:txBody>
            <a:bodyPr wrap="square">
              <a:spAutoFit/>
            </a:bodyPr>
            <a:lstStyle/>
            <a:p>
              <a:pPr algn="ctr"/>
              <a:r>
                <a:rPr lang="zh-CN" altLang="en-US" b="1" dirty="0">
                  <a:solidFill>
                    <a:srgbClr val="843C0C"/>
                  </a:solidFill>
                </a:rPr>
                <a:t>不可本末倒置</a:t>
              </a:r>
              <a:endParaRPr lang="zh-CN" altLang="en-US" b="1" dirty="0">
                <a:solidFill>
                  <a:srgbClr val="843C0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51931"/>
            <a:ext cx="12192000" cy="908304"/>
          </a:xfrm>
          <a:prstGeom prst="rect">
            <a:avLst/>
          </a:prstGeom>
        </p:spPr>
      </p:pic>
      <p:sp>
        <p:nvSpPr>
          <p:cNvPr id="5" name="文本框 4"/>
          <p:cNvSpPr txBox="1"/>
          <p:nvPr/>
        </p:nvSpPr>
        <p:spPr>
          <a:xfrm>
            <a:off x="510540" y="161764"/>
            <a:ext cx="636270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高中历史教学的要求</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6" name="文本框 5"/>
          <p:cNvSpPr txBox="1"/>
          <p:nvPr/>
        </p:nvSpPr>
        <p:spPr>
          <a:xfrm>
            <a:off x="259083" y="1070068"/>
            <a:ext cx="5836917" cy="5509200"/>
          </a:xfrm>
          <a:prstGeom prst="rect">
            <a:avLst/>
          </a:prstGeom>
          <a:solidFill>
            <a:schemeClr val="bg1"/>
          </a:solidFill>
        </p:spPr>
        <p:txBody>
          <a:bodyPr wrap="square" rtlCol="0">
            <a:spAutoFit/>
          </a:bodyPr>
          <a:lstStyle/>
          <a:p>
            <a:pPr indent="457200"/>
            <a:r>
              <a:rPr lang="zh-CN" altLang="en-US" sz="2400" dirty="0">
                <a:latin typeface="方正宋刻本秀楷简体" panose="02000000000000000000" pitchFamily="2" charset="-122"/>
                <a:ea typeface="方正宋刻本秀楷简体" panose="02000000000000000000" pitchFamily="2" charset="-122"/>
              </a:rPr>
              <a:t>课程性质：</a:t>
            </a:r>
            <a:endParaRPr lang="en-US" altLang="zh-CN" sz="2400" dirty="0">
              <a:latin typeface="方正宋刻本秀楷简体" panose="02000000000000000000" pitchFamily="2" charset="-122"/>
              <a:ea typeface="方正宋刻本秀楷简体" panose="02000000000000000000" pitchFamily="2" charset="-122"/>
            </a:endParaRPr>
          </a:p>
          <a:p>
            <a:pPr indent="457200"/>
            <a:r>
              <a:rPr lang="zh-CN" altLang="en-US" sz="2400" dirty="0">
                <a:latin typeface="方正宋刻本秀楷简体" panose="02000000000000000000" pitchFamily="2" charset="-122"/>
                <a:ea typeface="方正宋刻本秀楷简体" panose="02000000000000000000" pitchFamily="2" charset="-122"/>
              </a:rPr>
              <a:t>普通高中历史课程，是在义务教育历史课程的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基础上</a:t>
            </a:r>
            <a:r>
              <a:rPr lang="zh-CN" altLang="en-US" sz="2400" dirty="0">
                <a:latin typeface="方正宋刻本秀楷简体" panose="02000000000000000000" pitchFamily="2" charset="-122"/>
                <a:ea typeface="方正宋刻本秀楷简体" panose="02000000000000000000" pitchFamily="2" charset="-122"/>
              </a:rPr>
              <a:t>，进一步运用</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历史唯物主义</a:t>
            </a:r>
            <a:r>
              <a:rPr lang="zh-CN" altLang="en-US" sz="2400" dirty="0">
                <a:latin typeface="方正宋刻本秀楷简体" panose="02000000000000000000" pitchFamily="2" charset="-122"/>
                <a:ea typeface="方正宋刻本秀楷简体" panose="02000000000000000000" pitchFamily="2" charset="-122"/>
              </a:rPr>
              <a:t>观点，以社会形态从低级到高级发展为主线，展现历史演进的基本过程</a:t>
            </a:r>
            <a:r>
              <a:rPr lang="en-US" altLang="zh-CN" sz="2400" dirty="0">
                <a:latin typeface="方正宋刻本秀楷简体" panose="02000000000000000000" pitchFamily="2" charset="-122"/>
                <a:ea typeface="方正宋刻本秀楷简体" panose="02000000000000000000" pitchFamily="2" charset="-122"/>
              </a:rPr>
              <a:t>……</a:t>
            </a:r>
            <a:r>
              <a:rPr lang="zh-CN" altLang="en-US" sz="2400" dirty="0">
                <a:latin typeface="方正宋刻本秀楷简体" panose="02000000000000000000" pitchFamily="2" charset="-122"/>
                <a:ea typeface="方正宋刻本秀楷简体" panose="02000000000000000000" pitchFamily="2" charset="-122"/>
              </a:rPr>
              <a:t>进一步拓展</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历史视野</a:t>
            </a:r>
            <a:r>
              <a:rPr lang="zh-CN" altLang="en-US" sz="2400" dirty="0">
                <a:latin typeface="方正宋刻本秀楷简体" panose="02000000000000000000" pitchFamily="2" charset="-122"/>
                <a:ea typeface="方正宋刻本秀楷简体" panose="02000000000000000000" pitchFamily="2" charset="-122"/>
              </a:rPr>
              <a:t>，发展</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历史思维</a:t>
            </a:r>
            <a:r>
              <a:rPr lang="zh-CN" altLang="en-US" sz="2400" dirty="0">
                <a:latin typeface="方正宋刻本秀楷简体" panose="02000000000000000000" pitchFamily="2" charset="-122"/>
                <a:ea typeface="方正宋刻本秀楷简体" panose="02000000000000000000" pitchFamily="2" charset="-122"/>
              </a:rPr>
              <a:t>，提高历史学科</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核心素养</a:t>
            </a:r>
            <a:r>
              <a:rPr lang="zh-CN" altLang="en-US" sz="2400" dirty="0">
                <a:latin typeface="方正宋刻本秀楷简体" panose="02000000000000000000" pitchFamily="2" charset="-122"/>
                <a:ea typeface="方正宋刻本秀楷简体" panose="02000000000000000000" pitchFamily="2" charset="-122"/>
              </a:rPr>
              <a:t>，能够从历史发展的角度</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理解并认同</a:t>
            </a:r>
            <a:r>
              <a:rPr lang="zh-CN" altLang="en-US" sz="2400" dirty="0">
                <a:latin typeface="方正宋刻本秀楷简体" panose="02000000000000000000" pitchFamily="2" charset="-122"/>
                <a:ea typeface="方正宋刻本秀楷简体" panose="02000000000000000000" pitchFamily="2" charset="-122"/>
              </a:rPr>
              <a:t>社会主义核心价值和中华优秀传统文化，认识并弘扬以爱国主义为核心的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民族精神</a:t>
            </a:r>
            <a:r>
              <a:rPr lang="zh-CN" altLang="en-US" sz="2400" dirty="0">
                <a:latin typeface="方正宋刻本秀楷简体" panose="02000000000000000000" pitchFamily="2" charset="-122"/>
                <a:ea typeface="方正宋刻本秀楷简体" panose="02000000000000000000" pitchFamily="2" charset="-122"/>
              </a:rPr>
              <a:t>和以改革创新为核心的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时代精神</a:t>
            </a:r>
            <a:r>
              <a:rPr lang="zh-CN" altLang="en-US" sz="2400" dirty="0">
                <a:latin typeface="方正宋刻本秀楷简体" panose="02000000000000000000" pitchFamily="2" charset="-122"/>
                <a:ea typeface="方正宋刻本秀楷简体" panose="02000000000000000000" pitchFamily="2" charset="-122"/>
              </a:rPr>
              <a:t>，具有广阔的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国际视野</a:t>
            </a:r>
            <a:r>
              <a:rPr lang="zh-CN" altLang="en-US" sz="2400" dirty="0">
                <a:latin typeface="方正宋刻本秀楷简体" panose="02000000000000000000" pitchFamily="2" charset="-122"/>
                <a:ea typeface="方正宋刻本秀楷简体" panose="02000000000000000000" pitchFamily="2" charset="-122"/>
              </a:rPr>
              <a:t>，梳理正确的</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世界观、人生观、价值观和历史观</a:t>
            </a:r>
            <a:r>
              <a:rPr lang="zh-CN" altLang="en-US" sz="2400" dirty="0">
                <a:latin typeface="方正宋刻本秀楷简体" panose="02000000000000000000" pitchFamily="2" charset="-122"/>
                <a:ea typeface="方正宋刻本秀楷简体" panose="02000000000000000000" pitchFamily="2" charset="-122"/>
              </a:rPr>
              <a:t>，为未来的学习、工作与生活打下基础。</a:t>
            </a:r>
            <a:endParaRPr lang="en-US" altLang="zh-CN" sz="2400" dirty="0">
              <a:latin typeface="方正宋刻本秀楷简体" panose="02000000000000000000" pitchFamily="2" charset="-122"/>
              <a:ea typeface="方正宋刻本秀楷简体" panose="02000000000000000000" pitchFamily="2" charset="-122"/>
            </a:endParaRPr>
          </a:p>
          <a:p>
            <a:pPr algn="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普通高中历史课程标准（</a:t>
            </a:r>
            <a:r>
              <a:rPr lang="en-US" altLang="zh-CN" sz="2000" dirty="0">
                <a:latin typeface="方正宋刻本秀楷简体" panose="02000000000000000000" pitchFamily="2" charset="-122"/>
                <a:ea typeface="方正宋刻本秀楷简体" panose="02000000000000000000" pitchFamily="2" charset="-122"/>
              </a:rPr>
              <a:t>2017</a:t>
            </a:r>
            <a:r>
              <a:rPr lang="zh-CN" altLang="en-US" sz="2000" dirty="0">
                <a:latin typeface="方正宋刻本秀楷简体" panose="02000000000000000000" pitchFamily="2" charset="-122"/>
                <a:ea typeface="方正宋刻本秀楷简体" panose="02000000000000000000" pitchFamily="2" charset="-122"/>
              </a:rPr>
              <a:t>年版</a:t>
            </a:r>
            <a:r>
              <a:rPr lang="en-US" altLang="zh-CN" sz="2000" dirty="0">
                <a:latin typeface="方正宋刻本秀楷简体" panose="02000000000000000000" pitchFamily="2" charset="-122"/>
                <a:ea typeface="方正宋刻本秀楷简体" panose="02000000000000000000" pitchFamily="2" charset="-122"/>
              </a:rPr>
              <a:t>2020</a:t>
            </a:r>
            <a:r>
              <a:rPr lang="zh-CN" altLang="en-US" sz="2000" dirty="0">
                <a:latin typeface="方正宋刻本秀楷简体" panose="02000000000000000000" pitchFamily="2" charset="-122"/>
                <a:ea typeface="方正宋刻本秀楷简体" panose="02000000000000000000" pitchFamily="2" charset="-122"/>
              </a:rPr>
              <a:t>年修订）</a:t>
            </a:r>
            <a:r>
              <a:rPr lang="en-US" altLang="zh-CN" sz="2000" dirty="0">
                <a:latin typeface="方正宋刻本秀楷简体" panose="02000000000000000000" pitchFamily="2" charset="-122"/>
                <a:ea typeface="方正宋刻本秀楷简体" panose="02000000000000000000" pitchFamily="2" charset="-122"/>
              </a:rPr>
              <a:t>》</a:t>
            </a:r>
            <a:endParaRPr lang="zh-CN" altLang="en-US" sz="1600" dirty="0">
              <a:latin typeface="方正宋刻本秀楷简体" panose="02000000000000000000" pitchFamily="2" charset="-122"/>
              <a:ea typeface="方正宋刻本秀楷简体" panose="02000000000000000000" pitchFamily="2" charset="-122"/>
            </a:endParaRPr>
          </a:p>
        </p:txBody>
      </p:sp>
      <p:sp>
        <p:nvSpPr>
          <p:cNvPr id="14" name="标注: 弯曲线形 13"/>
          <p:cNvSpPr/>
          <p:nvPr/>
        </p:nvSpPr>
        <p:spPr>
          <a:xfrm>
            <a:off x="6661784" y="1243195"/>
            <a:ext cx="4783456" cy="1089476"/>
          </a:xfrm>
          <a:prstGeom prst="borderCallout2">
            <a:avLst>
              <a:gd name="adj1" fmla="val 17351"/>
              <a:gd name="adj2" fmla="val -2048"/>
              <a:gd name="adj3" fmla="val 18750"/>
              <a:gd name="adj4" fmla="val -16667"/>
              <a:gd name="adj5" fmla="val 43957"/>
              <a:gd name="adj6" fmla="val -43375"/>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dirty="0">
                <a:latin typeface="方正宋刻本秀楷简体" panose="02000000000000000000" pitchFamily="2" charset="-122"/>
                <a:ea typeface="方正宋刻本秀楷简体" panose="02000000000000000000" pitchFamily="2" charset="-122"/>
              </a:rPr>
              <a:t>在初中历史的基础上从简择要，更加注意分析性，使历史教育做到循序渐进。</a:t>
            </a:r>
            <a:endParaRPr lang="zh-CN" altLang="en-US" dirty="0">
              <a:latin typeface="方正宋刻本秀楷简体" panose="02000000000000000000" pitchFamily="2" charset="-122"/>
              <a:ea typeface="方正宋刻本秀楷简体" panose="02000000000000000000" pitchFamily="2" charset="-122"/>
            </a:endParaRPr>
          </a:p>
          <a:p>
            <a:pPr algn="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徐蓝</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历史核心素养统领下统编高中历史教科书的编写</a:t>
            </a:r>
            <a:r>
              <a:rPr lang="en-US" altLang="zh-CN" sz="1600" dirty="0">
                <a:latin typeface="方正宋刻本秀楷简体" panose="02000000000000000000" pitchFamily="2" charset="-122"/>
                <a:ea typeface="方正宋刻本秀楷简体" panose="02000000000000000000" pitchFamily="2" charset="-122"/>
              </a:rPr>
              <a:t>》</a:t>
            </a:r>
            <a:endParaRPr lang="zh-CN" altLang="en-US" sz="1600" dirty="0">
              <a:latin typeface="方正宋刻本秀楷简体" panose="02000000000000000000" pitchFamily="2" charset="-122"/>
              <a:ea typeface="方正宋刻本秀楷简体" panose="02000000000000000000" pitchFamily="2" charset="-122"/>
            </a:endParaRPr>
          </a:p>
        </p:txBody>
      </p:sp>
      <p:sp>
        <p:nvSpPr>
          <p:cNvPr id="16" name="标注: 弯曲线形 15"/>
          <p:cNvSpPr/>
          <p:nvPr/>
        </p:nvSpPr>
        <p:spPr>
          <a:xfrm>
            <a:off x="6661784" y="4047502"/>
            <a:ext cx="4783456" cy="1057898"/>
          </a:xfrm>
          <a:prstGeom prst="borderCallout2">
            <a:avLst>
              <a:gd name="adj1" fmla="val 17351"/>
              <a:gd name="adj2" fmla="val -2048"/>
              <a:gd name="adj3" fmla="val 18750"/>
              <a:gd name="adj4" fmla="val -16667"/>
              <a:gd name="adj5" fmla="val -31359"/>
              <a:gd name="adj6" fmla="val -82818"/>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400" b="1" dirty="0">
                <a:solidFill>
                  <a:schemeClr val="accent2">
                    <a:lumMod val="75000"/>
                  </a:schemeClr>
                </a:solidFill>
                <a:latin typeface="方正宋刻本秀楷简体" panose="02000000000000000000" pitchFamily="2" charset="-122"/>
                <a:ea typeface="方正宋刻本秀楷简体" panose="02000000000000000000" pitchFamily="2" charset="-122"/>
              </a:rPr>
              <a:t>理性化</a:t>
            </a:r>
            <a:endParaRPr lang="en-US" altLang="zh-CN" sz="2400" b="1" dirty="0">
              <a:solidFill>
                <a:schemeClr val="accent2">
                  <a:lumMod val="75000"/>
                </a:schemeClr>
              </a:solidFill>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客观陈述史实的基础上渗透历史理解</a:t>
            </a:r>
            <a:endParaRPr lang="zh-CN" altLang="en-US" sz="2000" dirty="0">
              <a:latin typeface="方正宋刻本秀楷简体" panose="02000000000000000000" pitchFamily="2" charset="-122"/>
              <a:ea typeface="方正宋刻本秀楷简体" panose="02000000000000000000" pitchFamily="2" charset="-122"/>
            </a:endParaRPr>
          </a:p>
          <a:p>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注重历史判断的史实和逻辑基础</a:t>
            </a:r>
            <a:endParaRPr lang="zh-CN" altLang="en-US" sz="16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7" name="标注: 弯曲线形 16"/>
          <p:cNvSpPr/>
          <p:nvPr/>
        </p:nvSpPr>
        <p:spPr>
          <a:xfrm>
            <a:off x="6661784" y="2578967"/>
            <a:ext cx="4783456" cy="1089476"/>
          </a:xfrm>
          <a:prstGeom prst="borderCallout2">
            <a:avLst>
              <a:gd name="adj1" fmla="val 17351"/>
              <a:gd name="adj2" fmla="val -2048"/>
              <a:gd name="adj3" fmla="val 18750"/>
              <a:gd name="adj4" fmla="val -16667"/>
              <a:gd name="adj5" fmla="val -19967"/>
              <a:gd name="adj6" fmla="val -76768"/>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400" b="1" dirty="0">
                <a:solidFill>
                  <a:schemeClr val="accent2">
                    <a:lumMod val="75000"/>
                  </a:schemeClr>
                </a:solidFill>
                <a:latin typeface="方正宋刻本秀楷简体" panose="02000000000000000000" pitchFamily="2" charset="-122"/>
                <a:ea typeface="方正宋刻本秀楷简体" panose="02000000000000000000" pitchFamily="2" charset="-122"/>
              </a:rPr>
              <a:t>纲要化</a:t>
            </a:r>
            <a:endParaRPr lang="en-US" altLang="zh-CN" sz="2400" b="1" dirty="0">
              <a:solidFill>
                <a:schemeClr val="accent2">
                  <a:lumMod val="75000"/>
                </a:schemeClr>
              </a:solidFill>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遵循明确的叙事主线</a:t>
            </a:r>
            <a:endParaRPr lang="zh-CN" altLang="en-US" sz="2000" dirty="0">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呈现明确的学习主题</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20" name="标注: 弯曲线形 19"/>
          <p:cNvSpPr/>
          <p:nvPr/>
        </p:nvSpPr>
        <p:spPr>
          <a:xfrm>
            <a:off x="6722744" y="5516037"/>
            <a:ext cx="4783456" cy="549483"/>
          </a:xfrm>
          <a:prstGeom prst="borderCallout2">
            <a:avLst>
              <a:gd name="adj1" fmla="val 17351"/>
              <a:gd name="adj2" fmla="val -2048"/>
              <a:gd name="adj3" fmla="val 18750"/>
              <a:gd name="adj4" fmla="val -16667"/>
              <a:gd name="adj5" fmla="val -77995"/>
              <a:gd name="adj6" fmla="val -80414"/>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400" b="1" dirty="0">
                <a:solidFill>
                  <a:schemeClr val="accent2">
                    <a:lumMod val="75000"/>
                  </a:schemeClr>
                </a:solidFill>
                <a:latin typeface="方正宋刻本秀楷简体" panose="02000000000000000000" pitchFamily="2" charset="-122"/>
                <a:ea typeface="方正宋刻本秀楷简体" panose="02000000000000000000" pitchFamily="2" charset="-122"/>
              </a:rPr>
              <a:t>思政化  </a:t>
            </a:r>
            <a:r>
              <a:rPr lang="zh-CN" altLang="en-US" sz="2000" dirty="0">
                <a:latin typeface="方正宋刻本秀楷简体" panose="02000000000000000000" pitchFamily="2" charset="-122"/>
                <a:ea typeface="方正宋刻本秀楷简体" panose="02000000000000000000" pitchFamily="2" charset="-122"/>
              </a:rPr>
              <a:t>学科育人</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93" name="文本框 92"/>
          <p:cNvSpPr txBox="1"/>
          <p:nvPr/>
        </p:nvSpPr>
        <p:spPr>
          <a:xfrm>
            <a:off x="6524624" y="6209936"/>
            <a:ext cx="5469256" cy="369332"/>
          </a:xfrm>
          <a:prstGeom prst="rect">
            <a:avLst/>
          </a:prstGeom>
          <a:noFill/>
        </p:spPr>
        <p:txBody>
          <a:bodyPr wrap="square">
            <a:spAutoFit/>
          </a:bodyPr>
          <a:lstStyle/>
          <a:p>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徐赐成</a:t>
            </a:r>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统编版高中历史教科书与学科素养培育</a:t>
            </a:r>
            <a:r>
              <a:rPr lang="en-US" altLang="zh-CN" dirty="0">
                <a:latin typeface="方正宋刻本秀楷简体" panose="02000000000000000000" pitchFamily="2" charset="-122"/>
                <a:ea typeface="方正宋刻本秀楷简体" panose="02000000000000000000" pitchFamily="2" charset="-122"/>
              </a:rPr>
              <a:t>》</a:t>
            </a:r>
            <a:endParaRPr lang="zh-CN" altLang="en-US"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0" grpId="0" animBg="1"/>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51931"/>
            <a:ext cx="12192000" cy="908304"/>
          </a:xfrm>
          <a:prstGeom prst="rect">
            <a:avLst/>
          </a:prstGeom>
        </p:spPr>
      </p:pic>
      <p:sp>
        <p:nvSpPr>
          <p:cNvPr id="9" name="文本框 8"/>
          <p:cNvSpPr txBox="1"/>
          <p:nvPr/>
        </p:nvSpPr>
        <p:spPr>
          <a:xfrm>
            <a:off x="510540" y="161764"/>
            <a:ext cx="765048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二、理念</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史辰工作室课件制作要求</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2" name="文本框 11"/>
          <p:cNvSpPr txBox="1"/>
          <p:nvPr/>
        </p:nvSpPr>
        <p:spPr>
          <a:xfrm>
            <a:off x="7787640" y="1429828"/>
            <a:ext cx="4404360" cy="4585871"/>
          </a:xfrm>
          <a:prstGeom prst="rect">
            <a:avLst/>
          </a:prstGeom>
          <a:noFill/>
        </p:spPr>
        <p:txBody>
          <a:bodyPr wrap="square" rtlCol="0">
            <a:spAutoFit/>
          </a:bodyPr>
          <a:lstStyle/>
          <a:p>
            <a:r>
              <a:rPr lang="zh-CN" altLang="en-US" sz="3200" b="1" dirty="0">
                <a:latin typeface="方正清刻本悦宋简体" panose="02000000000000000000" pitchFamily="2" charset="-122"/>
                <a:ea typeface="方正清刻本悦宋简体" panose="02000000000000000000" pitchFamily="2" charset="-122"/>
              </a:rPr>
              <a:t>困难：</a:t>
            </a:r>
            <a:endParaRPr lang="en-US" altLang="zh-CN" sz="3200" b="1" dirty="0">
              <a:latin typeface="方正清刻本悦宋简体" panose="02000000000000000000" pitchFamily="2" charset="-122"/>
              <a:ea typeface="方正清刻本悦宋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各地区课时要求不一致</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各类型学生程度不一致</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教材本身知识容量庞大</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无法展示教学真实过程</a:t>
            </a:r>
            <a:endParaRPr lang="en-US" altLang="zh-CN" sz="2400" dirty="0">
              <a:latin typeface="方正宋刻本秀楷简体" panose="02000000000000000000" pitchFamily="2" charset="-122"/>
              <a:ea typeface="方正宋刻本秀楷简体" panose="02000000000000000000" pitchFamily="2" charset="-122"/>
            </a:endParaRPr>
          </a:p>
          <a:p>
            <a:endParaRPr lang="en-US" altLang="zh-CN" sz="3200" dirty="0">
              <a:latin typeface="方正清刻本悦宋简体" panose="02000000000000000000" pitchFamily="2" charset="-122"/>
              <a:ea typeface="方正清刻本悦宋简体" panose="02000000000000000000" pitchFamily="2" charset="-122"/>
            </a:endParaRPr>
          </a:p>
          <a:p>
            <a:r>
              <a:rPr lang="zh-CN" altLang="en-US" sz="3200" b="1" dirty="0">
                <a:latin typeface="方正清刻本悦宋简体" panose="02000000000000000000" pitchFamily="2" charset="-122"/>
                <a:ea typeface="方正清刻本悦宋简体" panose="02000000000000000000" pitchFamily="2" charset="-122"/>
              </a:rPr>
              <a:t>说明</a:t>
            </a:r>
            <a:r>
              <a:rPr lang="zh-CN" altLang="en-US" sz="3200" dirty="0">
                <a:latin typeface="方正清刻本悦宋简体" panose="02000000000000000000" pitchFamily="2" charset="-122"/>
                <a:ea typeface="方正清刻本悦宋简体" panose="02000000000000000000" pitchFamily="2" charset="-122"/>
              </a:rPr>
              <a:t>：</a:t>
            </a:r>
            <a:endParaRPr lang="en-US" altLang="zh-CN" sz="3200" dirty="0">
              <a:latin typeface="方正清刻本悦宋简体" panose="02000000000000000000" pitchFamily="2" charset="-122"/>
              <a:ea typeface="方正清刻本悦宋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尽力呈现教学思路</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尽量服务教师需要</a:t>
            </a:r>
            <a:endParaRPr lang="en-US" altLang="zh-CN" sz="2400" dirty="0">
              <a:latin typeface="方正宋刻本秀楷简体" panose="02000000000000000000" pitchFamily="2" charset="-122"/>
              <a:ea typeface="方正宋刻本秀楷简体" panose="02000000000000000000" pitchFamily="2" charset="-122"/>
            </a:endParaRPr>
          </a:p>
          <a:p>
            <a:r>
              <a:rPr lang="zh-CN" altLang="en-US" sz="2400" dirty="0">
                <a:latin typeface="方正宋刻本秀楷简体" panose="02000000000000000000" pitchFamily="2" charset="-122"/>
                <a:ea typeface="方正宋刻本秀楷简体" panose="02000000000000000000" pitchFamily="2" charset="-122"/>
              </a:rPr>
              <a:t>好课还需课上磨炼</a:t>
            </a:r>
            <a:endParaRPr lang="en-US" altLang="zh-CN" sz="2400" dirty="0">
              <a:latin typeface="方正宋刻本秀楷简体" panose="02000000000000000000" pitchFamily="2" charset="-122"/>
              <a:ea typeface="方正宋刻本秀楷简体" panose="02000000000000000000" pitchFamily="2" charset="-122"/>
            </a:endParaRPr>
          </a:p>
          <a:p>
            <a:endParaRPr lang="en-US" altLang="zh-CN" sz="2800" dirty="0"/>
          </a:p>
        </p:txBody>
      </p:sp>
      <p:sp>
        <p:nvSpPr>
          <p:cNvPr id="7" name="文本框 6"/>
          <p:cNvSpPr txBox="1"/>
          <p:nvPr/>
        </p:nvSpPr>
        <p:spPr>
          <a:xfrm>
            <a:off x="1245532" y="2087359"/>
            <a:ext cx="5871547" cy="2800767"/>
          </a:xfrm>
          <a:prstGeom prst="rect">
            <a:avLst/>
          </a:prstGeom>
          <a:noFill/>
        </p:spPr>
        <p:txBody>
          <a:bodyPr wrap="square">
            <a:spAutoFit/>
          </a:bodyPr>
          <a:lstStyle/>
          <a:p>
            <a:r>
              <a:rPr lang="zh-CN" altLang="en-US" sz="4400" dirty="0">
                <a:latin typeface="汉仪尚巍手书W" panose="00020600040101010101" pitchFamily="18" charset="-122"/>
                <a:ea typeface="汉仪尚巍手书W" panose="00020600040101010101" pitchFamily="18" charset="-122"/>
              </a:rPr>
              <a:t>紧扣课标，提炼主题。梳理逻辑，建构思维。研读史料，巧设问题。导入心扉，立意凸显。</a:t>
            </a:r>
            <a:endParaRPr lang="zh-CN" altLang="en-US" sz="4400" dirty="0">
              <a:latin typeface="汉仪尚巍手书W" panose="00020600040101010101" pitchFamily="18" charset="-122"/>
              <a:ea typeface="汉仪尚巍手书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238500" y="2921168"/>
            <a:ext cx="6423660"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zh-CN" altLang="en-US" sz="6000" dirty="0">
                <a:solidFill>
                  <a:prstClr val="black">
                    <a:lumMod val="85000"/>
                    <a:lumOff val="15000"/>
                  </a:prstClr>
                </a:solidFill>
                <a:latin typeface="汉仪尚巍手书W" panose="00020600040101010101" pitchFamily="18" charset="-122"/>
                <a:ea typeface="汉仪尚巍手书W" panose="00020600040101010101" pitchFamily="18" charset="-122"/>
              </a:rPr>
              <a:t>三</a:t>
            </a:r>
            <a:r>
              <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、课例分析</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0539" y="161764"/>
            <a:ext cx="9174481" cy="1077218"/>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紧扣课程标准</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a:p>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p:cNvPicPr>
            <a:picLocks noChangeAspect="1"/>
          </p:cNvPicPr>
          <p:nvPr/>
        </p:nvPicPr>
        <p:blipFill rotWithShape="1">
          <a:blip r:embed="rId1"/>
          <a:srcRect/>
          <a:stretch>
            <a:fillRect/>
          </a:stretch>
        </p:blipFill>
        <p:spPr>
          <a:xfrm>
            <a:off x="510539" y="2399348"/>
            <a:ext cx="2322003" cy="3196590"/>
          </a:xfrm>
          <a:prstGeom prst="rect">
            <a:avLst/>
          </a:prstGeom>
        </p:spPr>
      </p:pic>
      <p:pic>
        <p:nvPicPr>
          <p:cNvPr id="3" name="图片 2"/>
          <p:cNvPicPr>
            <a:picLocks noChangeAspect="1"/>
          </p:cNvPicPr>
          <p:nvPr/>
        </p:nvPicPr>
        <p:blipFill rotWithShape="1">
          <a:blip r:embed="rId2"/>
          <a:srcRect/>
          <a:stretch>
            <a:fillRect/>
          </a:stretch>
        </p:blipFill>
        <p:spPr>
          <a:xfrm>
            <a:off x="3173534" y="2444554"/>
            <a:ext cx="2455352" cy="3196590"/>
          </a:xfrm>
          <a:prstGeom prst="rect">
            <a:avLst/>
          </a:prstGeom>
        </p:spPr>
      </p:pic>
      <p:sp>
        <p:nvSpPr>
          <p:cNvPr id="14" name="文本框 13"/>
          <p:cNvSpPr txBox="1"/>
          <p:nvPr/>
        </p:nvSpPr>
        <p:spPr>
          <a:xfrm>
            <a:off x="1600004" y="1557555"/>
            <a:ext cx="3147060" cy="523220"/>
          </a:xfrm>
          <a:prstGeom prst="rect">
            <a:avLst/>
          </a:prstGeom>
          <a:noFill/>
        </p:spPr>
        <p:txBody>
          <a:bodyPr wrap="square">
            <a:spAutoFit/>
          </a:bodyPr>
          <a:lstStyle/>
          <a:p>
            <a:r>
              <a:rPr lang="zh-CN" altLang="en-US" sz="2800" dirty="0">
                <a:solidFill>
                  <a:srgbClr val="C00000"/>
                </a:solidFill>
                <a:latin typeface="方正清刻本悦宋简体" panose="02000000000000000000" pitchFamily="2" charset="-122"/>
                <a:ea typeface="方正清刻本悦宋简体" panose="02000000000000000000" pitchFamily="2" charset="-122"/>
              </a:rPr>
              <a:t>将新课标视为导向</a:t>
            </a:r>
            <a:endParaRPr lang="zh-CN" altLang="en-US" sz="2800" dirty="0">
              <a:solidFill>
                <a:srgbClr val="C00000"/>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6008779" y="4257197"/>
            <a:ext cx="5806442" cy="1692771"/>
          </a:xfrm>
          <a:prstGeom prst="rect">
            <a:avLst/>
          </a:prstGeom>
          <a:solidFill>
            <a:schemeClr val="bg1"/>
          </a:solidFill>
          <a:ln w="38100">
            <a:solidFill>
              <a:schemeClr val="accent2">
                <a:lumMod val="75000"/>
              </a:schemeClr>
            </a:solidFill>
          </a:ln>
        </p:spPr>
        <p:txBody>
          <a:bodyPr wrap="square" rtlCol="0">
            <a:spAutoFit/>
          </a:bodyPr>
          <a:lstStyle/>
          <a:p>
            <a:r>
              <a:rPr lang="zh-CN" altLang="en-US" sz="2400" dirty="0">
                <a:latin typeface="方正宋刻本秀楷简体" panose="02000000000000000000" pitchFamily="2" charset="-122"/>
                <a:ea typeface="方正宋刻本秀楷简体" panose="02000000000000000000" pitchFamily="2" charset="-122"/>
              </a:rPr>
              <a:t>课标解读：</a:t>
            </a:r>
            <a:endParaRPr lang="en-US" altLang="zh-CN" sz="24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两个学习要点：</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一是认识中华文明起源的多元性特点。二是了解中国早期国家特征。（重点）</a:t>
            </a:r>
            <a:endParaRPr lang="en-US" altLang="zh-CN" sz="2000" b="1" dirty="0">
              <a:solidFill>
                <a:srgbClr val="C00000"/>
              </a:solidFill>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早期国家与秦朝之后的大一统国家相比的异同点。</a:t>
            </a:r>
            <a:endParaRPr lang="en-US" altLang="zh-CN" sz="20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考古材料与传世文献在历史研究中的不同作用</a:t>
            </a:r>
            <a:r>
              <a:rPr lang="zh-CN" altLang="en-US" dirty="0"/>
              <a:t>。</a:t>
            </a:r>
            <a:endParaRPr lang="en-US" altLang="zh-CN" dirty="0"/>
          </a:p>
        </p:txBody>
      </p:sp>
      <p:sp>
        <p:nvSpPr>
          <p:cNvPr id="15" name="文本框 14"/>
          <p:cNvSpPr txBox="1"/>
          <p:nvPr/>
        </p:nvSpPr>
        <p:spPr>
          <a:xfrm>
            <a:off x="5956336" y="1428452"/>
            <a:ext cx="5806442" cy="2000548"/>
          </a:xfrm>
          <a:prstGeom prst="rect">
            <a:avLst/>
          </a:prstGeom>
          <a:solidFill>
            <a:schemeClr val="bg1"/>
          </a:solidFill>
          <a:ln w="38100">
            <a:solidFill>
              <a:schemeClr val="accent2">
                <a:lumMod val="75000"/>
              </a:schemeClr>
            </a:solidFill>
          </a:ln>
        </p:spPr>
        <p:txBody>
          <a:bodyPr wrap="square">
            <a:spAutoFit/>
          </a:bodyPr>
          <a:lstStyle/>
          <a:p>
            <a:r>
              <a:rPr lang="zh-CN" altLang="en-US" sz="2400" dirty="0">
                <a:latin typeface="方正宋刻本秀楷简体" panose="02000000000000000000" pitchFamily="2" charset="-122"/>
                <a:ea typeface="方正宋刻本秀楷简体" panose="02000000000000000000" pitchFamily="2" charset="-122"/>
              </a:rPr>
              <a:t>课标要求：</a:t>
            </a:r>
            <a:endParaRPr lang="en-US" altLang="zh-CN" sz="2400" dirty="0">
              <a:latin typeface="方正宋刻本秀楷简体" panose="02000000000000000000" pitchFamily="2" charset="-122"/>
              <a:ea typeface="方正宋刻本秀楷简体" panose="02000000000000000000" pitchFamily="2" charset="-122"/>
            </a:endParaRPr>
          </a:p>
          <a:p>
            <a:r>
              <a:rPr lang="en-US" altLang="zh-CN" sz="2000" dirty="0">
                <a:latin typeface="方正宋刻本秀楷简体" panose="02000000000000000000" pitchFamily="2" charset="-122"/>
                <a:ea typeface="方正宋刻本秀楷简体" panose="02000000000000000000" pitchFamily="2" charset="-122"/>
              </a:rPr>
              <a:t>1.1 </a:t>
            </a:r>
            <a:r>
              <a:rPr lang="zh-CN" altLang="en-US" sz="2000" dirty="0">
                <a:latin typeface="方正宋刻本秀楷简体" panose="02000000000000000000" pitchFamily="2" charset="-122"/>
                <a:ea typeface="方正宋刻本秀楷简体" panose="02000000000000000000" pitchFamily="2" charset="-122"/>
              </a:rPr>
              <a:t>早期中华文明</a:t>
            </a:r>
            <a:endParaRPr lang="en-US" altLang="zh-CN" sz="2000" dirty="0">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通过了解石器时代中国境内有代表的文化遗存</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认识它们与中华文明起源及私有制、阶级和国家产生的关系。 通过甲骨文、青铜铭文及其他文献记载</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了解私有制、阶级和早期国家的特征。</a:t>
            </a:r>
            <a:endParaRPr lang="zh-CN" altLang="en-US" sz="2000" dirty="0">
              <a:latin typeface="方正宋刻本秀楷简体" panose="02000000000000000000" pitchFamily="2" charset="-122"/>
              <a:ea typeface="方正宋刻本秀楷简体" panose="02000000000000000000" pitchFamily="2" charset="-122"/>
            </a:endParaRPr>
          </a:p>
        </p:txBody>
      </p:sp>
      <p:pic>
        <p:nvPicPr>
          <p:cNvPr id="7" name="图片 6"/>
          <p:cNvPicPr>
            <a:picLocks noChangeAspect="1"/>
          </p:cNvPicPr>
          <p:nvPr/>
        </p:nvPicPr>
        <p:blipFill>
          <a:blip r:embed="rId3"/>
          <a:stretch>
            <a:fillRect/>
          </a:stretch>
        </p:blipFill>
        <p:spPr>
          <a:xfrm>
            <a:off x="-168671" y="2184887"/>
            <a:ext cx="6144457" cy="3456257"/>
          </a:xfrm>
          <a:prstGeom prst="rect">
            <a:avLst/>
          </a:prstGeom>
        </p:spPr>
      </p:pic>
      <p:pic>
        <p:nvPicPr>
          <p:cNvPr id="16" name="图片 15"/>
          <p:cNvPicPr>
            <a:picLocks noChangeAspect="1"/>
          </p:cNvPicPr>
          <p:nvPr/>
        </p:nvPicPr>
        <p:blipFill>
          <a:blip r:embed="rId4"/>
          <a:stretch>
            <a:fillRect/>
          </a:stretch>
        </p:blipFill>
        <p:spPr>
          <a:xfrm>
            <a:off x="-108760" y="2677986"/>
            <a:ext cx="6096528" cy="3429297"/>
          </a:xfrm>
          <a:prstGeom prst="rect">
            <a:avLst/>
          </a:prstGeom>
        </p:spPr>
      </p:pic>
      <p:pic>
        <p:nvPicPr>
          <p:cNvPr id="18" name="图片 17"/>
          <p:cNvPicPr>
            <a:picLocks noChangeAspect="1"/>
          </p:cNvPicPr>
          <p:nvPr/>
        </p:nvPicPr>
        <p:blipFill>
          <a:blip r:embed="rId5"/>
          <a:stretch>
            <a:fillRect/>
          </a:stretch>
        </p:blipFill>
        <p:spPr>
          <a:xfrm>
            <a:off x="-98254" y="3155845"/>
            <a:ext cx="6096528" cy="3429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61764"/>
            <a:ext cx="9174481" cy="1077218"/>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紧扣课程标准</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a:p>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0" name="文本框 9"/>
          <p:cNvSpPr txBox="1"/>
          <p:nvPr/>
        </p:nvSpPr>
        <p:spPr>
          <a:xfrm>
            <a:off x="573190" y="1424365"/>
            <a:ext cx="5046345" cy="2000548"/>
          </a:xfrm>
          <a:prstGeom prst="rect">
            <a:avLst/>
          </a:prstGeom>
          <a:solidFill>
            <a:schemeClr val="bg1"/>
          </a:solidFill>
          <a:ln w="38100">
            <a:solidFill>
              <a:schemeClr val="accent2">
                <a:lumMod val="75000"/>
              </a:schemeClr>
            </a:solidFill>
          </a:ln>
        </p:spPr>
        <p:txBody>
          <a:bodyPr wrap="square">
            <a:spAutoFit/>
          </a:bodyPr>
          <a:lstStyle/>
          <a:p>
            <a:r>
              <a:rPr lang="zh-CN" altLang="en-US" sz="2400" dirty="0">
                <a:latin typeface="方正宋刻本秀楷简体" panose="02000000000000000000" pitchFamily="2" charset="-122"/>
                <a:ea typeface="方正宋刻本秀楷简体" panose="02000000000000000000" pitchFamily="2" charset="-122"/>
              </a:rPr>
              <a:t>课标要求：</a:t>
            </a:r>
            <a:endParaRPr lang="en-US" altLang="zh-CN" sz="2400" dirty="0">
              <a:latin typeface="方正宋刻本秀楷简体" panose="02000000000000000000" pitchFamily="2" charset="-122"/>
              <a:ea typeface="方正宋刻本秀楷简体" panose="02000000000000000000" pitchFamily="2" charset="-122"/>
            </a:endParaRPr>
          </a:p>
          <a:p>
            <a:r>
              <a:rPr lang="en-US" altLang="zh-CN" sz="2000" dirty="0">
                <a:latin typeface="方正宋刻本秀楷简体" panose="02000000000000000000" pitchFamily="2" charset="-122"/>
                <a:ea typeface="方正宋刻本秀楷简体" panose="02000000000000000000" pitchFamily="2" charset="-122"/>
              </a:rPr>
              <a:t>1.2</a:t>
            </a:r>
            <a:endParaRPr lang="en-US" altLang="zh-CN" sz="2000" dirty="0">
              <a:latin typeface="方正宋刻本秀楷简体" panose="02000000000000000000" pitchFamily="2" charset="-122"/>
              <a:ea typeface="方正宋刻本秀楷简体" panose="02000000000000000000" pitchFamily="2" charset="-122"/>
            </a:endParaRPr>
          </a:p>
          <a:p>
            <a:r>
              <a:rPr lang="zh-CN" altLang="en-US" sz="2000" dirty="0">
                <a:latin typeface="方正宋刻本秀楷简体" panose="02000000000000000000" pitchFamily="2" charset="-122"/>
                <a:ea typeface="方正宋刻本秀楷简体" panose="02000000000000000000" pitchFamily="2" charset="-122"/>
              </a:rPr>
              <a:t>通过了解秦统一业绩</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认识</a:t>
            </a:r>
            <a:r>
              <a:rPr lang="zh-CN" altLang="en-US" sz="2000" dirty="0">
                <a:latin typeface="方正宋刻本秀楷简体" panose="02000000000000000000" pitchFamily="2" charset="-122"/>
                <a:ea typeface="方正宋刻本秀楷简体" panose="02000000000000000000" pitchFamily="2" charset="-122"/>
              </a:rPr>
              <a:t>统一多民族封建国家的建立在中国历史上的意义</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通过了解秦朝的社会矛盾和农民起义</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认识</a:t>
            </a:r>
            <a:r>
              <a:rPr lang="zh-CN" altLang="en-US" sz="2000" dirty="0">
                <a:latin typeface="方正宋刻本秀楷简体" panose="02000000000000000000" pitchFamily="2" charset="-122"/>
                <a:ea typeface="方正宋刻本秀楷简体" panose="02000000000000000000" pitchFamily="2" charset="-122"/>
              </a:rPr>
              <a:t>秦朝崩溃的原因。</a:t>
            </a:r>
            <a:endParaRPr lang="zh-CN" altLang="en-US" sz="2000" dirty="0">
              <a:latin typeface="方正宋刻本秀楷简体" panose="02000000000000000000" pitchFamily="2" charset="-122"/>
              <a:ea typeface="方正宋刻本秀楷简体" panose="02000000000000000000" pitchFamily="2" charset="-122"/>
            </a:endParaRPr>
          </a:p>
        </p:txBody>
      </p:sp>
      <p:sp>
        <p:nvSpPr>
          <p:cNvPr id="11" name="文本框 10"/>
          <p:cNvSpPr txBox="1"/>
          <p:nvPr/>
        </p:nvSpPr>
        <p:spPr>
          <a:xfrm>
            <a:off x="372213" y="3864533"/>
            <a:ext cx="5448300" cy="707886"/>
          </a:xfrm>
          <a:prstGeom prst="rect">
            <a:avLst/>
          </a:prstGeom>
          <a:noFill/>
        </p:spPr>
        <p:txBody>
          <a:bodyPr wrap="square">
            <a:spAutoFit/>
          </a:bodyPr>
          <a:lstStyle/>
          <a:p>
            <a:r>
              <a:rPr lang="zh-CN" altLang="en-US" sz="2000" b="1" dirty="0">
                <a:latin typeface="方正宋刻本秀楷简体" panose="02000000000000000000" pitchFamily="2" charset="-122"/>
                <a:ea typeface="方正宋刻本秀楷简体" panose="02000000000000000000" pitchFamily="2" charset="-122"/>
              </a:rPr>
              <a:t>认识大多指向：原因、影响、局限性、意义等。</a:t>
            </a:r>
            <a:endParaRPr lang="en-US" altLang="zh-CN" sz="2000" b="1" dirty="0">
              <a:latin typeface="方正宋刻本秀楷简体" panose="02000000000000000000" pitchFamily="2" charset="-122"/>
              <a:ea typeface="方正宋刻本秀楷简体" panose="02000000000000000000" pitchFamily="2" charset="-122"/>
            </a:endParaRPr>
          </a:p>
          <a:p>
            <a:r>
              <a:rPr lang="zh-CN" altLang="en-US" sz="2000" b="1" dirty="0">
                <a:latin typeface="方正宋刻本秀楷简体" panose="02000000000000000000" pitchFamily="2" charset="-122"/>
                <a:ea typeface="方正宋刻本秀楷简体" panose="02000000000000000000" pitchFamily="2" charset="-122"/>
              </a:rPr>
              <a:t>（高阶思维）</a:t>
            </a:r>
            <a:endParaRPr lang="en-US" altLang="zh-CN" sz="2000" b="1" dirty="0">
              <a:latin typeface="方正宋刻本秀楷简体" panose="02000000000000000000" pitchFamily="2" charset="-122"/>
              <a:ea typeface="方正宋刻本秀楷简体" panose="02000000000000000000" pitchFamily="2" charset="-122"/>
            </a:endParaRPr>
          </a:p>
        </p:txBody>
      </p:sp>
      <p:sp>
        <p:nvSpPr>
          <p:cNvPr id="12" name="文本框 11"/>
          <p:cNvSpPr txBox="1"/>
          <p:nvPr/>
        </p:nvSpPr>
        <p:spPr>
          <a:xfrm>
            <a:off x="644831" y="4744744"/>
            <a:ext cx="4903061" cy="1384995"/>
          </a:xfrm>
          <a:prstGeom prst="rect">
            <a:avLst/>
          </a:prstGeom>
          <a:solidFill>
            <a:schemeClr val="bg1"/>
          </a:solidFill>
          <a:ln w="38100">
            <a:solidFill>
              <a:schemeClr val="accent2">
                <a:lumMod val="75000"/>
              </a:schemeClr>
            </a:solidFill>
          </a:ln>
        </p:spPr>
        <p:txBody>
          <a:bodyPr wrap="square" rtlCol="0">
            <a:spAutoFit/>
          </a:bodyPr>
          <a:lstStyle/>
          <a:p>
            <a:r>
              <a:rPr lang="zh-CN" altLang="en-US" sz="2400" dirty="0">
                <a:latin typeface="方正宋刻本秀楷简体" panose="02000000000000000000" pitchFamily="2" charset="-122"/>
                <a:ea typeface="方正宋刻本秀楷简体" panose="02000000000000000000" pitchFamily="2" charset="-122"/>
              </a:rPr>
              <a:t>课标解读：</a:t>
            </a:r>
            <a:endParaRPr lang="en-US" altLang="zh-CN" sz="24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两个学习要点：两个认识</a:t>
            </a:r>
            <a:endParaRPr lang="en-US" altLang="zh-CN" sz="20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理解“大一统国家”概念</a:t>
            </a:r>
            <a:endParaRPr lang="en-US" altLang="zh-CN" sz="2000" dirty="0">
              <a:latin typeface="方正宋刻本秀楷简体" panose="02000000000000000000" pitchFamily="2" charset="-122"/>
              <a:ea typeface="方正宋刻本秀楷简体" panose="02000000000000000000" pitchFamily="2" charset="-122"/>
            </a:endParaRPr>
          </a:p>
          <a:p>
            <a:pPr marL="285750" indent="-285750">
              <a:buFont typeface="Wingdings" panose="05000000000000000000" pitchFamily="2" charset="2"/>
              <a:buChar char="ü"/>
            </a:pPr>
            <a:r>
              <a:rPr lang="zh-CN" altLang="en-US" sz="2000" dirty="0">
                <a:latin typeface="方正宋刻本秀楷简体" panose="02000000000000000000" pitchFamily="2" charset="-122"/>
                <a:ea typeface="方正宋刻本秀楷简体" panose="02000000000000000000" pitchFamily="2" charset="-122"/>
              </a:rPr>
              <a:t>王朝覆亡问题（容易被忽视）</a:t>
            </a:r>
            <a:endParaRPr lang="en-US" altLang="zh-CN" dirty="0"/>
          </a:p>
        </p:txBody>
      </p:sp>
      <p:pic>
        <p:nvPicPr>
          <p:cNvPr id="2" name="图片 1"/>
          <p:cNvPicPr>
            <a:picLocks noChangeAspect="1"/>
          </p:cNvPicPr>
          <p:nvPr/>
        </p:nvPicPr>
        <p:blipFill>
          <a:blip r:embed="rId2"/>
          <a:stretch>
            <a:fillRect/>
          </a:stretch>
        </p:blipFill>
        <p:spPr>
          <a:xfrm>
            <a:off x="5657074" y="908304"/>
            <a:ext cx="6534926" cy="3670741"/>
          </a:xfrm>
          <a:prstGeom prst="rect">
            <a:avLst/>
          </a:prstGeom>
        </p:spPr>
      </p:pic>
      <p:pic>
        <p:nvPicPr>
          <p:cNvPr id="13" name="图片 12"/>
          <p:cNvPicPr>
            <a:picLocks noChangeAspect="1"/>
          </p:cNvPicPr>
          <p:nvPr/>
        </p:nvPicPr>
        <p:blipFill>
          <a:blip r:embed="rId3"/>
          <a:stretch>
            <a:fillRect/>
          </a:stretch>
        </p:blipFill>
        <p:spPr>
          <a:xfrm>
            <a:off x="5694613" y="3018288"/>
            <a:ext cx="6534926" cy="3677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12" name="文本框 11"/>
          <p:cNvSpPr txBox="1"/>
          <p:nvPr/>
        </p:nvSpPr>
        <p:spPr>
          <a:xfrm>
            <a:off x="510539" y="123664"/>
            <a:ext cx="9174481"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提炼核心主题</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13" name="组合 12"/>
          <p:cNvGrpSpPr/>
          <p:nvPr/>
        </p:nvGrpSpPr>
        <p:grpSpPr>
          <a:xfrm>
            <a:off x="1727445" y="1068535"/>
            <a:ext cx="8430015" cy="703807"/>
            <a:chOff x="236628" y="4815840"/>
            <a:chExt cx="6358639" cy="1709909"/>
          </a:xfrm>
        </p:grpSpPr>
        <p:grpSp>
          <p:nvGrpSpPr>
            <p:cNvPr id="14" name="组合 13"/>
            <p:cNvGrpSpPr/>
            <p:nvPr/>
          </p:nvGrpSpPr>
          <p:grpSpPr>
            <a:xfrm>
              <a:off x="516298" y="4815840"/>
              <a:ext cx="5953635" cy="1709909"/>
              <a:chOff x="1695451" y="989013"/>
              <a:chExt cx="2020887" cy="1263650"/>
            </a:xfrm>
            <a:solidFill>
              <a:srgbClr val="B04232">
                <a:alpha val="98000"/>
              </a:srgbClr>
            </a:solidFill>
          </p:grpSpPr>
          <p:sp>
            <p:nvSpPr>
              <p:cNvPr id="16"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17"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18"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19"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0"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1"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2"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3"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4"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5"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6"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7"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8"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29"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0"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1"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2"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3"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4"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5"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6"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7"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8"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39"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0"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1" name="Freeform 30"/>
              <p:cNvSpPr>
                <a:spLocks noEditPoints="1"/>
              </p:cNvSpPr>
              <p:nvPr/>
            </p:nvSpPr>
            <p:spPr bwMode="auto">
              <a:xfrm>
                <a:off x="1695451" y="989013"/>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solidFill>
                <a:srgbClr val="7603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等线" panose="02010600030101010101" charset="-122"/>
                </a:endParaRPr>
              </a:p>
            </p:txBody>
          </p:sp>
          <p:sp>
            <p:nvSpPr>
              <p:cNvPr id="42"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3"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4"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5"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6"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7"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8"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49"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0"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1"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2"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3"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4"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5"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6"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7"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8"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59"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0"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1"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2"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3"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4"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5"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6"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7"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8"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69"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0"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1"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2"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3"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4"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5"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6"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7"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8"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79"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80"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81"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sp>
            <p:nvSpPr>
              <p:cNvPr id="82"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等线" panose="02010600030101010101" charset="-122"/>
                </a:endParaRPr>
              </a:p>
            </p:txBody>
          </p:sp>
        </p:grpSp>
        <p:sp>
          <p:nvSpPr>
            <p:cNvPr id="15" name="文本框 14"/>
            <p:cNvSpPr txBox="1"/>
            <p:nvPr/>
          </p:nvSpPr>
          <p:spPr>
            <a:xfrm>
              <a:off x="236628" y="4960039"/>
              <a:ext cx="6358639" cy="1420719"/>
            </a:xfrm>
            <a:prstGeom prst="rect">
              <a:avLst/>
            </a:prstGeom>
            <a:noFill/>
          </p:spPr>
          <p:txBody>
            <a:bodyPr wrap="square" rtlCol="0">
              <a:spAutoFit/>
            </a:bodyPr>
            <a:lstStyle/>
            <a:p>
              <a:pPr algn="ctr" defTabSz="914400"/>
              <a:r>
                <a:rPr lang="zh-CN" altLang="en-US" sz="3200" dirty="0">
                  <a:solidFill>
                    <a:prstClr val="white"/>
                  </a:solidFill>
                  <a:latin typeface="华文行楷" panose="02010800040101010101" charset="-122"/>
                  <a:ea typeface="华文行楷" panose="02010800040101010101" charset="-122"/>
                  <a:cs typeface="华文行楷" panose="02010800040101010101" charset="-122"/>
                </a:rPr>
                <a:t>统领一堂课的中心、主旨、立意、灵魂</a:t>
              </a:r>
              <a:endParaRPr lang="zh-CN" altLang="en-US" sz="3200" dirty="0">
                <a:solidFill>
                  <a:prstClr val="white"/>
                </a:solidFill>
                <a:latin typeface="华文行楷" panose="02010800040101010101" charset="-122"/>
                <a:ea typeface="华文行楷" panose="02010800040101010101" charset="-122"/>
                <a:cs typeface="华文行楷" panose="02010800040101010101" charset="-122"/>
              </a:endParaRPr>
            </a:p>
          </p:txBody>
        </p:sp>
      </p:grpSp>
      <p:sp>
        <p:nvSpPr>
          <p:cNvPr id="83" name="文本框 82"/>
          <p:cNvSpPr txBox="1"/>
          <p:nvPr/>
        </p:nvSpPr>
        <p:spPr>
          <a:xfrm>
            <a:off x="576699" y="2237421"/>
            <a:ext cx="5365756" cy="3785652"/>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000" dirty="0">
                <a:latin typeface="方正宋刻本秀楷简体" panose="02000000000000000000" pitchFamily="2" charset="-122"/>
                <a:ea typeface="方正宋刻本秀楷简体" panose="02000000000000000000" pitchFamily="2" charset="-122"/>
              </a:rPr>
              <a:t>“教有中心、学有方法” </a:t>
            </a:r>
            <a:endParaRPr lang="en-US" altLang="zh-CN" sz="2000" dirty="0">
              <a:latin typeface="方正宋刻本秀楷简体" panose="02000000000000000000" pitchFamily="2" charset="-122"/>
              <a:ea typeface="方正宋刻本秀楷简体" panose="02000000000000000000" pitchFamily="2" charset="-122"/>
            </a:endParaRPr>
          </a:p>
          <a:p>
            <a:pPr indent="457200"/>
            <a:r>
              <a:rPr lang="zh-CN" altLang="en-US" sz="2000" dirty="0">
                <a:latin typeface="方正宋刻本秀楷简体" panose="02000000000000000000" pitchFamily="2" charset="-122"/>
                <a:ea typeface="方正宋刻本秀楷简体" panose="02000000000000000000" pitchFamily="2" charset="-122"/>
              </a:rPr>
              <a:t>中心需找到核心概念，即能统摄贯通该课，而且与前后内容相通的核心观点。</a:t>
            </a:r>
            <a:r>
              <a:rPr lang="zh-CN" altLang="en-US" sz="2000" b="1" dirty="0">
                <a:solidFill>
                  <a:srgbClr val="C00000"/>
                </a:solidFill>
                <a:latin typeface="方正宋刻本秀楷简体" panose="02000000000000000000" pitchFamily="2" charset="-122"/>
                <a:ea typeface="方正宋刻本秀楷简体" panose="02000000000000000000" pitchFamily="2" charset="-122"/>
              </a:rPr>
              <a:t>围绕中心，再连点成线，架线成面，构面成体。</a:t>
            </a:r>
            <a:r>
              <a:rPr lang="zh-CN" altLang="en-US" sz="2000" dirty="0">
                <a:latin typeface="方正宋刻本秀楷简体" panose="02000000000000000000" pitchFamily="2" charset="-122"/>
                <a:ea typeface="方正宋刻本秀楷简体" panose="02000000000000000000" pitchFamily="2" charset="-122"/>
              </a:rPr>
              <a:t>这个面是将人物、事件、现象组成一个结构；这个“体”是历史地认识这个结构背后的观念。</a:t>
            </a:r>
            <a:endParaRPr lang="en-US" altLang="zh-CN" sz="2000" dirty="0">
              <a:latin typeface="方正宋刻本秀楷简体" panose="02000000000000000000" pitchFamily="2" charset="-122"/>
              <a:ea typeface="方正宋刻本秀楷简体" panose="02000000000000000000" pitchFamily="2" charset="-122"/>
            </a:endParaRPr>
          </a:p>
          <a:p>
            <a:pPr indent="457200"/>
            <a:endParaRPr lang="en-US" altLang="zh-CN" sz="2000" dirty="0">
              <a:latin typeface="方正宋刻本秀楷简体" panose="02000000000000000000" pitchFamily="2" charset="-122"/>
              <a:ea typeface="方正宋刻本秀楷简体" panose="02000000000000000000" pitchFamily="2" charset="-122"/>
            </a:endParaRPr>
          </a:p>
          <a:p>
            <a:pPr indent="457200"/>
            <a:endParaRPr lang="en-US" altLang="zh-CN" sz="2000" dirty="0">
              <a:latin typeface="方正宋刻本秀楷简体" panose="02000000000000000000" pitchFamily="2" charset="-122"/>
              <a:ea typeface="方正宋刻本秀楷简体" panose="02000000000000000000" pitchFamily="2" charset="-122"/>
            </a:endParaRPr>
          </a:p>
          <a:p>
            <a:pPr indent="457200"/>
            <a:endParaRPr lang="zh-CN" altLang="en-US" sz="2000" dirty="0">
              <a:latin typeface="方正宋刻本秀楷简体" panose="02000000000000000000" pitchFamily="2" charset="-122"/>
              <a:ea typeface="方正宋刻本秀楷简体" panose="02000000000000000000" pitchFamily="2" charset="-122"/>
            </a:endParaRPr>
          </a:p>
          <a:p>
            <a:endParaRPr lang="en-US" altLang="zh-CN" sz="2000" dirty="0">
              <a:latin typeface="方正宋刻本秀楷简体" panose="02000000000000000000" pitchFamily="2" charset="-122"/>
              <a:ea typeface="方正宋刻本秀楷简体" panose="02000000000000000000" pitchFamily="2" charset="-122"/>
            </a:endParaRPr>
          </a:p>
          <a:p>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摘编自於以传</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教有中心</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学有方法</a:t>
            </a:r>
            <a:r>
              <a:rPr lang="en-US" altLang="zh-CN" sz="2000" dirty="0">
                <a:latin typeface="方正宋刻本秀楷简体" panose="02000000000000000000" pitchFamily="2" charset="-122"/>
                <a:ea typeface="方正宋刻本秀楷简体" panose="02000000000000000000" pitchFamily="2" charset="-122"/>
              </a:rPr>
              <a:t>—“</a:t>
            </a:r>
            <a:r>
              <a:rPr lang="zh-CN" altLang="en-US" sz="2000" dirty="0">
                <a:latin typeface="方正宋刻本秀楷简体" panose="02000000000000000000" pitchFamily="2" charset="-122"/>
                <a:ea typeface="方正宋刻本秀楷简体" panose="02000000000000000000" pitchFamily="2" charset="-122"/>
              </a:rPr>
              <a:t>怎样上好历史课”杂谈</a:t>
            </a:r>
            <a:r>
              <a:rPr lang="en-US" altLang="zh-CN" sz="2000" dirty="0">
                <a:latin typeface="方正宋刻本秀楷简体" panose="02000000000000000000" pitchFamily="2" charset="-122"/>
                <a:ea typeface="方正宋刻本秀楷简体" panose="02000000000000000000" pitchFamily="2" charset="-122"/>
              </a:rPr>
              <a:t>》</a:t>
            </a:r>
            <a:endParaRPr lang="en-US" altLang="zh-CN" sz="2000" dirty="0">
              <a:latin typeface="方正宋刻本秀楷简体" panose="02000000000000000000" pitchFamily="2" charset="-122"/>
              <a:ea typeface="方正宋刻本秀楷简体" panose="02000000000000000000" pitchFamily="2" charset="-122"/>
            </a:endParaRPr>
          </a:p>
        </p:txBody>
      </p:sp>
      <p:sp>
        <p:nvSpPr>
          <p:cNvPr id="10" name="文本框 9"/>
          <p:cNvSpPr txBox="1"/>
          <p:nvPr/>
        </p:nvSpPr>
        <p:spPr>
          <a:xfrm>
            <a:off x="747576" y="4183170"/>
            <a:ext cx="5024002" cy="1015663"/>
          </a:xfrm>
          <a:prstGeom prst="rect">
            <a:avLst/>
          </a:prstGeom>
          <a:solidFill>
            <a:schemeClr val="accent2">
              <a:lumMod val="40000"/>
              <a:lumOff val="60000"/>
            </a:schemeClr>
          </a:solidFill>
        </p:spPr>
        <p:txBody>
          <a:bodyPr wrap="square">
            <a:spAutoFit/>
          </a:bodyPr>
          <a:lstStyle/>
          <a:p>
            <a:pPr indent="457200"/>
            <a:r>
              <a:rPr lang="zh-CN" altLang="en-US" sz="2000" b="1" dirty="0">
                <a:latin typeface="方正宋刻本秀楷简体" panose="02000000000000000000" pitchFamily="2" charset="-122"/>
                <a:ea typeface="方正宋刻本秀楷简体" panose="02000000000000000000" pitchFamily="2" charset="-122"/>
              </a:rPr>
              <a:t>单元</a:t>
            </a:r>
            <a:r>
              <a:rPr lang="en-US" altLang="zh-CN" sz="2000" b="1" dirty="0">
                <a:latin typeface="方正宋刻本秀楷简体" panose="02000000000000000000" pitchFamily="2" charset="-122"/>
                <a:ea typeface="方正宋刻本秀楷简体" panose="02000000000000000000" pitchFamily="2" charset="-122"/>
              </a:rPr>
              <a:t>—</a:t>
            </a:r>
            <a:r>
              <a:rPr lang="zh-CN" altLang="en-US" sz="2000" b="1" dirty="0">
                <a:latin typeface="方正宋刻本秀楷简体" panose="02000000000000000000" pitchFamily="2" charset="-122"/>
                <a:ea typeface="方正宋刻本秀楷简体" panose="02000000000000000000" pitchFamily="2" charset="-122"/>
              </a:rPr>
              <a:t>课文整体构架法；破题法；寻新法；史学方法统整法；综合法五种途径和方法。</a:t>
            </a:r>
            <a:endParaRPr lang="zh-CN" altLang="en-US" sz="2000" b="1" dirty="0">
              <a:latin typeface="方正宋刻本秀楷简体" panose="02000000000000000000" pitchFamily="2" charset="-122"/>
              <a:ea typeface="方正宋刻本秀楷简体" panose="02000000000000000000" pitchFamily="2" charset="-122"/>
            </a:endParaRPr>
          </a:p>
        </p:txBody>
      </p:sp>
      <p:grpSp>
        <p:nvGrpSpPr>
          <p:cNvPr id="2" name="组合 1"/>
          <p:cNvGrpSpPr/>
          <p:nvPr/>
        </p:nvGrpSpPr>
        <p:grpSpPr>
          <a:xfrm>
            <a:off x="6661697" y="2375992"/>
            <a:ext cx="3854630" cy="3351988"/>
            <a:chOff x="6661697" y="2375992"/>
            <a:chExt cx="3854630" cy="3351988"/>
          </a:xfrm>
        </p:grpSpPr>
        <p:sp>
          <p:nvSpPr>
            <p:cNvPr id="84" name="文本框 83"/>
            <p:cNvSpPr txBox="1"/>
            <p:nvPr/>
          </p:nvSpPr>
          <p:spPr>
            <a:xfrm>
              <a:off x="6661697" y="2375992"/>
              <a:ext cx="3854630" cy="1938992"/>
            </a:xfrm>
            <a:prstGeom prst="rect">
              <a:avLst/>
            </a:prstGeom>
            <a:solidFill>
              <a:schemeClr val="bg1"/>
            </a:solidFill>
          </p:spPr>
          <p:txBody>
            <a:bodyPr wrap="square" rtlCol="0">
              <a:spAutoFit/>
            </a:bodyPr>
            <a:lstStyle/>
            <a:p>
              <a:r>
                <a:rPr lang="zh-CN" altLang="en-US" sz="2400" b="1" dirty="0">
                  <a:latin typeface="方正宋刻本秀楷简体" panose="02000000000000000000" pitchFamily="2" charset="-122"/>
                  <a:ea typeface="方正宋刻本秀楷简体" panose="02000000000000000000" pitchFamily="2" charset="-122"/>
                </a:rPr>
                <a:t>依据课标定主旨；</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整合知识抓特征；</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化用史学研究成果；</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从典型事件、人物找突破</a:t>
              </a:r>
              <a:endParaRPr lang="en-US" altLang="zh-CN" sz="2400" b="1" dirty="0">
                <a:latin typeface="方正宋刻本秀楷简体" panose="02000000000000000000" pitchFamily="2" charset="-122"/>
                <a:ea typeface="方正宋刻本秀楷简体" panose="02000000000000000000" pitchFamily="2" charset="-122"/>
              </a:endParaRPr>
            </a:p>
            <a:p>
              <a:r>
                <a:rPr lang="en-US" altLang="zh-CN" sz="2400" b="1" dirty="0">
                  <a:latin typeface="方正宋刻本秀楷简体" panose="02000000000000000000" pitchFamily="2" charset="-122"/>
                  <a:ea typeface="方正宋刻本秀楷简体" panose="02000000000000000000" pitchFamily="2" charset="-122"/>
                </a:rPr>
                <a:t>……</a:t>
              </a:r>
              <a:endParaRPr lang="en-US" altLang="zh-CN" sz="2400" b="1" dirty="0">
                <a:latin typeface="方正宋刻本秀楷简体" panose="02000000000000000000" pitchFamily="2" charset="-122"/>
                <a:ea typeface="方正宋刻本秀楷简体" panose="02000000000000000000" pitchFamily="2" charset="-122"/>
              </a:endParaRPr>
            </a:p>
          </p:txBody>
        </p:sp>
        <p:sp>
          <p:nvSpPr>
            <p:cNvPr id="85" name="箭头: 下 84"/>
            <p:cNvSpPr/>
            <p:nvPr/>
          </p:nvSpPr>
          <p:spPr>
            <a:xfrm>
              <a:off x="8257895" y="4314984"/>
              <a:ext cx="548733" cy="518708"/>
            </a:xfrm>
            <a:prstGeom prst="down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7721327" y="4773873"/>
              <a:ext cx="1796053" cy="954107"/>
            </a:xfrm>
            <a:prstGeom prst="rect">
              <a:avLst/>
            </a:prstGeom>
            <a:noFill/>
            <a:ln>
              <a:noFill/>
            </a:ln>
          </p:spPr>
          <p:txBody>
            <a:bodyPr wrap="square" rtlCol="0">
              <a:spAutoFit/>
            </a:bodyPr>
            <a:lstStyle/>
            <a:p>
              <a:r>
                <a:rPr lang="zh-CN" altLang="en-US" sz="2800" b="1" dirty="0">
                  <a:solidFill>
                    <a:schemeClr val="accent2">
                      <a:lumMod val="50000"/>
                    </a:schemeClr>
                  </a:solidFill>
                  <a:latin typeface="方正清刻本悦宋简体" panose="02000000000000000000" pitchFamily="2" charset="-122"/>
                  <a:ea typeface="方正清刻本悦宋简体" panose="02000000000000000000" pitchFamily="2" charset="-122"/>
                </a:rPr>
                <a:t>深度理解</a:t>
              </a:r>
              <a:endParaRPr lang="en-US" altLang="zh-CN" sz="2800" b="1" dirty="0">
                <a:solidFill>
                  <a:schemeClr val="accent2">
                    <a:lumMod val="50000"/>
                  </a:schemeClr>
                </a:solidFill>
                <a:latin typeface="方正清刻本悦宋简体" panose="02000000000000000000" pitchFamily="2" charset="-122"/>
                <a:ea typeface="方正清刻本悦宋简体" panose="02000000000000000000" pitchFamily="2" charset="-122"/>
              </a:endParaRPr>
            </a:p>
            <a:p>
              <a:r>
                <a:rPr lang="zh-CN" altLang="en-US" sz="2800" b="1" dirty="0">
                  <a:solidFill>
                    <a:schemeClr val="accent2">
                      <a:lumMod val="50000"/>
                    </a:schemeClr>
                  </a:solidFill>
                  <a:latin typeface="方正清刻本悦宋简体" panose="02000000000000000000" pitchFamily="2" charset="-122"/>
                  <a:ea typeface="方正清刻本悦宋简体" panose="02000000000000000000" pitchFamily="2" charset="-122"/>
                </a:rPr>
                <a:t>高度凝练 </a:t>
              </a:r>
              <a:endParaRPr lang="zh-CN" altLang="en-US" sz="2800" b="1" dirty="0">
                <a:solidFill>
                  <a:schemeClr val="accent2">
                    <a:lumMod val="50000"/>
                  </a:schemeClr>
                </a:solidFill>
                <a:latin typeface="方正清刻本悦宋简体" panose="02000000000000000000" pitchFamily="2" charset="-122"/>
                <a:ea typeface="方正清刻本悦宋简体" panose="02000000000000000000"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2340786"/>
            <a:ext cx="8025087" cy="4517214"/>
          </a:xfrm>
          <a:prstGeom prst="rect">
            <a:avLst/>
          </a:prstGeom>
        </p:spPr>
      </p:pic>
      <p:pic>
        <p:nvPicPr>
          <p:cNvPr id="5" name="图片 4"/>
          <p:cNvPicPr>
            <a:picLocks noChangeAspect="1"/>
          </p:cNvPicPr>
          <p:nvPr/>
        </p:nvPicPr>
        <p:blipFill>
          <a:blip r:embed="rId2"/>
          <a:stretch>
            <a:fillRect/>
          </a:stretch>
        </p:blipFill>
        <p:spPr>
          <a:xfrm>
            <a:off x="4236721" y="2395308"/>
            <a:ext cx="7955280" cy="4463458"/>
          </a:xfrm>
          <a:prstGeom prst="rect">
            <a:avLst/>
          </a:prstGeom>
        </p:spPr>
      </p:pic>
      <p:pic>
        <p:nvPicPr>
          <p:cNvPr id="7" name="图片 6"/>
          <p:cNvPicPr>
            <a:picLocks noChangeAspect="1"/>
          </p:cNvPicPr>
          <p:nvPr/>
        </p:nvPicPr>
        <p:blipFill>
          <a:blip r:embed="rId3"/>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提炼核心主题</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9" name="文本框 8"/>
          <p:cNvSpPr txBox="1"/>
          <p:nvPr/>
        </p:nvSpPr>
        <p:spPr>
          <a:xfrm>
            <a:off x="510538" y="1017347"/>
            <a:ext cx="11399521" cy="1323439"/>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000" dirty="0">
                <a:latin typeface="方正清刻本悦宋简体" panose="02000000000000000000" pitchFamily="2" charset="-122"/>
                <a:ea typeface="方正清刻本悦宋简体" panose="02000000000000000000" pitchFamily="2" charset="-122"/>
              </a:rPr>
              <a:t>大历史观的基本要义就是放宽历史的视野，从长时段和广空间去考察历史的发展与变迁。用大历史观指导的单元主题教学是基于宏观视野进行微观教学探究，有利于学生从纷繁历史中把握历史规律，避免淹没在细碎的历史知识中。</a:t>
            </a:r>
            <a:endParaRPr lang="en-US" altLang="zh-CN" sz="2000" dirty="0">
              <a:latin typeface="方正清刻本悦宋简体" panose="02000000000000000000" pitchFamily="2" charset="-122"/>
              <a:ea typeface="方正清刻本悦宋简体" panose="02000000000000000000" pitchFamily="2" charset="-122"/>
            </a:endParaRPr>
          </a:p>
          <a:p>
            <a:pPr algn="r"/>
            <a:r>
              <a:rPr lang="en-US" altLang="zh-CN" sz="2000" dirty="0">
                <a:latin typeface="方正清刻本悦宋简体" panose="02000000000000000000" pitchFamily="2" charset="-122"/>
                <a:ea typeface="方正清刻本悦宋简体" panose="02000000000000000000" pitchFamily="2" charset="-122"/>
              </a:rPr>
              <a:t>——</a:t>
            </a:r>
            <a:r>
              <a:rPr lang="zh-CN" altLang="en-US" sz="2000" dirty="0">
                <a:latin typeface="方正清刻本悦宋简体" panose="02000000000000000000" pitchFamily="2" charset="-122"/>
                <a:ea typeface="方正清刻本悦宋简体" panose="02000000000000000000" pitchFamily="2" charset="-122"/>
              </a:rPr>
              <a:t>葛家梅、徐文彬</a:t>
            </a:r>
            <a:r>
              <a:rPr lang="en-US" altLang="zh-CN" sz="2000" dirty="0">
                <a:latin typeface="方正清刻本悦宋简体" panose="02000000000000000000" pitchFamily="2" charset="-122"/>
                <a:ea typeface="方正清刻本悦宋简体" panose="02000000000000000000" pitchFamily="2" charset="-122"/>
              </a:rPr>
              <a:t>《</a:t>
            </a:r>
            <a:r>
              <a:rPr lang="zh-CN" altLang="en-US" sz="2000" dirty="0">
                <a:latin typeface="方正清刻本悦宋简体" panose="02000000000000000000" pitchFamily="2" charset="-122"/>
                <a:ea typeface="方正清刻本悦宋简体" panose="02000000000000000000" pitchFamily="2" charset="-122"/>
              </a:rPr>
              <a:t>大历史观下的高中历史单元主题教学</a:t>
            </a:r>
            <a:r>
              <a:rPr lang="en-US" altLang="zh-CN" sz="2000" dirty="0">
                <a:latin typeface="方正清刻本悦宋简体" panose="02000000000000000000" pitchFamily="2" charset="-122"/>
                <a:ea typeface="方正清刻本悦宋简体" panose="02000000000000000000" pitchFamily="2" charset="-122"/>
              </a:rPr>
              <a:t>》</a:t>
            </a:r>
            <a:endParaRPr lang="zh-CN" altLang="en-US" dirty="0">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5" name="文本框 4"/>
          <p:cNvSpPr txBox="1"/>
          <p:nvPr/>
        </p:nvSpPr>
        <p:spPr>
          <a:xfrm>
            <a:off x="0" y="0"/>
            <a:ext cx="12192000" cy="6858000"/>
          </a:xfrm>
          <a:prstGeom prst="rect">
            <a:avLst/>
          </a:prstGeom>
          <a:solidFill>
            <a:schemeClr val="tx1">
              <a:alpha val="2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4" name="文本框 3"/>
          <p:cNvSpPr txBox="1"/>
          <p:nvPr/>
        </p:nvSpPr>
        <p:spPr>
          <a:xfrm>
            <a:off x="281940" y="3642777"/>
            <a:ext cx="5452533" cy="1200329"/>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3600" b="1" dirty="0">
                <a:solidFill>
                  <a:prstClr val="white"/>
                </a:solidFill>
                <a:latin typeface="方正大标宋简体" panose="02010601030101010101" pitchFamily="65" charset="-122"/>
                <a:ea typeface="方正大标宋简体" panose="02010601030101010101" pitchFamily="65" charset="-122"/>
              </a:rPr>
              <a:t>历史教学是一片浩瀚宇宙</a:t>
            </a:r>
            <a:endParaRPr lang="en-US" altLang="zh-CN" sz="3600" b="1" dirty="0">
              <a:solidFill>
                <a:prstClr val="white"/>
              </a:solidFill>
              <a:latin typeface="方正大标宋简体" panose="02010601030101010101" pitchFamily="65" charset="-122"/>
              <a:ea typeface="方正大标宋简体" panose="02010601030101010101" pitchFamily="65"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我们的征途是星辰大海</a:t>
            </a:r>
            <a:endPar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p:txBody>
      </p:sp>
      <p:sp>
        <p:nvSpPr>
          <p:cNvPr id="2" name="文本框 1"/>
          <p:cNvSpPr txBox="1"/>
          <p:nvPr/>
        </p:nvSpPr>
        <p:spPr>
          <a:xfrm>
            <a:off x="129540" y="964943"/>
            <a:ext cx="8244840" cy="1200329"/>
          </a:xfrm>
          <a:prstGeom prst="rect">
            <a:avLst/>
          </a:prstGeom>
          <a:noFill/>
        </p:spPr>
        <p:txBody>
          <a:bodyPr wrap="square" rtlCol="0">
            <a:spAutoFit/>
          </a:bodyPr>
          <a:lstStyle/>
          <a:p>
            <a:r>
              <a:rPr lang="zh-CN" altLang="en-US" sz="2400" b="1" dirty="0">
                <a:solidFill>
                  <a:schemeClr val="bg1"/>
                </a:solidFill>
                <a:latin typeface="华文中宋" panose="02010600040101010101" pitchFamily="2" charset="-122"/>
                <a:ea typeface="华文中宋" panose="02010600040101010101" pitchFamily="2" charset="-122"/>
              </a:rPr>
              <a:t>历史知识是奥秘的、无穷的、博大精深的</a:t>
            </a:r>
            <a:r>
              <a:rPr lang="en-US" altLang="zh-CN"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r>
              <a:rPr lang="zh-CN" altLang="en-US" sz="2400" b="1" dirty="0">
                <a:solidFill>
                  <a:schemeClr val="bg1"/>
                </a:solidFill>
                <a:latin typeface="华文中宋" panose="02010600040101010101" pitchFamily="2" charset="-122"/>
                <a:ea typeface="华文中宋" panose="02010600040101010101" pitchFamily="2" charset="-122"/>
              </a:rPr>
              <a:t>新教材教学是充满挑战的、是需要探索创新的</a:t>
            </a:r>
            <a:r>
              <a:rPr lang="en-US" altLang="zh-CN" sz="2400" b="1" dirty="0">
                <a:solidFill>
                  <a:schemeClr val="bg1"/>
                </a:solidFill>
                <a:latin typeface="华文中宋" panose="02010600040101010101" pitchFamily="2" charset="-122"/>
                <a:ea typeface="华文中宋" panose="02010600040101010101" pitchFamily="2" charset="-122"/>
              </a:rPr>
              <a:t>……</a:t>
            </a:r>
            <a:endParaRPr lang="en-US" altLang="zh-CN" sz="2400" b="1" dirty="0">
              <a:solidFill>
                <a:schemeClr val="bg1"/>
              </a:solidFill>
              <a:latin typeface="华文中宋" panose="02010600040101010101" pitchFamily="2" charset="-122"/>
              <a:ea typeface="华文中宋" panose="02010600040101010101" pitchFamily="2" charset="-122"/>
            </a:endParaRPr>
          </a:p>
          <a:p>
            <a:r>
              <a:rPr lang="zh-CN" altLang="en-US" sz="2400" b="1" dirty="0">
                <a:solidFill>
                  <a:schemeClr val="bg1"/>
                </a:solidFill>
                <a:latin typeface="华文中宋" panose="02010600040101010101" pitchFamily="2" charset="-122"/>
                <a:ea typeface="华文中宋" panose="02010600040101010101" pitchFamily="2" charset="-122"/>
              </a:rPr>
              <a:t>教学本身就是一门永无止境的艺术</a:t>
            </a:r>
            <a:r>
              <a:rPr lang="en-US" altLang="zh-CN" sz="2400" b="1" dirty="0">
                <a:solidFill>
                  <a:schemeClr val="bg1"/>
                </a:solidFill>
                <a:latin typeface="华文中宋" panose="02010600040101010101" pitchFamily="2" charset="-122"/>
                <a:ea typeface="华文中宋" panose="02010600040101010101" pitchFamily="2" charset="-122"/>
              </a:rPr>
              <a:t>……</a:t>
            </a:r>
            <a:endParaRPr lang="zh-CN" altLang="en-US" sz="24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a:stretch>
            <a:fillRect/>
          </a:stretch>
        </p:blipFill>
        <p:spPr>
          <a:xfrm>
            <a:off x="8740728" y="908304"/>
            <a:ext cx="3481166" cy="4975487"/>
          </a:xfrm>
          <a:prstGeom prst="rect">
            <a:avLst/>
          </a:prstGeom>
        </p:spPr>
      </p:pic>
      <p:pic>
        <p:nvPicPr>
          <p:cNvPr id="6" name="图片 5"/>
          <p:cNvPicPr>
            <a:picLocks noChangeAspect="1"/>
          </p:cNvPicPr>
          <p:nvPr/>
        </p:nvPicPr>
        <p:blipFill>
          <a:blip r:embed="rId2"/>
          <a:stretch>
            <a:fillRect/>
          </a:stretch>
        </p:blipFill>
        <p:spPr>
          <a:xfrm>
            <a:off x="0" y="0"/>
            <a:ext cx="12192000" cy="908304"/>
          </a:xfrm>
          <a:prstGeom prst="rect">
            <a:avLst/>
          </a:prstGeom>
        </p:spPr>
      </p:pic>
      <p:pic>
        <p:nvPicPr>
          <p:cNvPr id="2" name="图片 1"/>
          <p:cNvPicPr>
            <a:picLocks noChangeAspect="1"/>
          </p:cNvPicPr>
          <p:nvPr/>
        </p:nvPicPr>
        <p:blipFill>
          <a:blip r:embed="rId3"/>
          <a:stretch>
            <a:fillRect/>
          </a:stretch>
        </p:blipFill>
        <p:spPr>
          <a:xfrm>
            <a:off x="0" y="908304"/>
            <a:ext cx="8845309" cy="4975487"/>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三、课例分析</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提炼核心主题</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grpSp>
        <p:nvGrpSpPr>
          <p:cNvPr id="9" name="组合 8"/>
          <p:cNvGrpSpPr/>
          <p:nvPr/>
        </p:nvGrpSpPr>
        <p:grpSpPr>
          <a:xfrm>
            <a:off x="510539" y="908304"/>
            <a:ext cx="11730696" cy="5949695"/>
            <a:chOff x="476251" y="908304"/>
            <a:chExt cx="11730696" cy="5949695"/>
          </a:xfrm>
        </p:grpSpPr>
        <p:sp>
          <p:nvSpPr>
            <p:cNvPr id="8" name="文本框 7"/>
            <p:cNvSpPr txBox="1"/>
            <p:nvPr/>
          </p:nvSpPr>
          <p:spPr>
            <a:xfrm>
              <a:off x="476251" y="6016952"/>
              <a:ext cx="7818120" cy="707886"/>
            </a:xfrm>
            <a:prstGeom prst="rect">
              <a:avLst/>
            </a:prstGeom>
            <a:noFill/>
          </p:spPr>
          <p:txBody>
            <a:bodyPr wrap="square">
              <a:spAutoFit/>
            </a:bodyPr>
            <a:lstStyle/>
            <a:p>
              <a:r>
                <a:rPr lang="zh-CN" altLang="en-US" sz="2000" b="1" dirty="0">
                  <a:latin typeface="方正宋刻本秀楷简体" panose="02000000000000000000" pitchFamily="2" charset="-122"/>
                  <a:ea typeface="方正宋刻本秀楷简体" panose="02000000000000000000" pitchFamily="2" charset="-122"/>
                </a:rPr>
                <a:t>以“源”“流”“汇”三个单元，展现中华文明多元一体、连绵不绝、兼容并蓄的文化特质，阐发中华文明起源和发展的历史脉络。</a:t>
              </a:r>
              <a:endParaRPr lang="zh-CN" altLang="en-US" sz="2000" b="1" dirty="0">
                <a:latin typeface="方正宋刻本秀楷简体" panose="02000000000000000000" pitchFamily="2" charset="-122"/>
                <a:ea typeface="方正宋刻本秀楷简体" panose="02000000000000000000" pitchFamily="2" charset="-122"/>
              </a:endParaRPr>
            </a:p>
          </p:txBody>
        </p:sp>
        <p:pic>
          <p:nvPicPr>
            <p:cNvPr id="3" name="图片 2"/>
            <p:cNvPicPr>
              <a:picLocks noChangeAspect="1"/>
            </p:cNvPicPr>
            <p:nvPr/>
          </p:nvPicPr>
          <p:blipFill rotWithShape="1">
            <a:blip r:embed="rId4"/>
            <a:srcRect/>
            <a:stretch>
              <a:fillRect/>
            </a:stretch>
          </p:blipFill>
          <p:spPr>
            <a:xfrm>
              <a:off x="8785567" y="908304"/>
              <a:ext cx="3421380" cy="594969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6" name="图片 5"/>
          <p:cNvPicPr>
            <a:picLocks noChangeAspect="1"/>
          </p:cNvPicPr>
          <p:nvPr/>
        </p:nvPicPr>
        <p:blipFill>
          <a:blip r:embed="rId1"/>
          <a:stretch>
            <a:fillRect/>
          </a:stretch>
        </p:blipFill>
        <p:spPr>
          <a:xfrm>
            <a:off x="5996940" y="3358208"/>
            <a:ext cx="6270996" cy="3527435"/>
          </a:xfrm>
          <a:prstGeom prst="rect">
            <a:avLst/>
          </a:prstGeom>
        </p:spPr>
      </p:pic>
      <p:pic>
        <p:nvPicPr>
          <p:cNvPr id="7" name="图片 6"/>
          <p:cNvPicPr>
            <a:picLocks noChangeAspect="1"/>
          </p:cNvPicPr>
          <p:nvPr/>
        </p:nvPicPr>
        <p:blipFill>
          <a:blip r:embed="rId2"/>
          <a:stretch>
            <a:fillRect/>
          </a:stretch>
        </p:blipFill>
        <p:spPr>
          <a:xfrm>
            <a:off x="-175524" y="3311079"/>
            <a:ext cx="6270996" cy="3527435"/>
          </a:xfrm>
          <a:prstGeom prst="rect">
            <a:avLst/>
          </a:prstGeom>
        </p:spPr>
      </p:pic>
      <p:pic>
        <p:nvPicPr>
          <p:cNvPr id="5" name="图片 4"/>
          <p:cNvPicPr>
            <a:picLocks noChangeAspect="1"/>
          </p:cNvPicPr>
          <p:nvPr/>
        </p:nvPicPr>
        <p:blipFill>
          <a:blip r:embed="rId3"/>
          <a:stretch>
            <a:fillRect/>
          </a:stretch>
        </p:blipFill>
        <p:spPr>
          <a:xfrm>
            <a:off x="-528" y="-35867"/>
            <a:ext cx="6096000" cy="3429000"/>
          </a:xfrm>
          <a:prstGeom prst="rect">
            <a:avLst/>
          </a:prstGeom>
        </p:spPr>
      </p:pic>
      <p:pic>
        <p:nvPicPr>
          <p:cNvPr id="8" name="图片 7"/>
          <p:cNvPicPr>
            <a:picLocks noChangeAspect="1"/>
          </p:cNvPicPr>
          <p:nvPr/>
        </p:nvPicPr>
        <p:blipFill>
          <a:blip r:embed="rId4"/>
          <a:stretch>
            <a:fillRect/>
          </a:stretch>
        </p:blipFill>
        <p:spPr>
          <a:xfrm>
            <a:off x="6095472" y="-70792"/>
            <a:ext cx="6096528" cy="34292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8689079" cy="4887607"/>
          </a:xfrm>
          <a:prstGeom prst="rect">
            <a:avLst/>
          </a:prstGeom>
        </p:spPr>
      </p:pic>
      <p:pic>
        <p:nvPicPr>
          <p:cNvPr id="5" name="图片 4"/>
          <p:cNvPicPr>
            <a:picLocks noChangeAspect="1"/>
          </p:cNvPicPr>
          <p:nvPr/>
        </p:nvPicPr>
        <p:blipFill>
          <a:blip r:embed="rId2"/>
          <a:stretch>
            <a:fillRect/>
          </a:stretch>
        </p:blipFill>
        <p:spPr>
          <a:xfrm>
            <a:off x="3375660" y="1883369"/>
            <a:ext cx="8816340" cy="4974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0"/>
            <a:ext cx="5966461" cy="3356134"/>
          </a:xfrm>
          <a:prstGeom prst="rect">
            <a:avLst/>
          </a:prstGeom>
        </p:spPr>
      </p:pic>
      <p:pic>
        <p:nvPicPr>
          <p:cNvPr id="5" name="图片 4"/>
          <p:cNvPicPr>
            <a:picLocks noChangeAspect="1"/>
          </p:cNvPicPr>
          <p:nvPr/>
        </p:nvPicPr>
        <p:blipFill>
          <a:blip r:embed="rId2"/>
          <a:stretch>
            <a:fillRect/>
          </a:stretch>
        </p:blipFill>
        <p:spPr>
          <a:xfrm>
            <a:off x="5966461" y="0"/>
            <a:ext cx="6225540" cy="3501867"/>
          </a:xfrm>
          <a:prstGeom prst="rect">
            <a:avLst/>
          </a:prstGeom>
        </p:spPr>
      </p:pic>
      <p:pic>
        <p:nvPicPr>
          <p:cNvPr id="6" name="图片 5"/>
          <p:cNvPicPr>
            <a:picLocks noChangeAspect="1"/>
          </p:cNvPicPr>
          <p:nvPr/>
        </p:nvPicPr>
        <p:blipFill>
          <a:blip r:embed="rId3"/>
          <a:stretch>
            <a:fillRect/>
          </a:stretch>
        </p:blipFill>
        <p:spPr>
          <a:xfrm>
            <a:off x="-36529" y="3356134"/>
            <a:ext cx="6096528" cy="3585833"/>
          </a:xfrm>
          <a:prstGeom prst="rect">
            <a:avLst/>
          </a:prstGeom>
        </p:spPr>
      </p:pic>
      <p:pic>
        <p:nvPicPr>
          <p:cNvPr id="2" name="图片 1"/>
          <p:cNvPicPr>
            <a:picLocks noChangeAspect="1"/>
          </p:cNvPicPr>
          <p:nvPr/>
        </p:nvPicPr>
        <p:blipFill>
          <a:blip r:embed="rId4"/>
          <a:stretch>
            <a:fillRect/>
          </a:stretch>
        </p:blipFill>
        <p:spPr>
          <a:xfrm>
            <a:off x="6002988" y="3346676"/>
            <a:ext cx="6242352" cy="351132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1517"/>
            <a:ext cx="12192000" cy="68549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0035" y="-12465"/>
            <a:ext cx="6146563" cy="3423300"/>
          </a:xfrm>
          <a:prstGeom prst="rect">
            <a:avLst/>
          </a:prstGeom>
        </p:spPr>
      </p:pic>
      <p:pic>
        <p:nvPicPr>
          <p:cNvPr id="6" name="图片 5"/>
          <p:cNvPicPr>
            <a:picLocks noChangeAspect="1"/>
          </p:cNvPicPr>
          <p:nvPr/>
        </p:nvPicPr>
        <p:blipFill>
          <a:blip r:embed="rId2"/>
          <a:stretch>
            <a:fillRect/>
          </a:stretch>
        </p:blipFill>
        <p:spPr>
          <a:xfrm>
            <a:off x="6169610" y="0"/>
            <a:ext cx="6096529" cy="3429297"/>
          </a:xfrm>
          <a:prstGeom prst="rect">
            <a:avLst/>
          </a:prstGeom>
        </p:spPr>
      </p:pic>
      <p:pic>
        <p:nvPicPr>
          <p:cNvPr id="7" name="图片 6"/>
          <p:cNvPicPr>
            <a:picLocks noChangeAspect="1"/>
          </p:cNvPicPr>
          <p:nvPr/>
        </p:nvPicPr>
        <p:blipFill>
          <a:blip r:embed="rId3"/>
          <a:stretch>
            <a:fillRect/>
          </a:stretch>
        </p:blipFill>
        <p:spPr>
          <a:xfrm>
            <a:off x="6022391" y="3374271"/>
            <a:ext cx="6204375" cy="3489961"/>
          </a:xfrm>
          <a:prstGeom prst="rect">
            <a:avLst/>
          </a:prstGeom>
        </p:spPr>
      </p:pic>
      <p:pic>
        <p:nvPicPr>
          <p:cNvPr id="8" name="图片 7"/>
          <p:cNvPicPr>
            <a:picLocks noChangeAspect="1"/>
          </p:cNvPicPr>
          <p:nvPr/>
        </p:nvPicPr>
        <p:blipFill>
          <a:blip r:embed="rId4"/>
          <a:stretch>
            <a:fillRect/>
          </a:stretch>
        </p:blipFill>
        <p:spPr>
          <a:xfrm>
            <a:off x="-528" y="3422885"/>
            <a:ext cx="6096528" cy="34292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5866"/>
            <a:ext cx="12212857" cy="68697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29541" y="421024"/>
            <a:ext cx="11241562" cy="6323378"/>
          </a:xfrm>
          <a:prstGeom prst="rect">
            <a:avLst/>
          </a:prstGeom>
        </p:spPr>
      </p:pic>
      <p:pic>
        <p:nvPicPr>
          <p:cNvPr id="6" name="图片 5"/>
          <p:cNvPicPr>
            <a:picLocks noChangeAspect="1"/>
          </p:cNvPicPr>
          <p:nvPr/>
        </p:nvPicPr>
        <p:blipFill>
          <a:blip r:embed="rId2"/>
          <a:stretch>
            <a:fillRect/>
          </a:stretch>
        </p:blipFill>
        <p:spPr>
          <a:xfrm>
            <a:off x="776249" y="1043713"/>
            <a:ext cx="10639501" cy="5984719"/>
          </a:xfrm>
          <a:prstGeom prst="rect">
            <a:avLst/>
          </a:prstGeom>
        </p:spPr>
      </p:pic>
      <p:pic>
        <p:nvPicPr>
          <p:cNvPr id="4" name="图片 3"/>
          <p:cNvPicPr>
            <a:picLocks noChangeAspect="1"/>
          </p:cNvPicPr>
          <p:nvPr/>
        </p:nvPicPr>
        <p:blipFill>
          <a:blip r:embed="rId3"/>
          <a:stretch>
            <a:fillRect/>
          </a:stretch>
        </p:blipFill>
        <p:spPr>
          <a:xfrm>
            <a:off x="731601" y="1367595"/>
            <a:ext cx="10940531" cy="6154048"/>
          </a:xfrm>
          <a:prstGeom prst="rect">
            <a:avLst/>
          </a:prstGeom>
        </p:spPr>
      </p:pic>
      <p:sp>
        <p:nvSpPr>
          <p:cNvPr id="3" name="文本框 2"/>
          <p:cNvSpPr txBox="1"/>
          <p:nvPr/>
        </p:nvSpPr>
        <p:spPr>
          <a:xfrm>
            <a:off x="8153400" y="705054"/>
            <a:ext cx="3695700" cy="3416320"/>
          </a:xfrm>
          <a:prstGeom prst="rect">
            <a:avLst/>
          </a:prstGeom>
          <a:solidFill>
            <a:schemeClr val="accent2">
              <a:lumMod val="60000"/>
              <a:lumOff val="40000"/>
            </a:schemeClr>
          </a:solidFill>
        </p:spPr>
        <p:txBody>
          <a:bodyPr wrap="square" rtlCol="0">
            <a:spAutoFit/>
          </a:bodyPr>
          <a:lstStyle/>
          <a:p>
            <a:r>
              <a:rPr lang="zh-CN" altLang="en-US" sz="2400" b="1" dirty="0">
                <a:latin typeface="方正宋刻本秀楷简体" panose="02000000000000000000" pitchFamily="2" charset="-122"/>
                <a:ea typeface="方正宋刻本秀楷简体" panose="02000000000000000000" pitchFamily="2" charset="-122"/>
              </a:rPr>
              <a:t>一是时间对应不足，本课教材的时间对应明至清中叶，而白银货币化对应明中晚期以后；</a:t>
            </a:r>
            <a:endParaRPr lang="en-US" altLang="zh-CN" sz="2400" b="1" dirty="0">
              <a:latin typeface="方正宋刻本秀楷简体" panose="02000000000000000000" pitchFamily="2" charset="-122"/>
              <a:ea typeface="方正宋刻本秀楷简体" panose="02000000000000000000" pitchFamily="2" charset="-122"/>
            </a:endParaRPr>
          </a:p>
          <a:p>
            <a:r>
              <a:rPr lang="zh-CN" altLang="en-US" sz="2400" b="1" dirty="0">
                <a:latin typeface="方正宋刻本秀楷简体" panose="02000000000000000000" pitchFamily="2" charset="-122"/>
                <a:ea typeface="方正宋刻本秀楷简体" panose="02000000000000000000" pitchFamily="2" charset="-122"/>
              </a:rPr>
              <a:t>二是明清时期经济、文化的发展与白银货币化的关系梳理还要具体充分，逻辑关系还需加强。</a:t>
            </a:r>
            <a:endParaRPr lang="en-US" altLang="zh-CN" sz="2400" b="1" dirty="0">
              <a:latin typeface="方正宋刻本秀楷简体" panose="02000000000000000000" pitchFamily="2" charset="-122"/>
              <a:ea typeface="方正宋刻本秀楷简体" panose="02000000000000000000" pitchFamily="2" charset="-122"/>
            </a:endParaRPr>
          </a:p>
          <a:p>
            <a:pPr algn="r"/>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王董业老师</a:t>
            </a:r>
            <a:endParaRPr lang="zh-CN" altLang="en-US" sz="2400" b="1"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1"/>
            <a:ext cx="12192000" cy="68580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1749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5201939" y="1807927"/>
            <a:ext cx="1666164" cy="584775"/>
          </a:xfrm>
          <a:prstGeom prst="rect">
            <a:avLst/>
          </a:prstGeom>
          <a:noFill/>
        </p:spPr>
        <p:txBody>
          <a:bodyPr wrap="square" rtlCol="0">
            <a:spAutoFit/>
          </a:bodyPr>
          <a:lstStyle/>
          <a:p>
            <a:pPr algn="dist"/>
            <a:r>
              <a:rPr lang="zh-CN" altLang="en-US" sz="3200" b="1" dirty="0">
                <a:latin typeface="华文中宋" panose="02010600040101010101" pitchFamily="2" charset="-122"/>
                <a:ea typeface="华文中宋" panose="02010600040101010101" pitchFamily="2" charset="-122"/>
              </a:rPr>
              <a:t>目录</a:t>
            </a:r>
            <a:endParaRPr lang="zh-CN" altLang="en-US" sz="3200" b="1" dirty="0">
              <a:latin typeface="华文中宋" panose="02010600040101010101" pitchFamily="2" charset="-122"/>
              <a:ea typeface="华文中宋" panose="02010600040101010101" pitchFamily="2" charset="-122"/>
            </a:endParaRPr>
          </a:p>
        </p:txBody>
      </p:sp>
      <p:sp>
        <p:nvSpPr>
          <p:cNvPr id="4" name="矩形 3"/>
          <p:cNvSpPr/>
          <p:nvPr/>
        </p:nvSpPr>
        <p:spPr>
          <a:xfrm>
            <a:off x="2199174" y="2852780"/>
            <a:ext cx="3300076" cy="58477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一、工作室简介</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6" name="矩形 5"/>
          <p:cNvSpPr/>
          <p:nvPr/>
        </p:nvSpPr>
        <p:spPr>
          <a:xfrm>
            <a:off x="6700353" y="2852780"/>
            <a:ext cx="3990975" cy="58477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二、高中备课理念</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7" name="矩形 6"/>
          <p:cNvSpPr/>
          <p:nvPr/>
        </p:nvSpPr>
        <p:spPr>
          <a:xfrm>
            <a:off x="2199174" y="4166679"/>
            <a:ext cx="4161224" cy="1077218"/>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三、课例分析 </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a:p>
            <a:pPr algn="just"/>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    </a:t>
            </a: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a:t>
            </a:r>
            <a:r>
              <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rPr>
              <a:t>16</a:t>
            </a: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页</a:t>
            </a:r>
            <a:r>
              <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rPr>
              <a:t>—66</a:t>
            </a: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页）</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8" name="矩形 7"/>
          <p:cNvSpPr/>
          <p:nvPr/>
        </p:nvSpPr>
        <p:spPr>
          <a:xfrm>
            <a:off x="6799541" y="4166679"/>
            <a:ext cx="3990975" cy="58477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四、总结与展望</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pic>
        <p:nvPicPr>
          <p:cNvPr id="9" name="图片 8"/>
          <p:cNvPicPr>
            <a:picLocks noChangeAspect="1"/>
          </p:cNvPicPr>
          <p:nvPr/>
        </p:nvPicPr>
        <p:blipFill>
          <a:blip r:embed="rId2"/>
          <a:stretch>
            <a:fillRect/>
          </a:stretch>
        </p:blipFill>
        <p:spPr>
          <a:xfrm>
            <a:off x="4334948" y="660925"/>
            <a:ext cx="2863611" cy="1271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31443" y="0"/>
            <a:ext cx="8920043" cy="5017524"/>
          </a:xfrm>
          <a:prstGeom prst="rect">
            <a:avLst/>
          </a:prstGeom>
        </p:spPr>
      </p:pic>
      <p:pic>
        <p:nvPicPr>
          <p:cNvPr id="5" name="图片 4"/>
          <p:cNvPicPr>
            <a:picLocks noChangeAspect="1"/>
          </p:cNvPicPr>
          <p:nvPr/>
        </p:nvPicPr>
        <p:blipFill>
          <a:blip r:embed="rId2"/>
          <a:stretch>
            <a:fillRect/>
          </a:stretch>
        </p:blipFill>
        <p:spPr>
          <a:xfrm>
            <a:off x="3047735" y="1690688"/>
            <a:ext cx="9144265" cy="5143649"/>
          </a:xfrm>
          <a:prstGeom prst="rect">
            <a:avLst/>
          </a:prstGeom>
        </p:spPr>
      </p:pic>
      <p:pic>
        <p:nvPicPr>
          <p:cNvPr id="6" name="图片 5"/>
          <p:cNvPicPr>
            <a:picLocks noChangeAspect="1"/>
          </p:cNvPicPr>
          <p:nvPr/>
        </p:nvPicPr>
        <p:blipFill>
          <a:blip r:embed="rId3"/>
          <a:stretch>
            <a:fillRect/>
          </a:stretch>
        </p:blipFill>
        <p:spPr>
          <a:xfrm>
            <a:off x="0" y="23663"/>
            <a:ext cx="8951486" cy="5035211"/>
          </a:xfrm>
          <a:prstGeom prst="rect">
            <a:avLst/>
          </a:prstGeom>
        </p:spPr>
      </p:pic>
      <p:pic>
        <p:nvPicPr>
          <p:cNvPr id="7" name="图片 6"/>
          <p:cNvPicPr>
            <a:picLocks noChangeAspect="1"/>
          </p:cNvPicPr>
          <p:nvPr/>
        </p:nvPicPr>
        <p:blipFill>
          <a:blip r:embed="rId4"/>
          <a:stretch>
            <a:fillRect/>
          </a:stretch>
        </p:blipFill>
        <p:spPr>
          <a:xfrm>
            <a:off x="3101075" y="1690390"/>
            <a:ext cx="9144794" cy="5143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10976"/>
            <a:ext cx="9324080" cy="5244795"/>
          </a:xfrm>
          <a:prstGeom prst="rect">
            <a:avLst/>
          </a:prstGeom>
        </p:spPr>
      </p:pic>
      <p:pic>
        <p:nvPicPr>
          <p:cNvPr id="5" name="图片 4"/>
          <p:cNvPicPr>
            <a:picLocks noChangeAspect="1"/>
          </p:cNvPicPr>
          <p:nvPr/>
        </p:nvPicPr>
        <p:blipFill>
          <a:blip r:embed="rId2"/>
          <a:stretch>
            <a:fillRect/>
          </a:stretch>
        </p:blipFill>
        <p:spPr>
          <a:xfrm>
            <a:off x="1418720" y="2161947"/>
            <a:ext cx="8379275" cy="4713342"/>
          </a:xfrm>
          <a:prstGeom prst="rect">
            <a:avLst/>
          </a:prstGeom>
        </p:spPr>
      </p:pic>
      <p:pic>
        <p:nvPicPr>
          <p:cNvPr id="6" name="图片 5"/>
          <p:cNvPicPr>
            <a:picLocks noChangeAspect="1"/>
          </p:cNvPicPr>
          <p:nvPr/>
        </p:nvPicPr>
        <p:blipFill>
          <a:blip r:embed="rId3"/>
          <a:stretch>
            <a:fillRect/>
          </a:stretch>
        </p:blipFill>
        <p:spPr>
          <a:xfrm>
            <a:off x="3813255" y="2144659"/>
            <a:ext cx="8379273" cy="4713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19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29540" y="115358"/>
            <a:ext cx="8082798" cy="4548082"/>
          </a:xfrm>
          <a:prstGeom prst="rect">
            <a:avLst/>
          </a:prstGeom>
        </p:spPr>
      </p:pic>
      <p:pic>
        <p:nvPicPr>
          <p:cNvPr id="4" name="图片 3"/>
          <p:cNvPicPr>
            <a:picLocks noChangeAspect="1"/>
          </p:cNvPicPr>
          <p:nvPr/>
        </p:nvPicPr>
        <p:blipFill>
          <a:blip r:embed="rId2"/>
          <a:stretch>
            <a:fillRect/>
          </a:stretch>
        </p:blipFill>
        <p:spPr>
          <a:xfrm>
            <a:off x="3359573" y="1889760"/>
            <a:ext cx="8832427" cy="496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8023860" cy="4513420"/>
          </a:xfrm>
          <a:prstGeom prst="rect">
            <a:avLst/>
          </a:prstGeom>
        </p:spPr>
      </p:pic>
      <p:pic>
        <p:nvPicPr>
          <p:cNvPr id="5" name="图片 4"/>
          <p:cNvPicPr>
            <a:picLocks noChangeAspect="1"/>
          </p:cNvPicPr>
          <p:nvPr/>
        </p:nvPicPr>
        <p:blipFill>
          <a:blip r:embed="rId2"/>
          <a:stretch>
            <a:fillRect/>
          </a:stretch>
        </p:blipFill>
        <p:spPr>
          <a:xfrm>
            <a:off x="-53340" y="2344581"/>
            <a:ext cx="8023859" cy="4513420"/>
          </a:xfrm>
          <a:prstGeom prst="rect">
            <a:avLst/>
          </a:prstGeom>
        </p:spPr>
      </p:pic>
      <p:sp>
        <p:nvSpPr>
          <p:cNvPr id="7" name="文本框 6"/>
          <p:cNvSpPr txBox="1"/>
          <p:nvPr/>
        </p:nvSpPr>
        <p:spPr>
          <a:xfrm>
            <a:off x="8077200" y="358436"/>
            <a:ext cx="3649980" cy="4154984"/>
          </a:xfrm>
          <a:prstGeom prst="rect">
            <a:avLst/>
          </a:prstGeom>
          <a:noFill/>
        </p:spPr>
        <p:txBody>
          <a:bodyPr wrap="square">
            <a:spAutoFit/>
          </a:bodyPr>
          <a:lstStyle/>
          <a:p>
            <a:r>
              <a:rPr lang="zh-CN" altLang="en-US" sz="2400" b="1" dirty="0">
                <a:latin typeface="方正宋刻本秀楷简体" panose="02000000000000000000" pitchFamily="2" charset="-122"/>
                <a:ea typeface="方正宋刻本秀楷简体" panose="02000000000000000000" pitchFamily="2" charset="-122"/>
              </a:rPr>
              <a:t>“</a:t>
            </a:r>
            <a:r>
              <a:rPr lang="en-US" altLang="zh-CN" sz="2400" b="1" dirty="0">
                <a:latin typeface="方正宋刻本秀楷简体" panose="02000000000000000000" pitchFamily="2" charset="-122"/>
                <a:ea typeface="方正宋刻本秀楷简体" panose="02000000000000000000" pitchFamily="2" charset="-122"/>
              </a:rPr>
              <a:t>1950</a:t>
            </a:r>
            <a:r>
              <a:rPr lang="zh-CN" altLang="en-US" sz="2400" b="1" dirty="0">
                <a:latin typeface="方正宋刻本秀楷简体" panose="02000000000000000000" pitchFamily="2" charset="-122"/>
                <a:ea typeface="方正宋刻本秀楷简体" panose="02000000000000000000" pitchFamily="2" charset="-122"/>
              </a:rPr>
              <a:t>年代是一个特殊的时间段，这个时间段任何历史的背景下，它在这样一个时间段里头会有很强烈的断裂感，政权改变了，制度改变了，但这个社会没有改变，因为对社会的改变一定是有一个过程的，而且这个过程非常长。”</a:t>
            </a:r>
            <a:endParaRPr lang="en-US" altLang="zh-CN" sz="2400" b="1" dirty="0">
              <a:latin typeface="方正宋刻本秀楷简体" panose="02000000000000000000" pitchFamily="2" charset="-122"/>
              <a:ea typeface="方正宋刻本秀楷简体" panose="02000000000000000000" pitchFamily="2" charset="-122"/>
            </a:endParaRPr>
          </a:p>
          <a:p>
            <a:r>
              <a:rPr lang="en-US" altLang="zh-CN" sz="2000" b="1" dirty="0">
                <a:latin typeface="方正宋刻本秀楷简体" panose="02000000000000000000" pitchFamily="2" charset="-122"/>
                <a:ea typeface="方正宋刻本秀楷简体" panose="02000000000000000000" pitchFamily="2" charset="-122"/>
              </a:rPr>
              <a:t>——</a:t>
            </a:r>
            <a:r>
              <a:rPr lang="zh-CN" altLang="en-US" sz="2000" b="1" dirty="0">
                <a:latin typeface="方正宋刻本秀楷简体" panose="02000000000000000000" pitchFamily="2" charset="-122"/>
                <a:ea typeface="方正宋刻本秀楷简体" panose="02000000000000000000" pitchFamily="2" charset="-122"/>
              </a:rPr>
              <a:t>杨奎松“断裂与延续：共和国史研究再思考”</a:t>
            </a:r>
            <a:endParaRPr lang="zh-CN" altLang="en-US" sz="2000" b="1" dirty="0">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8130540" y="4835575"/>
            <a:ext cx="3924300" cy="923330"/>
          </a:xfrm>
          <a:prstGeom prst="rect">
            <a:avLst/>
          </a:prstGeom>
          <a:noFill/>
        </p:spPr>
        <p:txBody>
          <a:bodyPr wrap="square">
            <a:spAutoFit/>
          </a:bodyPr>
          <a:lstStyle/>
          <a:p>
            <a:r>
              <a:rPr lang="zh-CN" altLang="en-US" dirty="0">
                <a:latin typeface="方正宋刻本秀楷简体" panose="02000000000000000000" pitchFamily="2" charset="-122"/>
                <a:ea typeface="方正宋刻本秀楷简体" panose="02000000000000000000" pitchFamily="2" charset="-122"/>
              </a:rPr>
              <a:t>杨念群 </a:t>
            </a:r>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“断裂”还是“延续”？</a:t>
            </a:r>
            <a:r>
              <a:rPr lang="en-US" altLang="zh-CN" dirty="0">
                <a:latin typeface="方正宋刻本秀楷简体" panose="02000000000000000000" pitchFamily="2" charset="-122"/>
                <a:ea typeface="方正宋刻本秀楷简体" panose="02000000000000000000" pitchFamily="2" charset="-122"/>
              </a:rPr>
              <a:t>——</a:t>
            </a:r>
            <a:r>
              <a:rPr lang="zh-CN" altLang="en-US" dirty="0">
                <a:latin typeface="方正宋刻本秀楷简体" panose="02000000000000000000" pitchFamily="2" charset="-122"/>
                <a:ea typeface="方正宋刻本秀楷简体" panose="02000000000000000000" pitchFamily="2" charset="-122"/>
              </a:rPr>
              <a:t>关于中华民国史研究如何汲取传统资源的思考</a:t>
            </a:r>
            <a:r>
              <a:rPr lang="en-US" altLang="zh-CN" dirty="0">
                <a:latin typeface="方正宋刻本秀楷简体" panose="02000000000000000000" pitchFamily="2" charset="-122"/>
                <a:ea typeface="方正宋刻本秀楷简体" panose="02000000000000000000" pitchFamily="2" charset="-122"/>
              </a:rPr>
              <a:t>》</a:t>
            </a:r>
            <a:endParaRPr lang="zh-CN" altLang="en-US"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0" y="0"/>
            <a:ext cx="10232873" cy="5755991"/>
          </a:xfrm>
          <a:prstGeom prst="rect">
            <a:avLst/>
          </a:prstGeom>
        </p:spPr>
      </p:pic>
      <p:pic>
        <p:nvPicPr>
          <p:cNvPr id="4" name="图片 3"/>
          <p:cNvPicPr>
            <a:picLocks noChangeAspect="1"/>
          </p:cNvPicPr>
          <p:nvPr/>
        </p:nvPicPr>
        <p:blipFill>
          <a:blip r:embed="rId2"/>
          <a:stretch>
            <a:fillRect/>
          </a:stretch>
        </p:blipFill>
        <p:spPr>
          <a:xfrm>
            <a:off x="1149043" y="497664"/>
            <a:ext cx="9380272" cy="5862671"/>
          </a:xfrm>
          <a:prstGeom prst="rect">
            <a:avLst/>
          </a:prstGeom>
        </p:spPr>
      </p:pic>
      <p:pic>
        <p:nvPicPr>
          <p:cNvPr id="5" name="图片 4"/>
          <p:cNvPicPr>
            <a:picLocks noChangeAspect="1"/>
          </p:cNvPicPr>
          <p:nvPr/>
        </p:nvPicPr>
        <p:blipFill>
          <a:blip r:embed="rId3"/>
          <a:stretch>
            <a:fillRect/>
          </a:stretch>
        </p:blipFill>
        <p:spPr>
          <a:xfrm>
            <a:off x="1571416" y="883920"/>
            <a:ext cx="10620585" cy="59740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30628"/>
            <a:ext cx="9312428" cy="5238241"/>
          </a:xfrm>
          <a:prstGeom prst="rect">
            <a:avLst/>
          </a:prstGeom>
        </p:spPr>
      </p:pic>
      <p:pic>
        <p:nvPicPr>
          <p:cNvPr id="5" name="图片 4"/>
          <p:cNvPicPr>
            <a:picLocks noChangeAspect="1"/>
          </p:cNvPicPr>
          <p:nvPr/>
        </p:nvPicPr>
        <p:blipFill>
          <a:blip r:embed="rId2"/>
          <a:stretch>
            <a:fillRect/>
          </a:stretch>
        </p:blipFill>
        <p:spPr>
          <a:xfrm>
            <a:off x="4383514" y="2465727"/>
            <a:ext cx="7808486" cy="4392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r>
              <a:rPr lang="en-US" altLang="zh-CN" sz="3200" noProof="0" dirty="0">
                <a:solidFill>
                  <a:prstClr val="white"/>
                </a:solidFill>
                <a:latin typeface="方正清刻本悦宋简体" panose="02000000000000000000" pitchFamily="2" charset="-122"/>
                <a:ea typeface="方正清刻本悦宋简体" panose="02000000000000000000" pitchFamily="2" charset="-122"/>
              </a:rPr>
              <a:t>·</a:t>
            </a:r>
            <a:r>
              <a:rPr lang="zh-CN" altLang="en-US" sz="3200" noProof="0" dirty="0">
                <a:solidFill>
                  <a:prstClr val="white"/>
                </a:solidFill>
                <a:latin typeface="方正清刻本悦宋简体" panose="02000000000000000000" pitchFamily="2" charset="-122"/>
                <a:ea typeface="方正清刻本悦宋简体" panose="02000000000000000000" pitchFamily="2" charset="-122"/>
              </a:rPr>
              <a:t>打通教材框架</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8" name="矩形: 圆角 17"/>
          <p:cNvSpPr/>
          <p:nvPr/>
        </p:nvSpPr>
        <p:spPr>
          <a:xfrm>
            <a:off x="9624060" y="1215503"/>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子目关系</a:t>
            </a:r>
            <a:endParaRPr lang="zh-CN" altLang="en-US" sz="2800" b="1" dirty="0"/>
          </a:p>
        </p:txBody>
      </p:sp>
      <p:sp>
        <p:nvSpPr>
          <p:cNvPr id="19" name="矩形: 圆角 18"/>
          <p:cNvSpPr/>
          <p:nvPr/>
        </p:nvSpPr>
        <p:spPr>
          <a:xfrm>
            <a:off x="6560820" y="1258992"/>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知识解构</a:t>
            </a:r>
            <a:endParaRPr lang="zh-CN" altLang="en-US" sz="2800" b="1" dirty="0"/>
          </a:p>
        </p:txBody>
      </p:sp>
      <p:sp>
        <p:nvSpPr>
          <p:cNvPr id="20" name="矩形: 圆角 19"/>
          <p:cNvSpPr/>
          <p:nvPr/>
        </p:nvSpPr>
        <p:spPr>
          <a:xfrm>
            <a:off x="8126729" y="2366988"/>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教材重组</a:t>
            </a:r>
            <a:endParaRPr lang="zh-CN" altLang="en-US" sz="2800" b="1" dirty="0"/>
          </a:p>
        </p:txBody>
      </p:sp>
      <p:sp>
        <p:nvSpPr>
          <p:cNvPr id="21" name="矩形: 圆角 20"/>
          <p:cNvSpPr/>
          <p:nvPr/>
        </p:nvSpPr>
        <p:spPr>
          <a:xfrm>
            <a:off x="8126729" y="3510853"/>
            <a:ext cx="2011680" cy="908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800" b="1" dirty="0"/>
              <a:t>梳理框架</a:t>
            </a:r>
            <a:endParaRPr lang="zh-CN" altLang="en-US" sz="2800" b="1" dirty="0"/>
          </a:p>
        </p:txBody>
      </p:sp>
      <p:sp>
        <p:nvSpPr>
          <p:cNvPr id="24" name="文本框 23"/>
          <p:cNvSpPr txBox="1"/>
          <p:nvPr/>
        </p:nvSpPr>
        <p:spPr>
          <a:xfrm>
            <a:off x="5761673" y="4690705"/>
            <a:ext cx="6186487" cy="193899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建立课子目与子目之间、知识与子知识之间的逻辑组合，</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形成一个系统化的有机整体</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。用本课历史事物之间的内在关系联结起知识的各个要素，以严密的学生逻辑思维，把教材的知识结构转化为学生的</a:t>
            </a:r>
            <a:r>
              <a:rPr lang="zh-CN" altLang="en-US" sz="2400" b="1" dirty="0">
                <a:solidFill>
                  <a:srgbClr val="FF0000"/>
                </a:solidFill>
                <a:latin typeface="方正宋刻本秀楷简体" panose="02000000000000000000" pitchFamily="2" charset="-122"/>
                <a:ea typeface="方正宋刻本秀楷简体" panose="02000000000000000000" pitchFamily="2" charset="-122"/>
              </a:rPr>
              <a:t>认知结构</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442913" y="2123807"/>
            <a:ext cx="4944427" cy="3108543"/>
          </a:xfrm>
          <a:prstGeom prst="rect">
            <a:avLst/>
          </a:prstGeom>
          <a:noFill/>
        </p:spPr>
        <p:txBody>
          <a:bodyPr wrap="square">
            <a:spAutoFit/>
          </a:bodyPr>
          <a:lstStyle/>
          <a:p>
            <a:pPr indent="457200"/>
            <a:r>
              <a:rPr lang="zh-CN" altLang="en-US" sz="2800" b="1" dirty="0">
                <a:solidFill>
                  <a:srgbClr val="FF0000"/>
                </a:solidFill>
                <a:latin typeface="方正宋刻本秀楷简体" panose="02000000000000000000" pitchFamily="2" charset="-122"/>
                <a:ea typeface="方正宋刻本秀楷简体" panose="02000000000000000000" pitchFamily="2" charset="-122"/>
              </a:rPr>
              <a:t>高阶思维：</a:t>
            </a:r>
            <a:endParaRPr lang="en-US" altLang="zh-CN" sz="2800" b="1" dirty="0">
              <a:solidFill>
                <a:srgbClr val="FF0000"/>
              </a:solidFill>
              <a:latin typeface="方正宋刻本秀楷简体" panose="02000000000000000000" pitchFamily="2" charset="-122"/>
              <a:ea typeface="方正宋刻本秀楷简体" panose="02000000000000000000" pitchFamily="2" charset="-122"/>
            </a:endParaRPr>
          </a:p>
          <a:p>
            <a:pPr indent="457200"/>
            <a:r>
              <a:rPr lang="zh-CN" altLang="en-US" sz="2400" b="1" dirty="0">
                <a:latin typeface="方正宋刻本秀楷简体" panose="02000000000000000000" pitchFamily="2" charset="-122"/>
                <a:ea typeface="方正宋刻本秀楷简体" panose="02000000000000000000" pitchFamily="2" charset="-122"/>
              </a:rPr>
              <a:t>高阶思维是指发生在较高认知水平层次上的心智活动或较高层次的认知能力，主要由问题解决、决策、批判性思维、创造性思维这些能力构成。高阶思维在教学目标分类中表现为较高认知水平层次的能力，如分析、综合、评价和创造。</a:t>
            </a:r>
            <a:endParaRPr lang="en-US" altLang="zh-CN" sz="2800" b="1"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14" name="图片 13"/>
          <p:cNvPicPr>
            <a:picLocks noChangeAspect="1"/>
          </p:cNvPicPr>
          <p:nvPr/>
        </p:nvPicPr>
        <p:blipFill rotWithShape="1">
          <a:blip r:embed="rId2"/>
          <a:srcRect/>
          <a:stretch>
            <a:fillRect/>
          </a:stretch>
        </p:blipFill>
        <p:spPr>
          <a:xfrm>
            <a:off x="8244841" y="1122938"/>
            <a:ext cx="3200400" cy="2337964"/>
          </a:xfrm>
          <a:prstGeom prst="rect">
            <a:avLst/>
          </a:prstGeom>
        </p:spPr>
      </p:pic>
      <p:sp>
        <p:nvSpPr>
          <p:cNvPr id="16" name="文本框 15"/>
          <p:cNvSpPr txBox="1"/>
          <p:nvPr/>
        </p:nvSpPr>
        <p:spPr>
          <a:xfrm>
            <a:off x="398170" y="3619380"/>
            <a:ext cx="6553202" cy="3046988"/>
          </a:xfrm>
          <a:prstGeom prst="rect">
            <a:avLst/>
          </a:prstGeom>
          <a:solidFill>
            <a:schemeClr val="bg1"/>
          </a:solidFill>
          <a:ln w="38100">
            <a:solidFill>
              <a:schemeClr val="accent2">
                <a:lumMod val="75000"/>
              </a:schemeClr>
            </a:solidFill>
          </a:ln>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课件构思离不开”点、线、面”，步步深入、层层贯通、最后落实在素养上。“点”是具体、生动的历史事实；</a:t>
            </a:r>
            <a:r>
              <a:rPr kumimoji="0" lang="zh-CN" altLang="en-US" sz="2400" i="0" u="none" strike="noStrike" kern="1200" cap="none" spc="0" normalizeH="0" baseline="0" noProof="0" dirty="0">
                <a:ln>
                  <a:noFill/>
                </a:ln>
                <a:effectLst/>
                <a:uLnTx/>
                <a:uFillTx/>
                <a:latin typeface="方正宋刻本秀楷简体" panose="02000000000000000000" pitchFamily="2" charset="-122"/>
                <a:ea typeface="方正宋刻本秀楷简体" panose="02000000000000000000" pitchFamily="2" charset="-122"/>
                <a:cs typeface="+mn-cs"/>
              </a:rPr>
              <a:t>“线”是历史发展的基本线索。</a:t>
            </a: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通过“点”与“点”之间的联系来理解“线”，在掌握历史事实的基础上理解历史发展的过程。对点和线进行梳理归纳基础之上，最重要建构“面”，通过涵盖一定时间段的大专题形式，体现历史发展的大脉络和多维性。</a:t>
            </a:r>
            <a:endPar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17" name="文本框 16"/>
          <p:cNvSpPr txBox="1"/>
          <p:nvPr/>
        </p:nvSpPr>
        <p:spPr>
          <a:xfrm>
            <a:off x="7383780" y="4204930"/>
            <a:ext cx="4206242" cy="1938992"/>
          </a:xfrm>
          <a:prstGeom prst="rect">
            <a:avLst/>
          </a:prstGeom>
          <a:solidFill>
            <a:schemeClr val="bg1"/>
          </a:solidFill>
          <a:ln w="38100">
            <a:solidFill>
              <a:schemeClr val="accent2">
                <a:lumMod val="75000"/>
              </a:schemeClr>
            </a:solidFill>
          </a:ln>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在课件中呈现线索主要以标题的形式，这不是一味要标题党，而是知识凝炼。把知识精华串到主旨立意上，</a:t>
            </a:r>
            <a:r>
              <a:rPr kumimoji="0" lang="zh-CN" altLang="en-US" sz="2400" b="1" i="0" u="none" strike="noStrike" kern="1200" cap="none" spc="0" normalizeH="0" baseline="0" noProof="0" dirty="0">
                <a:ln>
                  <a:noFill/>
                </a:ln>
                <a:solidFill>
                  <a:srgbClr val="FF0000"/>
                </a:solidFill>
                <a:effectLst/>
                <a:uLnTx/>
                <a:uFillTx/>
                <a:latin typeface="方正宋刻本秀楷简体" panose="02000000000000000000" pitchFamily="2" charset="-122"/>
                <a:ea typeface="方正宋刻本秀楷简体" panose="02000000000000000000" pitchFamily="2" charset="-122"/>
                <a:cs typeface="+mn-cs"/>
              </a:rPr>
              <a:t>一章一回，前后贯穿</a:t>
            </a:r>
            <a:r>
              <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rPr>
              <a:t>。</a:t>
            </a:r>
            <a:endParaRPr kumimoji="0" lang="zh-CN" altLang="en-US" sz="2400" b="0" i="0" u="none" strike="noStrike" kern="1200" cap="none" spc="0" normalizeH="0" baseline="0" noProof="0" dirty="0">
              <a:ln>
                <a:noFill/>
              </a:ln>
              <a:solidFill>
                <a:prstClr val="black"/>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2" name="文本框 1"/>
          <p:cNvSpPr txBox="1"/>
          <p:nvPr/>
        </p:nvSpPr>
        <p:spPr>
          <a:xfrm>
            <a:off x="6492240" y="1301040"/>
            <a:ext cx="1752601" cy="1862048"/>
          </a:xfrm>
          <a:prstGeom prst="rect">
            <a:avLst/>
          </a:prstGeom>
          <a:noFill/>
        </p:spPr>
        <p:txBody>
          <a:bodyPr wrap="square" rtlCol="0">
            <a:spAutoFit/>
          </a:bodyPr>
          <a:lstStyle/>
          <a:p>
            <a:r>
              <a:rPr lang="zh-CN" altLang="en-US" sz="11500" dirty="0">
                <a:solidFill>
                  <a:srgbClr val="C00000"/>
                </a:solidFill>
                <a:latin typeface="汉仪尚巍手书W" panose="00020600040101010101" pitchFamily="18" charset="-122"/>
                <a:ea typeface="汉仪尚巍手书W" panose="00020600040101010101" pitchFamily="18" charset="-122"/>
              </a:rPr>
              <a:t>骨</a:t>
            </a:r>
            <a:endParaRPr lang="zh-CN" altLang="en-US" sz="11500" dirty="0">
              <a:solidFill>
                <a:srgbClr val="C00000"/>
              </a:solidFill>
              <a:latin typeface="汉仪尚巍手书W" panose="00020600040101010101" pitchFamily="18" charset="-122"/>
              <a:ea typeface="汉仪尚巍手书W" panose="00020600040101010101" pitchFamily="18" charset="-122"/>
            </a:endParaRPr>
          </a:p>
        </p:txBody>
      </p:sp>
      <p:sp>
        <p:nvSpPr>
          <p:cNvPr id="11" name="文本框 10"/>
          <p:cNvSpPr txBox="1"/>
          <p:nvPr/>
        </p:nvSpPr>
        <p:spPr>
          <a:xfrm>
            <a:off x="398170" y="1373003"/>
            <a:ext cx="6094070" cy="1938992"/>
          </a:xfrm>
          <a:prstGeom prst="rect">
            <a:avLst/>
          </a:prstGeom>
          <a:noFill/>
        </p:spPr>
        <p:txBody>
          <a:bodyPr wrap="square">
            <a:spAutoFit/>
          </a:bodyPr>
          <a:lstStyle/>
          <a:p>
            <a:r>
              <a:rPr lang="zh-CN" altLang="en-US" sz="2400" b="1" dirty="0">
                <a:latin typeface="方正宋刻本秀楷简体" panose="02000000000000000000" pitchFamily="2" charset="-122"/>
                <a:ea typeface="方正宋刻本秀楷简体" panose="02000000000000000000" pitchFamily="2" charset="-122"/>
              </a:rPr>
              <a:t>要注意教材建设的学科系统性和学科知识的逻辑性，但是在知识点上不要强调知识的系统性，而要注意点、线、面的结合。</a:t>
            </a:r>
            <a:endParaRPr lang="en-US" altLang="zh-CN" sz="2400" b="1" dirty="0">
              <a:latin typeface="方正宋刻本秀楷简体" panose="02000000000000000000" pitchFamily="2" charset="-122"/>
              <a:ea typeface="方正宋刻本秀楷简体" panose="02000000000000000000" pitchFamily="2" charset="-122"/>
            </a:endParaRPr>
          </a:p>
          <a:p>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张海鹏</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统编高中历史教科书的学科体系和学术体系</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适应和掌握统编高中历史教材</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中外历史纲要</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（上）的意见</a:t>
            </a:r>
            <a:r>
              <a:rPr lang="en-US" altLang="zh-CN" sz="1600" dirty="0">
                <a:latin typeface="方正宋刻本秀楷简体" panose="02000000000000000000" pitchFamily="2" charset="-122"/>
                <a:ea typeface="方正宋刻本秀楷简体" panose="02000000000000000000" pitchFamily="2" charset="-122"/>
              </a:rPr>
              <a:t>[J].</a:t>
            </a:r>
            <a:r>
              <a:rPr lang="zh-CN" altLang="en-US" sz="1600" dirty="0">
                <a:latin typeface="方正宋刻本秀楷简体" panose="02000000000000000000" pitchFamily="2" charset="-122"/>
                <a:ea typeface="方正宋刻本秀楷简体" panose="02000000000000000000" pitchFamily="2" charset="-122"/>
              </a:rPr>
              <a:t>课程</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教材</a:t>
            </a:r>
            <a:r>
              <a:rPr lang="en-US" altLang="zh-CN" sz="1600" dirty="0">
                <a:latin typeface="方正宋刻本秀楷简体" panose="02000000000000000000" pitchFamily="2" charset="-122"/>
                <a:ea typeface="方正宋刻本秀楷简体" panose="02000000000000000000" pitchFamily="2" charset="-122"/>
              </a:rPr>
              <a:t>·</a:t>
            </a:r>
            <a:r>
              <a:rPr lang="zh-CN" altLang="en-US" sz="1600" dirty="0">
                <a:latin typeface="方正宋刻本秀楷简体" panose="02000000000000000000" pitchFamily="2" charset="-122"/>
                <a:ea typeface="方正宋刻本秀楷简体" panose="02000000000000000000" pitchFamily="2" charset="-122"/>
              </a:rPr>
              <a:t>教法，</a:t>
            </a:r>
            <a:r>
              <a:rPr lang="en-US" altLang="zh-CN" sz="1600" dirty="0">
                <a:latin typeface="方正宋刻本秀楷简体" panose="02000000000000000000" pitchFamily="2" charset="-122"/>
                <a:ea typeface="方正宋刻本秀楷简体" panose="02000000000000000000" pitchFamily="2" charset="-122"/>
              </a:rPr>
              <a:t>2019</a:t>
            </a:r>
            <a:endParaRPr lang="zh-CN" altLang="en-US" sz="1600" dirty="0">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6" name="文本框 15"/>
          <p:cNvSpPr txBox="1"/>
          <p:nvPr/>
        </p:nvSpPr>
        <p:spPr>
          <a:xfrm>
            <a:off x="1037573" y="1607611"/>
            <a:ext cx="3953527" cy="1569660"/>
          </a:xfrm>
          <a:prstGeom prst="rect">
            <a:avLst/>
          </a:prstGeom>
          <a:solidFill>
            <a:schemeClr val="bg1"/>
          </a:solidFill>
          <a:ln w="38100">
            <a:solidFill>
              <a:schemeClr val="accent2">
                <a:lumMod val="75000"/>
              </a:schemeClr>
            </a:solidFill>
          </a:ln>
        </p:spPr>
        <p:txBody>
          <a:bodyPr wrap="square">
            <a:spAutoFit/>
          </a:bodyPr>
          <a:lstStyle/>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1</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一、满天星斗、文明曙光</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二、族群分合、国家雏形</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三、华夏核心、家国天下</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6096000" y="4275574"/>
            <a:ext cx="5453604" cy="1569660"/>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8</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一、千年回望</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无边光景，万象更新</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二、千年回探</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山川异域，风月同天</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三、千年回叹</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悲赞交织，吾辈自新</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文本框 10"/>
          <p:cNvSpPr txBox="1"/>
          <p:nvPr/>
        </p:nvSpPr>
        <p:spPr>
          <a:xfrm>
            <a:off x="6096000" y="1607611"/>
            <a:ext cx="5453604" cy="1569660"/>
          </a:xfrm>
          <a:prstGeom prst="rect">
            <a:avLst/>
          </a:prstGeom>
          <a:solidFill>
            <a:schemeClr val="bg1"/>
          </a:solidFill>
          <a:ln w="38100">
            <a:solidFill>
              <a:schemeClr val="accent2">
                <a:lumMod val="75000"/>
              </a:schemeClr>
            </a:solidFill>
          </a:ln>
        </p:spPr>
        <p:txBody>
          <a:bodyPr wrap="square">
            <a:spAutoFit/>
          </a:bodyPr>
          <a:lstStyle/>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14</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 清朝前中期的鼎盛与危机</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一、盛世紫禁</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皇帝勤政乾纲独断</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二、经疆略土</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现代中国版图奠定</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三、宸宇告急</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盛世之末危机初显</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2" name="文本框 11"/>
          <p:cNvSpPr txBox="1"/>
          <p:nvPr/>
        </p:nvSpPr>
        <p:spPr>
          <a:xfrm>
            <a:off x="1037573" y="4090908"/>
            <a:ext cx="3953527" cy="1938992"/>
          </a:xfrm>
          <a:prstGeom prst="rect">
            <a:avLst/>
          </a:prstGeom>
          <a:solidFill>
            <a:schemeClr val="bg1"/>
          </a:solidFill>
          <a:ln w="38100">
            <a:solidFill>
              <a:schemeClr val="accent2">
                <a:lumMod val="75000"/>
              </a:schemeClr>
            </a:solidFill>
          </a:ln>
        </p:spPr>
        <p:txBody>
          <a:bodyPr wrap="square">
            <a:spAutoFit/>
          </a:bodyPr>
          <a:lstStyle/>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2</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一、诸侯迭起、乱世之争</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二、革故鼎新、应世之变</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三、价值同构、治世之道</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15974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136434" y="2921168"/>
            <a:ext cx="6083766"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rPr>
              <a:t>一、工作室简介</a:t>
            </a:r>
            <a:endParaRPr kumimoji="0" lang="zh-CN" altLang="en-US" sz="600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文本框 5"/>
          <p:cNvSpPr txBox="1"/>
          <p:nvPr/>
        </p:nvSpPr>
        <p:spPr>
          <a:xfrm>
            <a:off x="1343628" y="1500079"/>
            <a:ext cx="8125428" cy="193899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21</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 </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五四运动与中国共产党的诞生</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一、于无声处听惊雷</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五四运动和马克思主义的传播</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二、于黑暗里见曙光</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中国共产党的诞生</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三、于革命中寻归途</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国共合作与国民革命</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1155540" y="4030846"/>
            <a:ext cx="8313516" cy="193899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下第</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18</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课 冷战与国际格局的演变</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主题：冷战</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政治博弈的魔咒</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一、结构性裂变</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不可调和的矛盾，二元对立的世界</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二、恐怖与平衡</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自我控制的机制，多元力量的孕育</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三、世界的重构</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苏东剧变</a:t>
            </a:r>
            <a:r>
              <a:rPr lang="en-US" altLang="zh-CN" sz="24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多极化趋势</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梳理思维逻辑</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7" name="文本框 6"/>
          <p:cNvSpPr txBox="1"/>
          <p:nvPr/>
        </p:nvSpPr>
        <p:spPr>
          <a:xfrm>
            <a:off x="3911519" y="4096121"/>
            <a:ext cx="4368962" cy="1815882"/>
          </a:xfrm>
          <a:prstGeom prst="rect">
            <a:avLst/>
          </a:prstGeom>
          <a:noFill/>
        </p:spPr>
        <p:txBody>
          <a:bodyPr wrap="square">
            <a:spAutoFit/>
          </a:bodyPr>
          <a:lstStyle/>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新文化运动的背景</a:t>
            </a:r>
            <a:endParaRPr lang="zh-CN" altLang="en-US" sz="2800" dirty="0">
              <a:latin typeface="方正宋刻本秀楷简体" panose="02000000000000000000" pitchFamily="2" charset="-122"/>
              <a:ea typeface="方正宋刻本秀楷简体" panose="02000000000000000000" pitchFamily="2" charset="-122"/>
            </a:endParaRPr>
          </a:p>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巩固共和，传统激变</a:t>
            </a:r>
            <a:endParaRPr lang="zh-CN" altLang="en-US" sz="2800" dirty="0">
              <a:latin typeface="方正宋刻本秀楷简体" panose="02000000000000000000" pitchFamily="2" charset="-122"/>
              <a:ea typeface="方正宋刻本秀楷简体" panose="02000000000000000000" pitchFamily="2" charset="-122"/>
            </a:endParaRPr>
          </a:p>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颠覆传统，重构新篇</a:t>
            </a:r>
            <a:endParaRPr lang="zh-CN" altLang="en-US" sz="2800" dirty="0">
              <a:latin typeface="方正宋刻本秀楷简体" panose="02000000000000000000" pitchFamily="2" charset="-122"/>
              <a:ea typeface="方正宋刻本秀楷简体" panose="02000000000000000000" pitchFamily="2" charset="-122"/>
            </a:endParaRPr>
          </a:p>
          <a:p>
            <a:pPr marL="342900" indent="-342900">
              <a:buFont typeface="Wingdings" panose="05000000000000000000" pitchFamily="2" charset="2"/>
              <a:buChar char="l"/>
            </a:pPr>
            <a:r>
              <a:rPr lang="zh-CN" altLang="en-US" sz="2800" dirty="0">
                <a:latin typeface="方正宋刻本秀楷简体" panose="02000000000000000000" pitchFamily="2" charset="-122"/>
                <a:ea typeface="方正宋刻本秀楷简体" panose="02000000000000000000" pitchFamily="2" charset="-122"/>
              </a:rPr>
              <a:t>新的呐喊，旧的哀鸣</a:t>
            </a:r>
            <a:endParaRPr lang="zh-CN" altLang="en-US" sz="2800" dirty="0">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1865212" y="1554540"/>
            <a:ext cx="8785860" cy="1815882"/>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上第</a:t>
            </a:r>
            <a:r>
              <a:rPr lang="en-US" altLang="zh-CN" sz="2800" dirty="0">
                <a:solidFill>
                  <a:prstClr val="black"/>
                </a:solidFill>
                <a:latin typeface="方正宋刻本秀楷简体" panose="02000000000000000000" pitchFamily="2" charset="-122"/>
                <a:ea typeface="方正宋刻本秀楷简体" panose="02000000000000000000" pitchFamily="2" charset="-122"/>
              </a:rPr>
              <a:t>20</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课北洋军阀统治时期的政治、经济与文化</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一、了犹未了：专制与共和的博弈</a:t>
            </a:r>
            <a:endParaRPr lang="zh-CN" altLang="en-US" sz="28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二、新陈代谢：经济与社会的变迁</a:t>
            </a:r>
            <a:endParaRPr lang="zh-CN" altLang="en-US" sz="28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800" dirty="0">
                <a:solidFill>
                  <a:prstClr val="black"/>
                </a:solidFill>
                <a:latin typeface="方正宋刻本秀楷简体" panose="02000000000000000000" pitchFamily="2" charset="-122"/>
                <a:ea typeface="方正宋刻本秀楷简体" panose="02000000000000000000" pitchFamily="2" charset="-122"/>
              </a:rPr>
              <a:t>三、疑古开新：思想与文化的解放</a:t>
            </a:r>
            <a:endParaRPr lang="zh-CN" altLang="en-US" sz="28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05740" y="908304"/>
            <a:ext cx="9795905" cy="5510197"/>
          </a:xfrm>
          <a:prstGeom prst="rect">
            <a:avLst/>
          </a:prstGeom>
        </p:spPr>
      </p:pic>
      <p:pic>
        <p:nvPicPr>
          <p:cNvPr id="5" name="图片 4"/>
          <p:cNvPicPr>
            <a:picLocks noChangeAspect="1"/>
          </p:cNvPicPr>
          <p:nvPr/>
        </p:nvPicPr>
        <p:blipFill>
          <a:blip r:embed="rId2"/>
          <a:stretch>
            <a:fillRect/>
          </a:stretch>
        </p:blipFill>
        <p:spPr>
          <a:xfrm>
            <a:off x="3047736" y="1714351"/>
            <a:ext cx="9144264" cy="5143649"/>
          </a:xfrm>
          <a:prstGeom prst="rect">
            <a:avLst/>
          </a:prstGeom>
        </p:spPr>
      </p:pic>
      <p:pic>
        <p:nvPicPr>
          <p:cNvPr id="6" name="图片 5"/>
          <p:cNvPicPr>
            <a:picLocks noChangeAspect="1"/>
          </p:cNvPicPr>
          <p:nvPr/>
        </p:nvPicPr>
        <p:blipFill>
          <a:blip r:embed="rId3"/>
          <a:stretch>
            <a:fillRect/>
          </a:stretch>
        </p:blipFill>
        <p:spPr>
          <a:xfrm>
            <a:off x="0" y="0"/>
            <a:ext cx="12192000" cy="908304"/>
          </a:xfrm>
          <a:prstGeom prst="rect">
            <a:avLst/>
          </a:prstGeom>
        </p:spPr>
      </p:pic>
      <p:sp>
        <p:nvSpPr>
          <p:cNvPr id="7" name="文本框 6"/>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建构思维</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示意图</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371" y="0"/>
            <a:ext cx="6087629" cy="3424291"/>
          </a:xfrm>
          <a:prstGeom prst="rect">
            <a:avLst/>
          </a:prstGeom>
        </p:spPr>
      </p:pic>
      <p:pic>
        <p:nvPicPr>
          <p:cNvPr id="3" name="图片 2"/>
          <p:cNvPicPr>
            <a:picLocks noChangeAspect="1"/>
          </p:cNvPicPr>
          <p:nvPr/>
        </p:nvPicPr>
        <p:blipFill>
          <a:blip r:embed="rId2"/>
          <a:stretch>
            <a:fillRect/>
          </a:stretch>
        </p:blipFill>
        <p:spPr>
          <a:xfrm>
            <a:off x="6104899" y="0"/>
            <a:ext cx="6096528" cy="3429297"/>
          </a:xfrm>
          <a:prstGeom prst="rect">
            <a:avLst/>
          </a:prstGeom>
        </p:spPr>
      </p:pic>
      <p:pic>
        <p:nvPicPr>
          <p:cNvPr id="4" name="图片 3"/>
          <p:cNvPicPr>
            <a:picLocks noChangeAspect="1"/>
          </p:cNvPicPr>
          <p:nvPr/>
        </p:nvPicPr>
        <p:blipFill>
          <a:blip r:embed="rId3"/>
          <a:stretch>
            <a:fillRect/>
          </a:stretch>
        </p:blipFill>
        <p:spPr>
          <a:xfrm>
            <a:off x="8371" y="3429000"/>
            <a:ext cx="6096528" cy="3429297"/>
          </a:xfrm>
          <a:prstGeom prst="rect">
            <a:avLst/>
          </a:prstGeom>
        </p:spPr>
      </p:pic>
      <p:pic>
        <p:nvPicPr>
          <p:cNvPr id="8" name="图片 7"/>
          <p:cNvPicPr>
            <a:picLocks noChangeAspect="1"/>
          </p:cNvPicPr>
          <p:nvPr/>
        </p:nvPicPr>
        <p:blipFill>
          <a:blip r:embed="rId4"/>
          <a:stretch>
            <a:fillRect/>
          </a:stretch>
        </p:blipFill>
        <p:spPr>
          <a:xfrm>
            <a:off x="6087101" y="3429000"/>
            <a:ext cx="6096528" cy="34292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99324" y="-23961"/>
            <a:ext cx="10094224" cy="5678001"/>
          </a:xfrm>
          <a:prstGeom prst="rect">
            <a:avLst/>
          </a:prstGeom>
        </p:spPr>
      </p:pic>
      <p:pic>
        <p:nvPicPr>
          <p:cNvPr id="5" name="图片 4"/>
          <p:cNvPicPr>
            <a:picLocks noChangeAspect="1"/>
          </p:cNvPicPr>
          <p:nvPr/>
        </p:nvPicPr>
        <p:blipFill>
          <a:blip r:embed="rId2"/>
          <a:stretch>
            <a:fillRect/>
          </a:stretch>
        </p:blipFill>
        <p:spPr>
          <a:xfrm>
            <a:off x="2438401" y="1371600"/>
            <a:ext cx="9753599"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081938" y="2540073"/>
            <a:ext cx="7838875" cy="4409367"/>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建构思维</a:t>
            </a:r>
            <a:r>
              <a:rPr lang="en-US" altLang="zh-CN" sz="3200" dirty="0">
                <a:solidFill>
                  <a:prstClr val="white"/>
                </a:solidFill>
                <a:latin typeface="方正清刻本悦宋简体" panose="02000000000000000000" pitchFamily="2" charset="-122"/>
                <a:ea typeface="方正清刻本悦宋简体" panose="02000000000000000000" pitchFamily="2" charset="-122"/>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核心概念</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3" name="文本框 12"/>
          <p:cNvSpPr txBox="1"/>
          <p:nvPr/>
        </p:nvSpPr>
        <p:spPr>
          <a:xfrm>
            <a:off x="579119" y="1031968"/>
            <a:ext cx="11033761" cy="1508105"/>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dirty="0">
                <a:solidFill>
                  <a:prstClr val="black"/>
                </a:solidFill>
                <a:latin typeface="方正宋刻本秀楷简体" panose="02000000000000000000" pitchFamily="2" charset="-122"/>
                <a:ea typeface="方正宋刻本秀楷简体" panose="02000000000000000000" pitchFamily="2" charset="-122"/>
              </a:rPr>
              <a:t>核心概念是学科构成的骨架，对学生具有潜在</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迁移运用</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所学知识的价值，需要他们持久的理解。核心概念能够</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统摄具体术语概念，揭示学科知识的本质和知识之间的联系，</a:t>
            </a:r>
            <a:r>
              <a:rPr lang="zh-CN" altLang="en-US" sz="2400" dirty="0">
                <a:solidFill>
                  <a:prstClr val="black"/>
                </a:solidFill>
                <a:latin typeface="方正宋刻本秀楷简体" panose="02000000000000000000" pitchFamily="2" charset="-122"/>
                <a:ea typeface="方正宋刻本秀楷简体" panose="02000000000000000000" pitchFamily="2" charset="-122"/>
              </a:rPr>
              <a:t>利于学生解释和理解相关的新问题。</a:t>
            </a:r>
            <a:endParaRPr lang="zh-CN" altLang="en-US" sz="2400"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胡玉华：</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科学教育中的核心概念及其教学价值</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课程</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教材</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教法</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0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908304"/>
            <a:ext cx="10633577" cy="5981387"/>
          </a:xfrm>
          <a:prstGeom prst="rect">
            <a:avLst/>
          </a:prstGeom>
        </p:spPr>
      </p:pic>
      <p:sp>
        <p:nvSpPr>
          <p:cNvPr id="3" name="内容占位符 2"/>
          <p:cNvSpPr>
            <a:spLocks noGrp="1"/>
          </p:cNvSpPr>
          <p:nvPr>
            <p:ph idx="1"/>
          </p:nvPr>
        </p:nvSpPr>
        <p:spPr/>
        <p:txBody>
          <a:bodyPr/>
          <a:lstStyle/>
          <a:p>
            <a:endParaRPr lang="zh-CN" altLang="en-US" dirty="0"/>
          </a:p>
        </p:txBody>
      </p:sp>
      <p:pic>
        <p:nvPicPr>
          <p:cNvPr id="5" name="图片 4"/>
          <p:cNvPicPr>
            <a:picLocks noChangeAspect="1"/>
          </p:cNvPicPr>
          <p:nvPr/>
        </p:nvPicPr>
        <p:blipFill>
          <a:blip r:embed="rId2"/>
          <a:stretch>
            <a:fillRect/>
          </a:stretch>
        </p:blipFill>
        <p:spPr>
          <a:xfrm>
            <a:off x="0" y="901458"/>
            <a:ext cx="8827773" cy="4968671"/>
          </a:xfrm>
          <a:prstGeom prst="rect">
            <a:avLst/>
          </a:prstGeom>
        </p:spPr>
      </p:pic>
      <p:pic>
        <p:nvPicPr>
          <p:cNvPr id="6" name="图片 5"/>
          <p:cNvPicPr>
            <a:picLocks noChangeAspect="1"/>
          </p:cNvPicPr>
          <p:nvPr/>
        </p:nvPicPr>
        <p:blipFill>
          <a:blip r:embed="rId3"/>
          <a:stretch>
            <a:fillRect/>
          </a:stretch>
        </p:blipFill>
        <p:spPr>
          <a:xfrm>
            <a:off x="1295400" y="1032380"/>
            <a:ext cx="8522048" cy="4793652"/>
          </a:xfrm>
          <a:prstGeom prst="rect">
            <a:avLst/>
          </a:prstGeom>
        </p:spPr>
      </p:pic>
      <p:pic>
        <p:nvPicPr>
          <p:cNvPr id="9" name="图片 8"/>
          <p:cNvPicPr>
            <a:picLocks noChangeAspect="1"/>
          </p:cNvPicPr>
          <p:nvPr/>
        </p:nvPicPr>
        <p:blipFill>
          <a:blip r:embed="rId4"/>
          <a:stretch>
            <a:fillRect/>
          </a:stretch>
        </p:blipFill>
        <p:spPr>
          <a:xfrm>
            <a:off x="0" y="0"/>
            <a:ext cx="12192000" cy="908304"/>
          </a:xfrm>
          <a:prstGeom prst="rect">
            <a:avLst/>
          </a:prstGeom>
        </p:spPr>
      </p:pic>
      <p:sp>
        <p:nvSpPr>
          <p:cNvPr id="10" name="文本框 9"/>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建构思维</a:t>
            </a:r>
            <a:r>
              <a:rPr lang="en-US" altLang="zh-CN" sz="3200" dirty="0">
                <a:solidFill>
                  <a:prstClr val="white"/>
                </a:solidFill>
                <a:latin typeface="方正清刻本悦宋简体" panose="02000000000000000000" pitchFamily="2" charset="-122"/>
                <a:ea typeface="方正清刻本悦宋简体" panose="02000000000000000000" pitchFamily="2" charset="-122"/>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核心概念</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4" name="图片 3"/>
          <p:cNvPicPr>
            <a:picLocks noChangeAspect="1"/>
          </p:cNvPicPr>
          <p:nvPr/>
        </p:nvPicPr>
        <p:blipFill>
          <a:blip r:embed="rId5"/>
          <a:stretch>
            <a:fillRect/>
          </a:stretch>
        </p:blipFill>
        <p:spPr>
          <a:xfrm>
            <a:off x="3055621" y="987871"/>
            <a:ext cx="9066356" cy="5666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7" name="文本框 6"/>
          <p:cNvSpPr txBox="1"/>
          <p:nvPr/>
        </p:nvSpPr>
        <p:spPr>
          <a:xfrm>
            <a:off x="5577840" y="1393180"/>
            <a:ext cx="6187440" cy="4524315"/>
          </a:xfrm>
          <a:prstGeom prst="rect">
            <a:avLst/>
          </a:prstGeom>
          <a:solidFill>
            <a:schemeClr val="bg1"/>
          </a:solidFill>
          <a:ln w="38100">
            <a:solidFill>
              <a:schemeClr val="accent2">
                <a:lumMod val="75000"/>
              </a:schemeClr>
            </a:solidFill>
          </a:ln>
        </p:spPr>
        <p:txBody>
          <a:bodyPr wrap="square">
            <a:spAutoFit/>
          </a:bodyPr>
          <a:lstStyle/>
          <a:p>
            <a:pPr indent="457200"/>
            <a:r>
              <a:rPr lang="zh-CN" altLang="en-US" sz="2400" b="1" dirty="0">
                <a:latin typeface="方正宋刻本秀楷简体" panose="02000000000000000000" pitchFamily="2" charset="-122"/>
                <a:ea typeface="方正宋刻本秀楷简体" panose="02000000000000000000" pitchFamily="2" charset="-122"/>
              </a:rPr>
              <a:t>该模式视历史学习为对话，</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即学生与历史的对话、学生与他人的对话、学生与自我的对话。</a:t>
            </a:r>
            <a:endParaRPr lang="en-US" altLang="zh-CN" sz="2400" b="1" dirty="0">
              <a:solidFill>
                <a:srgbClr val="C00000"/>
              </a:solidFill>
              <a:latin typeface="方正宋刻本秀楷简体" panose="02000000000000000000" pitchFamily="2" charset="-122"/>
              <a:ea typeface="方正宋刻本秀楷简体" panose="02000000000000000000" pitchFamily="2" charset="-122"/>
            </a:endParaRPr>
          </a:p>
          <a:p>
            <a:pPr indent="457200"/>
            <a:endParaRPr lang="en-US" altLang="zh-CN" sz="2400" b="1" dirty="0">
              <a:latin typeface="方正宋刻本秀楷简体" panose="02000000000000000000" pitchFamily="2" charset="-122"/>
              <a:ea typeface="方正宋刻本秀楷简体" panose="02000000000000000000" pitchFamily="2" charset="-122"/>
            </a:endParaRPr>
          </a:p>
          <a:p>
            <a:pPr indent="457200"/>
            <a:r>
              <a:rPr lang="zh-CN" altLang="en-US" sz="2400" b="1" dirty="0">
                <a:latin typeface="方正宋刻本秀楷简体" panose="02000000000000000000" pitchFamily="2" charset="-122"/>
                <a:ea typeface="方正宋刻本秀楷简体" panose="02000000000000000000" pitchFamily="2" charset="-122"/>
              </a:rPr>
              <a:t>在三层次对话模式中，以史料为媒介，历史思维能力的四大要素</a:t>
            </a:r>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时间、证据、理解、意义均涵盖于其中。前两个层次的对话，解决的是</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时间、证据和理解</a:t>
            </a:r>
            <a:r>
              <a:rPr lang="zh-CN" altLang="en-US" sz="2400" b="1" dirty="0">
                <a:latin typeface="方正宋刻本秀楷简体" panose="02000000000000000000" pitchFamily="2" charset="-122"/>
                <a:ea typeface="方正宋刻本秀楷简体" panose="02000000000000000000" pitchFamily="2" charset="-122"/>
              </a:rPr>
              <a:t>的问题；学生与自我的对话，解决的是</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意义</a:t>
            </a:r>
            <a:r>
              <a:rPr lang="zh-CN" altLang="en-US" sz="2400" b="1" dirty="0">
                <a:latin typeface="方正宋刻本秀楷简体" panose="02000000000000000000" pitchFamily="2" charset="-122"/>
                <a:ea typeface="方正宋刻本秀楷简体" panose="02000000000000000000" pitchFamily="2" charset="-122"/>
              </a:rPr>
              <a:t>的问题。故此，史料研习不是一个纯粹的智力活动，而且还关乎学生人格的成长。</a:t>
            </a:r>
            <a:endParaRPr lang="en-US" altLang="zh-CN" sz="2400" b="1" dirty="0">
              <a:latin typeface="方正宋刻本秀楷简体" panose="02000000000000000000" pitchFamily="2" charset="-122"/>
              <a:ea typeface="方正宋刻本秀楷简体" panose="02000000000000000000" pitchFamily="2" charset="-122"/>
            </a:endParaRPr>
          </a:p>
          <a:p>
            <a:pPr indent="457200"/>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张汉林</a:t>
            </a:r>
            <a:r>
              <a:rPr lang="en-US" altLang="zh-CN" sz="2400" b="1" dirty="0">
                <a:latin typeface="方正宋刻本秀楷简体" panose="02000000000000000000" pitchFamily="2" charset="-122"/>
                <a:ea typeface="方正宋刻本秀楷简体" panose="02000000000000000000" pitchFamily="2" charset="-122"/>
              </a:rPr>
              <a:t>《</a:t>
            </a:r>
            <a:r>
              <a:rPr lang="zh-CN" altLang="en-US" sz="2400" b="1" dirty="0">
                <a:latin typeface="方正宋刻本秀楷简体" panose="02000000000000000000" pitchFamily="2" charset="-122"/>
                <a:ea typeface="方正宋刻本秀楷简体" panose="02000000000000000000" pitchFamily="2" charset="-122"/>
              </a:rPr>
              <a:t>史料研习中的三层次对话</a:t>
            </a:r>
            <a:r>
              <a:rPr lang="en-US" altLang="zh-CN" sz="2400" b="1" dirty="0">
                <a:latin typeface="方正宋刻本秀楷简体" panose="02000000000000000000" pitchFamily="2" charset="-122"/>
                <a:ea typeface="方正宋刻本秀楷简体" panose="02000000000000000000" pitchFamily="2" charset="-122"/>
              </a:rPr>
              <a:t>》</a:t>
            </a:r>
            <a:endParaRPr lang="zh-CN" altLang="en-US" sz="2400" b="1" dirty="0">
              <a:latin typeface="方正宋刻本秀楷简体" panose="02000000000000000000" pitchFamily="2" charset="-122"/>
              <a:ea typeface="方正宋刻本秀楷简体" panose="02000000000000000000" pitchFamily="2" charset="-122"/>
            </a:endParaRPr>
          </a:p>
        </p:txBody>
      </p:sp>
      <p:sp>
        <p:nvSpPr>
          <p:cNvPr id="8" name="文本框 7"/>
          <p:cNvSpPr txBox="1"/>
          <p:nvPr/>
        </p:nvSpPr>
        <p:spPr>
          <a:xfrm>
            <a:off x="510539" y="1824068"/>
            <a:ext cx="4732021" cy="3662541"/>
          </a:xfrm>
          <a:prstGeom prst="rect">
            <a:avLst/>
          </a:prstGeom>
          <a:solidFill>
            <a:schemeClr val="bg1"/>
          </a:solidFill>
          <a:ln w="38100">
            <a:solidFill>
              <a:schemeClr val="accent2">
                <a:lumMod val="75000"/>
              </a:schemeClr>
            </a:solidFill>
          </a:ln>
        </p:spPr>
        <p:txBody>
          <a:bodyPr wrap="square">
            <a:spAutoFit/>
          </a:bodyPr>
          <a:lstStyle/>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史料实证的重要原则有五个：</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一是论从史出。</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二是孤证不立。</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三是摆事实，讲道理。</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四是提高全面运用史料的能力。</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五是挖掘史料背后的社会背景含义和特定的微观情境，切忌望文生义、断章取义。</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lvl="0" indent="457200"/>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普通高中历史课程标准解读（</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2017</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版</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2020</a:t>
            </a:r>
            <a:r>
              <a:rPr lang="zh-CN" altLang="en-US" sz="2000" dirty="0">
                <a:solidFill>
                  <a:prstClr val="black"/>
                </a:solidFill>
                <a:latin typeface="方正宋刻本秀楷简体" panose="02000000000000000000" pitchFamily="2" charset="-122"/>
                <a:ea typeface="方正宋刻本秀楷简体" panose="02000000000000000000" pitchFamily="2" charset="-122"/>
              </a:rPr>
              <a:t>年修订）</a:t>
            </a:r>
            <a:r>
              <a:rPr lang="en-US" altLang="zh-CN" sz="20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000" dirty="0">
              <a:solidFill>
                <a:prstClr val="black"/>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11" name="文本框 10"/>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2" name="图片 1"/>
          <p:cNvPicPr>
            <a:picLocks noChangeAspect="1"/>
          </p:cNvPicPr>
          <p:nvPr/>
        </p:nvPicPr>
        <p:blipFill>
          <a:blip r:embed="rId2"/>
          <a:stretch>
            <a:fillRect/>
          </a:stretch>
        </p:blipFill>
        <p:spPr>
          <a:xfrm>
            <a:off x="1014291" y="908304"/>
            <a:ext cx="10691133" cy="60149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23219" y="908304"/>
            <a:ext cx="10577239" cy="5949696"/>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80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482735" y="1330529"/>
            <a:ext cx="3358745" cy="3358745"/>
          </a:xfrm>
          <a:prstGeom prst="rect">
            <a:avLst/>
          </a:prstGeom>
        </p:spPr>
      </p:pic>
      <p:sp>
        <p:nvSpPr>
          <p:cNvPr id="9" name="矩形 8"/>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3389218" y="1330529"/>
            <a:ext cx="4284122" cy="1902533"/>
          </a:xfrm>
          <a:prstGeom prst="rect">
            <a:avLst/>
          </a:prstGeom>
        </p:spPr>
      </p:pic>
      <p:sp>
        <p:nvSpPr>
          <p:cNvPr id="11" name="文本框 10"/>
          <p:cNvSpPr txBox="1"/>
          <p:nvPr/>
        </p:nvSpPr>
        <p:spPr>
          <a:xfrm>
            <a:off x="510540" y="161764"/>
            <a:ext cx="558546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一、工作室简介</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缘起</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4" name="文本框 13"/>
          <p:cNvSpPr txBox="1"/>
          <p:nvPr/>
        </p:nvSpPr>
        <p:spPr>
          <a:xfrm>
            <a:off x="836720" y="3829067"/>
            <a:ext cx="6836620" cy="1384995"/>
          </a:xfrm>
          <a:prstGeom prst="rect">
            <a:avLst/>
          </a:prstGeom>
          <a:noFill/>
        </p:spPr>
        <p:txBody>
          <a:bodyPr wrap="square">
            <a:spAutoFit/>
          </a:bodyPr>
          <a:lstStyle/>
          <a:p>
            <a:r>
              <a:rPr lang="zh-CN" altLang="en-US" sz="2800" b="1" dirty="0">
                <a:latin typeface="华文中宋" panose="02010600040101010101" pitchFamily="2" charset="-122"/>
                <a:ea typeface="华文中宋" panose="02010600040101010101" pitchFamily="2" charset="-122"/>
              </a:rPr>
              <a:t>辰：</a:t>
            </a:r>
            <a:endParaRPr lang="en-US" altLang="zh-CN" sz="2800" b="1" dirty="0">
              <a:latin typeface="华文中宋" panose="02010600040101010101" pitchFamily="2" charset="-122"/>
              <a:ea typeface="华文中宋" panose="02010600040101010101" pitchFamily="2" charset="-122"/>
            </a:endParaRPr>
          </a:p>
          <a:p>
            <a:pPr marL="457200" indent="-457200">
              <a:buFont typeface="Wingdings" panose="05000000000000000000" pitchFamily="2" charset="2"/>
              <a:buChar char="l"/>
            </a:pPr>
            <a:r>
              <a:rPr lang="zh-CN" altLang="en-US" sz="2800" b="1" dirty="0">
                <a:latin typeface="华文中宋" panose="02010600040101010101" pitchFamily="2" charset="-122"/>
                <a:ea typeface="华文中宋" panose="02010600040101010101" pitchFamily="2" charset="-122"/>
              </a:rPr>
              <a:t>日、月、星的统称</a:t>
            </a:r>
            <a:endParaRPr lang="en-US" altLang="zh-CN" sz="2800" b="1" dirty="0">
              <a:latin typeface="华文中宋" panose="02010600040101010101" pitchFamily="2" charset="-122"/>
              <a:ea typeface="华文中宋" panose="02010600040101010101" pitchFamily="2" charset="-122"/>
            </a:endParaRPr>
          </a:p>
          <a:p>
            <a:pPr marL="457200" indent="-457200">
              <a:buFont typeface="Wingdings" panose="05000000000000000000" pitchFamily="2" charset="2"/>
              <a:buChar char="l"/>
            </a:pPr>
            <a:r>
              <a:rPr lang="zh-CN" altLang="en-US" sz="2800" b="1" dirty="0">
                <a:latin typeface="华文中宋" panose="02010600040101010101" pitchFamily="2" charset="-122"/>
                <a:ea typeface="华文中宋" panose="02010600040101010101" pitchFamily="2" charset="-122"/>
              </a:rPr>
              <a:t>蛰虫在惊蛰时苏醒后蠢蠢欲动的样子</a:t>
            </a:r>
            <a:endParaRPr lang="zh-CN" altLang="en-US" sz="2800" b="1"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3"/>
          <a:stretch>
            <a:fillRect/>
          </a:stretch>
        </p:blipFill>
        <p:spPr>
          <a:xfrm>
            <a:off x="836720" y="1235089"/>
            <a:ext cx="2225044" cy="2431067"/>
          </a:xfrm>
          <a:prstGeom prst="rect">
            <a:avLst/>
          </a:prstGeom>
        </p:spPr>
      </p:pic>
      <p:sp>
        <p:nvSpPr>
          <p:cNvPr id="17" name="文本框 16"/>
          <p:cNvSpPr txBox="1"/>
          <p:nvPr/>
        </p:nvSpPr>
        <p:spPr>
          <a:xfrm>
            <a:off x="1019600" y="5729502"/>
            <a:ext cx="5775960" cy="461665"/>
          </a:xfrm>
          <a:custGeom>
            <a:avLst/>
            <a:gdLst>
              <a:gd name="connsiteX0" fmla="*/ 0 w 5775960"/>
              <a:gd name="connsiteY0" fmla="*/ 0 h 461665"/>
              <a:gd name="connsiteX1" fmla="*/ 584014 w 5775960"/>
              <a:gd name="connsiteY1" fmla="*/ 0 h 461665"/>
              <a:gd name="connsiteX2" fmla="*/ 1110268 w 5775960"/>
              <a:gd name="connsiteY2" fmla="*/ 0 h 461665"/>
              <a:gd name="connsiteX3" fmla="*/ 1636522 w 5775960"/>
              <a:gd name="connsiteY3" fmla="*/ 0 h 461665"/>
              <a:gd name="connsiteX4" fmla="*/ 2162776 w 5775960"/>
              <a:gd name="connsiteY4" fmla="*/ 0 h 461665"/>
              <a:gd name="connsiteX5" fmla="*/ 2920069 w 5775960"/>
              <a:gd name="connsiteY5" fmla="*/ 0 h 461665"/>
              <a:gd name="connsiteX6" fmla="*/ 3619602 w 5775960"/>
              <a:gd name="connsiteY6" fmla="*/ 0 h 461665"/>
              <a:gd name="connsiteX7" fmla="*/ 4088096 w 5775960"/>
              <a:gd name="connsiteY7" fmla="*/ 0 h 461665"/>
              <a:gd name="connsiteX8" fmla="*/ 4729869 w 5775960"/>
              <a:gd name="connsiteY8" fmla="*/ 0 h 461665"/>
              <a:gd name="connsiteX9" fmla="*/ 5775960 w 5775960"/>
              <a:gd name="connsiteY9" fmla="*/ 0 h 461665"/>
              <a:gd name="connsiteX10" fmla="*/ 5775960 w 5775960"/>
              <a:gd name="connsiteY10" fmla="*/ 461665 h 461665"/>
              <a:gd name="connsiteX11" fmla="*/ 5307465 w 5775960"/>
              <a:gd name="connsiteY11" fmla="*/ 461665 h 461665"/>
              <a:gd name="connsiteX12" fmla="*/ 4723452 w 5775960"/>
              <a:gd name="connsiteY12" fmla="*/ 461665 h 461665"/>
              <a:gd name="connsiteX13" fmla="*/ 3966159 w 5775960"/>
              <a:gd name="connsiteY13" fmla="*/ 461665 h 461665"/>
              <a:gd name="connsiteX14" fmla="*/ 3324386 w 5775960"/>
              <a:gd name="connsiteY14" fmla="*/ 461665 h 461665"/>
              <a:gd name="connsiteX15" fmla="*/ 2624853 w 5775960"/>
              <a:gd name="connsiteY15" fmla="*/ 461665 h 461665"/>
              <a:gd name="connsiteX16" fmla="*/ 1983080 w 5775960"/>
              <a:gd name="connsiteY16" fmla="*/ 461665 h 461665"/>
              <a:gd name="connsiteX17" fmla="*/ 1399066 w 5775960"/>
              <a:gd name="connsiteY17" fmla="*/ 461665 h 461665"/>
              <a:gd name="connsiteX18" fmla="*/ 641773 w 5775960"/>
              <a:gd name="connsiteY18" fmla="*/ 461665 h 461665"/>
              <a:gd name="connsiteX19" fmla="*/ 0 w 5775960"/>
              <a:gd name="connsiteY19" fmla="*/ 461665 h 461665"/>
              <a:gd name="connsiteX20" fmla="*/ 0 w 5775960"/>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5960" h="461665" extrusionOk="0">
                <a:moveTo>
                  <a:pt x="0" y="0"/>
                </a:moveTo>
                <a:cubicBezTo>
                  <a:pt x="121354" y="13325"/>
                  <a:pt x="307423" y="19580"/>
                  <a:pt x="584014" y="0"/>
                </a:cubicBezTo>
                <a:cubicBezTo>
                  <a:pt x="860605" y="-19580"/>
                  <a:pt x="853012" y="-21904"/>
                  <a:pt x="1110268" y="0"/>
                </a:cubicBezTo>
                <a:cubicBezTo>
                  <a:pt x="1367524" y="21904"/>
                  <a:pt x="1519350" y="14964"/>
                  <a:pt x="1636522" y="0"/>
                </a:cubicBezTo>
                <a:cubicBezTo>
                  <a:pt x="1753694" y="-14964"/>
                  <a:pt x="1965185" y="21551"/>
                  <a:pt x="2162776" y="0"/>
                </a:cubicBezTo>
                <a:cubicBezTo>
                  <a:pt x="2360367" y="-21551"/>
                  <a:pt x="2659520" y="-31271"/>
                  <a:pt x="2920069" y="0"/>
                </a:cubicBezTo>
                <a:cubicBezTo>
                  <a:pt x="3180618" y="31271"/>
                  <a:pt x="3287504" y="-5823"/>
                  <a:pt x="3619602" y="0"/>
                </a:cubicBezTo>
                <a:cubicBezTo>
                  <a:pt x="3951700" y="5823"/>
                  <a:pt x="3913974" y="19719"/>
                  <a:pt x="4088096" y="0"/>
                </a:cubicBezTo>
                <a:cubicBezTo>
                  <a:pt x="4262218" y="-19719"/>
                  <a:pt x="4458527" y="7029"/>
                  <a:pt x="4729869" y="0"/>
                </a:cubicBezTo>
                <a:cubicBezTo>
                  <a:pt x="5001211" y="-7029"/>
                  <a:pt x="5418306" y="-42035"/>
                  <a:pt x="5775960" y="0"/>
                </a:cubicBezTo>
                <a:cubicBezTo>
                  <a:pt x="5781299" y="195126"/>
                  <a:pt x="5796530" y="344283"/>
                  <a:pt x="5775960" y="461665"/>
                </a:cubicBezTo>
                <a:cubicBezTo>
                  <a:pt x="5670681" y="471198"/>
                  <a:pt x="5422615" y="466190"/>
                  <a:pt x="5307465" y="461665"/>
                </a:cubicBezTo>
                <a:cubicBezTo>
                  <a:pt x="5192316" y="457140"/>
                  <a:pt x="4996866" y="457763"/>
                  <a:pt x="4723452" y="461665"/>
                </a:cubicBezTo>
                <a:cubicBezTo>
                  <a:pt x="4450038" y="465567"/>
                  <a:pt x="4137116" y="492189"/>
                  <a:pt x="3966159" y="461665"/>
                </a:cubicBezTo>
                <a:cubicBezTo>
                  <a:pt x="3795202" y="431141"/>
                  <a:pt x="3478529" y="488655"/>
                  <a:pt x="3324386" y="461665"/>
                </a:cubicBezTo>
                <a:cubicBezTo>
                  <a:pt x="3170243" y="434675"/>
                  <a:pt x="2825014" y="453906"/>
                  <a:pt x="2624853" y="461665"/>
                </a:cubicBezTo>
                <a:cubicBezTo>
                  <a:pt x="2424692" y="469424"/>
                  <a:pt x="2219977" y="459757"/>
                  <a:pt x="1983080" y="461665"/>
                </a:cubicBezTo>
                <a:cubicBezTo>
                  <a:pt x="1746183" y="463573"/>
                  <a:pt x="1593765" y="462359"/>
                  <a:pt x="1399066" y="461665"/>
                </a:cubicBezTo>
                <a:cubicBezTo>
                  <a:pt x="1204367" y="460971"/>
                  <a:pt x="929262" y="495727"/>
                  <a:pt x="641773" y="461665"/>
                </a:cubicBezTo>
                <a:cubicBezTo>
                  <a:pt x="354284" y="427603"/>
                  <a:pt x="132729" y="432133"/>
                  <a:pt x="0" y="461665"/>
                </a:cubicBezTo>
                <a:cubicBezTo>
                  <a:pt x="-22267" y="240893"/>
                  <a:pt x="-16149" y="219425"/>
                  <a:pt x="0" y="0"/>
                </a:cubicBezTo>
                <a:close/>
              </a:path>
            </a:pathLst>
          </a:custGeom>
          <a:noFill/>
          <a:ln>
            <a:solidFill>
              <a:schemeClr val="tx1"/>
            </a:solidFill>
          </a:ln>
        </p:spPr>
        <p:txBody>
          <a:bodyPr wrap="square">
            <a:spAutoFit/>
          </a:bodyPr>
          <a:lstStyle/>
          <a:p>
            <a:r>
              <a:rPr lang="zh-CN" altLang="en-US" sz="2400" b="1" dirty="0">
                <a:latin typeface="楷体" panose="02010609060101010101" pitchFamily="49" charset="-122"/>
                <a:ea typeface="楷体" panose="02010609060101010101" pitchFamily="49" charset="-122"/>
              </a:rPr>
              <a:t>辰者</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言万物之蜃也。</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史记</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律书</a:t>
            </a:r>
            <a:r>
              <a:rPr lang="en-US" altLang="zh-CN" sz="2400" b="1" dirty="0">
                <a:latin typeface="楷体" panose="02010609060101010101" pitchFamily="49" charset="-122"/>
                <a:ea typeface="楷体" panose="02010609060101010101" pitchFamily="49" charset="-122"/>
              </a:rPr>
              <a:t>》 </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21518" y="880768"/>
            <a:ext cx="10626190" cy="5977232"/>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7" name="图片 6"/>
          <p:cNvPicPr>
            <a:picLocks noChangeAspect="1"/>
          </p:cNvPicPr>
          <p:nvPr/>
        </p:nvPicPr>
        <p:blipFill>
          <a:blip r:embed="rId3"/>
          <a:stretch>
            <a:fillRect/>
          </a:stretch>
        </p:blipFill>
        <p:spPr>
          <a:xfrm>
            <a:off x="1519730" y="928320"/>
            <a:ext cx="10457115" cy="5882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07381" y="908304"/>
            <a:ext cx="10577237" cy="5949696"/>
          </a:xfrm>
          <a:prstGeom prst="rect">
            <a:avLst/>
          </a:prstGeom>
        </p:spPr>
      </p:pic>
      <p:pic>
        <p:nvPicPr>
          <p:cNvPr id="3" name="图片 2"/>
          <p:cNvPicPr>
            <a:picLocks noChangeAspect="1"/>
          </p:cNvPicPr>
          <p:nvPr/>
        </p:nvPicPr>
        <p:blipFill>
          <a:blip r:embed="rId2"/>
          <a:stretch>
            <a:fillRect/>
          </a:stretch>
        </p:blipFill>
        <p:spPr>
          <a:xfrm>
            <a:off x="0" y="0"/>
            <a:ext cx="12192000" cy="908304"/>
          </a:xfrm>
          <a:prstGeom prst="rect">
            <a:avLst/>
          </a:prstGeom>
        </p:spPr>
      </p:pic>
      <p:sp>
        <p:nvSpPr>
          <p:cNvPr id="5" name="文本框 4"/>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791379"/>
            <a:ext cx="9836837" cy="5533221"/>
          </a:xfrm>
          <a:prstGeom prst="rect">
            <a:avLst/>
          </a:prstGeom>
        </p:spPr>
      </p:pic>
      <p:pic>
        <p:nvPicPr>
          <p:cNvPr id="5" name="图片 4"/>
          <p:cNvPicPr>
            <a:picLocks noChangeAspect="1"/>
          </p:cNvPicPr>
          <p:nvPr/>
        </p:nvPicPr>
        <p:blipFill>
          <a:blip r:embed="rId2"/>
          <a:stretch>
            <a:fillRect/>
          </a:stretch>
        </p:blipFill>
        <p:spPr>
          <a:xfrm>
            <a:off x="2507562" y="1324779"/>
            <a:ext cx="9737778" cy="5477500"/>
          </a:xfrm>
          <a:prstGeom prst="rect">
            <a:avLst/>
          </a:prstGeom>
        </p:spPr>
      </p:pic>
      <p:pic>
        <p:nvPicPr>
          <p:cNvPr id="6" name="图片 5"/>
          <p:cNvPicPr>
            <a:picLocks noChangeAspect="1"/>
          </p:cNvPicPr>
          <p:nvPr/>
        </p:nvPicPr>
        <p:blipFill>
          <a:blip r:embed="rId3"/>
          <a:stretch>
            <a:fillRect/>
          </a:stretch>
        </p:blipFill>
        <p:spPr>
          <a:xfrm>
            <a:off x="0" y="0"/>
            <a:ext cx="12192000" cy="908304"/>
          </a:xfrm>
          <a:prstGeom prst="rect">
            <a:avLst/>
          </a:prstGeom>
        </p:spPr>
      </p:pic>
      <p:sp>
        <p:nvSpPr>
          <p:cNvPr id="7" name="文本框 6"/>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84955" y="808412"/>
            <a:ext cx="10754822" cy="6049588"/>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解读典型史料</a:t>
            </a:r>
            <a:endParaRPr lang="zh-CN" altLang="en-US" sz="3200" dirty="0">
              <a:solidFill>
                <a:prstClr val="white"/>
              </a:solidFill>
              <a:latin typeface="方正清刻本悦宋简体" panose="02000000000000000000" pitchFamily="2" charset="-122"/>
              <a:ea typeface="方正清刻本悦宋简体" panose="02000000000000000000" pitchFamily="2"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pic>
        <p:nvPicPr>
          <p:cNvPr id="8" name="图片 7"/>
          <p:cNvPicPr>
            <a:picLocks noChangeAspect="1"/>
          </p:cNvPicPr>
          <p:nvPr/>
        </p:nvPicPr>
        <p:blipFill>
          <a:blip r:embed="rId2"/>
          <a:stretch>
            <a:fillRect/>
          </a:stretch>
        </p:blipFill>
        <p:spPr>
          <a:xfrm>
            <a:off x="0" y="908304"/>
            <a:ext cx="8777811" cy="4937519"/>
          </a:xfrm>
          <a:prstGeom prst="rect">
            <a:avLst/>
          </a:prstGeom>
        </p:spPr>
      </p:pic>
      <p:pic>
        <p:nvPicPr>
          <p:cNvPr id="9" name="图片 8"/>
          <p:cNvPicPr>
            <a:picLocks noChangeAspect="1"/>
          </p:cNvPicPr>
          <p:nvPr/>
        </p:nvPicPr>
        <p:blipFill>
          <a:blip r:embed="rId3"/>
          <a:stretch>
            <a:fillRect/>
          </a:stretch>
        </p:blipFill>
        <p:spPr>
          <a:xfrm>
            <a:off x="3414189" y="908303"/>
            <a:ext cx="8777811" cy="4937519"/>
          </a:xfrm>
          <a:prstGeom prst="rect">
            <a:avLst/>
          </a:prstGeom>
        </p:spPr>
      </p:pic>
      <p:pic>
        <p:nvPicPr>
          <p:cNvPr id="10" name="图片 9"/>
          <p:cNvPicPr>
            <a:picLocks noChangeAspect="1"/>
          </p:cNvPicPr>
          <p:nvPr/>
        </p:nvPicPr>
        <p:blipFill>
          <a:blip r:embed="rId4"/>
          <a:stretch>
            <a:fillRect/>
          </a:stretch>
        </p:blipFill>
        <p:spPr>
          <a:xfrm>
            <a:off x="836562" y="908302"/>
            <a:ext cx="10712707" cy="6025897"/>
          </a:xfrm>
          <a:prstGeom prst="rect">
            <a:avLst/>
          </a:prstGeom>
        </p:spPr>
      </p:pic>
      <p:sp>
        <p:nvSpPr>
          <p:cNvPr id="11" name="文本框 10"/>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pic>
        <p:nvPicPr>
          <p:cNvPr id="2" name="图片 1"/>
          <p:cNvPicPr>
            <a:picLocks noChangeAspect="1"/>
          </p:cNvPicPr>
          <p:nvPr/>
        </p:nvPicPr>
        <p:blipFill>
          <a:blip r:embed="rId2"/>
          <a:stretch>
            <a:fillRect/>
          </a:stretch>
        </p:blipFill>
        <p:spPr>
          <a:xfrm>
            <a:off x="594360" y="908304"/>
            <a:ext cx="10728077" cy="603454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84657" y="908304"/>
            <a:ext cx="10222483" cy="5750147"/>
          </a:xfrm>
          <a:prstGeom prst="rect">
            <a:avLst/>
          </a:prstGeom>
        </p:spPr>
      </p:pic>
      <p:pic>
        <p:nvPicPr>
          <p:cNvPr id="5" name="图片 4"/>
          <p:cNvPicPr>
            <a:picLocks noChangeAspect="1"/>
          </p:cNvPicPr>
          <p:nvPr/>
        </p:nvPicPr>
        <p:blipFill>
          <a:blip r:embed="rId2"/>
          <a:stretch>
            <a:fillRect/>
          </a:stretch>
        </p:blipFill>
        <p:spPr>
          <a:xfrm>
            <a:off x="0" y="0"/>
            <a:ext cx="12192000" cy="908304"/>
          </a:xfrm>
          <a:prstGeom prst="rect">
            <a:avLst/>
          </a:prstGeom>
        </p:spPr>
      </p:pic>
      <p:sp>
        <p:nvSpPr>
          <p:cNvPr id="6" name="文本框 5"/>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文本框 5"/>
          <p:cNvSpPr txBox="1"/>
          <p:nvPr/>
        </p:nvSpPr>
        <p:spPr>
          <a:xfrm>
            <a:off x="9126660" y="2858404"/>
            <a:ext cx="2318322"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rPr>
              <a:t>环环相扣</a:t>
            </a:r>
            <a:endParaRPr kumimoji="0" lang="en-US" altLang="zh-CN"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rPr>
              <a:t>层层递进</a:t>
            </a:r>
            <a:endParaRPr kumimoji="0" lang="en-US" altLang="zh-CN"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rPr>
              <a:t>前后呼应</a:t>
            </a:r>
            <a:endParaRPr kumimoji="0" lang="zh-CN" altLang="en-US" sz="3200" b="1" i="0" u="none" strike="noStrike" kern="1200" cap="none" spc="0" normalizeH="0" baseline="0" noProof="0" dirty="0">
              <a:ln>
                <a:noFill/>
              </a:ln>
              <a:solidFill>
                <a:srgbClr val="C00000"/>
              </a:solidFill>
              <a:effectLst/>
              <a:uLnTx/>
              <a:uFillTx/>
              <a:latin typeface="方正宋刻本秀楷简体" panose="02000000000000000000" pitchFamily="2" charset="-122"/>
              <a:ea typeface="方正宋刻本秀楷简体" panose="02000000000000000000" pitchFamily="2" charset="-122"/>
              <a:cs typeface="+mn-cs"/>
            </a:endParaRPr>
          </a:p>
        </p:txBody>
      </p:sp>
      <p:grpSp>
        <p:nvGrpSpPr>
          <p:cNvPr id="9" name="组合 8"/>
          <p:cNvGrpSpPr/>
          <p:nvPr/>
        </p:nvGrpSpPr>
        <p:grpSpPr>
          <a:xfrm>
            <a:off x="329526" y="1071296"/>
            <a:ext cx="8009635" cy="883525"/>
            <a:chOff x="1856233" y="5014355"/>
            <a:chExt cx="8009635" cy="883525"/>
          </a:xfrm>
        </p:grpSpPr>
        <p:pic>
          <p:nvPicPr>
            <p:cNvPr id="10" name="图片 9"/>
            <p:cNvPicPr>
              <a:picLocks noChangeAspect="1"/>
            </p:cNvPicPr>
            <p:nvPr/>
          </p:nvPicPr>
          <p:blipFill>
            <a:blip r:embed="rId2">
              <a:duotone>
                <a:srgbClr val="FFC000">
                  <a:shade val="45000"/>
                  <a:satMod val="135000"/>
                </a:srgbClr>
                <a:prstClr val="white"/>
              </a:duotone>
            </a:blip>
            <a:stretch>
              <a:fillRect/>
            </a:stretch>
          </p:blipFill>
          <p:spPr>
            <a:xfrm>
              <a:off x="1856233" y="5042248"/>
              <a:ext cx="8009635" cy="855632"/>
            </a:xfrm>
            <a:prstGeom prst="rect">
              <a:avLst/>
            </a:prstGeom>
          </p:spPr>
        </p:pic>
        <p:sp>
          <p:nvSpPr>
            <p:cNvPr id="11" name="文本框 10"/>
            <p:cNvSpPr txBox="1"/>
            <p:nvPr/>
          </p:nvSpPr>
          <p:spPr>
            <a:xfrm>
              <a:off x="2887183" y="5014355"/>
              <a:ext cx="5947734" cy="639278"/>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戊戌维新的指导思想有什么特点？</a:t>
              </a:r>
              <a:endParaRPr kumimoji="0" lang="en-US" altLang="zh-CN" sz="32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12" name="组合 11"/>
          <p:cNvGrpSpPr/>
          <p:nvPr/>
        </p:nvGrpSpPr>
        <p:grpSpPr>
          <a:xfrm>
            <a:off x="1596198" y="1902003"/>
            <a:ext cx="4424641" cy="948990"/>
            <a:chOff x="61936" y="1072317"/>
            <a:chExt cx="4424641" cy="948990"/>
          </a:xfrm>
        </p:grpSpPr>
        <p:pic>
          <p:nvPicPr>
            <p:cNvPr id="13" name="图片 12"/>
            <p:cNvPicPr>
              <a:picLocks noChangeAspect="1"/>
            </p:cNvPicPr>
            <p:nvPr/>
          </p:nvPicPr>
          <p:blipFill>
            <a:blip r:embed="rId3">
              <a:duotone>
                <a:srgbClr val="FFC000">
                  <a:shade val="45000"/>
                  <a:satMod val="135000"/>
                </a:srgbClr>
                <a:prstClr val="white"/>
              </a:duotone>
            </a:blip>
            <a:stretch>
              <a:fillRect/>
            </a:stretch>
          </p:blipFill>
          <p:spPr>
            <a:xfrm>
              <a:off x="61936" y="1072317"/>
              <a:ext cx="4424641" cy="948990"/>
            </a:xfrm>
            <a:prstGeom prst="rect">
              <a:avLst/>
            </a:prstGeom>
          </p:spPr>
        </p:pic>
        <p:sp>
          <p:nvSpPr>
            <p:cNvPr id="14" name="文本框 13"/>
            <p:cNvSpPr txBox="1"/>
            <p:nvPr/>
          </p:nvSpPr>
          <p:spPr>
            <a:xfrm>
              <a:off x="482032" y="1162383"/>
              <a:ext cx="3584448"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改革措施的特点？</a:t>
              </a:r>
              <a:endPar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15" name="组合 14"/>
          <p:cNvGrpSpPr/>
          <p:nvPr/>
        </p:nvGrpSpPr>
        <p:grpSpPr>
          <a:xfrm>
            <a:off x="0" y="2787602"/>
            <a:ext cx="8009635" cy="855632"/>
            <a:chOff x="1773680" y="4670364"/>
            <a:chExt cx="8009635" cy="855632"/>
          </a:xfrm>
        </p:grpSpPr>
        <p:pic>
          <p:nvPicPr>
            <p:cNvPr id="16" name="图片 15"/>
            <p:cNvPicPr>
              <a:picLocks noChangeAspect="1"/>
            </p:cNvPicPr>
            <p:nvPr/>
          </p:nvPicPr>
          <p:blipFill>
            <a:blip r:embed="rId2">
              <a:duotone>
                <a:srgbClr val="FFC000">
                  <a:shade val="45000"/>
                  <a:satMod val="135000"/>
                </a:srgbClr>
                <a:prstClr val="white"/>
              </a:duotone>
            </a:blip>
            <a:stretch>
              <a:fillRect/>
            </a:stretch>
          </p:blipFill>
          <p:spPr>
            <a:xfrm>
              <a:off x="1773680" y="4670364"/>
              <a:ext cx="8009635" cy="855632"/>
            </a:xfrm>
            <a:prstGeom prst="rect">
              <a:avLst/>
            </a:prstGeom>
          </p:spPr>
        </p:pic>
        <p:sp>
          <p:nvSpPr>
            <p:cNvPr id="17" name="文本框 16"/>
            <p:cNvSpPr txBox="1"/>
            <p:nvPr/>
          </p:nvSpPr>
          <p:spPr>
            <a:xfrm>
              <a:off x="2857097" y="4727899"/>
              <a:ext cx="6477802" cy="570926"/>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维新人士与慈禧太后的目的有何不同？</a:t>
              </a:r>
              <a:endPar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18" name="组合 17"/>
          <p:cNvGrpSpPr/>
          <p:nvPr/>
        </p:nvGrpSpPr>
        <p:grpSpPr>
          <a:xfrm>
            <a:off x="158209" y="3736057"/>
            <a:ext cx="8009635" cy="856093"/>
            <a:chOff x="4027571" y="57989"/>
            <a:chExt cx="8009635" cy="856093"/>
          </a:xfrm>
        </p:grpSpPr>
        <p:pic>
          <p:nvPicPr>
            <p:cNvPr id="19" name="图片 18"/>
            <p:cNvPicPr>
              <a:picLocks noChangeAspect="1"/>
            </p:cNvPicPr>
            <p:nvPr/>
          </p:nvPicPr>
          <p:blipFill>
            <a:blip r:embed="rId2">
              <a:duotone>
                <a:srgbClr val="FFC000">
                  <a:shade val="45000"/>
                  <a:satMod val="135000"/>
                </a:srgbClr>
                <a:prstClr val="white"/>
              </a:duotone>
            </a:blip>
            <a:stretch>
              <a:fillRect/>
            </a:stretch>
          </p:blipFill>
          <p:spPr>
            <a:xfrm>
              <a:off x="4027571" y="58450"/>
              <a:ext cx="8009635" cy="855632"/>
            </a:xfrm>
            <a:prstGeom prst="rect">
              <a:avLst/>
            </a:prstGeom>
          </p:spPr>
        </p:pic>
        <p:sp>
          <p:nvSpPr>
            <p:cNvPr id="20" name="文本框 19"/>
            <p:cNvSpPr txBox="1"/>
            <p:nvPr/>
          </p:nvSpPr>
          <p:spPr>
            <a:xfrm>
              <a:off x="5058521" y="57989"/>
              <a:ext cx="5947734"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这体现了戊戌维新有何缺陷？</a:t>
              </a:r>
              <a:endParaRPr kumimoji="0" lang="en-US" altLang="zh-CN"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21" name="组合 20"/>
          <p:cNvGrpSpPr/>
          <p:nvPr/>
        </p:nvGrpSpPr>
        <p:grpSpPr>
          <a:xfrm>
            <a:off x="158209" y="4690773"/>
            <a:ext cx="8009635" cy="856093"/>
            <a:chOff x="4027571" y="57989"/>
            <a:chExt cx="8009635" cy="856093"/>
          </a:xfrm>
        </p:grpSpPr>
        <p:pic>
          <p:nvPicPr>
            <p:cNvPr id="22" name="图片 21"/>
            <p:cNvPicPr>
              <a:picLocks noChangeAspect="1"/>
            </p:cNvPicPr>
            <p:nvPr/>
          </p:nvPicPr>
          <p:blipFill>
            <a:blip r:embed="rId2">
              <a:duotone>
                <a:srgbClr val="FFC000">
                  <a:shade val="45000"/>
                  <a:satMod val="135000"/>
                </a:srgbClr>
                <a:prstClr val="white"/>
              </a:duotone>
            </a:blip>
            <a:stretch>
              <a:fillRect/>
            </a:stretch>
          </p:blipFill>
          <p:spPr>
            <a:xfrm>
              <a:off x="4027571" y="58450"/>
              <a:ext cx="8009635" cy="855632"/>
            </a:xfrm>
            <a:prstGeom prst="rect">
              <a:avLst/>
            </a:prstGeom>
          </p:spPr>
        </p:pic>
        <p:sp>
          <p:nvSpPr>
            <p:cNvPr id="23" name="文本框 22"/>
            <p:cNvSpPr txBox="1"/>
            <p:nvPr/>
          </p:nvSpPr>
          <p:spPr>
            <a:xfrm>
              <a:off x="5058521" y="57989"/>
              <a:ext cx="5947734"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为何反对的人居大多数？</a:t>
              </a:r>
              <a:endParaRPr kumimoji="0" lang="en-US" altLang="zh-CN"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grpSp>
        <p:nvGrpSpPr>
          <p:cNvPr id="24" name="组合 23"/>
          <p:cNvGrpSpPr/>
          <p:nvPr/>
        </p:nvGrpSpPr>
        <p:grpSpPr>
          <a:xfrm>
            <a:off x="594984" y="5522532"/>
            <a:ext cx="7478717" cy="855632"/>
            <a:chOff x="4027571" y="58450"/>
            <a:chExt cx="7478717" cy="855632"/>
          </a:xfrm>
        </p:grpSpPr>
        <p:pic>
          <p:nvPicPr>
            <p:cNvPr id="25" name="图片 24"/>
            <p:cNvPicPr>
              <a:picLocks noChangeAspect="1"/>
            </p:cNvPicPr>
            <p:nvPr/>
          </p:nvPicPr>
          <p:blipFill>
            <a:blip r:embed="rId4">
              <a:duotone>
                <a:srgbClr val="FFC000">
                  <a:shade val="45000"/>
                  <a:satMod val="135000"/>
                </a:srgbClr>
                <a:prstClr val="white"/>
              </a:duotone>
            </a:blip>
            <a:stretch>
              <a:fillRect/>
            </a:stretch>
          </p:blipFill>
          <p:spPr>
            <a:xfrm>
              <a:off x="4027571" y="58450"/>
              <a:ext cx="7478717" cy="855632"/>
            </a:xfrm>
            <a:prstGeom prst="rect">
              <a:avLst/>
            </a:prstGeom>
          </p:spPr>
        </p:pic>
        <p:sp>
          <p:nvSpPr>
            <p:cNvPr id="26" name="文本框 25"/>
            <p:cNvSpPr txBox="1"/>
            <p:nvPr/>
          </p:nvSpPr>
          <p:spPr>
            <a:xfrm>
              <a:off x="4886110" y="96845"/>
              <a:ext cx="5947734" cy="570926"/>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rPr>
                <a:t>这体现了戊戌维新在那两方面的成效？</a:t>
              </a:r>
              <a:endParaRPr kumimoji="0" lang="en-US" altLang="zh-CN" sz="2800" b="1" i="0" u="none" strike="noStrike" kern="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04674" y="1846064"/>
            <a:ext cx="8458200" cy="3165872"/>
          </a:xfrm>
        </p:spPr>
        <p:txBody>
          <a:bodyPr/>
          <a:lstStyle/>
          <a:p>
            <a:pPr marL="0" indent="0">
              <a:buNone/>
            </a:pPr>
            <a:r>
              <a:rPr lang="zh-CN" altLang="en-US" b="1" dirty="0">
                <a:latin typeface="方正宋刻本秀楷简体" panose="02000000000000000000" pitchFamily="2" charset="-122"/>
                <a:ea typeface="方正宋刻本秀楷简体" panose="02000000000000000000" pitchFamily="2" charset="-122"/>
              </a:rPr>
              <a:t>上第</a:t>
            </a:r>
            <a:r>
              <a:rPr lang="en-US" altLang="zh-CN" b="1" dirty="0">
                <a:latin typeface="方正宋刻本秀楷简体" panose="02000000000000000000" pitchFamily="2" charset="-122"/>
                <a:ea typeface="方正宋刻本秀楷简体" panose="02000000000000000000" pitchFamily="2" charset="-122"/>
              </a:rPr>
              <a:t>4</a:t>
            </a:r>
            <a:r>
              <a:rPr lang="zh-CN" altLang="en-US" b="1" dirty="0">
                <a:latin typeface="方正宋刻本秀楷简体" panose="02000000000000000000" pitchFamily="2" charset="-122"/>
                <a:ea typeface="方正宋刻本秀楷简体" panose="02000000000000000000" pitchFamily="2" charset="-122"/>
              </a:rPr>
              <a:t>课</a:t>
            </a:r>
            <a:endParaRPr lang="en-US" altLang="zh-CN"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问题一：“郡国并行制”是什么？</a:t>
            </a:r>
            <a:endParaRPr lang="zh-CN" altLang="en-US"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问题二：为什么要推行“郡国并行制” ？</a:t>
            </a:r>
            <a:endParaRPr lang="en-US" altLang="zh-CN"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问题三：“郡国并行制”的发展历程。</a:t>
            </a:r>
            <a:endParaRPr lang="zh-CN" altLang="en-US"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问题四：推行“郡国并行制”的影响是什么 ？</a:t>
            </a:r>
            <a:endParaRPr lang="en-US" altLang="zh-CN" b="1" dirty="0">
              <a:latin typeface="方正宋刻本秀楷简体" panose="02000000000000000000" pitchFamily="2" charset="-122"/>
              <a:ea typeface="方正宋刻本秀楷简体" panose="02000000000000000000" pitchFamily="2" charset="-122"/>
            </a:endParaRPr>
          </a:p>
          <a:p>
            <a:r>
              <a:rPr lang="zh-CN" altLang="en-US" b="1" dirty="0">
                <a:latin typeface="方正宋刻本秀楷简体" panose="02000000000000000000" pitchFamily="2" charset="-122"/>
                <a:ea typeface="方正宋刻本秀楷简体" panose="02000000000000000000" pitchFamily="2" charset="-122"/>
              </a:rPr>
              <a:t>问题五：如何解决“郡国并行制”的弊端</a:t>
            </a:r>
            <a:r>
              <a:rPr lang="zh-CN" altLang="en-US" b="1" dirty="0"/>
              <a:t>？</a:t>
            </a:r>
            <a:endParaRPr lang="en-US" altLang="zh-CN" b="1" dirty="0"/>
          </a:p>
        </p:txBody>
      </p:sp>
      <p:pic>
        <p:nvPicPr>
          <p:cNvPr id="4" name="图片 3"/>
          <p:cNvPicPr>
            <a:picLocks noChangeAspect="1"/>
          </p:cNvPicPr>
          <p:nvPr/>
        </p:nvPicPr>
        <p:blipFill>
          <a:blip r:embed="rId1"/>
          <a:stretch>
            <a:fillRect/>
          </a:stretch>
        </p:blipFill>
        <p:spPr>
          <a:xfrm>
            <a:off x="0" y="0"/>
            <a:ext cx="12192000" cy="908304"/>
          </a:xfrm>
          <a:prstGeom prst="rect">
            <a:avLst/>
          </a:prstGeom>
        </p:spPr>
      </p:pic>
      <p:sp>
        <p:nvSpPr>
          <p:cNvPr id="5" name="文本框 4"/>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lang="zh-CN" altLang="en-US" sz="3200" dirty="0">
                <a:solidFill>
                  <a:prstClr val="white"/>
                </a:solidFill>
                <a:latin typeface="方正清刻本悦宋简体" panose="02000000000000000000" pitchFamily="2" charset="-122"/>
                <a:ea typeface="方正清刻本悦宋简体" panose="02000000000000000000" pitchFamily="2" charset="-122"/>
              </a:rPr>
              <a:t>巧妙设置问题</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文本框 5"/>
          <p:cNvSpPr txBox="1"/>
          <p:nvPr/>
        </p:nvSpPr>
        <p:spPr>
          <a:xfrm>
            <a:off x="3685134" y="5497491"/>
            <a:ext cx="6097280" cy="584775"/>
          </a:xfrm>
          <a:prstGeom prst="rect">
            <a:avLst/>
          </a:prstGeom>
          <a:noFill/>
        </p:spPr>
        <p:txBody>
          <a:bodyPr wrap="squar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环环相扣、层层递进、前后呼应</a:t>
            </a:r>
            <a:endParaRPr lang="zh-CN" altLang="en-US" sz="3200" b="1" dirty="0">
              <a:solidFill>
                <a:srgbClr val="C00000"/>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导入引人入胜</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2" name="图片 1"/>
          <p:cNvPicPr>
            <a:picLocks noChangeAspect="1"/>
          </p:cNvPicPr>
          <p:nvPr/>
        </p:nvPicPr>
        <p:blipFill>
          <a:blip r:embed="rId2"/>
          <a:stretch>
            <a:fillRect/>
          </a:stretch>
        </p:blipFill>
        <p:spPr>
          <a:xfrm>
            <a:off x="708659" y="908304"/>
            <a:ext cx="10582833" cy="59496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88621" y="2316480"/>
            <a:ext cx="3518578" cy="4282440"/>
          </a:xfrm>
          <a:prstGeom prst="rect">
            <a:avLst/>
          </a:prstGeom>
        </p:spPr>
      </p:pic>
      <p:grpSp>
        <p:nvGrpSpPr>
          <p:cNvPr id="5" name="组合 4"/>
          <p:cNvGrpSpPr/>
          <p:nvPr/>
        </p:nvGrpSpPr>
        <p:grpSpPr>
          <a:xfrm>
            <a:off x="766671" y="198120"/>
            <a:ext cx="2575559" cy="1978352"/>
            <a:chOff x="8021091" y="3774804"/>
            <a:chExt cx="3193134" cy="2711021"/>
          </a:xfrm>
        </p:grpSpPr>
        <p:pic>
          <p:nvPicPr>
            <p:cNvPr id="6" name="图片 5"/>
            <p:cNvPicPr>
              <a:picLocks noChangeAspect="1"/>
            </p:cNvPicPr>
            <p:nvPr/>
          </p:nvPicPr>
          <p:blipFill>
            <a:blip r:embed="rId2"/>
            <a:stretch>
              <a:fillRect/>
            </a:stretch>
          </p:blipFill>
          <p:spPr>
            <a:xfrm>
              <a:off x="8549410" y="3774804"/>
              <a:ext cx="2251940" cy="2251940"/>
            </a:xfrm>
            <a:prstGeom prst="rect">
              <a:avLst/>
            </a:prstGeom>
          </p:spPr>
        </p:pic>
        <p:sp>
          <p:nvSpPr>
            <p:cNvPr id="7" name="文本框 6"/>
            <p:cNvSpPr txBox="1"/>
            <p:nvPr/>
          </p:nvSpPr>
          <p:spPr>
            <a:xfrm>
              <a:off x="8021091" y="6021890"/>
              <a:ext cx="3193134" cy="463935"/>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个人公众号：小史白月光</a:t>
              </a:r>
              <a:endParaRPr lang="zh-CN" altLang="en-US" sz="1600" dirty="0">
                <a:latin typeface="华文中宋" panose="02010600040101010101" pitchFamily="2" charset="-122"/>
                <a:ea typeface="华文中宋" panose="02010600040101010101" pitchFamily="2" charset="-122"/>
              </a:endParaRPr>
            </a:p>
          </p:txBody>
        </p:sp>
      </p:grpSp>
      <p:pic>
        <p:nvPicPr>
          <p:cNvPr id="8" name="图片 7"/>
          <p:cNvPicPr>
            <a:picLocks noChangeAspect="1"/>
          </p:cNvPicPr>
          <p:nvPr/>
        </p:nvPicPr>
        <p:blipFill>
          <a:blip r:embed="rId3"/>
          <a:stretch>
            <a:fillRect/>
          </a:stretch>
        </p:blipFill>
        <p:spPr>
          <a:xfrm>
            <a:off x="4388210" y="34528"/>
            <a:ext cx="6749415" cy="4072045"/>
          </a:xfrm>
          <a:prstGeom prst="rect">
            <a:avLst/>
          </a:prstGeom>
        </p:spPr>
      </p:pic>
      <p:pic>
        <p:nvPicPr>
          <p:cNvPr id="9" name="图片 8"/>
          <p:cNvPicPr>
            <a:picLocks noChangeAspect="1"/>
          </p:cNvPicPr>
          <p:nvPr/>
        </p:nvPicPr>
        <p:blipFill>
          <a:blip r:embed="rId4"/>
          <a:stretch>
            <a:fillRect/>
          </a:stretch>
        </p:blipFill>
        <p:spPr>
          <a:xfrm>
            <a:off x="4345029" y="3061454"/>
            <a:ext cx="6749415" cy="3796546"/>
          </a:xfrm>
          <a:prstGeom prst="rect">
            <a:avLst/>
          </a:prstGeom>
        </p:spPr>
      </p:pic>
      <p:pic>
        <p:nvPicPr>
          <p:cNvPr id="11" name="图片 10"/>
          <p:cNvPicPr>
            <a:picLocks noChangeAspect="1"/>
          </p:cNvPicPr>
          <p:nvPr/>
        </p:nvPicPr>
        <p:blipFill>
          <a:blip r:embed="rId5"/>
          <a:stretch>
            <a:fillRect/>
          </a:stretch>
        </p:blipFill>
        <p:spPr>
          <a:xfrm>
            <a:off x="5286201" y="3061454"/>
            <a:ext cx="6939069" cy="3903226"/>
          </a:xfrm>
          <a:prstGeom prst="rect">
            <a:avLst/>
          </a:prstGeom>
        </p:spPr>
      </p:pic>
      <p:pic>
        <p:nvPicPr>
          <p:cNvPr id="10" name="图片 9"/>
          <p:cNvPicPr>
            <a:picLocks noChangeAspect="1"/>
          </p:cNvPicPr>
          <p:nvPr/>
        </p:nvPicPr>
        <p:blipFill>
          <a:blip r:embed="rId6"/>
          <a:stretch>
            <a:fillRect/>
          </a:stretch>
        </p:blipFill>
        <p:spPr>
          <a:xfrm>
            <a:off x="4177027" y="2176472"/>
            <a:ext cx="7880241" cy="4432636"/>
          </a:xfrm>
          <a:prstGeom prst="rect">
            <a:avLst/>
          </a:prstGeom>
        </p:spPr>
      </p:pic>
      <p:pic>
        <p:nvPicPr>
          <p:cNvPr id="12" name="图片 11"/>
          <p:cNvPicPr>
            <a:picLocks noChangeAspect="1"/>
          </p:cNvPicPr>
          <p:nvPr/>
        </p:nvPicPr>
        <p:blipFill>
          <a:blip r:embed="rId7"/>
          <a:stretch>
            <a:fillRect/>
          </a:stretch>
        </p:blipFill>
        <p:spPr>
          <a:xfrm>
            <a:off x="3941249" y="2542232"/>
            <a:ext cx="7862130" cy="4422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908304"/>
          </a:xfrm>
          <a:prstGeom prst="rect">
            <a:avLst/>
          </a:prstGeom>
        </p:spPr>
      </p:pic>
      <p:sp>
        <p:nvSpPr>
          <p:cNvPr id="7" name="文本框 6"/>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导入引人入胜</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4" name="图片 3"/>
          <p:cNvPicPr>
            <a:picLocks noChangeAspect="1"/>
          </p:cNvPicPr>
          <p:nvPr/>
        </p:nvPicPr>
        <p:blipFill>
          <a:blip r:embed="rId2"/>
          <a:stretch>
            <a:fillRect/>
          </a:stretch>
        </p:blipFill>
        <p:spPr>
          <a:xfrm>
            <a:off x="-1" y="908304"/>
            <a:ext cx="8626517" cy="4852416"/>
          </a:xfrm>
          <a:prstGeom prst="rect">
            <a:avLst/>
          </a:prstGeom>
        </p:spPr>
      </p:pic>
      <p:pic>
        <p:nvPicPr>
          <p:cNvPr id="5" name="图片 4"/>
          <p:cNvPicPr>
            <a:picLocks noChangeAspect="1"/>
          </p:cNvPicPr>
          <p:nvPr/>
        </p:nvPicPr>
        <p:blipFill>
          <a:blip r:embed="rId3"/>
          <a:stretch>
            <a:fillRect/>
          </a:stretch>
        </p:blipFill>
        <p:spPr>
          <a:xfrm>
            <a:off x="3696846" y="2079476"/>
            <a:ext cx="8495154" cy="4778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946988" y="3429000"/>
            <a:ext cx="6245012" cy="3512820"/>
          </a:xfrm>
          <a:prstGeom prst="rect">
            <a:avLst/>
          </a:prstGeom>
        </p:spPr>
      </p:pic>
      <p:pic>
        <p:nvPicPr>
          <p:cNvPr id="5" name="图片 4"/>
          <p:cNvPicPr>
            <a:picLocks noChangeAspect="1"/>
          </p:cNvPicPr>
          <p:nvPr/>
        </p:nvPicPr>
        <p:blipFill>
          <a:blip r:embed="rId2"/>
          <a:stretch>
            <a:fillRect/>
          </a:stretch>
        </p:blipFill>
        <p:spPr>
          <a:xfrm>
            <a:off x="0" y="908304"/>
            <a:ext cx="6240781" cy="3510440"/>
          </a:xfrm>
          <a:prstGeom prst="rect">
            <a:avLst/>
          </a:prstGeom>
        </p:spPr>
      </p:pic>
      <p:pic>
        <p:nvPicPr>
          <p:cNvPr id="6" name="图片 5"/>
          <p:cNvPicPr>
            <a:picLocks noChangeAspect="1"/>
          </p:cNvPicPr>
          <p:nvPr/>
        </p:nvPicPr>
        <p:blipFill>
          <a:blip r:embed="rId3"/>
          <a:stretch>
            <a:fillRect/>
          </a:stretch>
        </p:blipFill>
        <p:spPr>
          <a:xfrm>
            <a:off x="0" y="0"/>
            <a:ext cx="12192000" cy="908304"/>
          </a:xfrm>
          <a:prstGeom prst="rect">
            <a:avLst/>
          </a:prstGeom>
        </p:spPr>
      </p:pic>
      <p:sp>
        <p:nvSpPr>
          <p:cNvPr id="7" name="文本框 6"/>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文本框 7"/>
          <p:cNvSpPr txBox="1"/>
          <p:nvPr/>
        </p:nvSpPr>
        <p:spPr>
          <a:xfrm>
            <a:off x="7173685" y="1786361"/>
            <a:ext cx="3668486" cy="1077218"/>
          </a:xfrm>
          <a:prstGeom prst="rect">
            <a:avLst/>
          </a:prstGeom>
          <a:noFill/>
        </p:spPr>
        <p:txBody>
          <a:bodyPr wrap="squar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走出课堂</a:t>
            </a:r>
            <a:endParaRPr lang="en-US" altLang="zh-CN" sz="3200" b="1" dirty="0">
              <a:solidFill>
                <a:srgbClr val="C00000"/>
              </a:solidFill>
              <a:latin typeface="方正宋刻本秀楷简体" panose="02000000000000000000" pitchFamily="2" charset="-122"/>
              <a:ea typeface="方正宋刻本秀楷简体" panose="02000000000000000000" pitchFamily="2" charset="-122"/>
            </a:endParaRPr>
          </a:p>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学生能收获什么？</a:t>
            </a:r>
            <a:endParaRPr lang="zh-CN" altLang="en-US" sz="32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9" name="文本框 8"/>
          <p:cNvSpPr txBox="1"/>
          <p:nvPr/>
        </p:nvSpPr>
        <p:spPr>
          <a:xfrm>
            <a:off x="1117386" y="5337810"/>
            <a:ext cx="3668486" cy="584775"/>
          </a:xfrm>
          <a:prstGeom prst="rect">
            <a:avLst/>
          </a:prstGeom>
          <a:noFill/>
        </p:spPr>
        <p:txBody>
          <a:bodyPr wrap="squar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培养什么样的人？</a:t>
            </a:r>
            <a:endParaRPr lang="zh-CN" altLang="en-US" sz="3200" b="1" dirty="0">
              <a:solidFill>
                <a:srgbClr val="C00000"/>
              </a:solidFill>
              <a:latin typeface="方正宋刻本秀楷简体" panose="02000000000000000000" pitchFamily="2" charset="-122"/>
              <a:ea typeface="方正宋刻本秀楷简体" panose="02000000000000000000"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10" name="图片 9"/>
          <p:cNvPicPr>
            <a:picLocks noChangeAspect="1"/>
          </p:cNvPicPr>
          <p:nvPr/>
        </p:nvPicPr>
        <p:blipFill>
          <a:blip r:embed="rId2"/>
          <a:stretch>
            <a:fillRect/>
          </a:stretch>
        </p:blipFill>
        <p:spPr>
          <a:xfrm>
            <a:off x="1143001" y="999533"/>
            <a:ext cx="10440994" cy="587259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9" name="图片 8"/>
          <p:cNvPicPr>
            <a:picLocks noChangeAspect="1"/>
          </p:cNvPicPr>
          <p:nvPr/>
        </p:nvPicPr>
        <p:blipFill>
          <a:blip r:embed="rId2"/>
          <a:stretch>
            <a:fillRect/>
          </a:stretch>
        </p:blipFill>
        <p:spPr>
          <a:xfrm>
            <a:off x="0" y="908304"/>
            <a:ext cx="7736495" cy="4352921"/>
          </a:xfrm>
          <a:prstGeom prst="rect">
            <a:avLst/>
          </a:prstGeom>
        </p:spPr>
      </p:pic>
      <p:pic>
        <p:nvPicPr>
          <p:cNvPr id="10" name="图片 9"/>
          <p:cNvPicPr>
            <a:picLocks noChangeAspect="1"/>
          </p:cNvPicPr>
          <p:nvPr/>
        </p:nvPicPr>
        <p:blipFill>
          <a:blip r:embed="rId3"/>
          <a:stretch>
            <a:fillRect/>
          </a:stretch>
        </p:blipFill>
        <p:spPr>
          <a:xfrm>
            <a:off x="3047207" y="1712530"/>
            <a:ext cx="9144793" cy="514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031968"/>
            <a:ext cx="8818442" cy="4960374"/>
          </a:xfrm>
          <a:prstGeom prst="rect">
            <a:avLst/>
          </a:prstGeom>
        </p:spPr>
      </p:pic>
      <p:pic>
        <p:nvPicPr>
          <p:cNvPr id="5" name="图片 4"/>
          <p:cNvPicPr>
            <a:picLocks noChangeAspect="1"/>
          </p:cNvPicPr>
          <p:nvPr/>
        </p:nvPicPr>
        <p:blipFill>
          <a:blip r:embed="rId2"/>
          <a:stretch>
            <a:fillRect/>
          </a:stretch>
        </p:blipFill>
        <p:spPr>
          <a:xfrm>
            <a:off x="3373558" y="1031968"/>
            <a:ext cx="8818442" cy="4960374"/>
          </a:xfrm>
          <a:prstGeom prst="rect">
            <a:avLst/>
          </a:prstGeom>
        </p:spPr>
      </p:pic>
      <p:pic>
        <p:nvPicPr>
          <p:cNvPr id="6" name="图片 5"/>
          <p:cNvPicPr>
            <a:picLocks noChangeAspect="1"/>
          </p:cNvPicPr>
          <p:nvPr/>
        </p:nvPicPr>
        <p:blipFill>
          <a:blip r:embed="rId3"/>
          <a:stretch>
            <a:fillRect/>
          </a:stretch>
        </p:blipFill>
        <p:spPr>
          <a:xfrm>
            <a:off x="745351" y="784639"/>
            <a:ext cx="10806569" cy="6078695"/>
          </a:xfrm>
          <a:prstGeom prst="rect">
            <a:avLst/>
          </a:prstGeom>
        </p:spPr>
      </p:pic>
      <p:pic>
        <p:nvPicPr>
          <p:cNvPr id="7" name="图片 6"/>
          <p:cNvPicPr>
            <a:picLocks noChangeAspect="1"/>
          </p:cNvPicPr>
          <p:nvPr/>
        </p:nvPicPr>
        <p:blipFill>
          <a:blip r:embed="rId4"/>
          <a:stretch>
            <a:fillRect/>
          </a:stretch>
        </p:blipFill>
        <p:spPr>
          <a:xfrm>
            <a:off x="0" y="0"/>
            <a:ext cx="12192000" cy="908304"/>
          </a:xfrm>
          <a:prstGeom prst="rect">
            <a:avLst/>
          </a:prstGeom>
        </p:spPr>
      </p:pic>
      <p:sp>
        <p:nvSpPr>
          <p:cNvPr id="8" name="文本框 7"/>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908304"/>
            <a:ext cx="8495154" cy="4778524"/>
          </a:xfrm>
          <a:prstGeom prst="rect">
            <a:avLst/>
          </a:prstGeom>
        </p:spPr>
      </p:pic>
      <p:pic>
        <p:nvPicPr>
          <p:cNvPr id="5" name="图片 4"/>
          <p:cNvPicPr>
            <a:picLocks noChangeAspect="1"/>
          </p:cNvPicPr>
          <p:nvPr/>
        </p:nvPicPr>
        <p:blipFill>
          <a:blip r:embed="rId2"/>
          <a:stretch>
            <a:fillRect/>
          </a:stretch>
        </p:blipFill>
        <p:spPr>
          <a:xfrm>
            <a:off x="1428077" y="832103"/>
            <a:ext cx="10637520" cy="5983605"/>
          </a:xfrm>
          <a:prstGeom prst="rect">
            <a:avLst/>
          </a:prstGeom>
        </p:spPr>
      </p:pic>
      <p:pic>
        <p:nvPicPr>
          <p:cNvPr id="7" name="图片 6"/>
          <p:cNvPicPr>
            <a:picLocks noChangeAspect="1"/>
          </p:cNvPicPr>
          <p:nvPr/>
        </p:nvPicPr>
        <p:blipFill>
          <a:blip r:embed="rId3"/>
          <a:stretch>
            <a:fillRect/>
          </a:stretch>
        </p:blipFill>
        <p:spPr>
          <a:xfrm>
            <a:off x="0" y="0"/>
            <a:ext cx="12192000" cy="908304"/>
          </a:xfrm>
          <a:prstGeom prst="rect">
            <a:avLst/>
          </a:prstGeom>
        </p:spPr>
      </p:pic>
      <p:sp>
        <p:nvSpPr>
          <p:cNvPr id="9" name="文本框 8"/>
          <p:cNvSpPr txBox="1"/>
          <p:nvPr/>
        </p:nvSpPr>
        <p:spPr>
          <a:xfrm>
            <a:off x="510539" y="123664"/>
            <a:ext cx="9174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三、课例分析</a:t>
            </a:r>
            <a:r>
              <a:rPr kumimoji="0" lang="en-US" altLang="zh-CN"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rPr>
              <a:t>升华课堂价值</a:t>
            </a:r>
            <a:endParaRPr kumimoji="0" lang="zh-CN" altLang="en-US" sz="3200" b="0" i="0" u="none" strike="noStrike" kern="1200" cap="none" spc="0" normalizeH="0" baseline="0" noProof="0" dirty="0">
              <a:ln>
                <a:noFill/>
              </a:ln>
              <a:solidFill>
                <a:prstClr val="white"/>
              </a:solidFill>
              <a:effectLst/>
              <a:uLnTx/>
              <a:uFillTx/>
              <a:latin typeface="方正清刻本悦宋简体" panose="02000000000000000000" pitchFamily="2" charset="-122"/>
              <a:ea typeface="方正清刻本悦宋简体" panose="02000000000000000000" pitchFamily="2" charset="-122"/>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77874" y="1536174"/>
            <a:ext cx="7051647" cy="3785652"/>
          </a:xfrm>
          <a:prstGeom prst="rect">
            <a:avLst/>
          </a:prstGeom>
          <a:noFill/>
        </p:spPr>
        <p:txBody>
          <a:bodyPr wrap="square" rtlCol="0">
            <a:spAutoFit/>
          </a:bodyPr>
          <a:lstStyle/>
          <a:p>
            <a:r>
              <a:rPr lang="zh-CN" altLang="en-US" sz="4000" b="1" dirty="0">
                <a:latin typeface="方正清刻本悦宋简体" panose="02000000000000000000" pitchFamily="2" charset="-122"/>
                <a:ea typeface="方正清刻本悦宋简体" panose="02000000000000000000" pitchFamily="2" charset="-122"/>
              </a:rPr>
              <a:t>紧扣课程标准</a:t>
            </a:r>
            <a:r>
              <a:rPr lang="en-US" altLang="zh-CN" sz="4000" b="1" dirty="0">
                <a:latin typeface="方正清刻本悦宋简体" panose="02000000000000000000" pitchFamily="2" charset="-122"/>
                <a:ea typeface="方正清刻本悦宋简体" panose="02000000000000000000" pitchFamily="2" charset="-122"/>
              </a:rPr>
              <a:t>,  </a:t>
            </a:r>
            <a:r>
              <a:rPr lang="zh-CN" altLang="en-US" sz="4000" b="1" dirty="0">
                <a:latin typeface="方正清刻本悦宋简体" panose="02000000000000000000" pitchFamily="2" charset="-122"/>
                <a:ea typeface="方正清刻本悦宋简体" panose="02000000000000000000" pitchFamily="2" charset="-122"/>
              </a:rPr>
              <a:t>渗透核心素养 ；</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提炼核心主题，凝练教学立意；</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梳理思维逻辑，打通教材框架；</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解读典型史料，巧妙设置问题；</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导入引人入胜，创设经典情境；</a:t>
            </a:r>
            <a:endParaRPr lang="en-US" altLang="zh-CN" sz="4000" b="1" dirty="0">
              <a:latin typeface="方正清刻本悦宋简体" panose="02000000000000000000" pitchFamily="2" charset="-122"/>
              <a:ea typeface="方正清刻本悦宋简体" panose="02000000000000000000" pitchFamily="2" charset="-122"/>
            </a:endParaRPr>
          </a:p>
          <a:p>
            <a:r>
              <a:rPr lang="zh-CN" altLang="en-US" sz="4000" b="1" dirty="0">
                <a:latin typeface="方正清刻本悦宋简体" panose="02000000000000000000" pitchFamily="2" charset="-122"/>
                <a:ea typeface="方正清刻本悦宋简体" panose="02000000000000000000" pitchFamily="2" charset="-122"/>
              </a:rPr>
              <a:t>升华课堂价值，注重反思总结。</a:t>
            </a:r>
            <a:endParaRPr lang="zh-CN" altLang="en-US" sz="4400" b="1" dirty="0">
              <a:latin typeface="方正清刻本悦宋简体" panose="02000000000000000000" pitchFamily="2" charset="-122"/>
              <a:ea typeface="方正清刻本悦宋简体" panose="02000000000000000000"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182538" y="2786122"/>
            <a:ext cx="6083766"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zh-CN" altLang="en-US" sz="6000" dirty="0">
                <a:solidFill>
                  <a:prstClr val="black">
                    <a:lumMod val="85000"/>
                    <a:lumOff val="15000"/>
                  </a:prstClr>
                </a:solidFill>
                <a:latin typeface="汉仪尚巍手书W" panose="00020600040101010101" pitchFamily="18" charset="-122"/>
                <a:ea typeface="汉仪尚巍手书W" panose="00020600040101010101" pitchFamily="18" charset="-122"/>
              </a:rPr>
              <a:t>四</a:t>
            </a:r>
            <a:r>
              <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、总结与展望</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5" name="文本框 4"/>
          <p:cNvSpPr txBox="1"/>
          <p:nvPr/>
        </p:nvSpPr>
        <p:spPr>
          <a:xfrm>
            <a:off x="0" y="0"/>
            <a:ext cx="12192000" cy="6858000"/>
          </a:xfrm>
          <a:prstGeom prst="rect">
            <a:avLst/>
          </a:prstGeom>
          <a:solidFill>
            <a:schemeClr val="tx1">
              <a:alpha val="2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4" name="文本框 3"/>
          <p:cNvSpPr txBox="1"/>
          <p:nvPr/>
        </p:nvSpPr>
        <p:spPr>
          <a:xfrm>
            <a:off x="552027" y="1635760"/>
            <a:ext cx="4606713" cy="646331"/>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深学、细悟、笃行</a:t>
            </a:r>
            <a:endPar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p:txBody>
      </p:sp>
      <p:sp>
        <p:nvSpPr>
          <p:cNvPr id="6" name="文本框 5"/>
          <p:cNvSpPr txBox="1"/>
          <p:nvPr/>
        </p:nvSpPr>
        <p:spPr>
          <a:xfrm>
            <a:off x="612987" y="3917851"/>
            <a:ext cx="3768513" cy="1200329"/>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看见光，追随光</a:t>
            </a:r>
            <a:r>
              <a:rPr kumimoji="0" lang="en-US" altLang="zh-CN"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a:t>
            </a:r>
            <a:endParaRPr kumimoji="0" lang="en-US" altLang="zh-CN"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rPr>
              <a:t>成为光，散播光！</a:t>
            </a:r>
            <a:endParaRPr kumimoji="0" lang="zh-CN" altLang="en-US" sz="3600" b="1" i="0" u="none" strike="noStrike" kern="1200" cap="none" spc="0" normalizeH="0" baseline="0" noProof="0" dirty="0">
              <a:ln>
                <a:noFill/>
              </a:ln>
              <a:solidFill>
                <a:prstClr val="white"/>
              </a:solidFill>
              <a:effectLst/>
              <a:uLnTx/>
              <a:uFillTx/>
              <a:latin typeface="方正大标宋简体" panose="02010601030101010101" pitchFamily="65" charset="-122"/>
              <a:ea typeface="方正大标宋简体" panose="02010601030101010101" pitchFamily="65" charset="-122"/>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3784134" y="2206945"/>
            <a:ext cx="5420826" cy="280076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感谢垂听</a:t>
            </a:r>
            <a:endParaRPr kumimoji="0" lang="en-US" altLang="zh-CN"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敬请指正</a:t>
            </a:r>
            <a:endParaRPr kumimoji="0" lang="zh-CN" altLang="en-US" sz="88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0540" y="161764"/>
            <a:ext cx="558546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一、工作室简介</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缘起</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pic>
        <p:nvPicPr>
          <p:cNvPr id="2" name="图片 1"/>
          <p:cNvPicPr>
            <a:picLocks noChangeAspect="1"/>
          </p:cNvPicPr>
          <p:nvPr/>
        </p:nvPicPr>
        <p:blipFill>
          <a:blip r:embed="rId1"/>
          <a:stretch>
            <a:fillRect/>
          </a:stretch>
        </p:blipFill>
        <p:spPr>
          <a:xfrm>
            <a:off x="0" y="906780"/>
            <a:ext cx="5585460" cy="3141820"/>
          </a:xfrm>
          <a:prstGeom prst="rect">
            <a:avLst/>
          </a:prstGeom>
        </p:spPr>
      </p:pic>
      <p:pic>
        <p:nvPicPr>
          <p:cNvPr id="3" name="图片 2"/>
          <p:cNvPicPr>
            <a:picLocks noChangeAspect="1"/>
          </p:cNvPicPr>
          <p:nvPr/>
        </p:nvPicPr>
        <p:blipFill>
          <a:blip r:embed="rId2"/>
          <a:stretch>
            <a:fillRect/>
          </a:stretch>
        </p:blipFill>
        <p:spPr>
          <a:xfrm>
            <a:off x="0" y="4048600"/>
            <a:ext cx="5585460" cy="3141820"/>
          </a:xfrm>
          <a:prstGeom prst="rect">
            <a:avLst/>
          </a:prstGeom>
        </p:spPr>
      </p:pic>
      <p:pic>
        <p:nvPicPr>
          <p:cNvPr id="4" name="图片 3"/>
          <p:cNvPicPr>
            <a:picLocks noChangeAspect="1"/>
          </p:cNvPicPr>
          <p:nvPr/>
        </p:nvPicPr>
        <p:blipFill>
          <a:blip r:embed="rId3"/>
          <a:stretch>
            <a:fillRect/>
          </a:stretch>
        </p:blipFill>
        <p:spPr>
          <a:xfrm>
            <a:off x="5585460" y="906780"/>
            <a:ext cx="6530159" cy="3673214"/>
          </a:xfrm>
          <a:prstGeom prst="rect">
            <a:avLst/>
          </a:prstGeom>
        </p:spPr>
      </p:pic>
      <p:sp>
        <p:nvSpPr>
          <p:cNvPr id="5" name="文本框 4"/>
          <p:cNvSpPr txBox="1"/>
          <p:nvPr/>
        </p:nvSpPr>
        <p:spPr>
          <a:xfrm>
            <a:off x="7673340" y="4989493"/>
            <a:ext cx="2758440" cy="1384995"/>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学史小筑起家</a:t>
            </a:r>
            <a:endParaRPr lang="en-US" altLang="zh-CN" sz="2800" b="1" dirty="0">
              <a:latin typeface="华文中宋" panose="02010600040101010101" pitchFamily="2" charset="-122"/>
              <a:ea typeface="华文中宋" panose="02010600040101010101" pitchFamily="2" charset="-122"/>
            </a:endParaRPr>
          </a:p>
          <a:p>
            <a:r>
              <a:rPr lang="zh-CN" altLang="en-US" sz="2800" b="1" dirty="0">
                <a:latin typeface="华文中宋" panose="02010600040101010101" pitchFamily="2" charset="-122"/>
                <a:ea typeface="华文中宋" panose="02010600040101010101" pitchFamily="2" charset="-122"/>
              </a:rPr>
              <a:t>历史园地支持</a:t>
            </a:r>
            <a:endParaRPr lang="en-US" altLang="zh-CN" sz="2800" b="1" dirty="0">
              <a:latin typeface="华文中宋" panose="02010600040101010101" pitchFamily="2" charset="-122"/>
              <a:ea typeface="华文中宋" panose="02010600040101010101" pitchFamily="2" charset="-122"/>
            </a:endParaRPr>
          </a:p>
          <a:p>
            <a:r>
              <a:rPr lang="zh-CN" altLang="en-US" sz="2800" b="1" dirty="0">
                <a:latin typeface="华文中宋" panose="02010600040101010101" pitchFamily="2" charset="-122"/>
                <a:ea typeface="华文中宋" panose="02010600040101010101" pitchFamily="2" charset="-122"/>
              </a:rPr>
              <a:t>众多老师帮扶</a:t>
            </a:r>
            <a:endParaRPr lang="zh-CN" altLang="en-US" sz="28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74670" y="1383519"/>
            <a:ext cx="8164830" cy="830997"/>
          </a:xfrm>
          <a:prstGeom prst="rect">
            <a:avLst/>
          </a:prstGeom>
          <a:noFill/>
        </p:spPr>
        <p:txBody>
          <a:bodyPr wrap="square">
            <a:spAutoFit/>
          </a:bodyPr>
          <a:lstStyle/>
          <a:p>
            <a:r>
              <a:rPr lang="zh-CN" altLang="en-US" sz="2400" dirty="0">
                <a:latin typeface="华文中宋" panose="02010600040101010101" pitchFamily="2" charset="-122"/>
                <a:ea typeface="华文中宋" panose="02010600040101010101" pitchFamily="2" charset="-122"/>
              </a:rPr>
              <a:t>刘胜军、陈凯、张梦鸽、王伦立、董春宇、王董业、杨晓军、修石、王沐、窦至钢、曾柯雯</a:t>
            </a:r>
            <a:r>
              <a:rPr lang="en-US" altLang="zh-CN"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p:txBody>
      </p:sp>
      <p:sp>
        <p:nvSpPr>
          <p:cNvPr id="8" name="文本框 7"/>
          <p:cNvSpPr txBox="1"/>
          <p:nvPr/>
        </p:nvSpPr>
        <p:spPr>
          <a:xfrm>
            <a:off x="3013710" y="2438430"/>
            <a:ext cx="8286750" cy="1569660"/>
          </a:xfrm>
          <a:prstGeom prst="rect">
            <a:avLst/>
          </a:prstGeom>
          <a:noFill/>
        </p:spPr>
        <p:txBody>
          <a:bodyPr wrap="square">
            <a:spAutoFit/>
          </a:bodyPr>
          <a:lstStyle/>
          <a:p>
            <a:r>
              <a:rPr lang="zh-CN" altLang="en-US" sz="2400" dirty="0">
                <a:latin typeface="华文中宋" panose="02010600040101010101" pitchFamily="2" charset="-122"/>
                <a:ea typeface="华文中宋" panose="02010600040101010101" pitchFamily="2" charset="-122"/>
              </a:rPr>
              <a:t>马彬琼、吕莹、陆欣然、南芳、姜浩男、余嘉晖、付赛男、黄蓉、唐孝赟、王董业、陈婧怡、曾柯雯、李新扬、付赛男、范宇楠、庞鸿琼、王沐、刘俊 、李毅、王建帮、路原、李新扬、赵敏、庞哲远、陈瑞、王琦</a:t>
            </a:r>
            <a:r>
              <a:rPr lang="en-US" altLang="zh-CN" sz="2400" dirty="0">
                <a:latin typeface="华文中宋" panose="02010600040101010101" pitchFamily="2" charset="-122"/>
                <a:ea typeface="华文中宋" panose="02010600040101010101" pitchFamily="2" charset="-122"/>
              </a:rPr>
              <a:t>……</a:t>
            </a:r>
            <a:endParaRPr lang="zh-CN" altLang="en-US" sz="2400" dirty="0">
              <a:latin typeface="华文中宋" panose="02010600040101010101" pitchFamily="2" charset="-122"/>
              <a:ea typeface="华文中宋" panose="02010600040101010101" pitchFamily="2" charset="-122"/>
            </a:endParaRPr>
          </a:p>
        </p:txBody>
      </p:sp>
      <p:sp>
        <p:nvSpPr>
          <p:cNvPr id="4" name="矩形 3"/>
          <p:cNvSpPr/>
          <p:nvPr/>
        </p:nvSpPr>
        <p:spPr>
          <a:xfrm rot="5400000">
            <a:off x="5642610" y="-5642610"/>
            <a:ext cx="906780" cy="1219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0540" y="161764"/>
            <a:ext cx="5585460" cy="584775"/>
          </a:xfrm>
          <a:prstGeom prst="rect">
            <a:avLst/>
          </a:prstGeom>
          <a:noFill/>
        </p:spPr>
        <p:txBody>
          <a:bodyPr wrap="square" rtlCol="0">
            <a:spAutoFit/>
          </a:bodyPr>
          <a:lstStyle/>
          <a:p>
            <a:r>
              <a:rPr lang="zh-CN" altLang="en-US" sz="3200" dirty="0">
                <a:solidFill>
                  <a:schemeClr val="bg1"/>
                </a:solidFill>
                <a:latin typeface="方正清刻本悦宋简体" panose="02000000000000000000" pitchFamily="2" charset="-122"/>
                <a:ea typeface="方正清刻本悦宋简体" panose="02000000000000000000" pitchFamily="2" charset="-122"/>
              </a:rPr>
              <a:t>一、工作室简介</a:t>
            </a:r>
            <a:r>
              <a:rPr lang="en-US" altLang="zh-CN" sz="3200" dirty="0">
                <a:solidFill>
                  <a:schemeClr val="bg1"/>
                </a:solidFill>
                <a:latin typeface="方正清刻本悦宋简体" panose="02000000000000000000" pitchFamily="2" charset="-122"/>
                <a:ea typeface="方正清刻本悦宋简体" panose="02000000000000000000" pitchFamily="2" charset="-122"/>
              </a:rPr>
              <a:t>·</a:t>
            </a:r>
            <a:r>
              <a:rPr lang="zh-CN" altLang="en-US" sz="3200" dirty="0">
                <a:solidFill>
                  <a:schemeClr val="bg1"/>
                </a:solidFill>
                <a:latin typeface="方正清刻本悦宋简体" panose="02000000000000000000" pitchFamily="2" charset="-122"/>
                <a:ea typeface="方正清刻本悦宋简体" panose="02000000000000000000" pitchFamily="2" charset="-122"/>
              </a:rPr>
              <a:t>团队</a:t>
            </a:r>
            <a:endParaRPr lang="zh-CN" altLang="en-US" sz="32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7" name="文本框 6"/>
          <p:cNvSpPr txBox="1"/>
          <p:nvPr/>
        </p:nvSpPr>
        <p:spPr>
          <a:xfrm>
            <a:off x="388620" y="1429687"/>
            <a:ext cx="2087880" cy="646331"/>
          </a:xfrm>
          <a:prstGeom prst="rect">
            <a:avLst/>
          </a:prstGeom>
          <a:solidFill>
            <a:schemeClr val="accent2">
              <a:lumMod val="60000"/>
              <a:lumOff val="40000"/>
            </a:schemeClr>
          </a:solidFill>
        </p:spPr>
        <p:txBody>
          <a:bodyPr wrap="square">
            <a:spAutoFit/>
          </a:bodyPr>
          <a:lstStyle/>
          <a:p>
            <a:r>
              <a:rPr lang="zh-CN" altLang="en-US" sz="3600" dirty="0">
                <a:latin typeface="汉仪尚巍手书W" panose="00020600040101010101" pitchFamily="18" charset="-122"/>
                <a:ea typeface="汉仪尚巍手书W" panose="00020600040101010101" pitchFamily="18" charset="-122"/>
              </a:rPr>
              <a:t>怀揣感恩</a:t>
            </a:r>
            <a:endParaRPr lang="zh-CN" altLang="en-US" sz="3600" dirty="0">
              <a:latin typeface="汉仪尚巍手书W" panose="00020600040101010101" pitchFamily="18" charset="-122"/>
              <a:ea typeface="汉仪尚巍手书W" panose="00020600040101010101" pitchFamily="18" charset="-122"/>
            </a:endParaRPr>
          </a:p>
        </p:txBody>
      </p:sp>
      <p:sp>
        <p:nvSpPr>
          <p:cNvPr id="10" name="文本框 9"/>
          <p:cNvSpPr txBox="1"/>
          <p:nvPr/>
        </p:nvSpPr>
        <p:spPr>
          <a:xfrm>
            <a:off x="388620" y="2999154"/>
            <a:ext cx="2087880" cy="646331"/>
          </a:xfrm>
          <a:prstGeom prst="rect">
            <a:avLst/>
          </a:prstGeom>
          <a:solidFill>
            <a:schemeClr val="accent2">
              <a:lumMod val="60000"/>
              <a:lumOff val="40000"/>
            </a:schemeClr>
          </a:solidFill>
        </p:spPr>
        <p:txBody>
          <a:bodyPr wrap="square">
            <a:spAutoFit/>
          </a:bodyPr>
          <a:lstStyle/>
          <a:p>
            <a:r>
              <a:rPr lang="zh-CN" altLang="en-US" sz="3600" dirty="0">
                <a:latin typeface="汉仪尚巍手书W" panose="00020600040101010101" pitchFamily="18" charset="-122"/>
                <a:ea typeface="汉仪尚巍手书W" panose="00020600040101010101" pitchFamily="18" charset="-122"/>
              </a:rPr>
              <a:t>众行致远</a:t>
            </a:r>
            <a:endParaRPr lang="zh-CN" altLang="en-US" sz="3600" dirty="0">
              <a:latin typeface="汉仪尚巍手书W" panose="00020600040101010101" pitchFamily="18" charset="-122"/>
              <a:ea typeface="汉仪尚巍手书W" panose="00020600040101010101" pitchFamily="18" charset="-122"/>
            </a:endParaRPr>
          </a:p>
        </p:txBody>
      </p:sp>
      <p:grpSp>
        <p:nvGrpSpPr>
          <p:cNvPr id="14" name="组合 13"/>
          <p:cNvGrpSpPr/>
          <p:nvPr/>
        </p:nvGrpSpPr>
        <p:grpSpPr>
          <a:xfrm>
            <a:off x="3428970" y="4232004"/>
            <a:ext cx="7345642" cy="2225055"/>
            <a:chOff x="3428970" y="4232004"/>
            <a:chExt cx="7345642" cy="2225055"/>
          </a:xfrm>
        </p:grpSpPr>
        <p:pic>
          <p:nvPicPr>
            <p:cNvPr id="3" name="图片 2"/>
            <p:cNvPicPr>
              <a:picLocks noChangeAspect="1"/>
            </p:cNvPicPr>
            <p:nvPr/>
          </p:nvPicPr>
          <p:blipFill>
            <a:blip r:embed="rId1"/>
            <a:stretch>
              <a:fillRect/>
            </a:stretch>
          </p:blipFill>
          <p:spPr>
            <a:xfrm>
              <a:off x="6244200" y="4232004"/>
              <a:ext cx="2147096" cy="2147096"/>
            </a:xfrm>
            <a:prstGeom prst="rect">
              <a:avLst/>
            </a:prstGeom>
          </p:spPr>
        </p:pic>
        <p:sp>
          <p:nvSpPr>
            <p:cNvPr id="12" name="文本框 11"/>
            <p:cNvSpPr txBox="1"/>
            <p:nvPr/>
          </p:nvSpPr>
          <p:spPr>
            <a:xfrm>
              <a:off x="8627516" y="5021365"/>
              <a:ext cx="2147096" cy="646331"/>
            </a:xfrm>
            <a:prstGeom prst="rect">
              <a:avLst/>
            </a:prstGeom>
            <a:noFill/>
          </p:spPr>
          <p:txBody>
            <a:bodyPr wrap="square" rtlCol="0">
              <a:spAutoFit/>
            </a:bodyPr>
            <a:lstStyle/>
            <a:p>
              <a:r>
                <a:rPr lang="zh-CN" altLang="en-US" dirty="0">
                  <a:latin typeface="华文中宋" panose="02010600040101010101" pitchFamily="2" charset="-122"/>
                  <a:ea typeface="华文中宋" panose="02010600040101010101" pitchFamily="2" charset="-122"/>
                </a:rPr>
                <a:t>智慧</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情怀历史课程创新基地公众号</a:t>
              </a:r>
              <a:endParaRPr lang="zh-CN" altLang="en-US" dirty="0">
                <a:latin typeface="华文中宋" panose="02010600040101010101" pitchFamily="2" charset="-122"/>
                <a:ea typeface="华文中宋" panose="02010600040101010101" pitchFamily="2" charset="-122"/>
              </a:endParaRPr>
            </a:p>
          </p:txBody>
        </p:sp>
        <p:pic>
          <p:nvPicPr>
            <p:cNvPr id="13" name="图片 12"/>
            <p:cNvPicPr>
              <a:picLocks noChangeAspect="1"/>
            </p:cNvPicPr>
            <p:nvPr/>
          </p:nvPicPr>
          <p:blipFill>
            <a:blip r:embed="rId2"/>
            <a:stretch>
              <a:fillRect/>
            </a:stretch>
          </p:blipFill>
          <p:spPr>
            <a:xfrm>
              <a:off x="3428970" y="4232004"/>
              <a:ext cx="2225055" cy="2225055"/>
            </a:xfrm>
            <a:prstGeom prst="rect">
              <a:avLst/>
            </a:prstGeom>
          </p:spPr>
        </p:pic>
      </p:grpSp>
      <p:sp>
        <p:nvSpPr>
          <p:cNvPr id="15" name="文本框 14"/>
          <p:cNvSpPr txBox="1"/>
          <p:nvPr/>
        </p:nvSpPr>
        <p:spPr>
          <a:xfrm>
            <a:off x="388620" y="4919394"/>
            <a:ext cx="2552700" cy="646331"/>
          </a:xfrm>
          <a:prstGeom prst="rect">
            <a:avLst/>
          </a:prstGeom>
          <a:solidFill>
            <a:schemeClr val="accent2">
              <a:lumMod val="60000"/>
              <a:lumOff val="40000"/>
            </a:schemeClr>
          </a:solidFill>
        </p:spPr>
        <p:txBody>
          <a:bodyPr wrap="square">
            <a:spAutoFit/>
          </a:bodyPr>
          <a:lstStyle/>
          <a:p>
            <a:r>
              <a:rPr lang="zh-CN" altLang="en-US" sz="3600" dirty="0">
                <a:latin typeface="汉仪尚巍手书W" panose="00020600040101010101" pitchFamily="18" charset="-122"/>
                <a:ea typeface="汉仪尚巍手书W" panose="00020600040101010101" pitchFamily="18" charset="-122"/>
              </a:rPr>
              <a:t>平台与机遇</a:t>
            </a:r>
            <a:endParaRPr lang="zh-CN" altLang="en-US" sz="3600" dirty="0">
              <a:latin typeface="汉仪尚巍手书W" panose="00020600040101010101" pitchFamily="18" charset="-122"/>
              <a:ea typeface="汉仪尚巍手书W"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5" name="矩形: 圆角 4"/>
          <p:cNvSpPr/>
          <p:nvPr/>
        </p:nvSpPr>
        <p:spPr>
          <a:xfrm rot="5400000">
            <a:off x="3402011" y="-2098785"/>
            <a:ext cx="5387978" cy="10785478"/>
          </a:xfrm>
          <a:prstGeom prst="roundRect">
            <a:avLst>
              <a:gd name="adj" fmla="val 0"/>
            </a:avLst>
          </a:prstGeom>
          <a:solidFill>
            <a:sysClr val="window" lastClr="FFFFFF">
              <a:alpha val="93000"/>
            </a:sysClr>
          </a:solidFill>
          <a:ln w="76200" cap="flat" cmpd="sng" algn="ctr">
            <a:solidFill>
              <a:srgbClr val="E18E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2796540" y="2664258"/>
            <a:ext cx="6423660"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zh-CN" altLang="en-US" sz="6000" dirty="0">
                <a:solidFill>
                  <a:prstClr val="black">
                    <a:lumMod val="85000"/>
                    <a:lumOff val="15000"/>
                  </a:prstClr>
                </a:solidFill>
                <a:latin typeface="汉仪尚巍手书W" panose="00020600040101010101" pitchFamily="18" charset="-122"/>
                <a:ea typeface="汉仪尚巍手书W" panose="00020600040101010101" pitchFamily="18" charset="-122"/>
              </a:rPr>
              <a:t>二</a:t>
            </a:r>
            <a:r>
              <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rPr>
              <a:t>、高中备课理念</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汉仪尚巍手书W" panose="00020600040101010101" pitchFamily="18" charset="-122"/>
              <a:ea typeface="汉仪尚巍手书W" panose="00020600040101010101" pitchFamily="18" charset="-122"/>
              <a:cs typeface="+mn-cs"/>
            </a:endParaRPr>
          </a:p>
        </p:txBody>
      </p:sp>
      <p:pic>
        <p:nvPicPr>
          <p:cNvPr id="9" name="图片 8"/>
          <p:cNvPicPr>
            <a:picLocks noChangeAspect="1"/>
          </p:cNvPicPr>
          <p:nvPr/>
        </p:nvPicPr>
        <p:blipFill>
          <a:blip r:embed="rId2"/>
          <a:stretch>
            <a:fillRect/>
          </a:stretch>
        </p:blipFill>
        <p:spPr>
          <a:xfrm>
            <a:off x="4258748" y="767605"/>
            <a:ext cx="2863611" cy="1271700"/>
          </a:xfrm>
          <a:prstGeom prst="rect">
            <a:avLst/>
          </a:prstGeom>
        </p:spPr>
      </p:pic>
    </p:spTree>
  </p:cSld>
  <p:clrMapOvr>
    <a:masterClrMapping/>
  </p:clrMapOvr>
</p:sld>
</file>

<file path=ppt/tags/tag1.xml><?xml version="1.0" encoding="utf-8"?>
<p:tagLst xmlns:p="http://schemas.openxmlformats.org/presentationml/2006/main">
  <p:tag name="KSO_WPP_MARK_KEY" val="127c30ca-729e-46d8-bfb1-8f9b2d06ed5b"/>
  <p:tag name="COMMONDATA" val="eyJoZGlkIjoiMDEwNzQ1ZDdhNmQ4N2RjMGMzZWM2YzZjMjRjZTc2N2QifQ=="/>
  <p:tag name="KSO_WM_SCREEN_THEME_FLAG" val="Dlrq25wU2PGuGg5bbmjbDPMlyzpq6fuYT9GXLhfm05eC1srRY6QrEfnDlAnj0o614MmFQs3B3B83finbylShznnXWzi0G3j+YyGLwIzj7ZI="/>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4671</Words>
  <PresentationFormat>宽屏</PresentationFormat>
  <Paragraphs>396</Paragraphs>
  <Slides>69</Slides>
  <Notes>18</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69</vt:i4>
      </vt:variant>
    </vt:vector>
  </HeadingPairs>
  <TitlesOfParts>
    <vt:vector size="89" baseType="lpstr">
      <vt:lpstr>Arial</vt:lpstr>
      <vt:lpstr>宋体</vt:lpstr>
      <vt:lpstr>Wingdings</vt:lpstr>
      <vt:lpstr>等线</vt:lpstr>
      <vt:lpstr>方正清刻本悦宋简体</vt:lpstr>
      <vt:lpstr>汉仪尚巍手书W</vt:lpstr>
      <vt:lpstr>汉仪大宋简</vt:lpstr>
      <vt:lpstr>Calibri</vt:lpstr>
      <vt:lpstr>方正大标宋简体</vt:lpstr>
      <vt:lpstr>华文中宋</vt:lpstr>
      <vt:lpstr>楷体</vt:lpstr>
      <vt:lpstr>方正宋刻本秀楷简体</vt:lpstr>
      <vt:lpstr>微软雅黑</vt:lpstr>
      <vt:lpstr>Arial Unicode MS</vt:lpstr>
      <vt:lpstr>等线 Light</vt:lpstr>
      <vt:lpstr>Calibri Light</vt:lpstr>
      <vt:lpstr>Times New Roman</vt:lpstr>
      <vt:lpstr>华文行楷</vt:lpstr>
      <vt:lpstr>方正苏新诗柳楷简体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2022-07-04T08:31:00Z</dcterms:created>
  <dcterms:modified xsi:type="dcterms:W3CDTF">2022-10-10T01:39:41Z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7FF46371CD1B4F588300BC6AD16C189D</vt:lpwstr>
  </property>
  <property fmtid="{D5CDD505-2E9C-101B-9397-08002B2CF9AE}" pid="3" name="KSOProductBuildVer">
    <vt:lpwstr>2052-11.1.0.12358</vt:lpwstr>
  </property>
</Properties>
</file>