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21.svg" ContentType="image/svg+xml"/>
  <Override PartName="/ppt/media/image23.svg" ContentType="image/svg+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 id="2147483663" r:id="rId4"/>
    <p:sldMasterId id="2147483665" r:id="rId5"/>
  </p:sldMasterIdLst>
  <p:notesMasterIdLst>
    <p:notesMasterId r:id="rId7"/>
  </p:notesMasterIdLst>
  <p:handoutMasterIdLst>
    <p:handoutMasterId r:id="rId55"/>
  </p:handoutMasterIdLst>
  <p:sldIdLst>
    <p:sldId id="410" r:id="rId6"/>
    <p:sldId id="798" r:id="rId8"/>
    <p:sldId id="886" r:id="rId9"/>
    <p:sldId id="654" r:id="rId10"/>
    <p:sldId id="843" r:id="rId11"/>
    <p:sldId id="550" r:id="rId12"/>
    <p:sldId id="759" r:id="rId13"/>
    <p:sldId id="421" r:id="rId14"/>
    <p:sldId id="469" r:id="rId15"/>
    <p:sldId id="448" r:id="rId16"/>
    <p:sldId id="443" r:id="rId17"/>
    <p:sldId id="492" r:id="rId18"/>
    <p:sldId id="493" r:id="rId19"/>
    <p:sldId id="726" r:id="rId20"/>
    <p:sldId id="651" r:id="rId21"/>
    <p:sldId id="725" r:id="rId22"/>
    <p:sldId id="444" r:id="rId23"/>
    <p:sldId id="630" r:id="rId24"/>
    <p:sldId id="534" r:id="rId25"/>
    <p:sldId id="535" r:id="rId26"/>
    <p:sldId id="577" r:id="rId27"/>
    <p:sldId id="592" r:id="rId28"/>
    <p:sldId id="593" r:id="rId29"/>
    <p:sldId id="502" r:id="rId30"/>
    <p:sldId id="536" r:id="rId31"/>
    <p:sldId id="538" r:id="rId32"/>
    <p:sldId id="939" r:id="rId33"/>
    <p:sldId id="690" r:id="rId34"/>
    <p:sldId id="691" r:id="rId35"/>
    <p:sldId id="708" r:id="rId36"/>
    <p:sldId id="709" r:id="rId37"/>
    <p:sldId id="692" r:id="rId38"/>
    <p:sldId id="693" r:id="rId39"/>
    <p:sldId id="614" r:id="rId40"/>
    <p:sldId id="613" r:id="rId41"/>
    <p:sldId id="650" r:id="rId42"/>
    <p:sldId id="612" r:id="rId43"/>
    <p:sldId id="758" r:id="rId44"/>
    <p:sldId id="495" r:id="rId45"/>
    <p:sldId id="446" r:id="rId46"/>
    <p:sldId id="931" r:id="rId47"/>
    <p:sldId id="445" r:id="rId48"/>
    <p:sldId id="611" r:id="rId49"/>
    <p:sldId id="594" r:id="rId50"/>
    <p:sldId id="496" r:id="rId51"/>
    <p:sldId id="608" r:id="rId52"/>
    <p:sldId id="628" r:id="rId53"/>
    <p:sldId id="627" r:id="rId54"/>
  </p:sldIdLst>
  <p:sldSz cx="12192000" cy="6858000"/>
  <p:notesSz cx="6858000" cy="9144000"/>
  <p:embeddedFontLst>
    <p:embeddedFont>
      <p:font typeface="华文中宋" panose="02010600040101010101" charset="-122"/>
      <p:regular r:id="rId60"/>
    </p:embeddedFont>
    <p:embeddedFont>
      <p:font typeface="等线" panose="02010600030101010101" pitchFamily="2" charset="-122"/>
      <p:regular r:id="rId61"/>
    </p:embeddedFont>
    <p:embeddedFont>
      <p:font typeface="微软雅黑" panose="020B0503020204020204" pitchFamily="34" charset="-122"/>
      <p:regular r:id="rId62"/>
    </p:embeddedFont>
    <p:embeddedFont>
      <p:font typeface="楷体" panose="02010609060101010101" charset="-122"/>
      <p:regular r:id="rId63"/>
    </p:embeddedFont>
  </p:embeddedFontLst>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7E9A90"/>
    <a:srgbClr val="8793A5"/>
    <a:srgbClr val="A6B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95214" autoAdjust="0"/>
  </p:normalViewPr>
  <p:slideViewPr>
    <p:cSldViewPr snapToGrid="0">
      <p:cViewPr>
        <p:scale>
          <a:sx n="75" d="100"/>
          <a:sy n="75" d="100"/>
        </p:scale>
        <p:origin x="336" y="19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03"/>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4" Type="http://schemas.openxmlformats.org/officeDocument/2006/relationships/tags" Target="tags/tag173.xml"/><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1.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SUS\Desktop\2021&#39640;&#32771;&#21382;&#21490;&#32479;&#357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2400" b="1" i="0" u="none" strike="noStrike" kern="1200" spc="0" baseline="0">
                <a:solidFill>
                  <a:schemeClr val="tx1"/>
                </a:solidFill>
                <a:latin typeface="+mn-lt"/>
                <a:ea typeface="+mn-ea"/>
                <a:cs typeface="+mn-cs"/>
              </a:defRPr>
            </a:pPr>
            <a:r>
              <a:rPr lang="en-US" altLang="zh-CN" sz="2400" b="1">
                <a:solidFill>
                  <a:schemeClr val="tx1"/>
                </a:solidFill>
              </a:rPr>
              <a:t>2021</a:t>
            </a:r>
            <a:r>
              <a:rPr altLang="en-US" sz="2400" b="1">
                <a:solidFill>
                  <a:schemeClr val="tx1"/>
                </a:solidFill>
              </a:rPr>
              <a:t>年高考历史真题（中国古代史）考查情况</a:t>
            </a:r>
            <a:endParaRPr altLang="en-US" sz="2400" b="1">
              <a:solidFill>
                <a:schemeClr val="tx1"/>
              </a:solidFill>
            </a:endParaRPr>
          </a:p>
        </c:rich>
      </c:tx>
      <c:layout/>
      <c:overlay val="0"/>
      <c:spPr>
        <a:noFill/>
        <a:ln>
          <a:noFill/>
        </a:ln>
        <a:effectLst/>
      </c:spPr>
    </c:title>
    <c:autoTitleDeleted val="0"/>
    <c:plotArea>
      <c:layout/>
      <c:barChart>
        <c:barDir val="col"/>
        <c:grouping val="stacked"/>
        <c:varyColors val="0"/>
        <c:ser>
          <c:idx val="0"/>
          <c:order val="0"/>
          <c:tx>
            <c:strRef>
              <c:f>[2021高考历史统计.xlsx]Sheet1!$A$2</c:f>
              <c:strCache>
                <c:ptCount val="1"/>
                <c:pt idx="0">
                  <c:v>先秦</c:v>
                </c:pt>
              </c:strCache>
            </c:strRef>
          </c:tx>
          <c:spPr>
            <a:solidFill>
              <a:schemeClr val="accent1"/>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[2021高考历史统计.xlsx]Sheet1!$B$2:$N$2</c:f>
              <c:numCache>
                <c:formatCode>General</c:formatCode>
                <c:ptCount val="13"/>
                <c:pt idx="0">
                  <c:v>4</c:v>
                </c:pt>
                <c:pt idx="1">
                  <c:v>4</c:v>
                </c:pt>
                <c:pt idx="2">
                  <c:v>3</c:v>
                </c:pt>
                <c:pt idx="4">
                  <c:v>3</c:v>
                </c:pt>
                <c:pt idx="5">
                  <c:v>3</c:v>
                </c:pt>
                <c:pt idx="6">
                  <c:v>3</c:v>
                </c:pt>
                <c:pt idx="7">
                  <c:v>3</c:v>
                </c:pt>
                <c:pt idx="8">
                  <c:v>3</c:v>
                </c:pt>
                <c:pt idx="9">
                  <c:v>3</c:v>
                </c:pt>
                <c:pt idx="10">
                  <c:v>3</c:v>
                </c:pt>
                <c:pt idx="11">
                  <c:v>3</c:v>
                </c:pt>
                <c:pt idx="12">
                  <c:v>3</c:v>
                </c:pt>
              </c:numCache>
            </c:numRef>
          </c:val>
        </c:ser>
        <c:ser>
          <c:idx val="1"/>
          <c:order val="1"/>
          <c:tx>
            <c:strRef>
              <c:f>[2021高考历史统计.xlsx]Sheet1!$A$3</c:f>
              <c:strCache>
                <c:ptCount val="1"/>
                <c:pt idx="0">
                  <c:v>秦汉</c:v>
                </c:pt>
              </c:strCache>
            </c:strRef>
          </c:tx>
          <c:spPr>
            <a:solidFill>
              <a:schemeClr val="accent2"/>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[2021高考历史统计.xlsx]Sheet1!$B$3:$N$3</c:f>
              <c:numCache>
                <c:formatCode>General</c:formatCode>
                <c:ptCount val="13"/>
                <c:pt idx="0">
                  <c:v>4</c:v>
                </c:pt>
                <c:pt idx="1">
                  <c:v>16.5</c:v>
                </c:pt>
                <c:pt idx="2">
                  <c:v>4</c:v>
                </c:pt>
                <c:pt idx="3">
                  <c:v>9</c:v>
                </c:pt>
                <c:pt idx="5">
                  <c:v>3</c:v>
                </c:pt>
                <c:pt idx="6">
                  <c:v>6.33</c:v>
                </c:pt>
                <c:pt idx="7">
                  <c:v>3</c:v>
                </c:pt>
                <c:pt idx="8">
                  <c:v>9</c:v>
                </c:pt>
                <c:pt idx="9">
                  <c:v>3</c:v>
                </c:pt>
                <c:pt idx="10">
                  <c:v>3</c:v>
                </c:pt>
                <c:pt idx="11">
                  <c:v>3</c:v>
                </c:pt>
                <c:pt idx="12">
                  <c:v>3</c:v>
                </c:pt>
              </c:numCache>
            </c:numRef>
          </c:val>
        </c:ser>
        <c:ser>
          <c:idx val="2"/>
          <c:order val="2"/>
          <c:tx>
            <c:strRef>
              <c:f>[2021高考历史统计.xlsx]Sheet1!$A$4</c:f>
              <c:strCache>
                <c:ptCount val="1"/>
                <c:pt idx="0">
                  <c:v>魏晋</c:v>
                </c:pt>
              </c:strCache>
            </c:strRef>
          </c:tx>
          <c:spPr>
            <a:solidFill>
              <a:schemeClr val="accent3"/>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[2021高考历史统计.xlsx]Sheet1!$B$4:$N$4</c:f>
              <c:numCache>
                <c:formatCode>General</c:formatCode>
                <c:ptCount val="13"/>
                <c:pt idx="0">
                  <c:v>5</c:v>
                </c:pt>
                <c:pt idx="3">
                  <c:v>4</c:v>
                </c:pt>
                <c:pt idx="4">
                  <c:v>3</c:v>
                </c:pt>
                <c:pt idx="6">
                  <c:v>3</c:v>
                </c:pt>
                <c:pt idx="10">
                  <c:v>3</c:v>
                </c:pt>
                <c:pt idx="11">
                  <c:v>3</c:v>
                </c:pt>
              </c:numCache>
            </c:numRef>
          </c:val>
        </c:ser>
        <c:ser>
          <c:idx val="3"/>
          <c:order val="3"/>
          <c:tx>
            <c:strRef>
              <c:f>[2021高考历史统计.xlsx]Sheet1!$A$5</c:f>
              <c:strCache>
                <c:ptCount val="1"/>
                <c:pt idx="0">
                  <c:v>隋唐</c:v>
                </c:pt>
              </c:strCache>
            </c:strRef>
          </c:tx>
          <c:spPr>
            <a:solidFill>
              <a:schemeClr val="accent4"/>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[2021高考历史统计.xlsx]Sheet1!$B$5:$N$5</c:f>
              <c:numCache>
                <c:formatCode>General</c:formatCode>
                <c:ptCount val="13"/>
                <c:pt idx="1">
                  <c:v>5</c:v>
                </c:pt>
                <c:pt idx="2">
                  <c:v>4</c:v>
                </c:pt>
                <c:pt idx="3">
                  <c:v>6</c:v>
                </c:pt>
                <c:pt idx="4">
                  <c:v>3</c:v>
                </c:pt>
                <c:pt idx="5">
                  <c:v>3</c:v>
                </c:pt>
                <c:pt idx="6">
                  <c:v>3</c:v>
                </c:pt>
                <c:pt idx="7">
                  <c:v>3</c:v>
                </c:pt>
                <c:pt idx="8">
                  <c:v>3</c:v>
                </c:pt>
                <c:pt idx="9">
                  <c:v>6</c:v>
                </c:pt>
                <c:pt idx="10">
                  <c:v>12</c:v>
                </c:pt>
                <c:pt idx="11">
                  <c:v>6</c:v>
                </c:pt>
                <c:pt idx="12">
                  <c:v>3</c:v>
                </c:pt>
              </c:numCache>
            </c:numRef>
          </c:val>
        </c:ser>
        <c:ser>
          <c:idx val="4"/>
          <c:order val="4"/>
          <c:tx>
            <c:strRef>
              <c:f>[2021高考历史统计.xlsx]Sheet1!$A$6</c:f>
              <c:strCache>
                <c:ptCount val="1"/>
                <c:pt idx="0">
                  <c:v>宋元</c:v>
                </c:pt>
              </c:strCache>
            </c:strRef>
          </c:tx>
          <c:spPr>
            <a:solidFill>
              <a:schemeClr val="accent5"/>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[2021高考历史统计.xlsx]Sheet1!$B$6:$N$6</c:f>
              <c:numCache>
                <c:formatCode>General</c:formatCode>
                <c:ptCount val="13"/>
                <c:pt idx="0">
                  <c:v>4</c:v>
                </c:pt>
                <c:pt idx="1">
                  <c:v>4</c:v>
                </c:pt>
                <c:pt idx="2">
                  <c:v>13</c:v>
                </c:pt>
                <c:pt idx="5">
                  <c:v>12</c:v>
                </c:pt>
                <c:pt idx="6">
                  <c:v>3</c:v>
                </c:pt>
                <c:pt idx="7">
                  <c:v>6</c:v>
                </c:pt>
                <c:pt idx="8">
                  <c:v>3</c:v>
                </c:pt>
                <c:pt idx="9">
                  <c:v>3</c:v>
                </c:pt>
                <c:pt idx="10">
                  <c:v>7</c:v>
                </c:pt>
                <c:pt idx="11">
                  <c:v>3</c:v>
                </c:pt>
              </c:numCache>
            </c:numRef>
          </c:val>
        </c:ser>
        <c:ser>
          <c:idx val="5"/>
          <c:order val="5"/>
          <c:tx>
            <c:strRef>
              <c:f>[2021高考历史统计.xlsx]Sheet1!$A$7</c:f>
              <c:strCache>
                <c:ptCount val="1"/>
                <c:pt idx="0">
                  <c:v>明清</c:v>
                </c:pt>
              </c:strCache>
            </c:strRef>
          </c:tx>
          <c:spPr>
            <a:solidFill>
              <a:schemeClr val="accent6"/>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[2021高考历史统计.xlsx]Sheet1!$B$7:$N$7</c:f>
              <c:numCache>
                <c:formatCode>General</c:formatCode>
                <c:ptCount val="13"/>
                <c:pt idx="0">
                  <c:v>16</c:v>
                </c:pt>
                <c:pt idx="1">
                  <c:v>4</c:v>
                </c:pt>
                <c:pt idx="2">
                  <c:v>7</c:v>
                </c:pt>
                <c:pt idx="3">
                  <c:v>3</c:v>
                </c:pt>
                <c:pt idx="4">
                  <c:v>3</c:v>
                </c:pt>
                <c:pt idx="5">
                  <c:v>3</c:v>
                </c:pt>
                <c:pt idx="6">
                  <c:v>3</c:v>
                </c:pt>
                <c:pt idx="7">
                  <c:v>10</c:v>
                </c:pt>
                <c:pt idx="8">
                  <c:v>15</c:v>
                </c:pt>
                <c:pt idx="9">
                  <c:v>23</c:v>
                </c:pt>
                <c:pt idx="10">
                  <c:v>3</c:v>
                </c:pt>
                <c:pt idx="11">
                  <c:v>15</c:v>
                </c:pt>
                <c:pt idx="12">
                  <c:v>6</c:v>
                </c:pt>
              </c:numCache>
            </c:numRef>
          </c:val>
        </c:ser>
        <c:ser>
          <c:idx val="6"/>
          <c:order val="6"/>
          <c:tx>
            <c:strRef>
              <c:f>[2021高考历史统计.xlsx]Sheet1!$A$8</c:f>
              <c:strCache>
                <c:ptCount val="1"/>
                <c:pt idx="0">
                  <c:v>通史</c:v>
                </c:pt>
              </c:strCache>
            </c:strRef>
          </c:tx>
          <c:spPr>
            <a:solidFill>
              <a:schemeClr val="accent1">
                <a:lumMod val="60000"/>
              </a:schemeClr>
            </a:solidFill>
            <a:ln>
              <a:noFill/>
            </a:ln>
            <a:effectLst/>
          </c:spPr>
          <c:invertIfNegative val="0"/>
          <c:dLbls>
            <c:delete val="1"/>
          </c:dLbls>
          <c:cat>
            <c:strRef>
              <c:f>[2021高考历史统计.xlsx]Sheet1!$B$1:$N$1</c:f>
              <c:strCache>
                <c:ptCount val="13"/>
                <c:pt idx="0">
                  <c:v>全国甲卷</c:v>
                </c:pt>
                <c:pt idx="1">
                  <c:v>全国乙卷</c:v>
                </c:pt>
                <c:pt idx="2">
                  <c:v>辽宁卷</c:v>
                </c:pt>
                <c:pt idx="3">
                  <c:v>北京卷</c:v>
                </c:pt>
                <c:pt idx="4">
                  <c:v>天津卷</c:v>
                </c:pt>
                <c:pt idx="5">
                  <c:v>山东卷</c:v>
                </c:pt>
                <c:pt idx="6">
                  <c:v>湖南卷</c:v>
                </c:pt>
                <c:pt idx="7">
                  <c:v>湖北卷</c:v>
                </c:pt>
                <c:pt idx="8">
                  <c:v>广东卷</c:v>
                </c:pt>
                <c:pt idx="9">
                  <c:v>海南卷</c:v>
                </c:pt>
                <c:pt idx="10">
                  <c:v>河北卷</c:v>
                </c:pt>
                <c:pt idx="11">
                  <c:v>福建卷</c:v>
                </c:pt>
                <c:pt idx="12">
                  <c:v>江苏卷</c:v>
                </c:pt>
              </c:strCache>
            </c:strRef>
          </c:cat>
          <c:val>
            <c:numRef>
              <c:f>[2021高考历史统计.xlsx]Sheet1!$B$8:$N$8</c:f>
              <c:numCache>
                <c:formatCode>General</c:formatCode>
                <c:ptCount val="13"/>
                <c:pt idx="3">
                  <c:v>3</c:v>
                </c:pt>
                <c:pt idx="4">
                  <c:v>3</c:v>
                </c:pt>
                <c:pt idx="6">
                  <c:v>12</c:v>
                </c:pt>
              </c:numCache>
            </c:numRef>
          </c:val>
        </c:ser>
        <c:dLbls>
          <c:showLegendKey val="0"/>
          <c:showVal val="0"/>
          <c:showCatName val="0"/>
          <c:showSerName val="0"/>
          <c:showPercent val="0"/>
          <c:showBubbleSize val="0"/>
        </c:dLbls>
        <c:gapWidth val="150"/>
        <c:overlap val="100"/>
        <c:axId val="323847019"/>
        <c:axId val="959904200"/>
      </c:barChart>
      <c:catAx>
        <c:axId val="32384701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959904200"/>
        <c:crosses val="autoZero"/>
        <c:auto val="1"/>
        <c:lblAlgn val="ctr"/>
        <c:lblOffset val="100"/>
        <c:noMultiLvlLbl val="0"/>
      </c:catAx>
      <c:valAx>
        <c:axId val="95990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323847019"/>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2"/>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3"/>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4"/>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5"/>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egendEntry>
        <c:idx val="6"/>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
        <p:nvSpPr>
          <p:cNvPr id="5" name="幻灯片图像占位符 4"/>
          <p:cNvSpPr/>
          <p:nvPr>
            <p:ph type="sldImg" idx="2"/>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
        <p:nvSpPr>
          <p:cNvPr id="5" name="幻灯片图像占位符 4"/>
          <p:cNvSpPr/>
          <p:nvPr>
            <p:ph type="sldImg" idx="2"/>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jpeg"/><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jpeg"/><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1.jpeg"/><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03"/>
            <a:ext cx="12192000" cy="68571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403"/>
            <a:ext cx="12192000" cy="685719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403"/>
            <a:ext cx="12192000" cy="6857194"/>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403"/>
            <a:ext cx="12192000" cy="6857194"/>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tags" Target="../tags/tag61.xml"/><Relationship Id="rId4" Type="http://schemas.openxmlformats.org/officeDocument/2006/relationships/image" Target="../media/image14.png"/><Relationship Id="rId3" Type="http://schemas.openxmlformats.org/officeDocument/2006/relationships/tags" Target="../tags/tag60.xml"/><Relationship Id="rId2" Type="http://schemas.openxmlformats.org/officeDocument/2006/relationships/image" Target="../media/image13.png"/><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tags" Target="../tags/tag64.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17.png"/><Relationship Id="rId1" Type="http://schemas.openxmlformats.org/officeDocument/2006/relationships/tags" Target="../tags/tag65.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67.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6" Type="http://schemas.openxmlformats.org/officeDocument/2006/relationships/notesSlide" Target="../notesSlides/notesSlide13.xml"/><Relationship Id="rId35" Type="http://schemas.openxmlformats.org/officeDocument/2006/relationships/slideLayout" Target="../slideLayouts/slideLayout7.xml"/><Relationship Id="rId34" Type="http://schemas.openxmlformats.org/officeDocument/2006/relationships/tags" Target="../tags/tag96.xml"/><Relationship Id="rId33" Type="http://schemas.openxmlformats.org/officeDocument/2006/relationships/image" Target="../media/image25.svg"/><Relationship Id="rId32" Type="http://schemas.openxmlformats.org/officeDocument/2006/relationships/image" Target="../media/image24.png"/><Relationship Id="rId31" Type="http://schemas.openxmlformats.org/officeDocument/2006/relationships/image" Target="../media/image23.svg"/><Relationship Id="rId30" Type="http://schemas.openxmlformats.org/officeDocument/2006/relationships/image" Target="../media/image22.png"/><Relationship Id="rId3" Type="http://schemas.openxmlformats.org/officeDocument/2006/relationships/tags" Target="../tags/tag71.xml"/><Relationship Id="rId29" Type="http://schemas.openxmlformats.org/officeDocument/2006/relationships/image" Target="../media/image21.svg"/><Relationship Id="rId28" Type="http://schemas.openxmlformats.org/officeDocument/2006/relationships/image" Target="../media/image20.png"/><Relationship Id="rId27" Type="http://schemas.openxmlformats.org/officeDocument/2006/relationships/tags" Target="../tags/tag95.xml"/><Relationship Id="rId26" Type="http://schemas.openxmlformats.org/officeDocument/2006/relationships/tags" Target="../tags/tag94.xml"/><Relationship Id="rId25" Type="http://schemas.openxmlformats.org/officeDocument/2006/relationships/tags" Target="../tags/tag93.xml"/><Relationship Id="rId24" Type="http://schemas.openxmlformats.org/officeDocument/2006/relationships/tags" Target="../tags/tag92.xml"/><Relationship Id="rId23" Type="http://schemas.openxmlformats.org/officeDocument/2006/relationships/tags" Target="../tags/tag91.xml"/><Relationship Id="rId22" Type="http://schemas.openxmlformats.org/officeDocument/2006/relationships/tags" Target="../tags/tag90.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0.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3.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tags" Target="../tags/tag102.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tags" Target="../tags/tag103.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9" Type="http://schemas.openxmlformats.org/officeDocument/2006/relationships/notesSlide" Target="../notesSlides/notesSlide20.xml"/><Relationship Id="rId18" Type="http://schemas.openxmlformats.org/officeDocument/2006/relationships/slideLayout" Target="../slideLayouts/slideLayout7.xml"/><Relationship Id="rId17" Type="http://schemas.openxmlformats.org/officeDocument/2006/relationships/tags" Target="../tags/tag118.xml"/><Relationship Id="rId16"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13.xml"/><Relationship Id="rId7" Type="http://schemas.openxmlformats.org/officeDocument/2006/relationships/tags" Target="../tags/tag124.xml"/><Relationship Id="rId6" Type="http://schemas.openxmlformats.org/officeDocument/2006/relationships/image" Target="../media/image35.png"/><Relationship Id="rId5" Type="http://schemas.openxmlformats.org/officeDocument/2006/relationships/tags" Target="../tags/tag123.xml"/><Relationship Id="rId4" Type="http://schemas.openxmlformats.org/officeDocument/2006/relationships/image" Target="../media/image34.png"/><Relationship Id="rId3" Type="http://schemas.openxmlformats.org/officeDocument/2006/relationships/tags" Target="../tags/tag122.xml"/><Relationship Id="rId2" Type="http://schemas.openxmlformats.org/officeDocument/2006/relationships/image" Target="../media/image33.png"/><Relationship Id="rId1" Type="http://schemas.openxmlformats.org/officeDocument/2006/relationships/tags" Target="../tags/tag12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3.xml"/><Relationship Id="rId2" Type="http://schemas.openxmlformats.org/officeDocument/2006/relationships/tags" Target="../tags/tag125.xml"/><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3.xml"/><Relationship Id="rId4" Type="http://schemas.openxmlformats.org/officeDocument/2006/relationships/tags" Target="../tags/tag12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42.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44.png"/><Relationship Id="rId1" Type="http://schemas.openxmlformats.org/officeDocument/2006/relationships/image" Target="../media/image43.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tags" Target="../tags/tag133.xm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image" Target="../media/image50.png"/><Relationship Id="rId1"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37.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7.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tags" Target="../tags/tag138.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tags" Target="../tags/tag14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141.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tags" Target="../tags/tag143.xml"/><Relationship Id="rId2" Type="http://schemas.openxmlformats.org/officeDocument/2006/relationships/image" Target="../media/image56.jpeg"/><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0" Type="http://schemas.openxmlformats.org/officeDocument/2006/relationships/notesSlide" Target="../notesSlides/notesSlide3.xml"/><Relationship Id="rId3" Type="http://schemas.openxmlformats.org/officeDocument/2006/relationships/tags" Target="../tags/tag3.xml"/><Relationship Id="rId29" Type="http://schemas.openxmlformats.org/officeDocument/2006/relationships/slideLayout" Target="../slideLayouts/slideLayout15.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57.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59.png"/><Relationship Id="rId2" Type="http://schemas.openxmlformats.org/officeDocument/2006/relationships/tags" Target="../tags/tag145.xml"/><Relationship Id="rId1" Type="http://schemas.openxmlformats.org/officeDocument/2006/relationships/image" Target="../media/image58.jpe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tags" Target="../tags/tag147.xml"/><Relationship Id="rId2" Type="http://schemas.openxmlformats.org/officeDocument/2006/relationships/image" Target="../media/image61.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151.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xml"/><Relationship Id="rId2" Type="http://schemas.openxmlformats.org/officeDocument/2006/relationships/tags" Target="../tags/tag152.xml"/><Relationship Id="rId1" Type="http://schemas.openxmlformats.org/officeDocument/2006/relationships/image" Target="../media/image63.png"/></Relationships>
</file>

<file path=ppt/slides/_rels/slide48.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6" Type="http://schemas.openxmlformats.org/officeDocument/2006/relationships/notesSlide" Target="../notesSlides/notesSlide47.xml"/><Relationship Id="rId25" Type="http://schemas.openxmlformats.org/officeDocument/2006/relationships/slideLayout" Target="../slideLayouts/slideLayout14.xml"/><Relationship Id="rId24" Type="http://schemas.openxmlformats.org/officeDocument/2006/relationships/tags" Target="../tags/tag172.xml"/><Relationship Id="rId23" Type="http://schemas.openxmlformats.org/officeDocument/2006/relationships/image" Target="../media/image67.png"/><Relationship Id="rId22" Type="http://schemas.openxmlformats.org/officeDocument/2006/relationships/image" Target="../media/image66.png"/><Relationship Id="rId21" Type="http://schemas.openxmlformats.org/officeDocument/2006/relationships/image" Target="../media/image65.png"/><Relationship Id="rId20" Type="http://schemas.openxmlformats.org/officeDocument/2006/relationships/image" Target="../media/image64.png"/><Relationship Id="rId2" Type="http://schemas.openxmlformats.org/officeDocument/2006/relationships/tags" Target="../tags/tag154.xml"/><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5.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5" Type="http://schemas.openxmlformats.org/officeDocument/2006/relationships/notesSlide" Target="../notesSlides/notesSlide4.xml"/><Relationship Id="rId14" Type="http://schemas.openxmlformats.org/officeDocument/2006/relationships/slideLayout" Target="../slideLayouts/slideLayout13.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8" Type="http://schemas.openxmlformats.org/officeDocument/2006/relationships/notesSlide" Target="../notesSlides/notesSlide5.xml"/><Relationship Id="rId17" Type="http://schemas.openxmlformats.org/officeDocument/2006/relationships/slideLayout" Target="../slideLayouts/slideLayout7.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ags" Target="../tags/tag57.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ags" Target="../tags/tag59.xml"/><Relationship Id="rId2" Type="http://schemas.openxmlformats.org/officeDocument/2006/relationships/image" Target="../media/image11.png"/><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270" y="-232"/>
            <a:ext cx="12192000" cy="6857194"/>
          </a:xfrm>
          <a:prstGeom prst="rect">
            <a:avLst/>
          </a:prstGeom>
        </p:spPr>
      </p:pic>
      <p:sp>
        <p:nvSpPr>
          <p:cNvPr id="12" name="TextBox 5"/>
          <p:cNvSpPr txBox="1"/>
          <p:nvPr/>
        </p:nvSpPr>
        <p:spPr>
          <a:xfrm>
            <a:off x="241935" y="2191385"/>
            <a:ext cx="1170622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base">
              <a:spcBef>
                <a:spcPct val="0"/>
              </a:spcBef>
              <a:spcAft>
                <a:spcPct val="0"/>
              </a:spcAft>
              <a:buFont typeface="Arial" panose="020B0604020202020204" pitchFamily="34" charset="0"/>
              <a:buNone/>
            </a:pPr>
            <a:r>
              <a:rPr lang="zh-CN" sz="4800" b="1" spc="100" dirty="0">
                <a:solidFill>
                  <a:srgbClr val="7E9A90"/>
                </a:solidFill>
                <a:effectLst/>
                <a:uFillTx/>
                <a:latin typeface="华文中宋" panose="02010600040101010101" charset="-122"/>
                <a:ea typeface="华文中宋" panose="02010600040101010101" charset="-122"/>
                <a:cs typeface="等线" panose="02010600030101010101" pitchFamily="2" charset="-122"/>
                <a:sym typeface="华文中宋" panose="02010600040101010101" charset="-122"/>
              </a:rPr>
              <a:t>大单元视阈下高考历史一轮复习策略探讨</a:t>
            </a:r>
            <a:endParaRPr lang="zh-CN" sz="4800" b="1" spc="100" dirty="0">
              <a:solidFill>
                <a:srgbClr val="7E9A90"/>
              </a:solidFill>
              <a:effectLst/>
              <a:uFillTx/>
              <a:latin typeface="华文中宋" panose="02010600040101010101" charset="-122"/>
              <a:ea typeface="华文中宋" panose="02010600040101010101" charset="-122"/>
              <a:cs typeface="等线" panose="02010600030101010101" pitchFamily="2" charset="-122"/>
              <a:sym typeface="华文中宋" panose="02010600040101010101" charset="-122"/>
            </a:endParaRPr>
          </a:p>
        </p:txBody>
      </p:sp>
      <p:sp>
        <p:nvSpPr>
          <p:cNvPr id="13" name="TextBox 2"/>
          <p:cNvSpPr txBox="1"/>
          <p:nvPr/>
        </p:nvSpPr>
        <p:spPr>
          <a:xfrm>
            <a:off x="2692400" y="3329305"/>
            <a:ext cx="6804660" cy="460375"/>
          </a:xfrm>
          <a:prstGeom prst="rect">
            <a:avLst/>
          </a:prstGeom>
          <a:noFill/>
          <a:extLst>
            <a:ext uri="{909E8E84-426E-40DD-AFC4-6F175D3DCCD1}">
              <a14:hiddenFill xmlns:a14="http://schemas.microsoft.com/office/drawing/2010/main">
                <a:solidFill>
                  <a:srgbClr val="D67AF0"/>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base">
              <a:spcBef>
                <a:spcPct val="0"/>
              </a:spcBef>
              <a:spcAft>
                <a:spcPct val="0"/>
              </a:spcAft>
              <a:buFont typeface="Arial" panose="020B0604020202020204" pitchFamily="34" charset="0"/>
              <a:buNone/>
            </a:pPr>
            <a:r>
              <a:rPr lang="en-US" sz="2400" b="1" spc="300" dirty="0">
                <a:solidFill>
                  <a:srgbClr val="7E9A90"/>
                </a:solidFill>
                <a:effectLst/>
                <a:latin typeface="等线" panose="02010600030101010101" pitchFamily="2" charset="-122"/>
                <a:ea typeface="等线" panose="02010600030101010101" pitchFamily="2" charset="-122"/>
              </a:rPr>
              <a:t>——</a:t>
            </a:r>
            <a:r>
              <a:rPr lang="zh-CN" altLang="en-US" sz="2400" b="1" spc="300" dirty="0">
                <a:solidFill>
                  <a:srgbClr val="7E9A90"/>
                </a:solidFill>
                <a:effectLst/>
                <a:latin typeface="等线" panose="02010600030101010101" pitchFamily="2" charset="-122"/>
                <a:ea typeface="等线" panose="02010600030101010101" pitchFamily="2" charset="-122"/>
              </a:rPr>
              <a:t>以《辽宋夏金元的统治》为例</a:t>
            </a:r>
            <a:r>
              <a:rPr lang="en-US" altLang="zh-CN" sz="2400" b="1" spc="300" dirty="0">
                <a:solidFill>
                  <a:srgbClr val="7E9A90"/>
                </a:solidFill>
                <a:effectLst/>
                <a:latin typeface="等线" panose="02010600030101010101" pitchFamily="2" charset="-122"/>
                <a:ea typeface="等线" panose="02010600030101010101" pitchFamily="2" charset="-122"/>
              </a:rPr>
              <a:t>——</a:t>
            </a:r>
            <a:endParaRPr lang="en-US" altLang="zh-CN" sz="2400" b="1" spc="300" dirty="0">
              <a:solidFill>
                <a:srgbClr val="7E9A90"/>
              </a:solidFill>
              <a:effectLst/>
              <a:latin typeface="等线" panose="02010600030101010101" pitchFamily="2" charset="-122"/>
              <a:ea typeface="等线" panose="02010600030101010101" pitchFamily="2" charset="-122"/>
            </a:endParaRPr>
          </a:p>
        </p:txBody>
      </p:sp>
      <p:sp>
        <p:nvSpPr>
          <p:cNvPr id="3" name="文本框"/>
          <p:cNvSpPr txBox="1">
            <a:spLocks noChangeArrowheads="1"/>
          </p:cNvSpPr>
          <p:nvPr/>
        </p:nvSpPr>
        <p:spPr bwMode="auto">
          <a:xfrm>
            <a:off x="4705985" y="4620260"/>
            <a:ext cx="2778760" cy="310515"/>
          </a:xfrm>
          <a:prstGeom prst="rect">
            <a:avLst/>
          </a:prstGeom>
          <a:solidFill>
            <a:srgbClr val="7E9A90"/>
          </a:solidFill>
          <a:ln>
            <a:noFill/>
          </a:ln>
          <a:effectLst/>
        </p:spPr>
        <p:txBody>
          <a:bodyPr vert="horz" wrap="square" lIns="91416" tIns="45708" rIns="91416" bIns="45708"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dirty="0">
                <a:solidFill>
                  <a:schemeClr val="bg1"/>
                </a:solidFill>
                <a:latin typeface="等线" panose="02010600030101010101" pitchFamily="2" charset="-122"/>
                <a:ea typeface="等线" panose="02010600030101010101" pitchFamily="2" charset="-122"/>
                <a:cs typeface="+mn-ea"/>
                <a:sym typeface="+mn-lt"/>
              </a:rPr>
              <a:t>本溪县高级中学</a:t>
            </a:r>
            <a:r>
              <a:rPr lang="en-US" altLang="zh-CN" dirty="0">
                <a:solidFill>
                  <a:schemeClr val="bg1"/>
                </a:solidFill>
                <a:latin typeface="等线" panose="02010600030101010101" pitchFamily="2" charset="-122"/>
                <a:ea typeface="等线" panose="02010600030101010101" pitchFamily="2" charset="-122"/>
                <a:cs typeface="+mn-ea"/>
                <a:sym typeface="+mn-lt"/>
              </a:rPr>
              <a:t>   </a:t>
            </a:r>
            <a:r>
              <a:rPr lang="zh-CN" dirty="0">
                <a:solidFill>
                  <a:schemeClr val="bg1"/>
                </a:solidFill>
                <a:latin typeface="等线" panose="02010600030101010101" pitchFamily="2" charset="-122"/>
                <a:ea typeface="等线" panose="02010600030101010101" pitchFamily="2" charset="-122"/>
                <a:cs typeface="+mn-ea"/>
                <a:sym typeface="+mn-lt"/>
              </a:rPr>
              <a:t>姜浩男</a:t>
            </a:r>
            <a:endParaRPr lang="zh-CN" dirty="0">
              <a:solidFill>
                <a:schemeClr val="bg1"/>
              </a:solidFill>
              <a:latin typeface="等线" panose="02010600030101010101" pitchFamily="2" charset="-122"/>
              <a:ea typeface="等线" panose="02010600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rcRect l="126" r="204" b="-524"/>
          <a:stretch>
            <a:fillRect/>
          </a:stretch>
        </p:blipFill>
        <p:spPr>
          <a:xfrm>
            <a:off x="9835515" y="2024380"/>
            <a:ext cx="1569600" cy="2239200"/>
          </a:xfrm>
          <a:prstGeom prst="rect">
            <a:avLst/>
          </a:prstGeom>
        </p:spPr>
      </p:pic>
      <p:pic>
        <p:nvPicPr>
          <p:cNvPr id="12" name="图片 11"/>
          <p:cNvPicPr/>
          <p:nvPr/>
        </p:nvPicPr>
        <p:blipFill>
          <a:blip r:embed="rId2"/>
          <a:srcRect/>
          <a:stretch>
            <a:fillRect/>
          </a:stretch>
        </p:blipFill>
        <p:spPr>
          <a:xfrm>
            <a:off x="7498715" y="1990090"/>
            <a:ext cx="1569600" cy="2239200"/>
          </a:xfrm>
          <a:prstGeom prst="rect">
            <a:avLst/>
          </a:prstGeom>
        </p:spPr>
      </p:pic>
      <p:sp>
        <p:nvSpPr>
          <p:cNvPr id="54" name="矩形: 圆角 53"/>
          <p:cNvSpPr/>
          <p:nvPr/>
        </p:nvSpPr>
        <p:spPr>
          <a:xfrm>
            <a:off x="377825" y="835025"/>
            <a:ext cx="241681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统编教材体系</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7" name="图片 6"/>
          <p:cNvPicPr/>
          <p:nvPr>
            <p:custDataLst>
              <p:tags r:id="rId3"/>
            </p:custDataLst>
          </p:nvPr>
        </p:nvPicPr>
        <p:blipFill>
          <a:blip r:embed="rId4"/>
          <a:srcRect/>
          <a:stretch>
            <a:fillRect/>
          </a:stretch>
        </p:blipFill>
        <p:spPr>
          <a:xfrm>
            <a:off x="2920365" y="1990090"/>
            <a:ext cx="1569600" cy="2239200"/>
          </a:xfrm>
          <a:prstGeom prst="rect">
            <a:avLst/>
          </a:prstGeom>
        </p:spPr>
      </p:pic>
      <p:pic>
        <p:nvPicPr>
          <p:cNvPr id="2" name="图片 1"/>
          <p:cNvPicPr>
            <a:picLocks noChangeAspect="1"/>
          </p:cNvPicPr>
          <p:nvPr>
            <p:custDataLst>
              <p:tags r:id="rId5"/>
            </p:custDataLst>
          </p:nvPr>
        </p:nvPicPr>
        <p:blipFill>
          <a:blip r:embed="rId6"/>
          <a:srcRect/>
          <a:stretch>
            <a:fillRect/>
          </a:stretch>
        </p:blipFill>
        <p:spPr>
          <a:xfrm>
            <a:off x="680720" y="1990090"/>
            <a:ext cx="1569600" cy="2240946"/>
          </a:xfrm>
          <a:prstGeom prst="rect">
            <a:avLst/>
          </a:prstGeom>
        </p:spPr>
      </p:pic>
      <p:pic>
        <p:nvPicPr>
          <p:cNvPr id="11" name="图片 10"/>
          <p:cNvPicPr>
            <a:picLocks noChangeAspect="1"/>
          </p:cNvPicPr>
          <p:nvPr/>
        </p:nvPicPr>
        <p:blipFill>
          <a:blip r:embed="rId7"/>
          <a:srcRect/>
          <a:stretch>
            <a:fillRect/>
          </a:stretch>
        </p:blipFill>
        <p:spPr>
          <a:xfrm>
            <a:off x="5161915" y="1973580"/>
            <a:ext cx="1569600" cy="2289561"/>
          </a:xfrm>
          <a:prstGeom prst="rect">
            <a:avLst/>
          </a:prstGeom>
        </p:spPr>
      </p:pic>
      <p:sp>
        <p:nvSpPr>
          <p:cNvPr id="14" name="Title 6"/>
          <p:cNvSpPr txBox="1"/>
          <p:nvPr>
            <p:custDataLst>
              <p:tags r:id="rId8"/>
            </p:custDataLst>
          </p:nvPr>
        </p:nvSpPr>
        <p:spPr>
          <a:xfrm>
            <a:off x="695325" y="4753610"/>
            <a:ext cx="3654425" cy="160718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50000"/>
              </a:lnSpc>
              <a:spcBef>
                <a:spcPts val="0"/>
              </a:spcBef>
              <a:spcAft>
                <a:spcPts val="800"/>
              </a:spcAft>
              <a:buSzPct val="100000"/>
              <a:buNone/>
            </a:pP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以</a:t>
            </a:r>
            <a:r>
              <a:rPr lang="zh-CN" altLang="en-US" sz="2800" b="1" spc="180" dirty="0">
                <a:ln w="3175">
                  <a:noFill/>
                  <a:prstDash val="dash"/>
                </a:ln>
                <a:solidFill>
                  <a:srgbClr val="FF0000"/>
                </a:solidFill>
                <a:uFillTx/>
                <a:latin typeface="华文中宋" panose="02010600040101010101" charset="-122"/>
                <a:ea typeface="华文中宋" panose="02010600040101010101" charset="-122"/>
                <a:cs typeface="微软雅黑" panose="020B0503020204020204" pitchFamily="34" charset="-122"/>
                <a:sym typeface="+mn-ea"/>
              </a:rPr>
              <a:t>时序</a:t>
            </a: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建构单元</a:t>
            </a:r>
            <a:endPar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sp>
        <p:nvSpPr>
          <p:cNvPr id="15" name="Title 6"/>
          <p:cNvSpPr txBox="1"/>
          <p:nvPr>
            <p:custDataLst>
              <p:tags r:id="rId9"/>
            </p:custDataLst>
          </p:nvPr>
        </p:nvSpPr>
        <p:spPr>
          <a:xfrm>
            <a:off x="6509385" y="4760595"/>
            <a:ext cx="3654425" cy="159321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50000"/>
              </a:lnSpc>
              <a:spcBef>
                <a:spcPts val="0"/>
              </a:spcBef>
              <a:spcAft>
                <a:spcPts val="800"/>
              </a:spcAft>
              <a:buSzPct val="100000"/>
              <a:buNone/>
            </a:pP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以专题建构单元</a:t>
            </a:r>
            <a:endPar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a:p>
            <a:pPr marL="0" lvl="0" indent="0" algn="ctr" fontAlgn="auto">
              <a:lnSpc>
                <a:spcPct val="150000"/>
              </a:lnSpc>
              <a:spcBef>
                <a:spcPts val="0"/>
              </a:spcBef>
              <a:spcAft>
                <a:spcPts val="800"/>
              </a:spcAft>
              <a:buSzPct val="100000"/>
              <a:buNone/>
            </a:pP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以</a:t>
            </a:r>
            <a:r>
              <a:rPr lang="zh-CN" altLang="en-US" sz="2800" b="1" spc="180" dirty="0">
                <a:ln w="3175">
                  <a:noFill/>
                  <a:prstDash val="dash"/>
                </a:ln>
                <a:solidFill>
                  <a:srgbClr val="FF0000"/>
                </a:solidFill>
                <a:uFillTx/>
                <a:latin typeface="华文中宋" panose="02010600040101010101" charset="-122"/>
                <a:ea typeface="华文中宋" panose="02010600040101010101" charset="-122"/>
                <a:cs typeface="微软雅黑" panose="020B0503020204020204" pitchFamily="34" charset="-122"/>
                <a:sym typeface="+mn-ea"/>
              </a:rPr>
              <a:t>时序</a:t>
            </a: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连接课时</a:t>
            </a:r>
            <a:endPar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sp>
        <p:nvSpPr>
          <p:cNvPr id="16" name="左大括号 15"/>
          <p:cNvSpPr/>
          <p:nvPr/>
        </p:nvSpPr>
        <p:spPr>
          <a:xfrm rot="16200000">
            <a:off x="2350135" y="3428365"/>
            <a:ext cx="344805" cy="2464435"/>
          </a:xfrm>
          <a:prstGeom prst="leftBrace">
            <a:avLst>
              <a:gd name="adj1" fmla="val 8176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7" name="左大括号 16"/>
          <p:cNvSpPr/>
          <p:nvPr/>
        </p:nvSpPr>
        <p:spPr>
          <a:xfrm rot="16200000">
            <a:off x="8111490" y="2368550"/>
            <a:ext cx="344805" cy="4584065"/>
          </a:xfrm>
          <a:prstGeom prst="leftBrace">
            <a:avLst>
              <a:gd name="adj1" fmla="val 8176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架构通史脉络</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5" name="图片 4" descr="中国古代史"/>
          <p:cNvPicPr>
            <a:picLocks noChangeAspect="1"/>
          </p:cNvPicPr>
          <p:nvPr>
            <p:custDataLst>
              <p:tags r:id="rId1"/>
            </p:custDataLst>
          </p:nvPr>
        </p:nvPicPr>
        <p:blipFill>
          <a:blip r:embed="rId2"/>
          <a:stretch>
            <a:fillRect/>
          </a:stretch>
        </p:blipFill>
        <p:spPr>
          <a:xfrm>
            <a:off x="776605" y="1264920"/>
            <a:ext cx="8216265" cy="5593080"/>
          </a:xfrm>
          <a:prstGeom prst="rect">
            <a:avLst/>
          </a:prstGeom>
        </p:spPr>
      </p:pic>
      <p:sp>
        <p:nvSpPr>
          <p:cNvPr id="7" name="矩形 6"/>
          <p:cNvSpPr/>
          <p:nvPr/>
        </p:nvSpPr>
        <p:spPr>
          <a:xfrm>
            <a:off x="3926840" y="6083935"/>
            <a:ext cx="337185" cy="246380"/>
          </a:xfrm>
          <a:prstGeom prst="rect">
            <a:avLst/>
          </a:prstGeom>
          <a:solidFill>
            <a:srgbClr val="879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右大括号 1"/>
          <p:cNvSpPr/>
          <p:nvPr/>
        </p:nvSpPr>
        <p:spPr>
          <a:xfrm>
            <a:off x="9027795" y="1675130"/>
            <a:ext cx="573405" cy="4827270"/>
          </a:xfrm>
          <a:prstGeom prst="rightBrace">
            <a:avLst>
              <a:gd name="adj1" fmla="val 78183"/>
              <a:gd name="adj2" fmla="val 50000"/>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 name="文本框 2"/>
          <p:cNvSpPr txBox="1"/>
          <p:nvPr/>
        </p:nvSpPr>
        <p:spPr>
          <a:xfrm>
            <a:off x="9731375" y="2534920"/>
            <a:ext cx="719455" cy="3107690"/>
          </a:xfrm>
          <a:prstGeom prst="rect">
            <a:avLst/>
          </a:prstGeom>
          <a:noFill/>
        </p:spPr>
        <p:txBody>
          <a:bodyPr wrap="square" rtlCol="0">
            <a:spAutoFit/>
          </a:bodyPr>
          <a:p>
            <a:pPr algn="ctr"/>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统一多民族国家</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 grpId="1" animBg="1"/>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架构通史脉络</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6" name="图片 5" descr="中国近现代史"/>
          <p:cNvPicPr>
            <a:picLocks noChangeAspect="1"/>
          </p:cNvPicPr>
          <p:nvPr/>
        </p:nvPicPr>
        <p:blipFill>
          <a:blip r:embed="rId1"/>
          <a:stretch>
            <a:fillRect/>
          </a:stretch>
        </p:blipFill>
        <p:spPr>
          <a:xfrm>
            <a:off x="0" y="1056640"/>
            <a:ext cx="10449560" cy="5701665"/>
          </a:xfrm>
          <a:prstGeom prst="rect">
            <a:avLst/>
          </a:prstGeom>
        </p:spPr>
      </p:pic>
      <p:sp>
        <p:nvSpPr>
          <p:cNvPr id="2" name="右大括号 1"/>
          <p:cNvSpPr/>
          <p:nvPr/>
        </p:nvSpPr>
        <p:spPr>
          <a:xfrm>
            <a:off x="10111740" y="1404620"/>
            <a:ext cx="338455" cy="3042285"/>
          </a:xfrm>
          <a:prstGeom prst="rightBrace">
            <a:avLst>
              <a:gd name="adj1" fmla="val 78183"/>
              <a:gd name="adj2" fmla="val 50000"/>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 name="文本框 2"/>
          <p:cNvSpPr txBox="1"/>
          <p:nvPr/>
        </p:nvSpPr>
        <p:spPr>
          <a:xfrm>
            <a:off x="10601325" y="1524635"/>
            <a:ext cx="719455" cy="2802255"/>
          </a:xfrm>
          <a:prstGeom prst="rect">
            <a:avLst/>
          </a:prstGeom>
          <a:noFill/>
        </p:spPr>
        <p:txBody>
          <a:bodyPr wrap="square" rtlCol="0">
            <a:spAutoFit/>
          </a:bodyPr>
          <a:p>
            <a:pPr algn="ctr">
              <a:lnSpc>
                <a:spcPct val="90000"/>
              </a:lnSpc>
            </a:pPr>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民族独立与解放</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 name="右大括号 3"/>
          <p:cNvSpPr/>
          <p:nvPr/>
        </p:nvSpPr>
        <p:spPr>
          <a:xfrm>
            <a:off x="10111105" y="4882515"/>
            <a:ext cx="338455" cy="1640205"/>
          </a:xfrm>
          <a:prstGeom prst="rightBrace">
            <a:avLst>
              <a:gd name="adj1" fmla="val 78183"/>
              <a:gd name="adj2" fmla="val 50000"/>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5" name="文本框 4"/>
          <p:cNvSpPr txBox="1"/>
          <p:nvPr/>
        </p:nvSpPr>
        <p:spPr>
          <a:xfrm>
            <a:off x="10601325" y="4624070"/>
            <a:ext cx="719455" cy="2157095"/>
          </a:xfrm>
          <a:prstGeom prst="rect">
            <a:avLst/>
          </a:prstGeom>
          <a:noFill/>
        </p:spPr>
        <p:txBody>
          <a:bodyPr wrap="square" rtlCol="0">
            <a:spAutoFit/>
          </a:bodyPr>
          <a:p>
            <a:pPr algn="ctr">
              <a:lnSpc>
                <a:spcPct val="80000"/>
              </a:lnSpc>
            </a:pPr>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社会主义发展</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 grpId="1" animBg="1"/>
      <p:bldP spid="3" grpId="1"/>
      <p:bldP spid="4" grpId="0" animBg="1"/>
      <p:bldP spid="5" grpId="0"/>
      <p:bldP spid="4" grpId="1" animBg="1"/>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架构通史脉络</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3" name="图片 2" descr="世界史"/>
          <p:cNvPicPr>
            <a:picLocks noChangeAspect="1"/>
          </p:cNvPicPr>
          <p:nvPr/>
        </p:nvPicPr>
        <p:blipFill>
          <a:blip r:embed="rId1"/>
          <a:stretch>
            <a:fillRect/>
          </a:stretch>
        </p:blipFill>
        <p:spPr>
          <a:xfrm>
            <a:off x="0" y="2007870"/>
            <a:ext cx="12192000" cy="3662045"/>
          </a:xfrm>
          <a:prstGeom prst="rect">
            <a:avLst/>
          </a:prstGeom>
        </p:spPr>
      </p:pic>
      <p:sp>
        <p:nvSpPr>
          <p:cNvPr id="2" name="圆角矩形 1"/>
          <p:cNvSpPr/>
          <p:nvPr/>
        </p:nvSpPr>
        <p:spPr>
          <a:xfrm>
            <a:off x="861060" y="2139950"/>
            <a:ext cx="4052570" cy="965200"/>
          </a:xfrm>
          <a:prstGeom prst="roundRect">
            <a:avLst/>
          </a:prstGeom>
          <a:noFill/>
          <a:ln w="28575" cmpd="sng">
            <a:solidFill>
              <a:schemeClr val="accent1">
                <a:shade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0000"/>
                </a:solidFill>
                <a:latin typeface="华文中宋" panose="02010600040101010101" charset="-122"/>
                <a:ea typeface="华文中宋" panose="02010600040101010101" charset="-122"/>
              </a:rPr>
              <a:t>文明的多元</a:t>
            </a:r>
            <a:endParaRPr lang="zh-CN" altLang="en-US" sz="3200" b="1">
              <a:solidFill>
                <a:srgbClr val="FF0000"/>
              </a:solidFill>
              <a:latin typeface="华文中宋" panose="02010600040101010101" charset="-122"/>
              <a:ea typeface="华文中宋" panose="02010600040101010101" charset="-122"/>
            </a:endParaRPr>
          </a:p>
        </p:txBody>
      </p:sp>
      <p:sp>
        <p:nvSpPr>
          <p:cNvPr id="4" name="圆角矩形 3"/>
          <p:cNvSpPr/>
          <p:nvPr/>
        </p:nvSpPr>
        <p:spPr>
          <a:xfrm>
            <a:off x="128905" y="3250565"/>
            <a:ext cx="4787265" cy="2323465"/>
          </a:xfrm>
          <a:prstGeom prst="roundRect">
            <a:avLst/>
          </a:prstGeom>
          <a:noFill/>
          <a:ln w="28575" cmpd="sng">
            <a:solidFill>
              <a:schemeClr val="accent1">
                <a:shade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0000"/>
                </a:solidFill>
                <a:latin typeface="华文中宋" panose="02010600040101010101" charset="-122"/>
                <a:ea typeface="华文中宋" panose="02010600040101010101" charset="-122"/>
              </a:rPr>
              <a:t>资本主义发展</a:t>
            </a:r>
            <a:endParaRPr lang="zh-CN" altLang="en-US" sz="3200" b="1">
              <a:solidFill>
                <a:srgbClr val="FF0000"/>
              </a:solidFill>
              <a:latin typeface="华文中宋" panose="02010600040101010101" charset="-122"/>
              <a:ea typeface="华文中宋" panose="02010600040101010101" charset="-122"/>
            </a:endParaRPr>
          </a:p>
          <a:p>
            <a:pPr algn="ctr"/>
            <a:r>
              <a:rPr lang="zh-CN" altLang="en-US" sz="3200" b="1">
                <a:solidFill>
                  <a:srgbClr val="FF0000"/>
                </a:solidFill>
                <a:latin typeface="华文中宋" panose="02010600040101010101" charset="-122"/>
                <a:ea typeface="华文中宋" panose="02010600040101010101" charset="-122"/>
              </a:rPr>
              <a:t>社会主义运动</a:t>
            </a:r>
            <a:endParaRPr lang="zh-CN" altLang="en-US" sz="3200" b="1">
              <a:solidFill>
                <a:srgbClr val="FF0000"/>
              </a:solidFill>
              <a:latin typeface="华文中宋" panose="02010600040101010101" charset="-122"/>
              <a:ea typeface="华文中宋" panose="02010600040101010101" charset="-122"/>
            </a:endParaRPr>
          </a:p>
          <a:p>
            <a:pPr algn="ctr"/>
            <a:r>
              <a:rPr lang="zh-CN" altLang="en-US" sz="3200" b="1">
                <a:solidFill>
                  <a:srgbClr val="FF0000"/>
                </a:solidFill>
                <a:latin typeface="华文中宋" panose="02010600040101010101" charset="-122"/>
                <a:ea typeface="华文中宋" panose="02010600040101010101" charset="-122"/>
              </a:rPr>
              <a:t>民族独立与解放</a:t>
            </a:r>
            <a:endParaRPr lang="zh-CN" altLang="en-US" sz="3200" b="1">
              <a:solidFill>
                <a:srgbClr val="FF0000"/>
              </a:solidFill>
              <a:latin typeface="华文中宋" panose="02010600040101010101" charset="-122"/>
              <a:ea typeface="华文中宋" panose="02010600040101010101" charset="-122"/>
            </a:endParaRPr>
          </a:p>
        </p:txBody>
      </p:sp>
      <p:sp>
        <p:nvSpPr>
          <p:cNvPr id="5" name="圆角矩形 4"/>
          <p:cNvSpPr/>
          <p:nvPr/>
        </p:nvSpPr>
        <p:spPr>
          <a:xfrm>
            <a:off x="6819265" y="2285365"/>
            <a:ext cx="5209540" cy="3289300"/>
          </a:xfrm>
          <a:prstGeom prst="roundRect">
            <a:avLst/>
          </a:prstGeom>
          <a:noFill/>
          <a:ln w="28575" cmpd="sng">
            <a:solidFill>
              <a:schemeClr val="accent1">
                <a:shade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0000"/>
                </a:solidFill>
                <a:latin typeface="华文中宋" panose="02010600040101010101" charset="-122"/>
                <a:ea typeface="华文中宋" panose="02010600040101010101" charset="-122"/>
              </a:rPr>
              <a:t>战争与革命</a:t>
            </a:r>
            <a:endParaRPr lang="zh-CN" altLang="en-US" sz="3200" b="1">
              <a:solidFill>
                <a:srgbClr val="FF0000"/>
              </a:solidFill>
              <a:latin typeface="华文中宋" panose="02010600040101010101" charset="-122"/>
              <a:ea typeface="华文中宋" panose="02010600040101010101" charset="-122"/>
            </a:endParaRPr>
          </a:p>
          <a:p>
            <a:pPr algn="ctr"/>
            <a:endParaRPr lang="zh-CN" altLang="en-US" sz="3200" b="1">
              <a:solidFill>
                <a:srgbClr val="FF0000"/>
              </a:solidFill>
              <a:latin typeface="华文中宋" panose="02010600040101010101" charset="-122"/>
              <a:ea typeface="华文中宋" panose="02010600040101010101" charset="-122"/>
            </a:endParaRPr>
          </a:p>
          <a:p>
            <a:pPr algn="ctr"/>
            <a:endParaRPr lang="zh-CN" altLang="en-US" sz="3200" b="1">
              <a:solidFill>
                <a:srgbClr val="FF0000"/>
              </a:solidFill>
              <a:latin typeface="华文中宋" panose="02010600040101010101" charset="-122"/>
              <a:ea typeface="华文中宋" panose="02010600040101010101" charset="-122"/>
            </a:endParaRPr>
          </a:p>
          <a:p>
            <a:pPr algn="ctr"/>
            <a:r>
              <a:rPr lang="zh-CN" altLang="en-US" sz="3200" b="1">
                <a:solidFill>
                  <a:srgbClr val="FF0000"/>
                </a:solidFill>
                <a:latin typeface="华文中宋" panose="02010600040101010101" charset="-122"/>
                <a:ea typeface="华文中宋" panose="02010600040101010101" charset="-122"/>
              </a:rPr>
              <a:t>和平与发展</a:t>
            </a:r>
            <a:endParaRPr lang="zh-CN" altLang="en-US" sz="3200" b="1">
              <a:solidFill>
                <a:srgbClr val="FF0000"/>
              </a:solidFill>
              <a:latin typeface="华文中宋" panose="02010600040101010101" charset="-122"/>
              <a:ea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493077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大单元与一轮复习的有机整合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489710" y="1870075"/>
            <a:ext cx="9163685" cy="4434205"/>
            <a:chOff x="2346" y="3323"/>
            <a:chExt cx="14431" cy="6983"/>
          </a:xfrm>
        </p:grpSpPr>
        <p:sp>
          <p:nvSpPr>
            <p:cNvPr id="7" name="Freeform 5"/>
            <p:cNvSpPr/>
            <p:nvPr>
              <p:custDataLst>
                <p:tags r:id="rId1"/>
              </p:custDataLst>
            </p:nvPr>
          </p:nvSpPr>
          <p:spPr bwMode="auto">
            <a:xfrm>
              <a:off x="2346" y="3323"/>
              <a:ext cx="3606" cy="1872"/>
            </a:xfrm>
            <a:custGeom>
              <a:avLst/>
              <a:gdLst>
                <a:gd name="T0" fmla="*/ 1117 w 1452"/>
                <a:gd name="T1" fmla="*/ 0 h 754"/>
                <a:gd name="T2" fmla="*/ 129 w 1452"/>
                <a:gd name="T3" fmla="*/ 0 h 754"/>
                <a:gd name="T4" fmla="*/ 0 w 1452"/>
                <a:gd name="T5" fmla="*/ 121 h 754"/>
                <a:gd name="T6" fmla="*/ 129 w 1452"/>
                <a:gd name="T7" fmla="*/ 121 h 754"/>
                <a:gd name="T8" fmla="*/ 412 w 1452"/>
                <a:gd name="T9" fmla="*/ 754 h 754"/>
                <a:gd name="T10" fmla="*/ 1452 w 1452"/>
                <a:gd name="T11" fmla="*/ 754 h 754"/>
                <a:gd name="T12" fmla="*/ 1117 w 1452"/>
                <a:gd name="T13" fmla="*/ 0 h 754"/>
              </a:gdLst>
              <a:ahLst/>
              <a:cxnLst>
                <a:cxn ang="0">
                  <a:pos x="T0" y="T1"/>
                </a:cxn>
                <a:cxn ang="0">
                  <a:pos x="T2" y="T3"/>
                </a:cxn>
                <a:cxn ang="0">
                  <a:pos x="T4" y="T5"/>
                </a:cxn>
                <a:cxn ang="0">
                  <a:pos x="T6" y="T7"/>
                </a:cxn>
                <a:cxn ang="0">
                  <a:pos x="T8" y="T9"/>
                </a:cxn>
                <a:cxn ang="0">
                  <a:pos x="T10" y="T11"/>
                </a:cxn>
                <a:cxn ang="0">
                  <a:pos x="T12" y="T13"/>
                </a:cxn>
              </a:cxnLst>
              <a:rect l="0" t="0" r="r" b="b"/>
              <a:pathLst>
                <a:path w="1452" h="754">
                  <a:moveTo>
                    <a:pt x="1117" y="0"/>
                  </a:moveTo>
                  <a:lnTo>
                    <a:pt x="129" y="0"/>
                  </a:lnTo>
                  <a:lnTo>
                    <a:pt x="0" y="121"/>
                  </a:lnTo>
                  <a:lnTo>
                    <a:pt x="129" y="121"/>
                  </a:lnTo>
                  <a:lnTo>
                    <a:pt x="412" y="754"/>
                  </a:lnTo>
                  <a:lnTo>
                    <a:pt x="1452" y="754"/>
                  </a:lnTo>
                  <a:lnTo>
                    <a:pt x="1117" y="0"/>
                  </a:lnTo>
                  <a:close/>
                </a:path>
              </a:pathLst>
            </a:custGeom>
            <a:solidFill>
              <a:srgbClr val="FFB44D">
                <a:lumMod val="50000"/>
              </a:srgbClr>
            </a:solidFill>
            <a:ln>
              <a:noFill/>
            </a:ln>
          </p:spPr>
          <p:txBody>
            <a:bodyPr vert="horz" wrap="square" lIns="68580" tIns="34290" rIns="68580" bIns="34290" numCol="1" anchor="t" anchorCtr="0" compatLnSpc="1"/>
            <a:p>
              <a:endParaRPr lang="zh-CN" altLang="en-US" sz="1350"/>
            </a:p>
          </p:txBody>
        </p:sp>
        <p:sp>
          <p:nvSpPr>
            <p:cNvPr id="8" name="Freeform 95"/>
            <p:cNvSpPr/>
            <p:nvPr>
              <p:custDataLst>
                <p:tags r:id="rId2"/>
              </p:custDataLst>
            </p:nvPr>
          </p:nvSpPr>
          <p:spPr bwMode="auto">
            <a:xfrm>
              <a:off x="4087" y="7707"/>
              <a:ext cx="333" cy="313"/>
            </a:xfrm>
            <a:custGeom>
              <a:avLst/>
              <a:gdLst>
                <a:gd name="T0" fmla="*/ 0 w 134"/>
                <a:gd name="T1" fmla="*/ 126 h 126"/>
                <a:gd name="T2" fmla="*/ 134 w 134"/>
                <a:gd name="T3" fmla="*/ 0 h 126"/>
                <a:gd name="T4" fmla="*/ 134 w 134"/>
                <a:gd name="T5" fmla="*/ 126 h 126"/>
                <a:gd name="T6" fmla="*/ 0 w 134"/>
                <a:gd name="T7" fmla="*/ 126 h 126"/>
              </a:gdLst>
              <a:ahLst/>
              <a:cxnLst>
                <a:cxn ang="0">
                  <a:pos x="T0" y="T1"/>
                </a:cxn>
                <a:cxn ang="0">
                  <a:pos x="T2" y="T3"/>
                </a:cxn>
                <a:cxn ang="0">
                  <a:pos x="T4" y="T5"/>
                </a:cxn>
                <a:cxn ang="0">
                  <a:pos x="T6" y="T7"/>
                </a:cxn>
              </a:cxnLst>
              <a:rect l="0" t="0" r="r" b="b"/>
              <a:pathLst>
                <a:path w="134" h="126">
                  <a:moveTo>
                    <a:pt x="0" y="126"/>
                  </a:moveTo>
                  <a:lnTo>
                    <a:pt x="134" y="0"/>
                  </a:lnTo>
                  <a:lnTo>
                    <a:pt x="134" y="126"/>
                  </a:lnTo>
                  <a:lnTo>
                    <a:pt x="0" y="126"/>
                  </a:lnTo>
                  <a:close/>
                </a:path>
              </a:pathLst>
            </a:custGeom>
            <a:solidFill>
              <a:srgbClr val="28A8A2">
                <a:lumMod val="75000"/>
              </a:srgbClr>
            </a:solidFill>
            <a:ln>
              <a:noFill/>
            </a:ln>
          </p:spPr>
          <p:txBody>
            <a:bodyPr vert="horz" wrap="square" lIns="68580" tIns="34290" rIns="68580" bIns="34290" numCol="1" anchor="t" anchorCtr="0" compatLnSpc="1"/>
            <a:p>
              <a:endParaRPr lang="zh-CN" altLang="en-US" sz="1350"/>
            </a:p>
          </p:txBody>
        </p:sp>
        <p:sp>
          <p:nvSpPr>
            <p:cNvPr id="9" name="Freeform 99"/>
            <p:cNvSpPr/>
            <p:nvPr>
              <p:custDataLst>
                <p:tags r:id="rId3"/>
              </p:custDataLst>
            </p:nvPr>
          </p:nvSpPr>
          <p:spPr bwMode="auto">
            <a:xfrm>
              <a:off x="3225" y="5342"/>
              <a:ext cx="333" cy="308"/>
            </a:xfrm>
            <a:custGeom>
              <a:avLst/>
              <a:gdLst>
                <a:gd name="T0" fmla="*/ 0 w 134"/>
                <a:gd name="T1" fmla="*/ 124 h 124"/>
                <a:gd name="T2" fmla="*/ 134 w 134"/>
                <a:gd name="T3" fmla="*/ 0 h 124"/>
                <a:gd name="T4" fmla="*/ 134 w 134"/>
                <a:gd name="T5" fmla="*/ 124 h 124"/>
                <a:gd name="T6" fmla="*/ 0 w 134"/>
                <a:gd name="T7" fmla="*/ 124 h 124"/>
              </a:gdLst>
              <a:ahLst/>
              <a:cxnLst>
                <a:cxn ang="0">
                  <a:pos x="T0" y="T1"/>
                </a:cxn>
                <a:cxn ang="0">
                  <a:pos x="T2" y="T3"/>
                </a:cxn>
                <a:cxn ang="0">
                  <a:pos x="T4" y="T5"/>
                </a:cxn>
                <a:cxn ang="0">
                  <a:pos x="T6" y="T7"/>
                </a:cxn>
              </a:cxnLst>
              <a:rect l="0" t="0" r="r" b="b"/>
              <a:pathLst>
                <a:path w="134" h="124">
                  <a:moveTo>
                    <a:pt x="0" y="124"/>
                  </a:moveTo>
                  <a:lnTo>
                    <a:pt x="134" y="0"/>
                  </a:lnTo>
                  <a:lnTo>
                    <a:pt x="134" y="124"/>
                  </a:lnTo>
                  <a:lnTo>
                    <a:pt x="0" y="124"/>
                  </a:lnTo>
                  <a:close/>
                </a:path>
              </a:pathLst>
            </a:custGeom>
            <a:solidFill>
              <a:srgbClr val="D22B40">
                <a:lumMod val="75000"/>
              </a:srgbClr>
            </a:solidFill>
            <a:ln>
              <a:noFill/>
            </a:ln>
          </p:spPr>
          <p:txBody>
            <a:bodyPr vert="horz" wrap="square" lIns="68580" tIns="34290" rIns="68580" bIns="34290" numCol="1" anchor="t" anchorCtr="0" compatLnSpc="1"/>
            <a:p>
              <a:endParaRPr lang="zh-CN" altLang="en-US" sz="1350">
                <a:latin typeface="微软雅黑" panose="020B0503020204020204" pitchFamily="34" charset="-122"/>
                <a:ea typeface="微软雅黑" panose="020B0503020204020204" pitchFamily="34" charset="-122"/>
              </a:endParaRPr>
            </a:p>
          </p:txBody>
        </p:sp>
        <p:sp>
          <p:nvSpPr>
            <p:cNvPr id="10" name="Freeform 29"/>
            <p:cNvSpPr/>
            <p:nvPr>
              <p:custDataLst>
                <p:tags r:id="rId4"/>
              </p:custDataLst>
            </p:nvPr>
          </p:nvSpPr>
          <p:spPr bwMode="auto">
            <a:xfrm>
              <a:off x="6245" y="8291"/>
              <a:ext cx="9568" cy="2006"/>
            </a:xfrm>
            <a:custGeom>
              <a:avLst/>
              <a:gdLst>
                <a:gd name="T0" fmla="*/ 3853 w 3853"/>
                <a:gd name="T1" fmla="*/ 808 h 808"/>
                <a:gd name="T2" fmla="*/ 3853 w 3853"/>
                <a:gd name="T3" fmla="*/ 0 h 808"/>
                <a:gd name="T4" fmla="*/ 466 w 3853"/>
                <a:gd name="T5" fmla="*/ 0 h 808"/>
                <a:gd name="T6" fmla="*/ 0 w 3853"/>
                <a:gd name="T7" fmla="*/ 808 h 808"/>
                <a:gd name="T8" fmla="*/ 3853 w 3853"/>
                <a:gd name="T9" fmla="*/ 808 h 808"/>
              </a:gdLst>
              <a:ahLst/>
              <a:cxnLst>
                <a:cxn ang="0">
                  <a:pos x="T0" y="T1"/>
                </a:cxn>
                <a:cxn ang="0">
                  <a:pos x="T2" y="T3"/>
                </a:cxn>
                <a:cxn ang="0">
                  <a:pos x="T4" y="T5"/>
                </a:cxn>
                <a:cxn ang="0">
                  <a:pos x="T6" y="T7"/>
                </a:cxn>
                <a:cxn ang="0">
                  <a:pos x="T8" y="T9"/>
                </a:cxn>
              </a:cxnLst>
              <a:rect l="0" t="0" r="r" b="b"/>
              <a:pathLst>
                <a:path w="3853" h="808">
                  <a:moveTo>
                    <a:pt x="3853" y="808"/>
                  </a:moveTo>
                  <a:lnTo>
                    <a:pt x="3853" y="0"/>
                  </a:lnTo>
                  <a:lnTo>
                    <a:pt x="466" y="0"/>
                  </a:lnTo>
                  <a:lnTo>
                    <a:pt x="0" y="808"/>
                  </a:lnTo>
                  <a:lnTo>
                    <a:pt x="3853" y="808"/>
                  </a:lnTo>
                  <a:close/>
                </a:path>
              </a:pathLst>
            </a:custGeom>
            <a:solidFill>
              <a:srgbClr val="28A8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1" name="Freeform 33"/>
            <p:cNvSpPr/>
            <p:nvPr>
              <p:custDataLst>
                <p:tags r:id="rId5"/>
              </p:custDataLst>
            </p:nvPr>
          </p:nvSpPr>
          <p:spPr bwMode="auto">
            <a:xfrm>
              <a:off x="6245" y="6321"/>
              <a:ext cx="9568" cy="2002"/>
            </a:xfrm>
            <a:custGeom>
              <a:avLst/>
              <a:gdLst>
                <a:gd name="T0" fmla="*/ 3853 w 3853"/>
                <a:gd name="T1" fmla="*/ 806 h 806"/>
                <a:gd name="T2" fmla="*/ 3853 w 3853"/>
                <a:gd name="T3" fmla="*/ 0 h 806"/>
                <a:gd name="T4" fmla="*/ 466 w 3853"/>
                <a:gd name="T5" fmla="*/ 0 h 806"/>
                <a:gd name="T6" fmla="*/ 0 w 3853"/>
                <a:gd name="T7" fmla="*/ 806 h 806"/>
                <a:gd name="T8" fmla="*/ 3853 w 3853"/>
                <a:gd name="T9" fmla="*/ 806 h 806"/>
              </a:gdLst>
              <a:ahLst/>
              <a:cxnLst>
                <a:cxn ang="0">
                  <a:pos x="T0" y="T1"/>
                </a:cxn>
                <a:cxn ang="0">
                  <a:pos x="T2" y="T3"/>
                </a:cxn>
                <a:cxn ang="0">
                  <a:pos x="T4" y="T5"/>
                </a:cxn>
                <a:cxn ang="0">
                  <a:pos x="T6" y="T7"/>
                </a:cxn>
                <a:cxn ang="0">
                  <a:pos x="T8" y="T9"/>
                </a:cxn>
              </a:cxnLst>
              <a:rect l="0" t="0" r="r" b="b"/>
              <a:pathLst>
                <a:path w="3853" h="806">
                  <a:moveTo>
                    <a:pt x="3853" y="806"/>
                  </a:moveTo>
                  <a:lnTo>
                    <a:pt x="3853" y="0"/>
                  </a:lnTo>
                  <a:lnTo>
                    <a:pt x="466" y="0"/>
                  </a:lnTo>
                  <a:lnTo>
                    <a:pt x="0" y="806"/>
                  </a:lnTo>
                  <a:lnTo>
                    <a:pt x="3853" y="806"/>
                  </a:lnTo>
                  <a:close/>
                </a:path>
              </a:pathLst>
            </a:custGeom>
            <a:solidFill>
              <a:srgbClr val="D22B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latin typeface="微软雅黑" panose="020B0503020204020204" pitchFamily="34" charset="-122"/>
                <a:ea typeface="微软雅黑" panose="020B0503020204020204" pitchFamily="34" charset="-122"/>
              </a:endParaRPr>
            </a:p>
          </p:txBody>
        </p:sp>
        <p:sp>
          <p:nvSpPr>
            <p:cNvPr id="12" name="Freeform 37"/>
            <p:cNvSpPr/>
            <p:nvPr>
              <p:custDataLst>
                <p:tags r:id="rId6"/>
              </p:custDataLst>
            </p:nvPr>
          </p:nvSpPr>
          <p:spPr bwMode="auto">
            <a:xfrm>
              <a:off x="6245" y="4317"/>
              <a:ext cx="9568" cy="2006"/>
            </a:xfrm>
            <a:custGeom>
              <a:avLst/>
              <a:gdLst>
                <a:gd name="T0" fmla="*/ 3853 w 3853"/>
                <a:gd name="T1" fmla="*/ 808 h 808"/>
                <a:gd name="T2" fmla="*/ 3853 w 3853"/>
                <a:gd name="T3" fmla="*/ 0 h 808"/>
                <a:gd name="T4" fmla="*/ 466 w 3853"/>
                <a:gd name="T5" fmla="*/ 0 h 808"/>
                <a:gd name="T6" fmla="*/ 0 w 3853"/>
                <a:gd name="T7" fmla="*/ 808 h 808"/>
                <a:gd name="T8" fmla="*/ 3853 w 3853"/>
                <a:gd name="T9" fmla="*/ 808 h 808"/>
              </a:gdLst>
              <a:ahLst/>
              <a:cxnLst>
                <a:cxn ang="0">
                  <a:pos x="T0" y="T1"/>
                </a:cxn>
                <a:cxn ang="0">
                  <a:pos x="T2" y="T3"/>
                </a:cxn>
                <a:cxn ang="0">
                  <a:pos x="T4" y="T5"/>
                </a:cxn>
                <a:cxn ang="0">
                  <a:pos x="T6" y="T7"/>
                </a:cxn>
                <a:cxn ang="0">
                  <a:pos x="T8" y="T9"/>
                </a:cxn>
              </a:cxnLst>
              <a:rect l="0" t="0" r="r" b="b"/>
              <a:pathLst>
                <a:path w="3853" h="808">
                  <a:moveTo>
                    <a:pt x="3853" y="808"/>
                  </a:moveTo>
                  <a:lnTo>
                    <a:pt x="3853" y="0"/>
                  </a:lnTo>
                  <a:lnTo>
                    <a:pt x="466" y="0"/>
                  </a:lnTo>
                  <a:lnTo>
                    <a:pt x="0" y="808"/>
                  </a:lnTo>
                  <a:lnTo>
                    <a:pt x="3853" y="808"/>
                  </a:lnTo>
                  <a:close/>
                </a:path>
              </a:pathLst>
            </a:custGeom>
            <a:solidFill>
              <a:srgbClr val="FFB4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3" name="Freeform 17"/>
            <p:cNvSpPr/>
            <p:nvPr>
              <p:custDataLst>
                <p:tags r:id="rId7"/>
              </p:custDataLst>
            </p:nvPr>
          </p:nvSpPr>
          <p:spPr bwMode="auto">
            <a:xfrm>
              <a:off x="4106" y="8020"/>
              <a:ext cx="5188" cy="2285"/>
            </a:xfrm>
            <a:custGeom>
              <a:avLst/>
              <a:gdLst>
                <a:gd name="T0" fmla="*/ 1621 w 2089"/>
                <a:gd name="T1" fmla="*/ 808 h 808"/>
                <a:gd name="T2" fmla="*/ 460 w 2089"/>
                <a:gd name="T3" fmla="*/ 808 h 808"/>
                <a:gd name="T4" fmla="*/ 0 w 2089"/>
                <a:gd name="T5" fmla="*/ 0 h 808"/>
                <a:gd name="T6" fmla="*/ 2089 w 2089"/>
                <a:gd name="T7" fmla="*/ 0 h 808"/>
                <a:gd name="T8" fmla="*/ 1621 w 2089"/>
                <a:gd name="T9" fmla="*/ 808 h 808"/>
              </a:gdLst>
              <a:ahLst/>
              <a:cxnLst>
                <a:cxn ang="0">
                  <a:pos x="T0" y="T1"/>
                </a:cxn>
                <a:cxn ang="0">
                  <a:pos x="T2" y="T3"/>
                </a:cxn>
                <a:cxn ang="0">
                  <a:pos x="T4" y="T5"/>
                </a:cxn>
                <a:cxn ang="0">
                  <a:pos x="T6" y="T7"/>
                </a:cxn>
                <a:cxn ang="0">
                  <a:pos x="T8" y="T9"/>
                </a:cxn>
              </a:cxnLst>
              <a:rect l="0" t="0" r="r" b="b"/>
              <a:pathLst>
                <a:path w="2089" h="808">
                  <a:moveTo>
                    <a:pt x="1621" y="808"/>
                  </a:moveTo>
                  <a:lnTo>
                    <a:pt x="460" y="808"/>
                  </a:lnTo>
                  <a:lnTo>
                    <a:pt x="0" y="0"/>
                  </a:lnTo>
                  <a:lnTo>
                    <a:pt x="2089" y="0"/>
                  </a:lnTo>
                  <a:lnTo>
                    <a:pt x="1621" y="808"/>
                  </a:lnTo>
                  <a:close/>
                </a:path>
              </a:pathLst>
            </a:custGeom>
            <a:solidFill>
              <a:srgbClr val="28A8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4" name="Freeform 13"/>
            <p:cNvSpPr/>
            <p:nvPr>
              <p:custDataLst>
                <p:tags r:id="rId8"/>
              </p:custDataLst>
            </p:nvPr>
          </p:nvSpPr>
          <p:spPr bwMode="auto">
            <a:xfrm>
              <a:off x="3231" y="5631"/>
              <a:ext cx="7229" cy="2397"/>
            </a:xfrm>
            <a:custGeom>
              <a:avLst/>
              <a:gdLst>
                <a:gd name="T0" fmla="*/ 2437 w 2911"/>
                <a:gd name="T1" fmla="*/ 808 h 808"/>
                <a:gd name="T2" fmla="*/ 466 w 2911"/>
                <a:gd name="T3" fmla="*/ 808 h 808"/>
                <a:gd name="T4" fmla="*/ 0 w 2911"/>
                <a:gd name="T5" fmla="*/ 0 h 808"/>
                <a:gd name="T6" fmla="*/ 2911 w 2911"/>
                <a:gd name="T7" fmla="*/ 0 h 808"/>
                <a:gd name="T8" fmla="*/ 2437 w 2911"/>
                <a:gd name="T9" fmla="*/ 808 h 808"/>
              </a:gdLst>
              <a:ahLst/>
              <a:cxnLst>
                <a:cxn ang="0">
                  <a:pos x="T0" y="T1"/>
                </a:cxn>
                <a:cxn ang="0">
                  <a:pos x="T2" y="T3"/>
                </a:cxn>
                <a:cxn ang="0">
                  <a:pos x="T4" y="T5"/>
                </a:cxn>
                <a:cxn ang="0">
                  <a:pos x="T6" y="T7"/>
                </a:cxn>
                <a:cxn ang="0">
                  <a:pos x="T8" y="T9"/>
                </a:cxn>
              </a:cxnLst>
              <a:rect l="0" t="0" r="r" b="b"/>
              <a:pathLst>
                <a:path w="2911" h="808">
                  <a:moveTo>
                    <a:pt x="2437" y="808"/>
                  </a:moveTo>
                  <a:lnTo>
                    <a:pt x="466" y="808"/>
                  </a:lnTo>
                  <a:lnTo>
                    <a:pt x="0" y="0"/>
                  </a:lnTo>
                  <a:lnTo>
                    <a:pt x="2911" y="0"/>
                  </a:lnTo>
                  <a:lnTo>
                    <a:pt x="2437" y="808"/>
                  </a:lnTo>
                  <a:close/>
                </a:path>
              </a:pathLst>
            </a:custGeom>
            <a:solidFill>
              <a:srgbClr val="D22B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5" name="Freeform 9"/>
            <p:cNvSpPr/>
            <p:nvPr>
              <p:custDataLst>
                <p:tags r:id="rId9"/>
              </p:custDataLst>
            </p:nvPr>
          </p:nvSpPr>
          <p:spPr bwMode="auto">
            <a:xfrm>
              <a:off x="2381" y="3629"/>
              <a:ext cx="9258" cy="2002"/>
            </a:xfrm>
            <a:custGeom>
              <a:avLst/>
              <a:gdLst>
                <a:gd name="T0" fmla="*/ 3244 w 3728"/>
                <a:gd name="T1" fmla="*/ 806 h 806"/>
                <a:gd name="T2" fmla="*/ 465 w 3728"/>
                <a:gd name="T3" fmla="*/ 806 h 806"/>
                <a:gd name="T4" fmla="*/ 0 w 3728"/>
                <a:gd name="T5" fmla="*/ 0 h 806"/>
                <a:gd name="T6" fmla="*/ 3728 w 3728"/>
                <a:gd name="T7" fmla="*/ 0 h 806"/>
                <a:gd name="T8" fmla="*/ 3244 w 3728"/>
                <a:gd name="T9" fmla="*/ 806 h 806"/>
              </a:gdLst>
              <a:ahLst/>
              <a:cxnLst>
                <a:cxn ang="0">
                  <a:pos x="T0" y="T1"/>
                </a:cxn>
                <a:cxn ang="0">
                  <a:pos x="T2" y="T3"/>
                </a:cxn>
                <a:cxn ang="0">
                  <a:pos x="T4" y="T5"/>
                </a:cxn>
                <a:cxn ang="0">
                  <a:pos x="T6" y="T7"/>
                </a:cxn>
                <a:cxn ang="0">
                  <a:pos x="T8" y="T9"/>
                </a:cxn>
              </a:cxnLst>
              <a:rect l="0" t="0" r="r" b="b"/>
              <a:pathLst>
                <a:path w="3728" h="806">
                  <a:moveTo>
                    <a:pt x="3244" y="806"/>
                  </a:moveTo>
                  <a:lnTo>
                    <a:pt x="465" y="806"/>
                  </a:lnTo>
                  <a:lnTo>
                    <a:pt x="0" y="0"/>
                  </a:lnTo>
                  <a:lnTo>
                    <a:pt x="3728" y="0"/>
                  </a:lnTo>
                  <a:lnTo>
                    <a:pt x="3244" y="806"/>
                  </a:lnTo>
                  <a:close/>
                </a:path>
              </a:pathLst>
            </a:custGeom>
            <a:solidFill>
              <a:srgbClr val="FFB4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dirty="0"/>
            </a:p>
          </p:txBody>
        </p:sp>
        <p:sp>
          <p:nvSpPr>
            <p:cNvPr id="64" name="Freeform 41"/>
            <p:cNvSpPr>
              <a:spLocks noEditPoints="1"/>
            </p:cNvSpPr>
            <p:nvPr>
              <p:custDataLst>
                <p:tags r:id="rId10"/>
              </p:custDataLst>
            </p:nvPr>
          </p:nvSpPr>
          <p:spPr bwMode="auto">
            <a:xfrm>
              <a:off x="8061" y="4199"/>
              <a:ext cx="3093" cy="5978"/>
            </a:xfrm>
            <a:custGeom>
              <a:avLst/>
              <a:gdLst>
                <a:gd name="T0" fmla="*/ 2007 w 2007"/>
                <a:gd name="T1" fmla="*/ 0 h 3212"/>
                <a:gd name="T2" fmla="*/ 1876 w 2007"/>
                <a:gd name="T3" fmla="*/ 0 h 3212"/>
                <a:gd name="T4" fmla="*/ 1401 w 2007"/>
                <a:gd name="T5" fmla="*/ 801 h 3212"/>
                <a:gd name="T6" fmla="*/ 935 w 2007"/>
                <a:gd name="T7" fmla="*/ 1605 h 3212"/>
                <a:gd name="T8" fmla="*/ 466 w 2007"/>
                <a:gd name="T9" fmla="*/ 2408 h 3212"/>
                <a:gd name="T10" fmla="*/ 0 w 2007"/>
                <a:gd name="T11" fmla="*/ 3212 h 3212"/>
                <a:gd name="T12" fmla="*/ 131 w 2007"/>
                <a:gd name="T13" fmla="*/ 3212 h 3212"/>
                <a:gd name="T14" fmla="*/ 597 w 2007"/>
                <a:gd name="T15" fmla="*/ 2408 h 3212"/>
                <a:gd name="T16" fmla="*/ 1066 w 2007"/>
                <a:gd name="T17" fmla="*/ 1605 h 3212"/>
                <a:gd name="T18" fmla="*/ 1532 w 2007"/>
                <a:gd name="T19" fmla="*/ 801 h 3212"/>
                <a:gd name="T20" fmla="*/ 2007 w 2007"/>
                <a:gd name="T21" fmla="*/ 0 h 3212"/>
                <a:gd name="T22" fmla="*/ 2007 w 2007"/>
                <a:gd name="T23" fmla="*/ 0 h 3212"/>
                <a:gd name="T24" fmla="*/ 2007 w 2007"/>
                <a:gd name="T25" fmla="*/ 0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7" h="3212">
                  <a:moveTo>
                    <a:pt x="2007" y="0"/>
                  </a:moveTo>
                  <a:lnTo>
                    <a:pt x="1876" y="0"/>
                  </a:lnTo>
                  <a:lnTo>
                    <a:pt x="1401" y="801"/>
                  </a:lnTo>
                  <a:lnTo>
                    <a:pt x="935" y="1605"/>
                  </a:lnTo>
                  <a:lnTo>
                    <a:pt x="466" y="2408"/>
                  </a:lnTo>
                  <a:lnTo>
                    <a:pt x="0" y="3212"/>
                  </a:lnTo>
                  <a:lnTo>
                    <a:pt x="131" y="3212"/>
                  </a:lnTo>
                  <a:lnTo>
                    <a:pt x="597" y="2408"/>
                  </a:lnTo>
                  <a:lnTo>
                    <a:pt x="1066" y="1605"/>
                  </a:lnTo>
                  <a:lnTo>
                    <a:pt x="1532" y="801"/>
                  </a:lnTo>
                  <a:lnTo>
                    <a:pt x="2007" y="0"/>
                  </a:lnTo>
                  <a:close/>
                  <a:moveTo>
                    <a:pt x="2007" y="0"/>
                  </a:moveTo>
                  <a:lnTo>
                    <a:pt x="2007" y="0"/>
                  </a:lnTo>
                  <a:close/>
                </a:path>
              </a:pathLst>
            </a:custGeom>
            <a:solidFill>
              <a:srgbClr val="FFFFFF">
                <a:lumMod val="75000"/>
                <a:alpha val="27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latin typeface="微软雅黑" panose="020B0503020204020204" pitchFamily="34" charset="-122"/>
                <a:ea typeface="微软雅黑" panose="020B0503020204020204" pitchFamily="34" charset="-122"/>
              </a:endParaRPr>
            </a:p>
          </p:txBody>
        </p:sp>
        <p:sp>
          <p:nvSpPr>
            <p:cNvPr id="62" name="Freeform 90"/>
            <p:cNvSpPr>
              <a:spLocks noEditPoints="1"/>
            </p:cNvSpPr>
            <p:nvPr>
              <p:custDataLst>
                <p:tags r:id="rId11"/>
              </p:custDataLst>
            </p:nvPr>
          </p:nvSpPr>
          <p:spPr bwMode="auto">
            <a:xfrm>
              <a:off x="7871" y="4292"/>
              <a:ext cx="3565" cy="5992"/>
            </a:xfrm>
            <a:custGeom>
              <a:avLst/>
              <a:gdLst>
                <a:gd name="T0" fmla="*/ 2204 w 2204"/>
                <a:gd name="T1" fmla="*/ 0 h 3211"/>
                <a:gd name="T2" fmla="*/ 2006 w 2204"/>
                <a:gd name="T3" fmla="*/ 0 h 3211"/>
                <a:gd name="T4" fmla="*/ 296 w 2204"/>
                <a:gd name="T5" fmla="*/ 2939 h 3211"/>
                <a:gd name="T6" fmla="*/ 0 w 2204"/>
                <a:gd name="T7" fmla="*/ 3211 h 3211"/>
                <a:gd name="T8" fmla="*/ 373 w 2204"/>
                <a:gd name="T9" fmla="*/ 3211 h 3211"/>
                <a:gd name="T10" fmla="*/ 2204 w 2204"/>
                <a:gd name="T11" fmla="*/ 0 h 3211"/>
                <a:gd name="T12" fmla="*/ 2204 w 2204"/>
                <a:gd name="T13" fmla="*/ 0 h 3211"/>
                <a:gd name="T14" fmla="*/ 2204 w 2204"/>
                <a:gd name="T15" fmla="*/ 0 h 3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4" h="3211">
                  <a:moveTo>
                    <a:pt x="2204" y="0"/>
                  </a:moveTo>
                  <a:lnTo>
                    <a:pt x="2006" y="0"/>
                  </a:lnTo>
                  <a:lnTo>
                    <a:pt x="296" y="2939"/>
                  </a:lnTo>
                  <a:lnTo>
                    <a:pt x="0" y="3211"/>
                  </a:lnTo>
                  <a:lnTo>
                    <a:pt x="373" y="3211"/>
                  </a:lnTo>
                  <a:lnTo>
                    <a:pt x="2204" y="0"/>
                  </a:lnTo>
                  <a:close/>
                  <a:moveTo>
                    <a:pt x="2204" y="0"/>
                  </a:moveTo>
                  <a:lnTo>
                    <a:pt x="2204" y="0"/>
                  </a:lnTo>
                  <a:close/>
                </a:path>
              </a:pathLst>
            </a:custGeom>
            <a:solidFill>
              <a:srgbClr val="FFFFFF">
                <a:lumMod val="50000"/>
                <a:alpha val="23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latin typeface="微软雅黑" panose="020B0503020204020204" pitchFamily="34" charset="-122"/>
                <a:ea typeface="微软雅黑" panose="020B0503020204020204" pitchFamily="34" charset="-122"/>
              </a:endParaRPr>
            </a:p>
          </p:txBody>
        </p:sp>
        <p:sp>
          <p:nvSpPr>
            <p:cNvPr id="63" name="Freeform 91"/>
            <p:cNvSpPr>
              <a:spLocks noEditPoints="1"/>
            </p:cNvSpPr>
            <p:nvPr>
              <p:custDataLst>
                <p:tags r:id="rId12"/>
              </p:custDataLst>
            </p:nvPr>
          </p:nvSpPr>
          <p:spPr bwMode="auto">
            <a:xfrm>
              <a:off x="7871" y="4292"/>
              <a:ext cx="3565" cy="5992"/>
            </a:xfrm>
            <a:custGeom>
              <a:avLst/>
              <a:gdLst>
                <a:gd name="T0" fmla="*/ 2204 w 2204"/>
                <a:gd name="T1" fmla="*/ 0 h 3211"/>
                <a:gd name="T2" fmla="*/ 2006 w 2204"/>
                <a:gd name="T3" fmla="*/ 0 h 3211"/>
                <a:gd name="T4" fmla="*/ 296 w 2204"/>
                <a:gd name="T5" fmla="*/ 2939 h 3211"/>
                <a:gd name="T6" fmla="*/ 0 w 2204"/>
                <a:gd name="T7" fmla="*/ 3211 h 3211"/>
                <a:gd name="T8" fmla="*/ 373 w 2204"/>
                <a:gd name="T9" fmla="*/ 3211 h 3211"/>
                <a:gd name="T10" fmla="*/ 2204 w 2204"/>
                <a:gd name="T11" fmla="*/ 0 h 3211"/>
                <a:gd name="T12" fmla="*/ 2204 w 2204"/>
                <a:gd name="T13" fmla="*/ 0 h 3211"/>
                <a:gd name="T14" fmla="*/ 2204 w 2204"/>
                <a:gd name="T15" fmla="*/ 0 h 3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4" h="3211">
                  <a:moveTo>
                    <a:pt x="2204" y="0"/>
                  </a:moveTo>
                  <a:lnTo>
                    <a:pt x="2006" y="0"/>
                  </a:lnTo>
                  <a:lnTo>
                    <a:pt x="296" y="2939"/>
                  </a:lnTo>
                  <a:lnTo>
                    <a:pt x="0" y="3211"/>
                  </a:lnTo>
                  <a:lnTo>
                    <a:pt x="373" y="3211"/>
                  </a:lnTo>
                  <a:lnTo>
                    <a:pt x="2204" y="0"/>
                  </a:lnTo>
                  <a:moveTo>
                    <a:pt x="2204" y="0"/>
                  </a:moveTo>
                  <a:lnTo>
                    <a:pt x="2204" y="0"/>
                  </a:lnTo>
                </a:path>
              </a:pathLst>
            </a:custGeom>
            <a:solidFill>
              <a:srgbClr val="FFFFFF">
                <a:lumMod val="50000"/>
                <a:alpha val="23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latin typeface="微软雅黑" panose="020B0503020204020204" pitchFamily="34" charset="-122"/>
                <a:ea typeface="微软雅黑" panose="020B0503020204020204" pitchFamily="34" charset="-122"/>
              </a:endParaRPr>
            </a:p>
          </p:txBody>
        </p:sp>
        <p:sp>
          <p:nvSpPr>
            <p:cNvPr id="20" name="Freeform 109"/>
            <p:cNvSpPr/>
            <p:nvPr>
              <p:custDataLst>
                <p:tags r:id="rId13"/>
              </p:custDataLst>
            </p:nvPr>
          </p:nvSpPr>
          <p:spPr bwMode="auto">
            <a:xfrm>
              <a:off x="14074" y="8915"/>
              <a:ext cx="1751" cy="1391"/>
            </a:xfrm>
            <a:custGeom>
              <a:avLst/>
              <a:gdLst>
                <a:gd name="T0" fmla="*/ 335 w 705"/>
                <a:gd name="T1" fmla="*/ 0 h 560"/>
                <a:gd name="T2" fmla="*/ 0 w 705"/>
                <a:gd name="T3" fmla="*/ 560 h 560"/>
                <a:gd name="T4" fmla="*/ 705 w 705"/>
                <a:gd name="T5" fmla="*/ 560 h 560"/>
                <a:gd name="T6" fmla="*/ 335 w 705"/>
                <a:gd name="T7" fmla="*/ 0 h 560"/>
              </a:gdLst>
              <a:ahLst/>
              <a:cxnLst>
                <a:cxn ang="0">
                  <a:pos x="T0" y="T1"/>
                </a:cxn>
                <a:cxn ang="0">
                  <a:pos x="T2" y="T3"/>
                </a:cxn>
                <a:cxn ang="0">
                  <a:pos x="T4" y="T5"/>
                </a:cxn>
                <a:cxn ang="0">
                  <a:pos x="T6" y="T7"/>
                </a:cxn>
              </a:cxnLst>
              <a:rect l="0" t="0" r="r" b="b"/>
              <a:pathLst>
                <a:path w="705" h="560">
                  <a:moveTo>
                    <a:pt x="335" y="0"/>
                  </a:moveTo>
                  <a:lnTo>
                    <a:pt x="0" y="560"/>
                  </a:lnTo>
                  <a:lnTo>
                    <a:pt x="705" y="560"/>
                  </a:lnTo>
                  <a:lnTo>
                    <a:pt x="335" y="0"/>
                  </a:lnTo>
                  <a:close/>
                </a:path>
              </a:pathLst>
            </a:custGeom>
            <a:solidFill>
              <a:srgbClr val="A49E9E">
                <a:alpha val="41000"/>
              </a:srgbClr>
            </a:solidFill>
            <a:ln w="9525">
              <a:noFill/>
              <a:round/>
            </a:ln>
          </p:spPr>
          <p:txBody>
            <a:bodyPr vert="horz" wrap="square" lIns="68580" tIns="34290" rIns="68580" bIns="34290" numCol="1" anchor="t" anchorCtr="0" compatLnSpc="1"/>
            <a:p>
              <a:endParaRPr lang="zh-CN" altLang="en-US" sz="1350"/>
            </a:p>
          </p:txBody>
        </p:sp>
        <p:sp>
          <p:nvSpPr>
            <p:cNvPr id="21" name="Freeform 110"/>
            <p:cNvSpPr/>
            <p:nvPr>
              <p:custDataLst>
                <p:tags r:id="rId14"/>
              </p:custDataLst>
            </p:nvPr>
          </p:nvSpPr>
          <p:spPr bwMode="auto">
            <a:xfrm>
              <a:off x="13999" y="8900"/>
              <a:ext cx="1751" cy="1391"/>
            </a:xfrm>
            <a:custGeom>
              <a:avLst/>
              <a:gdLst>
                <a:gd name="T0" fmla="*/ 335 w 705"/>
                <a:gd name="T1" fmla="*/ 0 h 560"/>
                <a:gd name="T2" fmla="*/ 0 w 705"/>
                <a:gd name="T3" fmla="*/ 560 h 560"/>
                <a:gd name="T4" fmla="*/ 705 w 705"/>
                <a:gd name="T5" fmla="*/ 560 h 560"/>
                <a:gd name="T6" fmla="*/ 335 w 705"/>
                <a:gd name="T7" fmla="*/ 0 h 560"/>
              </a:gdLst>
              <a:ahLst/>
              <a:cxnLst>
                <a:cxn ang="0">
                  <a:pos x="T0" y="T1"/>
                </a:cxn>
                <a:cxn ang="0">
                  <a:pos x="T2" y="T3"/>
                </a:cxn>
                <a:cxn ang="0">
                  <a:pos x="T4" y="T5"/>
                </a:cxn>
                <a:cxn ang="0">
                  <a:pos x="T6" y="T7"/>
                </a:cxn>
              </a:cxnLst>
              <a:rect l="0" t="0" r="r" b="b"/>
              <a:pathLst>
                <a:path w="705" h="560">
                  <a:moveTo>
                    <a:pt x="335" y="0"/>
                  </a:moveTo>
                  <a:lnTo>
                    <a:pt x="0" y="560"/>
                  </a:lnTo>
                  <a:lnTo>
                    <a:pt x="705" y="560"/>
                  </a:lnTo>
                  <a:lnTo>
                    <a:pt x="3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2" name="Freeform 111"/>
            <p:cNvSpPr/>
            <p:nvPr>
              <p:custDataLst>
                <p:tags r:id="rId15"/>
              </p:custDataLst>
            </p:nvPr>
          </p:nvSpPr>
          <p:spPr bwMode="auto">
            <a:xfrm>
              <a:off x="14074" y="6934"/>
              <a:ext cx="1751" cy="1393"/>
            </a:xfrm>
            <a:custGeom>
              <a:avLst/>
              <a:gdLst>
                <a:gd name="T0" fmla="*/ 335 w 705"/>
                <a:gd name="T1" fmla="*/ 0 h 561"/>
                <a:gd name="T2" fmla="*/ 0 w 705"/>
                <a:gd name="T3" fmla="*/ 561 h 561"/>
                <a:gd name="T4" fmla="*/ 705 w 705"/>
                <a:gd name="T5" fmla="*/ 561 h 561"/>
                <a:gd name="T6" fmla="*/ 335 w 705"/>
                <a:gd name="T7" fmla="*/ 0 h 561"/>
              </a:gdLst>
              <a:ahLst/>
              <a:cxnLst>
                <a:cxn ang="0">
                  <a:pos x="T0" y="T1"/>
                </a:cxn>
                <a:cxn ang="0">
                  <a:pos x="T2" y="T3"/>
                </a:cxn>
                <a:cxn ang="0">
                  <a:pos x="T4" y="T5"/>
                </a:cxn>
                <a:cxn ang="0">
                  <a:pos x="T6" y="T7"/>
                </a:cxn>
              </a:cxnLst>
              <a:rect l="0" t="0" r="r" b="b"/>
              <a:pathLst>
                <a:path w="705" h="561">
                  <a:moveTo>
                    <a:pt x="335" y="0"/>
                  </a:moveTo>
                  <a:lnTo>
                    <a:pt x="0" y="561"/>
                  </a:lnTo>
                  <a:lnTo>
                    <a:pt x="705" y="561"/>
                  </a:lnTo>
                  <a:lnTo>
                    <a:pt x="335" y="0"/>
                  </a:lnTo>
                  <a:close/>
                </a:path>
              </a:pathLst>
            </a:custGeom>
            <a:solidFill>
              <a:srgbClr val="A49E9E">
                <a:alpha val="41000"/>
              </a:srgbClr>
            </a:solidFill>
            <a:ln w="9525">
              <a:noFill/>
              <a:round/>
            </a:ln>
          </p:spPr>
          <p:txBody>
            <a:bodyPr vert="horz" wrap="square" lIns="68580" tIns="34290" rIns="68580" bIns="34290" numCol="1" anchor="t" anchorCtr="0" compatLnSpc="1"/>
            <a:p>
              <a:endParaRPr lang="zh-CN" altLang="en-US" sz="1350"/>
            </a:p>
          </p:txBody>
        </p:sp>
        <p:sp>
          <p:nvSpPr>
            <p:cNvPr id="23" name="Freeform 112"/>
            <p:cNvSpPr/>
            <p:nvPr>
              <p:custDataLst>
                <p:tags r:id="rId16"/>
              </p:custDataLst>
            </p:nvPr>
          </p:nvSpPr>
          <p:spPr bwMode="auto">
            <a:xfrm>
              <a:off x="13999" y="6904"/>
              <a:ext cx="1751" cy="1393"/>
            </a:xfrm>
            <a:custGeom>
              <a:avLst/>
              <a:gdLst>
                <a:gd name="T0" fmla="*/ 335 w 705"/>
                <a:gd name="T1" fmla="*/ 0 h 561"/>
                <a:gd name="T2" fmla="*/ 0 w 705"/>
                <a:gd name="T3" fmla="*/ 561 h 561"/>
                <a:gd name="T4" fmla="*/ 705 w 705"/>
                <a:gd name="T5" fmla="*/ 561 h 561"/>
                <a:gd name="T6" fmla="*/ 335 w 705"/>
                <a:gd name="T7" fmla="*/ 0 h 561"/>
              </a:gdLst>
              <a:ahLst/>
              <a:cxnLst>
                <a:cxn ang="0">
                  <a:pos x="T0" y="T1"/>
                </a:cxn>
                <a:cxn ang="0">
                  <a:pos x="T2" y="T3"/>
                </a:cxn>
                <a:cxn ang="0">
                  <a:pos x="T4" y="T5"/>
                </a:cxn>
                <a:cxn ang="0">
                  <a:pos x="T6" y="T7"/>
                </a:cxn>
              </a:cxnLst>
              <a:rect l="0" t="0" r="r" b="b"/>
              <a:pathLst>
                <a:path w="705" h="561">
                  <a:moveTo>
                    <a:pt x="335" y="0"/>
                  </a:moveTo>
                  <a:lnTo>
                    <a:pt x="0" y="561"/>
                  </a:lnTo>
                  <a:lnTo>
                    <a:pt x="705" y="561"/>
                  </a:lnTo>
                  <a:lnTo>
                    <a:pt x="3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4" name="Freeform 113"/>
            <p:cNvSpPr/>
            <p:nvPr>
              <p:custDataLst>
                <p:tags r:id="rId17"/>
              </p:custDataLst>
            </p:nvPr>
          </p:nvSpPr>
          <p:spPr bwMode="auto">
            <a:xfrm>
              <a:off x="14074" y="4925"/>
              <a:ext cx="1751" cy="1396"/>
            </a:xfrm>
            <a:custGeom>
              <a:avLst/>
              <a:gdLst>
                <a:gd name="T0" fmla="*/ 335 w 705"/>
                <a:gd name="T1" fmla="*/ 0 h 562"/>
                <a:gd name="T2" fmla="*/ 0 w 705"/>
                <a:gd name="T3" fmla="*/ 562 h 562"/>
                <a:gd name="T4" fmla="*/ 705 w 705"/>
                <a:gd name="T5" fmla="*/ 562 h 562"/>
                <a:gd name="T6" fmla="*/ 335 w 705"/>
                <a:gd name="T7" fmla="*/ 0 h 562"/>
              </a:gdLst>
              <a:ahLst/>
              <a:cxnLst>
                <a:cxn ang="0">
                  <a:pos x="T0" y="T1"/>
                </a:cxn>
                <a:cxn ang="0">
                  <a:pos x="T2" y="T3"/>
                </a:cxn>
                <a:cxn ang="0">
                  <a:pos x="T4" y="T5"/>
                </a:cxn>
                <a:cxn ang="0">
                  <a:pos x="T6" y="T7"/>
                </a:cxn>
              </a:cxnLst>
              <a:rect l="0" t="0" r="r" b="b"/>
              <a:pathLst>
                <a:path w="705" h="562">
                  <a:moveTo>
                    <a:pt x="335" y="0"/>
                  </a:moveTo>
                  <a:lnTo>
                    <a:pt x="0" y="562"/>
                  </a:lnTo>
                  <a:lnTo>
                    <a:pt x="705" y="562"/>
                  </a:lnTo>
                  <a:lnTo>
                    <a:pt x="335" y="0"/>
                  </a:lnTo>
                  <a:close/>
                </a:path>
              </a:pathLst>
            </a:custGeom>
            <a:solidFill>
              <a:srgbClr val="A49E9E">
                <a:alpha val="41000"/>
              </a:srgbClr>
            </a:solidFill>
            <a:ln w="9525">
              <a:noFill/>
              <a:round/>
            </a:ln>
          </p:spPr>
          <p:txBody>
            <a:bodyPr vert="horz" wrap="square" lIns="68580" tIns="34290" rIns="68580" bIns="34290" numCol="1" anchor="t" anchorCtr="0" compatLnSpc="1"/>
            <a:p>
              <a:endParaRPr lang="zh-CN" altLang="en-US" sz="1350"/>
            </a:p>
          </p:txBody>
        </p:sp>
        <p:sp>
          <p:nvSpPr>
            <p:cNvPr id="25" name="Freeform 114"/>
            <p:cNvSpPr/>
            <p:nvPr>
              <p:custDataLst>
                <p:tags r:id="rId18"/>
              </p:custDataLst>
            </p:nvPr>
          </p:nvSpPr>
          <p:spPr bwMode="auto">
            <a:xfrm>
              <a:off x="13999" y="4910"/>
              <a:ext cx="1751" cy="1396"/>
            </a:xfrm>
            <a:custGeom>
              <a:avLst/>
              <a:gdLst>
                <a:gd name="T0" fmla="*/ 335 w 705"/>
                <a:gd name="T1" fmla="*/ 0 h 562"/>
                <a:gd name="T2" fmla="*/ 0 w 705"/>
                <a:gd name="T3" fmla="*/ 562 h 562"/>
                <a:gd name="T4" fmla="*/ 705 w 705"/>
                <a:gd name="T5" fmla="*/ 562 h 562"/>
                <a:gd name="T6" fmla="*/ 335 w 705"/>
                <a:gd name="T7" fmla="*/ 0 h 562"/>
              </a:gdLst>
              <a:ahLst/>
              <a:cxnLst>
                <a:cxn ang="0">
                  <a:pos x="T0" y="T1"/>
                </a:cxn>
                <a:cxn ang="0">
                  <a:pos x="T2" y="T3"/>
                </a:cxn>
                <a:cxn ang="0">
                  <a:pos x="T4" y="T5"/>
                </a:cxn>
                <a:cxn ang="0">
                  <a:pos x="T6" y="T7"/>
                </a:cxn>
              </a:cxnLst>
              <a:rect l="0" t="0" r="r" b="b"/>
              <a:pathLst>
                <a:path w="705" h="562">
                  <a:moveTo>
                    <a:pt x="335" y="0"/>
                  </a:moveTo>
                  <a:lnTo>
                    <a:pt x="0" y="562"/>
                  </a:lnTo>
                  <a:lnTo>
                    <a:pt x="705" y="562"/>
                  </a:lnTo>
                  <a:lnTo>
                    <a:pt x="3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56" name="Oval 50"/>
            <p:cNvSpPr>
              <a:spLocks noChangeArrowheads="1"/>
            </p:cNvSpPr>
            <p:nvPr>
              <p:custDataLst>
                <p:tags r:id="rId19"/>
              </p:custDataLst>
            </p:nvPr>
          </p:nvSpPr>
          <p:spPr bwMode="auto">
            <a:xfrm>
              <a:off x="14848" y="4314"/>
              <a:ext cx="1929" cy="1939"/>
            </a:xfrm>
            <a:prstGeom prst="ellipse">
              <a:avLst/>
            </a:prstGeom>
            <a:solidFill>
              <a:srgbClr val="FFFFFF"/>
            </a:solidFill>
            <a:ln w="9525">
              <a:solidFill>
                <a:srgbClr val="FFFFFF">
                  <a:lumMod val="85000"/>
                </a:srgbClr>
              </a:solidFill>
              <a:round/>
            </a:ln>
          </p:spPr>
          <p:txBody>
            <a:bodyPr vert="horz" wrap="square" lIns="68580" tIns="34290" rIns="68580" bIns="34290" numCol="1" anchor="t" anchorCtr="0" compatLnSpc="1"/>
            <a:p>
              <a:endParaRPr lang="zh-CN" altLang="en-US" sz="1350"/>
            </a:p>
          </p:txBody>
        </p:sp>
        <p:sp>
          <p:nvSpPr>
            <p:cNvPr id="36" name="Oval 50"/>
            <p:cNvSpPr>
              <a:spLocks noChangeArrowheads="1"/>
            </p:cNvSpPr>
            <p:nvPr>
              <p:custDataLst>
                <p:tags r:id="rId20"/>
              </p:custDataLst>
            </p:nvPr>
          </p:nvSpPr>
          <p:spPr bwMode="auto">
            <a:xfrm>
              <a:off x="14848" y="6326"/>
              <a:ext cx="1929" cy="1939"/>
            </a:xfrm>
            <a:prstGeom prst="ellipse">
              <a:avLst/>
            </a:prstGeom>
            <a:solidFill>
              <a:srgbClr val="FFFFFF"/>
            </a:solidFill>
            <a:ln w="9525">
              <a:solidFill>
                <a:srgbClr val="FFFFFF">
                  <a:lumMod val="85000"/>
                </a:srgbClr>
              </a:solidFill>
              <a:round/>
            </a:ln>
          </p:spPr>
          <p:txBody>
            <a:bodyPr vert="horz" wrap="square" lIns="68580" tIns="34290" rIns="68580" bIns="34290" numCol="1" anchor="t" anchorCtr="0" compatLnSpc="1"/>
            <a:p>
              <a:endParaRPr lang="zh-CN" altLang="en-US" sz="1350"/>
            </a:p>
          </p:txBody>
        </p:sp>
        <p:sp>
          <p:nvSpPr>
            <p:cNvPr id="30" name="Oval 50"/>
            <p:cNvSpPr>
              <a:spLocks noChangeArrowheads="1"/>
            </p:cNvSpPr>
            <p:nvPr>
              <p:custDataLst>
                <p:tags r:id="rId21"/>
              </p:custDataLst>
            </p:nvPr>
          </p:nvSpPr>
          <p:spPr bwMode="auto">
            <a:xfrm>
              <a:off x="14848" y="8337"/>
              <a:ext cx="1929" cy="1939"/>
            </a:xfrm>
            <a:prstGeom prst="ellipse">
              <a:avLst/>
            </a:prstGeom>
            <a:solidFill>
              <a:srgbClr val="FFFFFF"/>
            </a:solidFill>
            <a:ln w="9525">
              <a:solidFill>
                <a:srgbClr val="FFFFFF">
                  <a:lumMod val="85000"/>
                </a:srgbClr>
              </a:solidFill>
              <a:round/>
            </a:ln>
          </p:spPr>
          <p:txBody>
            <a:bodyPr vert="horz" wrap="square" lIns="68580" tIns="34290" rIns="68580" bIns="34290" numCol="1" anchor="t" anchorCtr="0" compatLnSpc="1"/>
            <a:p>
              <a:endParaRPr lang="zh-CN" altLang="en-US" sz="1350" dirty="0"/>
            </a:p>
          </p:txBody>
        </p:sp>
        <p:sp>
          <p:nvSpPr>
            <p:cNvPr id="67" name="文本框 66"/>
            <p:cNvSpPr txBox="1"/>
            <p:nvPr>
              <p:custDataLst>
                <p:tags r:id="rId22"/>
              </p:custDataLst>
            </p:nvPr>
          </p:nvSpPr>
          <p:spPr>
            <a:xfrm>
              <a:off x="4834" y="8593"/>
              <a:ext cx="3733" cy="1025"/>
            </a:xfrm>
            <a:prstGeom prst="rect">
              <a:avLst/>
            </a:prstGeom>
            <a:noFill/>
          </p:spPr>
          <p:txBody>
            <a:bodyPr wrap="square" rtlCol="0">
              <a:spAutoFit/>
            </a:bodyPr>
            <a:p>
              <a:pPr algn="ctr">
                <a:lnSpc>
                  <a:spcPct val="130000"/>
                </a:lnSpc>
              </a:pPr>
              <a:r>
                <a:rPr lang="zh-CN" altLang="en-US" sz="2800" b="1">
                  <a:solidFill>
                    <a:srgbClr val="FFFFFF"/>
                  </a:solidFill>
                  <a:latin typeface="华文中宋" panose="02010600040101010101" charset="-122"/>
                  <a:ea typeface="华文中宋" panose="02010600040101010101" charset="-122"/>
                  <a:cs typeface="+mn-ea"/>
                </a:rPr>
                <a:t>知识点整合</a:t>
              </a:r>
              <a:endParaRPr lang="zh-CN" altLang="en-US" sz="2800" b="1">
                <a:solidFill>
                  <a:srgbClr val="FFFFFF"/>
                </a:solidFill>
                <a:latin typeface="华文中宋" panose="02010600040101010101" charset="-122"/>
                <a:ea typeface="华文中宋" panose="02010600040101010101" charset="-122"/>
                <a:cs typeface="+mn-ea"/>
              </a:endParaRPr>
            </a:p>
          </p:txBody>
        </p:sp>
        <p:sp>
          <p:nvSpPr>
            <p:cNvPr id="69" name="文本框 68"/>
            <p:cNvSpPr txBox="1"/>
            <p:nvPr>
              <p:custDataLst>
                <p:tags r:id="rId23"/>
              </p:custDataLst>
            </p:nvPr>
          </p:nvSpPr>
          <p:spPr>
            <a:xfrm>
              <a:off x="4099" y="6411"/>
              <a:ext cx="5204" cy="1025"/>
            </a:xfrm>
            <a:prstGeom prst="rect">
              <a:avLst/>
            </a:prstGeom>
            <a:noFill/>
          </p:spPr>
          <p:txBody>
            <a:bodyPr wrap="square" rtlCol="0">
              <a:spAutoFit/>
            </a:bodyPr>
            <a:p>
              <a:pPr algn="ctr">
                <a:lnSpc>
                  <a:spcPct val="130000"/>
                </a:lnSpc>
              </a:pPr>
              <a:r>
                <a:rPr lang="zh-CN" altLang="en-US" sz="2800" b="1">
                  <a:solidFill>
                    <a:srgbClr val="FFFFFF"/>
                  </a:solidFill>
                  <a:latin typeface="华文中宋" panose="02010600040101010101" charset="-122"/>
                  <a:ea typeface="华文中宋" panose="02010600040101010101" charset="-122"/>
                  <a:cs typeface="+mn-ea"/>
                </a:rPr>
                <a:t>课标与教材整合</a:t>
              </a:r>
              <a:endParaRPr lang="zh-CN" altLang="en-US" sz="2800" b="1">
                <a:solidFill>
                  <a:srgbClr val="FFFFFF"/>
                </a:solidFill>
                <a:latin typeface="华文中宋" panose="02010600040101010101" charset="-122"/>
                <a:ea typeface="华文中宋" panose="02010600040101010101" charset="-122"/>
                <a:cs typeface="+mn-ea"/>
              </a:endParaRPr>
            </a:p>
          </p:txBody>
        </p:sp>
        <p:sp>
          <p:nvSpPr>
            <p:cNvPr id="71" name="文本框 70"/>
            <p:cNvSpPr txBox="1"/>
            <p:nvPr>
              <p:custDataLst>
                <p:tags r:id="rId24"/>
              </p:custDataLst>
            </p:nvPr>
          </p:nvSpPr>
          <p:spPr>
            <a:xfrm>
              <a:off x="3488" y="4170"/>
              <a:ext cx="6715" cy="1025"/>
            </a:xfrm>
            <a:prstGeom prst="rect">
              <a:avLst/>
            </a:prstGeom>
            <a:noFill/>
          </p:spPr>
          <p:txBody>
            <a:bodyPr wrap="square" rtlCol="0">
              <a:spAutoFit/>
            </a:bodyPr>
            <a:p>
              <a:pPr algn="ctr">
                <a:lnSpc>
                  <a:spcPct val="130000"/>
                </a:lnSpc>
              </a:pPr>
              <a:r>
                <a:rPr lang="zh-CN" altLang="en-US" sz="2800" b="1">
                  <a:solidFill>
                    <a:srgbClr val="FFFFFF"/>
                  </a:solidFill>
                  <a:latin typeface="华文中宋" panose="02010600040101010101" charset="-122"/>
                  <a:ea typeface="华文中宋" panose="02010600040101010101" charset="-122"/>
                  <a:cs typeface="+mn-ea"/>
                </a:rPr>
                <a:t>考点与高考真题整合</a:t>
              </a:r>
              <a:endParaRPr lang="zh-CN" altLang="en-US" sz="2800" b="1">
                <a:solidFill>
                  <a:srgbClr val="FFFFFF"/>
                </a:solidFill>
                <a:latin typeface="华文中宋" panose="02010600040101010101" charset="-122"/>
                <a:ea typeface="华文中宋" panose="02010600040101010101" charset="-122"/>
                <a:cs typeface="+mn-ea"/>
              </a:endParaRPr>
            </a:p>
          </p:txBody>
        </p:sp>
        <p:sp>
          <p:nvSpPr>
            <p:cNvPr id="75" name="文本框 74"/>
            <p:cNvSpPr txBox="1"/>
            <p:nvPr>
              <p:custDataLst>
                <p:tags r:id="rId25"/>
              </p:custDataLst>
            </p:nvPr>
          </p:nvSpPr>
          <p:spPr>
            <a:xfrm>
              <a:off x="10960" y="4456"/>
              <a:ext cx="3740" cy="1655"/>
            </a:xfrm>
            <a:prstGeom prst="rect">
              <a:avLst/>
            </a:prstGeom>
            <a:noFill/>
          </p:spPr>
          <p:txBody>
            <a:bodyPr wrap="square" rtlCol="0">
              <a:spAutoFit/>
            </a:bodyPr>
            <a:p>
              <a:pPr>
                <a:lnSpc>
                  <a:spcPct val="130000"/>
                </a:lnSpc>
              </a:pPr>
              <a:r>
                <a:rPr lang="zh-CN" altLang="en-US" sz="2400">
                  <a:solidFill>
                    <a:srgbClr val="FFFFFF"/>
                  </a:solidFill>
                  <a:latin typeface="华文中宋" panose="02010600040101010101" charset="-122"/>
                  <a:ea typeface="华文中宋" panose="02010600040101010101" charset="-122"/>
                </a:rPr>
                <a:t>迁移：方法技巧、知识转化</a:t>
              </a:r>
              <a:endParaRPr lang="zh-CN" altLang="en-US" sz="2400">
                <a:solidFill>
                  <a:srgbClr val="FFFFFF"/>
                </a:solidFill>
                <a:latin typeface="华文中宋" panose="02010600040101010101" charset="-122"/>
                <a:ea typeface="华文中宋" panose="02010600040101010101" charset="-122"/>
              </a:endParaRPr>
            </a:p>
          </p:txBody>
        </p:sp>
        <p:sp>
          <p:nvSpPr>
            <p:cNvPr id="76" name="文本框 75"/>
            <p:cNvSpPr txBox="1"/>
            <p:nvPr>
              <p:custDataLst>
                <p:tags r:id="rId26"/>
              </p:custDataLst>
            </p:nvPr>
          </p:nvSpPr>
          <p:spPr>
            <a:xfrm>
              <a:off x="10001" y="6460"/>
              <a:ext cx="4846" cy="1655"/>
            </a:xfrm>
            <a:prstGeom prst="rect">
              <a:avLst/>
            </a:prstGeom>
            <a:noFill/>
          </p:spPr>
          <p:txBody>
            <a:bodyPr wrap="square" rtlCol="0">
              <a:spAutoFit/>
            </a:bodyPr>
            <a:p>
              <a:pPr>
                <a:lnSpc>
                  <a:spcPct val="130000"/>
                </a:lnSpc>
              </a:pPr>
              <a:r>
                <a:rPr lang="zh-CN" altLang="en-US" sz="2400">
                  <a:solidFill>
                    <a:srgbClr val="FFFFFF"/>
                  </a:solidFill>
                  <a:latin typeface="华文中宋" panose="02010600040101010101" charset="-122"/>
                  <a:ea typeface="华文中宋" panose="02010600040101010101" charset="-122"/>
                </a:rPr>
                <a:t>知新：核心素养的再落实、再提升</a:t>
              </a:r>
              <a:endParaRPr lang="zh-CN" altLang="en-US" sz="2400">
                <a:solidFill>
                  <a:srgbClr val="FFFFFF"/>
                </a:solidFill>
                <a:latin typeface="华文中宋" panose="02010600040101010101" charset="-122"/>
                <a:ea typeface="华文中宋" panose="02010600040101010101" charset="-122"/>
              </a:endParaRPr>
            </a:p>
          </p:txBody>
        </p:sp>
        <p:sp>
          <p:nvSpPr>
            <p:cNvPr id="77" name="文本框 76"/>
            <p:cNvSpPr txBox="1"/>
            <p:nvPr>
              <p:custDataLst>
                <p:tags r:id="rId27"/>
              </p:custDataLst>
            </p:nvPr>
          </p:nvSpPr>
          <p:spPr>
            <a:xfrm>
              <a:off x="9228" y="8468"/>
              <a:ext cx="4846" cy="1655"/>
            </a:xfrm>
            <a:prstGeom prst="rect">
              <a:avLst/>
            </a:prstGeom>
            <a:noFill/>
          </p:spPr>
          <p:txBody>
            <a:bodyPr wrap="square" rtlCol="0">
              <a:spAutoFit/>
            </a:bodyPr>
            <a:p>
              <a:pPr>
                <a:lnSpc>
                  <a:spcPct val="130000"/>
                </a:lnSpc>
              </a:pPr>
              <a:r>
                <a:rPr lang="zh-CN" altLang="en-US" sz="2400">
                  <a:solidFill>
                    <a:srgbClr val="FFFFFF"/>
                  </a:solidFill>
                  <a:latin typeface="华文中宋" panose="02010600040101010101" charset="-122"/>
                  <a:ea typeface="华文中宋" panose="02010600040101010101" charset="-122"/>
                </a:rPr>
                <a:t>温故：对旧有知识记忆的深化</a:t>
              </a:r>
              <a:endParaRPr lang="zh-CN" altLang="en-US" sz="2400">
                <a:solidFill>
                  <a:srgbClr val="FFFFFF"/>
                </a:solidFill>
                <a:latin typeface="华文中宋" panose="02010600040101010101" charset="-122"/>
                <a:ea typeface="华文中宋" panose="02010600040101010101" charset="-122"/>
              </a:endParaRPr>
            </a:p>
          </p:txBody>
        </p:sp>
      </p:grpSp>
      <p:pic>
        <p:nvPicPr>
          <p:cNvPr id="18" name="图片 17" descr="343631313431363b32303033343232343bd6aacab6"/>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16770" y="5339080"/>
            <a:ext cx="648000" cy="648000"/>
          </a:xfrm>
          <a:prstGeom prst="rect">
            <a:avLst/>
          </a:prstGeom>
        </p:spPr>
      </p:pic>
      <p:pic>
        <p:nvPicPr>
          <p:cNvPr id="19" name="图片 18" descr="32313539353039343b32313539343939343bc1b7cfb0b2be"/>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16770" y="4068445"/>
            <a:ext cx="648000" cy="648000"/>
          </a:xfrm>
          <a:prstGeom prst="rect">
            <a:avLst/>
          </a:prstGeom>
        </p:spPr>
      </p:pic>
      <p:pic>
        <p:nvPicPr>
          <p:cNvPr id="26" name="图片 25" descr="32313535393338373b32313535393436323bbfbccad4c8d5c6da"/>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17405" y="2832100"/>
            <a:ext cx="648000" cy="648000"/>
          </a:xfrm>
          <a:prstGeom prst="rect">
            <a:avLst/>
          </a:prstGeom>
        </p:spPr>
      </p:pic>
    </p:spTree>
    <p:custDataLst>
      <p:tags r:id="rId3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499427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体现</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大单元</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的一道高考题</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6" name="TextBox 2"/>
          <p:cNvSpPr txBox="1"/>
          <p:nvPr/>
        </p:nvSpPr>
        <p:spPr>
          <a:xfrm>
            <a:off x="377825" y="294640"/>
            <a:ext cx="4288790" cy="275590"/>
          </a:xfrm>
          <a:prstGeom prst="rect">
            <a:avLst/>
          </a:prstGeom>
          <a:noFill/>
        </p:spPr>
        <p:txBody>
          <a:bodyPr wrap="square" rtlCol="0">
            <a:spAutoFit/>
          </a:bodyPr>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77825" y="1614805"/>
            <a:ext cx="11571605" cy="4615815"/>
          </a:xfrm>
          <a:prstGeom prst="rect">
            <a:avLst/>
          </a:prstGeom>
          <a:noFill/>
        </p:spPr>
        <p:txBody>
          <a:bodyPr wrap="square" rtlCol="0" anchor="t">
            <a:spAutoFit/>
          </a:bodyPr>
          <a:p>
            <a:pPr>
              <a:lnSpc>
                <a:spcPct val="150000"/>
              </a:lnSpc>
            </a:pPr>
            <a:r>
              <a:rPr lang="zh-CN" altLang="en-US" sz="2800">
                <a:latin typeface="华文中宋" panose="02010600040101010101" charset="-122"/>
                <a:ea typeface="华文中宋" panose="02010600040101010101" charset="-122"/>
                <a:cs typeface="华文中宋" panose="02010600040101010101" charset="-122"/>
                <a:sym typeface="+mn-ea"/>
              </a:rPr>
              <a:t>（2020</a:t>
            </a:r>
            <a:r>
              <a:rPr lang="en-US" altLang="zh-CN" sz="2800">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全国</a:t>
            </a:r>
            <a:r>
              <a:rPr lang="en-US" altLang="zh-CN" sz="2800">
                <a:latin typeface="华文中宋" panose="02010600040101010101" charset="-122"/>
                <a:ea typeface="华文中宋" panose="02010600040101010101" charset="-122"/>
                <a:cs typeface="华文中宋" panose="02010600040101010101" charset="-122"/>
                <a:sym typeface="+mn-ea"/>
              </a:rPr>
              <a:t>II</a:t>
            </a:r>
            <a:r>
              <a:rPr lang="zh-CN" altLang="en-US" sz="2800">
                <a:latin typeface="华文中宋" panose="02010600040101010101" charset="-122"/>
                <a:ea typeface="华文中宋" panose="02010600040101010101" charset="-122"/>
                <a:cs typeface="华文中宋" panose="02010600040101010101" charset="-122"/>
                <a:sym typeface="+mn-ea"/>
              </a:rPr>
              <a:t>卷）</a:t>
            </a:r>
            <a:endParaRPr lang="zh-CN" altLang="en-US" sz="2800"/>
          </a:p>
          <a:p>
            <a:pPr indent="711200" fontAlgn="auto">
              <a:lnSpc>
                <a:spcPct val="15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rPr>
              <a:t>材料</a:t>
            </a: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关于宋代历史，海内外学者著述颇丰，叙述各有侧重，如《儒家统治的时代：宋的转型》《中国思想与宗教的奔流：宋朝》《宋史：文治昌盛与武功弱势》等，这些书名反映了作者对时代特征的理解。</a:t>
            </a:r>
            <a:endParaRPr lang="zh-CN" altLang="en-US" sz="2800">
              <a:latin typeface="楷体" panose="02010609060101010101" charset="-122"/>
              <a:ea typeface="楷体" panose="02010609060101010101" charset="-122"/>
              <a:cs typeface="楷体" panose="02010609060101010101" charset="-122"/>
            </a:endParaRPr>
          </a:p>
          <a:p>
            <a:pPr indent="711200" fontAlgn="auto">
              <a:lnSpc>
                <a:spcPct val="15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cs typeface="华文中宋" panose="02010600040101010101" charset="-122"/>
              </a:rPr>
              <a:t>结合所学知识，就中国古代某一历史时期，自拟一个能够反映其时代特征的书名，并运用具体史实予以论证。（要求∶论证充分，史实准确，表述清晰。）</a:t>
            </a:r>
            <a:endParaRPr lang="zh-CN" altLang="en-US" sz="28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确立单元主题</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77825" y="1593850"/>
            <a:ext cx="6363335" cy="521970"/>
          </a:xfrm>
          <a:prstGeom prst="rect">
            <a:avLst/>
          </a:prstGeom>
          <a:noFill/>
        </p:spPr>
        <p:txBody>
          <a:bodyPr wrap="square" rtlCol="0">
            <a:spAutoFit/>
          </a:bodyPr>
          <a:p>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依据课标</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359410" y="2305050"/>
            <a:ext cx="11473180" cy="3364230"/>
          </a:xfrm>
          <a:prstGeom prst="rect">
            <a:avLst/>
          </a:prstGeom>
          <a:noFill/>
        </p:spPr>
        <p:txBody>
          <a:bodyPr wrap="square" rtlCol="0" anchor="t">
            <a:spAutoFit/>
          </a:bodyPr>
          <a:p>
            <a:pPr indent="711200" algn="just" fontAlgn="auto">
              <a:lnSpc>
                <a:spcPct val="19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sym typeface="华文中宋" panose="02010600040101010101" charset="-122"/>
              </a:rPr>
              <a:t>通过了解</a:t>
            </a:r>
            <a:r>
              <a:rPr lang="zh-CN" altLang="en-US" sz="2800">
                <a:solidFill>
                  <a:srgbClr val="FF0000"/>
                </a:solidFill>
                <a:latin typeface="华文中宋" panose="02010600040101010101" charset="-122"/>
                <a:ea typeface="华文中宋" panose="02010600040101010101" charset="-122"/>
                <a:sym typeface="华文中宋" panose="02010600040101010101" charset="-122"/>
              </a:rPr>
              <a:t>两宋的政治和军事</a:t>
            </a:r>
            <a:r>
              <a:rPr lang="zh-CN" altLang="en-US" sz="2800">
                <a:latin typeface="华文中宋" panose="02010600040101010101" charset="-122"/>
                <a:ea typeface="华文中宋" panose="02010600040101010101" charset="-122"/>
                <a:sym typeface="华文中宋" panose="02010600040101010101" charset="-122"/>
              </a:rPr>
              <a:t>，认识这一时期在</a:t>
            </a:r>
            <a:r>
              <a:rPr lang="zh-CN" altLang="en-US" sz="2800">
                <a:solidFill>
                  <a:srgbClr val="FF0000"/>
                </a:solidFill>
                <a:latin typeface="华文中宋" panose="02010600040101010101" charset="-122"/>
                <a:ea typeface="华文中宋" panose="02010600040101010101" charset="-122"/>
                <a:sym typeface="华文中宋" panose="02010600040101010101" charset="-122"/>
              </a:rPr>
              <a:t>政治、经济、文化与社会等方面的新变化</a:t>
            </a:r>
            <a:r>
              <a:rPr lang="zh-CN" altLang="en-US" sz="2800">
                <a:latin typeface="华文中宋" panose="02010600040101010101" charset="-122"/>
                <a:ea typeface="华文中宋" panose="02010600040101010101" charset="-122"/>
                <a:sym typeface="华文中宋" panose="02010600040101010101" charset="-122"/>
              </a:rPr>
              <a:t>；通过了解</a:t>
            </a:r>
            <a:r>
              <a:rPr lang="zh-CN" altLang="en-US" sz="2800">
                <a:solidFill>
                  <a:srgbClr val="FF0000"/>
                </a:solidFill>
                <a:latin typeface="华文中宋" panose="02010600040101010101" charset="-122"/>
                <a:ea typeface="华文中宋" panose="02010600040101010101" charset="-122"/>
                <a:sym typeface="华文中宋" panose="02010600040101010101" charset="-122"/>
              </a:rPr>
              <a:t>辽夏金元诸政权的建立、发展和相关制度建设</a:t>
            </a:r>
            <a:r>
              <a:rPr lang="zh-CN" altLang="en-US" sz="2800">
                <a:latin typeface="华文中宋" panose="02010600040101010101" charset="-122"/>
                <a:ea typeface="华文中宋" panose="02010600040101010101" charset="-122"/>
                <a:sym typeface="华文中宋" panose="02010600040101010101" charset="-122"/>
              </a:rPr>
              <a:t>，</a:t>
            </a:r>
            <a:r>
              <a:rPr lang="zh-CN" altLang="en-US" sz="2800" b="1">
                <a:solidFill>
                  <a:srgbClr val="0070C0"/>
                </a:solidFill>
                <a:latin typeface="华文中宋" panose="02010600040101010101" charset="-122"/>
                <a:ea typeface="华文中宋" panose="02010600040101010101" charset="-122"/>
                <a:sym typeface="华文中宋" panose="02010600040101010101" charset="-122"/>
              </a:rPr>
              <a:t>认识北方少数民族政权在统一多民族国家发展中的重要作用</a:t>
            </a:r>
            <a:r>
              <a:rPr lang="zh-CN" altLang="en-US" sz="2800">
                <a:latin typeface="华文中宋" panose="02010600040101010101" charset="-122"/>
                <a:ea typeface="华文中宋" panose="02010600040101010101" charset="-122"/>
                <a:sym typeface="华文中宋" panose="02010600040101010101" charset="-122"/>
              </a:rPr>
              <a:t>。</a:t>
            </a:r>
            <a:endParaRPr lang="zh-CN" altLang="en-US" sz="2800">
              <a:latin typeface="华文中宋" panose="02010600040101010101" charset="-122"/>
              <a:ea typeface="华文中宋" panose="02010600040101010101" charset="-122"/>
              <a:sym typeface="华文中宋" panose="02010600040101010101" charset="-122"/>
            </a:endParaRPr>
          </a:p>
          <a:p>
            <a:pPr indent="711200" algn="r" fontAlgn="auto">
              <a:lnSpc>
                <a:spcPct val="190000"/>
              </a:lnSpc>
              <a:extLst>
                <a:ext uri="{35155182-B16C-46BC-9424-99874614C6A1}">
                  <wpsdc:indentchars xmlns:wpsdc="http://www.wps.cn/officeDocument/2017/drawingmlCustomData" val="200" checksum="3773799597"/>
                </a:ext>
              </a:extLst>
            </a:pPr>
            <a:r>
              <a:rPr lang="en-US" altLang="zh-CN" sz="2800">
                <a:latin typeface="华文中宋" panose="02010600040101010101" charset="-122"/>
                <a:ea typeface="华文中宋" panose="02010600040101010101" charset="-122"/>
                <a:sym typeface="华文中宋" panose="02010600040101010101" charset="-122"/>
              </a:rPr>
              <a:t>——</a:t>
            </a:r>
            <a:r>
              <a:rPr lang="zh-CN" altLang="en-US" sz="2800">
                <a:latin typeface="华文中宋" panose="02010600040101010101" charset="-122"/>
                <a:ea typeface="华文中宋" panose="02010600040101010101" charset="-122"/>
                <a:sym typeface="华文中宋" panose="02010600040101010101" charset="-122"/>
              </a:rPr>
              <a:t>《普通高中历史课程标准（2017年版2020年修订）》</a:t>
            </a:r>
            <a:endParaRPr lang="zh-CN" altLang="en-US" sz="2800">
              <a:latin typeface="华文中宋" panose="02010600040101010101" charset="-122"/>
              <a:ea typeface="华文中宋" panose="02010600040101010101" charset="-122"/>
              <a:sym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确立单元主题</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9504680" cy="521970"/>
          </a:xfrm>
          <a:prstGeom prst="rect">
            <a:avLst/>
          </a:prstGeom>
          <a:noFill/>
        </p:spPr>
        <p:txBody>
          <a:bodyPr wrap="square" rtlCol="0">
            <a:spAutoFit/>
          </a:bodyPr>
          <a:p>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依据教材：宏观、中观、微观，从学习聚焦中把握重点</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5" name="文本框 4"/>
          <p:cNvSpPr txBox="1"/>
          <p:nvPr/>
        </p:nvSpPr>
        <p:spPr>
          <a:xfrm>
            <a:off x="359410" y="2115820"/>
            <a:ext cx="11473180" cy="4742815"/>
          </a:xfrm>
          <a:prstGeom prst="rect">
            <a:avLst/>
          </a:prstGeom>
          <a:noFill/>
        </p:spPr>
        <p:txBody>
          <a:bodyPr wrap="square" rtlCol="0" anchor="t">
            <a:spAutoFit/>
          </a:bodyPr>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①宋初统治者大力</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加强中央集权</a:t>
            </a:r>
            <a:r>
              <a:rPr lang="zh-CN" altLang="en-US" sz="2400">
                <a:latin typeface="华文中宋" panose="02010600040101010101" charset="-122"/>
                <a:ea typeface="华文中宋" panose="02010600040101010101" charset="-122"/>
                <a:sym typeface="华文中宋" panose="02010600040101010101" charset="-122"/>
              </a:rPr>
              <a:t>，成功地维护了政权的稳定。</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②北宋的</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统治危机</a:t>
            </a:r>
            <a:r>
              <a:rPr lang="zh-CN" altLang="en-US" sz="2400">
                <a:latin typeface="华文中宋" panose="02010600040101010101" charset="-122"/>
                <a:ea typeface="华文中宋" panose="02010600040101010101" charset="-122"/>
                <a:sym typeface="华文中宋" panose="02010600040101010101" charset="-122"/>
              </a:rPr>
              <a:t>主要表现在</a:t>
            </a:r>
            <a:r>
              <a:rPr lang="zh-CN" altLang="en-US" sz="2400">
                <a:solidFill>
                  <a:schemeClr val="tx1"/>
                </a:solidFill>
                <a:latin typeface="华文中宋" panose="02010600040101010101" charset="-122"/>
                <a:ea typeface="华文中宋" panose="02010600040101010101" charset="-122"/>
                <a:sym typeface="华文中宋" panose="02010600040101010101" charset="-122"/>
              </a:rPr>
              <a:t>军事和财政两</a:t>
            </a:r>
            <a:r>
              <a:rPr lang="zh-CN" altLang="en-US" sz="2400">
                <a:latin typeface="华文中宋" panose="02010600040101010101" charset="-122"/>
                <a:ea typeface="华文中宋" panose="02010600040101010101" charset="-122"/>
                <a:sym typeface="华文中宋" panose="02010600040101010101" charset="-122"/>
              </a:rPr>
              <a:t>个方面。</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③</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王安石变法</a:t>
            </a:r>
            <a:r>
              <a:rPr lang="zh-CN" altLang="en-US" sz="2400">
                <a:latin typeface="华文中宋" panose="02010600040101010101" charset="-122"/>
                <a:ea typeface="华文中宋" panose="02010600040101010101" charset="-122"/>
                <a:sym typeface="华文中宋" panose="02010600040101010101" charset="-122"/>
              </a:rPr>
              <a:t>取得一些成果，但并未挽救北宋衰亡的命运。</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④</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南宋偏安</a:t>
            </a:r>
            <a:r>
              <a:rPr lang="zh-CN" altLang="en-US" sz="2400">
                <a:latin typeface="华文中宋" panose="02010600040101010101" charset="-122"/>
                <a:ea typeface="华文中宋" panose="02010600040101010101" charset="-122"/>
                <a:sym typeface="华文中宋" panose="02010600040101010101" charset="-122"/>
              </a:rPr>
              <a:t>半壁的局面维持了较长时间。</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⑤</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辽和西夏与北宋</a:t>
            </a:r>
            <a:r>
              <a:rPr lang="zh-CN" altLang="en-US" sz="2400">
                <a:latin typeface="华文中宋" panose="02010600040101010101" charset="-122"/>
                <a:ea typeface="华文中宋" panose="02010600040101010101" charset="-122"/>
                <a:sym typeface="华文中宋" panose="02010600040101010101" charset="-122"/>
              </a:rPr>
              <a:t>鼎峙，都维持了较长时间统治的稳定。</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⑥</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金朝</a:t>
            </a:r>
            <a:r>
              <a:rPr lang="zh-CN" altLang="en-US" sz="2400">
                <a:latin typeface="华文中宋" panose="02010600040101010101" charset="-122"/>
                <a:ea typeface="华文中宋" panose="02010600040101010101" charset="-122"/>
                <a:sym typeface="华文中宋" panose="02010600040101010101" charset="-122"/>
              </a:rPr>
              <a:t>由东北入主中原，一度出现盛世。</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⑦崛起于漠北的蒙古，建立元朝，完成了全国的大统一。</a:t>
            </a:r>
            <a:endParaRPr lang="zh-CN" altLang="en-US" sz="2400">
              <a:latin typeface="华文中宋" panose="02010600040101010101" charset="-122"/>
              <a:ea typeface="华文中宋" panose="02010600040101010101" charset="-122"/>
              <a:sym typeface="华文中宋" panose="02010600040101010101" charset="-122"/>
            </a:endParaRPr>
          </a:p>
          <a:p>
            <a:pPr indent="609600" fontAlgn="auto">
              <a:lnSpc>
                <a:spcPct val="140000"/>
              </a:lnSpc>
              <a:extLst>
                <a:ext uri="{35155182-B16C-46BC-9424-99874614C6A1}">
                  <wpsdc:indentchars xmlns:wpsdc="http://www.wps.cn/officeDocument/2017/drawingmlCustomData" val="200" checksum="4158780845"/>
                </a:ext>
              </a:extLst>
            </a:pPr>
            <a:r>
              <a:rPr lang="zh-CN" altLang="en-US" sz="2400">
                <a:latin typeface="华文中宋" panose="02010600040101010101" charset="-122"/>
                <a:ea typeface="华文中宋" panose="02010600040101010101" charset="-122"/>
                <a:sym typeface="华文中宋" panose="02010600040101010101" charset="-122"/>
              </a:rPr>
              <a:t>⑧</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元朝</a:t>
            </a:r>
            <a:r>
              <a:rPr lang="zh-CN" altLang="en-US" sz="2400">
                <a:latin typeface="华文中宋" panose="02010600040101010101" charset="-122"/>
                <a:ea typeface="华文中宋" panose="02010600040101010101" charset="-122"/>
                <a:sym typeface="华文中宋" panose="02010600040101010101" charset="-122"/>
              </a:rPr>
              <a:t>存在民族矛盾，但</a:t>
            </a:r>
            <a:r>
              <a:rPr lang="zh-CN" altLang="en-US" sz="2400">
                <a:solidFill>
                  <a:srgbClr val="FF0000"/>
                </a:solidFill>
                <a:latin typeface="华文中宋" panose="02010600040101010101" charset="-122"/>
                <a:ea typeface="华文中宋" panose="02010600040101010101" charset="-122"/>
                <a:sym typeface="华文中宋" panose="02010600040101010101" charset="-122"/>
              </a:rPr>
              <a:t>不同民族的交往交流交融</a:t>
            </a:r>
            <a:r>
              <a:rPr lang="zh-CN" altLang="en-US" sz="2400">
                <a:latin typeface="华文中宋" panose="02010600040101010101" charset="-122"/>
                <a:ea typeface="华文中宋" panose="02010600040101010101" charset="-122"/>
                <a:sym typeface="华文中宋" panose="02010600040101010101" charset="-122"/>
              </a:rPr>
              <a:t>也得到进一步加强。</a:t>
            </a:r>
            <a:endParaRPr lang="zh-CN" altLang="en-US" sz="2400">
              <a:latin typeface="华文中宋" panose="02010600040101010101" charset="-122"/>
              <a:ea typeface="华文中宋" panose="02010600040101010101" charset="-122"/>
              <a:sym typeface="华文中宋" panose="02010600040101010101" charset="-122"/>
            </a:endParaRPr>
          </a:p>
          <a:p>
            <a:pPr indent="609600" algn="r" fontAlgn="auto">
              <a:lnSpc>
                <a:spcPct val="140000"/>
              </a:lnSpc>
              <a:extLst>
                <a:ext uri="{35155182-B16C-46BC-9424-99874614C6A1}">
                  <wpsdc:indentchars xmlns:wpsdc="http://www.wps.cn/officeDocument/2017/drawingmlCustomData" val="200" checksum="4158780845"/>
                </a:ext>
              </a:extLst>
            </a:pPr>
            <a:r>
              <a:rPr lang="en-US" altLang="zh-CN" sz="2400">
                <a:latin typeface="华文中宋" panose="02010600040101010101" charset="-122"/>
                <a:ea typeface="华文中宋" panose="02010600040101010101" charset="-122"/>
                <a:sym typeface="华文中宋" panose="02010600040101010101" charset="-122"/>
              </a:rPr>
              <a:t>——</a:t>
            </a:r>
            <a:r>
              <a:rPr lang="zh-CN" altLang="en-US" sz="2400">
                <a:latin typeface="华文中宋" panose="02010600040101010101" charset="-122"/>
                <a:ea typeface="华文中宋" panose="02010600040101010101" charset="-122"/>
                <a:sym typeface="华文中宋" panose="02010600040101010101" charset="-122"/>
              </a:rPr>
              <a:t>《中外历史纲要（上）》第</a:t>
            </a:r>
            <a:r>
              <a:rPr lang="en-US" altLang="zh-CN" sz="2400">
                <a:latin typeface="华文中宋" panose="02010600040101010101" charset="-122"/>
                <a:ea typeface="华文中宋" panose="02010600040101010101" charset="-122"/>
                <a:sym typeface="华文中宋" panose="02010600040101010101" charset="-122"/>
              </a:rPr>
              <a:t>49-58</a:t>
            </a:r>
            <a:r>
              <a:rPr lang="zh-CN" altLang="en-US" sz="2400">
                <a:latin typeface="华文中宋" panose="02010600040101010101" charset="-122"/>
                <a:ea typeface="华文中宋" panose="02010600040101010101" charset="-122"/>
                <a:sym typeface="华文中宋" panose="02010600040101010101" charset="-122"/>
              </a:rPr>
              <a:t>页</a:t>
            </a:r>
            <a:endParaRPr lang="zh-CN" altLang="en-US" sz="2400">
              <a:latin typeface="华文中宋" panose="02010600040101010101" charset="-122"/>
              <a:ea typeface="华文中宋" panose="02010600040101010101" charset="-122"/>
              <a:sym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确立单元主题</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rcRect l="1064" t="1258" r="671" b="708"/>
          <a:stretch>
            <a:fillRect/>
          </a:stretch>
        </p:blipFill>
        <p:spPr>
          <a:xfrm>
            <a:off x="184785" y="2869565"/>
            <a:ext cx="3643882" cy="2808000"/>
          </a:xfrm>
          <a:prstGeom prst="rect">
            <a:avLst/>
          </a:prstGeom>
          <a:ln w="12700">
            <a:solidFill>
              <a:schemeClr val="tx1"/>
            </a:solidFill>
          </a:ln>
        </p:spPr>
      </p:pic>
      <p:pic>
        <p:nvPicPr>
          <p:cNvPr id="45085" name="图片 8"/>
          <p:cNvPicPr>
            <a:picLocks noChangeAspect="1"/>
          </p:cNvPicPr>
          <p:nvPr/>
        </p:nvPicPr>
        <p:blipFill>
          <a:blip r:embed="rId2"/>
          <a:srcRect t="792"/>
          <a:stretch>
            <a:fillRect/>
          </a:stretch>
        </p:blipFill>
        <p:spPr>
          <a:xfrm>
            <a:off x="3975735" y="2869565"/>
            <a:ext cx="4051211" cy="2808000"/>
          </a:xfrm>
          <a:prstGeom prst="rect">
            <a:avLst/>
          </a:prstGeom>
          <a:noFill/>
          <a:ln w="9525" cap="flat" cmpd="sng">
            <a:solidFill>
              <a:schemeClr val="tx1"/>
            </a:solidFill>
            <a:prstDash val="solid"/>
            <a:round/>
            <a:headEnd type="none" w="med" len="med"/>
            <a:tailEnd type="none" w="med" len="med"/>
          </a:ln>
        </p:spPr>
      </p:pic>
      <p:pic>
        <p:nvPicPr>
          <p:cNvPr id="6" name="图片 5"/>
          <p:cNvPicPr>
            <a:picLocks noChangeAspect="1"/>
          </p:cNvPicPr>
          <p:nvPr/>
        </p:nvPicPr>
        <p:blipFill>
          <a:blip r:embed="rId3"/>
          <a:srcRect b="352"/>
          <a:stretch>
            <a:fillRect/>
          </a:stretch>
        </p:blipFill>
        <p:spPr>
          <a:xfrm>
            <a:off x="8174355" y="2869565"/>
            <a:ext cx="3847241" cy="2808000"/>
          </a:xfrm>
          <a:prstGeom prst="rect">
            <a:avLst/>
          </a:prstGeom>
          <a:ln>
            <a:solidFill>
              <a:schemeClr val="tx1"/>
            </a:solidFill>
          </a:ln>
        </p:spPr>
      </p:pic>
      <p:sp>
        <p:nvSpPr>
          <p:cNvPr id="7" name="Title 6"/>
          <p:cNvSpPr txBox="1"/>
          <p:nvPr>
            <p:custDataLst>
              <p:tags r:id="rId4"/>
            </p:custDataLst>
          </p:nvPr>
        </p:nvSpPr>
        <p:spPr>
          <a:xfrm>
            <a:off x="3253105" y="1732280"/>
            <a:ext cx="5685155" cy="73342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50000"/>
              </a:lnSpc>
              <a:spcBef>
                <a:spcPts val="0"/>
              </a:spcBef>
              <a:spcAft>
                <a:spcPts val="800"/>
              </a:spcAft>
              <a:buSzPct val="100000"/>
              <a:buNone/>
            </a:pP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从</a:t>
            </a:r>
            <a:r>
              <a:rPr altLang="zh-CN"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a:t>
            </a: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小中国</a:t>
            </a:r>
            <a:r>
              <a:rPr altLang="zh-CN"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a:t>
            </a: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到</a:t>
            </a:r>
            <a:r>
              <a:rPr altLang="zh-CN"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a:t>
            </a:r>
            <a:r>
              <a:rPr lang="zh-CN" altLang="en-US"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大中国</a:t>
            </a:r>
            <a:r>
              <a:rPr altLang="zh-CN"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a:t>
            </a:r>
            <a:endParaRPr altLang="zh-CN" sz="28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309880" y="1518285"/>
          <a:ext cx="11572240" cy="5109845"/>
        </p:xfrm>
        <a:graphic>
          <a:graphicData uri="http://schemas.openxmlformats.org/drawingml/2006/chart">
            <c:chart xmlns:c="http://schemas.openxmlformats.org/drawingml/2006/chart" xmlns:r="http://schemas.openxmlformats.org/officeDocument/2006/relationships" r:id="rId1"/>
          </a:graphicData>
        </a:graphic>
      </p:graphicFrame>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聚焦高考形势</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4615" y="95250"/>
            <a:ext cx="3635375" cy="6668135"/>
          </a:xfrm>
          <a:prstGeom prst="rect">
            <a:avLst/>
          </a:prstGeom>
        </p:spPr>
      </p:pic>
      <p:pic>
        <p:nvPicPr>
          <p:cNvPr id="3" name="图片 2"/>
          <p:cNvPicPr>
            <a:picLocks noChangeAspect="1"/>
          </p:cNvPicPr>
          <p:nvPr/>
        </p:nvPicPr>
        <p:blipFill>
          <a:blip r:embed="rId2"/>
          <a:stretch>
            <a:fillRect/>
          </a:stretch>
        </p:blipFill>
        <p:spPr>
          <a:xfrm>
            <a:off x="3847465" y="95250"/>
            <a:ext cx="8267065" cy="66675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聚焦高考形势</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4" name="图片 3" descr="【课件】两宋的政治与军事_06"/>
          <p:cNvPicPr>
            <a:picLocks noChangeAspect="1"/>
          </p:cNvPicPr>
          <p:nvPr/>
        </p:nvPicPr>
        <p:blipFill>
          <a:blip r:embed="rId1"/>
          <a:stretch>
            <a:fillRect/>
          </a:stretch>
        </p:blipFill>
        <p:spPr>
          <a:xfrm>
            <a:off x="1616075" y="1660525"/>
            <a:ext cx="8960000"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聚焦高考形势</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1"/>
            </p:custDataLst>
          </p:nvPr>
        </p:nvSpPr>
        <p:spPr>
          <a:xfrm>
            <a:off x="372854" y="3377937"/>
            <a:ext cx="2002934" cy="245974"/>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7" name="任意多边形 8"/>
          <p:cNvSpPr/>
          <p:nvPr>
            <p:custDataLst>
              <p:tags r:id="rId2"/>
            </p:custDataLst>
          </p:nvPr>
        </p:nvSpPr>
        <p:spPr>
          <a:xfrm flipV="1">
            <a:off x="2375789" y="3377936"/>
            <a:ext cx="1370427" cy="640493"/>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8" name="矩形 7"/>
          <p:cNvSpPr/>
          <p:nvPr>
            <p:custDataLst>
              <p:tags r:id="rId3"/>
            </p:custDataLst>
          </p:nvPr>
        </p:nvSpPr>
        <p:spPr>
          <a:xfrm>
            <a:off x="3746500" y="3378200"/>
            <a:ext cx="8198485" cy="245745"/>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9" name="矩形 8"/>
          <p:cNvSpPr/>
          <p:nvPr>
            <p:custDataLst>
              <p:tags r:id="rId4"/>
            </p:custDataLst>
          </p:nvPr>
        </p:nvSpPr>
        <p:spPr>
          <a:xfrm>
            <a:off x="2424098" y="1812491"/>
            <a:ext cx="755490" cy="17218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0" name="矩形 9"/>
          <p:cNvSpPr/>
          <p:nvPr>
            <p:custDataLst>
              <p:tags r:id="rId5"/>
            </p:custDataLst>
          </p:nvPr>
        </p:nvSpPr>
        <p:spPr>
          <a:xfrm>
            <a:off x="2942410" y="1812491"/>
            <a:ext cx="755490" cy="17218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1" name="矩形 10"/>
          <p:cNvSpPr/>
          <p:nvPr>
            <p:custDataLst>
              <p:tags r:id="rId6"/>
            </p:custDataLst>
          </p:nvPr>
        </p:nvSpPr>
        <p:spPr>
          <a:xfrm>
            <a:off x="3583940" y="1802130"/>
            <a:ext cx="8366125" cy="1416050"/>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2" name="矩形 11"/>
          <p:cNvSpPr/>
          <p:nvPr>
            <p:custDataLst>
              <p:tags r:id="rId7"/>
            </p:custDataLst>
          </p:nvPr>
        </p:nvSpPr>
        <p:spPr>
          <a:xfrm>
            <a:off x="372854" y="1812491"/>
            <a:ext cx="2165436" cy="1416115"/>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3" name="矩形 12"/>
          <p:cNvSpPr/>
          <p:nvPr>
            <p:custDataLst>
              <p:tags r:id="rId8"/>
            </p:custDataLst>
          </p:nvPr>
        </p:nvSpPr>
        <p:spPr>
          <a:xfrm>
            <a:off x="372854" y="5626609"/>
            <a:ext cx="2002934" cy="245974"/>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4" name="任意多边形 24"/>
          <p:cNvSpPr/>
          <p:nvPr>
            <p:custDataLst>
              <p:tags r:id="rId9"/>
            </p:custDataLst>
          </p:nvPr>
        </p:nvSpPr>
        <p:spPr>
          <a:xfrm flipV="1">
            <a:off x="2375789" y="5626608"/>
            <a:ext cx="1370427" cy="640493"/>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5" name="矩形 14"/>
          <p:cNvSpPr/>
          <p:nvPr>
            <p:custDataLst>
              <p:tags r:id="rId10"/>
            </p:custDataLst>
          </p:nvPr>
        </p:nvSpPr>
        <p:spPr>
          <a:xfrm>
            <a:off x="3746500" y="5626735"/>
            <a:ext cx="8197850" cy="245745"/>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6" name="矩形 15"/>
          <p:cNvSpPr/>
          <p:nvPr>
            <p:custDataLst>
              <p:tags r:id="rId11"/>
            </p:custDataLst>
          </p:nvPr>
        </p:nvSpPr>
        <p:spPr>
          <a:xfrm>
            <a:off x="2424098" y="4061157"/>
            <a:ext cx="755490" cy="1721822"/>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7" name="矩形 16"/>
          <p:cNvSpPr/>
          <p:nvPr>
            <p:custDataLst>
              <p:tags r:id="rId12"/>
            </p:custDataLst>
          </p:nvPr>
        </p:nvSpPr>
        <p:spPr>
          <a:xfrm>
            <a:off x="2942410" y="4061157"/>
            <a:ext cx="755490" cy="1721822"/>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8" name="矩形 17"/>
          <p:cNvSpPr/>
          <p:nvPr>
            <p:custDataLst>
              <p:tags r:id="rId13"/>
            </p:custDataLst>
          </p:nvPr>
        </p:nvSpPr>
        <p:spPr>
          <a:xfrm>
            <a:off x="3583940" y="4050665"/>
            <a:ext cx="8366125" cy="1416050"/>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sp>
        <p:nvSpPr>
          <p:cNvPr id="19" name="矩形 18"/>
          <p:cNvSpPr/>
          <p:nvPr>
            <p:custDataLst>
              <p:tags r:id="rId14"/>
            </p:custDataLst>
          </p:nvPr>
        </p:nvSpPr>
        <p:spPr>
          <a:xfrm>
            <a:off x="372854" y="4061155"/>
            <a:ext cx="2165436" cy="1416115"/>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865">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15">
            <a:lum bright="-18000" contrast="36000"/>
          </a:blip>
          <a:srcRect/>
          <a:stretch>
            <a:fillRect/>
          </a:stretch>
        </p:blipFill>
        <p:spPr>
          <a:xfrm>
            <a:off x="1041400" y="1906905"/>
            <a:ext cx="864000" cy="1206701"/>
          </a:xfrm>
          <a:prstGeom prst="rect">
            <a:avLst/>
          </a:prstGeom>
        </p:spPr>
      </p:pic>
      <p:pic>
        <p:nvPicPr>
          <p:cNvPr id="21" name="图片 20"/>
          <p:cNvPicPr>
            <a:picLocks noChangeAspect="1"/>
          </p:cNvPicPr>
          <p:nvPr/>
        </p:nvPicPr>
        <p:blipFill>
          <a:blip r:embed="rId16"/>
          <a:srcRect l="17261" t="3927" r="16762" b="2893"/>
          <a:stretch>
            <a:fillRect/>
          </a:stretch>
        </p:blipFill>
        <p:spPr>
          <a:xfrm>
            <a:off x="1040765" y="4161790"/>
            <a:ext cx="864000" cy="1220638"/>
          </a:xfrm>
          <a:prstGeom prst="rect">
            <a:avLst/>
          </a:prstGeom>
        </p:spPr>
      </p:pic>
      <p:sp>
        <p:nvSpPr>
          <p:cNvPr id="22" name="文本框 21"/>
          <p:cNvSpPr txBox="1"/>
          <p:nvPr/>
        </p:nvSpPr>
        <p:spPr>
          <a:xfrm>
            <a:off x="3697605" y="1816735"/>
            <a:ext cx="8246745" cy="1420495"/>
          </a:xfrm>
          <a:prstGeom prst="rect">
            <a:avLst/>
          </a:prstGeom>
          <a:noFill/>
        </p:spPr>
        <p:txBody>
          <a:bodyPr wrap="square" rtlCol="0" anchor="t">
            <a:spAutoFit/>
          </a:bodyPr>
          <a:p>
            <a:pPr algn="just">
              <a:lnSpc>
                <a:spcPct val="120000"/>
              </a:lnSpc>
            </a:pPr>
            <a:r>
              <a:rPr lang="en-US" altLang="zh-CN" sz="2400">
                <a:latin typeface="楷体" panose="02010609060101010101" charset="-122"/>
                <a:ea typeface="楷体" panose="02010609060101010101" charset="-122"/>
                <a:cs typeface="楷体" panose="02010609060101010101" charset="-122"/>
              </a:rPr>
              <a:t>    </a:t>
            </a:r>
            <a:r>
              <a:rPr lang="zh-CN" sz="2400">
                <a:latin typeface="楷体" panose="02010609060101010101" charset="-122"/>
                <a:ea typeface="楷体" panose="02010609060101010101" charset="-122"/>
                <a:cs typeface="楷体" panose="02010609060101010101" charset="-122"/>
              </a:rPr>
              <a:t>本专题有两个学习要点：一是认识两宋政治、经济、文化与社会等方面的新变化，二是认识辽夏金元诸北方少数民族政权在统一多民族封建国家发展中的重要作用。</a:t>
            </a:r>
            <a:endParaRPr lang="zh-CN" altLang="en-US" sz="2400">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3698240" y="4061460"/>
            <a:ext cx="8251825" cy="1420495"/>
          </a:xfrm>
          <a:prstGeom prst="rect">
            <a:avLst/>
          </a:prstGeom>
          <a:noFill/>
        </p:spPr>
        <p:txBody>
          <a:bodyPr wrap="square" rtlCol="0" anchor="t">
            <a:spAutoFit/>
          </a:bodyPr>
          <a:p>
            <a:pPr algn="just">
              <a:lnSpc>
                <a:spcPct val="120000"/>
              </a:lnSpc>
            </a:pPr>
            <a:r>
              <a:rPr lang="en-US" altLang="zh-CN" sz="2400">
                <a:latin typeface="楷体" panose="02010609060101010101" charset="-122"/>
                <a:ea typeface="楷体" panose="02010609060101010101" charset="-122"/>
                <a:cs typeface="楷体" panose="02010609060101010101" charset="-122"/>
              </a:rPr>
              <a:t>    </a:t>
            </a:r>
            <a:r>
              <a:rPr lang="zh-CN" sz="2400">
                <a:latin typeface="楷体" panose="02010609060101010101" charset="-122"/>
                <a:ea typeface="楷体" panose="02010609060101010101" charset="-122"/>
                <a:cs typeface="楷体" panose="02010609060101010101" charset="-122"/>
              </a:rPr>
              <a:t>命题规律总结：……本单元常考的重要知识点有</a:t>
            </a:r>
            <a:r>
              <a:rPr lang="zh-CN" sz="2400" b="1">
                <a:latin typeface="楷体" panose="02010609060101010101" charset="-122"/>
                <a:ea typeface="楷体" panose="02010609060101010101" charset="-122"/>
                <a:cs typeface="楷体" panose="02010609060101010101" charset="-122"/>
              </a:rPr>
              <a:t>宋初加强中央集权的措施</a:t>
            </a:r>
            <a:r>
              <a:rPr lang="zh-CN" sz="2400">
                <a:latin typeface="楷体" panose="02010609060101010101" charset="-122"/>
                <a:ea typeface="楷体" panose="02010609060101010101" charset="-122"/>
                <a:cs typeface="楷体" panose="02010609060101010101" charset="-122"/>
              </a:rPr>
              <a:t>、</a:t>
            </a:r>
            <a:r>
              <a:rPr lang="zh-CN" sz="2400" b="1">
                <a:latin typeface="楷体" panose="02010609060101010101" charset="-122"/>
                <a:ea typeface="楷体" panose="02010609060101010101" charset="-122"/>
                <a:cs typeface="楷体" panose="02010609060101010101" charset="-122"/>
              </a:rPr>
              <a:t>王安石变法</a:t>
            </a:r>
            <a:r>
              <a:rPr lang="zh-CN" sz="2400">
                <a:latin typeface="楷体" panose="02010609060101010101" charset="-122"/>
                <a:ea typeface="楷体" panose="02010609060101010101" charset="-122"/>
                <a:cs typeface="楷体" panose="02010609060101010101" charset="-122"/>
              </a:rPr>
              <a:t>、</a:t>
            </a:r>
            <a:r>
              <a:rPr lang="zh-CN" sz="2400" b="1">
                <a:latin typeface="楷体" panose="02010609060101010101" charset="-122"/>
                <a:ea typeface="楷体" panose="02010609060101010101" charset="-122"/>
                <a:cs typeface="楷体" panose="02010609060101010101" charset="-122"/>
              </a:rPr>
              <a:t>元朝行省制度</a:t>
            </a:r>
            <a:r>
              <a:rPr lang="zh-CN" sz="2400">
                <a:latin typeface="楷体" panose="02010609060101010101" charset="-122"/>
                <a:ea typeface="楷体" panose="02010609060101010101" charset="-122"/>
                <a:cs typeface="楷体" panose="02010609060101010101" charset="-122"/>
              </a:rPr>
              <a:t>、宋代商品经济发展、社会新变化和理学兴起。</a:t>
            </a:r>
            <a:endParaRPr lang="zh-CN" sz="2400">
              <a:latin typeface="楷体" panose="02010609060101010101" charset="-122"/>
              <a:ea typeface="楷体" panose="02010609060101010101" charset="-122"/>
              <a:cs typeface="楷体" panose="02010609060101010101"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聚焦高考形势</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38455" y="1669415"/>
            <a:ext cx="11514455" cy="4887595"/>
          </a:xfrm>
          <a:prstGeom prst="rect">
            <a:avLst/>
          </a:prstGeom>
          <a:noFill/>
        </p:spPr>
        <p:txBody>
          <a:bodyPr wrap="square" rtlCol="0" anchor="t">
            <a:spAutoFit/>
          </a:bodyPr>
          <a:p>
            <a:pPr indent="609600" algn="just" fontAlgn="auto">
              <a:lnSpc>
                <a:spcPct val="130000"/>
              </a:lnSpc>
              <a:extLst>
                <a:ext uri="{35155182-B16C-46BC-9424-99874614C6A1}">
                  <wpsdc:indentchars xmlns:wpsdc="http://www.wps.cn/officeDocument/2017/drawingmlCustomData" val="200" checksum="4158780845"/>
                </a:ext>
              </a:extLst>
            </a:pPr>
            <a:r>
              <a:rPr lang="zh-CN" sz="2400" b="1">
                <a:latin typeface="楷体" panose="02010609060101010101" charset="-122"/>
                <a:ea typeface="楷体" panose="02010609060101010101" charset="-122"/>
                <a:cs typeface="楷体" panose="02010609060101010101" charset="-122"/>
              </a:rPr>
              <a:t>命题趋向预测：</a:t>
            </a:r>
            <a:endParaRPr lang="zh-CN" sz="2400" b="1">
              <a:latin typeface="楷体" panose="02010609060101010101" charset="-122"/>
              <a:ea typeface="楷体" panose="02010609060101010101" charset="-122"/>
              <a:cs typeface="楷体" panose="02010609060101010101" charset="-122"/>
            </a:endParaRPr>
          </a:p>
          <a:p>
            <a:pPr indent="609600" algn="just" fontAlgn="auto">
              <a:lnSpc>
                <a:spcPct val="130000"/>
              </a:lnSpc>
              <a:extLst>
                <a:ext uri="{35155182-B16C-46BC-9424-99874614C6A1}">
                  <wpsdc:indentchars xmlns:wpsdc="http://www.wps.cn/officeDocument/2017/drawingmlCustomData" val="200" checksum="4158780845"/>
                </a:ext>
              </a:extLst>
            </a:pPr>
            <a:r>
              <a:rPr lang="zh-CN" sz="2400">
                <a:latin typeface="楷体" panose="02010609060101010101" charset="-122"/>
                <a:ea typeface="楷体" panose="02010609060101010101" charset="-122"/>
                <a:cs typeface="楷体" panose="02010609060101010101" charset="-122"/>
              </a:rPr>
              <a:t>①结合宋元时期不同的社会背景和面临的主要问题，创设学习情境和综合情景，考查这一时期</a:t>
            </a:r>
            <a:r>
              <a:rPr lang="zh-CN" sz="2400" b="1">
                <a:solidFill>
                  <a:srgbClr val="FF0000"/>
                </a:solidFill>
                <a:latin typeface="楷体" panose="02010609060101010101" charset="-122"/>
                <a:ea typeface="楷体" panose="02010609060101010101" charset="-122"/>
                <a:cs typeface="楷体" panose="02010609060101010101" charset="-122"/>
              </a:rPr>
              <a:t>制度变化的背景及其所要解决的问题</a:t>
            </a:r>
            <a:r>
              <a:rPr lang="zh-CN" sz="2400">
                <a:latin typeface="楷体" panose="02010609060101010101" charset="-122"/>
                <a:ea typeface="楷体" panose="02010609060101010101" charset="-122"/>
                <a:cs typeface="楷体" panose="02010609060101010101" charset="-122"/>
              </a:rPr>
              <a:t>，突出考查唯物史观、历史理解。</a:t>
            </a:r>
            <a:endParaRPr lang="zh-CN" sz="2400">
              <a:latin typeface="楷体" panose="02010609060101010101" charset="-122"/>
              <a:ea typeface="楷体" panose="02010609060101010101" charset="-122"/>
              <a:cs typeface="楷体" panose="02010609060101010101" charset="-122"/>
            </a:endParaRPr>
          </a:p>
          <a:p>
            <a:pPr indent="609600" algn="just" fontAlgn="auto">
              <a:lnSpc>
                <a:spcPct val="130000"/>
              </a:lnSpc>
              <a:extLst>
                <a:ext uri="{35155182-B16C-46BC-9424-99874614C6A1}">
                  <wpsdc:indentchars xmlns:wpsdc="http://www.wps.cn/officeDocument/2017/drawingmlCustomData" val="200" checksum="4158780845"/>
                </a:ext>
              </a:extLst>
            </a:pPr>
            <a:r>
              <a:rPr lang="zh-CN" altLang="en-US" sz="2400">
                <a:latin typeface="楷体" panose="02010609060101010101" charset="-122"/>
                <a:ea typeface="楷体" panose="02010609060101010101" charset="-122"/>
                <a:cs typeface="楷体" panose="02010609060101010101" charset="-122"/>
              </a:rPr>
              <a:t>②结合宋元时期社会经济变化的状况，创设学习情境和复杂情景，考察这一时期经济发展的表现，要求考生运用唯物史观分析这一时期的经济变化的原因及作用。</a:t>
            </a:r>
            <a:endParaRPr lang="zh-CN" altLang="en-US" sz="2400">
              <a:latin typeface="楷体" panose="02010609060101010101" charset="-122"/>
              <a:ea typeface="楷体" panose="02010609060101010101" charset="-122"/>
              <a:cs typeface="楷体" panose="02010609060101010101" charset="-122"/>
            </a:endParaRPr>
          </a:p>
          <a:p>
            <a:pPr indent="609600" algn="just" fontAlgn="auto">
              <a:lnSpc>
                <a:spcPct val="130000"/>
              </a:lnSpc>
              <a:extLst>
                <a:ext uri="{35155182-B16C-46BC-9424-99874614C6A1}">
                  <wpsdc:indentchars xmlns:wpsdc="http://www.wps.cn/officeDocument/2017/drawingmlCustomData" val="200" checksum="4158780845"/>
                </a:ext>
              </a:extLst>
            </a:pPr>
            <a:r>
              <a:rPr lang="zh-CN" altLang="en-US" sz="2400">
                <a:latin typeface="楷体" panose="02010609060101010101" charset="-122"/>
                <a:ea typeface="楷体" panose="02010609060101010101" charset="-122"/>
                <a:cs typeface="楷体" panose="02010609060101010101" charset="-122"/>
              </a:rPr>
              <a:t>③联系思想（儒学、道教与佛教、宋明理学）、文学艺术、科技、中外文化交流等方面变化的原因及表现。</a:t>
            </a:r>
            <a:endParaRPr lang="zh-CN" altLang="en-US" sz="2400">
              <a:latin typeface="楷体" panose="02010609060101010101" charset="-122"/>
              <a:ea typeface="楷体" panose="02010609060101010101" charset="-122"/>
              <a:cs typeface="楷体" panose="02010609060101010101" charset="-122"/>
            </a:endParaRPr>
          </a:p>
          <a:p>
            <a:pPr indent="609600" algn="just" fontAlgn="auto">
              <a:lnSpc>
                <a:spcPct val="130000"/>
              </a:lnSpc>
              <a:extLst>
                <a:ext uri="{35155182-B16C-46BC-9424-99874614C6A1}">
                  <wpsdc:indentchars xmlns:wpsdc="http://www.wps.cn/officeDocument/2017/drawingmlCustomData" val="200" checksum="4158780845"/>
                </a:ext>
              </a:extLst>
            </a:pPr>
            <a:r>
              <a:rPr lang="zh-CN" altLang="en-US" sz="2400">
                <a:latin typeface="楷体" panose="02010609060101010101" charset="-122"/>
                <a:ea typeface="楷体" panose="02010609060101010101" charset="-122"/>
                <a:cs typeface="楷体" panose="02010609060101010101" charset="-122"/>
              </a:rPr>
              <a:t>④联系经济中心南移，农业、手工业、商业和城市等发展的重要史实，从时空观念和历史理解角度考查宋元时期社会经济发生的变化及阶段性特点</a:t>
            </a:r>
            <a:endParaRPr lang="zh-CN" altLang="en-US" sz="2400">
              <a:latin typeface="楷体" panose="02010609060101010101" charset="-122"/>
              <a:ea typeface="楷体" panose="02010609060101010101" charset="-122"/>
              <a:cs typeface="楷体" panose="02010609060101010101" charset="-122"/>
            </a:endParaRPr>
          </a:p>
          <a:p>
            <a:pPr indent="609600" algn="r" fontAlgn="auto">
              <a:lnSpc>
                <a:spcPct val="130000"/>
              </a:lnSpc>
              <a:extLst>
                <a:ext uri="{35155182-B16C-46BC-9424-99874614C6A1}">
                  <wpsdc:indentchars xmlns:wpsdc="http://www.wps.cn/officeDocument/2017/drawingmlCustomData" val="200" checksum="4158780845"/>
                </a:ext>
              </a:extLst>
            </a:pP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《中国高考报告丛书</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高考试题分析</a:t>
            </a:r>
            <a:r>
              <a:rPr lang="en-US" altLang="zh-CN" sz="2400">
                <a:latin typeface="Times New Roman" panose="02020603050405020304" charset="0"/>
                <a:ea typeface="楷体" panose="02010609060101010101" charset="-122"/>
                <a:cs typeface="Times New Roman" panose="02020603050405020304" charset="0"/>
              </a:rPr>
              <a:t>2022</a:t>
            </a:r>
            <a:r>
              <a:rPr lang="zh-CN" altLang="en-US" sz="2400">
                <a:latin typeface="Times New Roman" panose="02020603050405020304" charset="0"/>
                <a:ea typeface="楷体" panose="02010609060101010101" charset="-122"/>
                <a:cs typeface="Times New Roman" panose="02020603050405020304" charset="0"/>
              </a:rPr>
              <a:t>历史</a:t>
            </a:r>
            <a:r>
              <a:rPr lang="zh-CN" altLang="en-US"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确立复习重点</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77825" y="2177415"/>
            <a:ext cx="8331835" cy="2848610"/>
          </a:xfrm>
          <a:prstGeom prst="rect">
            <a:avLst/>
          </a:prstGeom>
          <a:noFill/>
        </p:spPr>
        <p:txBody>
          <a:bodyPr wrap="square" rtlCol="0" anchor="t">
            <a:spAutoFit/>
          </a:bodyPr>
          <a:p>
            <a:pPr indent="711200" fontAlgn="auto">
              <a:lnSpc>
                <a:spcPct val="16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sym typeface="华文中宋" panose="02010600040101010101" charset="-122"/>
              </a:rPr>
              <a:t>①</a:t>
            </a:r>
            <a:r>
              <a:rPr lang="zh-CN" altLang="en-US" sz="2800">
                <a:latin typeface="华文中宋" panose="02010600040101010101" charset="-122"/>
                <a:ea typeface="华文中宋" panose="02010600040101010101" charset="-122"/>
                <a:sym typeface="华文中宋" panose="02010600040101010101" charset="-122"/>
              </a:rPr>
              <a:t>宋初加强中央集权的措施</a:t>
            </a:r>
            <a:endParaRPr lang="zh-CN" altLang="en-US" sz="2800">
              <a:latin typeface="华文中宋" panose="02010600040101010101" charset="-122"/>
              <a:ea typeface="华文中宋" panose="02010600040101010101" charset="-122"/>
              <a:sym typeface="华文中宋" panose="02010600040101010101" charset="-122"/>
            </a:endParaRPr>
          </a:p>
          <a:p>
            <a:pPr indent="711200" fontAlgn="auto">
              <a:lnSpc>
                <a:spcPct val="16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sym typeface="华文中宋" panose="02010600040101010101" charset="-122"/>
              </a:rPr>
              <a:t>②</a:t>
            </a:r>
            <a:r>
              <a:rPr lang="zh-CN" altLang="en-US" sz="2800">
                <a:latin typeface="华文中宋" panose="02010600040101010101" charset="-122"/>
                <a:ea typeface="华文中宋" panose="02010600040101010101" charset="-122"/>
                <a:sym typeface="华文中宋" panose="02010600040101010101" charset="-122"/>
              </a:rPr>
              <a:t>王安石变法的相关内容</a:t>
            </a:r>
            <a:r>
              <a:rPr lang="zh-CN" altLang="en-US" sz="2800" i="1">
                <a:solidFill>
                  <a:srgbClr val="FF0000"/>
                </a:solidFill>
                <a:latin typeface="华文中宋" panose="02010600040101010101" charset="-122"/>
                <a:ea typeface="华文中宋" panose="02010600040101010101" charset="-122"/>
                <a:sym typeface="华文中宋" panose="02010600040101010101" charset="-122"/>
              </a:rPr>
              <a:t>（举一反三）</a:t>
            </a:r>
            <a:endParaRPr lang="zh-CN" altLang="en-US" sz="2800">
              <a:latin typeface="华文中宋" panose="02010600040101010101" charset="-122"/>
              <a:ea typeface="华文中宋" panose="02010600040101010101" charset="-122"/>
              <a:sym typeface="华文中宋" panose="02010600040101010101" charset="-122"/>
            </a:endParaRPr>
          </a:p>
          <a:p>
            <a:pPr indent="711200" fontAlgn="auto">
              <a:lnSpc>
                <a:spcPct val="16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sym typeface="华文中宋" panose="02010600040101010101" charset="-122"/>
              </a:rPr>
              <a:t>③辽、西夏、金的制度建设</a:t>
            </a:r>
            <a:endParaRPr lang="zh-CN" altLang="en-US" sz="2800">
              <a:latin typeface="华文中宋" panose="02010600040101010101" charset="-122"/>
              <a:ea typeface="华文中宋" panose="02010600040101010101" charset="-122"/>
              <a:sym typeface="华文中宋" panose="02010600040101010101" charset="-122"/>
            </a:endParaRPr>
          </a:p>
          <a:p>
            <a:pPr indent="711200" fontAlgn="auto">
              <a:lnSpc>
                <a:spcPct val="160000"/>
              </a:lnSpc>
              <a:extLst>
                <a:ext uri="{35155182-B16C-46BC-9424-99874614C6A1}">
                  <wpsdc:indentchars xmlns:wpsdc="http://www.wps.cn/officeDocument/2017/drawingmlCustomData" val="200" checksum="3773799597"/>
                </a:ext>
              </a:extLst>
            </a:pPr>
            <a:r>
              <a:rPr lang="zh-CN" altLang="en-US" sz="2800">
                <a:latin typeface="华文中宋" panose="02010600040101010101" charset="-122"/>
                <a:ea typeface="华文中宋" panose="02010600040101010101" charset="-122"/>
                <a:sym typeface="华文中宋" panose="02010600040101010101" charset="-122"/>
              </a:rPr>
              <a:t>④元朝行省制度</a:t>
            </a:r>
            <a:endParaRPr lang="zh-CN" altLang="en-US" sz="2800">
              <a:latin typeface="华文中宋" panose="02010600040101010101" charset="-122"/>
              <a:ea typeface="华文中宋" panose="02010600040101010101" charset="-122"/>
              <a:sym typeface="华文中宋" panose="02010600040101010101" charset="-122"/>
            </a:endParaRPr>
          </a:p>
        </p:txBody>
      </p:sp>
      <p:pic>
        <p:nvPicPr>
          <p:cNvPr id="100" name="图片 99"/>
          <p:cNvPicPr>
            <a:picLocks noChangeAspect="1"/>
          </p:cNvPicPr>
          <p:nvPr/>
        </p:nvPicPr>
        <p:blipFill>
          <a:blip r:embed="rId1"/>
          <a:srcRect/>
          <a:stretch>
            <a:fillRect/>
          </a:stretch>
        </p:blipFill>
        <p:spPr>
          <a:xfrm>
            <a:off x="7271385" y="835025"/>
            <a:ext cx="4920615" cy="6020435"/>
          </a:xfrm>
          <a:prstGeom prst="rect">
            <a:avLst/>
          </a:prstGeom>
          <a:noFill/>
          <a:ln w="9525">
            <a:noFill/>
          </a:ln>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用足教材栏目</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623060"/>
            <a:ext cx="6429375" cy="521970"/>
          </a:xfrm>
          <a:prstGeom prst="rect">
            <a:avLst/>
          </a:prstGeom>
          <a:noFill/>
        </p:spPr>
        <p:txBody>
          <a:bodyPr wrap="square" rtlCol="0">
            <a:spAutoFit/>
          </a:bodyPr>
          <a:p>
            <a:r>
              <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巧用【单元导语】【课时引言】</a:t>
            </a:r>
            <a:endParaRPr lang="zh-CN"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3" name="图片 2"/>
          <p:cNvPicPr>
            <a:picLocks noChangeAspect="1"/>
          </p:cNvPicPr>
          <p:nvPr>
            <p:custDataLst>
              <p:tags r:id="rId1"/>
            </p:custDataLst>
          </p:nvPr>
        </p:nvPicPr>
        <p:blipFill>
          <a:blip r:embed="rId2"/>
          <a:stretch>
            <a:fillRect/>
          </a:stretch>
        </p:blipFill>
        <p:spPr>
          <a:xfrm>
            <a:off x="8424545" y="715010"/>
            <a:ext cx="3507105" cy="374015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6242050" y="4537710"/>
            <a:ext cx="5688965" cy="209804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6242050" y="715010"/>
            <a:ext cx="2045970" cy="3740150"/>
          </a:xfrm>
          <a:prstGeom prst="rect">
            <a:avLst/>
          </a:prstGeom>
        </p:spPr>
      </p:pic>
      <p:sp>
        <p:nvSpPr>
          <p:cNvPr id="6" name="文本框 5"/>
          <p:cNvSpPr txBox="1"/>
          <p:nvPr/>
        </p:nvSpPr>
        <p:spPr>
          <a:xfrm>
            <a:off x="377825" y="2138045"/>
            <a:ext cx="5727700" cy="4227195"/>
          </a:xfrm>
          <a:prstGeom prst="rect">
            <a:avLst/>
          </a:prstGeom>
          <a:noFill/>
        </p:spPr>
        <p:txBody>
          <a:bodyPr wrap="square" rtlCol="0" anchor="t">
            <a:spAutoFit/>
          </a:bodyPr>
          <a:p>
            <a:pPr indent="711200" fontAlgn="auto">
              <a:lnSpc>
                <a:spcPct val="160000"/>
              </a:lnSpc>
              <a:extLst>
                <a:ext uri="{35155182-B16C-46BC-9424-99874614C6A1}">
                  <wpsdc:indentchars xmlns:wpsdc="http://www.wps.cn/officeDocument/2017/drawingmlCustomData" val="200" checksum="3773799597"/>
                </a:ext>
              </a:extLst>
            </a:pPr>
            <a:r>
              <a:rPr lang="zh-CN" sz="2800">
                <a:solidFill>
                  <a:srgbClr val="C00000"/>
                </a:solidFill>
                <a:latin typeface="华文中宋" panose="02010600040101010101" charset="-122"/>
                <a:ea typeface="华文中宋" panose="02010600040101010101" charset="-122"/>
                <a:sym typeface="华文中宋" panose="02010600040101010101" charset="-122"/>
              </a:rPr>
              <a:t>阶段特征：</a:t>
            </a:r>
            <a:r>
              <a:rPr lang="zh-CN" sz="2800">
                <a:solidFill>
                  <a:schemeClr val="tx1"/>
                </a:solidFill>
                <a:latin typeface="华文中宋" panose="02010600040101010101" charset="-122"/>
                <a:ea typeface="华文中宋" panose="02010600040101010101" charset="-122"/>
                <a:sym typeface="华文中宋" panose="02010600040101010101" charset="-122"/>
              </a:rPr>
              <a:t>单元导语是一个历史阶段基本特征的简短概括，亦能突显该历史阶段的学习重点</a:t>
            </a:r>
            <a:r>
              <a:rPr lang="zh-CN" sz="2800">
                <a:latin typeface="华文中宋" panose="02010600040101010101" charset="-122"/>
                <a:ea typeface="华文中宋" panose="02010600040101010101" charset="-122"/>
                <a:sym typeface="华文中宋" panose="02010600040101010101" charset="-122"/>
              </a:rPr>
              <a:t>。</a:t>
            </a:r>
            <a:endParaRPr lang="zh-CN" sz="2800">
              <a:latin typeface="华文中宋" panose="02010600040101010101" charset="-122"/>
              <a:ea typeface="华文中宋" panose="02010600040101010101" charset="-122"/>
              <a:sym typeface="华文中宋" panose="02010600040101010101" charset="-122"/>
            </a:endParaRPr>
          </a:p>
          <a:p>
            <a:pPr indent="711200" fontAlgn="auto">
              <a:lnSpc>
                <a:spcPct val="160000"/>
              </a:lnSpc>
              <a:extLst>
                <a:ext uri="{35155182-B16C-46BC-9424-99874614C6A1}">
                  <wpsdc:indentchars xmlns:wpsdc="http://www.wps.cn/officeDocument/2017/drawingmlCustomData" val="200" checksum="3773799597"/>
                </a:ext>
              </a:extLst>
            </a:pPr>
            <a:r>
              <a:rPr lang="zh-CN" sz="2800">
                <a:solidFill>
                  <a:srgbClr val="C00000"/>
                </a:solidFill>
                <a:latin typeface="华文中宋" panose="02010600040101010101" charset="-122"/>
                <a:ea typeface="华文中宋" panose="02010600040101010101" charset="-122"/>
                <a:sym typeface="华文中宋" panose="02010600040101010101" charset="-122"/>
              </a:rPr>
              <a:t>学习目标</a:t>
            </a:r>
            <a:r>
              <a:rPr lang="en-US" altLang="zh-CN" sz="2800">
                <a:solidFill>
                  <a:srgbClr val="C00000"/>
                </a:solidFill>
                <a:latin typeface="华文中宋" panose="02010600040101010101" charset="-122"/>
                <a:ea typeface="华文中宋" panose="02010600040101010101" charset="-122"/>
                <a:sym typeface="华文中宋" panose="02010600040101010101" charset="-122"/>
              </a:rPr>
              <a:t>/</a:t>
            </a:r>
            <a:r>
              <a:rPr lang="zh-CN" sz="2800">
                <a:solidFill>
                  <a:srgbClr val="C00000"/>
                </a:solidFill>
                <a:latin typeface="华文中宋" panose="02010600040101010101" charset="-122"/>
                <a:ea typeface="华文中宋" panose="02010600040101010101" charset="-122"/>
                <a:sym typeface="华文中宋" panose="02010600040101010101" charset="-122"/>
              </a:rPr>
              <a:t>课程标准</a:t>
            </a:r>
            <a:endParaRPr lang="zh-CN" sz="2800">
              <a:latin typeface="华文中宋" panose="02010600040101010101" charset="-122"/>
              <a:ea typeface="华文中宋" panose="02010600040101010101" charset="-122"/>
              <a:sym typeface="华文中宋" panose="02010600040101010101" charset="-122"/>
            </a:endParaRPr>
          </a:p>
          <a:p>
            <a:pPr indent="711200" fontAlgn="auto">
              <a:lnSpc>
                <a:spcPct val="160000"/>
              </a:lnSpc>
              <a:extLst>
                <a:ext uri="{35155182-B16C-46BC-9424-99874614C6A1}">
                  <wpsdc:indentchars xmlns:wpsdc="http://www.wps.cn/officeDocument/2017/drawingmlCustomData" val="200" checksum="3773799597"/>
                </a:ext>
              </a:extLst>
            </a:pPr>
            <a:r>
              <a:rPr lang="zh-CN" sz="2800">
                <a:solidFill>
                  <a:srgbClr val="C00000"/>
                </a:solidFill>
                <a:latin typeface="华文中宋" panose="02010600040101010101" charset="-122"/>
                <a:ea typeface="华文中宋" panose="02010600040101010101" charset="-122"/>
                <a:sym typeface="华文中宋" panose="02010600040101010101" charset="-122"/>
              </a:rPr>
              <a:t>课堂导入：</a:t>
            </a:r>
            <a:r>
              <a:rPr lang="zh-CN" sz="2800">
                <a:latin typeface="华文中宋" panose="02010600040101010101" charset="-122"/>
                <a:ea typeface="华文中宋" panose="02010600040101010101" charset="-122"/>
                <a:sym typeface="华文中宋" panose="02010600040101010101" charset="-122"/>
              </a:rPr>
              <a:t>课时引言中偶尔也隐含着部分知识点。</a:t>
            </a:r>
            <a:endParaRPr lang="zh-CN" sz="2800">
              <a:latin typeface="华文中宋" panose="02010600040101010101" charset="-122"/>
              <a:ea typeface="华文中宋" panose="02010600040101010101" charset="-122"/>
              <a:sym typeface="华文中宋" panose="02010600040101010101" charset="-122"/>
            </a:endParaRPr>
          </a:p>
        </p:txBody>
      </p:sp>
      <p:sp>
        <p:nvSpPr>
          <p:cNvPr id="7" name="矩形 6"/>
          <p:cNvSpPr/>
          <p:nvPr/>
        </p:nvSpPr>
        <p:spPr>
          <a:xfrm>
            <a:off x="8393430" y="732155"/>
            <a:ext cx="3550920" cy="26435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8388985" y="3441065"/>
            <a:ext cx="3550920" cy="10140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927215" y="4965065"/>
            <a:ext cx="648970" cy="263525"/>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9183370" y="4965065"/>
            <a:ext cx="648970" cy="263525"/>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6278245" y="5318760"/>
            <a:ext cx="3169920" cy="263525"/>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a:stCxn id="9" idx="1"/>
          </p:cNvCxnSpPr>
          <p:nvPr/>
        </p:nvCxnSpPr>
        <p:spPr>
          <a:xfrm flipH="1">
            <a:off x="5826125" y="5097145"/>
            <a:ext cx="1101090" cy="25908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8" idx="1"/>
          </p:cNvCxnSpPr>
          <p:nvPr/>
        </p:nvCxnSpPr>
        <p:spPr>
          <a:xfrm flipH="1">
            <a:off x="4286250" y="3948430"/>
            <a:ext cx="4102735" cy="74104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5826125" y="2826385"/>
            <a:ext cx="2565400" cy="4406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用足教材栏目</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6" name="图片 5" descr="【课件】两宋的政治与军事_09"/>
          <p:cNvPicPr>
            <a:picLocks noChangeAspect="1"/>
          </p:cNvPicPr>
          <p:nvPr/>
        </p:nvPicPr>
        <p:blipFill>
          <a:blip r:embed="rId1"/>
          <a:stretch>
            <a:fillRect/>
          </a:stretch>
        </p:blipFill>
        <p:spPr>
          <a:xfrm>
            <a:off x="1616075" y="1633855"/>
            <a:ext cx="8960000" cy="5040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第8讲 辽宋夏金元的统治_02"/>
          <p:cNvPicPr>
            <a:picLocks noChangeAspect="1"/>
          </p:cNvPicPr>
          <p:nvPr/>
        </p:nvPicPr>
        <p:blipFill>
          <a:blip r:embed="rId1"/>
          <a:stretch>
            <a:fillRect/>
          </a:stretch>
        </p:blipFill>
        <p:spPr>
          <a:xfrm>
            <a:off x="377825" y="1539240"/>
            <a:ext cx="3554095" cy="5020310"/>
          </a:xfrm>
          <a:prstGeom prst="rect">
            <a:avLst/>
          </a:prstGeom>
        </p:spPr>
      </p:pic>
      <p:sp>
        <p:nvSpPr>
          <p:cNvPr id="54"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047490" y="1641475"/>
            <a:ext cx="8013065" cy="5077460"/>
          </a:xfrm>
          <a:prstGeom prst="rect">
            <a:avLst/>
          </a:prstGeom>
          <a:noFill/>
        </p:spPr>
        <p:txBody>
          <a:bodyPr wrap="square" rtlCol="0" anchor="t">
            <a:sp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b="1">
                <a:latin typeface="华文中宋" panose="02010600040101010101" charset="-122"/>
                <a:ea typeface="华文中宋" panose="02010600040101010101" charset="-122"/>
                <a:sym typeface="华文中宋" panose="02010600040101010101" charset="-122"/>
              </a:rPr>
              <a:t>阶段特征</a:t>
            </a:r>
            <a:endParaRPr lang="zh-CN" altLang="en-US" sz="2400" b="1">
              <a:latin typeface="华文中宋" panose="02010600040101010101" charset="-122"/>
              <a:ea typeface="华文中宋" panose="02010600040101010101" charset="-122"/>
              <a:sym typeface="华文中宋" panose="02010600040101010101"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a:solidFill>
                  <a:srgbClr val="FF0000"/>
                </a:solidFill>
                <a:latin typeface="华文中宋" panose="02010600040101010101" charset="-122"/>
                <a:ea typeface="华文中宋" panose="02010600040101010101" charset="-122"/>
                <a:sym typeface="华文中宋" panose="02010600040101010101" charset="-122"/>
              </a:rPr>
              <a:t>总特征：</a:t>
            </a:r>
            <a:r>
              <a:rPr lang="zh-CN" sz="2400">
                <a:latin typeface="华文中宋" panose="02010600040101010101" charset="-122"/>
                <a:ea typeface="华文中宋" panose="02010600040101010101" charset="-122"/>
                <a:sym typeface="华文中宋" panose="02010600040101010101" charset="-122"/>
              </a:rPr>
              <a:t>辽宋夏金元时期是我国民族交融进一步发展和封建经济持续发展的历史时期，也是继三国两晋南北朝之后又一个北方少数民族政权活跃的时期。</a:t>
            </a:r>
            <a:endParaRPr lang="zh-CN" sz="2400">
              <a:latin typeface="华文中宋" panose="02010600040101010101" charset="-122"/>
              <a:ea typeface="华文中宋" panose="02010600040101010101" charset="-122"/>
              <a:sym typeface="华文中宋" panose="02010600040101010101"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政治：</a:t>
            </a:r>
            <a:r>
              <a:rPr lang="zh-CN" sz="2400">
                <a:latin typeface="华文中宋" panose="02010600040101010101" charset="-122"/>
                <a:ea typeface="华文中宋" panose="02010600040101010101" charset="-122"/>
                <a:sym typeface="华文中宋" panose="02010600040101010101" charset="-122"/>
              </a:rPr>
              <a:t>并立</a:t>
            </a:r>
            <a:r>
              <a:rPr lang="en-US" altLang="zh-CN" sz="2400">
                <a:latin typeface="华文中宋" panose="02010600040101010101" charset="-122"/>
                <a:ea typeface="华文中宋" panose="02010600040101010101" charset="-122"/>
                <a:sym typeface="华文中宋" panose="02010600040101010101" charset="-122"/>
              </a:rPr>
              <a:t>→</a:t>
            </a:r>
            <a:r>
              <a:rPr lang="zh-CN" altLang="en-US" sz="2400">
                <a:latin typeface="华文中宋" panose="02010600040101010101" charset="-122"/>
                <a:ea typeface="华文中宋" panose="02010600040101010101" charset="-122"/>
                <a:sym typeface="华文中宋" panose="02010600040101010101" charset="-122"/>
              </a:rPr>
              <a:t>统一、制度变革、民族关系</a:t>
            </a:r>
            <a:r>
              <a:rPr lang="en-US" altLang="zh-CN" sz="2400">
                <a:latin typeface="华文中宋" panose="02010600040101010101" charset="-122"/>
                <a:ea typeface="华文中宋" panose="02010600040101010101" charset="-122"/>
                <a:sym typeface="华文中宋" panose="02010600040101010101" charset="-122"/>
              </a:rPr>
              <a:t>……</a:t>
            </a:r>
            <a:endParaRPr lang="zh-CN" sz="2400">
              <a:latin typeface="华文中宋" panose="02010600040101010101" charset="-122"/>
              <a:ea typeface="华文中宋" panose="02010600040101010101" charset="-122"/>
              <a:sym typeface="华文中宋" panose="02010600040101010101"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经济：</a:t>
            </a:r>
            <a:r>
              <a:rPr lang="zh-CN" sz="2400">
                <a:latin typeface="华文中宋" panose="02010600040101010101" charset="-122"/>
                <a:ea typeface="华文中宋" panose="02010600040101010101" charset="-122"/>
                <a:sym typeface="华文中宋" panose="02010600040101010101" charset="-122"/>
              </a:rPr>
              <a:t>发展情况、商业贸易、经济重心南移、（社会生活）</a:t>
            </a:r>
            <a:r>
              <a:rPr lang="en-US" altLang="zh-CN" sz="2400">
                <a:latin typeface="华文中宋" panose="02010600040101010101" charset="-122"/>
                <a:ea typeface="华文中宋" panose="02010600040101010101" charset="-122"/>
                <a:sym typeface="华文中宋" panose="02010600040101010101" charset="-122"/>
              </a:rPr>
              <a:t>……</a:t>
            </a:r>
            <a:endParaRPr lang="zh-CN" sz="2400">
              <a:latin typeface="华文中宋" panose="02010600040101010101" charset="-122"/>
              <a:ea typeface="华文中宋" panose="02010600040101010101" charset="-122"/>
              <a:sym typeface="华文中宋" panose="02010600040101010101"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文化（思想）：</a:t>
            </a:r>
            <a:r>
              <a:rPr lang="zh-CN" sz="2400">
                <a:latin typeface="华文中宋" panose="02010600040101010101" charset="-122"/>
                <a:ea typeface="华文中宋" panose="02010600040101010101" charset="-122"/>
                <a:sym typeface="华文中宋" panose="02010600040101010101" charset="-122"/>
              </a:rPr>
              <a:t>以儒家为主线，辅以其他思想、宗教的发展；科技、文艺</a:t>
            </a:r>
            <a:r>
              <a:rPr lang="en-US" altLang="zh-CN" sz="2400">
                <a:latin typeface="华文中宋" panose="02010600040101010101" charset="-122"/>
                <a:ea typeface="华文中宋" panose="02010600040101010101" charset="-122"/>
                <a:sym typeface="华文中宋" panose="02010600040101010101" charset="-122"/>
              </a:rPr>
              <a:t>……</a:t>
            </a:r>
            <a:endParaRPr lang="en-US" altLang="zh-CN" sz="2400">
              <a:latin typeface="华文中宋" panose="02010600040101010101" charset="-122"/>
              <a:ea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阶段特征举例</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6" name="TextBox 2"/>
          <p:cNvSpPr txBox="1"/>
          <p:nvPr/>
        </p:nvSpPr>
        <p:spPr>
          <a:xfrm>
            <a:off x="377825" y="294640"/>
            <a:ext cx="4288790" cy="275590"/>
          </a:xfrm>
          <a:prstGeom prst="rect">
            <a:avLst/>
          </a:prstGeom>
          <a:noFill/>
        </p:spPr>
        <p:txBody>
          <a:bodyPr wrap="square" rtlCol="0">
            <a:spAutoFit/>
          </a:bodyPr>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377825" y="1486535"/>
            <a:ext cx="6098959" cy="3430800"/>
          </a:xfrm>
          <a:prstGeom prst="rect">
            <a:avLst/>
          </a:prstGeom>
        </p:spPr>
      </p:pic>
      <p:pic>
        <p:nvPicPr>
          <p:cNvPr id="11" name="图片 10"/>
          <p:cNvPicPr>
            <a:picLocks noChangeAspect="1"/>
          </p:cNvPicPr>
          <p:nvPr/>
        </p:nvPicPr>
        <p:blipFill>
          <a:blip r:embed="rId2"/>
          <a:stretch>
            <a:fillRect/>
          </a:stretch>
        </p:blipFill>
        <p:spPr>
          <a:xfrm>
            <a:off x="3166110" y="2415540"/>
            <a:ext cx="6096000" cy="3429000"/>
          </a:xfrm>
          <a:prstGeom prst="rect">
            <a:avLst/>
          </a:prstGeom>
        </p:spPr>
      </p:pic>
      <p:pic>
        <p:nvPicPr>
          <p:cNvPr id="12" name="图片 11"/>
          <p:cNvPicPr>
            <a:picLocks noChangeAspect="1"/>
          </p:cNvPicPr>
          <p:nvPr/>
        </p:nvPicPr>
        <p:blipFill>
          <a:blip r:embed="rId3"/>
          <a:stretch>
            <a:fillRect/>
          </a:stretch>
        </p:blipFill>
        <p:spPr>
          <a:xfrm>
            <a:off x="5962650" y="3283585"/>
            <a:ext cx="6096000" cy="34290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047490" y="2068195"/>
            <a:ext cx="8013065" cy="1272540"/>
          </a:xfrm>
          <a:prstGeom prst="rect">
            <a:avLst/>
          </a:prstGeom>
          <a:noFill/>
        </p:spPr>
        <p:txBody>
          <a:bodyPr wrap="square" rtlCol="0" anchor="t">
            <a:spAutoFit/>
          </a:bodyPr>
          <a:p>
            <a:pPr indent="609600" fontAlgn="auto">
              <a:lnSpc>
                <a:spcPct val="160000"/>
              </a:lnSpc>
              <a:extLst>
                <a:ext uri="{35155182-B16C-46BC-9424-99874614C6A1}">
                  <wpsdc:indentchars xmlns:wpsdc="http://www.wps.cn/officeDocument/2017/drawingmlCustomData" val="200" checksum="4158780845"/>
                </a:ext>
              </a:extLst>
            </a:pPr>
            <a:r>
              <a:rPr lang="zh-CN" altLang="en-US" sz="2400" b="1">
                <a:latin typeface="华文中宋" panose="02010600040101010101" charset="-122"/>
                <a:ea typeface="华文中宋" panose="02010600040101010101" charset="-122"/>
                <a:sym typeface="华文中宋" panose="02010600040101010101" charset="-122"/>
              </a:rPr>
              <a:t>复习范围</a:t>
            </a:r>
            <a:endParaRPr lang="zh-CN" altLang="en-US" sz="2400" b="1">
              <a:latin typeface="华文中宋" panose="02010600040101010101" charset="-122"/>
              <a:ea typeface="华文中宋" panose="02010600040101010101" charset="-122"/>
              <a:sym typeface="华文中宋" panose="02010600040101010101" charset="-122"/>
            </a:endParaRPr>
          </a:p>
          <a:p>
            <a:pPr indent="609600" fontAlgn="auto">
              <a:lnSpc>
                <a:spcPct val="160000"/>
              </a:lnSpc>
              <a:extLst>
                <a:ext uri="{35155182-B16C-46BC-9424-99874614C6A1}">
                  <wpsdc:indentchars xmlns:wpsdc="http://www.wps.cn/officeDocument/2017/drawingmlCustomData" val="200" checksum="4158780845"/>
                </a:ext>
              </a:extLst>
            </a:pPr>
            <a:r>
              <a:rPr lang="zh-CN" altLang="en-US" sz="2400">
                <a:solidFill>
                  <a:srgbClr val="FF0000"/>
                </a:solidFill>
                <a:latin typeface="华文中宋" panose="02010600040101010101" charset="-122"/>
                <a:ea typeface="华文中宋" panose="02010600040101010101" charset="-122"/>
                <a:sym typeface="华文中宋" panose="02010600040101010101" charset="-122"/>
              </a:rPr>
              <a:t>主线：</a:t>
            </a:r>
            <a:r>
              <a:rPr lang="zh-CN" sz="2400">
                <a:latin typeface="华文中宋" panose="02010600040101010101" charset="-122"/>
                <a:ea typeface="华文中宋" panose="02010600040101010101" charset="-122"/>
                <a:sym typeface="华文中宋" panose="02010600040101010101" charset="-122"/>
              </a:rPr>
              <a:t>《中外历史纲要》</a:t>
            </a:r>
            <a:r>
              <a:rPr lang="en-US" altLang="zh-CN" sz="2400">
                <a:latin typeface="华文中宋" panose="02010600040101010101" charset="-122"/>
                <a:ea typeface="华文中宋" panose="02010600040101010101" charset="-122"/>
                <a:sym typeface="华文中宋" panose="02010600040101010101" charset="-122"/>
              </a:rPr>
              <a:t>   </a:t>
            </a:r>
            <a:r>
              <a:rPr lang="zh-CN" sz="2400">
                <a:solidFill>
                  <a:srgbClr val="FF0000"/>
                </a:solidFill>
                <a:latin typeface="华文中宋" panose="02010600040101010101" charset="-122"/>
                <a:ea typeface="华文中宋" panose="02010600040101010101" charset="-122"/>
                <a:sym typeface="华文中宋" panose="02010600040101010101" charset="-122"/>
              </a:rPr>
              <a:t>辅线：</a:t>
            </a:r>
            <a:r>
              <a:rPr lang="zh-CN" sz="2400">
                <a:latin typeface="华文中宋" panose="02010600040101010101" charset="-122"/>
                <a:ea typeface="华文中宋" panose="02010600040101010101" charset="-122"/>
                <a:sym typeface="华文中宋" panose="02010600040101010101" charset="-122"/>
              </a:rPr>
              <a:t>选择性必修</a:t>
            </a:r>
            <a:r>
              <a:rPr lang="en-US" altLang="zh-CN" sz="2400">
                <a:latin typeface="华文中宋" panose="02010600040101010101" charset="-122"/>
                <a:ea typeface="华文中宋" panose="02010600040101010101" charset="-122"/>
                <a:sym typeface="华文中宋" panose="02010600040101010101" charset="-122"/>
              </a:rPr>
              <a:t>1~3</a:t>
            </a:r>
            <a:endParaRPr lang="en-US" altLang="zh-CN" sz="2400">
              <a:latin typeface="华文中宋" panose="02010600040101010101" charset="-122"/>
              <a:ea typeface="华文中宋" panose="02010600040101010101" charset="-122"/>
              <a:sym typeface="华文中宋" panose="02010600040101010101" charset="-122"/>
            </a:endParaRPr>
          </a:p>
        </p:txBody>
      </p:sp>
      <p:sp>
        <p:nvSpPr>
          <p:cNvPr id="2" name="文本框 1"/>
          <p:cNvSpPr txBox="1"/>
          <p:nvPr/>
        </p:nvSpPr>
        <p:spPr>
          <a:xfrm>
            <a:off x="4047490" y="3577590"/>
            <a:ext cx="8013065" cy="2453640"/>
          </a:xfrm>
          <a:prstGeom prst="rect">
            <a:avLst/>
          </a:prstGeom>
          <a:noFill/>
        </p:spPr>
        <p:txBody>
          <a:bodyPr wrap="square" rtlCol="0" anchor="t">
            <a:spAutoFit/>
          </a:bodyPr>
          <a:p>
            <a:pPr indent="609600" fontAlgn="auto">
              <a:lnSpc>
                <a:spcPct val="160000"/>
              </a:lnSpc>
              <a:extLst>
                <a:ext uri="{35155182-B16C-46BC-9424-99874614C6A1}">
                  <wpsdc:indentchars xmlns:wpsdc="http://www.wps.cn/officeDocument/2017/drawingmlCustomData" val="200" checksum="4158780845"/>
                </a:ext>
              </a:extLst>
            </a:pPr>
            <a:r>
              <a:rPr lang="zh-CN" altLang="en-US" sz="2400" b="1">
                <a:latin typeface="华文中宋" panose="02010600040101010101" charset="-122"/>
                <a:ea typeface="华文中宋" panose="02010600040101010101" charset="-122"/>
                <a:sym typeface="华文中宋" panose="02010600040101010101" charset="-122"/>
              </a:rPr>
              <a:t>知识梳理</a:t>
            </a:r>
            <a:endParaRPr lang="zh-CN" altLang="en-US" sz="2400" b="1">
              <a:latin typeface="华文中宋" panose="02010600040101010101" charset="-122"/>
              <a:ea typeface="华文中宋" panose="02010600040101010101" charset="-122"/>
              <a:sym typeface="华文中宋" panose="02010600040101010101" charset="-122"/>
            </a:endParaRPr>
          </a:p>
          <a:p>
            <a:pPr indent="609600" fontAlgn="auto">
              <a:lnSpc>
                <a:spcPct val="16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一、两宋的政治和军事</a:t>
            </a:r>
            <a:endParaRPr lang="zh-CN" sz="2400">
              <a:solidFill>
                <a:srgbClr val="FF0000"/>
              </a:solidFill>
              <a:latin typeface="华文中宋" panose="02010600040101010101" charset="-122"/>
              <a:ea typeface="华文中宋" panose="02010600040101010101" charset="-122"/>
              <a:sym typeface="华文中宋" panose="02010600040101010101" charset="-122"/>
            </a:endParaRPr>
          </a:p>
          <a:p>
            <a:pPr indent="609600" fontAlgn="auto">
              <a:lnSpc>
                <a:spcPct val="16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二、辽、西夏、金的兴亡与制度建设</a:t>
            </a:r>
            <a:endParaRPr lang="zh-CN" sz="2400">
              <a:solidFill>
                <a:srgbClr val="FF0000"/>
              </a:solidFill>
              <a:latin typeface="华文中宋" panose="02010600040101010101" charset="-122"/>
              <a:ea typeface="华文中宋" panose="02010600040101010101" charset="-122"/>
              <a:sym typeface="华文中宋" panose="02010600040101010101" charset="-122"/>
            </a:endParaRPr>
          </a:p>
          <a:p>
            <a:pPr indent="609600" fontAlgn="auto">
              <a:lnSpc>
                <a:spcPct val="160000"/>
              </a:lnSpc>
              <a:extLst>
                <a:ext uri="{35155182-B16C-46BC-9424-99874614C6A1}">
                  <wpsdc:indentchars xmlns:wpsdc="http://www.wps.cn/officeDocument/2017/drawingmlCustomData" val="200" checksum="4158780845"/>
                </a:ext>
              </a:extLst>
            </a:pPr>
            <a:r>
              <a:rPr lang="zh-CN" sz="2400">
                <a:solidFill>
                  <a:srgbClr val="FF0000"/>
                </a:solidFill>
                <a:latin typeface="华文中宋" panose="02010600040101010101" charset="-122"/>
                <a:ea typeface="华文中宋" panose="02010600040101010101" charset="-122"/>
                <a:sym typeface="华文中宋" panose="02010600040101010101" charset="-122"/>
              </a:rPr>
              <a:t>三、元朝的统治</a:t>
            </a:r>
            <a:endParaRPr lang="zh-CN" sz="2400">
              <a:solidFill>
                <a:srgbClr val="FF0000"/>
              </a:solidFill>
              <a:latin typeface="华文中宋" panose="02010600040101010101" charset="-122"/>
              <a:ea typeface="华文中宋" panose="02010600040101010101" charset="-122"/>
              <a:sym typeface="华文中宋" panose="02010600040101010101" charset="-122"/>
            </a:endParaRPr>
          </a:p>
        </p:txBody>
      </p:sp>
      <p:sp>
        <p:nvSpPr>
          <p:cNvPr id="3"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6" name="图片 5" descr="第8讲 辽宋夏金元的统治_03"/>
          <p:cNvPicPr>
            <a:picLocks noChangeAspect="1"/>
          </p:cNvPicPr>
          <p:nvPr/>
        </p:nvPicPr>
        <p:blipFill>
          <a:blip r:embed="rId1"/>
          <a:stretch>
            <a:fillRect/>
          </a:stretch>
        </p:blipFill>
        <p:spPr>
          <a:xfrm>
            <a:off x="377825" y="1605280"/>
            <a:ext cx="3555855" cy="50220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第8讲 辽宋夏金元的统治_04"/>
          <p:cNvPicPr>
            <a:picLocks noChangeAspect="1"/>
          </p:cNvPicPr>
          <p:nvPr/>
        </p:nvPicPr>
        <p:blipFill>
          <a:blip r:embed="rId1"/>
          <a:stretch>
            <a:fillRect/>
          </a:stretch>
        </p:blipFill>
        <p:spPr>
          <a:xfrm>
            <a:off x="378460" y="1537335"/>
            <a:ext cx="3555855" cy="5022000"/>
          </a:xfrm>
          <a:prstGeom prst="rect">
            <a:avLst/>
          </a:prstGeom>
        </p:spPr>
      </p:pic>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056380" y="1935480"/>
            <a:ext cx="8013065" cy="4225925"/>
          </a:xfrm>
          <a:prstGeom prst="rect">
            <a:avLst/>
          </a:prstGeom>
          <a:noFill/>
        </p:spPr>
        <p:txBody>
          <a:bodyPr wrap="square" rtlCol="0" anchor="t">
            <a:spAutoFit/>
          </a:bodyPr>
          <a:p>
            <a:pPr indent="0" fontAlgn="auto">
              <a:lnSpc>
                <a:spcPct val="140000"/>
              </a:lnSpc>
            </a:pPr>
            <a:r>
              <a:rPr lang="zh-CN" altLang="en-US" sz="2400" b="1">
                <a:latin typeface="华文中宋" panose="02010600040101010101" charset="-122"/>
                <a:ea typeface="华文中宋" panose="02010600040101010101" charset="-122"/>
                <a:sym typeface="华文中宋" panose="02010600040101010101" charset="-122"/>
              </a:rPr>
              <a:t>举例：王安石变法</a:t>
            </a:r>
            <a:endParaRPr lang="zh-CN" altLang="en-US" sz="2400" b="1">
              <a:latin typeface="华文中宋" panose="02010600040101010101" charset="-122"/>
              <a:ea typeface="华文中宋" panose="02010600040101010101" charset="-122"/>
              <a:sym typeface="华文中宋" panose="02010600040101010101" charset="-122"/>
            </a:endParaRPr>
          </a:p>
          <a:p>
            <a:pPr indent="0" fontAlgn="auto">
              <a:lnSpc>
                <a:spcPct val="140000"/>
              </a:lnSpc>
            </a:pPr>
            <a:r>
              <a:rPr lang="zh-CN" sz="2400">
                <a:solidFill>
                  <a:srgbClr val="FF0000"/>
                </a:solidFill>
                <a:latin typeface="华文中宋" panose="02010600040101010101" charset="-122"/>
                <a:ea typeface="华文中宋" panose="02010600040101010101" charset="-122"/>
                <a:sym typeface="华文中宋" panose="02010600040101010101" charset="-122"/>
              </a:rPr>
              <a:t>《中外历史纲要</a:t>
            </a:r>
            <a:r>
              <a:rPr lang="en-US" altLang="zh-CN" sz="2400">
                <a:solidFill>
                  <a:srgbClr val="FF0000"/>
                </a:solidFill>
                <a:latin typeface="华文中宋" panose="02010600040101010101" charset="-122"/>
                <a:ea typeface="华文中宋" panose="02010600040101010101" charset="-122"/>
                <a:sym typeface="华文中宋" panose="02010600040101010101" charset="-122"/>
              </a:rPr>
              <a:t>(</a:t>
            </a:r>
            <a:r>
              <a:rPr lang="zh-CN" sz="2400">
                <a:solidFill>
                  <a:srgbClr val="FF0000"/>
                </a:solidFill>
                <a:latin typeface="华文中宋" panose="02010600040101010101" charset="-122"/>
                <a:ea typeface="华文中宋" panose="02010600040101010101" charset="-122"/>
                <a:sym typeface="华文中宋" panose="02010600040101010101" charset="-122"/>
              </a:rPr>
              <a:t>上</a:t>
            </a:r>
            <a:r>
              <a:rPr lang="en-US" altLang="zh-CN" sz="2400">
                <a:solidFill>
                  <a:srgbClr val="FF0000"/>
                </a:solidFill>
                <a:latin typeface="华文中宋" panose="02010600040101010101" charset="-122"/>
                <a:ea typeface="华文中宋" panose="02010600040101010101" charset="-122"/>
                <a:sym typeface="华文中宋" panose="02010600040101010101" charset="-122"/>
              </a:rPr>
              <a:t>)</a:t>
            </a:r>
            <a:r>
              <a:rPr lang="zh-CN" sz="2400">
                <a:solidFill>
                  <a:srgbClr val="FF0000"/>
                </a:solidFill>
                <a:latin typeface="华文中宋" panose="02010600040101010101" charset="-122"/>
                <a:ea typeface="华文中宋" panose="02010600040101010101" charset="-122"/>
                <a:sym typeface="华文中宋" panose="02010600040101010101" charset="-122"/>
              </a:rPr>
              <a:t>》</a:t>
            </a:r>
            <a:r>
              <a:rPr lang="en-US" altLang="zh-CN" sz="2400">
                <a:solidFill>
                  <a:srgbClr val="FF0000"/>
                </a:solidFill>
                <a:latin typeface="华文中宋" panose="02010600040101010101" charset="-122"/>
                <a:ea typeface="华文中宋" panose="02010600040101010101" charset="-122"/>
                <a:sym typeface="华文中宋" panose="02010600040101010101" charset="-122"/>
              </a:rPr>
              <a:t> </a:t>
            </a:r>
            <a:endParaRPr lang="en-US" altLang="zh-CN" sz="2400">
              <a:solidFill>
                <a:srgbClr val="FF0000"/>
              </a:solidFill>
              <a:latin typeface="华文中宋" panose="02010600040101010101" charset="-122"/>
              <a:ea typeface="华文中宋" panose="02010600040101010101" charset="-122"/>
              <a:sym typeface="华文中宋" panose="02010600040101010101" charset="-122"/>
            </a:endParaRPr>
          </a:p>
          <a:p>
            <a:pPr indent="0" fontAlgn="auto">
              <a:lnSpc>
                <a:spcPct val="140000"/>
              </a:lnSpc>
            </a:pPr>
            <a:r>
              <a:rPr lang="zh-CN" sz="2400">
                <a:solidFill>
                  <a:schemeClr val="tx1"/>
                </a:solidFill>
                <a:latin typeface="华文中宋" panose="02010600040101010101" charset="-122"/>
                <a:ea typeface="华文中宋" panose="02010600040101010101" charset="-122"/>
                <a:sym typeface="华文中宋" panose="02010600040101010101" charset="-122"/>
              </a:rPr>
              <a:t>第</a:t>
            </a:r>
            <a:r>
              <a:rPr lang="en-US" altLang="zh-CN" sz="2400">
                <a:solidFill>
                  <a:schemeClr val="tx1"/>
                </a:solidFill>
                <a:latin typeface="华文中宋" panose="02010600040101010101" charset="-122"/>
                <a:ea typeface="华文中宋" panose="02010600040101010101" charset="-122"/>
                <a:sym typeface="华文中宋" panose="02010600040101010101" charset="-122"/>
              </a:rPr>
              <a:t>9</a:t>
            </a:r>
            <a:r>
              <a:rPr lang="zh-CN" altLang="en-US" sz="2400">
                <a:solidFill>
                  <a:schemeClr val="tx1"/>
                </a:solidFill>
                <a:latin typeface="华文中宋" panose="02010600040101010101" charset="-122"/>
                <a:ea typeface="华文中宋" panose="02010600040101010101" charset="-122"/>
                <a:sym typeface="华文中宋" panose="02010600040101010101" charset="-122"/>
              </a:rPr>
              <a:t>课</a:t>
            </a:r>
            <a:r>
              <a:rPr lang="en-US" altLang="zh-CN" sz="2400">
                <a:solidFill>
                  <a:schemeClr val="tx1"/>
                </a:solidFill>
                <a:latin typeface="华文中宋" panose="02010600040101010101" charset="-122"/>
                <a:ea typeface="华文中宋" panose="02010600040101010101" charset="-122"/>
                <a:sym typeface="华文中宋" panose="02010600040101010101" charset="-122"/>
              </a:rPr>
              <a:t> </a:t>
            </a:r>
            <a:r>
              <a:rPr lang="zh-CN" altLang="en-US" sz="2400">
                <a:solidFill>
                  <a:schemeClr val="tx1"/>
                </a:solidFill>
                <a:latin typeface="华文中宋" panose="02010600040101010101" charset="-122"/>
                <a:ea typeface="华文中宋" panose="02010600040101010101" charset="-122"/>
                <a:sym typeface="华文中宋" panose="02010600040101010101" charset="-122"/>
              </a:rPr>
              <a:t>两宋的政治和军事</a:t>
            </a: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a:p>
            <a:pPr indent="0" fontAlgn="auto">
              <a:lnSpc>
                <a:spcPct val="140000"/>
              </a:lnSpc>
            </a:pP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a:p>
            <a:pPr indent="0" fontAlgn="auto">
              <a:lnSpc>
                <a:spcPct val="140000"/>
              </a:lnSpc>
            </a:pPr>
            <a:r>
              <a:rPr lang="zh-CN" altLang="en-US" sz="2400">
                <a:solidFill>
                  <a:srgbClr val="FF0000"/>
                </a:solidFill>
                <a:latin typeface="华文中宋" panose="02010600040101010101" charset="-122"/>
                <a:ea typeface="华文中宋" panose="02010600040101010101" charset="-122"/>
                <a:sym typeface="华文中宋" panose="02010600040101010101" charset="-122"/>
              </a:rPr>
              <a:t>《国家制度与社会治理》</a:t>
            </a:r>
            <a:r>
              <a:rPr lang="en-US" altLang="zh-CN" sz="2400">
                <a:solidFill>
                  <a:srgbClr val="FF0000"/>
                </a:solidFill>
                <a:latin typeface="华文中宋" panose="02010600040101010101" charset="-122"/>
                <a:ea typeface="华文中宋" panose="02010600040101010101" charset="-122"/>
                <a:sym typeface="华文中宋" panose="02010600040101010101" charset="-122"/>
              </a:rPr>
              <a:t> </a:t>
            </a:r>
            <a:endParaRPr lang="en-US" altLang="zh-CN" sz="2400">
              <a:solidFill>
                <a:srgbClr val="FF0000"/>
              </a:solidFill>
              <a:latin typeface="华文中宋" panose="02010600040101010101" charset="-122"/>
              <a:ea typeface="华文中宋" panose="02010600040101010101" charset="-122"/>
              <a:sym typeface="华文中宋" panose="02010600040101010101" charset="-122"/>
            </a:endParaRPr>
          </a:p>
          <a:p>
            <a:pPr indent="0" fontAlgn="auto">
              <a:lnSpc>
                <a:spcPct val="140000"/>
              </a:lnSpc>
            </a:pPr>
            <a:r>
              <a:rPr lang="zh-CN" altLang="en-US" sz="2400">
                <a:latin typeface="华文中宋" panose="02010600040101010101" charset="-122"/>
                <a:ea typeface="华文中宋" panose="02010600040101010101" charset="-122"/>
                <a:sym typeface="华文中宋" panose="02010600040101010101" charset="-122"/>
              </a:rPr>
              <a:t>第</a:t>
            </a:r>
            <a:r>
              <a:rPr lang="en-US" altLang="zh-CN" sz="2400">
                <a:latin typeface="华文中宋" panose="02010600040101010101" charset="-122"/>
                <a:ea typeface="华文中宋" panose="02010600040101010101" charset="-122"/>
                <a:sym typeface="华文中宋" panose="02010600040101010101" charset="-122"/>
              </a:rPr>
              <a:t>4</a:t>
            </a:r>
            <a:r>
              <a:rPr lang="zh-CN" altLang="en-US" sz="2400">
                <a:latin typeface="华文中宋" panose="02010600040101010101" charset="-122"/>
                <a:ea typeface="华文中宋" panose="02010600040101010101" charset="-122"/>
                <a:sym typeface="华文中宋" panose="02010600040101010101" charset="-122"/>
              </a:rPr>
              <a:t>课</a:t>
            </a:r>
            <a:r>
              <a:rPr lang="en-US" altLang="zh-CN" sz="2400">
                <a:latin typeface="华文中宋" panose="02010600040101010101" charset="-122"/>
                <a:ea typeface="华文中宋" panose="02010600040101010101" charset="-122"/>
                <a:sym typeface="华文中宋" panose="02010600040101010101" charset="-122"/>
              </a:rPr>
              <a:t> </a:t>
            </a:r>
            <a:r>
              <a:rPr lang="zh-CN" altLang="en-US" sz="2400">
                <a:latin typeface="华文中宋" panose="02010600040101010101" charset="-122"/>
                <a:ea typeface="华文中宋" panose="02010600040101010101" charset="-122"/>
                <a:sym typeface="华文中宋" panose="02010600040101010101" charset="-122"/>
              </a:rPr>
              <a:t>中国历代变法和改革</a:t>
            </a:r>
            <a:endParaRPr lang="zh-CN" altLang="en-US" sz="2400">
              <a:latin typeface="华文中宋" panose="02010600040101010101" charset="-122"/>
              <a:ea typeface="华文中宋" panose="02010600040101010101" charset="-122"/>
              <a:sym typeface="华文中宋" panose="02010600040101010101" charset="-122"/>
            </a:endParaRPr>
          </a:p>
          <a:p>
            <a:pPr indent="0" algn="l" fontAlgn="auto">
              <a:lnSpc>
                <a:spcPct val="140000"/>
              </a:lnSpc>
            </a:pPr>
            <a:r>
              <a:rPr lang="zh-CN" altLang="en-US" sz="2400">
                <a:latin typeface="华文中宋" panose="02010600040101010101" charset="-122"/>
                <a:ea typeface="华文中宋" panose="02010600040101010101" charset="-122"/>
                <a:sym typeface="华文中宋" panose="02010600040101010101" charset="-122"/>
              </a:rPr>
              <a:t>第</a:t>
            </a:r>
            <a:r>
              <a:rPr lang="en-US" altLang="zh-CN" sz="2400">
                <a:latin typeface="华文中宋" panose="02010600040101010101" charset="-122"/>
                <a:ea typeface="华文中宋" panose="02010600040101010101" charset="-122"/>
                <a:sym typeface="华文中宋" panose="02010600040101010101" charset="-122"/>
              </a:rPr>
              <a:t>16</a:t>
            </a:r>
            <a:r>
              <a:rPr lang="zh-CN" altLang="en-US" sz="2400">
                <a:latin typeface="华文中宋" panose="02010600040101010101" charset="-122"/>
                <a:ea typeface="华文中宋" panose="02010600040101010101" charset="-122"/>
                <a:sym typeface="华文中宋" panose="02010600040101010101" charset="-122"/>
              </a:rPr>
              <a:t>课</a:t>
            </a:r>
            <a:r>
              <a:rPr lang="en-US" altLang="zh-CN" sz="2400">
                <a:latin typeface="华文中宋" panose="02010600040101010101" charset="-122"/>
                <a:ea typeface="华文中宋" panose="02010600040101010101" charset="-122"/>
                <a:sym typeface="华文中宋" panose="02010600040101010101" charset="-122"/>
              </a:rPr>
              <a:t> </a:t>
            </a:r>
            <a:r>
              <a:rPr lang="zh-CN" altLang="en-US" sz="2400">
                <a:latin typeface="华文中宋" panose="02010600040101010101" charset="-122"/>
                <a:ea typeface="华文中宋" panose="02010600040101010101" charset="-122"/>
                <a:sym typeface="华文中宋" panose="02010600040101010101" charset="-122"/>
              </a:rPr>
              <a:t>中国赋税制度的演变</a:t>
            </a: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a:p>
            <a:pPr indent="0" algn="l" fontAlgn="auto">
              <a:lnSpc>
                <a:spcPct val="140000"/>
              </a:lnSpc>
            </a:pPr>
            <a:r>
              <a:rPr lang="zh-CN" altLang="en-US" sz="2400">
                <a:latin typeface="华文中宋" panose="02010600040101010101" charset="-122"/>
                <a:ea typeface="华文中宋" panose="02010600040101010101" charset="-122"/>
                <a:sym typeface="华文中宋" panose="02010600040101010101" charset="-122"/>
              </a:rPr>
              <a:t>第</a:t>
            </a:r>
            <a:r>
              <a:rPr lang="en-US" altLang="zh-CN" sz="2400">
                <a:latin typeface="华文中宋" panose="02010600040101010101" charset="-122"/>
                <a:ea typeface="华文中宋" panose="02010600040101010101" charset="-122"/>
                <a:sym typeface="华文中宋" panose="02010600040101010101" charset="-122"/>
              </a:rPr>
              <a:t>17</a:t>
            </a:r>
            <a:r>
              <a:rPr lang="zh-CN" altLang="en-US" sz="2400">
                <a:latin typeface="华文中宋" panose="02010600040101010101" charset="-122"/>
                <a:ea typeface="华文中宋" panose="02010600040101010101" charset="-122"/>
                <a:sym typeface="华文中宋" panose="02010600040101010101" charset="-122"/>
              </a:rPr>
              <a:t>课</a:t>
            </a:r>
            <a:r>
              <a:rPr lang="en-US" altLang="zh-CN" sz="2400">
                <a:latin typeface="华文中宋" panose="02010600040101010101" charset="-122"/>
                <a:ea typeface="华文中宋" panose="02010600040101010101" charset="-122"/>
                <a:sym typeface="华文中宋" panose="02010600040101010101" charset="-122"/>
              </a:rPr>
              <a:t> </a:t>
            </a:r>
            <a:r>
              <a:rPr lang="zh-CN" altLang="en-US" sz="2400">
                <a:latin typeface="华文中宋" panose="02010600040101010101" charset="-122"/>
                <a:ea typeface="华文中宋" panose="02010600040101010101" charset="-122"/>
                <a:sym typeface="华文中宋" panose="02010600040101010101" charset="-122"/>
              </a:rPr>
              <a:t>中国古代的户籍制度与社会治理</a:t>
            </a: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p:txBody>
      </p:sp>
      <p:sp>
        <p:nvSpPr>
          <p:cNvPr id="7"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7" name="图片 6"/>
          <p:cNvPicPr>
            <a:picLocks noChangeAspect="1"/>
          </p:cNvPicPr>
          <p:nvPr/>
        </p:nvPicPr>
        <p:blipFill>
          <a:blip r:embed="rId2"/>
          <a:stretch>
            <a:fillRect/>
          </a:stretch>
        </p:blipFill>
        <p:spPr>
          <a:xfrm>
            <a:off x="0" y="0"/>
            <a:ext cx="1219073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22275" y="1848485"/>
            <a:ext cx="5724000" cy="4599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6146165" y="1848485"/>
            <a:ext cx="5724000" cy="4599305"/>
          </a:xfrm>
          <a:prstGeom prst="rect">
            <a:avLst/>
          </a:prstGeom>
          <a:solidFill>
            <a:srgbClr val="A6B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146800" y="2376170"/>
            <a:ext cx="5723255" cy="4050665"/>
          </a:xfrm>
          <a:prstGeom prst="rect">
            <a:avLst/>
          </a:prstGeom>
          <a:noFill/>
        </p:spPr>
        <p:txBody>
          <a:bodyPr wrap="square" rtlCol="0" anchor="t">
            <a:spAutoFit/>
          </a:bodyPr>
          <a:p>
            <a:pPr indent="457200" algn="just" fontAlgn="auto">
              <a:lnSpc>
                <a:spcPct val="110000"/>
              </a:lnSpc>
              <a:extLst>
                <a:ext uri="{35155182-B16C-46BC-9424-99874614C6A1}">
                  <wpsdc:indentchars xmlns:wpsdc="http://www.wps.cn/officeDocument/2017/drawingmlCustomData" val="200" checksum="59296752"/>
                </a:ext>
              </a:extLst>
            </a:pPr>
            <a:r>
              <a:rPr lang="zh-CN" altLang="en-US">
                <a:solidFill>
                  <a:srgbClr val="FF0000"/>
                </a:solidFill>
                <a:latin typeface="楷体" panose="02010609060101010101" charset="-122"/>
                <a:ea typeface="楷体" panose="02010609060101010101" charset="-122"/>
                <a:cs typeface="楷体" panose="02010609060101010101" charset="-122"/>
              </a:rPr>
              <a:t>北宋建立后，统治者吸取唐末五代藩镇割据导致分裂的教训，采取了一系列加强中央集权的措施，巩固了国家的统一和安定。北宋中期，政治腐败，财政困难，各地农民起义不断，北部边境又经常受到游牧民族的袭扰。在这种严峻形势下，改革的呼声越来越强烈。</a:t>
            </a:r>
            <a:r>
              <a:rPr lang="zh-CN" altLang="en-US">
                <a:latin typeface="楷体" panose="02010609060101010101" charset="-122"/>
                <a:ea typeface="楷体" panose="02010609060101010101" charset="-122"/>
                <a:cs typeface="楷体" panose="02010609060101010101" charset="-122"/>
              </a:rPr>
              <a:t>宋仁宗庆历年间，大臣范仲淹主张改革腐败的官僚机构，但新法触犯了大官僚大地主的利益，仅推行了一年多。</a:t>
            </a:r>
            <a:r>
              <a:rPr lang="zh-CN" altLang="en-US">
                <a:highlight>
                  <a:srgbClr val="FFFF00"/>
                </a:highlight>
                <a:latin typeface="Times New Roman" panose="02020603050405020304" charset="0"/>
                <a:ea typeface="楷体" panose="02010609060101010101" charset="-122"/>
                <a:cs typeface="Times New Roman" panose="02020603050405020304" charset="0"/>
              </a:rPr>
              <a:t>1069</a:t>
            </a:r>
            <a:r>
              <a:rPr lang="zh-CN" altLang="en-US">
                <a:highlight>
                  <a:srgbClr val="FFFF00"/>
                </a:highlight>
                <a:latin typeface="楷体" panose="02010609060101010101" charset="-122"/>
                <a:ea typeface="楷体" panose="02010609060101010101" charset="-122"/>
                <a:cs typeface="楷体" panose="02010609060101010101" charset="-122"/>
              </a:rPr>
              <a:t>年，宋神宗起用王安石主持变法。</a:t>
            </a:r>
            <a:r>
              <a:rPr lang="zh-CN" altLang="en-US">
                <a:latin typeface="楷体" panose="02010609060101010101" charset="-122"/>
                <a:ea typeface="楷体" panose="02010609060101010101" charset="-122"/>
                <a:cs typeface="楷体" panose="02010609060101010101" charset="-122"/>
              </a:rPr>
              <a:t>王安石针对官僚机构、财政制度、军事体制等方面的弊端，制定和推行了一系列变法的政策和措施，</a:t>
            </a:r>
            <a:r>
              <a:rPr lang="zh-CN" altLang="en-US" b="1" i="1">
                <a:latin typeface="楷体" panose="02010609060101010101" charset="-122"/>
                <a:ea typeface="楷体" panose="02010609060101010101" charset="-122"/>
                <a:cs typeface="楷体" panose="02010609060101010101" charset="-122"/>
              </a:rPr>
              <a:t>以达到富国强兵的目的</a:t>
            </a:r>
            <a:r>
              <a:rPr lang="zh-CN" altLang="en-US">
                <a:latin typeface="楷体" panose="02010609060101010101" charset="-122"/>
                <a:ea typeface="楷体" panose="02010609060101010101" charset="-122"/>
                <a:cs typeface="楷体" panose="02010609060101010101" charset="-122"/>
              </a:rPr>
              <a:t>。变法初期取得了显著成效，但王安石变法涉及面广、阻力大，有些措施也欠妥当。新法实行五六年后，王安石被罢职，变法措施被废止。</a:t>
            </a:r>
            <a:endParaRPr lang="zh-CN" altLang="en-US">
              <a:latin typeface="楷体" panose="02010609060101010101" charset="-122"/>
              <a:ea typeface="楷体" panose="02010609060101010101" charset="-122"/>
              <a:cs typeface="楷体" panose="02010609060101010101" charset="-122"/>
            </a:endParaRPr>
          </a:p>
        </p:txBody>
      </p:sp>
      <p:sp>
        <p:nvSpPr>
          <p:cNvPr id="11" name="文本框 10"/>
          <p:cNvSpPr txBox="1"/>
          <p:nvPr/>
        </p:nvSpPr>
        <p:spPr>
          <a:xfrm>
            <a:off x="423545" y="2376170"/>
            <a:ext cx="5722620" cy="4071620"/>
          </a:xfrm>
          <a:prstGeom prst="rect">
            <a:avLst/>
          </a:prstGeom>
          <a:noFill/>
        </p:spPr>
        <p:txBody>
          <a:bodyPr wrap="square" rtlCol="0" anchor="t">
            <a:spAutoFit/>
          </a:bodyPr>
          <a:p>
            <a:pPr indent="457200" algn="just" fontAlgn="auto">
              <a:lnSpc>
                <a:spcPct val="90000"/>
              </a:lnSpc>
              <a:extLst>
                <a:ext uri="{35155182-B16C-46BC-9424-99874614C6A1}">
                  <wpsdc:indentchars xmlns:wpsdc="http://www.wps.cn/officeDocument/2017/drawingmlCustomData" val="200" checksum="59296752"/>
                </a:ext>
              </a:extLst>
            </a:pPr>
            <a:r>
              <a:rPr lang="zh-CN" altLang="en-US">
                <a:latin typeface="楷体" panose="02010609060101010101" charset="-122"/>
                <a:ea typeface="楷体" panose="02010609060101010101" charset="-122"/>
                <a:cs typeface="楷体" panose="02010609060101010101" charset="-122"/>
              </a:rPr>
              <a:t>北宋的政治风气因循保守，行政效率低下。宋仁宗在位时，大臣范仲淹曾发起以整顿官僚队伍为宗旨的改革，史称</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庆历新政</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。新政明显触犯了官僚集团的既得利益，引发抵制，很快归于失败。</a:t>
            </a:r>
            <a:endParaRPr lang="zh-CN" altLang="en-US">
              <a:latin typeface="楷体" panose="02010609060101010101" charset="-122"/>
              <a:ea typeface="楷体" panose="02010609060101010101" charset="-122"/>
              <a:cs typeface="楷体" panose="02010609060101010101" charset="-122"/>
            </a:endParaRPr>
          </a:p>
          <a:p>
            <a:pPr indent="457200" algn="just" fontAlgn="auto">
              <a:lnSpc>
                <a:spcPct val="90000"/>
              </a:lnSpc>
              <a:extLst>
                <a:ext uri="{35155182-B16C-46BC-9424-99874614C6A1}">
                  <wpsdc:indentchars xmlns:wpsdc="http://www.wps.cn/officeDocument/2017/drawingmlCustomData" val="200" checksum="59296752"/>
                </a:ext>
              </a:extLst>
            </a:pPr>
            <a:r>
              <a:rPr lang="zh-CN" altLang="en-US">
                <a:highlight>
                  <a:srgbClr val="FFFF00"/>
                </a:highlight>
                <a:latin typeface="Times New Roman" panose="02020603050405020304" charset="0"/>
                <a:ea typeface="楷体" panose="02010609060101010101" charset="-122"/>
                <a:cs typeface="Times New Roman" panose="02020603050405020304" charset="0"/>
              </a:rPr>
              <a:t>1069</a:t>
            </a:r>
            <a:r>
              <a:rPr lang="zh-CN" altLang="en-US">
                <a:highlight>
                  <a:srgbClr val="FFFF00"/>
                </a:highlight>
                <a:latin typeface="楷体" panose="02010609060101010101" charset="-122"/>
                <a:ea typeface="楷体" panose="02010609060101010101" charset="-122"/>
                <a:cs typeface="楷体" panose="02010609060101010101" charset="-122"/>
              </a:rPr>
              <a:t>年，宋神宗任用王安石主持变法。</a:t>
            </a:r>
            <a:r>
              <a:rPr lang="zh-CN" altLang="en-US">
                <a:latin typeface="楷体" panose="02010609060101010101" charset="-122"/>
                <a:ea typeface="楷体" panose="02010609060101010101" charset="-122"/>
                <a:cs typeface="楷体" panose="02010609060101010101" charset="-122"/>
              </a:rPr>
              <a:t>变法涉及农业、商业、军事、科举、教育等诸多领域，基本原则是加强国家对这些领域的管理和控制，</a:t>
            </a:r>
            <a:r>
              <a:rPr lang="zh-CN" altLang="en-US" b="1" i="1">
                <a:latin typeface="楷体" panose="02010609060101010101" charset="-122"/>
                <a:ea typeface="楷体" panose="02010609060101010101" charset="-122"/>
                <a:cs typeface="楷体" panose="02010609060101010101" charset="-122"/>
              </a:rPr>
              <a:t>达到富国强兵的目</a:t>
            </a:r>
            <a:r>
              <a:rPr lang="zh-CN" altLang="en-US" b="1" i="1">
                <a:effectLst/>
                <a:latin typeface="楷体" panose="02010609060101010101" charset="-122"/>
                <a:ea typeface="楷体" panose="02010609060101010101" charset="-122"/>
                <a:cs typeface="楷体" panose="02010609060101010101" charset="-122"/>
              </a:rPr>
              <a:t>的</a:t>
            </a:r>
            <a:r>
              <a:rPr lang="zh-CN" altLang="en-US">
                <a:latin typeface="楷体" panose="02010609060101010101" charset="-122"/>
                <a:ea typeface="楷体" panose="02010609060101010101" charset="-122"/>
                <a:cs typeface="楷体" panose="02010609060101010101" charset="-122"/>
              </a:rPr>
              <a:t>。富国方面，官府</a:t>
            </a:r>
            <a:r>
              <a:rPr lang="zh-CN" altLang="en-US" u="sng">
                <a:latin typeface="楷体" panose="02010609060101010101" charset="-122"/>
                <a:ea typeface="楷体" panose="02010609060101010101" charset="-122"/>
                <a:cs typeface="楷体" panose="02010609060101010101" charset="-122"/>
              </a:rPr>
              <a:t>通过向农民提供农业贷款、拨巨资从事商业经营等手段</a:t>
            </a:r>
            <a:r>
              <a:rPr lang="zh-CN" altLang="en-US">
                <a:latin typeface="楷体" panose="02010609060101010101" charset="-122"/>
                <a:ea typeface="楷体" panose="02010609060101010101" charset="-122"/>
                <a:cs typeface="楷体" panose="02010609060101010101" charset="-122"/>
              </a:rPr>
              <a:t>，力图在调控经济的同时开辟财源；强兵方面，对农民进行编制管理和军事训练，希望借以逐渐</a:t>
            </a:r>
            <a:r>
              <a:rPr lang="zh-CN" altLang="en-US" u="sng">
                <a:latin typeface="楷体" panose="02010609060101010101" charset="-122"/>
                <a:ea typeface="楷体" panose="02010609060101010101" charset="-122"/>
                <a:cs typeface="楷体" panose="02010609060101010101" charset="-122"/>
              </a:rPr>
              <a:t>恢复</a:t>
            </a:r>
            <a:r>
              <a:rPr lang="en-US" altLang="zh-CN" u="sng">
                <a:latin typeface="楷体" panose="02010609060101010101" charset="-122"/>
                <a:ea typeface="楷体" panose="02010609060101010101" charset="-122"/>
                <a:cs typeface="楷体" panose="02010609060101010101" charset="-122"/>
              </a:rPr>
              <a:t>“</a:t>
            </a:r>
            <a:r>
              <a:rPr lang="zh-CN" altLang="en-US" u="sng">
                <a:latin typeface="楷体" panose="02010609060101010101" charset="-122"/>
                <a:ea typeface="楷体" panose="02010609060101010101" charset="-122"/>
                <a:cs typeface="楷体" panose="02010609060101010101" charset="-122"/>
              </a:rPr>
              <a:t>兵农合一</a:t>
            </a:r>
            <a:r>
              <a:rPr lang="en-US" altLang="zh-CN" u="sng">
                <a:latin typeface="楷体" panose="02010609060101010101" charset="-122"/>
                <a:ea typeface="楷体" panose="02010609060101010101" charset="-122"/>
                <a:cs typeface="楷体" panose="02010609060101010101" charset="-122"/>
              </a:rPr>
              <a:t>”</a:t>
            </a:r>
            <a:r>
              <a:rPr lang="zh-CN" altLang="en-US" u="sng">
                <a:latin typeface="楷体" panose="02010609060101010101" charset="-122"/>
                <a:ea typeface="楷体" panose="02010609060101010101" charset="-122"/>
                <a:cs typeface="楷体" panose="02010609060101010101" charset="-122"/>
              </a:rPr>
              <a:t>的征兵制</a:t>
            </a:r>
            <a:r>
              <a:rPr lang="zh-CN" altLang="en-US">
                <a:latin typeface="楷体" panose="02010609060101010101" charset="-122"/>
                <a:ea typeface="楷体" panose="02010609060101010101" charset="-122"/>
                <a:cs typeface="楷体" panose="02010609060101010101" charset="-122"/>
              </a:rPr>
              <a:t>，取代募兵制。</a:t>
            </a:r>
            <a:endParaRPr lang="zh-CN" altLang="en-US">
              <a:latin typeface="楷体" panose="02010609060101010101" charset="-122"/>
              <a:ea typeface="楷体" panose="02010609060101010101" charset="-122"/>
              <a:cs typeface="楷体" panose="02010609060101010101" charset="-122"/>
            </a:endParaRPr>
          </a:p>
          <a:p>
            <a:pPr indent="457200" algn="just" fontAlgn="auto">
              <a:lnSpc>
                <a:spcPct val="90000"/>
              </a:lnSpc>
              <a:extLst>
                <a:ext uri="{35155182-B16C-46BC-9424-99874614C6A1}">
                  <wpsdc:indentchars xmlns:wpsdc="http://www.wps.cn/officeDocument/2017/drawingmlCustomData" val="200" checksum="59296752"/>
                </a:ext>
              </a:extLst>
            </a:pPr>
            <a:r>
              <a:rPr lang="zh-CN" altLang="en-US">
                <a:solidFill>
                  <a:srgbClr val="FF0000"/>
                </a:solidFill>
                <a:latin typeface="楷体" panose="02010609060101010101" charset="-122"/>
                <a:ea typeface="楷体" panose="02010609060101010101" charset="-122"/>
                <a:cs typeface="楷体" panose="02010609060101010101" charset="-122"/>
              </a:rPr>
              <a:t>王安石变法达到了富国目的，增加了大笔收入，但强兵的效果并不明显</a:t>
            </a:r>
            <a:r>
              <a:rPr lang="zh-CN" altLang="en-US">
                <a:latin typeface="楷体" panose="02010609060101010101" charset="-122"/>
                <a:ea typeface="楷体" panose="02010609060101010101" charset="-122"/>
                <a:cs typeface="楷体" panose="02010609060101010101" charset="-122"/>
              </a:rPr>
              <a:t>，北宋与西夏开战，又以失败告终。</a:t>
            </a:r>
            <a:r>
              <a:rPr lang="zh-CN" altLang="en-US">
                <a:solidFill>
                  <a:srgbClr val="FF0000"/>
                </a:solidFill>
                <a:latin typeface="楷体" panose="02010609060101010101" charset="-122"/>
                <a:ea typeface="楷体" panose="02010609060101010101" charset="-122"/>
                <a:cs typeface="楷体" panose="02010609060101010101" charset="-122"/>
              </a:rPr>
              <a:t>一些措施在执行过程中加重了人民的负担</a:t>
            </a:r>
            <a:r>
              <a:rPr lang="zh-CN" altLang="en-US">
                <a:latin typeface="楷体" panose="02010609060101010101" charset="-122"/>
                <a:ea typeface="楷体" panose="02010609060101010101" charset="-122"/>
                <a:cs typeface="楷体" panose="02010609060101010101" charset="-122"/>
              </a:rPr>
              <a:t>，也引起激烈争议。</a:t>
            </a:r>
            <a:r>
              <a:rPr lang="zh-CN" altLang="en-US">
                <a:solidFill>
                  <a:srgbClr val="FF0000"/>
                </a:solidFill>
                <a:latin typeface="楷体" panose="02010609060101010101" charset="-122"/>
                <a:ea typeface="楷体" panose="02010609060101010101" charset="-122"/>
                <a:cs typeface="楷体" panose="02010609060101010101" charset="-122"/>
              </a:rPr>
              <a:t>统治集团内部的分裂日益严重</a:t>
            </a:r>
            <a:r>
              <a:rPr lang="zh-CN" altLang="en-US">
                <a:latin typeface="楷体" panose="02010609060101010101" charset="-122"/>
                <a:ea typeface="楷体" panose="02010609060101010101" charset="-122"/>
                <a:cs typeface="楷体" panose="02010609060101010101" charset="-122"/>
              </a:rPr>
              <a:t>，北宋逐渐走向衰亡。</a:t>
            </a:r>
            <a:endParaRPr lang="zh-CN" altLang="en-US">
              <a:latin typeface="楷体" panose="02010609060101010101" charset="-122"/>
              <a:ea typeface="楷体" panose="02010609060101010101" charset="-122"/>
              <a:cs typeface="楷体" panose="02010609060101010101" charset="-122"/>
            </a:endParaRPr>
          </a:p>
        </p:txBody>
      </p:sp>
      <p:sp>
        <p:nvSpPr>
          <p:cNvPr id="14" name="文本框 13"/>
          <p:cNvSpPr txBox="1"/>
          <p:nvPr/>
        </p:nvSpPr>
        <p:spPr>
          <a:xfrm>
            <a:off x="486410" y="1939290"/>
            <a:ext cx="1976120" cy="398780"/>
          </a:xfrm>
          <a:prstGeom prst="rect">
            <a:avLst/>
          </a:prstGeom>
          <a:noFill/>
        </p:spPr>
        <p:txBody>
          <a:bodyPr wrap="square" rtlCol="0">
            <a:spAutoFit/>
          </a:bodyPr>
          <a:p>
            <a:r>
              <a:rPr lang="zh-CN" altLang="en-US" sz="2000" b="1">
                <a:latin typeface="华文中宋" panose="02010600040101010101" charset="-122"/>
                <a:ea typeface="华文中宋" panose="02010600040101010101" charset="-122"/>
                <a:cs typeface="华文中宋" panose="02010600040101010101" charset="-122"/>
              </a:rPr>
              <a:t>纲要</a:t>
            </a:r>
            <a:r>
              <a:rPr lang="en-US" altLang="zh-CN" sz="2000" b="1">
                <a:latin typeface="华文中宋" panose="02010600040101010101" charset="-122"/>
                <a:ea typeface="华文中宋" panose="02010600040101010101" charset="-122"/>
                <a:cs typeface="华文中宋" panose="02010600040101010101" charset="-122"/>
              </a:rPr>
              <a:t>(</a:t>
            </a:r>
            <a:r>
              <a:rPr lang="zh-CN" altLang="en-US" sz="2000" b="1">
                <a:latin typeface="华文中宋" panose="02010600040101010101" charset="-122"/>
                <a:ea typeface="华文中宋" panose="02010600040101010101" charset="-122"/>
                <a:cs typeface="华文中宋" panose="02010600040101010101" charset="-122"/>
              </a:rPr>
              <a:t>上）第</a:t>
            </a:r>
            <a:r>
              <a:rPr lang="en-US" altLang="zh-CN" sz="2000" b="1">
                <a:latin typeface="华文中宋" panose="02010600040101010101" charset="-122"/>
                <a:ea typeface="华文中宋" panose="02010600040101010101" charset="-122"/>
                <a:cs typeface="华文中宋" panose="02010600040101010101" charset="-122"/>
              </a:rPr>
              <a:t>9</a:t>
            </a:r>
            <a:r>
              <a:rPr lang="zh-CN" altLang="en-US" sz="2000" b="1">
                <a:latin typeface="华文中宋" panose="02010600040101010101" charset="-122"/>
                <a:ea typeface="华文中宋" panose="02010600040101010101" charset="-122"/>
                <a:cs typeface="华文中宋" panose="02010600040101010101" charset="-122"/>
              </a:rPr>
              <a:t>课</a:t>
            </a:r>
            <a:endParaRPr lang="zh-CN" altLang="en-US" sz="2000" b="1">
              <a:latin typeface="华文中宋" panose="02010600040101010101" charset="-122"/>
              <a:ea typeface="华文中宋" panose="02010600040101010101" charset="-122"/>
              <a:cs typeface="华文中宋" panose="02010600040101010101" charset="-122"/>
            </a:endParaRPr>
          </a:p>
        </p:txBody>
      </p:sp>
      <p:sp>
        <p:nvSpPr>
          <p:cNvPr id="16" name="文本框 15"/>
          <p:cNvSpPr txBox="1"/>
          <p:nvPr/>
        </p:nvSpPr>
        <p:spPr>
          <a:xfrm>
            <a:off x="6269355" y="1939290"/>
            <a:ext cx="1976120" cy="398780"/>
          </a:xfrm>
          <a:prstGeom prst="rect">
            <a:avLst/>
          </a:prstGeom>
          <a:noFill/>
        </p:spPr>
        <p:txBody>
          <a:bodyPr wrap="square" rtlCol="0">
            <a:spAutoFit/>
          </a:bodyPr>
          <a:p>
            <a:r>
              <a:rPr lang="zh-CN" sz="2000" b="1">
                <a:latin typeface="华文中宋" panose="02010600040101010101" charset="-122"/>
                <a:ea typeface="华文中宋" panose="02010600040101010101" charset="-122"/>
                <a:cs typeface="华文中宋" panose="02010600040101010101" charset="-122"/>
              </a:rPr>
              <a:t>选必一</a:t>
            </a:r>
            <a:r>
              <a:rPr lang="en-US" altLang="zh-CN" sz="2000" b="1">
                <a:latin typeface="华文中宋" panose="02010600040101010101" charset="-122"/>
                <a:ea typeface="华文中宋" panose="02010600040101010101" charset="-122"/>
                <a:cs typeface="华文中宋" panose="02010600040101010101" charset="-122"/>
              </a:rPr>
              <a:t> </a:t>
            </a:r>
            <a:r>
              <a:rPr lang="zh-CN" altLang="en-US" sz="2000" b="1">
                <a:latin typeface="华文中宋" panose="02010600040101010101" charset="-122"/>
                <a:ea typeface="华文中宋" panose="02010600040101010101" charset="-122"/>
                <a:cs typeface="华文中宋" panose="02010600040101010101" charset="-122"/>
              </a:rPr>
              <a:t>第</a:t>
            </a:r>
            <a:r>
              <a:rPr lang="en-US" altLang="zh-CN" sz="2000" b="1">
                <a:latin typeface="华文中宋" panose="02010600040101010101" charset="-122"/>
                <a:ea typeface="华文中宋" panose="02010600040101010101" charset="-122"/>
                <a:cs typeface="华文中宋" panose="02010600040101010101" charset="-122"/>
              </a:rPr>
              <a:t>4</a:t>
            </a:r>
            <a:r>
              <a:rPr lang="zh-CN" altLang="en-US" sz="2000" b="1">
                <a:latin typeface="华文中宋" panose="02010600040101010101" charset="-122"/>
                <a:ea typeface="华文中宋" panose="02010600040101010101" charset="-122"/>
                <a:cs typeface="华文中宋" panose="02010600040101010101" charset="-122"/>
              </a:rPr>
              <a:t>课</a:t>
            </a:r>
            <a:endParaRPr lang="zh-CN" altLang="en-US" sz="2000" b="1">
              <a:latin typeface="华文中宋" panose="02010600040101010101" charset="-122"/>
              <a:ea typeface="华文中宋" panose="02010600040101010101" charset="-122"/>
              <a:cs typeface="华文中宋" panose="02010600040101010101" charset="-122"/>
            </a:endParaRPr>
          </a:p>
        </p:txBody>
      </p:sp>
      <p:sp>
        <p:nvSpPr>
          <p:cNvPr id="17"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第8讲 辽宋夏金元的统治_04"/>
          <p:cNvPicPr>
            <a:picLocks noChangeAspect="1"/>
          </p:cNvPicPr>
          <p:nvPr/>
        </p:nvPicPr>
        <p:blipFill>
          <a:blip r:embed="rId1"/>
          <a:srcRect t="7028" b="51194"/>
          <a:stretch>
            <a:fillRect/>
          </a:stretch>
        </p:blipFill>
        <p:spPr>
          <a:xfrm>
            <a:off x="377825" y="1528445"/>
            <a:ext cx="7973695" cy="4929505"/>
          </a:xfrm>
          <a:prstGeom prst="rect">
            <a:avLst/>
          </a:prstGeom>
        </p:spPr>
      </p:pic>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454390" y="1884045"/>
            <a:ext cx="3609340" cy="607695"/>
          </a:xfrm>
          <a:prstGeom prst="rect">
            <a:avLst/>
          </a:prstGeom>
          <a:noFill/>
        </p:spPr>
        <p:txBody>
          <a:bodyPr wrap="square" rtlCol="0">
            <a:spAutoFit/>
          </a:bodyPr>
          <a:p>
            <a:pPr indent="0" algn="l" fontAlgn="auto">
              <a:lnSpc>
                <a:spcPct val="140000"/>
              </a:lnSpc>
            </a:pPr>
            <a:r>
              <a:rPr lang="zh-CN" altLang="en-US" sz="2400">
                <a:latin typeface="华文中宋" panose="02010600040101010101" charset="-122"/>
                <a:ea typeface="华文中宋" panose="02010600040101010101" charset="-122"/>
                <a:sym typeface="华文中宋" panose="02010600040101010101" charset="-122"/>
              </a:rPr>
              <a:t>选必一</a:t>
            </a:r>
            <a:r>
              <a:rPr lang="en-US" altLang="zh-CN" sz="2400">
                <a:latin typeface="华文中宋" panose="02010600040101010101" charset="-122"/>
                <a:ea typeface="华文中宋" panose="02010600040101010101" charset="-122"/>
                <a:sym typeface="华文中宋" panose="02010600040101010101" charset="-122"/>
              </a:rPr>
              <a:t> </a:t>
            </a:r>
            <a:r>
              <a:rPr lang="zh-CN" altLang="en-US" sz="2400">
                <a:latin typeface="华文中宋" panose="02010600040101010101" charset="-122"/>
                <a:ea typeface="华文中宋" panose="02010600040101010101" charset="-122"/>
                <a:sym typeface="华文中宋" panose="02010600040101010101" charset="-122"/>
              </a:rPr>
              <a:t>第</a:t>
            </a:r>
            <a:r>
              <a:rPr lang="en-US" altLang="zh-CN" sz="2400">
                <a:latin typeface="华文中宋" panose="02010600040101010101" charset="-122"/>
                <a:ea typeface="华文中宋" panose="02010600040101010101" charset="-122"/>
                <a:sym typeface="华文中宋" panose="02010600040101010101" charset="-122"/>
              </a:rPr>
              <a:t>16</a:t>
            </a:r>
            <a:r>
              <a:rPr lang="zh-CN" altLang="en-US" sz="2400">
                <a:latin typeface="华文中宋" panose="02010600040101010101" charset="-122"/>
                <a:ea typeface="华文中宋" panose="02010600040101010101" charset="-122"/>
                <a:sym typeface="华文中宋" panose="02010600040101010101" charset="-122"/>
              </a:rPr>
              <a:t>课</a:t>
            </a: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p:txBody>
      </p:sp>
      <p:sp>
        <p:nvSpPr>
          <p:cNvPr id="9" name="文本框 8"/>
          <p:cNvSpPr txBox="1"/>
          <p:nvPr/>
        </p:nvSpPr>
        <p:spPr>
          <a:xfrm>
            <a:off x="8455660" y="2491740"/>
            <a:ext cx="3608705" cy="1568450"/>
          </a:xfrm>
          <a:prstGeom prst="rect">
            <a:avLst/>
          </a:prstGeom>
          <a:noFill/>
        </p:spPr>
        <p:txBody>
          <a:bodyPr wrap="square" rtlCol="0" anchor="t">
            <a:spAutoFit/>
          </a:bodyPr>
          <a:p>
            <a:pPr indent="508000" algn="just" fontAlgn="auto">
              <a:lnSpc>
                <a:spcPct val="120000"/>
              </a:lnSpc>
              <a:extLst>
                <a:ext uri="{35155182-B16C-46BC-9424-99874614C6A1}">
                  <wpsdc:indentchars xmlns:wpsdc="http://www.wps.cn/officeDocument/2017/drawingmlCustomData" val="200" checksum="282533468"/>
                </a:ext>
              </a:extLst>
            </a:pPr>
            <a:r>
              <a:rPr lang="zh-CN" altLang="en-US" sz="2000">
                <a:latin typeface="楷体" panose="02010609060101010101" charset="-122"/>
                <a:ea typeface="楷体" panose="02010609060101010101" charset="-122"/>
              </a:rPr>
              <a:t>因为徭役扰民严重，北宋中期王安石推行</a:t>
            </a:r>
            <a:r>
              <a:rPr lang="zh-CN" altLang="en-US" sz="2000" b="1">
                <a:solidFill>
                  <a:srgbClr val="FF0000"/>
                </a:solidFill>
                <a:highlight>
                  <a:srgbClr val="FFFF00"/>
                </a:highlight>
                <a:latin typeface="楷体" panose="02010609060101010101" charset="-122"/>
                <a:ea typeface="楷体" panose="02010609060101010101" charset="-122"/>
              </a:rPr>
              <a:t>募役法</a:t>
            </a:r>
            <a:r>
              <a:rPr lang="zh-CN" altLang="en-US" sz="2000">
                <a:latin typeface="楷体" panose="02010609060101010101" charset="-122"/>
                <a:ea typeface="楷体" panose="02010609060101010101" charset="-122"/>
              </a:rPr>
              <a:t>，百姓缴纳免役钱、助役钱，官府募人代役。</a:t>
            </a:r>
            <a:endParaRPr lang="zh-CN" altLang="en-US" sz="2000">
              <a:latin typeface="楷体" panose="02010609060101010101" charset="-122"/>
              <a:ea typeface="楷体" panose="02010609060101010101" charset="-122"/>
            </a:endParaRPr>
          </a:p>
        </p:txBody>
      </p:sp>
      <p:sp>
        <p:nvSpPr>
          <p:cNvPr id="10" name="文本框 9"/>
          <p:cNvSpPr txBox="1"/>
          <p:nvPr/>
        </p:nvSpPr>
        <p:spPr>
          <a:xfrm>
            <a:off x="8454390" y="4772025"/>
            <a:ext cx="3609975" cy="1568450"/>
          </a:xfrm>
          <a:prstGeom prst="rect">
            <a:avLst/>
          </a:prstGeom>
          <a:noFill/>
        </p:spPr>
        <p:txBody>
          <a:bodyPr wrap="square" rtlCol="0" anchor="t">
            <a:spAutoFit/>
          </a:bodyPr>
          <a:p>
            <a:pPr indent="508000" algn="just" fontAlgn="auto">
              <a:lnSpc>
                <a:spcPct val="120000"/>
              </a:lnSpc>
              <a:extLst>
                <a:ext uri="{35155182-B16C-46BC-9424-99874614C6A1}">
                  <wpsdc:indentchars xmlns:wpsdc="http://www.wps.cn/officeDocument/2017/drawingmlCustomData" val="200" checksum="282533468"/>
                </a:ext>
              </a:extLst>
            </a:pPr>
            <a:r>
              <a:rPr lang="zh-CN" altLang="en-US" sz="2000">
                <a:latin typeface="楷体" panose="02010609060101010101" charset="-122"/>
                <a:ea typeface="楷体" panose="02010609060101010101" charset="-122"/>
              </a:rPr>
              <a:t>唐朝的邻保制度，以四家为邻，五邻为保，彼此之间相互监督。北宋王安石实施的</a:t>
            </a:r>
            <a:r>
              <a:rPr lang="zh-CN" altLang="en-US" sz="2000" b="1">
                <a:solidFill>
                  <a:srgbClr val="FF0000"/>
                </a:solidFill>
                <a:highlight>
                  <a:srgbClr val="FFFF00"/>
                </a:highlight>
                <a:latin typeface="楷体" panose="02010609060101010101" charset="-122"/>
                <a:ea typeface="楷体" panose="02010609060101010101" charset="-122"/>
              </a:rPr>
              <a:t>保甲制</a:t>
            </a:r>
            <a:r>
              <a:rPr lang="zh-CN" altLang="en-US" sz="2000">
                <a:latin typeface="楷体" panose="02010609060101010101" charset="-122"/>
                <a:ea typeface="楷体" panose="02010609060101010101" charset="-122"/>
              </a:rPr>
              <a:t>即源于此。</a:t>
            </a:r>
            <a:endParaRPr lang="zh-CN" altLang="en-US" sz="2000">
              <a:latin typeface="楷体" panose="02010609060101010101" charset="-122"/>
              <a:ea typeface="楷体" panose="02010609060101010101" charset="-122"/>
            </a:endParaRPr>
          </a:p>
        </p:txBody>
      </p:sp>
      <p:sp>
        <p:nvSpPr>
          <p:cNvPr id="3"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13" name="文本框 12"/>
          <p:cNvSpPr txBox="1"/>
          <p:nvPr/>
        </p:nvSpPr>
        <p:spPr>
          <a:xfrm>
            <a:off x="8454390" y="4164330"/>
            <a:ext cx="3609340" cy="607695"/>
          </a:xfrm>
          <a:prstGeom prst="rect">
            <a:avLst/>
          </a:prstGeom>
          <a:noFill/>
        </p:spPr>
        <p:txBody>
          <a:bodyPr wrap="square" rtlCol="0">
            <a:spAutoFit/>
          </a:bodyPr>
          <a:p>
            <a:pPr indent="0" algn="l" fontAlgn="auto">
              <a:lnSpc>
                <a:spcPct val="140000"/>
              </a:lnSpc>
            </a:pPr>
            <a:r>
              <a:rPr lang="zh-CN" altLang="en-US" sz="2400">
                <a:latin typeface="华文中宋" panose="02010600040101010101" charset="-122"/>
                <a:ea typeface="华文中宋" panose="02010600040101010101" charset="-122"/>
                <a:sym typeface="华文中宋" panose="02010600040101010101" charset="-122"/>
              </a:rPr>
              <a:t>选必一</a:t>
            </a:r>
            <a:r>
              <a:rPr lang="en-US" altLang="zh-CN" sz="2400">
                <a:latin typeface="华文中宋" panose="02010600040101010101" charset="-122"/>
                <a:ea typeface="华文中宋" panose="02010600040101010101" charset="-122"/>
                <a:sym typeface="华文中宋" panose="02010600040101010101" charset="-122"/>
              </a:rPr>
              <a:t> </a:t>
            </a:r>
            <a:r>
              <a:rPr lang="zh-CN" altLang="en-US" sz="2400">
                <a:latin typeface="华文中宋" panose="02010600040101010101" charset="-122"/>
                <a:ea typeface="华文中宋" panose="02010600040101010101" charset="-122"/>
                <a:sym typeface="华文中宋" panose="02010600040101010101" charset="-122"/>
              </a:rPr>
              <a:t>第</a:t>
            </a:r>
            <a:r>
              <a:rPr lang="en-US" altLang="zh-CN" sz="2400">
                <a:latin typeface="华文中宋" panose="02010600040101010101" charset="-122"/>
                <a:ea typeface="华文中宋" panose="02010600040101010101" charset="-122"/>
                <a:sym typeface="华文中宋" panose="02010600040101010101" charset="-122"/>
              </a:rPr>
              <a:t>17</a:t>
            </a:r>
            <a:r>
              <a:rPr lang="zh-CN" altLang="en-US" sz="2400">
                <a:latin typeface="华文中宋" panose="02010600040101010101" charset="-122"/>
                <a:ea typeface="华文中宋" panose="02010600040101010101" charset="-122"/>
                <a:sym typeface="华文中宋" panose="02010600040101010101" charset="-122"/>
              </a:rPr>
              <a:t>课</a:t>
            </a:r>
            <a:endParaRPr lang="zh-CN" altLang="en-US" sz="2400">
              <a:solidFill>
                <a:schemeClr val="tx1"/>
              </a:solidFill>
              <a:latin typeface="华文中宋" panose="02010600040101010101" charset="-122"/>
              <a:ea typeface="华文中宋" panose="02010600040101010101" charset="-122"/>
              <a:sym typeface="华文中宋" panose="02010600040101010101" charset="-122"/>
            </a:endParaRPr>
          </a:p>
        </p:txBody>
      </p:sp>
      <p:sp>
        <p:nvSpPr>
          <p:cNvPr id="4" name="矩形 3"/>
          <p:cNvSpPr/>
          <p:nvPr/>
        </p:nvSpPr>
        <p:spPr>
          <a:xfrm>
            <a:off x="2403475" y="5862955"/>
            <a:ext cx="324485" cy="19240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第8讲 辽宋夏金元的统治_05"/>
          <p:cNvPicPr>
            <a:picLocks noChangeAspect="1"/>
          </p:cNvPicPr>
          <p:nvPr/>
        </p:nvPicPr>
        <p:blipFill>
          <a:blip r:embed="rId1"/>
          <a:stretch>
            <a:fillRect/>
          </a:stretch>
        </p:blipFill>
        <p:spPr>
          <a:xfrm>
            <a:off x="378460" y="1537335"/>
            <a:ext cx="3555855" cy="5022000"/>
          </a:xfrm>
          <a:prstGeom prst="rect">
            <a:avLst/>
          </a:prstGeom>
        </p:spPr>
      </p:pic>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3"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5" name="图片 4"/>
          <p:cNvPicPr>
            <a:picLocks noChangeAspect="1"/>
          </p:cNvPicPr>
          <p:nvPr/>
        </p:nvPicPr>
        <p:blipFill>
          <a:blip r:embed="rId2"/>
          <a:stretch>
            <a:fillRect/>
          </a:stretch>
        </p:blipFill>
        <p:spPr>
          <a:xfrm>
            <a:off x="4151630" y="1537335"/>
            <a:ext cx="7797800" cy="5022215"/>
          </a:xfrm>
          <a:prstGeom prst="rect">
            <a:avLst/>
          </a:prstGeom>
        </p:spPr>
      </p:pic>
      <p:sp>
        <p:nvSpPr>
          <p:cNvPr id="2" name="文本框 1"/>
          <p:cNvSpPr txBox="1"/>
          <p:nvPr/>
        </p:nvSpPr>
        <p:spPr>
          <a:xfrm>
            <a:off x="8630920" y="4942840"/>
            <a:ext cx="739775" cy="39878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p>
            <a:pPr algn="l"/>
            <a:r>
              <a:rPr lang="zh-CN" altLang="en-US" sz="2000">
                <a:latin typeface="华文中宋" panose="02010600040101010101" charset="-122"/>
                <a:ea typeface="华文中宋" panose="02010600040101010101" charset="-122"/>
              </a:rPr>
              <a:t>元昊</a:t>
            </a:r>
            <a:endParaRPr lang="zh-CN" altLang="en-US" sz="2000">
              <a:latin typeface="华文中宋" panose="02010600040101010101" charset="-122"/>
              <a:ea typeface="华文中宋" panose="0201060004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第8讲 辽宋夏金元的统治_07"/>
          <p:cNvPicPr>
            <a:picLocks noChangeAspect="1"/>
          </p:cNvPicPr>
          <p:nvPr/>
        </p:nvPicPr>
        <p:blipFill>
          <a:blip r:embed="rId1"/>
          <a:stretch>
            <a:fillRect/>
          </a:stretch>
        </p:blipFill>
        <p:spPr>
          <a:xfrm>
            <a:off x="4139565" y="1537335"/>
            <a:ext cx="3555855" cy="5022000"/>
          </a:xfrm>
          <a:prstGeom prst="rect">
            <a:avLst/>
          </a:prstGeom>
        </p:spPr>
      </p:pic>
      <p:pic>
        <p:nvPicPr>
          <p:cNvPr id="7" name="图片 6" descr="第8讲 辽宋夏金元的统治_06"/>
          <p:cNvPicPr>
            <a:picLocks noChangeAspect="1"/>
          </p:cNvPicPr>
          <p:nvPr/>
        </p:nvPicPr>
        <p:blipFill>
          <a:blip r:embed="rId2"/>
          <a:stretch>
            <a:fillRect/>
          </a:stretch>
        </p:blipFill>
        <p:spPr>
          <a:xfrm>
            <a:off x="379095" y="1537335"/>
            <a:ext cx="3555855" cy="5022000"/>
          </a:xfrm>
          <a:prstGeom prst="rect">
            <a:avLst/>
          </a:prstGeom>
        </p:spPr>
      </p:pic>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3"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5" name="文本框 4"/>
          <p:cNvSpPr txBox="1"/>
          <p:nvPr/>
        </p:nvSpPr>
        <p:spPr>
          <a:xfrm>
            <a:off x="7900035" y="1604645"/>
            <a:ext cx="4169410" cy="4887595"/>
          </a:xfrm>
          <a:prstGeom prst="rect">
            <a:avLst/>
          </a:prstGeom>
          <a:noFill/>
        </p:spPr>
        <p:txBody>
          <a:bodyPr wrap="square" rtlCol="0" anchor="t">
            <a:spAutoFit/>
          </a:bodyPr>
          <a:p>
            <a:pPr indent="0" algn="just" fontAlgn="auto">
              <a:lnSpc>
                <a:spcPct val="130000"/>
              </a:lnSpc>
            </a:pPr>
            <a:r>
              <a:rPr lang="zh-CN" altLang="en-US" sz="2400" b="1">
                <a:latin typeface="华文中宋" panose="02010600040101010101" charset="-122"/>
                <a:ea typeface="华文中宋" panose="02010600040101010101" charset="-122"/>
                <a:sym typeface="华文中宋" panose="02010600040101010101" charset="-122"/>
              </a:rPr>
              <a:t>举例：一个朝代的必备内容</a:t>
            </a:r>
            <a:endParaRPr lang="zh-CN" sz="2400">
              <a:solidFill>
                <a:srgbClr val="FF0000"/>
              </a:solidFill>
              <a:latin typeface="华文中宋" panose="02010600040101010101" charset="-122"/>
              <a:ea typeface="华文中宋" panose="02010600040101010101" charset="-122"/>
              <a:sym typeface="华文中宋" panose="02010600040101010101" charset="-122"/>
            </a:endParaRPr>
          </a:p>
          <a:p>
            <a:pPr indent="0" algn="just" fontAlgn="auto">
              <a:lnSpc>
                <a:spcPct val="130000"/>
              </a:lnSpc>
            </a:pPr>
            <a:r>
              <a:rPr lang="zh-CN" sz="2400">
                <a:solidFill>
                  <a:srgbClr val="FF0000"/>
                </a:solidFill>
                <a:latin typeface="华文中宋" panose="02010600040101010101" charset="-122"/>
                <a:ea typeface="华文中宋" panose="02010600040101010101" charset="-122"/>
                <a:sym typeface="华文中宋" panose="02010600040101010101" charset="-122"/>
              </a:rPr>
              <a:t>政治：</a:t>
            </a:r>
            <a:r>
              <a:rPr lang="zh-CN" sz="2400">
                <a:solidFill>
                  <a:schemeClr val="tx1"/>
                </a:solidFill>
                <a:latin typeface="华文中宋" panose="02010600040101010101" charset="-122"/>
                <a:ea typeface="华文中宋" panose="02010600040101010101" charset="-122"/>
                <a:sym typeface="华文中宋" panose="02010600040101010101" charset="-122"/>
              </a:rPr>
              <a:t>建立与衰亡、</a:t>
            </a:r>
            <a:r>
              <a:rPr lang="zh-CN" sz="2400">
                <a:solidFill>
                  <a:schemeClr val="tx1"/>
                </a:solidFill>
                <a:latin typeface="华文中宋" panose="02010600040101010101" charset="-122"/>
                <a:ea typeface="华文中宋" panose="02010600040101010101" charset="-122"/>
                <a:sym typeface="华文中宋" panose="02010600040101010101" charset="-122"/>
              </a:rPr>
              <a:t>中央、地方、官员（选拔、监察、考核）、法律、民族关系、对外交往、赋役、户籍、基层治理</a:t>
            </a:r>
            <a:r>
              <a:rPr lang="en-US" altLang="zh-CN" sz="2400">
                <a:solidFill>
                  <a:schemeClr val="tx1"/>
                </a:solidFill>
                <a:latin typeface="华文中宋" panose="02010600040101010101" charset="-122"/>
                <a:ea typeface="华文中宋" panose="02010600040101010101" charset="-122"/>
                <a:sym typeface="华文中宋" panose="02010600040101010101" charset="-122"/>
              </a:rPr>
              <a:t>……</a:t>
            </a:r>
            <a:endParaRPr lang="zh-CN" sz="2400">
              <a:solidFill>
                <a:schemeClr val="tx1"/>
              </a:solidFill>
              <a:latin typeface="华文中宋" panose="02010600040101010101" charset="-122"/>
              <a:ea typeface="华文中宋" panose="02010600040101010101" charset="-122"/>
              <a:sym typeface="华文中宋" panose="02010600040101010101" charset="-122"/>
            </a:endParaRPr>
          </a:p>
          <a:p>
            <a:pPr indent="0" algn="just" fontAlgn="auto">
              <a:lnSpc>
                <a:spcPct val="130000"/>
              </a:lnSpc>
            </a:pPr>
            <a:r>
              <a:rPr lang="zh-CN" sz="2400">
                <a:solidFill>
                  <a:srgbClr val="FF0000"/>
                </a:solidFill>
                <a:latin typeface="华文中宋" panose="02010600040101010101" charset="-122"/>
                <a:ea typeface="华文中宋" panose="02010600040101010101" charset="-122"/>
                <a:sym typeface="华文中宋" panose="02010600040101010101" charset="-122"/>
              </a:rPr>
              <a:t>经济：</a:t>
            </a:r>
            <a:r>
              <a:rPr lang="zh-CN" sz="2400">
                <a:solidFill>
                  <a:schemeClr val="tx1"/>
                </a:solidFill>
                <a:latin typeface="华文中宋" panose="02010600040101010101" charset="-122"/>
                <a:ea typeface="华文中宋" panose="02010600040101010101" charset="-122"/>
                <a:sym typeface="华文中宋" panose="02010600040101010101" charset="-122"/>
              </a:rPr>
              <a:t>农业、手工业、商业、货币、建筑、交通</a:t>
            </a:r>
            <a:r>
              <a:rPr lang="en-US" altLang="zh-CN" sz="2400">
                <a:solidFill>
                  <a:schemeClr val="tx1"/>
                </a:solidFill>
                <a:latin typeface="华文中宋" panose="02010600040101010101" charset="-122"/>
                <a:ea typeface="华文中宋" panose="02010600040101010101" charset="-122"/>
                <a:sym typeface="华文中宋" panose="02010600040101010101" charset="-122"/>
              </a:rPr>
              <a:t>……</a:t>
            </a:r>
            <a:endParaRPr lang="zh-CN" sz="2400">
              <a:solidFill>
                <a:schemeClr val="tx1"/>
              </a:solidFill>
              <a:latin typeface="华文中宋" panose="02010600040101010101" charset="-122"/>
              <a:ea typeface="华文中宋" panose="02010600040101010101" charset="-122"/>
              <a:sym typeface="华文中宋" panose="02010600040101010101" charset="-122"/>
            </a:endParaRPr>
          </a:p>
          <a:p>
            <a:pPr indent="0" algn="just" fontAlgn="auto">
              <a:lnSpc>
                <a:spcPct val="130000"/>
              </a:lnSpc>
            </a:pPr>
            <a:r>
              <a:rPr lang="zh-CN" sz="2400">
                <a:solidFill>
                  <a:srgbClr val="FF0000"/>
                </a:solidFill>
                <a:latin typeface="华文中宋" panose="02010600040101010101" charset="-122"/>
                <a:ea typeface="华文中宋" panose="02010600040101010101" charset="-122"/>
                <a:sym typeface="华文中宋" panose="02010600040101010101" charset="-122"/>
              </a:rPr>
              <a:t>文化：</a:t>
            </a:r>
            <a:r>
              <a:rPr lang="zh-CN" sz="2400">
                <a:solidFill>
                  <a:schemeClr val="tx1"/>
                </a:solidFill>
                <a:latin typeface="华文中宋" panose="02010600040101010101" charset="-122"/>
                <a:ea typeface="华文中宋" panose="02010600040101010101" charset="-122"/>
                <a:sym typeface="华文中宋" panose="02010600040101010101" charset="-122"/>
              </a:rPr>
              <a:t>思想（宗教）、文艺和科技成果</a:t>
            </a:r>
            <a:r>
              <a:rPr lang="en-US" altLang="zh-CN" sz="2400">
                <a:solidFill>
                  <a:schemeClr val="tx1"/>
                </a:solidFill>
                <a:latin typeface="华文中宋" panose="02010600040101010101" charset="-122"/>
                <a:ea typeface="华文中宋" panose="02010600040101010101" charset="-122"/>
                <a:sym typeface="华文中宋" panose="02010600040101010101" charset="-122"/>
              </a:rPr>
              <a:t>……</a:t>
            </a:r>
            <a:endParaRPr lang="en-US" altLang="zh-CN" sz="2400">
              <a:solidFill>
                <a:schemeClr val="tx1"/>
              </a:solidFill>
              <a:latin typeface="华文中宋" panose="02010600040101010101" charset="-122"/>
              <a:ea typeface="华文中宋" panose="02010600040101010101" charset="-122"/>
              <a:sym typeface="华文中宋" panose="02010600040101010101" charset="-122"/>
            </a:endParaRPr>
          </a:p>
        </p:txBody>
      </p:sp>
      <p:pic>
        <p:nvPicPr>
          <p:cNvPr id="2" name="图片 1"/>
          <p:cNvPicPr>
            <a:picLocks noChangeAspect="1"/>
          </p:cNvPicPr>
          <p:nvPr/>
        </p:nvPicPr>
        <p:blipFill>
          <a:blip r:embed="rId3"/>
          <a:stretch>
            <a:fillRect/>
          </a:stretch>
        </p:blipFill>
        <p:spPr>
          <a:xfrm>
            <a:off x="4424045" y="4190365"/>
            <a:ext cx="2986405" cy="16795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2" name="图片 1" descr="学生学案 - 8_01"/>
          <p:cNvPicPr>
            <a:picLocks noChangeAspect="1"/>
          </p:cNvPicPr>
          <p:nvPr/>
        </p:nvPicPr>
        <p:blipFill>
          <a:blip r:embed="rId1"/>
          <a:stretch>
            <a:fillRect/>
          </a:stretch>
        </p:blipFill>
        <p:spPr>
          <a:xfrm>
            <a:off x="2437130" y="1514475"/>
            <a:ext cx="7317740" cy="5167630"/>
          </a:xfrm>
          <a:prstGeom prst="rect">
            <a:avLst/>
          </a:prstGeom>
        </p:spPr>
      </p:pic>
      <p:sp>
        <p:nvSpPr>
          <p:cNvPr id="7" name="矩形 6"/>
          <p:cNvSpPr/>
          <p:nvPr/>
        </p:nvSpPr>
        <p:spPr>
          <a:xfrm>
            <a:off x="6155690" y="4429125"/>
            <a:ext cx="3432175" cy="1532890"/>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402965" y="2205990"/>
            <a:ext cx="2648585" cy="83248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612390" y="2205990"/>
            <a:ext cx="790575" cy="8324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439420" y="2458085"/>
            <a:ext cx="1670050" cy="521970"/>
          </a:xfrm>
          <a:prstGeom prst="rect">
            <a:avLst/>
          </a:prstGeom>
          <a:noFill/>
        </p:spPr>
        <p:txBody>
          <a:bodyPr wrap="square" rtlCol="0">
            <a:spAutoFit/>
          </a:bodyPr>
          <a:p>
            <a:pPr algn="ctr"/>
            <a:r>
              <a:rPr lang="zh-CN" altLang="en-US" sz="2800">
                <a:latin typeface="华文中宋" panose="02010600040101010101" charset="-122"/>
                <a:ea typeface="华文中宋" panose="02010600040101010101" charset="-122"/>
              </a:rPr>
              <a:t>复习主线</a:t>
            </a:r>
            <a:endParaRPr lang="zh-CN" altLang="en-US" sz="2800">
              <a:latin typeface="华文中宋" panose="02010600040101010101" charset="-122"/>
              <a:ea typeface="华文中宋" panose="02010600040101010101" charset="-122"/>
            </a:endParaRPr>
          </a:p>
        </p:txBody>
      </p:sp>
      <p:sp>
        <p:nvSpPr>
          <p:cNvPr id="4" name="文本框 3"/>
          <p:cNvSpPr txBox="1"/>
          <p:nvPr/>
        </p:nvSpPr>
        <p:spPr>
          <a:xfrm>
            <a:off x="439420" y="4151630"/>
            <a:ext cx="1670050" cy="521970"/>
          </a:xfrm>
          <a:prstGeom prst="rect">
            <a:avLst/>
          </a:prstGeom>
          <a:noFill/>
        </p:spPr>
        <p:txBody>
          <a:bodyPr wrap="square" rtlCol="0">
            <a:spAutoFit/>
          </a:bodyPr>
          <a:p>
            <a:pPr algn="ctr"/>
            <a:r>
              <a:rPr lang="zh-CN" altLang="en-US" sz="2800">
                <a:latin typeface="华文中宋" panose="02010600040101010101" charset="-122"/>
                <a:ea typeface="华文中宋" panose="02010600040101010101" charset="-122"/>
              </a:rPr>
              <a:t>复习辅线</a:t>
            </a:r>
            <a:endParaRPr lang="zh-CN" altLang="en-US" sz="2800">
              <a:latin typeface="华文中宋" panose="02010600040101010101" charset="-122"/>
              <a:ea typeface="华文中宋" panose="02010600040101010101" charset="-122"/>
            </a:endParaRPr>
          </a:p>
        </p:txBody>
      </p:sp>
      <p:sp>
        <p:nvSpPr>
          <p:cNvPr id="8" name="文本框 7"/>
          <p:cNvSpPr txBox="1"/>
          <p:nvPr/>
        </p:nvSpPr>
        <p:spPr>
          <a:xfrm>
            <a:off x="10082530" y="4719320"/>
            <a:ext cx="1960880" cy="953135"/>
          </a:xfrm>
          <a:prstGeom prst="rect">
            <a:avLst/>
          </a:prstGeom>
          <a:noFill/>
        </p:spPr>
        <p:txBody>
          <a:bodyPr wrap="square" rtlCol="0">
            <a:spAutoFit/>
          </a:bodyPr>
          <a:p>
            <a:pPr algn="ctr"/>
            <a:r>
              <a:rPr lang="zh-CN" altLang="en-US" sz="2800">
                <a:latin typeface="华文中宋" panose="02010600040101010101" charset="-122"/>
                <a:ea typeface="华文中宋" panose="02010600040101010101" charset="-122"/>
              </a:rPr>
              <a:t>选择性必修内容呈现</a:t>
            </a:r>
            <a:endParaRPr lang="zh-CN" altLang="en-US" sz="2800">
              <a:latin typeface="华文中宋" panose="02010600040101010101" charset="-122"/>
              <a:ea typeface="华文中宋" panose="02010600040101010101" charset="-122"/>
            </a:endParaRPr>
          </a:p>
        </p:txBody>
      </p:sp>
      <p:cxnSp>
        <p:nvCxnSpPr>
          <p:cNvPr id="25" name="直接箭头连接符 24"/>
          <p:cNvCxnSpPr>
            <a:endCxn id="6" idx="2"/>
          </p:cNvCxnSpPr>
          <p:nvPr/>
        </p:nvCxnSpPr>
        <p:spPr>
          <a:xfrm flipV="1">
            <a:off x="2109470" y="3038475"/>
            <a:ext cx="2618105" cy="1377315"/>
          </a:xfrm>
          <a:prstGeom prst="straightConnector1">
            <a:avLst/>
          </a:prstGeom>
          <a:ln w="444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3" idx="3"/>
            <a:endCxn id="5" idx="1"/>
          </p:cNvCxnSpPr>
          <p:nvPr/>
        </p:nvCxnSpPr>
        <p:spPr>
          <a:xfrm flipV="1">
            <a:off x="2109470" y="2622550"/>
            <a:ext cx="502920" cy="9652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8" idx="1"/>
            <a:endCxn id="7" idx="3"/>
          </p:cNvCxnSpPr>
          <p:nvPr/>
        </p:nvCxnSpPr>
        <p:spPr>
          <a:xfrm flipH="1" flipV="1">
            <a:off x="9587865" y="5195570"/>
            <a:ext cx="494665" cy="635"/>
          </a:xfrm>
          <a:prstGeom prst="straightConnector1">
            <a:avLst/>
          </a:prstGeom>
          <a:ln w="444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矩形: 圆角 53"/>
          <p:cNvSpPr/>
          <p:nvPr/>
        </p:nvSpPr>
        <p:spPr>
          <a:xfrm>
            <a:off x="377825" y="835025"/>
            <a:ext cx="2534920"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如何制作学案</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58134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复习课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与</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新授课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区别在哪？</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3" name="图片 2" descr="【课件】两宋的政治与军事_12"/>
          <p:cNvPicPr>
            <a:picLocks noChangeAspect="1"/>
          </p:cNvPicPr>
          <p:nvPr/>
        </p:nvPicPr>
        <p:blipFill>
          <a:blip r:embed="rId1"/>
          <a:stretch>
            <a:fillRect/>
          </a:stretch>
        </p:blipFill>
        <p:spPr>
          <a:xfrm>
            <a:off x="7469505" y="1669415"/>
            <a:ext cx="4480560" cy="310642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2"/>
          <a:stretch>
            <a:fillRect/>
          </a:stretch>
        </p:blipFill>
        <p:spPr>
          <a:xfrm>
            <a:off x="304165" y="1669415"/>
            <a:ext cx="7042785" cy="3106420"/>
          </a:xfrm>
          <a:prstGeom prst="rect">
            <a:avLst/>
          </a:prstGeom>
          <a:effectLst>
            <a:outerShdw blurRad="50800" dist="38100" dir="2700000" algn="tl" rotWithShape="0">
              <a:prstClr val="black">
                <a:alpha val="40000"/>
              </a:prstClr>
            </a:outerShdw>
          </a:effectLst>
        </p:spPr>
      </p:pic>
      <p:sp>
        <p:nvSpPr>
          <p:cNvPr id="2" name="Title 6"/>
          <p:cNvSpPr txBox="1"/>
          <p:nvPr>
            <p:custDataLst>
              <p:tags r:id="rId3"/>
            </p:custDataLst>
          </p:nvPr>
        </p:nvSpPr>
        <p:spPr>
          <a:xfrm>
            <a:off x="1096645" y="5103495"/>
            <a:ext cx="9998710" cy="133413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50000"/>
              </a:lnSpc>
              <a:spcBef>
                <a:spcPts val="0"/>
              </a:spcBef>
              <a:spcAft>
                <a:spcPts val="800"/>
              </a:spcAft>
              <a:buSzPct val="100000"/>
              <a:buNone/>
            </a:pPr>
            <a:r>
              <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运用图示，简单处理基础知识</a:t>
            </a:r>
            <a:endPar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58134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复习课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与</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新授课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区别在哪？</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76530" y="1482090"/>
            <a:ext cx="11840210" cy="5367020"/>
          </a:xfrm>
          <a:prstGeom prst="rect">
            <a:avLst/>
          </a:prstGeom>
          <a:noFill/>
        </p:spPr>
        <p:txBody>
          <a:bodyPr wrap="square" rtlCol="0" anchor="t">
            <a:spAutoFit/>
          </a:bodyPr>
          <a:p>
            <a:pPr>
              <a:lnSpc>
                <a:spcPct val="130000"/>
              </a:lnSpc>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（2020</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天津）</a:t>
            </a:r>
            <a:endParaRPr lang="zh-CN" altLang="en-US" sz="2400">
              <a:solidFill>
                <a:schemeClr val="tx1"/>
              </a:solidFill>
              <a:latin typeface="华文中宋" panose="02010600040101010101" charset="-122"/>
              <a:ea typeface="华文中宋" panose="02010600040101010101" charset="-122"/>
              <a:cs typeface="华文中宋" panose="02010600040101010101" charset="-122"/>
            </a:endParaRPr>
          </a:p>
          <a:p>
            <a:pPr indent="609600" fontAlgn="auto">
              <a:lnSpc>
                <a:spcPct val="130000"/>
              </a:lnSpc>
              <a:extLst>
                <a:ext uri="{35155182-B16C-46BC-9424-99874614C6A1}">
                  <wpsdc:indentchars xmlns:wpsdc="http://www.wps.cn/officeDocument/2017/drawingmlCustomData" val="200" checksum="4158780845"/>
                </a:ext>
              </a:extLst>
            </a:pPr>
            <a:r>
              <a:rPr lang="zh-CN" altLang="en-US" sz="2400">
                <a:solidFill>
                  <a:schemeClr val="tx1"/>
                </a:solidFill>
                <a:latin typeface="华文中宋" panose="02010600040101010101" charset="-122"/>
                <a:ea typeface="华文中宋" panose="02010600040101010101" charset="-122"/>
                <a:cs typeface="楷体" panose="02010609060101010101" charset="-122"/>
              </a:rPr>
              <a:t>材料</a:t>
            </a:r>
            <a:r>
              <a:rPr lang="zh-CN" altLang="en-US" sz="2400">
                <a:solidFill>
                  <a:schemeClr val="tx1"/>
                </a:solidFill>
                <a:latin typeface="楷体" panose="02010609060101010101" charset="-122"/>
                <a:ea typeface="楷体" panose="02010609060101010101" charset="-122"/>
                <a:cs typeface="楷体" panose="02010609060101010101" charset="-122"/>
              </a:rPr>
              <a:t> 为加强边防，唐在沿边重镇设立节度使。节度使最初只掌兵权，后来总揽军、政、财、监之权，权重势雄，独霸一方。安史之乱后，藩镇</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相望于内地</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屯重兵，多以赋入自赡</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喜则连衡（横）而叛上，怒则以力相并</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609600" fontAlgn="auto">
              <a:lnSpc>
                <a:spcPct val="130000"/>
              </a:lnSpc>
              <a:extLst>
                <a:ext uri="{35155182-B16C-46BC-9424-99874614C6A1}">
                  <wpsdc:indentchars xmlns:wpsdc="http://www.wps.cn/officeDocument/2017/drawingmlCustomData" val="200" checksum="4158780845"/>
                </a:ext>
              </a:extLst>
            </a:pPr>
            <a:r>
              <a:rPr lang="zh-CN" altLang="en-US" sz="2400">
                <a:solidFill>
                  <a:schemeClr val="tx1"/>
                </a:solidFill>
                <a:latin typeface="楷体" panose="02010609060101010101" charset="-122"/>
                <a:ea typeface="楷体" panose="02010609060101010101" charset="-122"/>
                <a:cs typeface="楷体" panose="02010609060101010101" charset="-122"/>
              </a:rPr>
              <a:t>宋太祖即位后，革除前朝之弊，</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申命诸州，度支经费外，凡金帛以助军实，悉送都下，无得占留</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，并采取派遣官员监察地方等多项措施，</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由是利归公上而外权削矣</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。宋太宗时，节度使掌控的支郡也被收回，从此</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无复领支郡者</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609600" fontAlgn="auto">
              <a:lnSpc>
                <a:spcPct val="130000"/>
              </a:lnSpc>
              <a:extLst>
                <a:ext uri="{35155182-B16C-46BC-9424-99874614C6A1}">
                  <wpsdc:indentchars xmlns:wpsdc="http://www.wps.cn/officeDocument/2017/drawingmlCustomData" val="200" checksum="4158780845"/>
                </a:ext>
              </a:extLst>
            </a:pPr>
            <a:r>
              <a:rPr lang="zh-CN" altLang="en-US" sz="2400">
                <a:solidFill>
                  <a:schemeClr val="tx1"/>
                </a:solidFill>
                <a:latin typeface="楷体" panose="02010609060101010101" charset="-122"/>
                <a:ea typeface="楷体" panose="02010609060101010101" charset="-122"/>
                <a:cs typeface="楷体" panose="02010609060101010101" charset="-122"/>
              </a:rPr>
              <a:t>元朝变革地方行政制度，设立行省。行省官员常以</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藩大臣</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和封疆大吏自居，替朝廷镇守地方；凡行政号令和公文申禀，</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不敢专决大政，咨中书（省）而后行</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609600" algn="r" fontAlgn="auto">
              <a:lnSpc>
                <a:spcPct val="130000"/>
              </a:lnSpc>
              <a:extLst>
                <a:ext uri="{35155182-B16C-46BC-9424-99874614C6A1}">
                  <wpsdc:indentchars xmlns:wpsdc="http://www.wps.cn/officeDocument/2017/drawingmlCustomData" val="200" checksum="4158780845"/>
                </a:ext>
              </a:extLst>
            </a:pP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rPr>
              <a:t>摘编自白寿彝总主编《中国通史》等</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609600" fontAlgn="auto">
              <a:lnSpc>
                <a:spcPct val="130000"/>
              </a:lnSpc>
              <a:extLst>
                <a:ext uri="{35155182-B16C-46BC-9424-99874614C6A1}">
                  <wpsdc:indentchars xmlns:wpsdc="http://www.wps.cn/officeDocument/2017/drawingmlCustomData" val="200" checksum="4158780845"/>
                </a:ext>
              </a:extLst>
            </a:pPr>
            <a:r>
              <a:rPr lang="zh-CN" altLang="en-US" sz="2400">
                <a:solidFill>
                  <a:schemeClr val="tx1"/>
                </a:solidFill>
                <a:latin typeface="华文中宋" panose="02010600040101010101" charset="-122"/>
                <a:ea typeface="华文中宋" panose="02010600040101010101" charset="-122"/>
              </a:rPr>
              <a:t>依据材料并结合所学知识，评述唐、宋、元时期中央政权对地方的治理措施。</a:t>
            </a:r>
            <a:endParaRPr lang="zh-CN" altLang="en-US" sz="2400">
              <a:solidFill>
                <a:schemeClr val="tx1"/>
              </a:solidFill>
              <a:latin typeface="华文中宋" panose="02010600040101010101" charset="-122"/>
              <a:ea typeface="华文中宋" panose="02010600040101010101" charset="-122"/>
            </a:endParaRPr>
          </a:p>
        </p:txBody>
      </p:sp>
      <p:sp>
        <p:nvSpPr>
          <p:cNvPr id="8" name="文本框 7"/>
          <p:cNvSpPr txBox="1"/>
          <p:nvPr/>
        </p:nvSpPr>
        <p:spPr>
          <a:xfrm>
            <a:off x="2243455" y="2303780"/>
            <a:ext cx="7705725" cy="829945"/>
          </a:xfrm>
          <a:prstGeom prst="rect">
            <a:avLst/>
          </a:prstGeom>
          <a:solidFill>
            <a:srgbClr val="FFFF00"/>
          </a:solidFill>
          <a:ln>
            <a:noFill/>
          </a:ln>
        </p:spPr>
        <p:txBody>
          <a:bodyPr wrap="square" rtlCol="0">
            <a:spAutoFit/>
          </a:bodyPr>
          <a:p>
            <a:pPr algn="l"/>
            <a:r>
              <a:rPr lang="zh-CN" altLang="en-US" sz="2400" b="1">
                <a:solidFill>
                  <a:srgbClr val="FF0000"/>
                </a:solidFill>
                <a:latin typeface="华文中宋" panose="02010600040101010101" charset="-122"/>
                <a:ea typeface="华文中宋" panose="02010600040101010101" charset="-122"/>
                <a:sym typeface="+mn-ea"/>
              </a:rPr>
              <a:t>设置节度使，加强边防力量；赋予节度使较大权力。</a:t>
            </a:r>
            <a:endParaRPr lang="zh-CN" altLang="en-US" sz="2400" b="1">
              <a:solidFill>
                <a:srgbClr val="FF0000"/>
              </a:solidFill>
              <a:latin typeface="华文中宋" panose="02010600040101010101" charset="-122"/>
              <a:ea typeface="华文中宋" panose="02010600040101010101" charset="-122"/>
              <a:sym typeface="+mn-ea"/>
            </a:endParaRPr>
          </a:p>
          <a:p>
            <a:pPr algn="l"/>
            <a:r>
              <a:rPr lang="zh-CN" altLang="en-US" sz="2400" b="1">
                <a:solidFill>
                  <a:srgbClr val="FF0000"/>
                </a:solidFill>
                <a:latin typeface="华文中宋" panose="02010600040101010101" charset="-122"/>
                <a:ea typeface="华文中宋" panose="02010600040101010101" charset="-122"/>
                <a:sym typeface="+mn-ea"/>
              </a:rPr>
              <a:t>节度使最终形成尾大不掉，违背了初衷，削弱中央集权。</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9" name="文本框 8"/>
          <p:cNvSpPr txBox="1"/>
          <p:nvPr/>
        </p:nvSpPr>
        <p:spPr>
          <a:xfrm>
            <a:off x="1096645" y="3566160"/>
            <a:ext cx="9999980" cy="1198880"/>
          </a:xfrm>
          <a:prstGeom prst="rect">
            <a:avLst/>
          </a:prstGeom>
          <a:solidFill>
            <a:srgbClr val="FFFF00"/>
          </a:solidFill>
          <a:ln>
            <a:noFill/>
          </a:ln>
        </p:spPr>
        <p:txBody>
          <a:bodyPr wrap="square" rtlCol="0">
            <a:spAutoFit/>
          </a:bodyPr>
          <a:p>
            <a:pPr algn="just"/>
            <a:r>
              <a:rPr lang="zh-CN" altLang="en-US" sz="2400" b="1">
                <a:solidFill>
                  <a:srgbClr val="FF0000"/>
                </a:solidFill>
                <a:latin typeface="华文中宋" panose="02010600040101010101" charset="-122"/>
                <a:ea typeface="华文中宋" panose="02010600040101010101" charset="-122"/>
                <a:sym typeface="+mn-ea"/>
              </a:rPr>
              <a:t>宋初实行改革，削夺节度使权力，弱化地方军力；监督地方行政，文臣执掌地方，加强对地方财政掌控。</a:t>
            </a:r>
            <a:r>
              <a:rPr lang="en-US" altLang="zh-CN" sz="2400" b="1">
                <a:solidFill>
                  <a:srgbClr val="FF0000"/>
                </a:solidFill>
                <a:latin typeface="华文中宋" panose="02010600040101010101" charset="-122"/>
                <a:ea typeface="华文中宋" panose="02010600040101010101" charset="-122"/>
                <a:sym typeface="+mn-ea"/>
              </a:rPr>
              <a:t>      </a:t>
            </a:r>
            <a:r>
              <a:rPr lang="zh-CN" altLang="en-US" sz="2400" b="1">
                <a:solidFill>
                  <a:srgbClr val="FF0000"/>
                </a:solidFill>
                <a:latin typeface="华文中宋" panose="02010600040101010101" charset="-122"/>
                <a:ea typeface="华文中宋" panose="02010600040101010101" charset="-122"/>
                <a:sym typeface="+mn-ea"/>
              </a:rPr>
              <a:t>吸取前朝教训、多措并举、削弱地方权力，维护了中央集权；但也形成强干弱枝以及</a:t>
            </a:r>
            <a:r>
              <a:rPr lang="en-US" altLang="zh-CN" sz="2400" b="1">
                <a:solidFill>
                  <a:srgbClr val="FF0000"/>
                </a:solidFill>
                <a:latin typeface="华文中宋" panose="02010600040101010101" charset="-122"/>
                <a:ea typeface="华文中宋" panose="02010600040101010101" charset="-122"/>
                <a:sym typeface="+mn-ea"/>
              </a:rPr>
              <a:t>“</a:t>
            </a:r>
            <a:r>
              <a:rPr lang="zh-CN" altLang="en-US" sz="2400" b="1">
                <a:solidFill>
                  <a:srgbClr val="FF0000"/>
                </a:solidFill>
                <a:latin typeface="华文中宋" panose="02010600040101010101" charset="-122"/>
                <a:ea typeface="华文中宋" panose="02010600040101010101" charset="-122"/>
                <a:sym typeface="+mn-ea"/>
              </a:rPr>
              <a:t>三冗</a:t>
            </a:r>
            <a:r>
              <a:rPr lang="en-US" altLang="zh-CN" sz="2400" b="1">
                <a:solidFill>
                  <a:srgbClr val="FF0000"/>
                </a:solidFill>
                <a:latin typeface="华文中宋" panose="02010600040101010101" charset="-122"/>
                <a:ea typeface="华文中宋" panose="02010600040101010101" charset="-122"/>
                <a:sym typeface="+mn-ea"/>
              </a:rPr>
              <a:t>”</a:t>
            </a:r>
            <a:r>
              <a:rPr lang="zh-CN" altLang="en-US" sz="2400" b="1">
                <a:solidFill>
                  <a:srgbClr val="FF0000"/>
                </a:solidFill>
                <a:latin typeface="华文中宋" panose="02010600040101010101" charset="-122"/>
                <a:ea typeface="华文中宋" panose="02010600040101010101" charset="-122"/>
                <a:sym typeface="+mn-ea"/>
              </a:rPr>
              <a:t>局面。</a:t>
            </a:r>
            <a:endParaRPr lang="zh-CN" altLang="en-US" sz="2400" b="1">
              <a:solidFill>
                <a:srgbClr val="FF0000"/>
              </a:solidFill>
              <a:latin typeface="华文中宋" panose="02010600040101010101" charset="-122"/>
              <a:ea typeface="华文中宋" panose="02010600040101010101" charset="-122"/>
              <a:sym typeface="+mn-ea"/>
            </a:endParaRPr>
          </a:p>
        </p:txBody>
      </p:sp>
      <p:sp>
        <p:nvSpPr>
          <p:cNvPr id="10" name="文本框 9"/>
          <p:cNvSpPr txBox="1"/>
          <p:nvPr/>
        </p:nvSpPr>
        <p:spPr>
          <a:xfrm>
            <a:off x="972820" y="5005070"/>
            <a:ext cx="10246360" cy="829945"/>
          </a:xfrm>
          <a:prstGeom prst="rect">
            <a:avLst/>
          </a:prstGeom>
          <a:solidFill>
            <a:srgbClr val="FFFF00"/>
          </a:solidFill>
          <a:ln>
            <a:noFill/>
          </a:ln>
        </p:spPr>
        <p:txBody>
          <a:bodyPr wrap="square" rtlCol="0">
            <a:spAutoFit/>
          </a:bodyPr>
          <a:p>
            <a:pPr algn="l"/>
            <a:r>
              <a:rPr lang="zh-CN" altLang="en-US" sz="2400" b="1">
                <a:solidFill>
                  <a:srgbClr val="FF0000"/>
                </a:solidFill>
                <a:latin typeface="华文中宋" panose="02010600040101010101" charset="-122"/>
                <a:ea typeface="华文中宋" panose="02010600040101010101" charset="-122"/>
                <a:sym typeface="+mn-ea"/>
              </a:rPr>
              <a:t>设置行省，执掌地方经济、军事大权；行省权力受中央节制。</a:t>
            </a:r>
            <a:endParaRPr lang="zh-CN" altLang="en-US" sz="2400" b="1">
              <a:solidFill>
                <a:srgbClr val="FF0000"/>
              </a:solidFill>
              <a:latin typeface="华文中宋" panose="02010600040101010101" charset="-122"/>
              <a:ea typeface="华文中宋" panose="02010600040101010101" charset="-122"/>
              <a:sym typeface="+mn-ea"/>
            </a:endParaRPr>
          </a:p>
          <a:p>
            <a:pPr algn="l"/>
            <a:r>
              <a:rPr lang="zh-CN" altLang="en-US" sz="2400" b="1">
                <a:solidFill>
                  <a:srgbClr val="FF0000"/>
                </a:solidFill>
                <a:latin typeface="华文中宋" panose="02010600040101010101" charset="-122"/>
                <a:ea typeface="华文中宋" panose="02010600040101010101" charset="-122"/>
                <a:sym typeface="+mn-ea"/>
              </a:rPr>
              <a:t>开创了行省制度；对地方权力管理宽严并举；巩固了中中集权和国家统一。</a:t>
            </a:r>
            <a:endParaRPr lang="zh-CN" altLang="en-US" sz="2400" b="1">
              <a:solidFill>
                <a:srgbClr val="FF0000"/>
              </a:solidFill>
              <a:latin typeface="华文中宋" panose="02010600040101010101" charset="-122"/>
              <a:ea typeface="华文中宋" panose="02010600040101010101"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58134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复习课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与</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新授课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区别在哪？</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custDataLst>
              <p:tags r:id="rId1"/>
            </p:custDataLst>
          </p:nvPr>
        </p:nvPicPr>
        <p:blipFill>
          <a:blip r:embed="rId2"/>
          <a:stretch>
            <a:fillRect/>
          </a:stretch>
        </p:blipFill>
        <p:spPr>
          <a:xfrm>
            <a:off x="377825" y="1669415"/>
            <a:ext cx="5632001" cy="3168000"/>
          </a:xfrm>
          <a:prstGeom prst="rect">
            <a:avLst/>
          </a:prstGeom>
        </p:spPr>
      </p:pic>
      <p:pic>
        <p:nvPicPr>
          <p:cNvPr id="7" name="图片 6"/>
          <p:cNvPicPr>
            <a:picLocks noChangeAspect="1"/>
          </p:cNvPicPr>
          <p:nvPr/>
        </p:nvPicPr>
        <p:blipFill>
          <a:blip r:embed="rId3"/>
          <a:stretch>
            <a:fillRect/>
          </a:stretch>
        </p:blipFill>
        <p:spPr>
          <a:xfrm>
            <a:off x="6254115" y="1669415"/>
            <a:ext cx="5631999" cy="3168000"/>
          </a:xfrm>
          <a:prstGeom prst="rect">
            <a:avLst/>
          </a:prstGeom>
        </p:spPr>
      </p:pic>
      <p:sp>
        <p:nvSpPr>
          <p:cNvPr id="4" name="Title 6"/>
          <p:cNvSpPr txBox="1"/>
          <p:nvPr>
            <p:custDataLst>
              <p:tags r:id="rId4"/>
            </p:custDataLst>
          </p:nvPr>
        </p:nvSpPr>
        <p:spPr>
          <a:xfrm>
            <a:off x="2438400" y="5201285"/>
            <a:ext cx="7315200" cy="133413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知其然</a:t>
            </a:r>
            <a:r>
              <a:rPr altLang="zh-CN"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 → </a:t>
            </a:r>
            <a:r>
              <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知其所以然</a:t>
            </a:r>
            <a:endPar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a:p>
            <a:pPr marL="0" lvl="0" indent="0" algn="ctr" fontAlgn="auto">
              <a:lnSpc>
                <a:spcPct val="120000"/>
              </a:lnSpc>
              <a:spcBef>
                <a:spcPts val="0"/>
              </a:spcBef>
              <a:spcAft>
                <a:spcPts val="800"/>
              </a:spcAft>
              <a:buSzPct val="100000"/>
              <a:buNone/>
            </a:pPr>
            <a:r>
              <a:rPr altLang="zh-CN"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 </a:t>
            </a:r>
            <a:r>
              <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心能自喻、口能自宣、笔能自传</a:t>
            </a:r>
            <a:endPar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58134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复习课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与</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新授课</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区别在哪？</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4" name="Title 6"/>
          <p:cNvSpPr txBox="1"/>
          <p:nvPr>
            <p:custDataLst>
              <p:tags r:id="rId1"/>
            </p:custDataLst>
          </p:nvPr>
        </p:nvSpPr>
        <p:spPr>
          <a:xfrm>
            <a:off x="1496060" y="5210810"/>
            <a:ext cx="9199880" cy="133413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50000"/>
              </a:lnSpc>
              <a:spcBef>
                <a:spcPts val="0"/>
              </a:spcBef>
              <a:spcAft>
                <a:spcPts val="800"/>
              </a:spcAft>
              <a:buSzPct val="100000"/>
              <a:buNone/>
            </a:pPr>
            <a:r>
              <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rPr>
              <a:t>一气呵成，突出重点（王安石变法的重点是什么？）</a:t>
            </a:r>
            <a:endParaRPr lang="zh-CN" altLang="en-US" sz="2700" b="1" spc="180" dirty="0">
              <a:ln w="3175">
                <a:noFill/>
                <a:prstDash val="dash"/>
              </a:ln>
              <a:solidFill>
                <a:schemeClr val="tx1"/>
              </a:solidFill>
              <a:uFillTx/>
              <a:latin typeface="华文中宋" panose="02010600040101010101" charset="-122"/>
              <a:ea typeface="华文中宋" panose="02010600040101010101"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377825" y="1669415"/>
            <a:ext cx="5632000" cy="3168000"/>
          </a:xfrm>
          <a:prstGeom prst="rect">
            <a:avLst/>
          </a:prstGeom>
        </p:spPr>
      </p:pic>
      <p:pic>
        <p:nvPicPr>
          <p:cNvPr id="3" name="图片 2"/>
          <p:cNvPicPr>
            <a:picLocks noChangeAspect="1"/>
          </p:cNvPicPr>
          <p:nvPr/>
        </p:nvPicPr>
        <p:blipFill>
          <a:blip r:embed="rId3"/>
          <a:stretch>
            <a:fillRect/>
          </a:stretch>
        </p:blipFill>
        <p:spPr>
          <a:xfrm>
            <a:off x="6317615" y="1669415"/>
            <a:ext cx="5632000" cy="31680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落实时空观念</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6" name="图片 5" descr="【课件】两宋的政治与军事_20"/>
          <p:cNvPicPr>
            <a:picLocks noChangeAspect="1"/>
          </p:cNvPicPr>
          <p:nvPr/>
        </p:nvPicPr>
        <p:blipFill>
          <a:blip r:embed="rId1"/>
          <a:srcRect l="18938" t="11009" r="19948" b="11157"/>
          <a:stretch>
            <a:fillRect/>
          </a:stretch>
        </p:blipFill>
        <p:spPr>
          <a:xfrm>
            <a:off x="377825" y="1537970"/>
            <a:ext cx="7152005" cy="5124450"/>
          </a:xfrm>
          <a:prstGeom prst="rect">
            <a:avLst/>
          </a:prstGeom>
          <a:effectLst>
            <a:outerShdw blurRad="50800" dist="38100" dir="2700000" algn="tl" rotWithShape="0">
              <a:prstClr val="black">
                <a:alpha val="40000"/>
              </a:prstClr>
            </a:outerShdw>
          </a:effectLst>
        </p:spPr>
      </p:pic>
      <p:pic>
        <p:nvPicPr>
          <p:cNvPr id="4" name="图片 3" descr="第8讲 辽宋夏金元的统治_03"/>
          <p:cNvPicPr>
            <a:picLocks noChangeAspect="1"/>
          </p:cNvPicPr>
          <p:nvPr/>
        </p:nvPicPr>
        <p:blipFill>
          <a:blip r:embed="rId2"/>
          <a:stretch>
            <a:fillRect/>
          </a:stretch>
        </p:blipFill>
        <p:spPr>
          <a:xfrm>
            <a:off x="7667625" y="1537970"/>
            <a:ext cx="4281805" cy="5124450"/>
          </a:xfrm>
          <a:prstGeom prst="rect">
            <a:avLst/>
          </a:prstGeom>
          <a:effectLst>
            <a:outerShdw blurRad="50800" dist="38100" dir="2700000" algn="tl" rotWithShape="0">
              <a:prstClr val="black">
                <a:alpha val="40000"/>
              </a:prstClr>
            </a:outerShdw>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3" name="任意多边形 1"/>
          <p:cNvSpPr/>
          <p:nvPr>
            <p:custDataLst>
              <p:tags r:id="rId2"/>
            </p:custDataLst>
          </p:nvPr>
        </p:nvSpPr>
        <p:spPr>
          <a:xfrm>
            <a:off x="9209405" y="0"/>
            <a:ext cx="2982595" cy="2950210"/>
          </a:xfrm>
          <a:custGeom>
            <a:avLst/>
            <a:gdLst/>
            <a:ahLst/>
            <a:cxnLst>
              <a:cxn ang="3">
                <a:pos x="hc" y="t"/>
              </a:cxn>
              <a:cxn ang="cd2">
                <a:pos x="l" y="vc"/>
              </a:cxn>
              <a:cxn ang="cd4">
                <a:pos x="hc" y="b"/>
              </a:cxn>
              <a:cxn ang="0">
                <a:pos x="r" y="vc"/>
              </a:cxn>
            </a:cxnLst>
            <a:rect l="l" t="t" r="r" b="b"/>
            <a:pathLst>
              <a:path w="4697" h="4646">
                <a:moveTo>
                  <a:pt x="290" y="0"/>
                </a:moveTo>
                <a:lnTo>
                  <a:pt x="4697" y="0"/>
                </a:lnTo>
                <a:lnTo>
                  <a:pt x="4697" y="4332"/>
                </a:lnTo>
                <a:lnTo>
                  <a:pt x="4683" y="4338"/>
                </a:lnTo>
                <a:cubicBezTo>
                  <a:pt x="4261" y="4536"/>
                  <a:pt x="3789" y="4646"/>
                  <a:pt x="3292" y="4646"/>
                </a:cubicBezTo>
                <a:cubicBezTo>
                  <a:pt x="1474" y="4646"/>
                  <a:pt x="0" y="3172"/>
                  <a:pt x="0" y="1354"/>
                </a:cubicBezTo>
                <a:cubicBezTo>
                  <a:pt x="0" y="885"/>
                  <a:pt x="98" y="439"/>
                  <a:pt x="275" y="36"/>
                </a:cubicBezTo>
                <a:lnTo>
                  <a:pt x="29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14" name="组合 4"/>
          <p:cNvGrpSpPr/>
          <p:nvPr>
            <p:custDataLst>
              <p:tags r:id="rId3"/>
            </p:custDataLst>
          </p:nvPr>
        </p:nvGrpSpPr>
        <p:grpSpPr>
          <a:xfrm>
            <a:off x="283438" y="2720560"/>
            <a:ext cx="56916" cy="2614346"/>
            <a:chOff x="757242" y="1489086"/>
            <a:chExt cx="56916" cy="2614346"/>
          </a:xfrm>
        </p:grpSpPr>
        <p:cxnSp>
          <p:nvCxnSpPr>
            <p:cNvPr id="16" name="直接连接符 5"/>
            <p:cNvCxnSpPr/>
            <p:nvPr>
              <p:custDataLst>
                <p:tags r:id="rId4"/>
              </p:custDataLst>
            </p:nvPr>
          </p:nvCxnSpPr>
          <p:spPr>
            <a:xfrm>
              <a:off x="785700" y="1489086"/>
              <a:ext cx="0" cy="179809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组合 8"/>
            <p:cNvGrpSpPr/>
            <p:nvPr/>
          </p:nvGrpSpPr>
          <p:grpSpPr>
            <a:xfrm>
              <a:off x="757242" y="3628525"/>
              <a:ext cx="56916" cy="474907"/>
              <a:chOff x="1381783" y="1849459"/>
              <a:chExt cx="56916" cy="474907"/>
            </a:xfrm>
          </p:grpSpPr>
          <p:grpSp>
            <p:nvGrpSpPr>
              <p:cNvPr id="19" name="组合 11"/>
              <p:cNvGrpSpPr/>
              <p:nvPr/>
            </p:nvGrpSpPr>
            <p:grpSpPr>
              <a:xfrm flipV="1">
                <a:off x="1381783" y="2267450"/>
                <a:ext cx="56916" cy="56916"/>
                <a:chOff x="1988060" y="1995066"/>
                <a:chExt cx="108922" cy="108922"/>
              </a:xfrm>
            </p:grpSpPr>
            <p:cxnSp>
              <p:nvCxnSpPr>
                <p:cNvPr id="20" name="直接连接符 12"/>
                <p:cNvCxnSpPr/>
                <p:nvPr>
                  <p:custDataLst>
                    <p:tags r:id="rId5"/>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13"/>
                <p:cNvCxnSpPr/>
                <p:nvPr>
                  <p:custDataLst>
                    <p:tags r:id="rId6"/>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14"/>
              <p:cNvGrpSpPr/>
              <p:nvPr/>
            </p:nvGrpSpPr>
            <p:grpSpPr>
              <a:xfrm flipV="1">
                <a:off x="1381783" y="2060415"/>
                <a:ext cx="56916" cy="56916"/>
                <a:chOff x="1988060" y="1995066"/>
                <a:chExt cx="108922" cy="108922"/>
              </a:xfrm>
            </p:grpSpPr>
            <p:cxnSp>
              <p:nvCxnSpPr>
                <p:cNvPr id="24" name="直接连接符 15"/>
                <p:cNvCxnSpPr/>
                <p:nvPr>
                  <p:custDataLst>
                    <p:tags r:id="rId7"/>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16"/>
                <p:cNvCxnSpPr/>
                <p:nvPr>
                  <p:custDataLst>
                    <p:tags r:id="rId8"/>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17"/>
              <p:cNvGrpSpPr/>
              <p:nvPr/>
            </p:nvGrpSpPr>
            <p:grpSpPr>
              <a:xfrm flipV="1">
                <a:off x="1381783" y="1849459"/>
                <a:ext cx="56916" cy="56916"/>
                <a:chOff x="1988060" y="1995066"/>
                <a:chExt cx="108922" cy="108922"/>
              </a:xfrm>
            </p:grpSpPr>
            <p:cxnSp>
              <p:nvCxnSpPr>
                <p:cNvPr id="27" name="直接连接符 18"/>
                <p:cNvCxnSpPr/>
                <p:nvPr>
                  <p:custDataLst>
                    <p:tags r:id="rId9"/>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19"/>
                <p:cNvCxnSpPr/>
                <p:nvPr>
                  <p:custDataLst>
                    <p:tags r:id="rId10"/>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矩形: 圆角 1128"/>
          <p:cNvSpPr/>
          <p:nvPr>
            <p:custDataLst>
              <p:tags r:id="rId11"/>
            </p:custDataLst>
          </p:nvPr>
        </p:nvSpPr>
        <p:spPr>
          <a:xfrm>
            <a:off x="609552" y="1667112"/>
            <a:ext cx="10972888" cy="4581413"/>
          </a:xfrm>
          <a:prstGeom prst="roundRect">
            <a:avLst>
              <a:gd name="adj" fmla="val 4386"/>
            </a:avLst>
          </a:prstGeom>
          <a:solidFill>
            <a:schemeClr val="lt1"/>
          </a:solidFill>
          <a:ln w="12700">
            <a:solidFill>
              <a:schemeClr val="accent1">
                <a:alpha val="50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9" name="文本框 2"/>
          <p:cNvSpPr txBox="1"/>
          <p:nvPr>
            <p:custDataLst>
              <p:tags r:id="rId12"/>
            </p:custDataLst>
          </p:nvPr>
        </p:nvSpPr>
        <p:spPr>
          <a:xfrm>
            <a:off x="609600" y="609480"/>
            <a:ext cx="8686864" cy="755649"/>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4000" b="1" spc="160" dirty="0">
                <a:solidFill>
                  <a:srgbClr val="7E9A90"/>
                </a:solidFill>
                <a:uFillTx/>
                <a:latin typeface="微软雅黑" panose="020B0503020204020204" pitchFamily="34" charset="-122"/>
                <a:ea typeface="微软雅黑" panose="020B0503020204020204" pitchFamily="34" charset="-122"/>
                <a:sym typeface="华文中宋" panose="02010600040101010101" charset="-122"/>
              </a:rPr>
              <a:t>目   录</a:t>
            </a:r>
            <a:endParaRPr lang="zh-CN" sz="4000" b="1" spc="160" dirty="0">
              <a:solidFill>
                <a:srgbClr val="7E9A90"/>
              </a:solidFill>
              <a:uFillTx/>
              <a:latin typeface="微软雅黑" panose="020B0503020204020204" pitchFamily="34" charset="-122"/>
              <a:ea typeface="微软雅黑" panose="020B0503020204020204" pitchFamily="34" charset="-122"/>
              <a:sym typeface="华文中宋" panose="02010600040101010101" charset="-122"/>
            </a:endParaRPr>
          </a:p>
        </p:txBody>
      </p:sp>
      <p:sp>
        <p:nvSpPr>
          <p:cNvPr id="40" name="AutoShape 540"/>
          <p:cNvSpPr>
            <a:spLocks noChangeArrowheads="1"/>
          </p:cNvSpPr>
          <p:nvPr>
            <p:custDataLst>
              <p:tags r:id="rId13"/>
            </p:custDataLst>
          </p:nvPr>
        </p:nvSpPr>
        <p:spPr bwMode="auto">
          <a:xfrm rot="17429801">
            <a:off x="4381130" y="2399322"/>
            <a:ext cx="1333268" cy="133326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a:noFill/>
          </a:ln>
        </p:spPr>
        <p:txBody>
          <a:bodyPr vert="eaVert" wrap="none" anchor="ctr">
            <a:normAutofit/>
          </a:bodyPr>
          <a:p>
            <a:endParaRPr lang="ko-KR" altLang="en-US">
              <a:latin typeface="Arial" panose="020B0604020202020204" pitchFamily="34" charset="0"/>
              <a:sym typeface="Arial" panose="020B0604020202020204" pitchFamily="34" charset="0"/>
            </a:endParaRPr>
          </a:p>
        </p:txBody>
      </p:sp>
      <p:grpSp>
        <p:nvGrpSpPr>
          <p:cNvPr id="2" name="组合 1"/>
          <p:cNvGrpSpPr/>
          <p:nvPr/>
        </p:nvGrpSpPr>
        <p:grpSpPr>
          <a:xfrm>
            <a:off x="1857375" y="2399030"/>
            <a:ext cx="8477885" cy="3116580"/>
            <a:chOff x="3668" y="3778"/>
            <a:chExt cx="13351" cy="4908"/>
          </a:xfrm>
        </p:grpSpPr>
        <p:sp>
          <p:nvSpPr>
            <p:cNvPr id="30" name="Oval 509"/>
            <p:cNvSpPr>
              <a:spLocks noChangeArrowheads="1"/>
            </p:cNvSpPr>
            <p:nvPr>
              <p:custDataLst>
                <p:tags r:id="rId14"/>
              </p:custDataLst>
            </p:nvPr>
          </p:nvSpPr>
          <p:spPr bwMode="auto">
            <a:xfrm>
              <a:off x="3668" y="6910"/>
              <a:ext cx="1776" cy="1776"/>
            </a:xfrm>
            <a:prstGeom prst="ellipse">
              <a:avLst/>
            </a:prstGeom>
            <a:solidFill>
              <a:schemeClr val="accent1"/>
            </a:solidFill>
            <a:ln w="3175" algn="ctr">
              <a:solidFill>
                <a:srgbClr val="FFFFFF"/>
              </a:solidFill>
              <a:round/>
            </a:ln>
            <a:effectLst>
              <a:outerShdw blurRad="139700" dist="38100" dir="3378596" algn="ctr" rotWithShape="0">
                <a:srgbClr val="000000">
                  <a:alpha val="40000"/>
                </a:srgbClr>
              </a:outerShdw>
            </a:effectLst>
          </p:spPr>
          <p:txBody>
            <a:bodyPr anchor="ctr" anchorCtr="0"/>
            <a:p>
              <a:pPr marL="0" algn="ctr">
                <a:lnSpc>
                  <a:spcPct val="100000"/>
                </a:lnSpc>
                <a:spcBef>
                  <a:spcPts val="0"/>
                </a:spcBef>
                <a:spcAft>
                  <a:spcPts val="800"/>
                </a:spcAft>
              </a:pPr>
              <a:r>
                <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rPr>
                <a:t>缘起</a:t>
              </a:r>
              <a:endPar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endParaRPr>
            </a:p>
          </p:txBody>
        </p:sp>
        <p:sp>
          <p:nvSpPr>
            <p:cNvPr id="31" name="AutoShape 511"/>
            <p:cNvSpPr>
              <a:spLocks noChangeArrowheads="1"/>
            </p:cNvSpPr>
            <p:nvPr>
              <p:custDataLst>
                <p:tags r:id="rId15"/>
              </p:custDataLst>
            </p:nvPr>
          </p:nvSpPr>
          <p:spPr bwMode="auto">
            <a:xfrm>
              <a:off x="3828" y="7070"/>
              <a:ext cx="1452" cy="1452"/>
            </a:xfrm>
            <a:custGeom>
              <a:avLst/>
              <a:gdLst>
                <a:gd name="T0" fmla="*/ 3 w 21600"/>
                <a:gd name="T1" fmla="*/ 0 h 21600"/>
                <a:gd name="T2" fmla="*/ 1 w 21600"/>
                <a:gd name="T3" fmla="*/ 1 h 21600"/>
                <a:gd name="T4" fmla="*/ 3 w 21600"/>
                <a:gd name="T5" fmla="*/ 1 h 21600"/>
                <a:gd name="T6" fmla="*/ 5 w 21600"/>
                <a:gd name="T7" fmla="*/ 1 h 21600"/>
                <a:gd name="T8" fmla="*/ 0 60000 65536"/>
                <a:gd name="T9" fmla="*/ 0 60000 65536"/>
                <a:gd name="T10" fmla="*/ 0 60000 65536"/>
                <a:gd name="T11" fmla="*/ 0 60000 65536"/>
                <a:gd name="T12" fmla="*/ 2425 w 21600"/>
                <a:gd name="T13" fmla="*/ 0 h 21600"/>
                <a:gd name="T14" fmla="*/ 19175 w 21600"/>
                <a:gd name="T15" fmla="*/ 5296 h 21600"/>
              </a:gdLst>
              <a:ahLst/>
              <a:cxnLst>
                <a:cxn ang="T8">
                  <a:pos x="T0" y="T1"/>
                </a:cxn>
                <a:cxn ang="T9">
                  <a:pos x="T2" y="T3"/>
                </a:cxn>
                <a:cxn ang="T10">
                  <a:pos x="T4" y="T5"/>
                </a:cxn>
                <a:cxn ang="T11">
                  <a:pos x="T6" y="T7"/>
                </a:cxn>
              </a:cxnLst>
              <a:rect l="T12" t="T13" r="T14" b="T15"/>
              <a:pathLst>
                <a:path w="21600" h="21600">
                  <a:moveTo>
                    <a:pt x="5311" y="4017"/>
                  </a:moveTo>
                  <a:cubicBezTo>
                    <a:pt x="6864" y="2760"/>
                    <a:pt x="8802" y="2074"/>
                    <a:pt x="10800" y="2075"/>
                  </a:cubicBezTo>
                  <a:cubicBezTo>
                    <a:pt x="12797" y="2075"/>
                    <a:pt x="14735" y="2760"/>
                    <a:pt x="16288" y="4017"/>
                  </a:cubicBezTo>
                  <a:lnTo>
                    <a:pt x="17593" y="2404"/>
                  </a:lnTo>
                  <a:cubicBezTo>
                    <a:pt x="15671" y="848"/>
                    <a:pt x="13273" y="-1"/>
                    <a:pt x="10799" y="0"/>
                  </a:cubicBezTo>
                  <a:cubicBezTo>
                    <a:pt x="8326" y="0"/>
                    <a:pt x="5928" y="848"/>
                    <a:pt x="4006" y="2404"/>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ormAutofit fontScale="450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2" name="AutoShape 512"/>
            <p:cNvSpPr>
              <a:spLocks noChangeArrowheads="1"/>
            </p:cNvSpPr>
            <p:nvPr>
              <p:custDataLst>
                <p:tags r:id="rId16"/>
              </p:custDataLst>
            </p:nvPr>
          </p:nvSpPr>
          <p:spPr bwMode="auto">
            <a:xfrm rot="3527902">
              <a:off x="3828" y="7070"/>
              <a:ext cx="1452" cy="1452"/>
            </a:xfrm>
            <a:custGeom>
              <a:avLst/>
              <a:gdLst>
                <a:gd name="T0" fmla="*/ 3 w 21600"/>
                <a:gd name="T1" fmla="*/ 0 h 21600"/>
                <a:gd name="T2" fmla="*/ 2 w 21600"/>
                <a:gd name="T3" fmla="*/ 0 h 21600"/>
                <a:gd name="T4" fmla="*/ 3 w 21600"/>
                <a:gd name="T5" fmla="*/ 1 h 21600"/>
                <a:gd name="T6" fmla="*/ 4 w 21600"/>
                <a:gd name="T7" fmla="*/ 0 h 21600"/>
                <a:gd name="T8" fmla="*/ 0 60000 65536"/>
                <a:gd name="T9" fmla="*/ 0 60000 65536"/>
                <a:gd name="T10" fmla="*/ 0 60000 65536"/>
                <a:gd name="T11" fmla="*/ 0 60000 65536"/>
                <a:gd name="T12" fmla="*/ 6144 w 21600"/>
                <a:gd name="T13" fmla="*/ 0 h 21600"/>
                <a:gd name="T14" fmla="*/ 15456 w 21600"/>
                <a:gd name="T15" fmla="*/ 2871 h 21600"/>
              </a:gdLst>
              <a:ahLst/>
              <a:cxnLst>
                <a:cxn ang="T8">
                  <a:pos x="T0" y="T1"/>
                </a:cxn>
                <a:cxn ang="T9">
                  <a:pos x="T2" y="T3"/>
                </a:cxn>
                <a:cxn ang="T10">
                  <a:pos x="T4" y="T5"/>
                </a:cxn>
                <a:cxn ang="T11">
                  <a:pos x="T6" y="T7"/>
                </a:cxn>
              </a:cxnLst>
              <a:rect l="T12" t="T13" r="T14" b="T15"/>
              <a:pathLst>
                <a:path w="21600" h="21600">
                  <a:moveTo>
                    <a:pt x="8403" y="2334"/>
                  </a:moveTo>
                  <a:cubicBezTo>
                    <a:pt x="9183" y="2113"/>
                    <a:pt x="9989" y="2001"/>
                    <a:pt x="10800" y="2002"/>
                  </a:cubicBezTo>
                  <a:cubicBezTo>
                    <a:pt x="11610" y="2002"/>
                    <a:pt x="12416" y="2113"/>
                    <a:pt x="13196" y="2334"/>
                  </a:cubicBezTo>
                  <a:lnTo>
                    <a:pt x="13742" y="408"/>
                  </a:lnTo>
                  <a:cubicBezTo>
                    <a:pt x="12784" y="137"/>
                    <a:pt x="11794" y="-1"/>
                    <a:pt x="10799" y="0"/>
                  </a:cubicBezTo>
                  <a:cubicBezTo>
                    <a:pt x="9805" y="0"/>
                    <a:pt x="8815" y="137"/>
                    <a:pt x="7857" y="408"/>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normAutofit fontScale="775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3" name="Oval 514"/>
            <p:cNvSpPr>
              <a:spLocks noChangeArrowheads="1"/>
            </p:cNvSpPr>
            <p:nvPr>
              <p:custDataLst>
                <p:tags r:id="rId17"/>
              </p:custDataLst>
            </p:nvPr>
          </p:nvSpPr>
          <p:spPr bwMode="auto">
            <a:xfrm>
              <a:off x="6252" y="5328"/>
              <a:ext cx="1776" cy="1776"/>
            </a:xfrm>
            <a:prstGeom prst="ellipse">
              <a:avLst/>
            </a:prstGeom>
            <a:solidFill>
              <a:schemeClr val="accent1"/>
            </a:solidFill>
            <a:ln w="3175" algn="ctr">
              <a:solidFill>
                <a:srgbClr val="FFFFFF"/>
              </a:solidFill>
              <a:round/>
            </a:ln>
            <a:effectLst>
              <a:outerShdw blurRad="139700" dist="38100" dir="3378596" algn="ctr" rotWithShape="0">
                <a:srgbClr val="000000">
                  <a:alpha val="40000"/>
                </a:srgbClr>
              </a:outerShdw>
            </a:effectLst>
          </p:spPr>
          <p:txBody>
            <a:bodyPr anchor="ctr" anchorCtr="0"/>
            <a:p>
              <a:pPr marL="0" algn="ctr">
                <a:lnSpc>
                  <a:spcPct val="100000"/>
                </a:lnSpc>
                <a:spcBef>
                  <a:spcPts val="0"/>
                </a:spcBef>
                <a:spcAft>
                  <a:spcPts val="800"/>
                </a:spcAft>
              </a:pPr>
              <a:r>
                <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rPr>
                <a:t>策略</a:t>
              </a:r>
              <a:endPar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endParaRPr>
            </a:p>
          </p:txBody>
        </p:sp>
        <p:sp>
          <p:nvSpPr>
            <p:cNvPr id="34" name="AutoShape 516"/>
            <p:cNvSpPr>
              <a:spLocks noChangeArrowheads="1"/>
            </p:cNvSpPr>
            <p:nvPr>
              <p:custDataLst>
                <p:tags r:id="rId18"/>
              </p:custDataLst>
            </p:nvPr>
          </p:nvSpPr>
          <p:spPr bwMode="auto">
            <a:xfrm>
              <a:off x="6412" y="5488"/>
              <a:ext cx="1452" cy="1452"/>
            </a:xfrm>
            <a:custGeom>
              <a:avLst/>
              <a:gdLst>
                <a:gd name="T0" fmla="*/ 3 w 21600"/>
                <a:gd name="T1" fmla="*/ 0 h 21600"/>
                <a:gd name="T2" fmla="*/ 1 w 21600"/>
                <a:gd name="T3" fmla="*/ 1 h 21600"/>
                <a:gd name="T4" fmla="*/ 3 w 21600"/>
                <a:gd name="T5" fmla="*/ 1 h 21600"/>
                <a:gd name="T6" fmla="*/ 5 w 21600"/>
                <a:gd name="T7" fmla="*/ 1 h 21600"/>
                <a:gd name="T8" fmla="*/ 0 60000 65536"/>
                <a:gd name="T9" fmla="*/ 0 60000 65536"/>
                <a:gd name="T10" fmla="*/ 0 60000 65536"/>
                <a:gd name="T11" fmla="*/ 0 60000 65536"/>
                <a:gd name="T12" fmla="*/ 2425 w 21600"/>
                <a:gd name="T13" fmla="*/ 0 h 21600"/>
                <a:gd name="T14" fmla="*/ 19175 w 21600"/>
                <a:gd name="T15" fmla="*/ 5296 h 21600"/>
              </a:gdLst>
              <a:ahLst/>
              <a:cxnLst>
                <a:cxn ang="T8">
                  <a:pos x="T0" y="T1"/>
                </a:cxn>
                <a:cxn ang="T9">
                  <a:pos x="T2" y="T3"/>
                </a:cxn>
                <a:cxn ang="T10">
                  <a:pos x="T4" y="T5"/>
                </a:cxn>
                <a:cxn ang="T11">
                  <a:pos x="T6" y="T7"/>
                </a:cxn>
              </a:cxnLst>
              <a:rect l="T12" t="T13" r="T14" b="T15"/>
              <a:pathLst>
                <a:path w="21600" h="21600">
                  <a:moveTo>
                    <a:pt x="5311" y="4017"/>
                  </a:moveTo>
                  <a:cubicBezTo>
                    <a:pt x="6864" y="2760"/>
                    <a:pt x="8802" y="2074"/>
                    <a:pt x="10800" y="2075"/>
                  </a:cubicBezTo>
                  <a:cubicBezTo>
                    <a:pt x="12797" y="2075"/>
                    <a:pt x="14735" y="2760"/>
                    <a:pt x="16288" y="4017"/>
                  </a:cubicBezTo>
                  <a:lnTo>
                    <a:pt x="17593" y="2404"/>
                  </a:lnTo>
                  <a:cubicBezTo>
                    <a:pt x="15671" y="848"/>
                    <a:pt x="13273" y="-1"/>
                    <a:pt x="10799" y="0"/>
                  </a:cubicBezTo>
                  <a:cubicBezTo>
                    <a:pt x="8326" y="0"/>
                    <a:pt x="5928" y="848"/>
                    <a:pt x="4006" y="2404"/>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ormAutofit fontScale="450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5" name="AutoShape 517"/>
            <p:cNvSpPr>
              <a:spLocks noChangeArrowheads="1"/>
            </p:cNvSpPr>
            <p:nvPr>
              <p:custDataLst>
                <p:tags r:id="rId19"/>
              </p:custDataLst>
            </p:nvPr>
          </p:nvSpPr>
          <p:spPr bwMode="auto">
            <a:xfrm rot="3527902">
              <a:off x="6412" y="5488"/>
              <a:ext cx="1452" cy="1452"/>
            </a:xfrm>
            <a:custGeom>
              <a:avLst/>
              <a:gdLst>
                <a:gd name="T0" fmla="*/ 3 w 21600"/>
                <a:gd name="T1" fmla="*/ 0 h 21600"/>
                <a:gd name="T2" fmla="*/ 2 w 21600"/>
                <a:gd name="T3" fmla="*/ 0 h 21600"/>
                <a:gd name="T4" fmla="*/ 3 w 21600"/>
                <a:gd name="T5" fmla="*/ 1 h 21600"/>
                <a:gd name="T6" fmla="*/ 4 w 21600"/>
                <a:gd name="T7" fmla="*/ 0 h 21600"/>
                <a:gd name="T8" fmla="*/ 0 60000 65536"/>
                <a:gd name="T9" fmla="*/ 0 60000 65536"/>
                <a:gd name="T10" fmla="*/ 0 60000 65536"/>
                <a:gd name="T11" fmla="*/ 0 60000 65536"/>
                <a:gd name="T12" fmla="*/ 6144 w 21600"/>
                <a:gd name="T13" fmla="*/ 0 h 21600"/>
                <a:gd name="T14" fmla="*/ 15456 w 21600"/>
                <a:gd name="T15" fmla="*/ 2871 h 21600"/>
              </a:gdLst>
              <a:ahLst/>
              <a:cxnLst>
                <a:cxn ang="T8">
                  <a:pos x="T0" y="T1"/>
                </a:cxn>
                <a:cxn ang="T9">
                  <a:pos x="T2" y="T3"/>
                </a:cxn>
                <a:cxn ang="T10">
                  <a:pos x="T4" y="T5"/>
                </a:cxn>
                <a:cxn ang="T11">
                  <a:pos x="T6" y="T7"/>
                </a:cxn>
              </a:cxnLst>
              <a:rect l="T12" t="T13" r="T14" b="T15"/>
              <a:pathLst>
                <a:path w="21600" h="21600">
                  <a:moveTo>
                    <a:pt x="8403" y="2334"/>
                  </a:moveTo>
                  <a:cubicBezTo>
                    <a:pt x="9183" y="2113"/>
                    <a:pt x="9989" y="2001"/>
                    <a:pt x="10800" y="2002"/>
                  </a:cubicBezTo>
                  <a:cubicBezTo>
                    <a:pt x="11610" y="2002"/>
                    <a:pt x="12416" y="2113"/>
                    <a:pt x="13196" y="2334"/>
                  </a:cubicBezTo>
                  <a:lnTo>
                    <a:pt x="13742" y="408"/>
                  </a:lnTo>
                  <a:cubicBezTo>
                    <a:pt x="12784" y="137"/>
                    <a:pt x="11794" y="-1"/>
                    <a:pt x="10799" y="0"/>
                  </a:cubicBezTo>
                  <a:cubicBezTo>
                    <a:pt x="9805" y="0"/>
                    <a:pt x="8815" y="137"/>
                    <a:pt x="7857" y="408"/>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normAutofit fontScale="775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6" name="Oval 519"/>
            <p:cNvSpPr>
              <a:spLocks noChangeArrowheads="1"/>
            </p:cNvSpPr>
            <p:nvPr>
              <p:custDataLst>
                <p:tags r:id="rId20"/>
              </p:custDataLst>
            </p:nvPr>
          </p:nvSpPr>
          <p:spPr bwMode="auto">
            <a:xfrm>
              <a:off x="8835" y="3778"/>
              <a:ext cx="1776" cy="1776"/>
            </a:xfrm>
            <a:prstGeom prst="ellipse">
              <a:avLst/>
            </a:prstGeom>
            <a:solidFill>
              <a:schemeClr val="accent1"/>
            </a:solidFill>
            <a:ln w="3175" algn="ctr">
              <a:solidFill>
                <a:srgbClr val="FFFFFF"/>
              </a:solidFill>
              <a:round/>
            </a:ln>
            <a:effectLst>
              <a:outerShdw blurRad="139700" dist="38100" dir="3378596" algn="ctr" rotWithShape="0">
                <a:srgbClr val="000000">
                  <a:alpha val="40000"/>
                </a:srgbClr>
              </a:outerShdw>
            </a:effectLst>
          </p:spPr>
          <p:txBody>
            <a:bodyPr anchor="ctr" anchorCtr="0"/>
            <a:p>
              <a:pPr marL="0" algn="ctr">
                <a:lnSpc>
                  <a:spcPct val="100000"/>
                </a:lnSpc>
                <a:spcBef>
                  <a:spcPts val="0"/>
                </a:spcBef>
                <a:spcAft>
                  <a:spcPts val="800"/>
                </a:spcAft>
              </a:pPr>
              <a:r>
                <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rPr>
                <a:t>构想</a:t>
              </a:r>
              <a:endParaRPr lang="zh-CN" altLang="en-US" sz="3200" b="1" kern="0" spc="240">
                <a:solidFill>
                  <a:schemeClr val="lt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Arial" panose="020B0604020202020204" pitchFamily="34" charset="0"/>
              </a:endParaRPr>
            </a:p>
          </p:txBody>
        </p:sp>
        <p:sp>
          <p:nvSpPr>
            <p:cNvPr id="37" name="AutoShape 521"/>
            <p:cNvSpPr>
              <a:spLocks noChangeArrowheads="1"/>
            </p:cNvSpPr>
            <p:nvPr>
              <p:custDataLst>
                <p:tags r:id="rId21"/>
              </p:custDataLst>
            </p:nvPr>
          </p:nvSpPr>
          <p:spPr bwMode="auto">
            <a:xfrm>
              <a:off x="8995" y="3939"/>
              <a:ext cx="1452" cy="1452"/>
            </a:xfrm>
            <a:custGeom>
              <a:avLst/>
              <a:gdLst>
                <a:gd name="T0" fmla="*/ 3 w 21600"/>
                <a:gd name="T1" fmla="*/ 0 h 21600"/>
                <a:gd name="T2" fmla="*/ 1 w 21600"/>
                <a:gd name="T3" fmla="*/ 1 h 21600"/>
                <a:gd name="T4" fmla="*/ 3 w 21600"/>
                <a:gd name="T5" fmla="*/ 1 h 21600"/>
                <a:gd name="T6" fmla="*/ 5 w 21600"/>
                <a:gd name="T7" fmla="*/ 1 h 21600"/>
                <a:gd name="T8" fmla="*/ 0 60000 65536"/>
                <a:gd name="T9" fmla="*/ 0 60000 65536"/>
                <a:gd name="T10" fmla="*/ 0 60000 65536"/>
                <a:gd name="T11" fmla="*/ 0 60000 65536"/>
                <a:gd name="T12" fmla="*/ 2425 w 21600"/>
                <a:gd name="T13" fmla="*/ 0 h 21600"/>
                <a:gd name="T14" fmla="*/ 19175 w 21600"/>
                <a:gd name="T15" fmla="*/ 5296 h 21600"/>
              </a:gdLst>
              <a:ahLst/>
              <a:cxnLst>
                <a:cxn ang="T8">
                  <a:pos x="T0" y="T1"/>
                </a:cxn>
                <a:cxn ang="T9">
                  <a:pos x="T2" y="T3"/>
                </a:cxn>
                <a:cxn ang="T10">
                  <a:pos x="T4" y="T5"/>
                </a:cxn>
                <a:cxn ang="T11">
                  <a:pos x="T6" y="T7"/>
                </a:cxn>
              </a:cxnLst>
              <a:rect l="T12" t="T13" r="T14" b="T15"/>
              <a:pathLst>
                <a:path w="21600" h="21600">
                  <a:moveTo>
                    <a:pt x="5311" y="4017"/>
                  </a:moveTo>
                  <a:cubicBezTo>
                    <a:pt x="6864" y="2760"/>
                    <a:pt x="8802" y="2074"/>
                    <a:pt x="10800" y="2075"/>
                  </a:cubicBezTo>
                  <a:cubicBezTo>
                    <a:pt x="12797" y="2075"/>
                    <a:pt x="14735" y="2760"/>
                    <a:pt x="16288" y="4017"/>
                  </a:cubicBezTo>
                  <a:lnTo>
                    <a:pt x="17593" y="2404"/>
                  </a:lnTo>
                  <a:cubicBezTo>
                    <a:pt x="15671" y="848"/>
                    <a:pt x="13273" y="-1"/>
                    <a:pt x="10799" y="0"/>
                  </a:cubicBezTo>
                  <a:cubicBezTo>
                    <a:pt x="8326" y="0"/>
                    <a:pt x="5928" y="848"/>
                    <a:pt x="4006" y="2404"/>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ormAutofit fontScale="450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8" name="AutoShape 522"/>
            <p:cNvSpPr>
              <a:spLocks noChangeArrowheads="1"/>
            </p:cNvSpPr>
            <p:nvPr>
              <p:custDataLst>
                <p:tags r:id="rId22"/>
              </p:custDataLst>
            </p:nvPr>
          </p:nvSpPr>
          <p:spPr bwMode="auto">
            <a:xfrm rot="3527902">
              <a:off x="8995" y="3939"/>
              <a:ext cx="1452" cy="1452"/>
            </a:xfrm>
            <a:custGeom>
              <a:avLst/>
              <a:gdLst>
                <a:gd name="T0" fmla="*/ 3 w 21600"/>
                <a:gd name="T1" fmla="*/ 0 h 21600"/>
                <a:gd name="T2" fmla="*/ 2 w 21600"/>
                <a:gd name="T3" fmla="*/ 0 h 21600"/>
                <a:gd name="T4" fmla="*/ 3 w 21600"/>
                <a:gd name="T5" fmla="*/ 1 h 21600"/>
                <a:gd name="T6" fmla="*/ 4 w 21600"/>
                <a:gd name="T7" fmla="*/ 0 h 21600"/>
                <a:gd name="T8" fmla="*/ 0 60000 65536"/>
                <a:gd name="T9" fmla="*/ 0 60000 65536"/>
                <a:gd name="T10" fmla="*/ 0 60000 65536"/>
                <a:gd name="T11" fmla="*/ 0 60000 65536"/>
                <a:gd name="T12" fmla="*/ 6144 w 21600"/>
                <a:gd name="T13" fmla="*/ 0 h 21600"/>
                <a:gd name="T14" fmla="*/ 15456 w 21600"/>
                <a:gd name="T15" fmla="*/ 2871 h 21600"/>
              </a:gdLst>
              <a:ahLst/>
              <a:cxnLst>
                <a:cxn ang="T8">
                  <a:pos x="T0" y="T1"/>
                </a:cxn>
                <a:cxn ang="T9">
                  <a:pos x="T2" y="T3"/>
                </a:cxn>
                <a:cxn ang="T10">
                  <a:pos x="T4" y="T5"/>
                </a:cxn>
                <a:cxn ang="T11">
                  <a:pos x="T6" y="T7"/>
                </a:cxn>
              </a:cxnLst>
              <a:rect l="T12" t="T13" r="T14" b="T15"/>
              <a:pathLst>
                <a:path w="21600" h="21600">
                  <a:moveTo>
                    <a:pt x="8403" y="2334"/>
                  </a:moveTo>
                  <a:cubicBezTo>
                    <a:pt x="9183" y="2113"/>
                    <a:pt x="9989" y="2001"/>
                    <a:pt x="10800" y="2002"/>
                  </a:cubicBezTo>
                  <a:cubicBezTo>
                    <a:pt x="11610" y="2002"/>
                    <a:pt x="12416" y="2113"/>
                    <a:pt x="13196" y="2334"/>
                  </a:cubicBezTo>
                  <a:lnTo>
                    <a:pt x="13742" y="408"/>
                  </a:lnTo>
                  <a:cubicBezTo>
                    <a:pt x="12784" y="137"/>
                    <a:pt x="11794" y="-1"/>
                    <a:pt x="10799" y="0"/>
                  </a:cubicBezTo>
                  <a:cubicBezTo>
                    <a:pt x="9805" y="0"/>
                    <a:pt x="8815" y="137"/>
                    <a:pt x="7857" y="408"/>
                  </a:cubicBezTo>
                  <a:close/>
                </a:path>
              </a:pathLst>
            </a:cu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normAutofit fontScale="77500" lnSpcReduction="20000"/>
            </a:bodyPr>
            <a:p>
              <a:endParaRPr lang="ko-KR" altLang="en-US" kern="0">
                <a:solidFill>
                  <a:schemeClr val="bg1"/>
                </a:solidFill>
                <a:latin typeface="Arial" panose="020B0604020202020204" pitchFamily="34" charset="0"/>
                <a:sym typeface="Arial" panose="020B0604020202020204" pitchFamily="34" charset="0"/>
              </a:endParaRPr>
            </a:p>
          </p:txBody>
        </p:sp>
        <p:sp>
          <p:nvSpPr>
            <p:cNvPr id="39" name="AutoShape 539"/>
            <p:cNvSpPr>
              <a:spLocks noChangeArrowheads="1"/>
            </p:cNvSpPr>
            <p:nvPr>
              <p:custDataLst>
                <p:tags r:id="rId23"/>
              </p:custDataLst>
            </p:nvPr>
          </p:nvSpPr>
          <p:spPr bwMode="auto">
            <a:xfrm rot="17429801">
              <a:off x="4316" y="5295"/>
              <a:ext cx="2100" cy="21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a:noFill/>
            </a:ln>
          </p:spPr>
          <p:txBody>
            <a:bodyPr vert="eaVert" wrap="none" anchor="ctr">
              <a:normAutofit/>
            </a:bodyPr>
            <a:p>
              <a:endParaRPr lang="ko-KR" altLang="en-US">
                <a:latin typeface="Arial" panose="020B0604020202020204" pitchFamily="34" charset="0"/>
                <a:sym typeface="Arial" panose="020B0604020202020204" pitchFamily="34" charset="0"/>
              </a:endParaRPr>
            </a:p>
          </p:txBody>
        </p:sp>
        <p:sp>
          <p:nvSpPr>
            <p:cNvPr id="42" name="任意多边形 41"/>
            <p:cNvSpPr/>
            <p:nvPr>
              <p:custDataLst>
                <p:tags r:id="rId24"/>
              </p:custDataLst>
            </p:nvPr>
          </p:nvSpPr>
          <p:spPr>
            <a:xfrm>
              <a:off x="5734" y="4328"/>
              <a:ext cx="5497" cy="4327"/>
            </a:xfrm>
            <a:custGeom>
              <a:avLst/>
              <a:gdLst>
                <a:gd name="connsiteX0" fmla="*/ 0 w 5878286"/>
                <a:gd name="connsiteY0" fmla="*/ 3222171 h 3222171"/>
                <a:gd name="connsiteX1" fmla="*/ 0 w 5878286"/>
                <a:gd name="connsiteY1" fmla="*/ 2612571 h 3222171"/>
                <a:gd name="connsiteX2" fmla="*/ 1277257 w 5878286"/>
                <a:gd name="connsiteY2" fmla="*/ 2612571 h 3222171"/>
                <a:gd name="connsiteX3" fmla="*/ 1277257 w 5878286"/>
                <a:gd name="connsiteY3" fmla="*/ 1944914 h 3222171"/>
                <a:gd name="connsiteX4" fmla="*/ 2452914 w 5878286"/>
                <a:gd name="connsiteY4" fmla="*/ 1944914 h 3222171"/>
                <a:gd name="connsiteX5" fmla="*/ 2452914 w 5878286"/>
                <a:gd name="connsiteY5" fmla="*/ 1291771 h 3222171"/>
                <a:gd name="connsiteX6" fmla="*/ 3585028 w 5878286"/>
                <a:gd name="connsiteY6" fmla="*/ 1291771 h 3222171"/>
                <a:gd name="connsiteX7" fmla="*/ 3585028 w 5878286"/>
                <a:gd name="connsiteY7" fmla="*/ 638629 h 3222171"/>
                <a:gd name="connsiteX8" fmla="*/ 4746171 w 5878286"/>
                <a:gd name="connsiteY8" fmla="*/ 638629 h 3222171"/>
                <a:gd name="connsiteX9" fmla="*/ 4746171 w 5878286"/>
                <a:gd name="connsiteY9" fmla="*/ 0 h 3222171"/>
                <a:gd name="connsiteX10" fmla="*/ 5878286 w 5878286"/>
                <a:gd name="connsiteY10" fmla="*/ 0 h 3222171"/>
                <a:gd name="connsiteX0-1" fmla="*/ 0 w 5878286"/>
                <a:gd name="connsiteY0-2" fmla="*/ 3222171 h 3222171"/>
                <a:gd name="connsiteX1-3" fmla="*/ 0 w 5878286"/>
                <a:gd name="connsiteY1-4" fmla="*/ 2612571 h 3222171"/>
                <a:gd name="connsiteX2-5" fmla="*/ 1277257 w 5878286"/>
                <a:gd name="connsiteY2-6" fmla="*/ 2612571 h 3222171"/>
                <a:gd name="connsiteX3-7" fmla="*/ 1277257 w 5878286"/>
                <a:gd name="connsiteY3-8" fmla="*/ 1944914 h 3222171"/>
                <a:gd name="connsiteX4-9" fmla="*/ 2452914 w 5878286"/>
                <a:gd name="connsiteY4-10" fmla="*/ 1944914 h 3222171"/>
                <a:gd name="connsiteX5-11" fmla="*/ 2452914 w 5878286"/>
                <a:gd name="connsiteY5-12" fmla="*/ 1291771 h 3222171"/>
                <a:gd name="connsiteX6-13" fmla="*/ 3585028 w 5878286"/>
                <a:gd name="connsiteY6-14" fmla="*/ 1291771 h 3222171"/>
                <a:gd name="connsiteX7-15" fmla="*/ 3585028 w 5878286"/>
                <a:gd name="connsiteY7-16" fmla="*/ 638629 h 3222171"/>
                <a:gd name="connsiteX8-17" fmla="*/ 4746171 w 5878286"/>
                <a:gd name="connsiteY8-18" fmla="*/ 638629 h 3222171"/>
                <a:gd name="connsiteX9-19" fmla="*/ 4746171 w 5878286"/>
                <a:gd name="connsiteY9-20" fmla="*/ 0 h 3222171"/>
                <a:gd name="connsiteX10-21" fmla="*/ 5820617 w 5878286"/>
                <a:gd name="connsiteY10-22" fmla="*/ 3064 h 3222171"/>
                <a:gd name="connsiteX11" fmla="*/ 5878286 w 5878286"/>
                <a:gd name="connsiteY11" fmla="*/ 0 h 3222171"/>
                <a:gd name="connsiteX0-23" fmla="*/ 0 w 5820617"/>
                <a:gd name="connsiteY0-24" fmla="*/ 4170127 h 4170127"/>
                <a:gd name="connsiteX1-25" fmla="*/ 0 w 5820617"/>
                <a:gd name="connsiteY1-26" fmla="*/ 3560527 h 4170127"/>
                <a:gd name="connsiteX2-27" fmla="*/ 1277257 w 5820617"/>
                <a:gd name="connsiteY2-28" fmla="*/ 3560527 h 4170127"/>
                <a:gd name="connsiteX3-29" fmla="*/ 1277257 w 5820617"/>
                <a:gd name="connsiteY3-30" fmla="*/ 2892870 h 4170127"/>
                <a:gd name="connsiteX4-31" fmla="*/ 2452914 w 5820617"/>
                <a:gd name="connsiteY4-32" fmla="*/ 2892870 h 4170127"/>
                <a:gd name="connsiteX5-33" fmla="*/ 2452914 w 5820617"/>
                <a:gd name="connsiteY5-34" fmla="*/ 2239727 h 4170127"/>
                <a:gd name="connsiteX6-35" fmla="*/ 3585028 w 5820617"/>
                <a:gd name="connsiteY6-36" fmla="*/ 2239727 h 4170127"/>
                <a:gd name="connsiteX7-37" fmla="*/ 3585028 w 5820617"/>
                <a:gd name="connsiteY7-38" fmla="*/ 1586585 h 4170127"/>
                <a:gd name="connsiteX8-39" fmla="*/ 4746171 w 5820617"/>
                <a:gd name="connsiteY8-40" fmla="*/ 1586585 h 4170127"/>
                <a:gd name="connsiteX9-41" fmla="*/ 4746171 w 5820617"/>
                <a:gd name="connsiteY9-42" fmla="*/ 947956 h 4170127"/>
                <a:gd name="connsiteX10-43" fmla="*/ 5820617 w 5820617"/>
                <a:gd name="connsiteY10-44" fmla="*/ 951020 h 4170127"/>
                <a:gd name="connsiteX11-45" fmla="*/ 5810376 w 5820617"/>
                <a:gd name="connsiteY11-46" fmla="*/ 0 h 4170127"/>
                <a:gd name="connsiteX0-47" fmla="*/ 0 w 5820617"/>
                <a:gd name="connsiteY0-48" fmla="*/ 4023007 h 4023007"/>
                <a:gd name="connsiteX1-49" fmla="*/ 0 w 5820617"/>
                <a:gd name="connsiteY1-50" fmla="*/ 3413407 h 4023007"/>
                <a:gd name="connsiteX2-51" fmla="*/ 1277257 w 5820617"/>
                <a:gd name="connsiteY2-52" fmla="*/ 3413407 h 4023007"/>
                <a:gd name="connsiteX3-53" fmla="*/ 1277257 w 5820617"/>
                <a:gd name="connsiteY3-54" fmla="*/ 2745750 h 4023007"/>
                <a:gd name="connsiteX4-55" fmla="*/ 2452914 w 5820617"/>
                <a:gd name="connsiteY4-56" fmla="*/ 2745750 h 4023007"/>
                <a:gd name="connsiteX5-57" fmla="*/ 2452914 w 5820617"/>
                <a:gd name="connsiteY5-58" fmla="*/ 2092607 h 4023007"/>
                <a:gd name="connsiteX6-59" fmla="*/ 3585028 w 5820617"/>
                <a:gd name="connsiteY6-60" fmla="*/ 2092607 h 4023007"/>
                <a:gd name="connsiteX7-61" fmla="*/ 3585028 w 5820617"/>
                <a:gd name="connsiteY7-62" fmla="*/ 1439465 h 4023007"/>
                <a:gd name="connsiteX8-63" fmla="*/ 4746171 w 5820617"/>
                <a:gd name="connsiteY8-64" fmla="*/ 1439465 h 4023007"/>
                <a:gd name="connsiteX9-65" fmla="*/ 4746171 w 5820617"/>
                <a:gd name="connsiteY9-66" fmla="*/ 800836 h 4023007"/>
                <a:gd name="connsiteX10-67" fmla="*/ 5820617 w 5820617"/>
                <a:gd name="connsiteY10-68" fmla="*/ 803900 h 4023007"/>
                <a:gd name="connsiteX11-69" fmla="*/ 5794025 w 5820617"/>
                <a:gd name="connsiteY11-70" fmla="*/ 0 h 4023007"/>
                <a:gd name="connsiteX0-71" fmla="*/ 0 w 5820617"/>
                <a:gd name="connsiteY0-72" fmla="*/ 3222172 h 3222172"/>
                <a:gd name="connsiteX1-73" fmla="*/ 0 w 5820617"/>
                <a:gd name="connsiteY1-74" fmla="*/ 2612572 h 3222172"/>
                <a:gd name="connsiteX2-75" fmla="*/ 1277257 w 5820617"/>
                <a:gd name="connsiteY2-76" fmla="*/ 2612572 h 3222172"/>
                <a:gd name="connsiteX3-77" fmla="*/ 1277257 w 5820617"/>
                <a:gd name="connsiteY3-78" fmla="*/ 1944915 h 3222172"/>
                <a:gd name="connsiteX4-79" fmla="*/ 2452914 w 5820617"/>
                <a:gd name="connsiteY4-80" fmla="*/ 1944915 h 3222172"/>
                <a:gd name="connsiteX5-81" fmla="*/ 2452914 w 5820617"/>
                <a:gd name="connsiteY5-82" fmla="*/ 1291772 h 3222172"/>
                <a:gd name="connsiteX6-83" fmla="*/ 3585028 w 5820617"/>
                <a:gd name="connsiteY6-84" fmla="*/ 1291772 h 3222172"/>
                <a:gd name="connsiteX7-85" fmla="*/ 3585028 w 5820617"/>
                <a:gd name="connsiteY7-86" fmla="*/ 638630 h 3222172"/>
                <a:gd name="connsiteX8-87" fmla="*/ 4746171 w 5820617"/>
                <a:gd name="connsiteY8-88" fmla="*/ 638630 h 3222172"/>
                <a:gd name="connsiteX9-89" fmla="*/ 4746171 w 5820617"/>
                <a:gd name="connsiteY9-90" fmla="*/ 1 h 3222172"/>
                <a:gd name="connsiteX10-91" fmla="*/ 5820617 w 5820617"/>
                <a:gd name="connsiteY10-92" fmla="*/ 3065 h 3222172"/>
                <a:gd name="connsiteX0-93" fmla="*/ 0 w 4746171"/>
                <a:gd name="connsiteY0-94" fmla="*/ 3222171 h 3222171"/>
                <a:gd name="connsiteX1-95" fmla="*/ 0 w 4746171"/>
                <a:gd name="connsiteY1-96" fmla="*/ 2612571 h 3222171"/>
                <a:gd name="connsiteX2-97" fmla="*/ 1277257 w 4746171"/>
                <a:gd name="connsiteY2-98" fmla="*/ 2612571 h 3222171"/>
                <a:gd name="connsiteX3-99" fmla="*/ 1277257 w 4746171"/>
                <a:gd name="connsiteY3-100" fmla="*/ 1944914 h 3222171"/>
                <a:gd name="connsiteX4-101" fmla="*/ 2452914 w 4746171"/>
                <a:gd name="connsiteY4-102" fmla="*/ 1944914 h 3222171"/>
                <a:gd name="connsiteX5-103" fmla="*/ 2452914 w 4746171"/>
                <a:gd name="connsiteY5-104" fmla="*/ 1291771 h 3222171"/>
                <a:gd name="connsiteX6-105" fmla="*/ 3585028 w 4746171"/>
                <a:gd name="connsiteY6-106" fmla="*/ 1291771 h 3222171"/>
                <a:gd name="connsiteX7-107" fmla="*/ 3585028 w 4746171"/>
                <a:gd name="connsiteY7-108" fmla="*/ 638629 h 3222171"/>
                <a:gd name="connsiteX8-109" fmla="*/ 4746171 w 4746171"/>
                <a:gd name="connsiteY8-110" fmla="*/ 638629 h 3222171"/>
                <a:gd name="connsiteX9-111" fmla="*/ 4746171 w 4746171"/>
                <a:gd name="connsiteY9-112" fmla="*/ 0 h 3222171"/>
                <a:gd name="connsiteX0-113" fmla="*/ 0 w 4746171"/>
                <a:gd name="connsiteY0-114" fmla="*/ 2583542 h 2583542"/>
                <a:gd name="connsiteX1-115" fmla="*/ 0 w 4746171"/>
                <a:gd name="connsiteY1-116" fmla="*/ 1973942 h 2583542"/>
                <a:gd name="connsiteX2-117" fmla="*/ 1277257 w 4746171"/>
                <a:gd name="connsiteY2-118" fmla="*/ 1973942 h 2583542"/>
                <a:gd name="connsiteX3-119" fmla="*/ 1277257 w 4746171"/>
                <a:gd name="connsiteY3-120" fmla="*/ 1306285 h 2583542"/>
                <a:gd name="connsiteX4-121" fmla="*/ 2452914 w 4746171"/>
                <a:gd name="connsiteY4-122" fmla="*/ 1306285 h 2583542"/>
                <a:gd name="connsiteX5-123" fmla="*/ 2452914 w 4746171"/>
                <a:gd name="connsiteY5-124" fmla="*/ 653142 h 2583542"/>
                <a:gd name="connsiteX6-125" fmla="*/ 3585028 w 4746171"/>
                <a:gd name="connsiteY6-126" fmla="*/ 653142 h 2583542"/>
                <a:gd name="connsiteX7-127" fmla="*/ 3585028 w 4746171"/>
                <a:gd name="connsiteY7-128" fmla="*/ 0 h 2583542"/>
                <a:gd name="connsiteX8-129" fmla="*/ 4746171 w 4746171"/>
                <a:gd name="connsiteY8-130" fmla="*/ 0 h 2583542"/>
                <a:gd name="connsiteX0-131" fmla="*/ 0 w 4664420"/>
                <a:gd name="connsiteY0-132" fmla="*/ 2583542 h 2583542"/>
                <a:gd name="connsiteX1-133" fmla="*/ 0 w 4664420"/>
                <a:gd name="connsiteY1-134" fmla="*/ 1973942 h 2583542"/>
                <a:gd name="connsiteX2-135" fmla="*/ 1277257 w 4664420"/>
                <a:gd name="connsiteY2-136" fmla="*/ 1973942 h 2583542"/>
                <a:gd name="connsiteX3-137" fmla="*/ 1277257 w 4664420"/>
                <a:gd name="connsiteY3-138" fmla="*/ 1306285 h 2583542"/>
                <a:gd name="connsiteX4-139" fmla="*/ 2452914 w 4664420"/>
                <a:gd name="connsiteY4-140" fmla="*/ 1306285 h 2583542"/>
                <a:gd name="connsiteX5-141" fmla="*/ 2452914 w 4664420"/>
                <a:gd name="connsiteY5-142" fmla="*/ 653142 h 2583542"/>
                <a:gd name="connsiteX6-143" fmla="*/ 3585028 w 4664420"/>
                <a:gd name="connsiteY6-144" fmla="*/ 653142 h 2583542"/>
                <a:gd name="connsiteX7-145" fmla="*/ 3585028 w 4664420"/>
                <a:gd name="connsiteY7-146" fmla="*/ 0 h 2583542"/>
                <a:gd name="connsiteX8-147" fmla="*/ 4664420 w 4664420"/>
                <a:gd name="connsiteY8-148" fmla="*/ 0 h 2583542"/>
                <a:gd name="connsiteX0-149" fmla="*/ 0 w 3585028"/>
                <a:gd name="connsiteY0-150" fmla="*/ 2583542 h 2583542"/>
                <a:gd name="connsiteX1-151" fmla="*/ 0 w 3585028"/>
                <a:gd name="connsiteY1-152" fmla="*/ 1973942 h 2583542"/>
                <a:gd name="connsiteX2-153" fmla="*/ 1277257 w 3585028"/>
                <a:gd name="connsiteY2-154" fmla="*/ 1973942 h 2583542"/>
                <a:gd name="connsiteX3-155" fmla="*/ 1277257 w 3585028"/>
                <a:gd name="connsiteY3-156" fmla="*/ 1306285 h 2583542"/>
                <a:gd name="connsiteX4-157" fmla="*/ 2452914 w 3585028"/>
                <a:gd name="connsiteY4-158" fmla="*/ 1306285 h 2583542"/>
                <a:gd name="connsiteX5-159" fmla="*/ 2452914 w 3585028"/>
                <a:gd name="connsiteY5-160" fmla="*/ 653142 h 2583542"/>
                <a:gd name="connsiteX6-161" fmla="*/ 3585028 w 3585028"/>
                <a:gd name="connsiteY6-162" fmla="*/ 653142 h 2583542"/>
                <a:gd name="connsiteX7-163" fmla="*/ 3585028 w 3585028"/>
                <a:gd name="connsiteY7-164" fmla="*/ 0 h 2583542"/>
                <a:gd name="connsiteX0-165" fmla="*/ 0 w 3585028"/>
                <a:gd name="connsiteY0-166" fmla="*/ 1930400 h 1930400"/>
                <a:gd name="connsiteX1-167" fmla="*/ 0 w 3585028"/>
                <a:gd name="connsiteY1-168" fmla="*/ 1320800 h 1930400"/>
                <a:gd name="connsiteX2-169" fmla="*/ 1277257 w 3585028"/>
                <a:gd name="connsiteY2-170" fmla="*/ 1320800 h 1930400"/>
                <a:gd name="connsiteX3-171" fmla="*/ 1277257 w 3585028"/>
                <a:gd name="connsiteY3-172" fmla="*/ 653143 h 1930400"/>
                <a:gd name="connsiteX4-173" fmla="*/ 2452914 w 3585028"/>
                <a:gd name="connsiteY4-174" fmla="*/ 653143 h 1930400"/>
                <a:gd name="connsiteX5-175" fmla="*/ 2452914 w 3585028"/>
                <a:gd name="connsiteY5-176" fmla="*/ 0 h 1930400"/>
                <a:gd name="connsiteX6-177" fmla="*/ 3585028 w 3585028"/>
                <a:gd name="connsiteY6-178" fmla="*/ 0 h 1930400"/>
                <a:gd name="connsiteX0-179" fmla="*/ 0 w 2452914"/>
                <a:gd name="connsiteY0-180" fmla="*/ 1930400 h 1930400"/>
                <a:gd name="connsiteX1-181" fmla="*/ 0 w 2452914"/>
                <a:gd name="connsiteY1-182" fmla="*/ 1320800 h 1930400"/>
                <a:gd name="connsiteX2-183" fmla="*/ 1277257 w 2452914"/>
                <a:gd name="connsiteY2-184" fmla="*/ 1320800 h 1930400"/>
                <a:gd name="connsiteX3-185" fmla="*/ 1277257 w 2452914"/>
                <a:gd name="connsiteY3-186" fmla="*/ 653143 h 1930400"/>
                <a:gd name="connsiteX4-187" fmla="*/ 2452914 w 2452914"/>
                <a:gd name="connsiteY4-188" fmla="*/ 653143 h 1930400"/>
                <a:gd name="connsiteX5-189" fmla="*/ 2452914 w 2452914"/>
                <a:gd name="connsiteY5-190" fmla="*/ 0 h 1930400"/>
              </a:gdLst>
              <a:ahLst/>
              <a:cxnLst>
                <a:cxn ang="0">
                  <a:pos x="connsiteX0-179" y="connsiteY0-180"/>
                </a:cxn>
                <a:cxn ang="0">
                  <a:pos x="connsiteX1-181" y="connsiteY1-182"/>
                </a:cxn>
                <a:cxn ang="0">
                  <a:pos x="connsiteX2-183" y="connsiteY2-184"/>
                </a:cxn>
                <a:cxn ang="0">
                  <a:pos x="connsiteX3-185" y="connsiteY3-186"/>
                </a:cxn>
                <a:cxn ang="0">
                  <a:pos x="connsiteX4-187" y="connsiteY4-188"/>
                </a:cxn>
                <a:cxn ang="0">
                  <a:pos x="connsiteX5-189" y="connsiteY5-190"/>
                </a:cxn>
              </a:cxnLst>
              <a:rect l="l" t="t" r="r" b="b"/>
              <a:pathLst>
                <a:path w="2452914" h="1930400">
                  <a:moveTo>
                    <a:pt x="0" y="1930400"/>
                  </a:moveTo>
                  <a:lnTo>
                    <a:pt x="0" y="1320800"/>
                  </a:lnTo>
                  <a:lnTo>
                    <a:pt x="1277257" y="1320800"/>
                  </a:lnTo>
                  <a:lnTo>
                    <a:pt x="1277257" y="653143"/>
                  </a:lnTo>
                  <a:lnTo>
                    <a:pt x="2452914" y="653143"/>
                  </a:lnTo>
                  <a:lnTo>
                    <a:pt x="2452914" y="0"/>
                  </a:lnTo>
                </a:path>
              </a:pathLst>
            </a:custGeom>
            <a:noFill/>
            <a:ln w="2540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2"/>
            <p:cNvSpPr txBox="1"/>
            <p:nvPr>
              <p:custDataLst>
                <p:tags r:id="rId25"/>
              </p:custDataLst>
            </p:nvPr>
          </p:nvSpPr>
          <p:spPr>
            <a:xfrm>
              <a:off x="5280" y="7284"/>
              <a:ext cx="7210" cy="1340"/>
            </a:xfrm>
            <a:prstGeom prst="rect">
              <a:avLst/>
            </a:prstGeom>
            <a:noFill/>
          </p:spPr>
          <p:txBody>
            <a:bodyPr lIns="180000" tIns="0" rIns="0" bIns="0" anchor="ctr" anchorCtr="0">
              <a:noAutofit/>
            </a:bodyPr>
            <a:p>
              <a:pPr marL="330200" lvl="1" indent="0" algn="l">
                <a:lnSpc>
                  <a:spcPct val="120000"/>
                </a:lnSpc>
                <a:spcBef>
                  <a:spcPts val="0"/>
                </a:spcBef>
                <a:spcAft>
                  <a:spcPts val="800"/>
                </a:spcAft>
                <a:buSzPct val="100000"/>
                <a:buNone/>
              </a:pPr>
              <a:r>
                <a:rPr lang="zh-CN" sz="2800" b="1" spc="80" dirty="0">
                  <a:solidFill>
                    <a:schemeClr val="tx1"/>
                  </a:solidFill>
                  <a:latin typeface="华文中宋" panose="02010600040101010101" charset="-122"/>
                  <a:ea typeface="华文中宋" panose="02010600040101010101" charset="-122"/>
                  <a:sym typeface="华文中宋" panose="02010600040101010101" charset="-122"/>
                </a:rPr>
                <a:t>大单元与大通史构建</a:t>
              </a:r>
              <a:endParaRPr lang="zh-CN" sz="2800" b="1" spc="80" dirty="0">
                <a:solidFill>
                  <a:schemeClr val="tx1"/>
                </a:solidFill>
                <a:latin typeface="华文中宋" panose="02010600040101010101" charset="-122"/>
                <a:ea typeface="华文中宋" panose="02010600040101010101" charset="-122"/>
                <a:sym typeface="华文中宋" panose="02010600040101010101" charset="-122"/>
              </a:endParaRPr>
            </a:p>
          </p:txBody>
        </p:sp>
        <p:sp>
          <p:nvSpPr>
            <p:cNvPr id="43" name="TextBox 12"/>
            <p:cNvSpPr txBox="1"/>
            <p:nvPr>
              <p:custDataLst>
                <p:tags r:id="rId26"/>
              </p:custDataLst>
            </p:nvPr>
          </p:nvSpPr>
          <p:spPr>
            <a:xfrm>
              <a:off x="8624" y="5810"/>
              <a:ext cx="6390" cy="1340"/>
            </a:xfrm>
            <a:prstGeom prst="rect">
              <a:avLst/>
            </a:prstGeom>
            <a:noFill/>
          </p:spPr>
          <p:txBody>
            <a:bodyPr lIns="180000" tIns="0" rIns="0" bIns="0" anchor="ctr" anchorCtr="0">
              <a:noAutofit/>
            </a:bodyPr>
            <a:p>
              <a:pPr lvl="0" indent="0" algn="l" fontAlgn="ctr">
                <a:lnSpc>
                  <a:spcPct val="120000"/>
                </a:lnSpc>
                <a:spcBef>
                  <a:spcPts val="0"/>
                </a:spcBef>
                <a:spcAft>
                  <a:spcPts val="800"/>
                </a:spcAft>
                <a:buSzPct val="100000"/>
                <a:buFont typeface="Wingdings" panose="05000000000000000000" charset="0"/>
                <a:buNone/>
              </a:pPr>
              <a:r>
                <a:rPr lang="zh-CN" sz="2800" b="1" spc="100" dirty="0">
                  <a:solidFill>
                    <a:schemeClr val="tx1"/>
                  </a:solidFill>
                  <a:latin typeface="华文中宋" panose="02010600040101010101" charset="-122"/>
                  <a:ea typeface="华文中宋" panose="02010600040101010101" charset="-122"/>
                  <a:sym typeface="华文中宋" panose="02010600040101010101" charset="-122"/>
                </a:rPr>
                <a:t>教、学、评多措并举</a:t>
              </a:r>
              <a:endParaRPr lang="zh-CN" altLang="en-US" sz="2800" b="1" spc="100" dirty="0">
                <a:solidFill>
                  <a:schemeClr val="tx1"/>
                </a:solidFill>
                <a:latin typeface="华文中宋" panose="02010600040101010101" charset="-122"/>
                <a:ea typeface="华文中宋" panose="02010600040101010101" charset="-122"/>
                <a:sym typeface="华文中宋" panose="02010600040101010101" charset="-122"/>
              </a:endParaRPr>
            </a:p>
          </p:txBody>
        </p:sp>
        <p:sp>
          <p:nvSpPr>
            <p:cNvPr id="44" name="TextBox 12"/>
            <p:cNvSpPr txBox="1"/>
            <p:nvPr>
              <p:custDataLst>
                <p:tags r:id="rId27"/>
              </p:custDataLst>
            </p:nvPr>
          </p:nvSpPr>
          <p:spPr>
            <a:xfrm>
              <a:off x="11231" y="4336"/>
              <a:ext cx="5788" cy="1340"/>
            </a:xfrm>
            <a:prstGeom prst="rect">
              <a:avLst/>
            </a:prstGeom>
            <a:noFill/>
          </p:spPr>
          <p:txBody>
            <a:bodyPr lIns="180000" tIns="0" rIns="0" bIns="0" anchor="ctr" anchorCtr="0">
              <a:noAutofit/>
            </a:bodyPr>
            <a:p>
              <a:pPr lvl="0" indent="0" algn="l" fontAlgn="ctr">
                <a:lnSpc>
                  <a:spcPct val="120000"/>
                </a:lnSpc>
                <a:spcBef>
                  <a:spcPts val="0"/>
                </a:spcBef>
                <a:spcAft>
                  <a:spcPts val="800"/>
                </a:spcAft>
                <a:buSzPct val="100000"/>
                <a:buFont typeface="Wingdings" panose="05000000000000000000" charset="0"/>
                <a:buNone/>
              </a:pPr>
              <a:r>
                <a:rPr lang="zh-CN" sz="2800" b="1" spc="80" dirty="0">
                  <a:solidFill>
                    <a:schemeClr val="tx1"/>
                  </a:solidFill>
                  <a:latin typeface="华文中宋" panose="02010600040101010101" charset="-122"/>
                  <a:ea typeface="华文中宋" panose="02010600040101010101" charset="-122"/>
                  <a:sym typeface="华文中宋" panose="02010600040101010101" charset="-122"/>
                </a:rPr>
                <a:t>高考历史复习时间线</a:t>
              </a:r>
              <a:endParaRPr lang="zh-CN" sz="2800" b="1" spc="80" dirty="0">
                <a:solidFill>
                  <a:schemeClr val="tx1"/>
                </a:solidFill>
                <a:latin typeface="华文中宋" panose="02010600040101010101" charset="-122"/>
                <a:ea typeface="华文中宋" panose="02010600040101010101" charset="-122"/>
                <a:sym typeface="华文中宋" panose="02010600040101010101" charset="-122"/>
              </a:endParaRPr>
            </a:p>
          </p:txBody>
        </p:sp>
      </p:grpSp>
    </p:spTree>
    <p:custDataLst>
      <p:tags r:id="rId28"/>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选必一中国古代知识梳理_01"/>
          <p:cNvPicPr>
            <a:picLocks noChangeAspect="1"/>
          </p:cNvPicPr>
          <p:nvPr/>
        </p:nvPicPr>
        <p:blipFill>
          <a:blip r:embed="rId1"/>
          <a:stretch>
            <a:fillRect/>
          </a:stretch>
        </p:blipFill>
        <p:spPr>
          <a:xfrm>
            <a:off x="4037965" y="1167130"/>
            <a:ext cx="7990840" cy="5488305"/>
          </a:xfrm>
          <a:prstGeom prst="rect">
            <a:avLst/>
          </a:prstGeom>
        </p:spPr>
      </p:pic>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提炼专题辅助</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4954270" cy="521970"/>
          </a:xfrm>
          <a:prstGeom prst="rect">
            <a:avLst/>
          </a:prstGeom>
          <a:noFill/>
        </p:spPr>
        <p:txBody>
          <a:bodyPr wrap="square" rtlCol="0">
            <a:spAutoFit/>
          </a:bodyPr>
          <a:p>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通史中蕴含</a:t>
            </a: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小专题</a:t>
            </a: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 name="文本框 3"/>
          <p:cNvSpPr txBox="1"/>
          <p:nvPr/>
        </p:nvSpPr>
        <p:spPr>
          <a:xfrm>
            <a:off x="302895" y="3277235"/>
            <a:ext cx="3585210" cy="1383665"/>
          </a:xfrm>
          <a:prstGeom prst="rect">
            <a:avLst/>
          </a:prstGeom>
          <a:noFill/>
        </p:spPr>
        <p:txBody>
          <a:bodyPr wrap="square" rtlCol="0">
            <a:spAutoFit/>
          </a:bodyPr>
          <a:p>
            <a:pPr algn="ctr">
              <a:lnSpc>
                <a:spcPct val="150000"/>
              </a:lnSpc>
            </a:pPr>
            <a:r>
              <a:rPr lang="zh-CN" altLang="en-US" sz="2800">
                <a:latin typeface="华文中宋" panose="02010600040101010101" charset="-122"/>
                <a:ea typeface="华文中宋" panose="02010600040101010101" charset="-122"/>
                <a:cs typeface="华文中宋" panose="02010600040101010101" charset="-122"/>
                <a:sym typeface="华文中宋" panose="02010600040101010101" charset="-122"/>
              </a:rPr>
              <a:t>将专题内容整理成表格，或绘制时间轴</a:t>
            </a:r>
            <a:endParaRPr lang="zh-CN" altLang="en-US" sz="28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提炼专题辅助</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4954270" cy="521970"/>
          </a:xfrm>
          <a:prstGeom prst="rect">
            <a:avLst/>
          </a:prstGeom>
          <a:noFill/>
        </p:spPr>
        <p:txBody>
          <a:bodyPr wrap="square" rtlCol="0">
            <a:spAutoFit/>
          </a:bodyPr>
          <a:p>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通史中蕴含</a:t>
            </a: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小专题</a:t>
            </a: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8" name="图片 7" descr="高二历史X3M3-5学案_01"/>
          <p:cNvPicPr>
            <a:picLocks noChangeAspect="1"/>
          </p:cNvPicPr>
          <p:nvPr/>
        </p:nvPicPr>
        <p:blipFill>
          <a:blip r:embed="rId1"/>
          <a:srcRect l="2201" t="10463" r="2090" b="3750"/>
          <a:stretch>
            <a:fillRect/>
          </a:stretch>
        </p:blipFill>
        <p:spPr>
          <a:xfrm>
            <a:off x="474345" y="2198370"/>
            <a:ext cx="5957570" cy="3766185"/>
          </a:xfrm>
          <a:prstGeom prst="rect">
            <a:avLst/>
          </a:prstGeom>
        </p:spPr>
      </p:pic>
      <p:pic>
        <p:nvPicPr>
          <p:cNvPr id="6" name="图片 5"/>
          <p:cNvPicPr>
            <a:picLocks noChangeAspect="1"/>
          </p:cNvPicPr>
          <p:nvPr>
            <p:custDataLst>
              <p:tags r:id="rId2"/>
            </p:custDataLst>
          </p:nvPr>
        </p:nvPicPr>
        <p:blipFill>
          <a:blip r:embed="rId3"/>
          <a:stretch>
            <a:fillRect/>
          </a:stretch>
        </p:blipFill>
        <p:spPr>
          <a:xfrm>
            <a:off x="5332095" y="3830955"/>
            <a:ext cx="6517640" cy="274891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习题精选精讲</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603375"/>
            <a:ext cx="11571605" cy="4569460"/>
          </a:xfrm>
          <a:prstGeom prst="rect">
            <a:avLst/>
          </a:prstGeom>
          <a:noFill/>
        </p:spPr>
        <p:txBody>
          <a:bodyPr wrap="square" rtlCol="0">
            <a:spAutoFit/>
          </a:bodyPr>
          <a:p>
            <a:pPr>
              <a:lnSpc>
                <a:spcPct val="130000"/>
              </a:lnSpc>
            </a:pP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1.</a:t>
            </a:r>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习题</a:t>
            </a:r>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选择：</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高考真题</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模拟题（本省各级模拟题、其他省份大市模拟）</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原创题（自主命题、各命题机构试题）</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基础题与能力</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题</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结合</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与复习进度紧密结合</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子目评价、课时评价、单元评价</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3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定期练习综合题</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5" name="组合 4"/>
          <p:cNvGrpSpPr/>
          <p:nvPr/>
        </p:nvGrpSpPr>
        <p:grpSpPr>
          <a:xfrm>
            <a:off x="8501380" y="835025"/>
            <a:ext cx="3383280" cy="5860415"/>
            <a:chOff x="13245" y="1393"/>
            <a:chExt cx="5328" cy="9229"/>
          </a:xfrm>
        </p:grpSpPr>
        <p:pic>
          <p:nvPicPr>
            <p:cNvPr id="3" name="图片 2"/>
            <p:cNvPicPr>
              <a:picLocks noChangeAspect="1"/>
            </p:cNvPicPr>
            <p:nvPr/>
          </p:nvPicPr>
          <p:blipFill>
            <a:blip r:embed="rId1"/>
            <a:stretch>
              <a:fillRect/>
            </a:stretch>
          </p:blipFill>
          <p:spPr>
            <a:xfrm>
              <a:off x="13245" y="1393"/>
              <a:ext cx="5327" cy="1540"/>
            </a:xfrm>
            <a:prstGeom prst="rect">
              <a:avLst/>
            </a:prstGeom>
          </p:spPr>
        </p:pic>
        <p:pic>
          <p:nvPicPr>
            <p:cNvPr id="4" name="图片 3"/>
            <p:cNvPicPr>
              <a:picLocks noChangeAspect="1"/>
            </p:cNvPicPr>
            <p:nvPr/>
          </p:nvPicPr>
          <p:blipFill>
            <a:blip r:embed="rId2"/>
            <a:stretch>
              <a:fillRect/>
            </a:stretch>
          </p:blipFill>
          <p:spPr>
            <a:xfrm>
              <a:off x="13245" y="2933"/>
              <a:ext cx="5328" cy="7689"/>
            </a:xfrm>
            <a:prstGeom prst="rect">
              <a:avLst/>
            </a:prstGeom>
          </p:spPr>
        </p:pic>
      </p:grpSp>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习题精选精讲</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11571605" cy="3537585"/>
          </a:xfrm>
          <a:prstGeom prst="rect">
            <a:avLst/>
          </a:prstGeom>
          <a:noFill/>
        </p:spPr>
        <p:txBody>
          <a:bodyPr wrap="square" rtlCol="0">
            <a:spAutoFit/>
          </a:bodyPr>
          <a:p>
            <a:pPr>
              <a:lnSpc>
                <a:spcPct val="160000"/>
              </a:lnSpc>
            </a:pPr>
            <a:r>
              <a:rPr lang="en-US" altLang="zh-CN" sz="2800" b="1">
                <a:latin typeface="华文中宋" panose="02010600040101010101" charset="-122"/>
                <a:ea typeface="华文中宋" panose="02010600040101010101" charset="-122"/>
                <a:cs typeface="华文中宋" panose="02010600040101010101" charset="-122"/>
                <a:sym typeface="华文中宋" panose="02010600040101010101" charset="-122"/>
              </a:rPr>
              <a:t>2.</a:t>
            </a:r>
            <a:r>
              <a:rPr lang="zh-CN" altLang="en-US" sz="2800" b="1">
                <a:latin typeface="华文中宋" panose="02010600040101010101" charset="-122"/>
                <a:ea typeface="华文中宋" panose="02010600040101010101" charset="-122"/>
                <a:cs typeface="华文中宋" panose="02010600040101010101" charset="-122"/>
                <a:sym typeface="华文中宋" panose="02010600040101010101" charset="-122"/>
              </a:rPr>
              <a:t>习题讲解</a:t>
            </a:r>
            <a:endParaRPr lang="zh-CN" sz="2800" b="1">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6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批改错题统计</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6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采取多种方法有针对性的讲解习题</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6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定期</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错题回顾</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fontAlgn="auto">
              <a:lnSpc>
                <a:spcPct val="160000"/>
              </a:lnSpc>
              <a:buFont typeface="Wingdings" panose="05000000000000000000" charset="0"/>
              <a:buChar char="Ø"/>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规范答题训练</a:t>
            </a:r>
            <a:endParaRPr lang="zh-CN" sz="28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关注教材变化</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11572240" cy="1753235"/>
          </a:xfrm>
          <a:prstGeom prst="rect">
            <a:avLst/>
          </a:prstGeom>
          <a:noFill/>
        </p:spPr>
        <p:txBody>
          <a:bodyPr wrap="square" rtlCol="0">
            <a:spAutoFit/>
          </a:bodyPr>
          <a:p>
            <a:pPr>
              <a:lnSpc>
                <a:spcPct val="15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选必一</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P30 </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学习聚焦</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609600" algn="just" fontAlgn="auto">
              <a:lnSpc>
                <a:spcPct val="150000"/>
              </a:lnSpc>
              <a:extLst>
                <a:ext uri="{35155182-B16C-46BC-9424-99874614C6A1}">
                  <wpsdc:indentchars xmlns:wpsdc="http://www.wps.cn/officeDocument/2017/drawingmlCustomData" val="200" checksum="4158780845"/>
                </a:ext>
              </a:extLst>
            </a:pPr>
            <a:r>
              <a:rPr lang="en-US" altLang="zh-CN"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以法为教</a:t>
            </a:r>
            <a:r>
              <a:rPr lang="en-US" altLang="zh-CN"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以吏为师</a:t>
            </a:r>
            <a:r>
              <a:rPr lang="en-US" altLang="zh-CN"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mn-ea"/>
              </a:rPr>
              <a:t>重法吏</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、察举制与九品中正制是秦汉至魏晋南北朝时期官员选拔的主要制度</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和用人特点</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3" name="文本框 2"/>
          <p:cNvSpPr txBox="1"/>
          <p:nvPr/>
        </p:nvSpPr>
        <p:spPr>
          <a:xfrm>
            <a:off x="377825" y="3865245"/>
            <a:ext cx="11572240" cy="1753235"/>
          </a:xfrm>
          <a:prstGeom prst="rect">
            <a:avLst/>
          </a:prstGeom>
          <a:noFill/>
        </p:spPr>
        <p:txBody>
          <a:bodyPr wrap="square" rtlCol="0">
            <a:spAutoFit/>
          </a:bodyPr>
          <a:p>
            <a:pPr>
              <a:lnSpc>
                <a:spcPct val="15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选必一</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P30 </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正文</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609600" algn="just" fontAlgn="auto">
              <a:lnSpc>
                <a:spcPct val="150000"/>
              </a:lnSpc>
              <a:extLst>
                <a:ext uri="{35155182-B16C-46BC-9424-99874614C6A1}">
                  <wpsdc:indentchars xmlns:wpsdc="http://www.wps.cn/officeDocument/2017/drawingmlCustomData" val="200" checksum="4158780845"/>
                </a:ext>
              </a:extLst>
            </a:pP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察举制为两汉政权选拔了大批人才。</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此外，积功劳为官和征辟等也是两汉官员选拔的重要补充。</a:t>
            </a:r>
            <a:endPar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关注教材变化</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11572240" cy="1753235"/>
          </a:xfrm>
          <a:prstGeom prst="rect">
            <a:avLst/>
          </a:prstGeom>
          <a:noFill/>
        </p:spPr>
        <p:txBody>
          <a:bodyPr wrap="square" rtlCol="0">
            <a:spAutoFit/>
          </a:bodyPr>
          <a:p>
            <a:pPr>
              <a:lnSpc>
                <a:spcPct val="15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选必二</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P3 </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正文</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609600" algn="just" fontAlgn="auto">
              <a:lnSpc>
                <a:spcPct val="150000"/>
              </a:lnSpc>
              <a:extLst>
                <a:ext uri="{35155182-B16C-46BC-9424-99874614C6A1}">
                  <wpsdc:indentchars xmlns:wpsdc="http://www.wps.cn/officeDocument/2017/drawingmlCustomData" val="200" checksum="4158780845"/>
                </a:ext>
              </a:extLst>
            </a:pPr>
            <a:r>
              <a:rPr lang="en-US" sz="24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距今约</a:t>
            </a:r>
            <a:r>
              <a:rPr lang="en-US" altLang="zh-CN"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8500</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年前，中国贾湖的居民已经饲养猪</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strike="dblStrike">
                <a:latin typeface="华文中宋" panose="02010600040101010101" charset="-122"/>
                <a:ea typeface="华文中宋" panose="02010600040101010101" charset="-122"/>
                <a:cs typeface="华文中宋" panose="02010600040101010101" charset="-122"/>
                <a:sym typeface="华文中宋" panose="02010600040101010101" charset="-122"/>
              </a:rPr>
              <a:t>距今约</a:t>
            </a:r>
            <a:r>
              <a:rPr lang="en-US" altLang="zh-CN" sz="2400" strike="dblStrike">
                <a:latin typeface="华文中宋" panose="02010600040101010101" charset="-122"/>
                <a:ea typeface="华文中宋" panose="02010600040101010101" charset="-122"/>
                <a:cs typeface="华文中宋" panose="02010600040101010101" charset="-122"/>
                <a:sym typeface="华文中宋" panose="02010600040101010101" charset="-122"/>
              </a:rPr>
              <a:t>7000</a:t>
            </a:r>
            <a:r>
              <a:rPr lang="zh-CN" altLang="en-US" sz="2400" strike="dblStrike">
                <a:latin typeface="华文中宋" panose="02010600040101010101" charset="-122"/>
                <a:ea typeface="华文中宋" panose="02010600040101010101" charset="-122"/>
                <a:cs typeface="华文中宋" panose="02010600040101010101" charset="-122"/>
                <a:sym typeface="华文中宋" panose="02010600040101010101" charset="-122"/>
              </a:rPr>
              <a:t>年前，</a:t>
            </a:r>
            <a:r>
              <a:rPr lang="zh-CN" altLang="en-US" sz="2400">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后来，</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河姆渡的居民也饲养猪和狗</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101" name="图片 100"/>
          <p:cNvPicPr>
            <a:picLocks noChangeAspect="1"/>
          </p:cNvPicPr>
          <p:nvPr/>
        </p:nvPicPr>
        <p:blipFill>
          <a:blip r:embed="rId1"/>
          <a:srcRect l="5011" t="28578" r="2629" b="30455"/>
          <a:stretch>
            <a:fillRect/>
          </a:stretch>
        </p:blipFill>
        <p:spPr>
          <a:xfrm>
            <a:off x="7095490" y="3157855"/>
            <a:ext cx="3404235" cy="906780"/>
          </a:xfrm>
          <a:prstGeom prst="rect">
            <a:avLst/>
          </a:prstGeom>
          <a:noFill/>
          <a:ln w="9525">
            <a:noFill/>
          </a:ln>
        </p:spPr>
      </p:pic>
      <p:sp>
        <p:nvSpPr>
          <p:cNvPr id="4" name="文本框 3"/>
          <p:cNvSpPr txBox="1"/>
          <p:nvPr/>
        </p:nvSpPr>
        <p:spPr>
          <a:xfrm>
            <a:off x="8639810" y="4064635"/>
            <a:ext cx="3136265" cy="368300"/>
          </a:xfrm>
          <a:prstGeom prst="rect">
            <a:avLst/>
          </a:prstGeom>
          <a:noFill/>
        </p:spPr>
        <p:txBody>
          <a:bodyPr wrap="square" rtlCol="0">
            <a:spAutoFit/>
          </a:bodyPr>
          <a:p>
            <a:r>
              <a:rPr lang="zh-CN" altLang="en-US"/>
              <a:t>△贾湖遗址出土的猪骨标本</a:t>
            </a:r>
            <a:endParaRPr lang="zh-CN" altLang="en-US"/>
          </a:p>
        </p:txBody>
      </p:sp>
      <p:sp>
        <p:nvSpPr>
          <p:cNvPr id="5" name="文本框 4"/>
          <p:cNvSpPr txBox="1"/>
          <p:nvPr/>
        </p:nvSpPr>
        <p:spPr>
          <a:xfrm>
            <a:off x="377825" y="4630420"/>
            <a:ext cx="11398250" cy="1641475"/>
          </a:xfrm>
          <a:prstGeom prst="rect">
            <a:avLst/>
          </a:prstGeom>
          <a:noFill/>
        </p:spPr>
        <p:txBody>
          <a:bodyPr wrap="square" rtlCol="0" anchor="t">
            <a:spAutoFit/>
          </a:bodyPr>
          <a:p>
            <a:pPr indent="609600" algn="just" fontAlgn="auto">
              <a:lnSpc>
                <a:spcPct val="140000"/>
              </a:lnSpc>
              <a:extLst>
                <a:ext uri="{35155182-B16C-46BC-9424-99874614C6A1}">
                  <wpsdc:indentchars xmlns:wpsdc="http://www.wps.cn/officeDocument/2017/drawingmlCustomData" val="200" checksum="4158780845"/>
                </a:ext>
              </a:extLst>
            </a:pPr>
            <a:r>
              <a:rPr lang="zh-CN" altLang="en-US" sz="2400">
                <a:latin typeface="楷体" panose="02010609060101010101" charset="-122"/>
                <a:ea typeface="楷体" panose="02010609060101010101" charset="-122"/>
                <a:cs typeface="楷体" panose="02010609060101010101" charset="-122"/>
              </a:rPr>
              <a:t>贾湖遗址出土了家猪，经过动物考古学家对贾湖遗址出土的猪骨进行分析，认定已经是被驯养的家猪，这是目前世界上最早的家猪。</a:t>
            </a:r>
            <a:endParaRPr lang="zh-CN" altLang="en-US" sz="2400">
              <a:latin typeface="楷体" panose="02010609060101010101" charset="-122"/>
              <a:ea typeface="楷体" panose="02010609060101010101" charset="-122"/>
              <a:cs typeface="楷体" panose="02010609060101010101" charset="-122"/>
            </a:endParaRPr>
          </a:p>
          <a:p>
            <a:pPr algn="r">
              <a:lnSpc>
                <a:spcPct val="140000"/>
              </a:lnSpc>
            </a:pP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王巍《百年考古 成就辉煌》</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关注教材变化</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77825" y="1593850"/>
            <a:ext cx="11572240" cy="2675255"/>
          </a:xfrm>
          <a:prstGeom prst="rect">
            <a:avLst/>
          </a:prstGeom>
          <a:noFill/>
        </p:spPr>
        <p:txBody>
          <a:bodyPr wrap="square" rtlCol="0">
            <a:spAutoFit/>
          </a:bodyPr>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选必一</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P25 </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正文</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609600" algn="just" fontAlgn="auto">
              <a:lnSpc>
                <a:spcPct val="140000"/>
              </a:lnSpc>
              <a:extLst>
                <a:ext uri="{35155182-B16C-46BC-9424-99874614C6A1}">
                  <wpsdc:indentchars xmlns:wpsdc="http://www.wps.cn/officeDocument/2017/drawingmlCustomData" val="200" checksum="4158780845"/>
                </a:ext>
              </a:extLst>
            </a:pPr>
            <a:r>
              <a:rPr lang="en-US" altLang="zh-CN" sz="24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rPr>
              <a:t>2020</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rPr>
              <a:t>年版：</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中共十一届三中全会召开，</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作出</a:t>
            </a:r>
            <a:r>
              <a:rPr lang="zh-CN" altLang="en-US" sz="2400" strike="dblStrike">
                <a:solidFill>
                  <a:schemeClr val="tx1"/>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把党和国家工作重心转移到经济建设上来</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，实行改革开放的历史性决策。</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609600" algn="just" fontAlgn="auto">
              <a:lnSpc>
                <a:spcPct val="140000"/>
              </a:lnSpc>
              <a:extLst>
                <a:ext uri="{35155182-B16C-46BC-9424-99874614C6A1}">
                  <wpsdc:indentchars xmlns:wpsdc="http://www.wps.cn/officeDocument/2017/drawingmlCustomData" val="200" checksum="4158780845"/>
                </a:ext>
              </a:extLst>
            </a:pPr>
            <a:r>
              <a:rPr lang="en-US" altLang="zh-CN" sz="24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rPr>
              <a:t>2021</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rPr>
              <a:t>年版：</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中共十一届三中全会召开，</a:t>
            </a: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作出</a:t>
            </a:r>
            <a:r>
              <a:rPr lang="zh-CN" altLang="en-US" sz="2400" b="1">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把全党工作着重点转移到社会主义现代化建设上来</a:t>
            </a:r>
            <a:r>
              <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rPr>
              <a:t>，实行改革开放的历史性决策。</a:t>
            </a:r>
            <a:endParaRPr lang="zh-CN" altLang="en-US"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 name="文本框 3"/>
          <p:cNvSpPr txBox="1"/>
          <p:nvPr/>
        </p:nvSpPr>
        <p:spPr>
          <a:xfrm>
            <a:off x="377825" y="4269105"/>
            <a:ext cx="11571605" cy="2489200"/>
          </a:xfrm>
          <a:prstGeom prst="rect">
            <a:avLst/>
          </a:prstGeom>
          <a:noFill/>
        </p:spPr>
        <p:txBody>
          <a:bodyPr wrap="square" rtlCol="0" anchor="t">
            <a:spAutoFit/>
          </a:bodyPr>
          <a:p>
            <a:pPr indent="609600" algn="just" fontAlgn="auto">
              <a:lnSpc>
                <a:spcPct val="130000"/>
              </a:lnSpc>
              <a:extLst>
                <a:ext uri="{35155182-B16C-46BC-9424-99874614C6A1}">
                  <wpsdc:indentchars xmlns:wpsdc="http://www.wps.cn/officeDocument/2017/drawingmlCustomData" val="200" checksum="4158780845"/>
                </a:ext>
              </a:extLst>
            </a:pPr>
            <a:r>
              <a:rPr lang="zh-CN" altLang="en-US" sz="2400">
                <a:latin typeface="楷体" panose="02010609060101010101" charset="-122"/>
                <a:ea typeface="楷体" panose="02010609060101010101" charset="-122"/>
                <a:cs typeface="楷体" panose="02010609060101010101" charset="-122"/>
              </a:rPr>
              <a:t>在邓小平同志指导下</a:t>
            </a:r>
            <a:r>
              <a:rPr lang="zh-CN" altLang="en-US" sz="2400">
                <a:latin typeface="Times New Roman" panose="02020603050405020304" charset="0"/>
                <a:ea typeface="楷体" panose="02010609060101010101" charset="-122"/>
                <a:cs typeface="Times New Roman" panose="02020603050405020304" charset="0"/>
              </a:rPr>
              <a:t>，1978年12月</a:t>
            </a:r>
            <a:r>
              <a:rPr lang="zh-CN" altLang="en-US" sz="2400">
                <a:latin typeface="楷体" panose="02010609060101010101" charset="-122"/>
                <a:ea typeface="楷体" panose="02010609060101010101" charset="-122"/>
                <a:cs typeface="楷体" panose="02010609060101010101" charset="-122"/>
              </a:rPr>
              <a:t>召开的党的十一届三中全会，重新确立了解放思想、实事求是的思想路线，</a:t>
            </a:r>
            <a:r>
              <a:rPr lang="zh-CN" altLang="en-US" sz="2400" b="1">
                <a:solidFill>
                  <a:srgbClr val="FF0000"/>
                </a:solidFill>
                <a:latin typeface="楷体" panose="02010609060101010101" charset="-122"/>
                <a:ea typeface="楷体" panose="02010609060101010101" charset="-122"/>
                <a:cs typeface="楷体" panose="02010609060101010101" charset="-122"/>
              </a:rPr>
              <a:t>停止使用“以阶级斗争为纲”的错误提法，确定把全党工作的着重点转移到社会主义现代化建设上来，作出实行改革开放的重大决策</a:t>
            </a:r>
            <a:r>
              <a:rPr lang="zh-CN" altLang="en-US" sz="2400">
                <a:latin typeface="楷体" panose="02010609060101010101" charset="-122"/>
                <a:ea typeface="楷体" panose="02010609060101010101" charset="-122"/>
                <a:cs typeface="楷体" panose="02010609060101010101" charset="-122"/>
              </a:rPr>
              <a:t>，实现了党的历史上具有深远意义的伟大转折。</a:t>
            </a:r>
            <a:endParaRPr lang="zh-CN" altLang="en-US" sz="2400">
              <a:latin typeface="楷体" panose="02010609060101010101" charset="-122"/>
              <a:ea typeface="楷体" panose="02010609060101010101" charset="-122"/>
              <a:cs typeface="楷体" panose="02010609060101010101" charset="-122"/>
            </a:endParaRPr>
          </a:p>
          <a:p>
            <a:pPr indent="609600" algn="r" fontAlgn="auto">
              <a:lnSpc>
                <a:spcPct val="130000"/>
              </a:lnSpc>
              <a:extLst>
                <a:ext uri="{35155182-B16C-46BC-9424-99874614C6A1}">
                  <wpsdc:indentchars xmlns:wpsdc="http://www.wps.cn/officeDocument/2017/drawingmlCustomData" val="200" checksum="4158780845"/>
                </a:ext>
              </a:extLst>
            </a:pP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习近平在纪念邓小平同志诞辰</a:t>
            </a:r>
            <a:r>
              <a:rPr lang="zh-CN" altLang="en-US" sz="2400">
                <a:latin typeface="Times New Roman" panose="02020603050405020304" charset="0"/>
                <a:ea typeface="楷体" panose="02010609060101010101" charset="-122"/>
                <a:cs typeface="Times New Roman" panose="02020603050405020304" charset="0"/>
              </a:rPr>
              <a:t>110周年座谈会上的讲话（</a:t>
            </a:r>
            <a:r>
              <a:rPr lang="en-US" altLang="zh-CN" sz="2400">
                <a:latin typeface="Times New Roman" panose="02020603050405020304" charset="0"/>
                <a:ea typeface="楷体" panose="02010609060101010101" charset="-122"/>
                <a:cs typeface="Times New Roman" panose="02020603050405020304" charset="0"/>
              </a:rPr>
              <a:t>2014</a:t>
            </a:r>
            <a:r>
              <a:rPr lang="zh-CN" altLang="en-US" sz="2400">
                <a:latin typeface="Times New Roman" panose="02020603050405020304" charset="0"/>
                <a:ea typeface="楷体" panose="02010609060101010101" charset="-122"/>
                <a:cs typeface="Times New Roman" panose="02020603050405020304" charset="0"/>
              </a:rPr>
              <a:t>年</a:t>
            </a:r>
            <a:r>
              <a:rPr lang="en-US" altLang="zh-CN" sz="2400">
                <a:latin typeface="Times New Roman" panose="02020603050405020304" charset="0"/>
                <a:ea typeface="楷体" panose="02010609060101010101" charset="-122"/>
                <a:cs typeface="Times New Roman" panose="02020603050405020304" charset="0"/>
              </a:rPr>
              <a:t>8</a:t>
            </a:r>
            <a:r>
              <a:rPr lang="zh-CN" altLang="en-US" sz="2400">
                <a:latin typeface="Times New Roman" panose="02020603050405020304" charset="0"/>
                <a:ea typeface="楷体" panose="02010609060101010101" charset="-122"/>
                <a:cs typeface="Times New Roman" panose="02020603050405020304" charset="0"/>
              </a:rPr>
              <a:t>月</a:t>
            </a:r>
            <a:r>
              <a:rPr lang="en-US" altLang="zh-CN" sz="2400">
                <a:latin typeface="Times New Roman" panose="02020603050405020304" charset="0"/>
                <a:ea typeface="楷体" panose="02010609060101010101" charset="-122"/>
                <a:cs typeface="Times New Roman" panose="02020603050405020304" charset="0"/>
              </a:rPr>
              <a:t>20</a:t>
            </a:r>
            <a:r>
              <a:rPr lang="zh-CN" altLang="en-US" sz="2400">
                <a:latin typeface="Times New Roman" panose="02020603050405020304" charset="0"/>
                <a:ea typeface="楷体" panose="02010609060101010101" charset="-122"/>
                <a:cs typeface="Times New Roman" panose="02020603050405020304" charset="0"/>
              </a:rPr>
              <a:t>日）</a:t>
            </a:r>
            <a:endParaRPr lang="zh-CN" altLang="en-US" sz="2400">
              <a:latin typeface="Times New Roman" panose="02020603050405020304" charset="0"/>
              <a:ea typeface="楷体" panose="02010609060101010101" charset="-122"/>
              <a:cs typeface="Times New Roman" panose="020206030504050203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关注教材新知</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66140" y="2606040"/>
            <a:ext cx="4780280" cy="3192145"/>
          </a:xfrm>
          <a:prstGeom prst="rect">
            <a:avLst/>
          </a:prstGeom>
          <a:noFill/>
        </p:spPr>
        <p:txBody>
          <a:bodyPr wrap="square" rtlCol="0">
            <a:spAutoFit/>
          </a:bodyPr>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中华文明的起源</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辽、西夏、金的兴亡与制度建设</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中国古代的民族关系与对外交往</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清末新政</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中国特色社会主义新时代</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6" name="圆角矩形 5"/>
          <p:cNvSpPr/>
          <p:nvPr/>
        </p:nvSpPr>
        <p:spPr>
          <a:xfrm>
            <a:off x="555625" y="2021205"/>
            <a:ext cx="5090795" cy="4362450"/>
          </a:xfrm>
          <a:prstGeom prst="roundRect">
            <a:avLst/>
          </a:prstGeom>
          <a:noFill/>
          <a:ln w="19050">
            <a:solidFill>
              <a:schemeClr val="tx1"/>
            </a:solidFill>
            <a:prstDash val="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useBgFill="1">
        <p:nvSpPr>
          <p:cNvPr id="7" name="文本框 6"/>
          <p:cNvSpPr txBox="1"/>
          <p:nvPr/>
        </p:nvSpPr>
        <p:spPr>
          <a:xfrm>
            <a:off x="391795" y="1669415"/>
            <a:ext cx="1402080" cy="780415"/>
          </a:xfrm>
          <a:prstGeom prst="rect">
            <a:avLst/>
          </a:prstGeom>
        </p:spPr>
        <p:txBody>
          <a:bodyPr wrap="none" rtlCol="0">
            <a:spAutoFit/>
          </a:bodyPr>
          <a:p>
            <a:pPr algn="ctr">
              <a:lnSpc>
                <a:spcPct val="140000"/>
              </a:lnSpc>
            </a:pPr>
            <a:r>
              <a:rPr lang="zh-CN" sz="3200">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中国史</a:t>
            </a:r>
            <a:endParaRPr lang="zh-CN" altLang="en-US" sz="3200">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9" name="文本框 8"/>
          <p:cNvSpPr txBox="1"/>
          <p:nvPr/>
        </p:nvSpPr>
        <p:spPr>
          <a:xfrm>
            <a:off x="6909435" y="2605405"/>
            <a:ext cx="4780280" cy="3709035"/>
          </a:xfrm>
          <a:prstGeom prst="rect">
            <a:avLst/>
          </a:prstGeom>
          <a:noFill/>
        </p:spPr>
        <p:txBody>
          <a:bodyPr wrap="square" rtlCol="0">
            <a:spAutoFit/>
          </a:bodyPr>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古代文明的产生与发展</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中古时期亚洲和欧洲</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古代非洲和美洲</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全球航路的开辟（其他航线）</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亚非拉民族独立进程</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zh-CN" sz="2400">
                <a:latin typeface="华文中宋" panose="02010600040101010101" charset="-122"/>
                <a:ea typeface="华文中宋" panose="02010600040101010101" charset="-122"/>
                <a:cs typeface="华文中宋" panose="02010600040101010101" charset="-122"/>
                <a:sym typeface="华文中宋" panose="02010600040101010101" charset="-122"/>
              </a:rPr>
              <a:t>西方文官制度</a:t>
            </a:r>
            <a:endParaRPr 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just">
              <a:lnSpc>
                <a:spcPct val="140000"/>
              </a:lnSpc>
            </a:pPr>
            <a:r>
              <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en-US" altLang="zh-CN"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10" name="圆角矩形 9"/>
          <p:cNvSpPr/>
          <p:nvPr/>
        </p:nvSpPr>
        <p:spPr>
          <a:xfrm>
            <a:off x="6598920" y="2020570"/>
            <a:ext cx="5090795" cy="4362450"/>
          </a:xfrm>
          <a:prstGeom prst="roundRect">
            <a:avLst/>
          </a:prstGeom>
          <a:noFill/>
          <a:ln w="19050">
            <a:solidFill>
              <a:schemeClr val="tx1"/>
            </a:solidFill>
            <a:prstDash val="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useBgFill="1">
        <p:nvSpPr>
          <p:cNvPr id="11" name="文本框 10"/>
          <p:cNvSpPr txBox="1"/>
          <p:nvPr/>
        </p:nvSpPr>
        <p:spPr>
          <a:xfrm>
            <a:off x="6435090" y="1668780"/>
            <a:ext cx="1402080" cy="780415"/>
          </a:xfrm>
          <a:prstGeom prst="rect">
            <a:avLst/>
          </a:prstGeom>
        </p:spPr>
        <p:txBody>
          <a:bodyPr wrap="none" rtlCol="0">
            <a:spAutoFit/>
          </a:bodyPr>
          <a:p>
            <a:pPr algn="ctr">
              <a:lnSpc>
                <a:spcPct val="140000"/>
              </a:lnSpc>
            </a:pPr>
            <a:r>
              <a:rPr lang="zh-CN" sz="3200">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rPr>
              <a:t>世界史</a:t>
            </a:r>
            <a:endParaRPr lang="zh-CN" altLang="en-US" sz="3200">
              <a:gradFill>
                <a:gsLst>
                  <a:gs pos="0">
                    <a:srgbClr val="007BD3"/>
                  </a:gs>
                  <a:gs pos="100000">
                    <a:srgbClr val="034373"/>
                  </a:gs>
                </a:gsLst>
                <a:lin scaled="0"/>
              </a:gra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241744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整体复习构想</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1"/>
            </p:custDataLst>
          </p:nvPr>
        </p:nvCxnSpPr>
        <p:spPr>
          <a:xfrm flipV="1">
            <a:off x="7478395" y="2131060"/>
            <a:ext cx="0" cy="1800225"/>
          </a:xfrm>
          <a:prstGeom prst="line">
            <a:avLst/>
          </a:prstGeom>
          <a:ln w="19050">
            <a:solidFill>
              <a:srgbClr val="FFFFFF">
                <a:lumMod val="85000"/>
              </a:srgbClr>
            </a:solidFill>
          </a:ln>
        </p:spPr>
        <p:style>
          <a:lnRef idx="1">
            <a:srgbClr val="6096E6"/>
          </a:lnRef>
          <a:fillRef idx="0">
            <a:srgbClr val="6096E6"/>
          </a:fillRef>
          <a:effectRef idx="0">
            <a:srgbClr val="6096E6"/>
          </a:effectRef>
          <a:fontRef idx="minor">
            <a:srgbClr val="000000"/>
          </a:fontRef>
        </p:style>
      </p:cxnSp>
      <p:cxnSp>
        <p:nvCxnSpPr>
          <p:cNvPr id="3" name="直接连接符 2"/>
          <p:cNvCxnSpPr/>
          <p:nvPr>
            <p:custDataLst>
              <p:tags r:id="rId2"/>
            </p:custDataLst>
          </p:nvPr>
        </p:nvCxnSpPr>
        <p:spPr>
          <a:xfrm flipV="1">
            <a:off x="3724910" y="2131060"/>
            <a:ext cx="0" cy="1800225"/>
          </a:xfrm>
          <a:prstGeom prst="line">
            <a:avLst/>
          </a:prstGeom>
          <a:ln w="19050">
            <a:solidFill>
              <a:srgbClr val="FFFFFF">
                <a:lumMod val="85000"/>
              </a:srgbClr>
            </a:solidFill>
          </a:ln>
        </p:spPr>
        <p:style>
          <a:lnRef idx="1">
            <a:srgbClr val="6096E6"/>
          </a:lnRef>
          <a:fillRef idx="0">
            <a:srgbClr val="6096E6"/>
          </a:fillRef>
          <a:effectRef idx="0">
            <a:srgbClr val="6096E6"/>
          </a:effectRef>
          <a:fontRef idx="minor">
            <a:srgbClr val="000000"/>
          </a:fontRef>
        </p:style>
      </p:cxnSp>
      <p:cxnSp>
        <p:nvCxnSpPr>
          <p:cNvPr id="41" name="直接连接符 40"/>
          <p:cNvCxnSpPr/>
          <p:nvPr>
            <p:custDataLst>
              <p:tags r:id="rId3"/>
            </p:custDataLst>
          </p:nvPr>
        </p:nvCxnSpPr>
        <p:spPr>
          <a:xfrm>
            <a:off x="858520" y="3981450"/>
            <a:ext cx="11655425" cy="0"/>
          </a:xfrm>
          <a:prstGeom prst="line">
            <a:avLst/>
          </a:prstGeom>
          <a:ln w="19050">
            <a:solidFill>
              <a:srgbClr val="FFFFFF">
                <a:lumMod val="85000"/>
              </a:srgbClr>
            </a:solidFill>
          </a:ln>
        </p:spPr>
        <p:style>
          <a:lnRef idx="1">
            <a:srgbClr val="6096E6"/>
          </a:lnRef>
          <a:fillRef idx="0">
            <a:srgbClr val="6096E6"/>
          </a:fillRef>
          <a:effectRef idx="0">
            <a:srgbClr val="6096E6"/>
          </a:effectRef>
          <a:fontRef idx="minor">
            <a:srgbClr val="000000"/>
          </a:fontRef>
        </p:style>
      </p:cxnSp>
      <p:sp>
        <p:nvSpPr>
          <p:cNvPr id="44" name="文本框 43"/>
          <p:cNvSpPr txBox="1"/>
          <p:nvPr>
            <p:custDataLst>
              <p:tags r:id="rId4"/>
            </p:custDataLst>
          </p:nvPr>
        </p:nvSpPr>
        <p:spPr>
          <a:xfrm>
            <a:off x="3916045" y="2346960"/>
            <a:ext cx="2520315" cy="431800"/>
          </a:xfrm>
          <a:prstGeom prst="rect">
            <a:avLst/>
          </a:prstGeom>
          <a:noFill/>
        </p:spPr>
        <p:txBody>
          <a:bodyPr wrap="square" bIns="0" rtlCol="0" anchor="ctr" anchorCtr="0">
            <a:normAutofit/>
          </a:bodyPr>
          <a:p>
            <a:pPr lvl="0" algn="l"/>
            <a:r>
              <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rPr>
              <a:t>2022.3-2022.12</a:t>
            </a:r>
            <a:endPar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endParaRPr>
          </a:p>
        </p:txBody>
      </p:sp>
      <p:sp>
        <p:nvSpPr>
          <p:cNvPr id="45" name="文本框 44"/>
          <p:cNvSpPr txBox="1"/>
          <p:nvPr>
            <p:custDataLst>
              <p:tags r:id="rId5"/>
            </p:custDataLst>
          </p:nvPr>
        </p:nvSpPr>
        <p:spPr>
          <a:xfrm>
            <a:off x="3916045" y="2778760"/>
            <a:ext cx="2520315" cy="720090"/>
          </a:xfrm>
          <a:prstGeom prst="rect">
            <a:avLst/>
          </a:prstGeom>
          <a:noFill/>
        </p:spPr>
        <p:txBody>
          <a:bodyPr wrap="square" rtlCol="0">
            <a:normAutofit/>
          </a:bodyPr>
          <a:p>
            <a:pPr lvl="0" algn="l">
              <a:lnSpc>
                <a:spcPct val="130000"/>
              </a:lnSpc>
              <a:spcAft>
                <a:spcPts val="1000"/>
              </a:spcAft>
            </a:pPr>
            <a:r>
              <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大通史、小专题</a:t>
            </a:r>
            <a:endPar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endParaRPr>
          </a:p>
        </p:txBody>
      </p:sp>
      <p:sp>
        <p:nvSpPr>
          <p:cNvPr id="4" name="圆角矩形 3"/>
          <p:cNvSpPr/>
          <p:nvPr>
            <p:custDataLst>
              <p:tags r:id="rId6"/>
            </p:custDataLst>
          </p:nvPr>
        </p:nvSpPr>
        <p:spPr>
          <a:xfrm>
            <a:off x="3185160" y="1645920"/>
            <a:ext cx="1080135" cy="494030"/>
          </a:xfrm>
          <a:prstGeom prst="roundRect">
            <a:avLst>
              <a:gd name="adj" fmla="val 50000"/>
            </a:avLst>
          </a:prstGeom>
          <a:gradFill>
            <a:gsLst>
              <a:gs pos="0">
                <a:srgbClr val="283149"/>
              </a:gs>
              <a:gs pos="100000">
                <a:srgbClr val="6096E6">
                  <a:lumMod val="60000"/>
                  <a:lumOff val="4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48" name="椭圆 47"/>
          <p:cNvSpPr/>
          <p:nvPr>
            <p:custDataLst>
              <p:tags r:id="rId7"/>
            </p:custDataLst>
          </p:nvPr>
        </p:nvSpPr>
        <p:spPr>
          <a:xfrm>
            <a:off x="3686810" y="3933825"/>
            <a:ext cx="75565" cy="75565"/>
          </a:xfrm>
          <a:prstGeom prst="ellipse">
            <a:avLst/>
          </a:prstGeom>
          <a:solidFill>
            <a:srgbClr val="283149">
              <a:lumMod val="40000"/>
              <a:lumOff val="60000"/>
            </a:srgbClr>
          </a:solidFill>
          <a:ln>
            <a:solidFill>
              <a:srgbClr val="283149"/>
            </a:solidFill>
          </a:ln>
        </p:spPr>
        <p:style>
          <a:lnRef idx="1">
            <a:srgbClr val="6096E6"/>
          </a:lnRef>
          <a:fillRef idx="2">
            <a:srgbClr val="6096E6"/>
          </a:fillRef>
          <a:effectRef idx="1">
            <a:srgbClr val="6096E6"/>
          </a:effectRef>
          <a:fontRef idx="minor">
            <a:srgbClr val="000000"/>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49" name="文本框 48"/>
          <p:cNvSpPr txBox="1"/>
          <p:nvPr>
            <p:custDataLst>
              <p:tags r:id="rId8"/>
            </p:custDataLst>
          </p:nvPr>
        </p:nvSpPr>
        <p:spPr>
          <a:xfrm>
            <a:off x="3186430" y="1694180"/>
            <a:ext cx="1080135" cy="396240"/>
          </a:xfrm>
          <a:prstGeom prst="rect">
            <a:avLst/>
          </a:prstGeom>
          <a:noFill/>
        </p:spPr>
        <p:txBody>
          <a:bodyPr wrap="square" bIns="0" rtlCol="0" anchor="t" anchorCtr="0">
            <a:normAutofit fontScale="77500"/>
          </a:bodyPr>
          <a:p>
            <a:pPr lvl="0" algn="ctr"/>
            <a:r>
              <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rPr>
              <a:t>一轮</a:t>
            </a:r>
            <a:endPar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endParaRPr>
          </a:p>
        </p:txBody>
      </p:sp>
      <p:sp>
        <p:nvSpPr>
          <p:cNvPr id="55" name="椭圆 54"/>
          <p:cNvSpPr/>
          <p:nvPr>
            <p:custDataLst>
              <p:tags r:id="rId9"/>
            </p:custDataLst>
          </p:nvPr>
        </p:nvSpPr>
        <p:spPr>
          <a:xfrm>
            <a:off x="7444740" y="3933825"/>
            <a:ext cx="75565" cy="75565"/>
          </a:xfrm>
          <a:prstGeom prst="ellipse">
            <a:avLst/>
          </a:prstGeom>
          <a:solidFill>
            <a:srgbClr val="005B8A">
              <a:lumMod val="40000"/>
              <a:lumOff val="60000"/>
            </a:srgbClr>
          </a:solidFill>
          <a:ln>
            <a:solidFill>
              <a:srgbClr val="005B8A"/>
            </a:solidFill>
          </a:ln>
        </p:spPr>
        <p:style>
          <a:lnRef idx="1">
            <a:srgbClr val="56CA95"/>
          </a:lnRef>
          <a:fillRef idx="2">
            <a:srgbClr val="56CA95"/>
          </a:fillRef>
          <a:effectRef idx="1">
            <a:srgbClr val="56CA95"/>
          </a:effectRef>
          <a:fontRef idx="minor">
            <a:srgbClr val="000000"/>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60" name="圆角矩形 59"/>
          <p:cNvSpPr/>
          <p:nvPr>
            <p:custDataLst>
              <p:tags r:id="rId10"/>
            </p:custDataLst>
          </p:nvPr>
        </p:nvSpPr>
        <p:spPr>
          <a:xfrm>
            <a:off x="6925310" y="1657350"/>
            <a:ext cx="1080135" cy="494030"/>
          </a:xfrm>
          <a:prstGeom prst="roundRect">
            <a:avLst>
              <a:gd name="adj" fmla="val 50000"/>
            </a:avLst>
          </a:prstGeom>
          <a:gradFill>
            <a:gsLst>
              <a:gs pos="0">
                <a:srgbClr val="005B8A"/>
              </a:gs>
              <a:gs pos="100000">
                <a:srgbClr val="56CA95">
                  <a:lumMod val="60000"/>
                  <a:lumOff val="4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62" name="文本框 61"/>
          <p:cNvSpPr txBox="1"/>
          <p:nvPr>
            <p:custDataLst>
              <p:tags r:id="rId11"/>
            </p:custDataLst>
          </p:nvPr>
        </p:nvSpPr>
        <p:spPr>
          <a:xfrm>
            <a:off x="7655560" y="2346325"/>
            <a:ext cx="2520315" cy="431800"/>
          </a:xfrm>
          <a:prstGeom prst="rect">
            <a:avLst/>
          </a:prstGeom>
          <a:noFill/>
        </p:spPr>
        <p:txBody>
          <a:bodyPr wrap="square" bIns="0" rtlCol="0" anchor="ctr" anchorCtr="0">
            <a:normAutofit/>
          </a:bodyPr>
          <a:p>
            <a:pPr lvl="0" algn="l"/>
            <a:r>
              <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rPr>
              <a:t>2023.05-2023.06</a:t>
            </a:r>
            <a:endPar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endParaRPr>
          </a:p>
        </p:txBody>
      </p:sp>
      <p:sp>
        <p:nvSpPr>
          <p:cNvPr id="63" name="文本框 62"/>
          <p:cNvSpPr txBox="1"/>
          <p:nvPr>
            <p:custDataLst>
              <p:tags r:id="rId12"/>
            </p:custDataLst>
          </p:nvPr>
        </p:nvSpPr>
        <p:spPr>
          <a:xfrm>
            <a:off x="7658735" y="2778760"/>
            <a:ext cx="2520315" cy="720090"/>
          </a:xfrm>
          <a:prstGeom prst="rect">
            <a:avLst/>
          </a:prstGeom>
          <a:noFill/>
        </p:spPr>
        <p:txBody>
          <a:bodyPr wrap="square" rtlCol="0">
            <a:noAutofit/>
          </a:bodyPr>
          <a:p>
            <a:pPr lvl="0" algn="l">
              <a:lnSpc>
                <a:spcPct val="130000"/>
              </a:lnSpc>
              <a:spcAft>
                <a:spcPts val="1000"/>
              </a:spcAft>
            </a:pPr>
            <a:r>
              <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强化训练、查缺补漏</a:t>
            </a:r>
            <a:r>
              <a:rPr lang="en-US" altLang="zh-CN"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  </a:t>
            </a:r>
            <a:r>
              <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紧扣热点、厚植乡土</a:t>
            </a:r>
            <a:endPar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endParaRPr>
          </a:p>
        </p:txBody>
      </p:sp>
      <p:sp>
        <p:nvSpPr>
          <p:cNvPr id="64" name="文本框 63"/>
          <p:cNvSpPr txBox="1"/>
          <p:nvPr>
            <p:custDataLst>
              <p:tags r:id="rId13"/>
            </p:custDataLst>
          </p:nvPr>
        </p:nvSpPr>
        <p:spPr>
          <a:xfrm>
            <a:off x="6925310" y="1710055"/>
            <a:ext cx="1080135" cy="396240"/>
          </a:xfrm>
          <a:prstGeom prst="rect">
            <a:avLst/>
          </a:prstGeom>
          <a:noFill/>
        </p:spPr>
        <p:txBody>
          <a:bodyPr wrap="square" bIns="0" rtlCol="0" anchor="t" anchorCtr="0">
            <a:normAutofit fontScale="77500"/>
          </a:bodyPr>
          <a:p>
            <a:pPr lvl="0" algn="ctr"/>
            <a:r>
              <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rPr>
              <a:t>三轮</a:t>
            </a:r>
            <a:endPar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endParaRPr>
          </a:p>
        </p:txBody>
      </p:sp>
      <p:sp>
        <p:nvSpPr>
          <p:cNvPr id="66" name="圆角矩形 65"/>
          <p:cNvSpPr/>
          <p:nvPr>
            <p:custDataLst>
              <p:tags r:id="rId14"/>
            </p:custDataLst>
          </p:nvPr>
        </p:nvSpPr>
        <p:spPr>
          <a:xfrm>
            <a:off x="5248910" y="5791200"/>
            <a:ext cx="1080135" cy="494030"/>
          </a:xfrm>
          <a:prstGeom prst="roundRect">
            <a:avLst>
              <a:gd name="adj" fmla="val 50000"/>
            </a:avLst>
          </a:prstGeom>
          <a:gradFill>
            <a:gsLst>
              <a:gs pos="0">
                <a:srgbClr val="404B69"/>
              </a:gs>
              <a:gs pos="100000">
                <a:srgbClr val="58B6E5">
                  <a:lumMod val="60000"/>
                  <a:lumOff val="40000"/>
                </a:srgbClr>
              </a:gs>
            </a:gsLst>
            <a:lin ang="54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cxnSp>
        <p:nvCxnSpPr>
          <p:cNvPr id="67" name="直接连接符 66"/>
          <p:cNvCxnSpPr/>
          <p:nvPr>
            <p:custDataLst>
              <p:tags r:id="rId15"/>
            </p:custDataLst>
          </p:nvPr>
        </p:nvCxnSpPr>
        <p:spPr>
          <a:xfrm flipV="1">
            <a:off x="5788660" y="3988435"/>
            <a:ext cx="0" cy="1800225"/>
          </a:xfrm>
          <a:prstGeom prst="line">
            <a:avLst/>
          </a:prstGeom>
          <a:ln w="19050">
            <a:solidFill>
              <a:srgbClr val="FFFFFF">
                <a:lumMod val="85000"/>
              </a:srgbClr>
            </a:solidFill>
          </a:ln>
        </p:spPr>
        <p:style>
          <a:lnRef idx="1">
            <a:srgbClr val="6096E6"/>
          </a:lnRef>
          <a:fillRef idx="0">
            <a:srgbClr val="6096E6"/>
          </a:fillRef>
          <a:effectRef idx="0">
            <a:srgbClr val="6096E6"/>
          </a:effectRef>
          <a:fontRef idx="minor">
            <a:srgbClr val="000000"/>
          </a:fontRef>
        </p:style>
      </p:cxnSp>
      <p:sp>
        <p:nvSpPr>
          <p:cNvPr id="68" name="椭圆 67"/>
          <p:cNvSpPr/>
          <p:nvPr>
            <p:custDataLst>
              <p:tags r:id="rId16"/>
            </p:custDataLst>
          </p:nvPr>
        </p:nvSpPr>
        <p:spPr>
          <a:xfrm>
            <a:off x="5750560" y="3952875"/>
            <a:ext cx="75565" cy="75565"/>
          </a:xfrm>
          <a:prstGeom prst="ellipse">
            <a:avLst/>
          </a:prstGeom>
          <a:solidFill>
            <a:srgbClr val="404B69">
              <a:lumMod val="40000"/>
              <a:lumOff val="60000"/>
            </a:srgbClr>
          </a:solidFill>
          <a:ln>
            <a:solidFill>
              <a:srgbClr val="404B69"/>
            </a:solidFill>
          </a:ln>
        </p:spPr>
        <p:style>
          <a:lnRef idx="1">
            <a:srgbClr val="58B6E5"/>
          </a:lnRef>
          <a:fillRef idx="2">
            <a:srgbClr val="58B6E5"/>
          </a:fillRef>
          <a:effectRef idx="1">
            <a:srgbClr val="58B6E5"/>
          </a:effectRef>
          <a:fontRef idx="minor">
            <a:srgbClr val="000000"/>
          </a:fontRef>
        </p:style>
        <p:txBody>
          <a:bodyPr rtlCol="0" anchor="ctr"/>
          <a:p>
            <a:pPr algn="ct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69" name="文本框 68"/>
          <p:cNvSpPr txBox="1"/>
          <p:nvPr>
            <p:custDataLst>
              <p:tags r:id="rId17"/>
            </p:custDataLst>
          </p:nvPr>
        </p:nvSpPr>
        <p:spPr>
          <a:xfrm>
            <a:off x="5928360" y="4519295"/>
            <a:ext cx="2520315" cy="431800"/>
          </a:xfrm>
          <a:prstGeom prst="rect">
            <a:avLst/>
          </a:prstGeom>
          <a:noFill/>
        </p:spPr>
        <p:txBody>
          <a:bodyPr wrap="square" bIns="0" rtlCol="0" anchor="ctr" anchorCtr="0">
            <a:normAutofit/>
          </a:bodyPr>
          <a:p>
            <a:pPr lvl="0" algn="l"/>
            <a:r>
              <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rPr>
              <a:t>2023.01-2023.04</a:t>
            </a:r>
            <a:endParaRPr lang="en-US" altLang="zh-CN" b="1" spc="300">
              <a:solidFill>
                <a:schemeClr val="tx1"/>
              </a:solidFill>
              <a:uFillTx/>
              <a:latin typeface="思源黑体 CN Bold" panose="020B0800000000000000" charset="-122"/>
              <a:ea typeface="思源黑体 CN Bold" panose="020B0800000000000000" charset="-122"/>
              <a:cs typeface="思源黑体 CN" panose="020B0500000000000000" charset="-122"/>
              <a:sym typeface="微软雅黑" panose="020B0503020204020204" pitchFamily="34" charset="-122"/>
            </a:endParaRPr>
          </a:p>
        </p:txBody>
      </p:sp>
      <p:sp>
        <p:nvSpPr>
          <p:cNvPr id="70" name="文本框 69"/>
          <p:cNvSpPr txBox="1"/>
          <p:nvPr>
            <p:custDataLst>
              <p:tags r:id="rId18"/>
            </p:custDataLst>
          </p:nvPr>
        </p:nvSpPr>
        <p:spPr>
          <a:xfrm>
            <a:off x="5928360" y="4897120"/>
            <a:ext cx="2520315" cy="720090"/>
          </a:xfrm>
          <a:prstGeom prst="rect">
            <a:avLst/>
          </a:prstGeom>
          <a:noFill/>
        </p:spPr>
        <p:txBody>
          <a:bodyPr wrap="square" rtlCol="0">
            <a:normAutofit lnSpcReduction="10000"/>
          </a:bodyPr>
          <a:p>
            <a:pPr lvl="0" algn="l">
              <a:lnSpc>
                <a:spcPct val="130000"/>
              </a:lnSpc>
              <a:spcAft>
                <a:spcPts val="1000"/>
              </a:spcAft>
            </a:pPr>
            <a:r>
              <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大专题、小通史</a:t>
            </a:r>
            <a:r>
              <a:rPr lang="en-US" altLang="zh-CN"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        </a:t>
            </a:r>
            <a:r>
              <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rPr>
              <a:t>中外联通</a:t>
            </a:r>
            <a:endParaRPr lang="zh-CN" altLang="en-US" sz="1600" spc="150">
              <a:solidFill>
                <a:schemeClr val="tx1"/>
              </a:solidFill>
              <a:uFillTx/>
              <a:latin typeface="华文中宋" panose="02010600040101010101" charset="-122"/>
              <a:ea typeface="华文中宋" panose="02010600040101010101" charset="-122"/>
              <a:cs typeface="思源黑体 CN" panose="020B0500000000000000" charset="-122"/>
              <a:sym typeface="微软雅黑" panose="020B0503020204020204" pitchFamily="34" charset="-122"/>
            </a:endParaRPr>
          </a:p>
        </p:txBody>
      </p:sp>
      <p:sp>
        <p:nvSpPr>
          <p:cNvPr id="71" name="文本框 70"/>
          <p:cNvSpPr txBox="1"/>
          <p:nvPr>
            <p:custDataLst>
              <p:tags r:id="rId19"/>
            </p:custDataLst>
          </p:nvPr>
        </p:nvSpPr>
        <p:spPr>
          <a:xfrm>
            <a:off x="5248275" y="5836285"/>
            <a:ext cx="1080135" cy="396240"/>
          </a:xfrm>
          <a:prstGeom prst="rect">
            <a:avLst/>
          </a:prstGeom>
          <a:noFill/>
        </p:spPr>
        <p:txBody>
          <a:bodyPr wrap="square" bIns="0" rtlCol="0" anchor="t" anchorCtr="0">
            <a:normAutofit fontScale="77500"/>
          </a:bodyPr>
          <a:p>
            <a:pPr lvl="0" algn="ctr"/>
            <a:r>
              <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rPr>
              <a:t>二轮</a:t>
            </a:r>
            <a:endParaRPr lang="zh-CN" altLang="en-US" sz="2800" b="1" spc="300">
              <a:solidFill>
                <a:srgbClr val="FFFFFF"/>
              </a:solidFill>
              <a:effectLst>
                <a:outerShdw blurRad="38100" dist="38100" dir="2700000" algn="tl">
                  <a:srgbClr val="000000">
                    <a:alpha val="43137"/>
                  </a:srgbClr>
                </a:outerShdw>
              </a:effectLst>
              <a:uFillTx/>
              <a:latin typeface="华文中宋" panose="02010600040101010101" charset="-122"/>
              <a:ea typeface="华文中宋" panose="02010600040101010101" charset="-122"/>
              <a:sym typeface="微软雅黑" panose="020B0503020204020204" pitchFamily="34" charset="-122"/>
            </a:endParaRPr>
          </a:p>
        </p:txBody>
      </p:sp>
      <p:pic>
        <p:nvPicPr>
          <p:cNvPr id="2" name="图片 1"/>
          <p:cNvPicPr>
            <a:picLocks noChangeAspect="1"/>
          </p:cNvPicPr>
          <p:nvPr/>
        </p:nvPicPr>
        <p:blipFill>
          <a:blip r:embed="rId20"/>
          <a:stretch>
            <a:fillRect/>
          </a:stretch>
        </p:blipFill>
        <p:spPr>
          <a:xfrm>
            <a:off x="138430" y="1918970"/>
            <a:ext cx="1412875" cy="1941830"/>
          </a:xfrm>
          <a:prstGeom prst="rect">
            <a:avLst/>
          </a:prstGeom>
        </p:spPr>
      </p:pic>
      <p:pic>
        <p:nvPicPr>
          <p:cNvPr id="5" name="图片 4"/>
          <p:cNvPicPr>
            <a:picLocks noChangeAspect="1"/>
          </p:cNvPicPr>
          <p:nvPr/>
        </p:nvPicPr>
        <p:blipFill>
          <a:blip r:embed="rId21"/>
          <a:stretch>
            <a:fillRect/>
          </a:stretch>
        </p:blipFill>
        <p:spPr>
          <a:xfrm>
            <a:off x="1629410" y="1918970"/>
            <a:ext cx="1403350" cy="1942465"/>
          </a:xfrm>
          <a:prstGeom prst="rect">
            <a:avLst/>
          </a:prstGeom>
        </p:spPr>
      </p:pic>
      <p:pic>
        <p:nvPicPr>
          <p:cNvPr id="6" name="图片 5"/>
          <p:cNvPicPr>
            <a:picLocks noChangeAspect="1"/>
          </p:cNvPicPr>
          <p:nvPr/>
        </p:nvPicPr>
        <p:blipFill>
          <a:blip r:embed="rId22"/>
          <a:srcRect l="14466" t="37109" r="13801"/>
          <a:stretch>
            <a:fillRect/>
          </a:stretch>
        </p:blipFill>
        <p:spPr>
          <a:xfrm>
            <a:off x="4335145" y="4067810"/>
            <a:ext cx="1313815" cy="1757045"/>
          </a:xfrm>
          <a:prstGeom prst="rect">
            <a:avLst/>
          </a:prstGeom>
        </p:spPr>
      </p:pic>
      <p:grpSp>
        <p:nvGrpSpPr>
          <p:cNvPr id="9" name="组合 8"/>
          <p:cNvGrpSpPr/>
          <p:nvPr/>
        </p:nvGrpSpPr>
        <p:grpSpPr>
          <a:xfrm>
            <a:off x="9398635" y="4464050"/>
            <a:ext cx="2331085" cy="2106930"/>
            <a:chOff x="14801" y="7263"/>
            <a:chExt cx="3671" cy="3318"/>
          </a:xfrm>
        </p:grpSpPr>
        <p:pic>
          <p:nvPicPr>
            <p:cNvPr id="7" name="图片 6"/>
            <p:cNvPicPr>
              <a:picLocks noChangeAspect="1"/>
            </p:cNvPicPr>
            <p:nvPr/>
          </p:nvPicPr>
          <p:blipFill>
            <a:blip r:embed="rId23"/>
            <a:stretch>
              <a:fillRect/>
            </a:stretch>
          </p:blipFill>
          <p:spPr>
            <a:xfrm>
              <a:off x="15219" y="7263"/>
              <a:ext cx="2835" cy="2835"/>
            </a:xfrm>
            <a:prstGeom prst="rect">
              <a:avLst/>
            </a:prstGeom>
          </p:spPr>
        </p:pic>
        <p:sp>
          <p:nvSpPr>
            <p:cNvPr id="8" name="文本框 7"/>
            <p:cNvSpPr txBox="1"/>
            <p:nvPr/>
          </p:nvSpPr>
          <p:spPr>
            <a:xfrm>
              <a:off x="14801" y="10098"/>
              <a:ext cx="3671" cy="483"/>
            </a:xfrm>
            <a:prstGeom prst="rect">
              <a:avLst/>
            </a:prstGeom>
            <a:noFill/>
          </p:spPr>
          <p:txBody>
            <a:bodyPr wrap="square" rtlCol="0">
              <a:spAutoFit/>
            </a:bodyPr>
            <a:p>
              <a:pPr algn="ctr"/>
              <a:r>
                <a:rPr lang="zh-CN" altLang="en-US" sz="1400"/>
                <a:t>研文铸史，敬请关注</a:t>
              </a:r>
              <a:endParaRPr lang="zh-CN" altLang="en-US" sz="1400"/>
            </a:p>
          </p:txBody>
        </p:sp>
      </p:grpSp>
    </p:spTree>
    <p:custDataLst>
      <p:tags r:id="rId24"/>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3" name="任意多边形 1"/>
          <p:cNvSpPr/>
          <p:nvPr>
            <p:custDataLst>
              <p:tags r:id="rId2"/>
            </p:custDataLst>
          </p:nvPr>
        </p:nvSpPr>
        <p:spPr>
          <a:xfrm>
            <a:off x="9209405" y="0"/>
            <a:ext cx="2982595" cy="2950210"/>
          </a:xfrm>
          <a:custGeom>
            <a:avLst/>
            <a:gdLst/>
            <a:ahLst/>
            <a:cxnLst>
              <a:cxn ang="3">
                <a:pos x="hc" y="t"/>
              </a:cxn>
              <a:cxn ang="cd2">
                <a:pos x="l" y="vc"/>
              </a:cxn>
              <a:cxn ang="cd4">
                <a:pos x="hc" y="b"/>
              </a:cxn>
              <a:cxn ang="0">
                <a:pos x="r" y="vc"/>
              </a:cxn>
            </a:cxnLst>
            <a:rect l="l" t="t" r="r" b="b"/>
            <a:pathLst>
              <a:path w="4697" h="4646">
                <a:moveTo>
                  <a:pt x="290" y="0"/>
                </a:moveTo>
                <a:lnTo>
                  <a:pt x="4697" y="0"/>
                </a:lnTo>
                <a:lnTo>
                  <a:pt x="4697" y="4332"/>
                </a:lnTo>
                <a:lnTo>
                  <a:pt x="4683" y="4338"/>
                </a:lnTo>
                <a:cubicBezTo>
                  <a:pt x="4261" y="4536"/>
                  <a:pt x="3789" y="4646"/>
                  <a:pt x="3292" y="4646"/>
                </a:cubicBezTo>
                <a:cubicBezTo>
                  <a:pt x="1474" y="4646"/>
                  <a:pt x="0" y="3172"/>
                  <a:pt x="0" y="1354"/>
                </a:cubicBezTo>
                <a:cubicBezTo>
                  <a:pt x="0" y="885"/>
                  <a:pt x="98" y="439"/>
                  <a:pt x="275" y="36"/>
                </a:cubicBezTo>
                <a:lnTo>
                  <a:pt x="29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14" name="组合 4"/>
          <p:cNvGrpSpPr/>
          <p:nvPr>
            <p:custDataLst>
              <p:tags r:id="rId3"/>
            </p:custDataLst>
          </p:nvPr>
        </p:nvGrpSpPr>
        <p:grpSpPr>
          <a:xfrm>
            <a:off x="283438" y="2720560"/>
            <a:ext cx="56916" cy="2614346"/>
            <a:chOff x="757242" y="1489086"/>
            <a:chExt cx="56916" cy="2614346"/>
          </a:xfrm>
        </p:grpSpPr>
        <p:cxnSp>
          <p:nvCxnSpPr>
            <p:cNvPr id="16" name="直接连接符 5"/>
            <p:cNvCxnSpPr/>
            <p:nvPr>
              <p:custDataLst>
                <p:tags r:id="rId4"/>
              </p:custDataLst>
            </p:nvPr>
          </p:nvCxnSpPr>
          <p:spPr>
            <a:xfrm>
              <a:off x="785700" y="1489086"/>
              <a:ext cx="0" cy="179809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组合 8"/>
            <p:cNvGrpSpPr/>
            <p:nvPr/>
          </p:nvGrpSpPr>
          <p:grpSpPr>
            <a:xfrm>
              <a:off x="757242" y="3628525"/>
              <a:ext cx="56916" cy="474907"/>
              <a:chOff x="1381783" y="1849459"/>
              <a:chExt cx="56916" cy="474907"/>
            </a:xfrm>
          </p:grpSpPr>
          <p:grpSp>
            <p:nvGrpSpPr>
              <p:cNvPr id="19" name="组合 11"/>
              <p:cNvGrpSpPr/>
              <p:nvPr/>
            </p:nvGrpSpPr>
            <p:grpSpPr>
              <a:xfrm flipV="1">
                <a:off x="1381783" y="2267450"/>
                <a:ext cx="56916" cy="56916"/>
                <a:chOff x="1988060" y="1995066"/>
                <a:chExt cx="108922" cy="108922"/>
              </a:xfrm>
            </p:grpSpPr>
            <p:cxnSp>
              <p:nvCxnSpPr>
                <p:cNvPr id="20" name="直接连接符 12"/>
                <p:cNvCxnSpPr/>
                <p:nvPr>
                  <p:custDataLst>
                    <p:tags r:id="rId5"/>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13"/>
                <p:cNvCxnSpPr/>
                <p:nvPr>
                  <p:custDataLst>
                    <p:tags r:id="rId6"/>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14"/>
              <p:cNvGrpSpPr/>
              <p:nvPr/>
            </p:nvGrpSpPr>
            <p:grpSpPr>
              <a:xfrm flipV="1">
                <a:off x="1381783" y="2060415"/>
                <a:ext cx="56916" cy="56916"/>
                <a:chOff x="1988060" y="1995066"/>
                <a:chExt cx="108922" cy="108922"/>
              </a:xfrm>
            </p:grpSpPr>
            <p:cxnSp>
              <p:nvCxnSpPr>
                <p:cNvPr id="24" name="直接连接符 15"/>
                <p:cNvCxnSpPr/>
                <p:nvPr>
                  <p:custDataLst>
                    <p:tags r:id="rId7"/>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16"/>
                <p:cNvCxnSpPr/>
                <p:nvPr>
                  <p:custDataLst>
                    <p:tags r:id="rId8"/>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17"/>
              <p:cNvGrpSpPr/>
              <p:nvPr/>
            </p:nvGrpSpPr>
            <p:grpSpPr>
              <a:xfrm flipV="1">
                <a:off x="1381783" y="1849459"/>
                <a:ext cx="56916" cy="56916"/>
                <a:chOff x="1988060" y="1995066"/>
                <a:chExt cx="108922" cy="108922"/>
              </a:xfrm>
            </p:grpSpPr>
            <p:cxnSp>
              <p:nvCxnSpPr>
                <p:cNvPr id="27" name="直接连接符 18"/>
                <p:cNvCxnSpPr/>
                <p:nvPr>
                  <p:custDataLst>
                    <p:tags r:id="rId9"/>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19"/>
                <p:cNvCxnSpPr/>
                <p:nvPr>
                  <p:custDataLst>
                    <p:tags r:id="rId10"/>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矩形: 圆角 1128"/>
          <p:cNvSpPr/>
          <p:nvPr>
            <p:custDataLst>
              <p:tags r:id="rId11"/>
            </p:custDataLst>
          </p:nvPr>
        </p:nvSpPr>
        <p:spPr>
          <a:xfrm>
            <a:off x="609552" y="1667112"/>
            <a:ext cx="10972888" cy="4581413"/>
          </a:xfrm>
          <a:prstGeom prst="roundRect">
            <a:avLst>
              <a:gd name="adj" fmla="val 4386"/>
            </a:avLst>
          </a:prstGeom>
          <a:solidFill>
            <a:schemeClr val="lt1"/>
          </a:solidFill>
          <a:ln w="12700">
            <a:solidFill>
              <a:schemeClr val="accent1">
                <a:alpha val="50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9" name="文本框 2"/>
          <p:cNvSpPr txBox="1"/>
          <p:nvPr>
            <p:custDataLst>
              <p:tags r:id="rId12"/>
            </p:custDataLst>
          </p:nvPr>
        </p:nvSpPr>
        <p:spPr>
          <a:xfrm>
            <a:off x="609600" y="609480"/>
            <a:ext cx="8686864" cy="755649"/>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4000" b="1" spc="160" dirty="0">
                <a:solidFill>
                  <a:srgbClr val="7E9A90"/>
                </a:solidFill>
                <a:uFillTx/>
                <a:latin typeface="微软雅黑" panose="020B0503020204020204" pitchFamily="34" charset="-122"/>
                <a:ea typeface="微软雅黑" panose="020B0503020204020204" pitchFamily="34" charset="-122"/>
                <a:sym typeface="华文中宋" panose="02010600040101010101" charset="-122"/>
              </a:rPr>
              <a:t>依据学情确立复习方案</a:t>
            </a:r>
            <a:endParaRPr lang="zh-CN" sz="4000" b="1" spc="160" dirty="0">
              <a:solidFill>
                <a:srgbClr val="7E9A90"/>
              </a:solidFill>
              <a:uFillTx/>
              <a:latin typeface="微软雅黑" panose="020B0503020204020204" pitchFamily="34" charset="-122"/>
              <a:ea typeface="微软雅黑" panose="020B0503020204020204" pitchFamily="34" charset="-122"/>
              <a:sym typeface="华文中宋" panose="02010600040101010101" charset="-122"/>
            </a:endParaRPr>
          </a:p>
        </p:txBody>
      </p:sp>
      <p:sp>
        <p:nvSpPr>
          <p:cNvPr id="3" name="文本框 2"/>
          <p:cNvSpPr txBox="1"/>
          <p:nvPr/>
        </p:nvSpPr>
        <p:spPr>
          <a:xfrm>
            <a:off x="861060" y="2296160"/>
            <a:ext cx="6048375" cy="3322955"/>
          </a:xfrm>
          <a:prstGeom prst="rect">
            <a:avLst/>
          </a:prstGeom>
          <a:noFill/>
        </p:spPr>
        <p:txBody>
          <a:bodyPr wrap="square" rtlCol="0">
            <a:spAutoFit/>
          </a:bodyPr>
          <a:p>
            <a:pPr>
              <a:lnSpc>
                <a:spcPct val="250000"/>
              </a:lnSpc>
            </a:pPr>
            <a:r>
              <a:rPr lang="zh-CN" altLang="en-US" sz="2800">
                <a:latin typeface="华文中宋" panose="02010600040101010101" charset="-122"/>
                <a:ea typeface="华文中宋" panose="02010600040101010101" charset="-122"/>
                <a:cs typeface="华文中宋" panose="02010600040101010101" charset="-122"/>
              </a:rPr>
              <a:t>我校历史学科学情简述：</a:t>
            </a:r>
            <a:endParaRPr lang="zh-CN" altLang="en-US" sz="2800">
              <a:latin typeface="华文中宋" panose="02010600040101010101" charset="-122"/>
              <a:ea typeface="华文中宋" panose="02010600040101010101" charset="-122"/>
              <a:cs typeface="华文中宋" panose="02010600040101010101" charset="-122"/>
            </a:endParaRPr>
          </a:p>
          <a:p>
            <a:pPr>
              <a:lnSpc>
                <a:spcPct val="250000"/>
              </a:lnSpc>
            </a:pPr>
            <a:r>
              <a:rPr lang="en-US" altLang="zh-CN" sz="2800">
                <a:latin typeface="华文中宋" panose="02010600040101010101" charset="-122"/>
                <a:ea typeface="华文中宋" panose="02010600040101010101" charset="-122"/>
                <a:cs typeface="华文中宋" panose="02010600040101010101" charset="-122"/>
              </a:rPr>
              <a:t>1.</a:t>
            </a:r>
            <a:r>
              <a:rPr lang="zh-CN" altLang="en-US" sz="2800">
                <a:latin typeface="华文中宋" panose="02010600040101010101" charset="-122"/>
                <a:ea typeface="华文中宋" panose="02010600040101010101" charset="-122"/>
                <a:cs typeface="华文中宋" panose="02010600040101010101" charset="-122"/>
              </a:rPr>
              <a:t>中考历史地位低，学生入学零基础</a:t>
            </a:r>
            <a:endParaRPr lang="zh-CN" altLang="en-US" sz="2800">
              <a:latin typeface="华文中宋" panose="02010600040101010101" charset="-122"/>
              <a:ea typeface="华文中宋" panose="02010600040101010101" charset="-122"/>
              <a:cs typeface="华文中宋" panose="02010600040101010101" charset="-122"/>
            </a:endParaRPr>
          </a:p>
          <a:p>
            <a:pPr>
              <a:lnSpc>
                <a:spcPct val="250000"/>
              </a:lnSpc>
            </a:pPr>
            <a:r>
              <a:rPr lang="en-US" altLang="zh-CN" sz="2800">
                <a:latin typeface="华文中宋" panose="02010600040101010101" charset="-122"/>
                <a:ea typeface="华文中宋" panose="02010600040101010101" charset="-122"/>
                <a:cs typeface="华文中宋" panose="02010600040101010101" charset="-122"/>
              </a:rPr>
              <a:t>2.</a:t>
            </a:r>
            <a:r>
              <a:rPr lang="zh-CN" altLang="en-US" sz="2800">
                <a:latin typeface="华文中宋" panose="02010600040101010101" charset="-122"/>
                <a:ea typeface="华文中宋" panose="02010600040101010101" charset="-122"/>
                <a:cs typeface="华文中宋" panose="02010600040101010101" charset="-122"/>
              </a:rPr>
              <a:t>历史选科人数少，学生学习能力弱</a:t>
            </a:r>
            <a:endParaRPr lang="zh-CN" altLang="en-US" sz="2800">
              <a:latin typeface="华文中宋" panose="02010600040101010101" charset="-122"/>
              <a:ea typeface="华文中宋" panose="02010600040101010101" charset="-122"/>
              <a:cs typeface="华文中宋" panose="02010600040101010101" charset="-122"/>
            </a:endParaRPr>
          </a:p>
        </p:txBody>
      </p:sp>
      <p:sp>
        <p:nvSpPr>
          <p:cNvPr id="4" name="圆角矩形 3"/>
          <p:cNvSpPr/>
          <p:nvPr/>
        </p:nvSpPr>
        <p:spPr>
          <a:xfrm>
            <a:off x="6999605" y="3843020"/>
            <a:ext cx="4253230" cy="6102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华文中宋" panose="02010600040101010101" charset="-122"/>
                <a:ea typeface="华文中宋" panose="02010600040101010101" charset="-122"/>
              </a:rPr>
              <a:t>纲要重基础，选必提素养</a:t>
            </a:r>
            <a:endParaRPr lang="zh-CN" altLang="en-US" sz="2800" b="1">
              <a:latin typeface="华文中宋" panose="02010600040101010101" charset="-122"/>
              <a:ea typeface="华文中宋" panose="02010600040101010101" charset="-122"/>
            </a:endParaRPr>
          </a:p>
        </p:txBody>
      </p:sp>
      <p:sp>
        <p:nvSpPr>
          <p:cNvPr id="5" name="圆角矩形 4"/>
          <p:cNvSpPr/>
          <p:nvPr/>
        </p:nvSpPr>
        <p:spPr>
          <a:xfrm>
            <a:off x="6999605" y="4909185"/>
            <a:ext cx="4253230" cy="6102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华文中宋" panose="02010600040101010101" charset="-122"/>
                <a:ea typeface="华文中宋" panose="02010600040101010101" charset="-122"/>
              </a:rPr>
              <a:t>知识背诵与素养提升并举</a:t>
            </a:r>
            <a:endParaRPr lang="zh-CN" altLang="en-US" sz="2800" b="1">
              <a:latin typeface="华文中宋" panose="02010600040101010101" charset="-122"/>
              <a:ea typeface="华文中宋" panose="02010600040101010101"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ldLvl="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33115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高考历史评价体系</a:t>
            </a:r>
            <a:endParaRPr 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pic>
        <p:nvPicPr>
          <p:cNvPr id="100" name="图片 99"/>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80670" y="1669415"/>
            <a:ext cx="5017135" cy="5068570"/>
          </a:xfrm>
          <a:prstGeom prst="rect">
            <a:avLst/>
          </a:prstGeom>
          <a:noFill/>
          <a:ln w="9525">
            <a:noFill/>
          </a:ln>
        </p:spPr>
      </p:pic>
      <p:grpSp>
        <p:nvGrpSpPr>
          <p:cNvPr id="12" name="组合 11"/>
          <p:cNvGrpSpPr/>
          <p:nvPr>
            <p:custDataLst>
              <p:tags r:id="rId2"/>
            </p:custDataLst>
          </p:nvPr>
        </p:nvGrpSpPr>
        <p:grpSpPr>
          <a:xfrm rot="0">
            <a:off x="5285740" y="2287905"/>
            <a:ext cx="422275" cy="422275"/>
            <a:chOff x="6486114" y="1863244"/>
            <a:chExt cx="388800" cy="388800"/>
          </a:xfrm>
        </p:grpSpPr>
        <p:sp>
          <p:nvSpPr>
            <p:cNvPr id="8" name="椭圆 7"/>
            <p:cNvSpPr/>
            <p:nvPr>
              <p:custDataLst>
                <p:tags r:id="rId3"/>
              </p:custDataLst>
            </p:nvPr>
          </p:nvSpPr>
          <p:spPr>
            <a:xfrm>
              <a:off x="6486114" y="1863244"/>
              <a:ext cx="388800" cy="388800"/>
            </a:xfrm>
            <a:prstGeom prst="ellipse">
              <a:avLst/>
            </a:prstGeom>
            <a:solidFill>
              <a:srgbClr val="3B7DEB">
                <a:lumMod val="35000"/>
                <a:lumOff val="65000"/>
              </a:srgbClr>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sp>
          <p:nvSpPr>
            <p:cNvPr id="9" name="椭圆 8"/>
            <p:cNvSpPr/>
            <p:nvPr>
              <p:custDataLst>
                <p:tags r:id="rId4"/>
              </p:custDataLst>
            </p:nvPr>
          </p:nvSpPr>
          <p:spPr>
            <a:xfrm>
              <a:off x="6556314" y="1933444"/>
              <a:ext cx="248400" cy="248400"/>
            </a:xfrm>
            <a:prstGeom prst="ellipse">
              <a:avLst/>
            </a:prstGeom>
            <a:solidFill>
              <a:srgbClr val="3B7DEB"/>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grpSp>
      <p:sp>
        <p:nvSpPr>
          <p:cNvPr id="14" name="椭圆 13"/>
          <p:cNvSpPr/>
          <p:nvPr>
            <p:custDataLst>
              <p:tags r:id="rId5"/>
            </p:custDataLst>
          </p:nvPr>
        </p:nvSpPr>
        <p:spPr>
          <a:xfrm>
            <a:off x="5706745" y="3311525"/>
            <a:ext cx="422275" cy="422275"/>
          </a:xfrm>
          <a:prstGeom prst="ellipse">
            <a:avLst/>
          </a:prstGeom>
          <a:solidFill>
            <a:srgbClr val="3B7DEB">
              <a:lumMod val="35000"/>
              <a:lumOff val="65000"/>
            </a:srgbClr>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sp>
        <p:nvSpPr>
          <p:cNvPr id="15" name="椭圆 14"/>
          <p:cNvSpPr/>
          <p:nvPr>
            <p:custDataLst>
              <p:tags r:id="rId6"/>
            </p:custDataLst>
          </p:nvPr>
        </p:nvSpPr>
        <p:spPr>
          <a:xfrm>
            <a:off x="5782945" y="3387725"/>
            <a:ext cx="269875" cy="269875"/>
          </a:xfrm>
          <a:prstGeom prst="ellipse">
            <a:avLst/>
          </a:prstGeom>
          <a:solidFill>
            <a:srgbClr val="3B7DEB"/>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sp>
        <p:nvSpPr>
          <p:cNvPr id="19" name="椭圆 18"/>
          <p:cNvSpPr/>
          <p:nvPr>
            <p:custDataLst>
              <p:tags r:id="rId7"/>
            </p:custDataLst>
          </p:nvPr>
        </p:nvSpPr>
        <p:spPr>
          <a:xfrm>
            <a:off x="5706745" y="4445635"/>
            <a:ext cx="422275" cy="422275"/>
          </a:xfrm>
          <a:prstGeom prst="ellipse">
            <a:avLst/>
          </a:prstGeom>
          <a:solidFill>
            <a:srgbClr val="3B7DEB">
              <a:lumMod val="35000"/>
              <a:lumOff val="65000"/>
            </a:srgbClr>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sp>
        <p:nvSpPr>
          <p:cNvPr id="20" name="椭圆 19"/>
          <p:cNvSpPr/>
          <p:nvPr>
            <p:custDataLst>
              <p:tags r:id="rId8"/>
            </p:custDataLst>
          </p:nvPr>
        </p:nvSpPr>
        <p:spPr>
          <a:xfrm>
            <a:off x="5782945" y="4521835"/>
            <a:ext cx="269875" cy="269875"/>
          </a:xfrm>
          <a:prstGeom prst="ellipse">
            <a:avLst/>
          </a:prstGeom>
          <a:solidFill>
            <a:srgbClr val="3B7DEB"/>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grpSp>
        <p:nvGrpSpPr>
          <p:cNvPr id="16" name="组合 15"/>
          <p:cNvGrpSpPr/>
          <p:nvPr>
            <p:custDataLst>
              <p:tags r:id="rId9"/>
            </p:custDataLst>
          </p:nvPr>
        </p:nvGrpSpPr>
        <p:grpSpPr>
          <a:xfrm rot="0">
            <a:off x="5285740" y="5535930"/>
            <a:ext cx="422275" cy="422275"/>
            <a:chOff x="6506434" y="4854972"/>
            <a:chExt cx="388800" cy="388800"/>
          </a:xfrm>
        </p:grpSpPr>
        <p:sp>
          <p:nvSpPr>
            <p:cNvPr id="24" name="椭圆 23"/>
            <p:cNvSpPr/>
            <p:nvPr>
              <p:custDataLst>
                <p:tags r:id="rId10"/>
              </p:custDataLst>
            </p:nvPr>
          </p:nvSpPr>
          <p:spPr>
            <a:xfrm>
              <a:off x="6506434" y="4854972"/>
              <a:ext cx="388800" cy="388800"/>
            </a:xfrm>
            <a:prstGeom prst="ellipse">
              <a:avLst/>
            </a:prstGeom>
            <a:solidFill>
              <a:srgbClr val="3B7DEB">
                <a:lumMod val="35000"/>
                <a:lumOff val="65000"/>
              </a:srgbClr>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sp>
          <p:nvSpPr>
            <p:cNvPr id="25" name="椭圆 24"/>
            <p:cNvSpPr/>
            <p:nvPr>
              <p:custDataLst>
                <p:tags r:id="rId11"/>
              </p:custDataLst>
            </p:nvPr>
          </p:nvSpPr>
          <p:spPr>
            <a:xfrm>
              <a:off x="6576634" y="4925172"/>
              <a:ext cx="248400" cy="248400"/>
            </a:xfrm>
            <a:prstGeom prst="ellipse">
              <a:avLst/>
            </a:prstGeom>
            <a:solidFill>
              <a:srgbClr val="3B7DEB"/>
            </a:solidFill>
            <a:ln>
              <a:noFill/>
            </a:ln>
          </p:spPr>
          <p:style>
            <a:lnRef idx="2">
              <a:srgbClr val="3B7DEB">
                <a:shade val="50000"/>
              </a:srgbClr>
            </a:lnRef>
            <a:fillRef idx="1">
              <a:srgbClr val="3B7DEB"/>
            </a:fillRef>
            <a:effectRef idx="0">
              <a:srgbClr val="3B7DEB"/>
            </a:effectRef>
            <a:fontRef idx="minor">
              <a:srgbClr val="FFFFFF"/>
            </a:fontRef>
          </p:style>
          <p:txBody>
            <a:bodyPr rtlCol="0" anchor="ctr"/>
            <a:p>
              <a:pPr algn="ctr"/>
              <a:endParaRPr lang="zh-CN" altLang="en-US" sz="2800">
                <a:latin typeface="华文中宋" panose="02010600040101010101" charset="-122"/>
                <a:ea typeface="华文中宋" panose="02010600040101010101" charset="-122"/>
                <a:sym typeface="华文中宋" panose="02010600040101010101" charset="-122"/>
              </a:endParaRPr>
            </a:p>
          </p:txBody>
        </p:sp>
      </p:grpSp>
      <p:sp>
        <p:nvSpPr>
          <p:cNvPr id="41" name="文本框 40"/>
          <p:cNvSpPr txBox="1"/>
          <p:nvPr>
            <p:custDataLst>
              <p:tags r:id="rId12"/>
            </p:custDataLst>
          </p:nvPr>
        </p:nvSpPr>
        <p:spPr>
          <a:xfrm>
            <a:off x="5708015" y="2287905"/>
            <a:ext cx="6082030" cy="460375"/>
          </a:xfrm>
          <a:prstGeom prst="rect">
            <a:avLst/>
          </a:prstGeom>
          <a:noFill/>
        </p:spPr>
        <p:txBody>
          <a:bodyPr wrap="square" rtlCol="0" anchor="t">
            <a:spAutoFit/>
          </a:bodyPr>
          <a:p>
            <a:r>
              <a:rPr lang="zh-CN" altLang="en-US" sz="2400">
                <a:latin typeface="华文中宋" panose="02010600040101010101" charset="-122"/>
                <a:ea typeface="华文中宋" panose="02010600040101010101" charset="-122"/>
                <a:cs typeface="+mn-ea"/>
                <a:sym typeface="等线" panose="02010600030101010101" pitchFamily="2" charset="-122"/>
              </a:rPr>
              <a:t>必备知识：事件、线索、框架、特征</a:t>
            </a:r>
            <a:endParaRPr lang="zh-CN" altLang="en-US" sz="2400">
              <a:latin typeface="华文中宋" panose="02010600040101010101" charset="-122"/>
              <a:ea typeface="华文中宋" panose="02010600040101010101" charset="-122"/>
              <a:cs typeface="+mn-ea"/>
              <a:sym typeface="等线" panose="02010600030101010101" pitchFamily="2" charset="-122"/>
            </a:endParaRPr>
          </a:p>
        </p:txBody>
      </p:sp>
      <p:sp>
        <p:nvSpPr>
          <p:cNvPr id="43" name="文本框 42"/>
          <p:cNvSpPr txBox="1"/>
          <p:nvPr>
            <p:custDataLst>
              <p:tags r:id="rId13"/>
            </p:custDataLst>
          </p:nvPr>
        </p:nvSpPr>
        <p:spPr>
          <a:xfrm>
            <a:off x="6167120" y="3103245"/>
            <a:ext cx="5781675" cy="829945"/>
          </a:xfrm>
          <a:prstGeom prst="rect">
            <a:avLst/>
          </a:prstGeom>
          <a:noFill/>
        </p:spPr>
        <p:txBody>
          <a:bodyPr wrap="square" rtlCol="0" anchor="t">
            <a:spAutoFit/>
          </a:bodyPr>
          <a:p>
            <a:pPr algn="just"/>
            <a:r>
              <a:rPr lang="zh-CN" altLang="en-US" sz="2400">
                <a:latin typeface="华文中宋" panose="02010600040101010101" charset="-122"/>
                <a:ea typeface="华文中宋" panose="02010600040101010101" charset="-122"/>
                <a:cs typeface="+mn-ea"/>
                <a:sym typeface="等线" panose="02010600030101010101" pitchFamily="2" charset="-122"/>
              </a:rPr>
              <a:t>关键能力：获取和解读信息、调动和运用知识、描述和阐释事物、论证和探讨问题</a:t>
            </a:r>
            <a:endParaRPr lang="zh-CN" altLang="en-US" sz="2400">
              <a:latin typeface="华文中宋" panose="02010600040101010101" charset="-122"/>
              <a:ea typeface="华文中宋" panose="02010600040101010101" charset="-122"/>
              <a:cs typeface="+mn-ea"/>
              <a:sym typeface="等线" panose="02010600030101010101" pitchFamily="2" charset="-122"/>
            </a:endParaRPr>
          </a:p>
        </p:txBody>
      </p:sp>
      <p:sp>
        <p:nvSpPr>
          <p:cNvPr id="45" name="文本框 44"/>
          <p:cNvSpPr txBox="1"/>
          <p:nvPr>
            <p:custDataLst>
              <p:tags r:id="rId14"/>
            </p:custDataLst>
          </p:nvPr>
        </p:nvSpPr>
        <p:spPr>
          <a:xfrm>
            <a:off x="6167120" y="4241800"/>
            <a:ext cx="5622925" cy="829945"/>
          </a:xfrm>
          <a:prstGeom prst="rect">
            <a:avLst/>
          </a:prstGeom>
          <a:noFill/>
        </p:spPr>
        <p:txBody>
          <a:bodyPr wrap="square" rtlCol="0" anchor="t">
            <a:spAutoFit/>
          </a:bodyPr>
          <a:p>
            <a:pPr algn="just"/>
            <a:r>
              <a:rPr lang="zh-CN" altLang="en-US" sz="2400">
                <a:latin typeface="华文中宋" panose="02010600040101010101" charset="-122"/>
                <a:ea typeface="华文中宋" panose="02010600040101010101" charset="-122"/>
                <a:cs typeface="+mn-ea"/>
                <a:sym typeface="等线" panose="02010600030101010101" pitchFamily="2" charset="-122"/>
              </a:rPr>
              <a:t>学科素养：唯物史观、时空观念、史料实证、历史解释、家国情怀</a:t>
            </a:r>
            <a:endParaRPr lang="zh-CN" altLang="en-US" sz="2400">
              <a:latin typeface="华文中宋" panose="02010600040101010101" charset="-122"/>
              <a:ea typeface="华文中宋" panose="02010600040101010101" charset="-122"/>
              <a:cs typeface="+mn-ea"/>
              <a:sym typeface="等线" panose="02010600030101010101" pitchFamily="2" charset="-122"/>
            </a:endParaRPr>
          </a:p>
        </p:txBody>
      </p:sp>
      <p:sp>
        <p:nvSpPr>
          <p:cNvPr id="10" name="文本框 9"/>
          <p:cNvSpPr txBox="1"/>
          <p:nvPr>
            <p:custDataLst>
              <p:tags r:id="rId15"/>
            </p:custDataLst>
          </p:nvPr>
        </p:nvSpPr>
        <p:spPr>
          <a:xfrm>
            <a:off x="5726430" y="5516880"/>
            <a:ext cx="5260340" cy="460375"/>
          </a:xfrm>
          <a:prstGeom prst="rect">
            <a:avLst/>
          </a:prstGeom>
          <a:noFill/>
        </p:spPr>
        <p:txBody>
          <a:bodyPr wrap="square" rtlCol="0" anchor="t">
            <a:spAutoFit/>
          </a:bodyPr>
          <a:p>
            <a:r>
              <a:rPr lang="zh-CN" altLang="en-US" sz="2400">
                <a:latin typeface="华文中宋" panose="02010600040101010101" charset="-122"/>
                <a:ea typeface="华文中宋" panose="02010600040101010101" charset="-122"/>
                <a:cs typeface="+mn-ea"/>
                <a:sym typeface="等线" panose="02010600030101010101" pitchFamily="2" charset="-122"/>
              </a:rPr>
              <a:t>核心价值</a:t>
            </a:r>
            <a:endParaRPr lang="zh-CN" altLang="en-US" sz="2400">
              <a:latin typeface="华文中宋" panose="02010600040101010101" charset="-122"/>
              <a:ea typeface="华文中宋" panose="02010600040101010101" charset="-122"/>
              <a:cs typeface="+mn-ea"/>
              <a:sym typeface="等线" panose="02010600030101010101" pitchFamily="2"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1"/>
                                        </p:tgtEl>
                                        <p:attrNameLst>
                                          <p:attrName>style.opacity</p:attrName>
                                        </p:attrNameLst>
                                      </p:cBhvr>
                                      <p:to>
                                        <p:strVal val="0.3"/>
                                      </p:to>
                                    </p:set>
                                    <p:animEffect filter="image" prLst="opacity: 0.5">
                                      <p:cBhvr rctx="IE">
                                        <p:cTn id="7" dur="indefinite"/>
                                        <p:tgtEl>
                                          <p:spTgt spid="41"/>
                                        </p:tgtEl>
                                      </p:cBhvr>
                                    </p:animEffect>
                                  </p:childTnLst>
                                </p:cTn>
                              </p:par>
                              <p:par>
                                <p:cTn id="8" presetID="9" presetClass="emph" presetSubtype="0" grpId="0" nodeType="withEffect">
                                  <p:stCondLst>
                                    <p:cond delay="0"/>
                                  </p:stCondLst>
                                  <p:childTnLst>
                                    <p:set>
                                      <p:cBhvr rctx="PPT">
                                        <p:cTn id="9" dur="indefinite"/>
                                        <p:tgtEl>
                                          <p:spTgt spid="43"/>
                                        </p:tgtEl>
                                        <p:attrNameLst>
                                          <p:attrName>style.opacity</p:attrName>
                                        </p:attrNameLst>
                                      </p:cBhvr>
                                      <p:to>
                                        <p:strVal val="0.3"/>
                                      </p:to>
                                    </p:set>
                                    <p:animEffect filter="image" prLst="opacity: 0.5">
                                      <p:cBhvr rctx="IE">
                                        <p:cTn id="10" dur="indefinite"/>
                                        <p:tgtEl>
                                          <p:spTgt spid="43"/>
                                        </p:tgtEl>
                                      </p:cBhvr>
                                    </p:animEffect>
                                  </p:childTnLst>
                                </p:cTn>
                              </p:par>
                              <p:par>
                                <p:cTn id="11" presetID="9" presetClass="emph" presetSubtype="0" grpId="0" nodeType="withEffect">
                                  <p:stCondLst>
                                    <p:cond delay="0"/>
                                  </p:stCondLst>
                                  <p:childTnLst>
                                    <p:set>
                                      <p:cBhvr rctx="PPT">
                                        <p:cTn id="12" dur="indefinite"/>
                                        <p:tgtEl>
                                          <p:spTgt spid="45"/>
                                        </p:tgtEl>
                                        <p:attrNameLst>
                                          <p:attrName>style.opacity</p:attrName>
                                        </p:attrNameLst>
                                      </p:cBhvr>
                                      <p:to>
                                        <p:strVal val="0.3"/>
                                      </p:to>
                                    </p:set>
                                    <p:animEffect filter="image" prLst="opacity: 0.5">
                                      <p:cBhvr rctx="IE">
                                        <p:cTn id="13" dur="indefinite"/>
                                        <p:tgtEl>
                                          <p:spTgt spid="45"/>
                                        </p:tgtEl>
                                      </p:cBhvr>
                                    </p:animEffect>
                                  </p:childTnLst>
                                </p:cTn>
                              </p:par>
                              <p:par>
                                <p:cTn id="14" presetID="9" presetClass="emph" presetSubtype="0" grpId="0" nodeType="withEffect">
                                  <p:stCondLst>
                                    <p:cond delay="0"/>
                                  </p:stCondLst>
                                  <p:childTnLst>
                                    <p:set>
                                      <p:cBhvr rctx="PPT">
                                        <p:cTn id="15" dur="indefinite"/>
                                        <p:tgtEl>
                                          <p:spTgt spid="10"/>
                                        </p:tgtEl>
                                        <p:attrNameLst>
                                          <p:attrName>style.opacity</p:attrName>
                                        </p:attrNameLst>
                                      </p:cBhvr>
                                      <p:to>
                                        <p:strVal val="0.3"/>
                                      </p:to>
                                    </p:set>
                                    <p:animEffect filter="image" prLst="opacity: 0.5">
                                      <p:cBhvr rctx="IE">
                                        <p:cTn id="16" dur="indefinite"/>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rctx="PPT">
                                        <p:cTn id="20" dur="indefinite"/>
                                        <p:tgtEl>
                                          <p:spTgt spid="41"/>
                                        </p:tgtEl>
                                        <p:attrNameLst>
                                          <p:attrName>style.opacity</p:attrName>
                                        </p:attrNameLst>
                                      </p:cBhvr>
                                      <p:to>
                                        <p:strVal val="1"/>
                                      </p:to>
                                    </p:set>
                                    <p:animEffect filter="image" prLst="opacity: 0.5">
                                      <p:cBhvr rctx="IE">
                                        <p:cTn id="21" dur="indefinite"/>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grpId="1" nodeType="clickEffect">
                                  <p:stCondLst>
                                    <p:cond delay="0"/>
                                  </p:stCondLst>
                                  <p:childTnLst>
                                    <p:set>
                                      <p:cBhvr rctx="PPT">
                                        <p:cTn id="25" dur="indefinite"/>
                                        <p:tgtEl>
                                          <p:spTgt spid="43"/>
                                        </p:tgtEl>
                                        <p:attrNameLst>
                                          <p:attrName>style.opacity</p:attrName>
                                        </p:attrNameLst>
                                      </p:cBhvr>
                                      <p:to>
                                        <p:strVal val="1"/>
                                      </p:to>
                                    </p:set>
                                    <p:animEffect filter="image" prLst="opacity: 0.5">
                                      <p:cBhvr rctx="IE">
                                        <p:cTn id="26" dur="indefinite"/>
                                        <p:tgtEl>
                                          <p:spTgt spid="43"/>
                                        </p:tgtEl>
                                      </p:cBhvr>
                                    </p:animEffect>
                                  </p:childTnLst>
                                </p:cTn>
                              </p:par>
                              <p:par>
                                <p:cTn id="27" presetID="9" presetClass="emph" presetSubtype="0" grpId="2" nodeType="withEffect">
                                  <p:stCondLst>
                                    <p:cond delay="0"/>
                                  </p:stCondLst>
                                  <p:childTnLst>
                                    <p:set>
                                      <p:cBhvr rctx="PPT">
                                        <p:cTn id="28" dur="indefinite"/>
                                        <p:tgtEl>
                                          <p:spTgt spid="41"/>
                                        </p:tgtEl>
                                        <p:attrNameLst>
                                          <p:attrName>style.opacity</p:attrName>
                                        </p:attrNameLst>
                                      </p:cBhvr>
                                      <p:to>
                                        <p:strVal val="0.3"/>
                                      </p:to>
                                    </p:set>
                                    <p:animEffect filter="image" prLst="opacity: 0.5">
                                      <p:cBhvr rctx="IE">
                                        <p:cTn id="29" dur="indefinite"/>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grpId="1" nodeType="clickEffect">
                                  <p:stCondLst>
                                    <p:cond delay="0"/>
                                  </p:stCondLst>
                                  <p:childTnLst>
                                    <p:set>
                                      <p:cBhvr rctx="PPT">
                                        <p:cTn id="33" dur="indefinite"/>
                                        <p:tgtEl>
                                          <p:spTgt spid="45"/>
                                        </p:tgtEl>
                                        <p:attrNameLst>
                                          <p:attrName>style.opacity</p:attrName>
                                        </p:attrNameLst>
                                      </p:cBhvr>
                                      <p:to>
                                        <p:strVal val="1"/>
                                      </p:to>
                                    </p:set>
                                    <p:animEffect filter="image" prLst="opacity: 0.5">
                                      <p:cBhvr rctx="IE">
                                        <p:cTn id="34" dur="indefinite"/>
                                        <p:tgtEl>
                                          <p:spTgt spid="45"/>
                                        </p:tgtEl>
                                      </p:cBhvr>
                                    </p:animEffect>
                                  </p:childTnLst>
                                </p:cTn>
                              </p:par>
                              <p:par>
                                <p:cTn id="35" presetID="9" presetClass="emph" presetSubtype="0" grpId="2" nodeType="withEffect">
                                  <p:stCondLst>
                                    <p:cond delay="0"/>
                                  </p:stCondLst>
                                  <p:childTnLst>
                                    <p:set>
                                      <p:cBhvr rctx="PPT">
                                        <p:cTn id="36" dur="indefinite"/>
                                        <p:tgtEl>
                                          <p:spTgt spid="43"/>
                                        </p:tgtEl>
                                        <p:attrNameLst>
                                          <p:attrName>style.opacity</p:attrName>
                                        </p:attrNameLst>
                                      </p:cBhvr>
                                      <p:to>
                                        <p:strVal val="0.3"/>
                                      </p:to>
                                    </p:set>
                                    <p:animEffect filter="image" prLst="opacity: 0.5">
                                      <p:cBhvr rctx="IE">
                                        <p:cTn id="37" dur="indefinite"/>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1" nodeType="clickEffect">
                                  <p:stCondLst>
                                    <p:cond delay="0"/>
                                  </p:stCondLst>
                                  <p:childTnLst>
                                    <p:set>
                                      <p:cBhvr rctx="PPT">
                                        <p:cTn id="41" dur="indefinite"/>
                                        <p:tgtEl>
                                          <p:spTgt spid="10"/>
                                        </p:tgtEl>
                                        <p:attrNameLst>
                                          <p:attrName>style.opacity</p:attrName>
                                        </p:attrNameLst>
                                      </p:cBhvr>
                                      <p:to>
                                        <p:strVal val="1"/>
                                      </p:to>
                                    </p:set>
                                    <p:animEffect filter="image" prLst="opacity: 0.5">
                                      <p:cBhvr rctx="IE">
                                        <p:cTn id="42" dur="indefinite"/>
                                        <p:tgtEl>
                                          <p:spTgt spid="10"/>
                                        </p:tgtEl>
                                      </p:cBhvr>
                                    </p:animEffect>
                                  </p:childTnLst>
                                </p:cTn>
                              </p:par>
                              <p:par>
                                <p:cTn id="43" presetID="9" presetClass="emph" presetSubtype="0" grpId="2" nodeType="withEffect">
                                  <p:stCondLst>
                                    <p:cond delay="0"/>
                                  </p:stCondLst>
                                  <p:childTnLst>
                                    <p:set>
                                      <p:cBhvr rctx="PPT">
                                        <p:cTn id="44" dur="indefinite"/>
                                        <p:tgtEl>
                                          <p:spTgt spid="45"/>
                                        </p:tgtEl>
                                        <p:attrNameLst>
                                          <p:attrName>style.opacity</p:attrName>
                                        </p:attrNameLst>
                                      </p:cBhvr>
                                      <p:to>
                                        <p:strVal val="0.3"/>
                                      </p:to>
                                    </p:set>
                                    <p:animEffect filter="image" prLst="opacity: 0.5">
                                      <p:cBhvr rctx="IE">
                                        <p:cTn id="45" dur="indefinite"/>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2" nodeType="clickEffect">
                                  <p:stCondLst>
                                    <p:cond delay="0"/>
                                  </p:stCondLst>
                                  <p:childTnLst>
                                    <p:set>
                                      <p:cBhvr rctx="PPT">
                                        <p:cTn id="49" dur="indefinite"/>
                                        <p:tgtEl>
                                          <p:spTgt spid="10"/>
                                        </p:tgtEl>
                                        <p:attrNameLst>
                                          <p:attrName>style.opacity</p:attrName>
                                        </p:attrNameLst>
                                      </p:cBhvr>
                                      <p:to>
                                        <p:strVal val="0.3"/>
                                      </p:to>
                                    </p:set>
                                    <p:animEffect filter="image" prLst="opacity: 0.5">
                                      <p:cBhvr rctx="IE">
                                        <p:cTn id="50"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10" grpId="0"/>
      <p:bldP spid="41" grpId="1"/>
      <p:bldP spid="43" grpId="1"/>
      <p:bldP spid="41" grpId="2"/>
      <p:bldP spid="45" grpId="1"/>
      <p:bldP spid="43" grpId="2"/>
      <p:bldP spid="10" grpId="1"/>
      <p:bldP spid="45" grpId="2"/>
      <p:bldP spid="10"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33115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什么是</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大单元</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039870" y="2304415"/>
            <a:ext cx="7909560" cy="3415030"/>
          </a:xfrm>
          <a:prstGeom prst="rect">
            <a:avLst/>
          </a:prstGeom>
          <a:noFill/>
        </p:spPr>
        <p:txBody>
          <a:bodyPr wrap="square" rtlCol="0" anchor="t">
            <a:spAutoFit/>
          </a:bodyPr>
          <a:p>
            <a:pPr algn="just">
              <a:lnSpc>
                <a:spcPct val="15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教师要结合教科书对学习专题的内容进行梳理，明确该专题所涉及的范围及重要史事；在此基础上，概括和确定该专题中的关键问题，并将这些关键问题的解决与历史学科核心素养的发展建立起联系，</a:t>
            </a:r>
            <a:r>
              <a:rPr lang="zh-CN" altLang="en-US" sz="2400" b="1">
                <a:solidFill>
                  <a:srgbClr val="C00000"/>
                </a:solidFill>
                <a:latin typeface="楷体" panose="02010609060101010101" charset="-122"/>
                <a:ea typeface="楷体" panose="02010609060101010101" charset="-122"/>
                <a:cs typeface="楷体" panose="02010609060101010101" charset="-122"/>
              </a:rPr>
              <a:t>围绕关键问题对教学内容进行整合</a:t>
            </a:r>
            <a:r>
              <a:rPr lang="zh-CN" altLang="en-US"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a:p>
            <a:pPr algn="r">
              <a:lnSpc>
                <a:spcPct val="150000"/>
              </a:lnSpc>
            </a:pPr>
            <a:r>
              <a:rPr lang="en-US" altLang="zh-CN" sz="2400">
                <a:latin typeface="Times New Roman" panose="02020603050405020304" charset="0"/>
                <a:ea typeface="楷体" panose="02010609060101010101" charset="-122"/>
                <a:cs typeface="Times New Roman" panose="02020603050405020304" charset="0"/>
              </a:rPr>
              <a:t>——</a:t>
            </a:r>
            <a:r>
              <a:rPr lang="zh-CN" altLang="en-US" sz="2400">
                <a:latin typeface="Times New Roman" panose="02020603050405020304" charset="0"/>
                <a:ea typeface="楷体" panose="02010609060101010101" charset="-122"/>
                <a:cs typeface="Times New Roman" panose="02020603050405020304" charset="0"/>
              </a:rPr>
              <a:t>《普通高中历史课程标准</a:t>
            </a:r>
            <a:r>
              <a:rPr lang="zh-CN" altLang="en-US" sz="2400">
                <a:latin typeface="Times New Roman" panose="02020603050405020304" charset="0"/>
                <a:ea typeface="楷体" panose="02010609060101010101" charset="-122"/>
                <a:cs typeface="Times New Roman" panose="02020603050405020304" charset="0"/>
                <a:sym typeface="+mn-ea"/>
              </a:rPr>
              <a:t>（</a:t>
            </a:r>
            <a:r>
              <a:rPr lang="en-US" altLang="zh-CN" sz="2400">
                <a:latin typeface="Times New Roman" panose="02020603050405020304" charset="0"/>
                <a:ea typeface="楷体" panose="02010609060101010101" charset="-122"/>
                <a:cs typeface="Times New Roman" panose="02020603050405020304" charset="0"/>
                <a:sym typeface="+mn-ea"/>
              </a:rPr>
              <a:t>2017</a:t>
            </a:r>
            <a:r>
              <a:rPr lang="zh-CN" altLang="en-US" sz="2400">
                <a:latin typeface="Times New Roman" panose="02020603050405020304" charset="0"/>
                <a:ea typeface="楷体" panose="02010609060101010101" charset="-122"/>
                <a:cs typeface="Times New Roman" panose="02020603050405020304" charset="0"/>
                <a:sym typeface="+mn-ea"/>
              </a:rPr>
              <a:t>年版</a:t>
            </a:r>
            <a:r>
              <a:rPr lang="en-US" altLang="zh-CN" sz="2400">
                <a:latin typeface="Times New Roman" panose="02020603050405020304" charset="0"/>
                <a:ea typeface="楷体" panose="02010609060101010101" charset="-122"/>
                <a:cs typeface="Times New Roman" panose="02020603050405020304" charset="0"/>
                <a:sym typeface="+mn-ea"/>
              </a:rPr>
              <a:t>2020</a:t>
            </a:r>
            <a:r>
              <a:rPr lang="zh-CN" altLang="en-US" sz="2400">
                <a:latin typeface="Times New Roman" panose="02020603050405020304" charset="0"/>
                <a:ea typeface="楷体" panose="02010609060101010101" charset="-122"/>
                <a:cs typeface="Times New Roman" panose="02020603050405020304" charset="0"/>
                <a:sym typeface="+mn-ea"/>
              </a:rPr>
              <a:t>年修订）</a:t>
            </a:r>
            <a:r>
              <a:rPr lang="zh-CN" altLang="en-US" sz="2400">
                <a:latin typeface="Times New Roman" panose="02020603050405020304" charset="0"/>
                <a:ea typeface="楷体" panose="02010609060101010101" charset="-122"/>
                <a:cs typeface="Times New Roman" panose="02020603050405020304" charset="0"/>
              </a:rPr>
              <a:t>》</a:t>
            </a:r>
            <a:endParaRPr lang="zh-CN" altLang="en-US" sz="2400">
              <a:latin typeface="Times New Roman" panose="02020603050405020304" charset="0"/>
              <a:ea typeface="楷体" panose="02010609060101010101" charset="-122"/>
              <a:cs typeface="Times New Roman" panose="02020603050405020304" charset="0"/>
            </a:endParaRPr>
          </a:p>
        </p:txBody>
      </p:sp>
      <p:pic>
        <p:nvPicPr>
          <p:cNvPr id="2" name="图片 1"/>
          <p:cNvPicPr>
            <a:picLocks noChangeAspect="1"/>
          </p:cNvPicPr>
          <p:nvPr/>
        </p:nvPicPr>
        <p:blipFill>
          <a:blip r:embed="rId1"/>
          <a:srcRect/>
          <a:stretch>
            <a:fillRect/>
          </a:stretch>
        </p:blipFill>
        <p:spPr>
          <a:xfrm>
            <a:off x="377825" y="1669415"/>
            <a:ext cx="3528060" cy="488124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33115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什么是</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大单元</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12750" y="1477010"/>
            <a:ext cx="11367135" cy="4225925"/>
          </a:xfrm>
          <a:prstGeom prst="rect">
            <a:avLst/>
          </a:prstGeom>
          <a:noFill/>
        </p:spPr>
        <p:txBody>
          <a:bodyPr wrap="square" rtlCol="0" anchor="t">
            <a:spAutoFit/>
          </a:bodyPr>
          <a:p>
            <a:pPr algn="just">
              <a:lnSpc>
                <a:spcPct val="140000"/>
              </a:lnSpc>
            </a:pPr>
            <a:r>
              <a:rPr lang="zh-CN" altLang="en-US" sz="2400" b="1">
                <a:solidFill>
                  <a:srgbClr val="C00000"/>
                </a:solidFill>
                <a:latin typeface="楷体" panose="02010609060101010101" charset="-122"/>
                <a:ea typeface="楷体" panose="02010609060101010101" charset="-122"/>
                <a:cs typeface="楷体" panose="02010609060101010101" charset="-122"/>
              </a:rPr>
              <a:t>基于单元主题学习整合教学内容</a:t>
            </a:r>
            <a:endParaRPr lang="zh-CN" altLang="en-US" sz="2400" b="1">
              <a:solidFill>
                <a:srgbClr val="C00000"/>
              </a:solidFill>
              <a:latin typeface="楷体" panose="02010609060101010101" charset="-122"/>
              <a:ea typeface="楷体" panose="02010609060101010101" charset="-122"/>
              <a:cs typeface="楷体" panose="02010609060101010101" charset="-122"/>
            </a:endParaRPr>
          </a:p>
          <a:p>
            <a:pPr algn="just">
              <a:lnSpc>
                <a:spcPct val="14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历史课程内容由若干个学习专题组成，这些专题是教材中学习单元的组成部分。教师在分析教材时，应</a:t>
            </a:r>
            <a:r>
              <a:rPr lang="zh-CN" altLang="en-US" sz="2400" b="1">
                <a:solidFill>
                  <a:srgbClr val="C00000"/>
                </a:solidFill>
                <a:latin typeface="楷体" panose="02010609060101010101" charset="-122"/>
                <a:ea typeface="楷体" panose="02010609060101010101" charset="-122"/>
                <a:cs typeface="楷体" panose="02010609060101010101" charset="-122"/>
              </a:rPr>
              <a:t>将教材中的单元作为一个整体通盘考虑</a:t>
            </a:r>
            <a:r>
              <a:rPr lang="zh-CN" altLang="en-US" sz="2400">
                <a:latin typeface="楷体" panose="02010609060101010101" charset="-122"/>
                <a:ea typeface="楷体" panose="02010609060101010101" charset="-122"/>
                <a:cs typeface="楷体" panose="02010609060101010101" charset="-122"/>
              </a:rPr>
              <a:t>。</a:t>
            </a:r>
            <a:r>
              <a:rPr lang="zh-CN" altLang="en-US" sz="2400" b="1">
                <a:solidFill>
                  <a:srgbClr val="C00000"/>
                </a:solidFill>
                <a:latin typeface="楷体" panose="02010609060101010101" charset="-122"/>
                <a:ea typeface="楷体" panose="02010609060101010101" charset="-122"/>
                <a:cs typeface="楷体" panose="02010609060101010101" charset="-122"/>
              </a:rPr>
              <a:t>单元的主题是围绕某个历史时期的核心内容或关键问题确定的</a:t>
            </a:r>
            <a:r>
              <a:rPr lang="zh-CN" altLang="en-US" sz="2400">
                <a:latin typeface="楷体" panose="02010609060101010101" charset="-122"/>
                <a:ea typeface="楷体" panose="02010609060101010101" charset="-122"/>
                <a:cs typeface="楷体" panose="02010609060101010101" charset="-122"/>
              </a:rPr>
              <a:t>，</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单元内容的整合，需要将单元中的相关专题内容连为一条教学线索，并明确单元下各课的侧重和关联，尤其要发掘和梳理单元主题学习内容中蕴含的具有培育核心素养意义的要素，从而整体发挥单元学习的教育效果。</a:t>
            </a:r>
            <a:endParaRPr lang="zh-CN" altLang="en-US" sz="2400">
              <a:latin typeface="楷体" panose="02010609060101010101" charset="-122"/>
              <a:ea typeface="楷体" panose="02010609060101010101" charset="-122"/>
              <a:cs typeface="楷体" panose="02010609060101010101" charset="-122"/>
            </a:endParaRPr>
          </a:p>
          <a:p>
            <a:pPr algn="just">
              <a:lnSpc>
                <a:spcPct val="14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《义务教育历史课程标准</a:t>
            </a:r>
            <a:r>
              <a:rPr lang="zh-CN" altLang="en-US" sz="2400">
                <a:latin typeface="楷体" panose="02010609060101010101" charset="-122"/>
                <a:ea typeface="楷体" panose="02010609060101010101" charset="-122"/>
                <a:cs typeface="楷体" panose="02010609060101010101" charset="-122"/>
                <a:sym typeface="+mn-ea"/>
              </a:rPr>
              <a:t>（</a:t>
            </a:r>
            <a:r>
              <a:rPr lang="en-US" altLang="zh-CN" sz="2400">
                <a:latin typeface="Times New Roman" panose="02020603050405020304" charset="0"/>
                <a:ea typeface="楷体" panose="02010609060101010101" charset="-122"/>
                <a:cs typeface="Times New Roman" panose="02020603050405020304" charset="0"/>
                <a:sym typeface="+mn-ea"/>
              </a:rPr>
              <a:t>2022</a:t>
            </a:r>
            <a:r>
              <a:rPr lang="zh-CN" altLang="en-US" sz="2400">
                <a:latin typeface="楷体" panose="02010609060101010101" charset="-122"/>
                <a:ea typeface="楷体" panose="02010609060101010101" charset="-122"/>
                <a:cs typeface="楷体" panose="02010609060101010101" charset="-122"/>
                <a:sym typeface="+mn-ea"/>
              </a:rPr>
              <a:t>年版）</a:t>
            </a:r>
            <a:r>
              <a:rPr lang="zh-CN" altLang="en-US"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1">
            <a:lum contrast="18000"/>
          </a:blip>
          <a:srcRect/>
          <a:stretch>
            <a:fillRect/>
          </a:stretch>
        </p:blipFill>
        <p:spPr>
          <a:xfrm>
            <a:off x="9244965" y="4288790"/>
            <a:ext cx="1998980" cy="2778125"/>
          </a:xfrm>
          <a:prstGeom prst="rect">
            <a:avLst/>
          </a:prstGeom>
          <a:scene3d>
            <a:camera prst="isometricBottomDown"/>
            <a:lightRig rig="threePt" dir="t"/>
          </a:scene3d>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圆角 53"/>
          <p:cNvSpPr/>
          <p:nvPr/>
        </p:nvSpPr>
        <p:spPr>
          <a:xfrm>
            <a:off x="377825" y="835025"/>
            <a:ext cx="3311525" cy="569595"/>
          </a:xfrm>
          <a:prstGeom prst="roundRect">
            <a:avLst/>
          </a:prstGeom>
          <a:solidFill>
            <a:srgbClr val="7E9A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什么是</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大单元</a:t>
            </a:r>
            <a:r>
              <a:rPr lang="en-US" altLang="zh-CN"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rPr>
              <a:t>？</a:t>
            </a:r>
            <a:endParaRPr lang="zh-CN" altLang="en-US" sz="2800" dirty="0">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46" name="TextBox 2"/>
          <p:cNvSpPr txBox="1"/>
          <p:nvPr/>
        </p:nvSpPr>
        <p:spPr>
          <a:xfrm>
            <a:off x="377825" y="294640"/>
            <a:ext cx="4288790" cy="275590"/>
          </a:xfrm>
          <a:prstGeom prst="rect">
            <a:avLst/>
          </a:prstGeom>
          <a:noFill/>
        </p:spPr>
        <p:txBody>
          <a:bodyPr wrap="square" rtlCol="0">
            <a:spAutoFit/>
          </a:bodyPr>
          <a:lstStyle/>
          <a:p>
            <a:pPr algn="dist" fontAlgn="base">
              <a:spcBef>
                <a:spcPct val="0"/>
              </a:spcBef>
              <a:spcAft>
                <a:spcPct val="0"/>
              </a:spcAft>
              <a:buFont typeface="Arial" panose="020B0604020202020204" pitchFamily="34" charset="0"/>
              <a:buNone/>
            </a:pPr>
            <a:r>
              <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rPr>
              <a:t>大单元视阈下高考历史一轮复习策略探讨</a:t>
            </a:r>
            <a:endParaRPr sz="1200" spc="300" dirty="0">
              <a:solidFill>
                <a:srgbClr val="7E9A90"/>
              </a:solidFill>
              <a:latin typeface="等线" panose="02010600030101010101" pitchFamily="2" charset="-122"/>
              <a:ea typeface="等线" panose="02010600030101010101" pitchFamily="2" charset="-122"/>
              <a:cs typeface="微软雅黑" panose="020B0503020204020204" pitchFamily="34" charset="-122"/>
              <a:sym typeface="+mn-ea"/>
            </a:endParaRPr>
          </a:p>
        </p:txBody>
      </p:sp>
      <p:cxnSp>
        <p:nvCxnSpPr>
          <p:cNvPr id="47" name="直接连接符 46"/>
          <p:cNvCxnSpPr/>
          <p:nvPr/>
        </p:nvCxnSpPr>
        <p:spPr>
          <a:xfrm flipH="1" flipV="1">
            <a:off x="4724400" y="432435"/>
            <a:ext cx="7225030" cy="0"/>
          </a:xfrm>
          <a:prstGeom prst="line">
            <a:avLst/>
          </a:prstGeom>
          <a:ln>
            <a:solidFill>
              <a:srgbClr val="7E9A9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77825" y="1669415"/>
            <a:ext cx="11570970" cy="1753235"/>
          </a:xfrm>
          <a:prstGeom prst="rect">
            <a:avLst/>
          </a:prstGeom>
          <a:noFill/>
        </p:spPr>
        <p:txBody>
          <a:bodyPr wrap="square" rtlCol="0" anchor="t">
            <a:spAutoFit/>
          </a:bodyPr>
          <a:p>
            <a:pPr algn="just">
              <a:lnSpc>
                <a:spcPct val="15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探索大单元教学，积极开展主题化、项目式学习等综合性教学活动，促进学生举一反三、融会贯通，加强知识间的内在关联，促进</a:t>
            </a:r>
            <a:r>
              <a:rPr lang="zh-CN" altLang="en-US" sz="2400" b="1">
                <a:solidFill>
                  <a:srgbClr val="FF0000"/>
                </a:solidFill>
                <a:latin typeface="楷体" panose="02010609060101010101" charset="-122"/>
                <a:ea typeface="楷体" panose="02010609060101010101" charset="-122"/>
                <a:cs typeface="楷体" panose="02010609060101010101" charset="-122"/>
              </a:rPr>
              <a:t>知识结构化</a:t>
            </a:r>
            <a:r>
              <a:rPr lang="zh-CN" altLang="en-US"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a:p>
            <a:pPr algn="r">
              <a:lnSpc>
                <a:spcPct val="150000"/>
              </a:lnSpc>
            </a:pPr>
            <a:r>
              <a:rPr lang="en-US" altLang="zh-CN" sz="2400">
                <a:latin typeface="Times New Roman" panose="02020603050405020304" charset="0"/>
                <a:ea typeface="楷体" panose="02010609060101010101" charset="-122"/>
                <a:cs typeface="Times New Roman" panose="02020603050405020304" charset="0"/>
              </a:rPr>
              <a:t>——</a:t>
            </a:r>
            <a:r>
              <a:rPr lang="zh-CN" altLang="en-US" sz="2400">
                <a:latin typeface="Times New Roman" panose="02020603050405020304" charset="0"/>
                <a:ea typeface="楷体" panose="02010609060101010101" charset="-122"/>
                <a:cs typeface="Times New Roman" panose="02020603050405020304" charset="0"/>
              </a:rPr>
              <a:t>《义务教育课程方案</a:t>
            </a:r>
            <a:r>
              <a:rPr lang="zh-CN" altLang="en-US" sz="2400">
                <a:latin typeface="Times New Roman" panose="02020603050405020304" charset="0"/>
                <a:ea typeface="楷体" panose="02010609060101010101" charset="-122"/>
                <a:cs typeface="Times New Roman" panose="02020603050405020304" charset="0"/>
                <a:sym typeface="+mn-ea"/>
              </a:rPr>
              <a:t>（</a:t>
            </a:r>
            <a:r>
              <a:rPr lang="en-US" altLang="zh-CN" sz="2400">
                <a:latin typeface="Times New Roman" panose="02020603050405020304" charset="0"/>
                <a:ea typeface="楷体" panose="02010609060101010101" charset="-122"/>
                <a:cs typeface="Times New Roman" panose="02020603050405020304" charset="0"/>
                <a:sym typeface="+mn-ea"/>
              </a:rPr>
              <a:t>2022</a:t>
            </a:r>
            <a:r>
              <a:rPr lang="zh-CN" altLang="en-US" sz="2400">
                <a:latin typeface="Times New Roman" panose="02020603050405020304" charset="0"/>
                <a:ea typeface="楷体" panose="02010609060101010101" charset="-122"/>
                <a:cs typeface="Times New Roman" panose="02020603050405020304" charset="0"/>
                <a:sym typeface="+mn-ea"/>
              </a:rPr>
              <a:t>年版）</a:t>
            </a:r>
            <a:r>
              <a:rPr lang="zh-CN" altLang="en-US" sz="2400">
                <a:latin typeface="Times New Roman" panose="02020603050405020304" charset="0"/>
                <a:ea typeface="楷体" panose="02010609060101010101" charset="-122"/>
                <a:cs typeface="Times New Roman" panose="02020603050405020304" charset="0"/>
              </a:rPr>
              <a:t>》</a:t>
            </a:r>
            <a:endParaRPr lang="zh-CN" altLang="en-US" sz="2400">
              <a:latin typeface="Times New Roman" panose="02020603050405020304" charset="0"/>
              <a:ea typeface="楷体" panose="02010609060101010101" charset="-122"/>
              <a:cs typeface="Times New Roman" panose="02020603050405020304" charset="0"/>
            </a:endParaRPr>
          </a:p>
        </p:txBody>
      </p:sp>
      <p:pic>
        <p:nvPicPr>
          <p:cNvPr id="2" name="图片 1"/>
          <p:cNvPicPr>
            <a:picLocks noChangeAspect="1"/>
          </p:cNvPicPr>
          <p:nvPr>
            <p:custDataLst>
              <p:tags r:id="rId1"/>
            </p:custDataLst>
          </p:nvPr>
        </p:nvPicPr>
        <p:blipFill>
          <a:blip r:embed="rId2"/>
          <a:srcRect/>
          <a:stretch>
            <a:fillRect/>
          </a:stretch>
        </p:blipFill>
        <p:spPr>
          <a:xfrm rot="21360000">
            <a:off x="499110" y="3048000"/>
            <a:ext cx="4704080" cy="3649980"/>
          </a:xfrm>
          <a:prstGeom prst="rect">
            <a:avLst/>
          </a:prstGeom>
        </p:spPr>
      </p:pic>
      <p:sp>
        <p:nvSpPr>
          <p:cNvPr id="3" name="文本框 2"/>
          <p:cNvSpPr txBox="1"/>
          <p:nvPr/>
        </p:nvSpPr>
        <p:spPr>
          <a:xfrm>
            <a:off x="5059680" y="3928745"/>
            <a:ext cx="6889750" cy="2030095"/>
          </a:xfrm>
          <a:prstGeom prst="rect">
            <a:avLst/>
          </a:prstGeom>
          <a:noFill/>
        </p:spPr>
        <p:txBody>
          <a:bodyPr wrap="square" rtlCol="0" anchor="t">
            <a:spAutoFit/>
          </a:bodyPr>
          <a:p>
            <a:pPr indent="711200" algn="just" fontAlgn="auto">
              <a:lnSpc>
                <a:spcPct val="150000"/>
              </a:lnSpc>
              <a:extLst>
                <a:ext uri="{35155182-B16C-46BC-9424-99874614C6A1}">
                  <wpsdc:indentchars xmlns:wpsdc="http://www.wps.cn/officeDocument/2017/drawingmlCustomData" val="200" checksum="3773799597"/>
                </a:ext>
              </a:extLst>
            </a:pPr>
            <a:r>
              <a:rPr lang="zh-CN" sz="2800" u="sng">
                <a:solidFill>
                  <a:srgbClr val="FF0000"/>
                </a:solidFill>
                <a:latin typeface="华文中宋" panose="02010600040101010101" charset="-122"/>
                <a:ea typeface="华文中宋" panose="02010600040101010101" charset="-122"/>
                <a:cs typeface="华文中宋" panose="02010600040101010101" charset="-122"/>
              </a:rPr>
              <a:t>大单元是以核心内容或关键问题为线索，经过通盘考虑，使单元知识结构化，进而落实核心素养的一种教学理念。</a:t>
            </a:r>
            <a:endParaRPr lang="zh-CN" altLang="zh-CN" sz="2800" u="sng">
              <a:solidFill>
                <a:srgbClr val="FF0000"/>
              </a:solidFill>
              <a:latin typeface="华文中宋" panose="02010600040101010101" charset="-122"/>
              <a:ea typeface="华文中宋" panose="02010600040101010101" charset="-122"/>
              <a:cs typeface="华文中宋" panose="0201060004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tags/tag1.xml><?xml version="1.0" encoding="utf-8"?>
<p:tagLst xmlns:p="http://schemas.openxmlformats.org/presentationml/2006/main">
  <p:tag name="ISLIDE.ICON" val="#171273;"/>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8720_1*i*9"/>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10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101.xml><?xml version="1.0" encoding="utf-8"?>
<p:tagLst xmlns:p="http://schemas.openxmlformats.org/presentationml/2006/main">
  <p:tag name="ISLIDE.ICON" val="#171273;"/>
  <p:tag name="KSO_WM_SLIDE_ID" val="diagram202132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3260"/>
  <p:tag name="KSO_WM_SLIDE_LAYOUT" val="a_d_f"/>
  <p:tag name="KSO_WM_SLIDE_LAYOUT_CNT" val="1_1_1"/>
  <p:tag name="KSO_WM_TEMPLATE_THUMBS_INDEX" val="1、4、7、12、13、14、15、16、17、18、20、24、25、28、33、36、40、43、44"/>
  <p:tag name="KSO_WM_SLIDE_SIZE" val="960*444"/>
  <p:tag name="KSO_WM_SLIDE_POSITION" val="0*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f553136823a5e620c"/>
  <p:tag name="KSO_WM_SLIDE_LAYOUT_INFO" val="{&quot;backgroundInfo&quot;:[{&quot;bottom&quot;:0,&quot;bottomAbs&quot;:false,&quot;left&quot;:0,&quot;leftAbs&quot;:false,&quot;right&quot;:0,&quot;rightAbs&quot;:false,&quot;top&quot;:0,&quot;topAbs&quot;:false,&quot;type&quot;:&quot;general&quot;}],&quot;id&quot;:&quot;2021-04-01T15:20:22&quot;,&quot;maxSize&quot;:{&quot;size1&quot;:29.999650173682582},&quot;minSize&quot;:{&quot;size1&quot;:18.999650173682582},&quot;normalSize&quot;:{&quot;size1&quot;:18.999650173682582},&quot;subLayout&quot;:[{&quot;id&quot;:&quot;2021-04-01T15:20:22&quot;,&quot;margin&quot;:{&quot;bottom&quot;:0.0260000042617321,&quot;left&quot;:1.6929999589920044,&quot;right&quot;:1.6929999589920044,&quot;top&quot;:1.6929999589920044},&quot;type&quot;:0},{&quot;id&quot;:&quot;2021-04-01T15:20:22&quot;,&quot;maxSize&quot;:{&quot;size1&quot;:69.99956811752274},&quot;minSize&quot;:{&quot;size1&quot;:50.79956811752274},&quot;normalSize&quot;:{&quot;size1&quot;:69.99933949383733},&quot;subLayout&quot;:[{&quot;id&quot;:&quot;2021-04-01T15:20:22&quot;,&quot;margin&quot;:{&quot;bottom&quot;:0.0260000042617321,&quot;left&quot;:1.6929999589920044,&quot;right&quot;:1.6929999589920044,&quot;top&quot;:0.609000027179718},&quot;type&quot;:0},{&quot;id&quot;:&quot;2021-04-01T15:20:22&quot;,&quot;margin&quot;:{&quot;bottom&quot;:1.6929999589920044,&quot;left&quot;:1.6929999589920044,&quot;right&quot;:1.6929999589920044,&quot;top&quot;:1.243999719619751},&quot;type&quot;:0}],&quot;type&quot;:0}],&quot;type&quot;:0}"/>
  <p:tag name="KSO_WM_SLIDE_BACKGROUND" val="[&quot;general&quot;]"/>
  <p:tag name="KSO_WM_SLIDE_RATIO" val="1.777778"/>
  <p:tag name="KSO_WM_CHIP_FILLPROP" val="[[{&quot;text_align&quot;:&quot;ct&quot;,&quot;text_direction&quot;:&quot;horizontal&quot;,&quot;support_big_font&quot;:false,&quot;fill_id&quot;:&quot;deca2c856a2c479fa3af2fcbe1e54fdb&quot;,&quot;fill_align&quot;:&quot;ct&quot;,&quot;chip_types&quot;:[&quot;header&quot;]},{&quot;text_align&quot;:&quot;lm&quot;,&quot;text_direction&quot;:&quot;horizontal&quot;,&quot;support_features&quot;:[&quot;collage&quot;,&quot;carousel&quot;],&quot;support_big_font&quot;:false,&quot;fill_id&quot;:&quot;841bd522af0d4af0ba09947cc92c0c6f&quot;,&quot;fill_align&quot;:&quot;cm&quot;,&quot;chip_types&quot;:[&quot;diagram&quot;,&quot;picture&quot;,&quot;chart&quot;,&quot;table&quot;,&quot;video&quot;]},{&quot;text_align&quot;:&quot;lm&quot;,&quot;text_direction&quot;:&quot;horizontal&quot;,&quot;support_big_font&quot;:false,&quot;fill_id&quot;:&quot;266c8afa1b1d4ad286999c33ab59c18d&quot;,&quot;fill_align&quot;:&quot;cm&quot;,&quot;chip_types&quot;:[&quot;text&quot;]}]]"/>
  <p:tag name="FIXED_XID_TMP" val="5f5ee1ca4d6848d78f644aed"/>
  <p:tag name="KSO_WM_CHIP_DECFILLPROP" val="[]"/>
  <p:tag name="KSO_WM_CHIP_GROUPID" val="5f5ee1ca4d6848d78f644aed"/>
  <p:tag name="KSO_WM_SLIDE_BK_DARK_LIGHT" val="2"/>
  <p:tag name="KSO_WM_SLIDE_BACKGROUND_TYPE" val="general"/>
  <p:tag name="KSO_WM_SLIDE_SUPPORT_FEATURE_TYPE" val="3"/>
  <p:tag name="KSO_WM_TEMPLATE_ASSEMBLE_XID" val="60656ed84054ed1e2fb80083"/>
  <p:tag name="KSO_WM_TEMPLATE_ASSEMBLE_GROUPID" val="60656ed84054ed1e2fb80083"/>
  <p:tag name="KSO_WM_UNIT_FLASH_PICTURE_TYPE" val="1"/>
</p:tagLst>
</file>

<file path=ppt/tags/tag102.xml><?xml version="1.0" encoding="utf-8"?>
<p:tagLst xmlns:p="http://schemas.openxmlformats.org/presentationml/2006/main">
  <p:tag name="ISLIDE.ICON" val="#171273;"/>
</p:tagLst>
</file>

<file path=ppt/tags/tag103.xml><?xml version="1.0" encoding="utf-8"?>
<p:tagLst xmlns:p="http://schemas.openxmlformats.org/presentationml/2006/main">
  <p:tag name="ISLIDE.ICON" val="#171273;"/>
</p:tagLst>
</file>

<file path=ppt/tags/tag104.xml><?xml version="1.0" encoding="utf-8"?>
<p:tagLst xmlns:p="http://schemas.openxmlformats.org/presentationml/2006/main">
  <p:tag name="KSO_WM_TEMPLATE_CATEGORY" val="diagram"/>
  <p:tag name="KSO_WM_TEMPLATE_INDEX" val="20181256"/>
  <p:tag name="KSO_WM_UNIT_TYPE" val="l_h_i"/>
  <p:tag name="KSO_WM_UNIT_INDEX" val="1_1_1"/>
  <p:tag name="KSO_WM_UNIT_ID" val="diagram20181256_2*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05.xml><?xml version="1.0" encoding="utf-8"?>
<p:tagLst xmlns:p="http://schemas.openxmlformats.org/presentationml/2006/main">
  <p:tag name="KSO_WM_TEMPLATE_CATEGORY" val="diagram"/>
  <p:tag name="KSO_WM_TEMPLATE_INDEX" val="20181256"/>
  <p:tag name="KSO_WM_UNIT_TYPE" val="l_h_i"/>
  <p:tag name="KSO_WM_UNIT_INDEX" val="1_1_2"/>
  <p:tag name="KSO_WM_UNIT_ID" val="diagram20181256_2*l_h_i*1_1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06.xml><?xml version="1.0" encoding="utf-8"?>
<p:tagLst xmlns:p="http://schemas.openxmlformats.org/presentationml/2006/main">
  <p:tag name="KSO_WM_TEMPLATE_CATEGORY" val="diagram"/>
  <p:tag name="KSO_WM_TEMPLATE_INDEX" val="20181256"/>
  <p:tag name="KSO_WM_UNIT_TYPE" val="l_h_i"/>
  <p:tag name="KSO_WM_UNIT_INDEX" val="1_1_3"/>
  <p:tag name="KSO_WM_UNIT_ID" val="diagram20181256_2*l_h_i*1_1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07.xml><?xml version="1.0" encoding="utf-8"?>
<p:tagLst xmlns:p="http://schemas.openxmlformats.org/presentationml/2006/main">
  <p:tag name="KSO_WM_TEMPLATE_CATEGORY" val="diagram"/>
  <p:tag name="KSO_WM_TEMPLATE_INDEX" val="20181256"/>
  <p:tag name="KSO_WM_UNIT_TYPE" val="l_h_i"/>
  <p:tag name="KSO_WM_UNIT_INDEX" val="1_1_4"/>
  <p:tag name="KSO_WM_UNIT_ID" val="diagram20181256_2*l_h_i*1_1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08.xml><?xml version="1.0" encoding="utf-8"?>
<p:tagLst xmlns:p="http://schemas.openxmlformats.org/presentationml/2006/main">
  <p:tag name="KSO_WM_TEMPLATE_CATEGORY" val="diagram"/>
  <p:tag name="KSO_WM_TEMPLATE_INDEX" val="20181256"/>
  <p:tag name="KSO_WM_UNIT_TYPE" val="l_h_i"/>
  <p:tag name="KSO_WM_UNIT_INDEX" val="1_1_5"/>
  <p:tag name="KSO_WM_UNIT_ID" val="diagram20181256_2*l_h_i*1_1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09.xml><?xml version="1.0" encoding="utf-8"?>
<p:tagLst xmlns:p="http://schemas.openxmlformats.org/presentationml/2006/main">
  <p:tag name="KSO_WM_TEMPLATE_CATEGORY" val="diagram"/>
  <p:tag name="KSO_WM_TEMPLATE_INDEX" val="20181256"/>
  <p:tag name="KSO_WM_UNIT_TYPE" val="l_h_i"/>
  <p:tag name="KSO_WM_UNIT_INDEX" val="1_1_6"/>
  <p:tag name="KSO_WM_UNIT_ID" val="diagram20181256_2*l_h_i*1_1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8720_1*i*10"/>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18389f40d9bf4270820c1e08e07797b2"/>
  <p:tag name="KSO_WM_UNIT_DECORATE_INFO" val="{&quot;DecorateInfoH&quot;:{&quot;IsAbs&quot;:true},&quot;DecorateInfoW&quot;:{&quot;IsAbs&quot;:true},&quot;DecorateInfoX&quot;:{&quot;IsAbs&quot;:true,&quot;Pos&quot;:1},&quot;DecorateInfoY&quot;:{&quot;IsAbs&quot;:true,&quot;Pos&quot;:1},&quot;ReferentInfo&quot;:{&quot;Id&quot;:&quot;5ab429e13014466a97d9197e6fb2b002&quot;,&quot;X&quot;:{&quot;Pos&quot;:1},&quot;Y&quot;:{&quot;Pos&quot;:1}},&quot;whChangeMode&quot;:0}"/>
  <p:tag name="KSO_WM_CHIP_GROUPID" val="5ef1707e5bb2a422ac9a2b53"/>
  <p:tag name="KSO_WM_CHIP_XID" val="5ef1707e5bb2a422ac9a2b54"/>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20"/>
  <p:tag name="KSO_WM_TEMPLATE_ASSEMBLE_XID" val="60656e7d4054ed1e2fb7f9d0"/>
  <p:tag name="KSO_WM_TEMPLATE_ASSEMBLE_GROUPID" val="60656e7d4054ed1e2fb7f9d0"/>
</p:tagLst>
</file>

<file path=ppt/tags/tag110.xml><?xml version="1.0" encoding="utf-8"?>
<p:tagLst xmlns:p="http://schemas.openxmlformats.org/presentationml/2006/main">
  <p:tag name="KSO_WM_TEMPLATE_CATEGORY" val="diagram"/>
  <p:tag name="KSO_WM_TEMPLATE_INDEX" val="20181256"/>
  <p:tag name="KSO_WM_UNIT_TYPE" val="l_h_i"/>
  <p:tag name="KSO_WM_UNIT_INDEX" val="1_1_7"/>
  <p:tag name="KSO_WM_UNIT_ID" val="diagram20181256_2*l_h_i*1_1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1.xml><?xml version="1.0" encoding="utf-8"?>
<p:tagLst xmlns:p="http://schemas.openxmlformats.org/presentationml/2006/main">
  <p:tag name="KSO_WM_TEMPLATE_CATEGORY" val="diagram"/>
  <p:tag name="KSO_WM_TEMPLATE_INDEX" val="20181256"/>
  <p:tag name="KSO_WM_UNIT_TYPE" val="l_h_i"/>
  <p:tag name="KSO_WM_UNIT_INDEX" val="1_2_1"/>
  <p:tag name="KSO_WM_UNIT_ID" val="diagram20181256_2*l_h_i*1_2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12.xml><?xml version="1.0" encoding="utf-8"?>
<p:tagLst xmlns:p="http://schemas.openxmlformats.org/presentationml/2006/main">
  <p:tag name="KSO_WM_TEMPLATE_CATEGORY" val="diagram"/>
  <p:tag name="KSO_WM_TEMPLATE_INDEX" val="20181256"/>
  <p:tag name="KSO_WM_UNIT_TYPE" val="l_h_i"/>
  <p:tag name="KSO_WM_UNIT_INDEX" val="1_2_2"/>
  <p:tag name="KSO_WM_UNIT_ID" val="diagram20181256_2*l_h_i*1_2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13.xml><?xml version="1.0" encoding="utf-8"?>
<p:tagLst xmlns:p="http://schemas.openxmlformats.org/presentationml/2006/main">
  <p:tag name="KSO_WM_TEMPLATE_CATEGORY" val="diagram"/>
  <p:tag name="KSO_WM_TEMPLATE_INDEX" val="20181256"/>
  <p:tag name="KSO_WM_UNIT_TYPE" val="l_h_i"/>
  <p:tag name="KSO_WM_UNIT_INDEX" val="1_2_3"/>
  <p:tag name="KSO_WM_UNIT_ID" val="diagram20181256_2*l_h_i*1_2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114.xml><?xml version="1.0" encoding="utf-8"?>
<p:tagLst xmlns:p="http://schemas.openxmlformats.org/presentationml/2006/main">
  <p:tag name="KSO_WM_TEMPLATE_CATEGORY" val="diagram"/>
  <p:tag name="KSO_WM_TEMPLATE_INDEX" val="20181256"/>
  <p:tag name="KSO_WM_UNIT_TYPE" val="l_h_i"/>
  <p:tag name="KSO_WM_UNIT_INDEX" val="1_2_4"/>
  <p:tag name="KSO_WM_UNIT_ID" val="diagram20181256_2*l_h_i*1_2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5.xml><?xml version="1.0" encoding="utf-8"?>
<p:tagLst xmlns:p="http://schemas.openxmlformats.org/presentationml/2006/main">
  <p:tag name="KSO_WM_TEMPLATE_CATEGORY" val="diagram"/>
  <p:tag name="KSO_WM_TEMPLATE_INDEX" val="20181256"/>
  <p:tag name="KSO_WM_UNIT_TYPE" val="l_h_i"/>
  <p:tag name="KSO_WM_UNIT_INDEX" val="1_2_5"/>
  <p:tag name="KSO_WM_UNIT_ID" val="diagram20181256_2*l_h_i*1_2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6.xml><?xml version="1.0" encoding="utf-8"?>
<p:tagLst xmlns:p="http://schemas.openxmlformats.org/presentationml/2006/main">
  <p:tag name="KSO_WM_TEMPLATE_CATEGORY" val="diagram"/>
  <p:tag name="KSO_WM_TEMPLATE_INDEX" val="20181256"/>
  <p:tag name="KSO_WM_UNIT_TYPE" val="l_h_i"/>
  <p:tag name="KSO_WM_UNIT_INDEX" val="1_2_6"/>
  <p:tag name="KSO_WM_UNIT_ID" val="diagram20181256_2*l_h_i*1_2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7.xml><?xml version="1.0" encoding="utf-8"?>
<p:tagLst xmlns:p="http://schemas.openxmlformats.org/presentationml/2006/main">
  <p:tag name="KSO_WM_TEMPLATE_CATEGORY" val="diagram"/>
  <p:tag name="KSO_WM_TEMPLATE_INDEX" val="20181256"/>
  <p:tag name="KSO_WM_UNIT_TYPE" val="l_h_i"/>
  <p:tag name="KSO_WM_UNIT_INDEX" val="1_2_7"/>
  <p:tag name="KSO_WM_UNIT_ID" val="diagram20181256_2*l_h_i*1_2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118.xml><?xml version="1.0" encoding="utf-8"?>
<p:tagLst xmlns:p="http://schemas.openxmlformats.org/presentationml/2006/main">
  <p:tag name="ISLIDE.ICON" val="#171273;"/>
</p:tagLst>
</file>

<file path=ppt/tags/tag119.xml><?xml version="1.0" encoding="utf-8"?>
<p:tagLst xmlns:p="http://schemas.openxmlformats.org/presentationml/2006/main">
  <p:tag name="ISLIDE.ICON" val="#171273;"/>
</p:tagLst>
</file>

<file path=ppt/tags/tag12.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08720_1*a*1"/>
  <p:tag name="KSO_WM_TEMPLATE_CATEGORY" val="diagram"/>
  <p:tag name="KSO_WM_TEMPLATE_INDEX" val="2020872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10c9c18076b413bb7a6d715dcade59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9afc3cf2d9b448b93859e507a47fcfb"/>
  <p:tag name="KSO_WM_UNIT_TEXT_FILL_FORE_SCHEMECOLOR_INDEX_BRIGHTNESS" val="0"/>
  <p:tag name="KSO_WM_UNIT_TEXT_FILL_FORE_SCHEMECOLOR_INDEX" val="13"/>
  <p:tag name="KSO_WM_UNIT_TEXT_FILL_TYPE" val="1"/>
  <p:tag name="KSO_WM_TEMPLATE_ASSEMBLE_XID" val="60656e7d4054ed1e2fb7f9d0"/>
  <p:tag name="KSO_WM_TEMPLATE_ASSEMBLE_GROUPID" val="60656e7d4054ed1e2fb7f9d0"/>
</p:tagLst>
</file>

<file path=ppt/tags/tag120.xml><?xml version="1.0" encoding="utf-8"?>
<p:tagLst xmlns:p="http://schemas.openxmlformats.org/presentationml/2006/main">
  <p:tag name="ISLIDE.ICON" val="#171273;"/>
</p:tagLst>
</file>

<file path=ppt/tags/tag121.xml><?xml version="1.0" encoding="utf-8"?>
<p:tagLst xmlns:p="http://schemas.openxmlformats.org/presentationml/2006/main">
  <p:tag name="KSO_WM_UNIT_PLACING_PICTURE_USER_VIEWPORT" val="{&quot;height&quot;:9644,&quot;width&quot;:9045}"/>
</p:tagLst>
</file>

<file path=ppt/tags/tag122.xml><?xml version="1.0" encoding="utf-8"?>
<p:tagLst xmlns:p="http://schemas.openxmlformats.org/presentationml/2006/main">
  <p:tag name="KSO_WM_UNIT_PLACING_PICTURE_USER_VIEWPORT" val="{&quot;height&quot;:3304,&quot;width&quot;:8959}"/>
</p:tagLst>
</file>

<file path=ppt/tags/tag123.xml><?xml version="1.0" encoding="utf-8"?>
<p:tagLst xmlns:p="http://schemas.openxmlformats.org/presentationml/2006/main">
  <p:tag name="KSO_WM_UNIT_PLACING_PICTURE_USER_VIEWPORT" val="{&quot;height&quot;:4212,&quot;width&quot;:2304}"/>
</p:tagLst>
</file>

<file path=ppt/tags/tag124.xml><?xml version="1.0" encoding="utf-8"?>
<p:tagLst xmlns:p="http://schemas.openxmlformats.org/presentationml/2006/main">
  <p:tag name="ISLIDE.ICON" val="#171273;"/>
</p:tagLst>
</file>

<file path=ppt/tags/tag125.xml><?xml version="1.0" encoding="utf-8"?>
<p:tagLst xmlns:p="http://schemas.openxmlformats.org/presentationml/2006/main">
  <p:tag name="ISLIDE.ICON" val="#171273;"/>
  <p:tag name="KSO_WM_SLIDE_ID" val="diagram202132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3260"/>
  <p:tag name="KSO_WM_SLIDE_LAYOUT" val="a_d_f"/>
  <p:tag name="KSO_WM_SLIDE_LAYOUT_CNT" val="1_1_1"/>
  <p:tag name="KSO_WM_TEMPLATE_THUMBS_INDEX" val="1、4、7、12、13、14、15、16、17、18、20、24、25、28、33、36、40、43、44"/>
  <p:tag name="KSO_WM_SLIDE_SIZE" val="960*444"/>
  <p:tag name="KSO_WM_SLIDE_POSITION" val="0*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f553136823a5e620c"/>
  <p:tag name="KSO_WM_SLIDE_LAYOUT_INFO" val="{&quot;backgroundInfo&quot;:[{&quot;bottom&quot;:0,&quot;bottomAbs&quot;:false,&quot;left&quot;:0,&quot;leftAbs&quot;:false,&quot;right&quot;:0,&quot;rightAbs&quot;:false,&quot;top&quot;:0,&quot;topAbs&quot;:false,&quot;type&quot;:&quot;general&quot;}],&quot;id&quot;:&quot;2021-04-01T15:20:22&quot;,&quot;maxSize&quot;:{&quot;size1&quot;:29.999650173682582},&quot;minSize&quot;:{&quot;size1&quot;:18.999650173682582},&quot;normalSize&quot;:{&quot;size1&quot;:18.999650173682582},&quot;subLayout&quot;:[{&quot;id&quot;:&quot;2021-04-01T15:20:22&quot;,&quot;margin&quot;:{&quot;bottom&quot;:0.0260000042617321,&quot;left&quot;:1.6929999589920044,&quot;right&quot;:1.6929999589920044,&quot;top&quot;:1.6929999589920044},&quot;type&quot;:0},{&quot;id&quot;:&quot;2021-04-01T15:20:22&quot;,&quot;maxSize&quot;:{&quot;size1&quot;:69.99956811752274},&quot;minSize&quot;:{&quot;size1&quot;:50.79956811752274},&quot;normalSize&quot;:{&quot;size1&quot;:69.99933949383733},&quot;subLayout&quot;:[{&quot;id&quot;:&quot;2021-04-01T15:20:22&quot;,&quot;margin&quot;:{&quot;bottom&quot;:0.0260000042617321,&quot;left&quot;:1.6929999589920044,&quot;right&quot;:1.6929999589920044,&quot;top&quot;:0.609000027179718},&quot;type&quot;:0},{&quot;id&quot;:&quot;2021-04-01T15:20:22&quot;,&quot;margin&quot;:{&quot;bottom&quot;:1.6929999589920044,&quot;left&quot;:1.6929999589920044,&quot;right&quot;:1.6929999589920044,&quot;top&quot;:1.243999719619751},&quot;type&quot;:0}],&quot;type&quot;:0}],&quot;type&quot;:0}"/>
  <p:tag name="KSO_WM_SLIDE_BACKGROUND" val="[&quot;general&quot;]"/>
  <p:tag name="KSO_WM_SLIDE_RATIO" val="1.777778"/>
  <p:tag name="KSO_WM_CHIP_FILLPROP" val="[[{&quot;text_align&quot;:&quot;ct&quot;,&quot;text_direction&quot;:&quot;horizontal&quot;,&quot;support_big_font&quot;:false,&quot;fill_id&quot;:&quot;deca2c856a2c479fa3af2fcbe1e54fdb&quot;,&quot;fill_align&quot;:&quot;ct&quot;,&quot;chip_types&quot;:[&quot;header&quot;]},{&quot;text_align&quot;:&quot;lm&quot;,&quot;text_direction&quot;:&quot;horizontal&quot;,&quot;support_features&quot;:[&quot;collage&quot;,&quot;carousel&quot;],&quot;support_big_font&quot;:false,&quot;fill_id&quot;:&quot;841bd522af0d4af0ba09947cc92c0c6f&quot;,&quot;fill_align&quot;:&quot;cm&quot;,&quot;chip_types&quot;:[&quot;diagram&quot;,&quot;picture&quot;,&quot;chart&quot;,&quot;table&quot;,&quot;video&quot;]},{&quot;text_align&quot;:&quot;lm&quot;,&quot;text_direction&quot;:&quot;horizontal&quot;,&quot;support_big_font&quot;:false,&quot;fill_id&quot;:&quot;266c8afa1b1d4ad286999c33ab59c18d&quot;,&quot;fill_align&quot;:&quot;cm&quot;,&quot;chip_types&quot;:[&quot;text&quot;]}]]"/>
  <p:tag name="FIXED_XID_TMP" val="5f5ee1ca4d6848d78f644aed"/>
  <p:tag name="KSO_WM_CHIP_DECFILLPROP" val="[]"/>
  <p:tag name="KSO_WM_CHIP_GROUPID" val="5f5ee1ca4d6848d78f644aed"/>
  <p:tag name="KSO_WM_SLIDE_BK_DARK_LIGHT" val="2"/>
  <p:tag name="KSO_WM_SLIDE_BACKGROUND_TYPE" val="general"/>
  <p:tag name="KSO_WM_SLIDE_SUPPORT_FEATURE_TYPE" val="3"/>
  <p:tag name="KSO_WM_TEMPLATE_ASSEMBLE_XID" val="60656ed84054ed1e2fb80083"/>
  <p:tag name="KSO_WM_TEMPLATE_ASSEMBLE_GROUPID" val="60656ed84054ed1e2fb80083"/>
  <p:tag name="KSO_WM_UNIT_FLASH_PICTURE_TYPE" val="1"/>
</p:tagLst>
</file>

<file path=ppt/tags/tag126.xml><?xml version="1.0" encoding="utf-8"?>
<p:tagLst xmlns:p="http://schemas.openxmlformats.org/presentationml/2006/main">
  <p:tag name="ISLIDE.ICON" val="#171273;"/>
</p:tagLst>
</file>

<file path=ppt/tags/tag127.xml><?xml version="1.0" encoding="utf-8"?>
<p:tagLst xmlns:p="http://schemas.openxmlformats.org/presentationml/2006/main">
  <p:tag name="ISLIDE.ICON" val="#171273;"/>
  <p:tag name="KSO_WM_SLIDE_ID" val="diagram202132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3260"/>
  <p:tag name="KSO_WM_SLIDE_LAYOUT" val="a_d_f"/>
  <p:tag name="KSO_WM_SLIDE_LAYOUT_CNT" val="1_1_1"/>
  <p:tag name="KSO_WM_TEMPLATE_THUMBS_INDEX" val="1、4、7、12、13、14、15、16、17、18、20、24、25、28、33、36、40、43、44"/>
  <p:tag name="KSO_WM_SLIDE_SIZE" val="960*444"/>
  <p:tag name="KSO_WM_SLIDE_POSITION" val="0*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f553136823a5e620c"/>
  <p:tag name="KSO_WM_SLIDE_LAYOUT_INFO" val="{&quot;backgroundInfo&quot;:[{&quot;bottom&quot;:0,&quot;bottomAbs&quot;:false,&quot;left&quot;:0,&quot;leftAbs&quot;:false,&quot;right&quot;:0,&quot;rightAbs&quot;:false,&quot;top&quot;:0,&quot;topAbs&quot;:false,&quot;type&quot;:&quot;general&quot;}],&quot;id&quot;:&quot;2021-04-01T15:20:22&quot;,&quot;maxSize&quot;:{&quot;size1&quot;:29.999650173682582},&quot;minSize&quot;:{&quot;size1&quot;:18.999650173682582},&quot;normalSize&quot;:{&quot;size1&quot;:18.999650173682582},&quot;subLayout&quot;:[{&quot;id&quot;:&quot;2021-04-01T15:20:22&quot;,&quot;margin&quot;:{&quot;bottom&quot;:0.0260000042617321,&quot;left&quot;:1.6929999589920044,&quot;right&quot;:1.6929999589920044,&quot;top&quot;:1.6929999589920044},&quot;type&quot;:0},{&quot;id&quot;:&quot;2021-04-01T15:20:22&quot;,&quot;maxSize&quot;:{&quot;size1&quot;:69.99956811752274},&quot;minSize&quot;:{&quot;size1&quot;:50.79956811752274},&quot;normalSize&quot;:{&quot;size1&quot;:69.99933949383733},&quot;subLayout&quot;:[{&quot;id&quot;:&quot;2021-04-01T15:20:22&quot;,&quot;margin&quot;:{&quot;bottom&quot;:0.0260000042617321,&quot;left&quot;:1.6929999589920044,&quot;right&quot;:1.6929999589920044,&quot;top&quot;:0.609000027179718},&quot;type&quot;:0},{&quot;id&quot;:&quot;2021-04-01T15:20:22&quot;,&quot;margin&quot;:{&quot;bottom&quot;:1.6929999589920044,&quot;left&quot;:1.6929999589920044,&quot;right&quot;:1.6929999589920044,&quot;top&quot;:1.243999719619751},&quot;type&quot;:0}],&quot;type&quot;:0}],&quot;type&quot;:0}"/>
  <p:tag name="KSO_WM_SLIDE_BACKGROUND" val="[&quot;general&quot;]"/>
  <p:tag name="KSO_WM_SLIDE_RATIO" val="1.777778"/>
  <p:tag name="KSO_WM_CHIP_FILLPROP" val="[[{&quot;text_align&quot;:&quot;ct&quot;,&quot;text_direction&quot;:&quot;horizontal&quot;,&quot;support_big_font&quot;:false,&quot;fill_id&quot;:&quot;deca2c856a2c479fa3af2fcbe1e54fdb&quot;,&quot;fill_align&quot;:&quot;ct&quot;,&quot;chip_types&quot;:[&quot;header&quot;]},{&quot;text_align&quot;:&quot;lm&quot;,&quot;text_direction&quot;:&quot;horizontal&quot;,&quot;support_features&quot;:[&quot;collage&quot;,&quot;carousel&quot;],&quot;support_big_font&quot;:false,&quot;fill_id&quot;:&quot;841bd522af0d4af0ba09947cc92c0c6f&quot;,&quot;fill_align&quot;:&quot;cm&quot;,&quot;chip_types&quot;:[&quot;diagram&quot;,&quot;picture&quot;,&quot;chart&quot;,&quot;table&quot;,&quot;video&quot;]},{&quot;text_align&quot;:&quot;lm&quot;,&quot;text_direction&quot;:&quot;horizontal&quot;,&quot;support_big_font&quot;:false,&quot;fill_id&quot;:&quot;266c8afa1b1d4ad286999c33ab59c18d&quot;,&quot;fill_align&quot;:&quot;cm&quot;,&quot;chip_types&quot;:[&quot;text&quot;]}]]"/>
  <p:tag name="FIXED_XID_TMP" val="5f5ee1ca4d6848d78f644aed"/>
  <p:tag name="KSO_WM_CHIP_DECFILLPROP" val="[]"/>
  <p:tag name="KSO_WM_CHIP_GROUPID" val="5f5ee1ca4d6848d78f644aed"/>
  <p:tag name="KSO_WM_SLIDE_BK_DARK_LIGHT" val="2"/>
  <p:tag name="KSO_WM_SLIDE_BACKGROUND_TYPE" val="general"/>
  <p:tag name="KSO_WM_SLIDE_SUPPORT_FEATURE_TYPE" val="3"/>
  <p:tag name="KSO_WM_TEMPLATE_ASSEMBLE_XID" val="60656ed84054ed1e2fb80083"/>
  <p:tag name="KSO_WM_TEMPLATE_ASSEMBLE_GROUPID" val="60656ed84054ed1e2fb80083"/>
  <p:tag name="KSO_WM_UNIT_FLASH_PICTURE_TYPE" val="1"/>
</p:tagLst>
</file>

<file path=ppt/tags/tag128.xml><?xml version="1.0" encoding="utf-8"?>
<p:tagLst xmlns:p="http://schemas.openxmlformats.org/presentationml/2006/main">
  <p:tag name="ISLIDE.ICON" val="#171273;"/>
</p:tagLst>
</file>

<file path=ppt/tags/tag129.xml><?xml version="1.0" encoding="utf-8"?>
<p:tagLst xmlns:p="http://schemas.openxmlformats.org/presentationml/2006/main">
  <p:tag name="ISLIDE.ICON" val="#17127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10788_3*m_i*1_2"/>
  <p:tag name="KSO_WM_TEMPLATE_CATEGORY" val="diagram"/>
  <p:tag name="KSO_WM_TEMPLATE_INDEX" val="20210788"/>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30.xml><?xml version="1.0" encoding="utf-8"?>
<p:tagLst xmlns:p="http://schemas.openxmlformats.org/presentationml/2006/main">
  <p:tag name="ISLIDE.ICON" val="#171273;"/>
</p:tagLst>
</file>

<file path=ppt/tags/tag131.xml><?xml version="1.0" encoding="utf-8"?>
<p:tagLst xmlns:p="http://schemas.openxmlformats.org/presentationml/2006/main">
  <p:tag name="ISLIDE.ICON" val="#171273;"/>
</p:tagLst>
</file>

<file path=ppt/tags/tag132.xml><?xml version="1.0" encoding="utf-8"?>
<p:tagLst xmlns:p="http://schemas.openxmlformats.org/presentationml/2006/main">
  <p:tag name="ISLIDE.ICON" val="#171273;"/>
</p:tagLst>
</file>

<file path=ppt/tags/tag133.xml><?xml version="1.0" encoding="utf-8"?>
<p:tagLst xmlns:p="http://schemas.openxmlformats.org/presentationml/2006/main">
  <p:tag name="ISLIDE.ICON" val="#171273;"/>
</p:tagLst>
</file>

<file path=ppt/tags/tag134.xml><?xml version="1.0" encoding="utf-8"?>
<p:tagLst xmlns:p="http://schemas.openxmlformats.org/presentationml/2006/main">
  <p:tag name="ISLIDE.ICON" val="#171273;"/>
</p:tagLst>
</file>

<file path=ppt/tags/tag1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136.xml><?xml version="1.0" encoding="utf-8"?>
<p:tagLst xmlns:p="http://schemas.openxmlformats.org/presentationml/2006/main">
  <p:tag name="ISLIDE.ICON" val="#171273;"/>
</p:tagLst>
</file>

<file path=ppt/tags/tag137.xml><?xml version="1.0" encoding="utf-8"?>
<p:tagLst xmlns:p="http://schemas.openxmlformats.org/presentationml/2006/main">
  <p:tag name="ISLIDE.ICON" val="#171273;"/>
</p:tagLst>
</file>

<file path=ppt/tags/tag138.xml><?xml version="1.0" encoding="utf-8"?>
<p:tagLst xmlns:p="http://schemas.openxmlformats.org/presentationml/2006/main">
  <p:tag name="KSO_WM_UNIT_PLACING_PICTURE_USER_VIEWPORT" val="{&quot;height&quot;:5400,&quot;width&quot;:9600}"/>
</p:tagLst>
</file>

<file path=ppt/tags/tag13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0788_3*m_h_i*1_1_1"/>
  <p:tag name="KSO_WM_TEMPLATE_CATEGORY" val="diagram"/>
  <p:tag name="KSO_WM_TEMPLATE_INDEX" val="2021078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0.xml><?xml version="1.0" encoding="utf-8"?>
<p:tagLst xmlns:p="http://schemas.openxmlformats.org/presentationml/2006/main">
  <p:tag name="ISLIDE.ICON" val="#171273;"/>
</p:tagLst>
</file>

<file path=ppt/tags/tag14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142.xml><?xml version="1.0" encoding="utf-8"?>
<p:tagLst xmlns:p="http://schemas.openxmlformats.org/presentationml/2006/main">
  <p:tag name="ISLIDE.ICON" val="#171273;"/>
</p:tagLst>
</file>

<file path=ppt/tags/tag143.xml><?xml version="1.0" encoding="utf-8"?>
<p:tagLst xmlns:p="http://schemas.openxmlformats.org/presentationml/2006/main">
  <p:tag name="ISLIDE.ICON" val="#171273;"/>
</p:tagLst>
</file>

<file path=ppt/tags/tag144.xml><?xml version="1.0" encoding="utf-8"?>
<p:tagLst xmlns:p="http://schemas.openxmlformats.org/presentationml/2006/main">
  <p:tag name="ISLIDE.ICON" val="#171273;"/>
</p:tagLst>
</file>

<file path=ppt/tags/tag145.xml><?xml version="1.0" encoding="utf-8"?>
<p:tagLst xmlns:p="http://schemas.openxmlformats.org/presentationml/2006/main">
  <p:tag name="KSO_WM_UNIT_PLACING_PICTURE_USER_VIEWPORT" val="{&quot;height&quot;:7476,&quot;width&quot;:17724}"/>
</p:tagLst>
</file>

<file path=ppt/tags/tag146.xml><?xml version="1.0" encoding="utf-8"?>
<p:tagLst xmlns:p="http://schemas.openxmlformats.org/presentationml/2006/main">
  <p:tag name="ISLIDE.ICON" val="#171273;"/>
</p:tagLst>
</file>

<file path=ppt/tags/tag147.xml><?xml version="1.0" encoding="utf-8"?>
<p:tagLst xmlns:p="http://schemas.openxmlformats.org/presentationml/2006/main">
  <p:tag name="ISLIDE.ICON" val="#171273;"/>
</p:tagLst>
</file>

<file path=ppt/tags/tag148.xml><?xml version="1.0" encoding="utf-8"?>
<p:tagLst xmlns:p="http://schemas.openxmlformats.org/presentationml/2006/main">
  <p:tag name="ISLIDE.ICON" val="#171273;"/>
</p:tagLst>
</file>

<file path=ppt/tags/tag149.xml><?xml version="1.0" encoding="utf-8"?>
<p:tagLst xmlns:p="http://schemas.openxmlformats.org/presentationml/2006/main">
  <p:tag name="ISLIDE.ICON" val="#17127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0788_3*m_h_i*1_1_2"/>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50.xml><?xml version="1.0" encoding="utf-8"?>
<p:tagLst xmlns:p="http://schemas.openxmlformats.org/presentationml/2006/main">
  <p:tag name="ISLIDE.ICON" val="#171273;"/>
</p:tagLst>
</file>

<file path=ppt/tags/tag151.xml><?xml version="1.0" encoding="utf-8"?>
<p:tagLst xmlns:p="http://schemas.openxmlformats.org/presentationml/2006/main">
  <p:tag name="ISLIDE.ICON" val="#171273;"/>
</p:tagLst>
</file>

<file path=ppt/tags/tag152.xml><?xml version="1.0" encoding="utf-8"?>
<p:tagLst xmlns:p="http://schemas.openxmlformats.org/presentationml/2006/main">
  <p:tag name="ISLIDE.ICON" val="#171273;"/>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4"/>
  <p:tag name="KSO_WM_UNIT_ID" val="diagram20222194_2*m_h_i*1_3_4"/>
  <p:tag name="KSO_WM_TEMPLATE_CATEGORY" val="diagram"/>
  <p:tag name="KSO_WM_TEMPLATE_INDEX" val="20222194"/>
  <p:tag name="KSO_WM_UNIT_LAYERLEVEL" val="1_1_1"/>
  <p:tag name="KSO_WM_TAG_VERSION" val="1.0"/>
  <p:tag name="KSO_WM_BEAUTIFY_FLAG" val="#wm#"/>
  <p:tag name="KSO_WM_DIAGRAM_GROUP_CODE" val="m1-1"/>
  <p:tag name="KSO_WM_UNIT_LINE_FORE_SCHEMECOLOR_INDEX" val="14"/>
  <p:tag name="KSO_WM_UNIT_LINE_FILL_TYPE" val="2"/>
  <p:tag name="KSO_WM_UNIT_DIAGRAM_SCHEMECOLOR_ID"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3"/>
  <p:tag name="KSO_WM_UNIT_ID" val="diagram20222194_2*m_h_i*1_1_3"/>
  <p:tag name="KSO_WM_TEMPLATE_CATEGORY" val="diagram"/>
  <p:tag name="KSO_WM_TEMPLATE_INDEX" val="20222194"/>
  <p:tag name="KSO_WM_UNIT_LAYERLEVEL" val="1_1_1"/>
  <p:tag name="KSO_WM_TAG_VERSION" val="1.0"/>
  <p:tag name="KSO_WM_BEAUTIFY_FLAG" val="#wm#"/>
  <p:tag name="KSO_WM_DIAGRAM_GROUP_CODE" val="m1-1"/>
  <p:tag name="KSO_WM_UNIT_LINE_FORE_SCHEMECOLOR_INDEX" val="14"/>
  <p:tag name="KSO_WM_UNIT_LINE_FILL_TYPE" val="2"/>
  <p:tag name="KSO_WM_UNIT_DIAGRAM_SCHEMECOLOR_ID" val="2"/>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20222194_2*m_i*1_1"/>
  <p:tag name="KSO_WM_TEMPLATE_CATEGORY" val="diagram"/>
  <p:tag name="KSO_WM_TEMPLATE_INDEX" val="20222194"/>
  <p:tag name="KSO_WM_UNIT_LAYERLEVEL" val="1_1"/>
  <p:tag name="KSO_WM_TAG_VERSION" val="1.0"/>
  <p:tag name="KSO_WM_BEAUTIFY_FLAG" val="#wm#"/>
  <p:tag name="KSO_WM_DIAGRAM_GROUP_CODE" val="m1-1"/>
  <p:tag name="KSO_WM_UNIT_LINE_FORE_SCHEMECOLOR_INDEX" val="14"/>
  <p:tag name="KSO_WM_UNIT_LINE_FILL_TYPE" val="2"/>
  <p:tag name="KSO_WM_UNIT_DIAGRAM_SCHEMECOLOR_ID" val="2"/>
  <p:tag name="KSO_WM_UNIT_USESOURCEFORMAT_APPLY" val="1"/>
</p:tagLst>
</file>

<file path=ppt/tags/tag15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22194_2*m_h_a*1_1_1"/>
  <p:tag name="KSO_WM_TEMPLATE_CATEGORY" val="diagram"/>
  <p:tag name="KSO_WM_TEMPLATE_INDEX" val="20222194"/>
  <p:tag name="KSO_WM_UNIT_LAYERLEVEL" val="1_1_1"/>
  <p:tag name="KSO_WM_TAG_VERSION" val="1.0"/>
  <p:tag name="KSO_WM_BEAUTIFY_FLAG" val="#wm#"/>
  <p:tag name="KSO_WM_UNIT_VALUE" val="10"/>
  <p:tag name="KSO_WM_DIAGRAM_GROUP_CODE" val="m1-1"/>
  <p:tag name="KSO_WM_UNIT_TEXT_FILL_FORE_SCHEMECOLOR_INDEX" val="13"/>
  <p:tag name="KSO_WM_UNIT_TEXT_FILL_TYPE" val="1"/>
  <p:tag name="KSO_WM_UNIT_DIAGRAM_SCHEMECOLOR_ID" val="2"/>
  <p:tag name="KSO_WM_UNIT_USESOURCEFORMAT_APPLY" val="1"/>
</p:tagLst>
</file>

<file path=ppt/tags/tag157.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22194_2*m_h_f*1_1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3"/>
  <p:tag name="KSO_WM_UNIT_TEXT_FILL_TYPE" val="1"/>
  <p:tag name="KSO_WM_UNIT_DIAGRAM_SCHEMECOLOR_ID" val="2"/>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4"/>
  <p:tag name="KSO_WM_UNIT_ID" val="diagram20222194_2*m_h_i*1_1_4"/>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DIAGRAM_SCHEMECOLOR_ID" val="2"/>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20222194_2*m_h_i*1_1_2"/>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
  <p:tag name="KSO_WM_UNIT_TEXT_FILL_TYPE" val="1"/>
  <p:tag name="KSO_WM_UNIT_DIAGRAM_SCHEMECOLOR_ID" val="2"/>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0788_3*m_h_i*1_1_3"/>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22194_2*m_h_i*1_1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4"/>
  <p:tag name="KSO_WM_UNIT_TEXT_FILL_TYPE" val="1"/>
  <p:tag name="KSO_WM_UNIT_DIAGRAM_SCHEMECOLOR_ID" val="2"/>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20222194_2*m_h_i*1_3_3"/>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
  <p:tag name="KSO_WM_UNIT_TEXT_FILL_TYPE" val="1"/>
  <p:tag name="KSO_WM_UNIT_DIAGRAM_SCHEMECOLOR_ID" val="2"/>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2"/>
  <p:tag name="KSO_WM_UNIT_ID" val="diagram20222194_2*m_h_i*1_3_2"/>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 name="KSO_WM_UNIT_DIAGRAM_SCHEMECOLOR_ID" val="2"/>
  <p:tag name="KSO_WM_UNIT_USESOURCEFORMAT_APPLY" val="1"/>
</p:tagLst>
</file>

<file path=ppt/tags/tag16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22194_2*m_h_a*1_3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3"/>
  <p:tag name="KSO_WM_UNIT_TEXT_FILL_TYPE" val="1"/>
  <p:tag name="KSO_WM_UNIT_DIAGRAM_SCHEMECOLOR_ID" val="2"/>
  <p:tag name="KSO_WM_UNIT_USESOURCEFORMAT_APPLY" val="1"/>
</p:tagLst>
</file>

<file path=ppt/tags/tag164.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22194_2*m_h_f*1_3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3"/>
  <p:tag name="KSO_WM_UNIT_TEXT_FILL_TYPE" val="1"/>
  <p:tag name="KSO_WM_UNIT_DIAGRAM_SCHEMECOLOR_ID" val="2"/>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22194_2*m_h_i*1_3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4"/>
  <p:tag name="KSO_WM_UNIT_TEXT_FILL_TYPE" val="1"/>
  <p:tag name="KSO_WM_UNIT_DIAGRAM_SCHEMECOLOR_ID" val="2"/>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4"/>
  <p:tag name="KSO_WM_UNIT_ID" val="diagram20222194_2*m_h_i*1_2_4"/>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 name="KSO_WM_UNIT_DIAGRAM_SCHEMECOLOR_ID" val="2"/>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3"/>
  <p:tag name="KSO_WM_UNIT_ID" val="diagram20222194_2*m_h_i*1_2_3"/>
  <p:tag name="KSO_WM_TEMPLATE_CATEGORY" val="diagram"/>
  <p:tag name="KSO_WM_TEMPLATE_INDEX" val="20222194"/>
  <p:tag name="KSO_WM_UNIT_LAYERLEVEL" val="1_1_1"/>
  <p:tag name="KSO_WM_TAG_VERSION" val="1.0"/>
  <p:tag name="KSO_WM_BEAUTIFY_FLAG" val="#wm#"/>
  <p:tag name="KSO_WM_DIAGRAM_GROUP_CODE" val="m1-1"/>
  <p:tag name="KSO_WM_UNIT_LINE_FORE_SCHEMECOLOR_INDEX" val="14"/>
  <p:tag name="KSO_WM_UNIT_LINE_FILL_TYPE" val="2"/>
  <p:tag name="KSO_WM_UNIT_DIAGRAM_SCHEMECOLOR_ID" val="2"/>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20222194_2*m_h_i*1_2_2"/>
  <p:tag name="KSO_WM_TEMPLATE_CATEGORY" val="diagram"/>
  <p:tag name="KSO_WM_TEMPLATE_INDEX" val="20222194"/>
  <p:tag name="KSO_WM_UNIT_LAYERLEVEL" val="1_1_1"/>
  <p:tag name="KSO_WM_TAG_VERSION" val="1.0"/>
  <p:tag name="KSO_WM_BEAUTIFY_FLAG" val="#wm#"/>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
  <p:tag name="KSO_WM_UNIT_TEXT_FILL_TYPE" val="1"/>
  <p:tag name="KSO_WM_UNIT_DIAGRAM_SCHEMECOLOR_ID" val="2"/>
  <p:tag name="KSO_WM_UNIT_USESOURCEFORMAT_APPLY" val="1"/>
</p:tagLst>
</file>

<file path=ppt/tags/tag16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22194_2*m_h_a*1_2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3"/>
  <p:tag name="KSO_WM_UNIT_TEXT_FILL_TYPE" val="1"/>
  <p:tag name="KSO_WM_UNIT_DIAGRAM_SCHEMECOLOR_ID" val="2"/>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10788_3*m_h_i*1_2_1"/>
  <p:tag name="KSO_WM_TEMPLATE_CATEGORY" val="diagram"/>
  <p:tag name="KSO_WM_TEMPLATE_INDEX" val="2021078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0.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22194_2*m_h_f*1_2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3"/>
  <p:tag name="KSO_WM_UNIT_TEXT_FILL_TYPE" val="1"/>
  <p:tag name="KSO_WM_UNIT_DIAGRAM_SCHEMECOLOR_ID" val="2"/>
  <p:tag name="KSO_WM_UNIT_USESOURCEFORMAT_APPLY"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22194_2*m_h_i*1_2_1"/>
  <p:tag name="KSO_WM_TEMPLATE_CATEGORY" val="diagram"/>
  <p:tag name="KSO_WM_TEMPLATE_INDEX" val="20222194"/>
  <p:tag name="KSO_WM_UNIT_LAYERLEVEL" val="1_1_1"/>
  <p:tag name="KSO_WM_TAG_VERSION" val="1.0"/>
  <p:tag name="KSO_WM_BEAUTIFY_FLAG" val="#wm#"/>
  <p:tag name="KSO_WM_DIAGRAM_GROUP_CODE" val="m1-1"/>
  <p:tag name="KSO_WM_UNIT_TEXT_FILL_FORE_SCHEMECOLOR_INDEX" val="14"/>
  <p:tag name="KSO_WM_UNIT_TEXT_FILL_TYPE" val="1"/>
  <p:tag name="KSO_WM_UNIT_DIAGRAM_SCHEMECOLOR_ID" val="2"/>
  <p:tag name="KSO_WM_UNIT_USESOURCEFORMAT_APPLY" val="1"/>
</p:tagLst>
</file>

<file path=ppt/tags/tag172.xml><?xml version="1.0" encoding="utf-8"?>
<p:tagLst xmlns:p="http://schemas.openxmlformats.org/presentationml/2006/main">
  <p:tag name="ISLIDE.ICON" val="#171273;"/>
</p:tagLst>
</file>

<file path=ppt/tags/tag173.xml><?xml version="1.0" encoding="utf-8"?>
<p:tagLst xmlns:p="http://schemas.openxmlformats.org/presentationml/2006/main">
  <p:tag name="COMMONDATA" val="eyJjb3VudCI6NTYsImhkaWQiOiIyNDQ0MWVmM2E1ZmQxM2ExOTUwZjBkZjE2YTczZjBlYSIsInVzZXJDb3VudCI6MzV9"/>
  <p:tag name="KSO_WPP_MARK_KEY" val="9057ad9b-6a6c-43ea-ac2c-f4067797f38a"/>
  <p:tag name="KSO_WM_SCREEN_THEME_FLAG" val="Dlrq25wU2PGuGg5bbmjbDARMUTyUG2I2eozY5psraqFMe9o3RtVVOjB5kPGQN209fhbepdRcCpGWxSTvJr/ulsEGnovuo4HtvGpLqexU0GY="/>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10788_3*m_h_i*1_2_2"/>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10788_3*m_h_i*1_2_3"/>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720_1*i*1"/>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031f09c4cedb4b11b66eaad01eac555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f1707e5bb2a422ac9a2b53"/>
  <p:tag name="KSO_WM_CHIP_XID" val="5ef1707e5bb2a422ac9a2b5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3"/>
  <p:tag name="KSO_WM_TEMPLATE_ASSEMBLE_XID" val="60656e7d4054ed1e2fb7f9d0"/>
  <p:tag name="KSO_WM_TEMPLATE_ASSEMBLE_GROUPID" val="60656e7d4054ed1e2fb7f9d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0788_3*m_h_i*1_3_1"/>
  <p:tag name="KSO_WM_TEMPLATE_CATEGORY" val="diagram"/>
  <p:tag name="KSO_WM_TEMPLATE_INDEX" val="2021078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10788_3*m_h_i*1_3_2"/>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10788_3*m_h_i*1_3_3"/>
  <p:tag name="KSO_WM_TEMPLATE_CATEGORY" val="diagram"/>
  <p:tag name="KSO_WM_TEMPLATE_INDEX" val="2021078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10788_3*m_i*1_1"/>
  <p:tag name="KSO_WM_TEMPLATE_CATEGORY" val="diagram"/>
  <p:tag name="KSO_WM_TEMPLATE_INDEX" val="20210788"/>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10788_3*m_i*1_3"/>
  <p:tag name="KSO_WM_TEMPLATE_CATEGORY" val="diagram"/>
  <p:tag name="KSO_WM_TEMPLATE_INDEX" val="20210788"/>
  <p:tag name="KSO_WM_UNIT_LAYERLEVEL" val="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1"/>
</p:tagLst>
</file>

<file path=ppt/tags/tag2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0788_3*m_h_f*1_1_1"/>
  <p:tag name="KSO_WM_TEMPLATE_CATEGORY" val="diagram"/>
  <p:tag name="KSO_WM_TEMPLATE_INDEX" val="2021078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0788_3*m_h_f*1_2_1"/>
  <p:tag name="KSO_WM_TEMPLATE_CATEGORY" val="diagram"/>
  <p:tag name="KSO_WM_TEMPLATE_INDEX" val="2021078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0788_3*m_h_f*1_3_1"/>
  <p:tag name="KSO_WM_TEMPLATE_CATEGORY" val="diagram"/>
  <p:tag name="KSO_WM_TEMPLATE_INDEX" val="2021078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SLIDE_COLORSCHEME_VERSION" val="3.2"/>
  <p:tag name="KSO_WM_SLIDE_ID" val="diagram20208720_1"/>
  <p:tag name="KSO_WM_TEMPLATE_SUBCATEGORY" val="21"/>
  <p:tag name="KSO_WM_SLIDE_TYPE" val="text"/>
  <p:tag name="KSO_WM_SLIDE_SUBTYPE" val="picTxt"/>
  <p:tag name="KSO_WM_SLIDE_ITEM_CNT" val="0"/>
  <p:tag name="KSO_WM_SLIDE_INDEX" val="1"/>
  <p:tag name="KSO_WM_DIAGRAM_GROUP_CODE" val="l1-1"/>
  <p:tag name="KSO_WM_SLIDE_DIAGTYPE" val="l"/>
  <p:tag name="KSO_WM_TAG_VERSION" val="1.0"/>
  <p:tag name="KSO_WM_BEAUTIFY_FLAG" val="#wm#"/>
  <p:tag name="KSO_WM_TEMPLATE_CATEGORY" val="diagram"/>
  <p:tag name="KSO_WM_TEMPLATE_INDEX" val="20208720"/>
  <p:tag name="KSO_WM_SLIDE_LAYOUT" val="a_d"/>
  <p:tag name="KSO_WM_SLIDE_LAYOUT_CNT" val="1_1"/>
  <p:tag name="KSO_WM_TEMPLATE_MASTER_TYPE" val="0"/>
  <p:tag name="KSO_WM_TEMPLATE_COLOR_TYPE" val="1"/>
  <p:tag name="KSO_WM_SLIDE_SIZE" val="937*480"/>
  <p:tag name="KSO_WM_SLIDE_POSITION" val="22*0"/>
  <p:tag name="KSO_WM_SLIDE_LAYOUT_INFO" val="{&quot;backgroundInfo&quot;:[{&quot;bottom&quot;:0,&quot;bottomAbs&quot;:false,&quot;left&quot;:0,&quot;leftAbs&quot;:false,&quot;right&quot;:0,&quot;rightAbs&quot;:false,&quot;top&quot;:0,&quot;topAbs&quot;:false,&quot;type&quot;:&quot;general&quot;}],&quot;id&quot;:&quot;2021-04-01T15:01:49&quot;,&quot;maxSize&quot;:{&quot;size1&quot;:22.4},&quot;minSize&quot;:{&quot;size1&quot;:20},&quot;normalSize&quot;:{&quot;size1&quot;:20.04212596857294},&quot;subLayout&quot;:[{&quot;id&quot;:&quot;2021-04-01T15:01:49&quot;,&quot;margin&quot;:{&quot;bottom&quot;:0.02600000612437725,&quot;left&quot;:1.6929999589920044,&quot;right&quot;:8.043000221252441,&quot;top&quot;:1.6929999589920044},&quot;type&quot;:0},{&quot;id&quot;:&quot;2021-04-01T15:01:49&quot;,&quot;margin&quot;:{&quot;bottom&quot;:2.9629998207092285,&quot;left&quot;:3.38700008392334,&quot;right&quot;:3.385999917984009,&quot;top&quot;:2.089999914169311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cbc5ad0736cf4eccbc3375f750b410a4&quot;,&quot;fill_align&quot;:&quot;lm&quot;,&quot;chip_types&quot;:[&quot;header&quot;]},{&quot;text_align&quot;:&quot;lm&quot;,&quot;text_direction&quot;:&quot;horizontal&quot;,&quot;support_big_font&quot;:true,&quot;fill_id&quot;:&quot;001301a16bfe4fee952b84fd55dd512d&quot;,&quot;fill_align&quot;:&quot;cm&quot;,&quot;chip_types&quot;:[&quot;text&quot;]}],[{&quot;text_align&quot;:&quot;lm&quot;,&quot;text_direction&quot;:&quot;horizontal&quot;,&quot;support_big_font&quot;:false,&quot;fill_id&quot;:&quot;cbc5ad0736cf4eccbc3375f750b410a4&quot;,&quot;fill_align&quot;:&quot;lm&quot;,&quot;chip_types&quot;:[&quot;header&quot;]},{&quot;text_align&quot;:&quot;cm&quot;,&quot;text_direction&quot;:&quot;horizontal&quot;,&quot;support_features&quot;:[&quot;collage&quot;],&quot;support_big_font&quot;:false,&quot;fill_id&quot;:&quot;001301a16bfe4fee952b84fd55dd512d&quot;,&quot;fill_align&quot;:&quot;cm&quot;,&quot;chip_types&quot;:[&quot;diagram&quot;,&quot;pictext&quot;,&quot;picture&quot;,&quot;chart&quot;,&quot;table&quot;,&quot;video&quot;]}]]"/>
  <p:tag name="KSO_WM_CHIP_XID" val="5ef1707e5bb2a422ac9a2b54"/>
  <p:tag name="KSO_WM_CHIP_DECFILLPROP" val="[]"/>
  <p:tag name="KSO_WM_SLIDE_CAN_ADD_NAVIGATION" val="1"/>
  <p:tag name="KSO_WM_CHIP_GROUPID" val="5ef1707e5bb2a422ac9a2b53"/>
  <p:tag name="KSO_WM_SLIDE_BK_DARK_LIGHT" val="2"/>
  <p:tag name="KSO_WM_SLIDE_BACKGROUND_TYPE" val="general"/>
  <p:tag name="KSO_WM_SLIDE_SUPPORT_FEATURE_TYPE" val="1"/>
  <p:tag name="KSO_WM_TEMPLATE_ASSEMBLE_XID" val="60656e7d4054ed1e2fb7f9d0"/>
  <p:tag name="KSO_WM_TEMPLATE_ASSEMBLE_GROUPID" val="60656e7d4054ed1e2fb7f9d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720_1*i*1"/>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031f09c4cedb4b11b66eaad01eac555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f1707e5bb2a422ac9a2b53"/>
  <p:tag name="KSO_WM_CHIP_XID" val="5ef1707e5bb2a422ac9a2b5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3"/>
  <p:tag name="KSO_WM_TEMPLATE_ASSEMBLE_XID" val="60656e7d4054ed1e2fb7f9d0"/>
  <p:tag name="KSO_WM_TEMPLATE_ASSEMBLE_GROUPID" val="60656e7d4054ed1e2fb7f9d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720_1*i*2"/>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87d16a5fd8004a03af2e09f03448e1b9"/>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CHIP_GROUPID" val="5ef1707e5bb2a422ac9a2b53"/>
  <p:tag name="KSO_WM_CHIP_XID" val="5ef1707e5bb2a422ac9a2b54"/>
  <p:tag name="KSO_WM_TEMPLATE_ASSEMBLE_XID" val="60656e7d4054ed1e2fb7f9d0"/>
  <p:tag name="KSO_WM_TEMPLATE_ASSEMBLE_GROUPID" val="60656e7d4054ed1e2fb7f9d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720_1*i*2"/>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87d16a5fd8004a03af2e09f03448e1b9"/>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CHIP_GROUPID" val="5ef1707e5bb2a422ac9a2b53"/>
  <p:tag name="KSO_WM_CHIP_XID" val="5ef1707e5bb2a422ac9a2b54"/>
  <p:tag name="KSO_WM_TEMPLATE_ASSEMBLE_XID" val="60656e7d4054ed1e2fb7f9d0"/>
  <p:tag name="KSO_WM_TEMPLATE_ASSEMBLE_GROUPID" val="60656e7d4054ed1e2fb7f9d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720_1*i*3"/>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720_1*i*4"/>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720_1*i*5"/>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720_1*i*6"/>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720_1*i*7"/>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8720_1*i*8"/>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8720_1*i*9"/>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8720_1*i*10"/>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18389f40d9bf4270820c1e08e07797b2"/>
  <p:tag name="KSO_WM_UNIT_DECORATE_INFO" val="{&quot;DecorateInfoH&quot;:{&quot;IsAbs&quot;:true},&quot;DecorateInfoW&quot;:{&quot;IsAbs&quot;:true},&quot;DecorateInfoX&quot;:{&quot;IsAbs&quot;:true,&quot;Pos&quot;:1},&quot;DecorateInfoY&quot;:{&quot;IsAbs&quot;:true,&quot;Pos&quot;:1},&quot;ReferentInfo&quot;:{&quot;Id&quot;:&quot;5ab429e13014466a97d9197e6fb2b002&quot;,&quot;X&quot;:{&quot;Pos&quot;:1},&quot;Y&quot;:{&quot;Pos&quot;:1}},&quot;whChangeMode&quot;:0}"/>
  <p:tag name="KSO_WM_CHIP_GROUPID" val="5ef1707e5bb2a422ac9a2b53"/>
  <p:tag name="KSO_WM_CHIP_XID" val="5ef1707e5bb2a422ac9a2b54"/>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20"/>
  <p:tag name="KSO_WM_TEMPLATE_ASSEMBLE_XID" val="60656e7d4054ed1e2fb7f9d0"/>
  <p:tag name="KSO_WM_TEMPLATE_ASSEMBLE_GROUPID" val="60656e7d4054ed1e2fb7f9d0"/>
</p:tagLst>
</file>

<file path=ppt/tags/tag39.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08720_1*a*1"/>
  <p:tag name="KSO_WM_TEMPLATE_CATEGORY" val="diagram"/>
  <p:tag name="KSO_WM_TEMPLATE_INDEX" val="2020872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10c9c18076b413bb7a6d715dcade59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9afc3cf2d9b448b93859e507a47fcfb"/>
  <p:tag name="KSO_WM_UNIT_TEXT_FILL_FORE_SCHEMECOLOR_INDEX_BRIGHTNESS" val="0"/>
  <p:tag name="KSO_WM_UNIT_TEXT_FILL_FORE_SCHEMECOLOR_INDEX" val="13"/>
  <p:tag name="KSO_WM_UNIT_TEXT_FILL_TYPE" val="1"/>
  <p:tag name="KSO_WM_TEMPLATE_ASSEMBLE_XID" val="60656e7d4054ed1e2fb7f9d0"/>
  <p:tag name="KSO_WM_TEMPLATE_ASSEMBLE_GROUPID" val="60656e7d4054ed1e2fb7f9d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720_1*i*3"/>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40.xml><?xml version="1.0" encoding="utf-8"?>
<p:tagLst xmlns:p="http://schemas.openxmlformats.org/presentationml/2006/main">
  <p:tag name="KSO_WM_SLIDE_COLORSCHEME_VERSION" val="3.2"/>
  <p:tag name="KSO_WM_SLIDE_ID" val="diagram20208720_1"/>
  <p:tag name="KSO_WM_TEMPLATE_SUBCATEGORY" val="21"/>
  <p:tag name="KSO_WM_SLIDE_TYPE" val="text"/>
  <p:tag name="KSO_WM_SLIDE_SUBTYPE" val="picTxt"/>
  <p:tag name="KSO_WM_SLIDE_ITEM_CNT" val="0"/>
  <p:tag name="KSO_WM_SLIDE_INDEX" val="1"/>
  <p:tag name="KSO_WM_DIAGRAM_GROUP_CODE" val="l1-1"/>
  <p:tag name="KSO_WM_SLIDE_DIAGTYPE" val="l"/>
  <p:tag name="KSO_WM_TAG_VERSION" val="1.0"/>
  <p:tag name="KSO_WM_BEAUTIFY_FLAG" val="#wm#"/>
  <p:tag name="KSO_WM_TEMPLATE_CATEGORY" val="diagram"/>
  <p:tag name="KSO_WM_TEMPLATE_INDEX" val="20208720"/>
  <p:tag name="KSO_WM_SLIDE_LAYOUT" val="a_d"/>
  <p:tag name="KSO_WM_SLIDE_LAYOUT_CNT" val="1_1"/>
  <p:tag name="KSO_WM_TEMPLATE_MASTER_TYPE" val="0"/>
  <p:tag name="KSO_WM_TEMPLATE_COLOR_TYPE" val="1"/>
  <p:tag name="KSO_WM_SLIDE_SIZE" val="937*480"/>
  <p:tag name="KSO_WM_SLIDE_POSITION" val="22*0"/>
  <p:tag name="KSO_WM_SLIDE_LAYOUT_INFO" val="{&quot;backgroundInfo&quot;:[{&quot;bottom&quot;:0,&quot;bottomAbs&quot;:false,&quot;left&quot;:0,&quot;leftAbs&quot;:false,&quot;right&quot;:0,&quot;rightAbs&quot;:false,&quot;top&quot;:0,&quot;topAbs&quot;:false,&quot;type&quot;:&quot;general&quot;}],&quot;id&quot;:&quot;2021-04-01T15:01:49&quot;,&quot;maxSize&quot;:{&quot;size1&quot;:22.4},&quot;minSize&quot;:{&quot;size1&quot;:20},&quot;normalSize&quot;:{&quot;size1&quot;:20.04212596857294},&quot;subLayout&quot;:[{&quot;id&quot;:&quot;2021-04-01T15:01:49&quot;,&quot;margin&quot;:{&quot;bottom&quot;:0.02600000612437725,&quot;left&quot;:1.6929999589920044,&quot;right&quot;:8.043000221252441,&quot;top&quot;:1.6929999589920044},&quot;type&quot;:0},{&quot;id&quot;:&quot;2021-04-01T15:01:49&quot;,&quot;margin&quot;:{&quot;bottom&quot;:2.9629998207092285,&quot;left&quot;:3.38700008392334,&quot;right&quot;:3.385999917984009,&quot;top&quot;:2.089999914169311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cbc5ad0736cf4eccbc3375f750b410a4&quot;,&quot;fill_align&quot;:&quot;lm&quot;,&quot;chip_types&quot;:[&quot;header&quot;]},{&quot;text_align&quot;:&quot;lm&quot;,&quot;text_direction&quot;:&quot;horizontal&quot;,&quot;support_big_font&quot;:true,&quot;fill_id&quot;:&quot;001301a16bfe4fee952b84fd55dd512d&quot;,&quot;fill_align&quot;:&quot;cm&quot;,&quot;chip_types&quot;:[&quot;text&quot;]}],[{&quot;text_align&quot;:&quot;lm&quot;,&quot;text_direction&quot;:&quot;horizontal&quot;,&quot;support_big_font&quot;:false,&quot;fill_id&quot;:&quot;cbc5ad0736cf4eccbc3375f750b410a4&quot;,&quot;fill_align&quot;:&quot;lm&quot;,&quot;chip_types&quot;:[&quot;header&quot;]},{&quot;text_align&quot;:&quot;cm&quot;,&quot;text_direction&quot;:&quot;horizontal&quot;,&quot;support_features&quot;:[&quot;collage&quot;],&quot;support_big_font&quot;:false,&quot;fill_id&quot;:&quot;001301a16bfe4fee952b84fd55dd512d&quot;,&quot;fill_align&quot;:&quot;cm&quot;,&quot;chip_types&quot;:[&quot;diagram&quot;,&quot;pictext&quot;,&quot;picture&quot;,&quot;chart&quot;,&quot;table&quot;,&quot;video&quot;]}]]"/>
  <p:tag name="KSO_WM_CHIP_XID" val="5ef1707e5bb2a422ac9a2b54"/>
  <p:tag name="KSO_WM_CHIP_DECFILLPROP" val="[]"/>
  <p:tag name="KSO_WM_SLIDE_CAN_ADD_NAVIGATION" val="1"/>
  <p:tag name="KSO_WM_CHIP_GROUPID" val="5ef1707e5bb2a422ac9a2b53"/>
  <p:tag name="KSO_WM_SLIDE_BK_DARK_LIGHT" val="2"/>
  <p:tag name="KSO_WM_SLIDE_BACKGROUND_TYPE" val="general"/>
  <p:tag name="KSO_WM_SLIDE_SUPPORT_FEATURE_TYPE" val="1"/>
  <p:tag name="KSO_WM_TEMPLATE_ASSEMBLE_XID" val="60656e7d4054ed1e2fb7f9d0"/>
  <p:tag name="KSO_WM_TEMPLATE_ASSEMBLE_GROUPID" val="60656e7d4054ed1e2fb7f9d0"/>
</p:tagLst>
</file>

<file path=ppt/tags/tag41.xml><?xml version="1.0" encoding="utf-8"?>
<p:tagLst xmlns:p="http://schemas.openxmlformats.org/presentationml/2006/main">
  <p:tag name="KSO_WM_SLIDE_ANIMATION_ID" val="3110638"/>
</p:tagLst>
</file>

<file path=ppt/tags/tag42.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1_1"/>
  <p:tag name="KSO_WM_UNIT_ID" val="diagram20181268_3*l_h_i*1_1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1_2"/>
  <p:tag name="KSO_WM_UNIT_ID" val="diagram20181268_3*l_h_i*1_1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2_1"/>
  <p:tag name="KSO_WM_UNIT_ID" val="diagram20181268_3*l_h_i*1_2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SLIDE_ANIMATION_ID" val="3110638"/>
</p:tagLst>
</file>

<file path=ppt/tags/tag45.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2_2"/>
  <p:tag name="KSO_WM_UNIT_ID" val="diagram20181268_3*l_h_i*1_2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SLIDE_ANIMATION_ID" val="3110638"/>
</p:tagLst>
</file>

<file path=ppt/tags/tag46.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3_1"/>
  <p:tag name="KSO_WM_UNIT_ID" val="diagram20181268_3*l_h_i*1_3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SLIDE_ANIMATION_ID" val="3110638"/>
</p:tagLst>
</file>

<file path=ppt/tags/tag47.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3_2"/>
  <p:tag name="KSO_WM_UNIT_ID" val="diagram20181268_3*l_h_i*1_3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SLIDE_ANIMATION_ID" val="3110638"/>
</p:tagLst>
</file>

<file path=ppt/tags/tag48.xml><?xml version="1.0" encoding="utf-8"?>
<p:tagLst xmlns:p="http://schemas.openxmlformats.org/presentationml/2006/main">
  <p:tag name="KSO_WM_SLIDE_ANIMATION_ID" val="3110638"/>
</p:tagLst>
</file>

<file path=ppt/tags/tag49.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4_1"/>
  <p:tag name="KSO_WM_UNIT_ID" val="diagram20181268_3*l_h_i*1_4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720_1*i*4"/>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50.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i"/>
  <p:tag name="KSO_WM_UNIT_INDEX" val="1_4_2"/>
  <p:tag name="KSO_WM_UNIT_ID" val="diagram20181268_3*l_h_i*1_4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a"/>
  <p:tag name="KSO_WM_UNIT_INDEX" val="1_1_1"/>
  <p:tag name="KSO_WM_UNIT_ID" val="diagram20181268_3*l_h_a*1_1_1"/>
  <p:tag name="KSO_WM_UNIT_LAYERLEVEL" val="1_1_1"/>
  <p:tag name="KSO_WM_UNIT_VALUE" val="11"/>
  <p:tag name="KSO_WM_UNIT_HIGHLIGHT" val="0"/>
  <p:tag name="KSO_WM_UNIT_COMPATIBLE" val="0"/>
  <p:tag name="KSO_WM_UNIT_CLEAR" val="0"/>
  <p:tag name="KSO_WM_DIAGRAM_GROUP_CODE" val="l1-1"/>
  <p:tag name="KSO_WM_UNIT_PRESET_TEXT" val="点击输入标题文本内容"/>
  <p:tag name="KSO_WM_UNIT_TEXT_FILL_FORE_SCHEMECOLOR_INDEX" val="13"/>
  <p:tag name="KSO_WM_UNIT_TEXT_FILL_TYPE" val="1"/>
  <p:tag name="KSO_WM_SLIDE_ANIMATION_ID" val="3110638"/>
</p:tagLst>
</file>

<file path=ppt/tags/tag52.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a"/>
  <p:tag name="KSO_WM_UNIT_INDEX" val="1_2_1"/>
  <p:tag name="KSO_WM_UNIT_ID" val="diagram20181268_3*l_h_a*1_2_1"/>
  <p:tag name="KSO_WM_UNIT_LAYERLEVEL" val="1_1_1"/>
  <p:tag name="KSO_WM_UNIT_VALUE" val="11"/>
  <p:tag name="KSO_WM_UNIT_HIGHLIGHT" val="0"/>
  <p:tag name="KSO_WM_UNIT_COMPATIBLE" val="0"/>
  <p:tag name="KSO_WM_UNIT_CLEAR" val="0"/>
  <p:tag name="KSO_WM_DIAGRAM_GROUP_CODE" val="l1-1"/>
  <p:tag name="KSO_WM_UNIT_PRESET_TEXT" val="点击输入标题文本内容"/>
  <p:tag name="KSO_WM_UNIT_TEXT_FILL_FORE_SCHEMECOLOR_INDEX" val="13"/>
  <p:tag name="KSO_WM_UNIT_TEXT_FILL_TYPE" val="1"/>
  <p:tag name="KSO_WM_SLIDE_ANIMATION_ID" val="3110638"/>
</p:tagLst>
</file>

<file path=ppt/tags/tag53.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a"/>
  <p:tag name="KSO_WM_UNIT_INDEX" val="1_3_1"/>
  <p:tag name="KSO_WM_UNIT_ID" val="diagram20181268_3*l_h_a*1_3_1"/>
  <p:tag name="KSO_WM_UNIT_LAYERLEVEL" val="1_1_1"/>
  <p:tag name="KSO_WM_UNIT_VALUE" val="11"/>
  <p:tag name="KSO_WM_UNIT_HIGHLIGHT" val="0"/>
  <p:tag name="KSO_WM_UNIT_COMPATIBLE" val="0"/>
  <p:tag name="KSO_WM_UNIT_CLEAR" val="0"/>
  <p:tag name="KSO_WM_DIAGRAM_GROUP_CODE" val="l1-1"/>
  <p:tag name="KSO_WM_UNIT_PRESET_TEXT" val="点击输入标题文本内容"/>
  <p:tag name="KSO_WM_UNIT_TEXT_FILL_FORE_SCHEMECOLOR_INDEX" val="13"/>
  <p:tag name="KSO_WM_UNIT_TEXT_FILL_TYPE" val="1"/>
  <p:tag name="KSO_WM_SLIDE_ANIMATION_ID" val="3110638"/>
</p:tagLst>
</file>

<file path=ppt/tags/tag54.xml><?xml version="1.0" encoding="utf-8"?>
<p:tagLst xmlns:p="http://schemas.openxmlformats.org/presentationml/2006/main">
  <p:tag name="KSO_WM_TEMPLATE_CATEGORY" val="diagram"/>
  <p:tag name="KSO_WM_TEMPLATE_INDEX" val="20181268"/>
  <p:tag name="KSO_WM_TAG_VERSION" val="1.0"/>
  <p:tag name="KSO_WM_BEAUTIFY_FLAG" val="#wm#"/>
  <p:tag name="KSO_WM_UNIT_TYPE" val="l_h_a"/>
  <p:tag name="KSO_WM_UNIT_INDEX" val="1_4_1"/>
  <p:tag name="KSO_WM_UNIT_ID" val="diagram20181268_3*l_h_a*1_4_1"/>
  <p:tag name="KSO_WM_UNIT_LAYERLEVEL" val="1_1_1"/>
  <p:tag name="KSO_WM_UNIT_VALUE" val="11"/>
  <p:tag name="KSO_WM_UNIT_HIGHLIGHT" val="0"/>
  <p:tag name="KSO_WM_UNIT_COMPATIBLE" val="0"/>
  <p:tag name="KSO_WM_UNIT_CLEAR" val="0"/>
  <p:tag name="KSO_WM_DIAGRAM_GROUP_CODE" val="l1-1"/>
  <p:tag name="KSO_WM_UNIT_PRESET_TEXT" val="点击输入标题文本内容"/>
  <p:tag name="KSO_WM_UNIT_TEXT_FILL_FORE_SCHEMECOLOR_INDEX" val="13"/>
  <p:tag name="KSO_WM_UNIT_TEXT_FILL_TYPE" val="1"/>
  <p:tag name="KSO_WM_SLIDE_ANIMATION_ID" val="3110638"/>
</p:tagLst>
</file>

<file path=ppt/tags/tag55.xml><?xml version="1.0" encoding="utf-8"?>
<p:tagLst xmlns:p="http://schemas.openxmlformats.org/presentationml/2006/main">
  <p:tag name="ISLIDE.ICON" val="#171273;"/>
</p:tagLst>
</file>

<file path=ppt/tags/tag56.xml><?xml version="1.0" encoding="utf-8"?>
<p:tagLst xmlns:p="http://schemas.openxmlformats.org/presentationml/2006/main">
  <p:tag name="ISLIDE.ICON" val="#171273;"/>
</p:tagLst>
</file>

<file path=ppt/tags/tag57.xml><?xml version="1.0" encoding="utf-8"?>
<p:tagLst xmlns:p="http://schemas.openxmlformats.org/presentationml/2006/main">
  <p:tag name="ISLIDE.ICON" val="#171273;"/>
</p:tagLst>
</file>

<file path=ppt/tags/tag58.xml><?xml version="1.0" encoding="utf-8"?>
<p:tagLst xmlns:p="http://schemas.openxmlformats.org/presentationml/2006/main">
  <p:tag name="KSO_WM_UNIT_PLACING_PICTURE_USER_VIEWPORT" val="{&quot;height&quot;:9600,&quot;width&quot;:9600}"/>
</p:tagLst>
</file>

<file path=ppt/tags/tag59.xml><?xml version="1.0" encoding="utf-8"?>
<p:tagLst xmlns:p="http://schemas.openxmlformats.org/presentationml/2006/main">
  <p:tag name="ISLIDE.ICON" val="#171273;"/>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720_1*i*5"/>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60.xml><?xml version="1.0" encoding="utf-8"?>
<p:tagLst xmlns:p="http://schemas.openxmlformats.org/presentationml/2006/main">
  <p:tag name="KSO_WM_UNIT_PLACING_PICTURE_USER_VIEWPORT" val="{&quot;height&quot;:7566,&quot;width&quot;:5214}"/>
</p:tagLst>
</file>

<file path=ppt/tags/tag61.xml><?xml version="1.0" encoding="utf-8"?>
<p:tagLst xmlns:p="http://schemas.openxmlformats.org/presentationml/2006/main">
  <p:tag name="KSO_WM_UNIT_PLACING_PICTURE_USER_VIEWPORT" val="{&quot;height&quot;:7442,&quot;width&quot;:5214}"/>
</p:tagLst>
</file>

<file path=ppt/tags/tag6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260_1*f*1"/>
  <p:tag name="KSO_WM_TEMPLATE_CATEGORY" val="diagram"/>
  <p:tag name="KSO_WM_TEMPLATE_INDEX" val="20213260"/>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852afdbe4404af4ab6e6d23668d7d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65755baa64e51b7e0c39844525769"/>
  <p:tag name="KSO_WM_UNIT_TEXT_FILL_FORE_SCHEMECOLOR_INDEX_BRIGHTNESS" val="0.25"/>
  <p:tag name="KSO_WM_UNIT_TEXT_FILL_FORE_SCHEMECOLOR_INDEX" val="13"/>
  <p:tag name="KSO_WM_UNIT_TEXT_FILL_TYPE" val="1"/>
  <p:tag name="KSO_WM_TEMPLATE_ASSEMBLE_XID" val="60656ed84054ed1e2fb80083"/>
  <p:tag name="KSO_WM_TEMPLATE_ASSEMBLE_GROUPID" val="60656ed84054ed1e2fb80083"/>
</p:tagLst>
</file>

<file path=ppt/tags/tag64.xml><?xml version="1.0" encoding="utf-8"?>
<p:tagLst xmlns:p="http://schemas.openxmlformats.org/presentationml/2006/main">
  <p:tag name="ISLIDE.ICON" val="#171273;"/>
</p:tagLst>
</file>

<file path=ppt/tags/tag65.xml><?xml version="1.0" encoding="utf-8"?>
<p:tagLst xmlns:p="http://schemas.openxmlformats.org/presentationml/2006/main">
  <p:tag name="KSO_WM_UNIT_PLACING_PICTURE_USER_VIEWPORT" val="{&quot;height&quot;:10800,&quot;width&quot;:15865}"/>
</p:tagLst>
</file>

<file path=ppt/tags/tag66.xml><?xml version="1.0" encoding="utf-8"?>
<p:tagLst xmlns:p="http://schemas.openxmlformats.org/presentationml/2006/main">
  <p:tag name="ISLIDE.ICON" val="#171273;"/>
</p:tagLst>
</file>

<file path=ppt/tags/tag67.xml><?xml version="1.0" encoding="utf-8"?>
<p:tagLst xmlns:p="http://schemas.openxmlformats.org/presentationml/2006/main">
  <p:tag name="ISLIDE.ICON" val="#171273;"/>
</p:tagLst>
</file>

<file path=ppt/tags/tag68.xml><?xml version="1.0" encoding="utf-8"?>
<p:tagLst xmlns:p="http://schemas.openxmlformats.org/presentationml/2006/main">
  <p:tag name="ISLIDE.ICON" val="#171273;"/>
</p:tagLst>
</file>

<file path=ppt/tags/tag69.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1"/>
  <p:tag name="KSO_WM_UNIT_ID" val="diagram20185684_2*o_h_i*1_1_1"/>
  <p:tag name="KSO_WM_UNIT_LAYERLEVEL" val="1_1_1"/>
  <p:tag name="KSO_WM_DIAGRAM_GROUP_CODE" val="o1-1"/>
  <p:tag name="KSO_WM_UNIT_FILL_FORE_SCHEMECOLOR_INDEX" val="8"/>
  <p:tag name="KSO_WM_UNIT_FILL_TYPE" val="1"/>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720_1*i*6"/>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70.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1"/>
  <p:tag name="KSO_WM_UNIT_ID" val="diagram20185684_2*o_h_i*1_3_1"/>
  <p:tag name="KSO_WM_UNIT_LAYERLEVEL" val="1_1_1"/>
  <p:tag name="KSO_WM_DIAGRAM_GROUP_CODE" val="o1-1"/>
  <p:tag name="KSO_WM_UNIT_FILL_FORE_SCHEMECOLOR_INDEX" val="6"/>
  <p:tag name="KSO_WM_UNIT_FILL_TYPE" val="1"/>
  <p:tag name="KSO_WM_UNIT_TEXT_FILL_FORE_SCHEMECOLOR_INDEX" val="13"/>
  <p:tag name="KSO_WM_UNIT_TEXT_FILL_TYPE" val="1"/>
</p:tagLst>
</file>

<file path=ppt/tags/tag71.xml><?xml version="1.0" encoding="utf-8"?>
<p:tagLst xmlns:p="http://schemas.openxmlformats.org/presentationml/2006/main">
  <p:tag name="KSO_WM_TAG_VERSION" val="1.0"/>
  <p:tag name="KSO_WM_BEAUTIFY_FLAG" val="#wm#"/>
  <p:tag name="KSO_WM_UNIT_TYPE" val="i"/>
  <p:tag name="KSO_WM_UNIT_ID" val="diagram20185684_2*i*2"/>
  <p:tag name="KSO_WM_TEMPLATE_CATEGORY" val="diagram"/>
  <p:tag name="KSO_WM_TEMPLATE_INDEX" val="20185684"/>
  <p:tag name="KSO_WM_UNIT_INDEX" val="2"/>
</p:tagLst>
</file>

<file path=ppt/tags/tag72.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2"/>
  <p:tag name="KSO_WM_UNIT_ID" val="diagram20185684_2*o_h_i*1_3_2"/>
  <p:tag name="KSO_WM_UNIT_LAYERLEVEL" val="1_1_1"/>
  <p:tag name="KSO_WM_DIAGRAM_GROUP_CODE" val="o1-1"/>
  <p:tag name="KSO_WM_UNIT_FILL_FORE_SCHEMECOLOR_INDEX" val="6"/>
  <p:tag name="KSO_WM_UNIT_FILL_TYPE" val="1"/>
  <p:tag name="KSO_WM_UNIT_TEXT_FILL_FORE_SCHEMECOLOR_INDEX" val="13"/>
  <p:tag name="KSO_WM_UNIT_TEXT_FILL_TYPE" val="1"/>
</p:tagLst>
</file>

<file path=ppt/tags/tag73.xml><?xml version="1.0" encoding="utf-8"?>
<p:tagLst xmlns:p="http://schemas.openxmlformats.org/presentationml/2006/main">
  <p:tag name="KSO_WM_TAG_VERSION" val="1.0"/>
  <p:tag name="KSO_WM_BEAUTIFY_FLAG" val="#wm#"/>
  <p:tag name="KSO_WM_UNIT_TYPE" val="i"/>
  <p:tag name="KSO_WM_UNIT_ID" val="diagram20185684_2*i*4"/>
  <p:tag name="KSO_WM_TEMPLATE_CATEGORY" val="diagram"/>
  <p:tag name="KSO_WM_TEMPLATE_INDEX" val="20185684"/>
  <p:tag name="KSO_WM_UNIT_INDEX" val="4"/>
</p:tagLst>
</file>

<file path=ppt/tags/tag74.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3"/>
  <p:tag name="KSO_WM_UNIT_ID" val="diagram20185684_2*o_h_i*1_1_3"/>
  <p:tag name="KSO_WM_UNIT_LAYERLEVEL" val="1_1_1"/>
  <p:tag name="KSO_WM_DIAGRAM_GROUP_CODE" val="o1-1"/>
  <p:tag name="KSO_WM_UNIT_FILL_FORE_SCHEMECOLOR_INDEX" val="8"/>
  <p:tag name="KSO_WM_UNIT_FILL_TYPE" val="1"/>
  <p:tag name="KSO_WM_UNIT_TEXT_FILL_FORE_SCHEMECOLOR_INDEX" val="13"/>
  <p:tag name="KSO_WM_UNIT_TEXT_FILL_TYPE" val="1"/>
</p:tagLst>
</file>

<file path=ppt/tags/tag75.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3"/>
  <p:tag name="KSO_WM_UNIT_ID" val="diagram20185684_2*o_h_i*1_3_3"/>
  <p:tag name="KSO_WM_UNIT_LAYERLEVEL" val="1_1_1"/>
  <p:tag name="KSO_WM_DIAGRAM_GROUP_CODE" val="o1-1"/>
  <p:tag name="KSO_WM_UNIT_FILL_FORE_SCHEMECOLOR_INDEX" val="6"/>
  <p:tag name="KSO_WM_UNIT_FILL_TYPE" val="1"/>
  <p:tag name="KSO_WM_UNIT_TEXT_FILL_FORE_SCHEMECOLOR_INDEX" val="13"/>
  <p:tag name="KSO_WM_UNIT_TEXT_FILL_TYPE" val="1"/>
</p:tagLst>
</file>

<file path=ppt/tags/tag76.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2_12"/>
  <p:tag name="KSO_WM_UNIT_ID" val="diagram20185684_2*o_h_i*1_2_12"/>
  <p:tag name="KSO_WM_UNIT_LAYERLEVEL" val="1_1_1"/>
  <p:tag name="KSO_WM_DIAGRAM_GROUP_CODE" val="o1-1"/>
  <p:tag name="KSO_WM_UNIT_FILL_FORE_SCHEMECOLOR_INDEX" val="7"/>
  <p:tag name="KSO_WM_UNIT_FILL_TYPE" val="1"/>
  <p:tag name="KSO_WM_UNIT_TEXT_FILL_FORE_SCHEMECOLOR_INDEX" val="13"/>
  <p:tag name="KSO_WM_UNIT_TEXT_FILL_TYPE" val="1"/>
</p:tagLst>
</file>

<file path=ppt/tags/tag77.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4"/>
  <p:tag name="KSO_WM_UNIT_ID" val="diagram20185684_2*o_h_i*1_1_4"/>
  <p:tag name="KSO_WM_UNIT_LAYERLEVEL" val="1_1_1"/>
  <p:tag name="KSO_WM_DIAGRAM_GROUP_CODE" val="o1-1"/>
  <p:tag name="KSO_WM_UNIT_FILL_FORE_SCHEMECOLOR_INDEX" val="8"/>
  <p:tag name="KSO_WM_UNIT_FILL_TYPE" val="1"/>
  <p:tag name="KSO_WM_UNIT_TEXT_FILL_FORE_SCHEMECOLOR_INDEX" val="13"/>
  <p:tag name="KSO_WM_UNIT_TEXT_FILL_TYPE" val="1"/>
</p:tagLst>
</file>

<file path=ppt/tags/tag78.xml><?xml version="1.0" encoding="utf-8"?>
<p:tagLst xmlns:p="http://schemas.openxmlformats.org/presentationml/2006/main">
  <p:tag name="KSO_WM_TAG_VERSION" val="1.0"/>
  <p:tag name="KSO_WM_BEAUTIFY_FLAG" val="#wm#"/>
  <p:tag name="KSO_WM_UNIT_TYPE" val="i"/>
  <p:tag name="KSO_WM_UNIT_ID" val="diagram20185684_2*i*9"/>
  <p:tag name="KSO_WM_TEMPLATE_CATEGORY" val="diagram"/>
  <p:tag name="KSO_WM_TEMPLATE_INDEX" val="20185684"/>
  <p:tag name="KSO_WM_UNIT_INDEX" val="9"/>
</p:tagLst>
</file>

<file path=ppt/tags/tag79.xml><?xml version="1.0" encoding="utf-8"?>
<p:tagLst xmlns:p="http://schemas.openxmlformats.org/presentationml/2006/main">
  <p:tag name="KSO_WM_TAG_VERSION" val="1.0"/>
  <p:tag name="KSO_WM_BEAUTIFY_FLAG" val="#wm#"/>
  <p:tag name="KSO_WM_UNIT_TYPE" val="i"/>
  <p:tag name="KSO_WM_UNIT_ID" val="diagram20185684_2*i*10"/>
  <p:tag name="KSO_WM_TEMPLATE_CATEGORY" val="diagram"/>
  <p:tag name="KSO_WM_TEMPLATE_INDEX" val="20185684"/>
  <p:tag name="KSO_WM_UNIT_INDEX" val="1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720_1*i*7"/>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80.xml><?xml version="1.0" encoding="utf-8"?>
<p:tagLst xmlns:p="http://schemas.openxmlformats.org/presentationml/2006/main">
  <p:tag name="KSO_WM_TAG_VERSION" val="1.0"/>
  <p:tag name="KSO_WM_BEAUTIFY_FLAG" val="#wm#"/>
  <p:tag name="KSO_WM_UNIT_TYPE" val="i"/>
  <p:tag name="KSO_WM_UNIT_ID" val="diagram20185684_2*i*11"/>
  <p:tag name="KSO_WM_TEMPLATE_CATEGORY" val="diagram"/>
  <p:tag name="KSO_WM_TEMPLATE_INDEX" val="20185684"/>
  <p:tag name="KSO_WM_UNIT_INDEX" val="11"/>
</p:tagLst>
</file>

<file path=ppt/tags/tag81.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4"/>
  <p:tag name="KSO_WM_UNIT_ID" val="diagram20185684_2*o_h_i*1_3_4"/>
  <p:tag name="KSO_WM_UNIT_LAYERLEVEL" val="1_1_1"/>
  <p:tag name="KSO_WM_DIAGRAM_GROUP_CODE" val="o1-1"/>
  <p:tag name="KSO_WM_UNIT_FILL_FORE_SCHEMECOLOR_INDEX" val="10"/>
  <p:tag name="KSO_WM_UNIT_FILL_TYPE" val="1"/>
  <p:tag name="KSO_WM_UNIT_TEXT_FILL_FORE_SCHEMECOLOR_INDEX" val="13"/>
  <p:tag name="KSO_WM_UNIT_TEXT_FILL_TYPE" val="1"/>
</p:tagLst>
</file>

<file path=ppt/tags/tag82.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5"/>
  <p:tag name="KSO_WM_UNIT_ID" val="diagram20185684_2*o_h_i*1_3_5"/>
  <p:tag name="KSO_WM_UNIT_LAYERLEVEL" val="1_1_1"/>
  <p:tag name="KSO_WM_DIAGRAM_GROUP_CODE" val="o1-1"/>
  <p:tag name="KSO_WM_UNIT_TEXT_FILL_FORE_SCHEMECOLOR_INDEX" val="13"/>
  <p:tag name="KSO_WM_UNIT_TEXT_FILL_TYPE" val="1"/>
</p:tagLst>
</file>

<file path=ppt/tags/tag83.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2_1"/>
  <p:tag name="KSO_WM_UNIT_ID" val="diagram20185684_2*o_h_i*1_2_1"/>
  <p:tag name="KSO_WM_UNIT_LAYERLEVEL" val="1_1_1"/>
  <p:tag name="KSO_WM_DIAGRAM_GROUP_CODE" val="o1-1"/>
  <p:tag name="KSO_WM_UNIT_FILL_FORE_SCHEMECOLOR_INDEX" val="10"/>
  <p:tag name="KSO_WM_UNIT_FILL_TYPE" val="1"/>
  <p:tag name="KSO_WM_UNIT_TEXT_FILL_FORE_SCHEMECOLOR_INDEX" val="13"/>
  <p:tag name="KSO_WM_UNIT_TEXT_FILL_TYPE" val="1"/>
</p:tagLst>
</file>

<file path=ppt/tags/tag84.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2_2"/>
  <p:tag name="KSO_WM_UNIT_ID" val="diagram20185684_2*o_h_i*1_2_2"/>
  <p:tag name="KSO_WM_UNIT_LAYERLEVEL" val="1_1_1"/>
  <p:tag name="KSO_WM_DIAGRAM_GROUP_CODE" val="o1-1"/>
  <p:tag name="KSO_WM_UNIT_TEXT_FILL_FORE_SCHEMECOLOR_INDEX" val="13"/>
  <p:tag name="KSO_WM_UNIT_TEXT_FILL_TYPE" val="1"/>
</p:tagLst>
</file>

<file path=ppt/tags/tag85.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5"/>
  <p:tag name="KSO_WM_UNIT_ID" val="diagram20185684_2*o_h_i*1_1_5"/>
  <p:tag name="KSO_WM_UNIT_LAYERLEVEL" val="1_1_1"/>
  <p:tag name="KSO_WM_DIAGRAM_GROUP_CODE" val="o1-1"/>
  <p:tag name="KSO_WM_UNIT_FILL_FORE_SCHEMECOLOR_INDEX" val="10"/>
  <p:tag name="KSO_WM_UNIT_FILL_TYPE" val="1"/>
  <p:tag name="KSO_WM_UNIT_TEXT_FILL_FORE_SCHEMECOLOR_INDEX" val="13"/>
  <p:tag name="KSO_WM_UNIT_TEXT_FILL_TYPE" val="1"/>
</p:tagLst>
</file>

<file path=ppt/tags/tag86.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6"/>
  <p:tag name="KSO_WM_UNIT_ID" val="diagram20185684_2*o_h_i*1_1_6"/>
  <p:tag name="KSO_WM_UNIT_LAYERLEVEL" val="1_1_1"/>
  <p:tag name="KSO_WM_DIAGRAM_GROUP_CODE" val="o1-1"/>
  <p:tag name="KSO_WM_UNIT_TEXT_FILL_FORE_SCHEMECOLOR_INDEX" val="13"/>
  <p:tag name="KSO_WM_UNIT_TEXT_FILL_TYPE" val="1"/>
</p:tagLst>
</file>

<file path=ppt/tags/tag87.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1_7"/>
  <p:tag name="KSO_WM_UNIT_ID" val="diagram20185684_2*o_h_i*1_1_7"/>
  <p:tag name="KSO_WM_UNIT_LAYERLEVEL" val="1_1_1"/>
  <p:tag name="KSO_WM_DIAGRAM_GROUP_CODE" val="o1-1"/>
  <p:tag name="KSO_WM_UNIT_LINE_FORE_SCHEMECOLOR_INDEX" val="14"/>
  <p:tag name="KSO_WM_UNIT_LINE_FILL_TYPE" val="2"/>
  <p:tag name="KSO_WM_UNIT_TEXT_FILL_FORE_SCHEMECOLOR_INDEX" val="13"/>
  <p:tag name="KSO_WM_UNIT_TEXT_FILL_TYPE" val="1"/>
</p:tagLst>
</file>

<file path=ppt/tags/tag88.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2_3"/>
  <p:tag name="KSO_WM_UNIT_ID" val="diagram20185684_2*o_h_i*1_2_3"/>
  <p:tag name="KSO_WM_UNIT_LAYERLEVEL" val="1_1_1"/>
  <p:tag name="KSO_WM_DIAGRAM_GROUP_CODE" val="o1-1"/>
  <p:tag name="KSO_WM_UNIT_LINE_FORE_SCHEMECOLOR_INDEX" val="14"/>
  <p:tag name="KSO_WM_UNIT_LINE_FILL_TYPE" val="2"/>
  <p:tag name="KSO_WM_UNIT_TEXT_FILL_FORE_SCHEMECOLOR_INDEX" val="13"/>
  <p:tag name="KSO_WM_UNIT_TEXT_FILL_TYPE" val="1"/>
</p:tagLst>
</file>

<file path=ppt/tags/tag89.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i"/>
  <p:tag name="KSO_WM_UNIT_INDEX" val="1_3_6"/>
  <p:tag name="KSO_WM_UNIT_ID" val="diagram20185684_2*o_h_i*1_3_6"/>
  <p:tag name="KSO_WM_UNIT_LAYERLEVEL" val="1_1_1"/>
  <p:tag name="KSO_WM_DIAGRAM_GROUP_CODE" val="o1-1"/>
  <p:tag name="KSO_WM_UNIT_LINE_FORE_SCHEMECOLOR_INDEX" val="14"/>
  <p:tag name="KSO_WM_UNIT_LINE_FILL_TYPE" val="2"/>
  <p:tag name="KSO_WM_UNIT_TEXT_FILL_FORE_SCHEMECOLOR_INDEX" val="13"/>
  <p:tag name="KSO_WM_UNIT_TEX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8720_1*i*8"/>
  <p:tag name="KSO_WM_TEMPLATE_CATEGORY" val="diagram"/>
  <p:tag name="KSO_WM_TEMPLATE_INDEX" val="20208720"/>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d0"/>
  <p:tag name="KSO_WM_TEMPLATE_ASSEMBLE_GROUPID" val="60656e7d4054ed1e2fb7f9d0"/>
</p:tagLst>
</file>

<file path=ppt/tags/tag90.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a"/>
  <p:tag name="KSO_WM_UNIT_INDEX" val="1_3_1"/>
  <p:tag name="KSO_WM_UNIT_ID" val="diagram20185684_2*o_h_a*1_3_1"/>
  <p:tag name="KSO_WM_UNIT_LAYERLEVEL" val="1_1_1"/>
  <p:tag name="KSO_WM_UNIT_VALUE" val="4"/>
  <p:tag name="KSO_WM_UNIT_HIGHLIGHT" val="0"/>
  <p:tag name="KSO_WM_UNIT_COMPATIBLE" val="0"/>
  <p:tag name="KSO_WM_UNIT_CLEAR" val="0"/>
  <p:tag name="KSO_WM_DIAGRAM_GROUP_CODE" val="o1-1"/>
  <p:tag name="KSO_WM_UNIT_PRESET_TEXT" val="内容文字"/>
  <p:tag name="KSO_WM_UNIT_TEXT_FILL_FORE_SCHEMECOLOR_INDEX" val="14"/>
  <p:tag name="KSO_WM_UNIT_TEXT_FILL_TYPE" val="1"/>
</p:tagLst>
</file>

<file path=ppt/tags/tag91.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a"/>
  <p:tag name="KSO_WM_UNIT_INDEX" val="1_2_1"/>
  <p:tag name="KSO_WM_UNIT_ID" val="diagram20185684_2*o_h_a*1_2_1"/>
  <p:tag name="KSO_WM_UNIT_LAYERLEVEL" val="1_1_1"/>
  <p:tag name="KSO_WM_UNIT_VALUE" val="4"/>
  <p:tag name="KSO_WM_UNIT_HIGHLIGHT" val="0"/>
  <p:tag name="KSO_WM_UNIT_COMPATIBLE" val="0"/>
  <p:tag name="KSO_WM_UNIT_CLEAR" val="0"/>
  <p:tag name="KSO_WM_DIAGRAM_GROUP_CODE" val="o1-1"/>
  <p:tag name="KSO_WM_UNIT_PRESET_TEXT" val="内容文字"/>
  <p:tag name="KSO_WM_UNIT_TEXT_FILL_FORE_SCHEMECOLOR_INDEX" val="14"/>
  <p:tag name="KSO_WM_UNIT_TEXT_FILL_TYPE" val="1"/>
</p:tagLst>
</file>

<file path=ppt/tags/tag92.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a"/>
  <p:tag name="KSO_WM_UNIT_INDEX" val="1_1_1"/>
  <p:tag name="KSO_WM_UNIT_ID" val="diagram20185684_2*o_h_a*1_1_1"/>
  <p:tag name="KSO_WM_UNIT_LAYERLEVEL" val="1_1_1"/>
  <p:tag name="KSO_WM_UNIT_VALUE" val="4"/>
  <p:tag name="KSO_WM_UNIT_HIGHLIGHT" val="0"/>
  <p:tag name="KSO_WM_UNIT_COMPATIBLE" val="0"/>
  <p:tag name="KSO_WM_UNIT_CLEAR" val="0"/>
  <p:tag name="KSO_WM_DIAGRAM_GROUP_CODE" val="o1-1"/>
  <p:tag name="KSO_WM_UNIT_PRESET_TEXT" val="内容文字"/>
  <p:tag name="KSO_WM_UNIT_TEXT_FILL_FORE_SCHEMECOLOR_INDEX" val="14"/>
  <p:tag name="KSO_WM_UNIT_TEXT_FILL_TYPE" val="1"/>
</p:tagLst>
</file>

<file path=ppt/tags/tag93.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f"/>
  <p:tag name="KSO_WM_UNIT_INDEX" val="1_1_1"/>
  <p:tag name="KSO_WM_UNIT_ID" val="diagram20185684_2*o_h_f*1_1_1"/>
  <p:tag name="KSO_WM_UNIT_LAYERLEVEL" val="1_1_1"/>
  <p:tag name="KSO_WM_UNIT_VALUE" val="27"/>
  <p:tag name="KSO_WM_UNIT_HIGHLIGHT" val="0"/>
  <p:tag name="KSO_WM_UNIT_COMPATIBLE" val="0"/>
  <p:tag name="KSO_WM_UNIT_CLEAR" val="0"/>
  <p:tag name="KSO_WM_DIAGRAM_GROUP_CODE" val="o1-1"/>
  <p:tag name="KSO_WM_UNIT_PRESET_TEXT" val="请在这里输入您的内容文字请在这里输入您的内容文字"/>
  <p:tag name="KSO_WM_UNIT_TEXT_FILL_FORE_SCHEMECOLOR_INDEX" val="14"/>
  <p:tag name="KSO_WM_UNIT_TEXT_FILL_TYPE" val="1"/>
</p:tagLst>
</file>

<file path=ppt/tags/tag94.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f"/>
  <p:tag name="KSO_WM_UNIT_INDEX" val="1_2_1"/>
  <p:tag name="KSO_WM_UNIT_ID" val="diagram20185684_2*o_h_f*1_2_1"/>
  <p:tag name="KSO_WM_UNIT_LAYERLEVEL" val="1_1_1"/>
  <p:tag name="KSO_WM_UNIT_VALUE" val="24"/>
  <p:tag name="KSO_WM_UNIT_HIGHLIGHT" val="0"/>
  <p:tag name="KSO_WM_UNIT_COMPATIBLE" val="0"/>
  <p:tag name="KSO_WM_UNIT_CLEAR" val="0"/>
  <p:tag name="KSO_WM_DIAGRAM_GROUP_CODE" val="o1-1"/>
  <p:tag name="KSO_WM_UNIT_PRESET_TEXT" val="请在这里输入您的内容文字请在这里输入您的内容文字"/>
  <p:tag name="KSO_WM_UNIT_TEXT_FILL_FORE_SCHEMECOLOR_INDEX" val="14"/>
  <p:tag name="KSO_WM_UNIT_TEXT_FILL_TYPE" val="1"/>
</p:tagLst>
</file>

<file path=ppt/tags/tag95.xml><?xml version="1.0" encoding="utf-8"?>
<p:tagLst xmlns:p="http://schemas.openxmlformats.org/presentationml/2006/main">
  <p:tag name="KSO_WM_TEMPLATE_CATEGORY" val="diagram"/>
  <p:tag name="KSO_WM_TEMPLATE_INDEX" val="20185684"/>
  <p:tag name="KSO_WM_TAG_VERSION" val="1.0"/>
  <p:tag name="KSO_WM_BEAUTIFY_FLAG" val="#wm#"/>
  <p:tag name="KSO_WM_UNIT_TYPE" val="o_h_f"/>
  <p:tag name="KSO_WM_UNIT_INDEX" val="1_3_1"/>
  <p:tag name="KSO_WM_UNIT_ID" val="diagram20185684_2*o_h_f*1_3_1"/>
  <p:tag name="KSO_WM_UNIT_LAYERLEVEL" val="1_1_1"/>
  <p:tag name="KSO_WM_UNIT_VALUE" val="24"/>
  <p:tag name="KSO_WM_UNIT_HIGHLIGHT" val="0"/>
  <p:tag name="KSO_WM_UNIT_COMPATIBLE" val="0"/>
  <p:tag name="KSO_WM_UNIT_CLEAR" val="0"/>
  <p:tag name="KSO_WM_DIAGRAM_GROUP_CODE" val="o1-1"/>
  <p:tag name="KSO_WM_UNIT_PRESET_TEXT" val="请在这里输入您的内容文字请在这里输入您的内容文字"/>
  <p:tag name="KSO_WM_UNIT_TEXT_FILL_FORE_SCHEMECOLOR_INDEX" val="14"/>
  <p:tag name="KSO_WM_UNIT_TEXT_FILL_TYPE" val="1"/>
</p:tagLst>
</file>

<file path=ppt/tags/tag96.xml><?xml version="1.0" encoding="utf-8"?>
<p:tagLst xmlns:p="http://schemas.openxmlformats.org/presentationml/2006/main">
  <p:tag name="ISLIDE.ICON" val="#171273;"/>
</p:tagLst>
</file>

<file path=ppt/tags/tag97.xml><?xml version="1.0" encoding="utf-8"?>
<p:tagLst xmlns:p="http://schemas.openxmlformats.org/presentationml/2006/main">
  <p:tag name="ISLIDE.ICON" val="#171273;"/>
  <p:tag name="KSO_WM_SLIDE_ID" val="diagram202132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3260"/>
  <p:tag name="KSO_WM_SLIDE_LAYOUT" val="a_d_f"/>
  <p:tag name="KSO_WM_SLIDE_LAYOUT_CNT" val="1_1_1"/>
  <p:tag name="KSO_WM_TEMPLATE_THUMBS_INDEX" val="1、4、7、12、13、14、15、16、17、18、20、24、25、28、33、36、40、43、44"/>
  <p:tag name="KSO_WM_SLIDE_SIZE" val="960*444"/>
  <p:tag name="KSO_WM_SLIDE_POSITION" val="0*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f553136823a5e620c"/>
  <p:tag name="KSO_WM_SLIDE_LAYOUT_INFO" val="{&quot;backgroundInfo&quot;:[{&quot;bottom&quot;:0,&quot;bottomAbs&quot;:false,&quot;left&quot;:0,&quot;leftAbs&quot;:false,&quot;right&quot;:0,&quot;rightAbs&quot;:false,&quot;top&quot;:0,&quot;topAbs&quot;:false,&quot;type&quot;:&quot;general&quot;}],&quot;id&quot;:&quot;2021-04-01T15:20:22&quot;,&quot;maxSize&quot;:{&quot;size1&quot;:29.999650173682582},&quot;minSize&quot;:{&quot;size1&quot;:18.999650173682582},&quot;normalSize&quot;:{&quot;size1&quot;:18.999650173682582},&quot;subLayout&quot;:[{&quot;id&quot;:&quot;2021-04-01T15:20:22&quot;,&quot;margin&quot;:{&quot;bottom&quot;:0.0260000042617321,&quot;left&quot;:1.6929999589920044,&quot;right&quot;:1.6929999589920044,&quot;top&quot;:1.6929999589920044},&quot;type&quot;:0},{&quot;id&quot;:&quot;2021-04-01T15:20:22&quot;,&quot;maxSize&quot;:{&quot;size1&quot;:69.99956811752274},&quot;minSize&quot;:{&quot;size1&quot;:50.79956811752274},&quot;normalSize&quot;:{&quot;size1&quot;:69.99933949383733},&quot;subLayout&quot;:[{&quot;id&quot;:&quot;2021-04-01T15:20:22&quot;,&quot;margin&quot;:{&quot;bottom&quot;:0.0260000042617321,&quot;left&quot;:1.6929999589920044,&quot;right&quot;:1.6929999589920044,&quot;top&quot;:0.609000027179718},&quot;type&quot;:0},{&quot;id&quot;:&quot;2021-04-01T15:20:22&quot;,&quot;margin&quot;:{&quot;bottom&quot;:1.6929999589920044,&quot;left&quot;:1.6929999589920044,&quot;right&quot;:1.6929999589920044,&quot;top&quot;:1.243999719619751},&quot;type&quot;:0}],&quot;type&quot;:0}],&quot;type&quot;:0}"/>
  <p:tag name="KSO_WM_SLIDE_BACKGROUND" val="[&quot;general&quot;]"/>
  <p:tag name="KSO_WM_SLIDE_RATIO" val="1.777778"/>
  <p:tag name="KSO_WM_CHIP_FILLPROP" val="[[{&quot;text_align&quot;:&quot;ct&quot;,&quot;text_direction&quot;:&quot;horizontal&quot;,&quot;support_big_font&quot;:false,&quot;fill_id&quot;:&quot;deca2c856a2c479fa3af2fcbe1e54fdb&quot;,&quot;fill_align&quot;:&quot;ct&quot;,&quot;chip_types&quot;:[&quot;header&quot;]},{&quot;text_align&quot;:&quot;lm&quot;,&quot;text_direction&quot;:&quot;horizontal&quot;,&quot;support_features&quot;:[&quot;collage&quot;,&quot;carousel&quot;],&quot;support_big_font&quot;:false,&quot;fill_id&quot;:&quot;841bd522af0d4af0ba09947cc92c0c6f&quot;,&quot;fill_align&quot;:&quot;cm&quot;,&quot;chip_types&quot;:[&quot;diagram&quot;,&quot;picture&quot;,&quot;chart&quot;,&quot;table&quot;,&quot;video&quot;]},{&quot;text_align&quot;:&quot;lm&quot;,&quot;text_direction&quot;:&quot;horizontal&quot;,&quot;support_big_font&quot;:false,&quot;fill_id&quot;:&quot;266c8afa1b1d4ad286999c33ab59c18d&quot;,&quot;fill_align&quot;:&quot;cm&quot;,&quot;chip_types&quot;:[&quot;text&quot;]}]]"/>
  <p:tag name="FIXED_XID_TMP" val="5f5ee1ca4d6848d78f644aed"/>
  <p:tag name="KSO_WM_CHIP_DECFILLPROP" val="[]"/>
  <p:tag name="KSO_WM_CHIP_GROUPID" val="5f5ee1ca4d6848d78f644aed"/>
  <p:tag name="KSO_WM_SLIDE_BK_DARK_LIGHT" val="2"/>
  <p:tag name="KSO_WM_SLIDE_BACKGROUND_TYPE" val="general"/>
  <p:tag name="KSO_WM_SLIDE_SUPPORT_FEATURE_TYPE" val="3"/>
  <p:tag name="KSO_WM_TEMPLATE_ASSEMBLE_XID" val="60656ed84054ed1e2fb80083"/>
  <p:tag name="KSO_WM_TEMPLATE_ASSEMBLE_GROUPID" val="60656ed84054ed1e2fb80083"/>
  <p:tag name="KSO_WM_UNIT_FLASH_PICTURE_TYPE" val="1"/>
</p:tagLst>
</file>

<file path=ppt/tags/tag98.xml><?xml version="1.0" encoding="utf-8"?>
<p:tagLst xmlns:p="http://schemas.openxmlformats.org/presentationml/2006/main">
  <p:tag name="ISLIDE.ICON" val="#171273;"/>
</p:tagLst>
</file>

<file path=ppt/tags/tag99.xml><?xml version="1.0" encoding="utf-8"?>
<p:tagLst xmlns:p="http://schemas.openxmlformats.org/presentationml/2006/main">
  <p:tag name="ISLIDE.ICON" val="#17127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5850</Words>
  <PresentationFormat>宽屏</PresentationFormat>
  <Paragraphs>458</Paragraphs>
  <Slides>48</Slides>
  <Notes>17</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48</vt:i4>
      </vt:variant>
    </vt:vector>
  </HeadingPairs>
  <TitlesOfParts>
    <vt:vector size="67" baseType="lpstr">
      <vt:lpstr>Arial</vt:lpstr>
      <vt:lpstr>宋体</vt:lpstr>
      <vt:lpstr>Wingdings</vt:lpstr>
      <vt:lpstr>华文中宋</vt:lpstr>
      <vt:lpstr>等线</vt:lpstr>
      <vt:lpstr>微软雅黑</vt:lpstr>
      <vt:lpstr>Wingdings</vt:lpstr>
      <vt:lpstr>楷体</vt:lpstr>
      <vt:lpstr>Times New Roman</vt:lpstr>
      <vt:lpstr>Segoe UI</vt:lpstr>
      <vt:lpstr>Arial Unicode MS</vt:lpstr>
      <vt:lpstr>思源黑体 CN Bold</vt:lpstr>
      <vt:lpstr>黑体</vt:lpstr>
      <vt:lpstr>思源黑体 CN</vt:lpstr>
      <vt:lpstr>Malgun Gothic</vt:lpstr>
      <vt:lpstr>Office 主题​​</vt:lpstr>
      <vt:lpstr>1_Office 主题​​</vt:lpstr>
      <vt:lpstr>2_Office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2021-04-18T04:40:00Z</dcterms:created>
  <dcterms:modified xsi:type="dcterms:W3CDTF">2022-09-25T09:43:59Z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KSOTemplateUUID">
    <vt:lpwstr>v1.0_mb_GvSeHz0sjSPcWaqk/ON3Cg==</vt:lpwstr>
  </property>
  <property fmtid="{D5CDD505-2E9C-101B-9397-08002B2CF9AE}" pid="4" name="ICV">
    <vt:lpwstr>C14F8EBDFD5C4C18A0FB500D61F0940A</vt:lpwstr>
  </property>
</Properties>
</file>