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3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20" r:id="rId3"/>
    <p:sldId id="517" r:id="rId4"/>
    <p:sldId id="458" r:id="rId6"/>
    <p:sldId id="309" r:id="rId7"/>
    <p:sldId id="311" r:id="rId8"/>
    <p:sldId id="337" r:id="rId9"/>
    <p:sldId id="367" r:id="rId10"/>
    <p:sldId id="543" r:id="rId11"/>
    <p:sldId id="264" r:id="rId12"/>
    <p:sldId id="524" r:id="rId13"/>
    <p:sldId id="393" r:id="rId14"/>
    <p:sldId id="544" r:id="rId15"/>
    <p:sldId id="411" r:id="rId16"/>
    <p:sldId id="412" r:id="rId17"/>
    <p:sldId id="413" r:id="rId18"/>
    <p:sldId id="414" r:id="rId19"/>
    <p:sldId id="415" r:id="rId20"/>
    <p:sldId id="487" r:id="rId21"/>
    <p:sldId id="429" r:id="rId22"/>
    <p:sldId id="561" r:id="rId23"/>
    <p:sldId id="518" r:id="rId24"/>
    <p:sldId id="525" r:id="rId25"/>
    <p:sldId id="523" r:id="rId26"/>
    <p:sldId id="432" r:id="rId2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亮" initials="亮" lastIdx="0" clrIdx="0"/>
  <p:cmAuthor id="2" name="-" initials="-" lastIdx="0" clrIdx="0"/>
  <p:cmAuthor id="3" name="作者" initials="作" lastIdx="0" clrIdx="24"/>
  <p:cmAuthor id="7" name="1206988966@qq.com" initials="1" lastIdx="0" clrIdx="2"/>
  <p:cmAuthor id="8" name="姜伟光" initials="姜" lastIdx="0" clrIdx="0"/>
  <p:cmAuthor id="4" name="王习习" initials="王" lastIdx="0" clrIdx="0"/>
  <p:cmAuthor id="5" name="宋洁然" initials="宋" lastIdx="0" clrIdx="1"/>
  <p:cmAuthor id="6" name="ming qiu" initials="m" lastIdx="0" clrIdx="1"/>
  <p:cmAuthor id="9" name="dongyu" initials="d" lastIdx="0" clrIdx="8"/>
  <p:cmAuthor id="10" name="houyanan21" initials="h" lastIdx="0" clrIdx="9"/>
  <p:cmAuthor id="11" name="PC" initials="P" lastIdx="0" clrIdx="0"/>
  <p:cmAuthor id="12" name="12279" initials="1" lastIdx="0" clrIdx="11"/>
  <p:cmAuthor id="13" name="MyPC" initials="M" lastIdx="0" clrIdx="11"/>
  <p:cmAuthor id="14" name="jinli" initials="j" lastIdx="0" clrIdx="0"/>
  <p:cmAuthor id="16" name="李丽" initials="李" lastIdx="0" clrIdx="14"/>
  <p:cmAuthor id="49837067" name="刘浩" initials="刘" lastIdx="0" clrIdx="0"/>
  <p:cmAuthor id="17" name="Nicole Li  李倩" initials="N" lastIdx="0" clrIdx="0"/>
  <p:cmAuthor id="18" name="admin" initials="a" lastIdx="0" clrIdx="0"/>
  <p:cmAuthor id="76" name="学珍 马" initials="学马" lastIdx="0" clrIdx="25"/>
  <p:cmAuthor id="19" name="222" initials="2" lastIdx="0" clrIdx="0"/>
  <p:cmAuthor id="20" name="李桂冰" initials="李" lastIdx="0" clrIdx="19"/>
  <p:cmAuthor id="21" name="ASUS" initials="A" lastIdx="0" clrIdx="20"/>
  <p:cmAuthor id="22" name="孙宇婷" initials="孙" lastIdx="0" clrIdx="21"/>
  <p:cmAuthor id="23" name="古" initials="" lastIdx="0" clrIdx="24"/>
  <p:cmAuthor id="24" name="chenl" initials="c" lastIdx="0" clrIdx="0"/>
  <p:cmAuthor id="25" name="王羽熙" initials="王" lastIdx="0" clrIdx="24"/>
  <p:cmAuthor id="26" name="Mia Vida Villanueva" initials="M" lastIdx="0" clrIdx="0"/>
  <p:cmAuthor id="30" name="liqian bao" initials="lb" lastIdx="0" clrIdx="29"/>
  <p:cmAuthor id="27" name="张 林娜" initials="" lastIdx="0" clrIdx="0"/>
  <p:cmAuthor id="28" name="LJH" initials="" lastIdx="0" clrIdx="0"/>
  <p:cmAuthor id="29" name="未知用户1" initials="" lastIdx="0" clrIdx="22"/>
  <p:cmAuthor id="31" name="叶子" initials="" lastIdx="0" clrIdx="27"/>
  <p:cmAuthor id="32" name="Dino._6ZFrB7nA" initials="" lastIdx="0" clrIdx="1"/>
  <p:cmAuthor id="33" name="陈庆" initials="" lastIdx="0" clrIdx="31"/>
  <p:cmAuthor id="34" name="陈芳" initials="" lastIdx="0" clrIdx="35"/>
  <p:cmAuthor id="2000" name="张瑞霞" initials="authorId_524709945" lastIdx="0" clrIdx="0"/>
  <p:cmAuthor id="37" name="DELL" initials="" lastIdx="0" clrIdx="25"/>
  <p:cmAuthor id="38" name="邹 嘉豪" initials="" lastIdx="0" clrIdx="25"/>
  <p:cmAuthor id="42" name="hanying" initials="h" lastIdx="0" clrIdx="41"/>
  <p:cmAuthor id="15" name="付" initials="付" lastIdx="0" clrIdx="14"/>
  <p:cmAuthor id="2001" name="骆倩怡_Znauj26B" initials="authorId_382814100" lastIdx="0" clrIdx="0"/>
  <p:cmAuthor id="40" name="乐胜中学微机室" initials="乐" lastIdx="0" clrIdx="39"/>
  <p:cmAuthor id="36" name="seewo" initials="s" lastIdx="0" clrIdx="35"/>
  <p:cmAuthor id="39" name="东凤中学" initials="" lastIdx="0" clrIdx="27"/>
  <p:cmAuthor id="45" name="兰长宜" initials="兰" lastIdx="0" clrIdx="4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F2F2F2"/>
    <a:srgbClr val="595959"/>
    <a:srgbClr val="F5F7F9"/>
    <a:srgbClr val="BDAAA9"/>
    <a:srgbClr val="1D41D5"/>
    <a:srgbClr val="C711D3"/>
    <a:srgbClr val="450C8D"/>
    <a:srgbClr val="1F2DA8"/>
    <a:srgbClr val="274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524" y="4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notesMaster" Target="notesMasters/notesMaster1.xml" Id="rId5" /><Relationship Type="http://schemas.openxmlformats.org/officeDocument/2006/relationships/slide" Target="slides/slide2.xml" Id="rId4" /><Relationship Type="http://schemas.openxmlformats.org/officeDocument/2006/relationships/commentAuthors" Target="commentAuthors.xml" Id="rId31" /><Relationship Type="http://schemas.openxmlformats.org/officeDocument/2006/relationships/tableStyles" Target="tableStyles.xml" Id="rId30" /><Relationship Type="http://schemas.openxmlformats.org/officeDocument/2006/relationships/slide" Target="slides/slide1.xml" Id="rId3" /><Relationship Type="http://schemas.openxmlformats.org/officeDocument/2006/relationships/viewProps" Target="viewProps.xml" Id="rId29" /><Relationship Type="http://schemas.openxmlformats.org/officeDocument/2006/relationships/presProps" Target="presProps.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35.xml" Id="R3fabc7271a414ff8"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noProof="0" dirty="0">
                <a:ln>
                  <a:noFill/>
                </a:ln>
                <a:solidFill>
                  <a:srgbClr val="FFFFFF"/>
                </a:solidFill>
                <a:effectLst>
                  <a:outerShdw blurRad="38100" dist="38100" dir="2700000" algn="tl">
                    <a:srgbClr val="000000">
                      <a:alpha val="43137"/>
                    </a:srgbClr>
                  </a:outerShdw>
                </a:effectLst>
                <a:uLnTx/>
                <a:uFillTx/>
                <a:sym typeface="+mn-ea"/>
              </a:rPr>
              <a:t>政治妥协是推动西方民主政治的重要手段</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b="1">
                <a:solidFill>
                  <a:srgbClr val="1D41D5"/>
                </a:solidFill>
                <a:sym typeface="+mn-ea"/>
              </a:rPr>
              <a:t>绥靖”</a:t>
            </a:r>
            <a:r>
              <a:rPr lang="zh-CN" altLang="en-US" b="1">
                <a:sym typeface="+mn-ea"/>
              </a:rPr>
              <a:t>本身并不坏，英国首相张伯伦的错误在于他未能正确估计形势。在20世纪20年代应该对德国采取绥靖政策，30年代应该采取对抗政策，但是实际采用的正好相反。-----------小约瑟夫.奈《对绥靖政策的主要认识》</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a:solidFill>
                  <a:schemeClr val="bg1"/>
                </a:solidFill>
                <a:latin typeface="楷体" panose="02010609060101010101" charset="-122"/>
                <a:ea typeface="楷体" panose="02010609060101010101" charset="-122"/>
                <a:cs typeface="楷体" panose="02010609060101010101" charset="-122"/>
                <a:sym typeface="+mn-ea"/>
              </a:rPr>
              <a:t>中国走和平发展道路的决心不会改变。我们绝不走殖民掠夺的老路，也绝不走国强必霸的歪路，而是走和平发展的人间正道。在和平和安全问题上，中国是世界上纪录最好的大国。我们努力探索中国特色的热点问题解决之道，在乌克兰危机、巴以冲突以及涉及朝鲜半岛、伊朗、缅甸、阿富汗等问题上发挥建设性作用。中国力量每增长一分，世界和平希望就增多一分。</a:t>
            </a:r>
            <a:endParaRPr>
              <a:solidFill>
                <a:schemeClr val="bg1"/>
              </a:solidFill>
              <a:latin typeface="楷体" panose="02010609060101010101" charset="-122"/>
              <a:ea typeface="楷体" panose="02010609060101010101" charset="-122"/>
              <a:cs typeface="楷体" panose="02010609060101010101" charset="-122"/>
            </a:endParaRPr>
          </a:p>
          <a:p>
            <a:endParaRPr>
              <a:solidFill>
                <a:schemeClr val="bg1"/>
              </a:solidFill>
              <a:latin typeface="楷体" panose="02010609060101010101" charset="-122"/>
              <a:ea typeface="楷体" panose="02010609060101010101" charset="-122"/>
              <a:cs typeface="楷体" panose="02010609060101010101" charset="-122"/>
            </a:endParaRPr>
          </a:p>
          <a:p>
            <a:r>
              <a:rPr>
                <a:solidFill>
                  <a:schemeClr val="bg1"/>
                </a:solidFill>
                <a:latin typeface="楷体" panose="02010609060101010101" charset="-122"/>
                <a:ea typeface="楷体" panose="02010609060101010101" charset="-122"/>
                <a:cs typeface="楷体" panose="02010609060101010101" charset="-122"/>
                <a:sym typeface="+mn-ea"/>
              </a:rPr>
              <a:t>——在和平共处五项原则发表70周年纪念大会上的讲话</a:t>
            </a:r>
            <a:endParaRPr>
              <a:solidFill>
                <a:schemeClr val="bg1"/>
              </a:solidFill>
              <a:latin typeface="楷体" panose="02010609060101010101" charset="-122"/>
              <a:ea typeface="楷体" panose="02010609060101010101" charset="-122"/>
              <a:cs typeface="楷体" panose="02010609060101010101" charset="-122"/>
            </a:endParaRPr>
          </a:p>
          <a:p>
            <a:r>
              <a:rPr>
                <a:solidFill>
                  <a:schemeClr val="bg1"/>
                </a:solidFill>
                <a:latin typeface="楷体" panose="02010609060101010101" charset="-122"/>
                <a:ea typeface="楷体" panose="02010609060101010101" charset="-122"/>
                <a:cs typeface="楷体" panose="02010609060101010101" charset="-122"/>
                <a:sym typeface="+mn-ea"/>
              </a:rPr>
              <a:t>（2024年6月28日）</a:t>
            </a:r>
            <a:endParaRPr>
              <a:solidFill>
                <a:schemeClr val="bg1"/>
              </a:solidFill>
              <a:latin typeface="楷体" panose="02010609060101010101" charset="-122"/>
              <a:ea typeface="楷体" panose="02010609060101010101" charset="-122"/>
              <a:cs typeface="楷体" panose="02010609060101010101" charset="-122"/>
            </a:endParaRPr>
          </a:p>
          <a:p>
            <a:r>
              <a:rPr lang="zh-CN" altLang="en-US">
                <a:sym typeface="+mn-ea"/>
              </a:rPr>
              <a:t>中国特色的热点问题解决之道主要包括以下几个方面：</a:t>
            </a:r>
            <a:endParaRPr lang="zh-CN" altLang="en-US">
              <a:solidFill>
                <a:schemeClr val="tx1"/>
              </a:solidFill>
            </a:endParaRPr>
          </a:p>
          <a:p>
            <a:endParaRPr lang="zh-CN" altLang="en-US">
              <a:solidFill>
                <a:schemeClr val="tx1"/>
              </a:solidFill>
            </a:endParaRPr>
          </a:p>
          <a:p>
            <a:r>
              <a:rPr lang="zh-CN" altLang="en-US">
                <a:sym typeface="+mn-ea"/>
              </a:rPr>
              <a:t>坚持不干涉内政：中国尊重当事国的主权和领土完整，根据当事国的需要和愿望，遵循联合国宪章来发挥斡旋作用。</a:t>
            </a:r>
            <a:endParaRPr lang="zh-CN" altLang="en-US">
              <a:solidFill>
                <a:schemeClr val="tx1"/>
              </a:solidFill>
            </a:endParaRPr>
          </a:p>
          <a:p>
            <a:endParaRPr lang="zh-CN" altLang="en-US">
              <a:solidFill>
                <a:schemeClr val="tx1"/>
              </a:solidFill>
            </a:endParaRPr>
          </a:p>
          <a:p>
            <a:r>
              <a:rPr lang="zh-CN" altLang="en-US">
                <a:sym typeface="+mn-ea"/>
              </a:rPr>
              <a:t>坚持政治解决：面对矛盾和争端，中国主张通过对话协商找到兼顾各方合理诉求的最大公约数，而不是动辄使用武力或施压制裁。</a:t>
            </a:r>
            <a:endParaRPr lang="zh-CN" altLang="en-US">
              <a:solidFill>
                <a:schemeClr val="tx1"/>
              </a:solidFill>
            </a:endParaRPr>
          </a:p>
          <a:p>
            <a:endParaRPr lang="zh-CN" altLang="en-US">
              <a:solidFill>
                <a:schemeClr val="tx1"/>
              </a:solidFill>
            </a:endParaRPr>
          </a:p>
          <a:p>
            <a:r>
              <a:rPr lang="zh-CN" altLang="en-US">
                <a:sym typeface="+mn-ea"/>
              </a:rPr>
              <a:t>坚持客观公正：中国始终坚持按照事情本身的是非曲直决定立场，不搞双重标准，不拉偏架，更不谋取地缘私利。</a:t>
            </a:r>
            <a:endParaRPr lang="zh-CN" altLang="en-US">
              <a:solidFill>
                <a:schemeClr val="tx1"/>
              </a:solidFill>
            </a:endParaRPr>
          </a:p>
          <a:p>
            <a:endParaRPr lang="zh-CN" altLang="en-US">
              <a:solidFill>
                <a:schemeClr val="tx1"/>
              </a:solidFill>
            </a:endParaRPr>
          </a:p>
          <a:p>
            <a:r>
              <a:rPr lang="zh-CN" altLang="en-US">
                <a:sym typeface="+mn-ea"/>
              </a:rPr>
              <a:t>坚持标本兼治：中国主张既要重视推动热点问题尽快降温，防止升级外溢，又要系统地、辩证地分析根源，综合施策化解矛盾，消除危机产生的根源。</a:t>
            </a:r>
            <a:endParaRPr lang="zh-CN" altLang="en-US">
              <a:solidFill>
                <a:schemeClr val="tx1"/>
              </a:solidFill>
            </a:endParaRPr>
          </a:p>
          <a:p>
            <a:endParaRPr lang="zh-CN" altLang="en-US">
              <a:solidFill>
                <a:schemeClr val="tx1"/>
              </a:solidFill>
            </a:endParaRPr>
          </a:p>
          <a:p>
            <a:r>
              <a:rPr lang="zh-CN" altLang="en-US">
                <a:sym typeface="+mn-ea"/>
              </a:rPr>
              <a:t>这些原则体现了中国作为联合国安理会常任理事国的责任和担当，展现了中国在维护国际和平与安全方面的积极作用。中国将继续与各国一道，共同落实全球安全倡议，推动解决国际和地区热点问题，为世界和平与发展作出更大贡献。</a:t>
            </a:r>
            <a:endParaRPr lang="zh-CN" altLang="en-US">
              <a:solidFill>
                <a:schemeClr val="tx1"/>
              </a:solidFill>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noProof="0" dirty="0">
                <a:ln>
                  <a:noFill/>
                </a:ln>
                <a:solidFill>
                  <a:srgbClr val="FFFFFF"/>
                </a:solidFill>
                <a:effectLst>
                  <a:outerShdw blurRad="38100" dist="38100" dir="2700000" algn="tl">
                    <a:srgbClr val="000000">
                      <a:alpha val="43137"/>
                    </a:srgbClr>
                  </a:outerShdw>
                </a:effectLst>
                <a:uLnTx/>
                <a:uFillTx/>
                <a:sym typeface="+mn-ea"/>
              </a:rPr>
              <a:t>政治妥协是推动西方民主政治的重要手段</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latin typeface="微软雅黑" panose="020B0503020204020204" charset="-122"/>
                <a:ea typeface="微软雅黑" panose="020B0503020204020204" charset="-122"/>
                <a:cs typeface="黑体" panose="02010609060101010101" pitchFamily="2" charset="-122"/>
                <a:sym typeface="+mn-ea"/>
              </a:rPr>
              <a:t>1688年，英国议会废黜詹姆土二世，迎请玛丽和威廉入主英国，史称“光荣革命”。</a:t>
            </a:r>
            <a:endParaRPr lang="zh-CN" altLang="en-US">
              <a:latin typeface="微软雅黑" panose="020B0503020204020204" charset="-122"/>
              <a:ea typeface="微软雅黑" panose="020B0503020204020204" charset="-122"/>
              <a:cs typeface="黑体" panose="02010609060101010101" pitchFamily="2"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b="1">
                <a:solidFill>
                  <a:srgbClr val="FF0000"/>
                </a:solidFill>
                <a:sym typeface="+mn-ea"/>
              </a:rPr>
              <a:t> </a:t>
            </a:r>
            <a:r>
              <a:rPr lang="zh-CN" altLang="zh-CN" b="1" kern="100" dirty="0">
                <a:latin typeface="Times New Roman" panose="02020603050405020304" pitchFamily="18" charset="0"/>
                <a:ea typeface="楷体_GB2312" panose="02010609030101010101" pitchFamily="49" charset="-122"/>
                <a:cs typeface="Times New Roman" panose="02020603050405020304" pitchFamily="18" charset="0"/>
                <a:sym typeface="+mn-ea"/>
              </a:rPr>
              <a:t>1215年的英国《大宪章》第一次把国王与议会的权力进行了法律划分，</a:t>
            </a:r>
            <a:r>
              <a:rPr lang="zh-CN" altLang="en-US">
                <a:solidFill>
                  <a:srgbClr val="FF0000"/>
                </a:solidFill>
                <a:sym typeface="+mn-ea"/>
              </a:rPr>
              <a:t>  </a:t>
            </a:r>
            <a:r>
              <a:rPr lang="zh-CN" altLang="zh-CN" b="1" kern="100" dirty="0">
                <a:latin typeface="Times New Roman" panose="02020603050405020304" pitchFamily="18" charset="0"/>
                <a:ea typeface="楷体_GB2312" panose="02010609030101010101" pitchFamily="49" charset="-122"/>
                <a:cs typeface="Times New Roman" panose="02020603050405020304" pitchFamily="18" charset="0"/>
                <a:sym typeface="+mn-ea"/>
              </a:rPr>
              <a:t>此后英国一直有个</a:t>
            </a:r>
            <a:r>
              <a:rPr lang="zh-CN" altLang="zh-CN" b="1" kern="100" dirty="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sym typeface="+mn-ea"/>
              </a:rPr>
              <a:t>传统惯例</a:t>
            </a:r>
            <a:r>
              <a:rPr lang="zh-CN" altLang="zh-CN" b="1" kern="100" dirty="0">
                <a:latin typeface="Times New Roman" panose="02020603050405020304" pitchFamily="18" charset="0"/>
                <a:ea typeface="楷体_GB2312" panose="02010609030101010101" pitchFamily="49" charset="-122"/>
                <a:cs typeface="Times New Roman" panose="02020603050405020304" pitchFamily="18" charset="0"/>
                <a:sym typeface="+mn-ea"/>
              </a:rPr>
              <a:t>，即议会同王权一起构成政治的两个权力中心，但“王要在法下”......《权利法案》只是将这些惯例写入了法律文件，明确划分了议会和王权的界限而已。</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a:sym typeface="+mn-ea"/>
              </a:rPr>
              <a:t>          1787 </a:t>
            </a:r>
            <a:r>
              <a:rPr lang="zh-CN" altLang="zh-CN" dirty="0">
                <a:sym typeface="+mn-ea"/>
              </a:rPr>
              <a:t>年</a:t>
            </a:r>
            <a:r>
              <a:rPr lang="en-US" altLang="zh-CN" dirty="0">
                <a:sym typeface="+mn-ea"/>
              </a:rPr>
              <a:t> 9 </a:t>
            </a:r>
            <a:r>
              <a:rPr lang="zh-CN" altLang="zh-CN" dirty="0">
                <a:sym typeface="+mn-ea"/>
              </a:rPr>
              <a:t>月</a:t>
            </a:r>
            <a:r>
              <a:rPr lang="en-US" altLang="zh-CN" dirty="0">
                <a:sym typeface="+mn-ea"/>
              </a:rPr>
              <a:t> 17 </a:t>
            </a:r>
            <a:r>
              <a:rPr lang="zh-CN" altLang="zh-CN" dirty="0">
                <a:sym typeface="+mn-ea"/>
              </a:rPr>
              <a:t>日，经过</a:t>
            </a:r>
            <a:r>
              <a:rPr lang="en-US" altLang="zh-CN" dirty="0">
                <a:sym typeface="+mn-ea"/>
              </a:rPr>
              <a:t> 116 </a:t>
            </a:r>
            <a:r>
              <a:rPr lang="zh-CN" altLang="zh-CN" dirty="0">
                <a:sym typeface="+mn-ea"/>
              </a:rPr>
              <a:t>天的唇枪舌剑，制宪精英们终于创造了奇迹。在博弈与妥协中，“国父们”完成了制宪使命，缔造了联邦共和体制。</a:t>
            </a:r>
            <a:endParaRPr lang="zh-CN" altLang="zh-CN" dirty="0">
              <a:sym typeface="+mn-ea"/>
            </a:endParaRPr>
          </a:p>
          <a:p>
            <a:r>
              <a:rPr lang="zh-CN" altLang="zh-CN" dirty="0">
                <a:sym typeface="+mn-ea"/>
              </a:rPr>
              <a:t>利益博弈是现实政治的常态，在分歧中达成共识考验智慧，核心利益是基石，彼此妥协是路径。妥协是现代政治的最高艺术，妥协是在不可能处看到可能。妥协还意味着追求自身利益的同时关切全社会共同福祉。</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美国1787年宪法在制定之初，存在着“五分之三妥协”，即把五个黑人折合成三个人来计算南方各州的人口总数。</a:t>
            </a:r>
            <a:r>
              <a:rPr lang="zh-CN" altLang="en-US" dirty="0">
                <a:solidFill>
                  <a:srgbClr val="F6F6F6"/>
                </a:solidFill>
                <a:latin typeface="微软雅黑" panose="020B0503020204020204" charset="-122"/>
                <a:ea typeface="微软雅黑" panose="020B0503020204020204" charset="-122"/>
                <a:sym typeface="+mn-ea"/>
              </a:rPr>
              <a:t>将奴隶人口乘以五分之三，以作为税收分配与美国众议院成员分配的代表性用途。</a:t>
            </a:r>
            <a:endParaRPr lang="zh-CN" altLang="en-US"/>
          </a:p>
          <a:p>
            <a:r>
              <a:rPr lang="zh-CN" altLang="en-US"/>
              <a:t>这往往被看成是该宪法存在种族歧视和没有废除奴隶制度的明证。但若非从理想或道德角度出发，而是从当时实际出发，这种妥协是可取的，废除奴隶制也是不可能做到的。这便是道德评判与现实评判之间的矛盾。</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宋体" panose="02010600030101010101" pitchFamily="2" charset="-122"/>
                <a:ea typeface="宋体" panose="02010600030101010101" pitchFamily="2" charset="-122"/>
                <a:cs typeface="宋体" panose="02010600030101010101" pitchFamily="2" charset="-122"/>
                <a:sym typeface="+mn-ea"/>
              </a:rPr>
              <a:t>解析:从“最高法院得以积极干预政府的公共政策”可知，最高法院的权力扩大，因此，A错误;</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latin typeface="宋体" panose="02010600030101010101" pitchFamily="2" charset="-122"/>
                <a:ea typeface="宋体" panose="02010600030101010101" pitchFamily="2" charset="-122"/>
                <a:cs typeface="宋体" panose="02010600030101010101" pitchFamily="2" charset="-122"/>
                <a:sym typeface="+mn-ea"/>
              </a:rPr>
              <a:t>三权分立指的是行政、立法、司法，题中是司法权扩大干扰了行政权，因此，B正确;</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latin typeface="宋体" panose="02010600030101010101" pitchFamily="2" charset="-122"/>
                <a:ea typeface="宋体" panose="02010600030101010101" pitchFamily="2" charset="-122"/>
                <a:cs typeface="宋体" panose="02010600030101010101" pitchFamily="2" charset="-122"/>
                <a:sym typeface="+mn-ea"/>
              </a:rPr>
              <a:t>最高法院可利用自由裁量权压制政府只是表面现象，因此C错误;</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latin typeface="宋体" panose="02010600030101010101" pitchFamily="2" charset="-122"/>
                <a:ea typeface="宋体" panose="02010600030101010101" pitchFamily="2" charset="-122"/>
                <a:cs typeface="宋体" panose="02010600030101010101" pitchFamily="2" charset="-122"/>
                <a:sym typeface="+mn-ea"/>
              </a:rPr>
              <a:t>司法权干预行政权依然属于分权与制衡机制，因此D错误。</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297106" y="-326517"/>
            <a:ext cx="12689936" cy="5200949"/>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p:spPr>
        <p:txBody>
          <a:bodyPr wrap="square">
            <a:noAutofit/>
          </a:bodyPr>
          <a:lstStyle>
            <a:lvl1pPr>
              <a:defRPr sz="14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21.xml"/><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image" Target="../media/image27.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27.xml"/><Relationship Id="rId2" Type="http://schemas.openxmlformats.org/officeDocument/2006/relationships/image" Target="../media/image30.pn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31.xml"/><Relationship Id="rId2" Type="http://schemas.openxmlformats.org/officeDocument/2006/relationships/image" Target="../media/image24.png"/><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2.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32.pn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6" Type="http://schemas.openxmlformats.org/officeDocument/2006/relationships/slideLayout" Target="../slideLayouts/slideLayout7.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53975" y="-197485"/>
            <a:ext cx="12299950" cy="7149465"/>
          </a:xfrm>
          <a:prstGeom prst="rect">
            <a:avLst/>
          </a:prstGeom>
        </p:spPr>
      </p:pic>
      <p:pic>
        <p:nvPicPr>
          <p:cNvPr id="2" name="图片 1"/>
          <p:cNvPicPr>
            <a:picLocks noChangeAspect="1"/>
          </p:cNvPicPr>
          <p:nvPr/>
        </p:nvPicPr>
        <p:blipFill>
          <a:blip r:embed="rId2"/>
          <a:stretch>
            <a:fillRect/>
          </a:stretch>
        </p:blipFill>
        <p:spPr>
          <a:xfrm>
            <a:off x="-53975" y="-197485"/>
            <a:ext cx="12299950" cy="70294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540" y="1905"/>
            <a:ext cx="12206605" cy="6884670"/>
          </a:xfrm>
          <a:prstGeom prst="rect">
            <a:avLst/>
          </a:prstGeom>
        </p:spPr>
      </p:pic>
      <p:sp>
        <p:nvSpPr>
          <p:cNvPr id="22" name="矩形 21"/>
          <p:cNvSpPr/>
          <p:nvPr>
            <p:custDataLst>
              <p:tags r:id="rId2"/>
            </p:custDataLst>
          </p:nvPr>
        </p:nvSpPr>
        <p:spPr>
          <a:xfrm>
            <a:off x="-19050" y="4445"/>
            <a:ext cx="12275185" cy="6858000"/>
          </a:xfrm>
          <a:prstGeom prst="rect">
            <a:avLst/>
          </a:prstGeom>
          <a:gradFill>
            <a:gsLst>
              <a:gs pos="4000">
                <a:schemeClr val="tx1">
                  <a:lumMod val="95000"/>
                  <a:lumOff val="5000"/>
                </a:schemeClr>
              </a:gs>
              <a:gs pos="100000">
                <a:schemeClr val="bg2">
                  <a:lumMod val="50000"/>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382905" y="428625"/>
            <a:ext cx="3913505" cy="2676525"/>
          </a:xfrm>
          <a:prstGeom prst="rect">
            <a:avLst/>
          </a:prstGeom>
          <a:noFill/>
        </p:spPr>
        <p:txBody>
          <a:bodyPr wrap="square" rtlCol="0" anchor="t">
            <a:spAutoFit/>
          </a:bodyPr>
          <a:p>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12</a:t>
            </a:r>
            <a:r>
              <a:rPr lang="zh-CN" altLang="en-US"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月</a:t>
            </a: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a:t>
            </a:r>
            <a:r>
              <a:rPr lang="zh-CN" altLang="en-US"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日，拜登宣布</a:t>
            </a:r>
            <a:r>
              <a:rPr lang="zh-CN" altLang="en-US"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赦免其子亨特·拜登</a:t>
            </a:r>
            <a:r>
              <a:rPr lang="zh-CN" altLang="en-US"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，撤销其在枪支和税务方面的指控。他在声明中指责司法系统受到</a:t>
            </a:r>
            <a:r>
              <a:rPr lang="zh-CN" altLang="en-US"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政治干预。</a:t>
            </a:r>
            <a:endParaRPr lang="zh-CN" altLang="en-US"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382905" y="3707765"/>
            <a:ext cx="3822065" cy="2676525"/>
          </a:xfrm>
          <a:prstGeom prst="rect">
            <a:avLst/>
          </a:prstGeom>
          <a:noFill/>
        </p:spPr>
        <p:txBody>
          <a:bodyPr wrap="square" rtlCol="0" anchor="t">
            <a:spAutoFit/>
          </a:bodyPr>
          <a:p>
            <a:pPr lvl="0" algn="l">
              <a:buClrTx/>
              <a:buSzTx/>
              <a:buFontTx/>
            </a:pP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自亨特卷入诉讼风波以来，拜登和白宫发言人一直坚称，会</a:t>
            </a:r>
            <a:r>
              <a:rPr lang="en-US" altLang="zh-CN"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尊重司法部</a:t>
            </a: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的独立性，不会动用</a:t>
            </a:r>
            <a:r>
              <a:rPr lang="en-US" altLang="zh-CN"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行政权力</a:t>
            </a: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赦免亨特或为其减轻处罚。</a:t>
            </a:r>
            <a:endPar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08940" y="1414145"/>
            <a:ext cx="11328400" cy="4723130"/>
          </a:xfrm>
          <a:prstGeom prst="rect">
            <a:avLst/>
          </a:prstGeom>
          <a:solidFill>
            <a:schemeClr val="bg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kumimoji="1" lang="zh-CN" altLang="en-US" b="1">
              <a:sym typeface="+mn-ea"/>
            </a:endParaRPr>
          </a:p>
        </p:txBody>
      </p:sp>
      <p:sp>
        <p:nvSpPr>
          <p:cNvPr id="4" name="矩形 3"/>
          <p:cNvSpPr/>
          <p:nvPr/>
        </p:nvSpPr>
        <p:spPr>
          <a:xfrm>
            <a:off x="422275" y="1414145"/>
            <a:ext cx="543560" cy="4722495"/>
          </a:xfrm>
          <a:prstGeom prst="rect">
            <a:avLst/>
          </a:prstGeom>
          <a:solidFill>
            <a:srgbClr val="7E7E7E"/>
          </a:solidFill>
          <a:ln>
            <a:noFill/>
          </a:ln>
          <a:effectLst>
            <a:outerShdw blurRad="558800" dist="38100" algn="l" rotWithShape="0">
              <a:schemeClr val="bg1">
                <a:lumMod val="95000"/>
                <a:alpha val="64000"/>
              </a:schemeClr>
            </a:outerShdw>
            <a:reflection blurRad="6350" stA="50000" endA="300" endPos="1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4" name="文本框 13"/>
          <p:cNvSpPr txBox="1"/>
          <p:nvPr/>
        </p:nvSpPr>
        <p:spPr>
          <a:xfrm>
            <a:off x="367030" y="1892300"/>
            <a:ext cx="613410" cy="3870035"/>
          </a:xfrm>
          <a:prstGeom prst="rect">
            <a:avLst/>
          </a:prstGeom>
          <a:noFill/>
        </p:spPr>
        <p:txBody>
          <a:bodyPr vert="eaVert" wrap="square" rtlCol="0">
            <a:spAutoFit/>
          </a:bodyPr>
          <a:lstStyle/>
          <a:p>
            <a:pPr algn="ctr"/>
            <a:r>
              <a:rPr kumimoji="1" lang="zh-CN" altLang="en-US" sz="28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美国建国初面临的问题</a:t>
            </a:r>
            <a:endParaRPr kumimoji="1" lang="zh-CN" altLang="en-US" sz="28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 name="图片 4" descr="C:/DOCUME~1/ADMINI~1/LOCALS~1/Temp/picturescale_20200914222258/output_20200914222259.pngoutput_20200914222259"/>
          <p:cNvPicPr>
            <a:picLocks noChangeAspect="1"/>
          </p:cNvPicPr>
          <p:nvPr>
            <p:custDataLst>
              <p:tags r:id="rId1"/>
            </p:custDataLst>
          </p:nvPr>
        </p:nvPicPr>
        <p:blipFill>
          <a:blip r:embed="rId2">
            <a:grayscl/>
          </a:blip>
          <a:srcRect b="18722"/>
          <a:stretch>
            <a:fillRect/>
          </a:stretch>
        </p:blipFill>
        <p:spPr>
          <a:xfrm>
            <a:off x="9149715" y="4752340"/>
            <a:ext cx="2858770" cy="2105660"/>
          </a:xfrm>
          <a:prstGeom prst="rect">
            <a:avLst/>
          </a:prstGeom>
          <a:effectLst>
            <a:outerShdw blurRad="63500" algn="ctr" rotWithShape="0">
              <a:schemeClr val="bg1">
                <a:alpha val="100000"/>
              </a:schemeClr>
            </a:outerShdw>
          </a:effectLst>
        </p:spPr>
      </p:pic>
      <p:grpSp>
        <p:nvGrpSpPr>
          <p:cNvPr id="2" name="组合 1"/>
          <p:cNvGrpSpPr/>
          <p:nvPr/>
        </p:nvGrpSpPr>
        <p:grpSpPr>
          <a:xfrm>
            <a:off x="4735195" y="1650365"/>
            <a:ext cx="3115945" cy="1948180"/>
            <a:chOff x="1890" y="2198"/>
            <a:chExt cx="4907" cy="3068"/>
          </a:xfrm>
        </p:grpSpPr>
        <p:pic>
          <p:nvPicPr>
            <p:cNvPr id="31" name="图片 30"/>
            <p:cNvPicPr>
              <a:picLocks noChangeAspect="1"/>
            </p:cNvPicPr>
            <p:nvPr/>
          </p:nvPicPr>
          <p:blipFill>
            <a:blip r:embed="rId3"/>
            <a:stretch>
              <a:fillRect/>
            </a:stretch>
          </p:blipFill>
          <p:spPr>
            <a:xfrm>
              <a:off x="1933" y="2198"/>
              <a:ext cx="4864" cy="3067"/>
            </a:xfrm>
            <a:prstGeom prst="rect">
              <a:avLst/>
            </a:prstGeom>
            <a:solidFill>
              <a:schemeClr val="bg1"/>
            </a:solidFill>
            <a:ln>
              <a:noFill/>
            </a:ln>
            <a:effectLst>
              <a:outerShdw blurRad="63500" algn="ctr" rotWithShape="0">
                <a:prstClr val="black">
                  <a:alpha val="100000"/>
                </a:prstClr>
              </a:outerShdw>
            </a:effectLst>
          </p:spPr>
        </p:pic>
        <p:sp>
          <p:nvSpPr>
            <p:cNvPr id="16391" name="TextBox 18"/>
            <p:cNvSpPr txBox="1"/>
            <p:nvPr/>
          </p:nvSpPr>
          <p:spPr>
            <a:xfrm>
              <a:off x="1890" y="4541"/>
              <a:ext cx="4883" cy="725"/>
            </a:xfrm>
            <a:prstGeom prst="rect">
              <a:avLst/>
            </a:prstGeom>
            <a:noFill/>
            <a:ln w="9525">
              <a:noFill/>
            </a:ln>
          </p:spPr>
          <p:txBody>
            <a:bodyPr wrap="square" anchor="t">
              <a:spAutoFit/>
            </a:bodyPr>
            <a:lstStyle/>
            <a:p>
              <a:pPr algn="ctr"/>
              <a:r>
                <a:rPr lang="zh-CN" altLang="en-US" sz="2400" b="1" dirty="0">
                  <a:latin typeface="微软雅黑" panose="020B0503020204020204" charset="-122"/>
                  <a:ea typeface="微软雅黑" panose="020B0503020204020204" charset="-122"/>
                </a:rPr>
                <a:t>中央与地方</a:t>
              </a:r>
              <a:endParaRPr lang="zh-CN" altLang="en-US" sz="2400" b="1" dirty="0">
                <a:latin typeface="微软雅黑" panose="020B0503020204020204" charset="-122"/>
                <a:ea typeface="微软雅黑" panose="020B0503020204020204" charset="-122"/>
              </a:endParaRPr>
            </a:p>
          </p:txBody>
        </p:sp>
      </p:grpSp>
      <p:grpSp>
        <p:nvGrpSpPr>
          <p:cNvPr id="3" name="组合 2"/>
          <p:cNvGrpSpPr/>
          <p:nvPr/>
        </p:nvGrpSpPr>
        <p:grpSpPr>
          <a:xfrm>
            <a:off x="8153400" y="1675130"/>
            <a:ext cx="3097530" cy="1948815"/>
            <a:chOff x="2253" y="5631"/>
            <a:chExt cx="4878" cy="3069"/>
          </a:xfrm>
        </p:grpSpPr>
        <p:pic>
          <p:nvPicPr>
            <p:cNvPr id="21539" name="图片 26660" descr="白宫"/>
            <p:cNvPicPr>
              <a:picLocks noChangeAspect="1"/>
            </p:cNvPicPr>
            <p:nvPr/>
          </p:nvPicPr>
          <p:blipFill>
            <a:blip r:embed="rId4"/>
            <a:stretch>
              <a:fillRect/>
            </a:stretch>
          </p:blipFill>
          <p:spPr>
            <a:xfrm>
              <a:off x="2253" y="5631"/>
              <a:ext cx="4874" cy="3029"/>
            </a:xfrm>
            <a:prstGeom prst="rect">
              <a:avLst/>
            </a:prstGeom>
            <a:solidFill>
              <a:schemeClr val="bg1"/>
            </a:solidFill>
            <a:ln>
              <a:noFill/>
            </a:ln>
            <a:effectLst>
              <a:outerShdw blurRad="63500" algn="ctr" rotWithShape="0">
                <a:prstClr val="black">
                  <a:alpha val="100000"/>
                </a:prstClr>
              </a:outerShdw>
            </a:effectLst>
          </p:spPr>
        </p:pic>
        <p:sp>
          <p:nvSpPr>
            <p:cNvPr id="26" name="文本框 25"/>
            <p:cNvSpPr txBox="1"/>
            <p:nvPr/>
          </p:nvSpPr>
          <p:spPr>
            <a:xfrm>
              <a:off x="2253" y="7975"/>
              <a:ext cx="4878" cy="725"/>
            </a:xfrm>
            <a:prstGeom prst="rect">
              <a:avLst/>
            </a:prstGeom>
            <a:noFill/>
          </p:spPr>
          <p:txBody>
            <a:bodyPr wrap="square" rtlCol="0" anchor="t">
              <a:spAutoFit/>
            </a:bodyPr>
            <a:lstStyle/>
            <a:p>
              <a:pPr lvl="0" algn="ctr">
                <a:buClrTx/>
                <a:buSzTx/>
                <a:buFontTx/>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中央政府内部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grpSp>
        <p:nvGrpSpPr>
          <p:cNvPr id="8" name="组合 7"/>
          <p:cNvGrpSpPr/>
          <p:nvPr/>
        </p:nvGrpSpPr>
        <p:grpSpPr>
          <a:xfrm>
            <a:off x="1360170" y="1676400"/>
            <a:ext cx="3092450" cy="1947545"/>
            <a:chOff x="12749" y="2249"/>
            <a:chExt cx="4870" cy="3067"/>
          </a:xfrm>
        </p:grpSpPr>
        <p:pic>
          <p:nvPicPr>
            <p:cNvPr id="9" name="图片 8" descr="W020100825477645065425.jpg"/>
            <p:cNvPicPr>
              <a:picLocks noChangeAspect="1"/>
            </p:cNvPicPr>
            <p:nvPr/>
          </p:nvPicPr>
          <p:blipFill>
            <a:blip r:embed="rId5"/>
            <a:stretch>
              <a:fillRect/>
            </a:stretch>
          </p:blipFill>
          <p:spPr>
            <a:xfrm>
              <a:off x="12749" y="2249"/>
              <a:ext cx="4870" cy="3067"/>
            </a:xfrm>
            <a:prstGeom prst="rect">
              <a:avLst/>
            </a:prstGeom>
            <a:solidFill>
              <a:schemeClr val="bg1"/>
            </a:solidFill>
            <a:ln>
              <a:noFill/>
            </a:ln>
            <a:effectLst>
              <a:outerShdw blurRad="63500" algn="ctr" rotWithShape="0">
                <a:prstClr val="black">
                  <a:alpha val="100000"/>
                </a:prstClr>
              </a:outerShdw>
            </a:effectLst>
          </p:spPr>
        </p:pic>
        <p:sp>
          <p:nvSpPr>
            <p:cNvPr id="28" name="文本框 27"/>
            <p:cNvSpPr txBox="1"/>
            <p:nvPr/>
          </p:nvSpPr>
          <p:spPr>
            <a:xfrm>
              <a:off x="12749" y="4557"/>
              <a:ext cx="4869" cy="725"/>
            </a:xfrm>
            <a:prstGeom prst="rect">
              <a:avLst/>
            </a:prstGeom>
            <a:noFill/>
          </p:spPr>
          <p:txBody>
            <a:bodyPr wrap="square" rtlCol="0" anchor="t">
              <a:spAutoFit/>
            </a:bodyPr>
            <a:lstStyle/>
            <a:p>
              <a:pPr lvl="0" algn="ctr">
                <a:buClrTx/>
                <a:buSzTx/>
                <a:buFontTx/>
              </a:pPr>
              <a:r>
                <a:rPr lang="zh-CN" altLang="en-US" sz="24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国家与国民</a:t>
              </a:r>
              <a:endParaRPr lang="zh-CN" altLang="en-US" sz="24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sp>
        <p:nvSpPr>
          <p:cNvPr id="10" name="文本框 9"/>
          <p:cNvSpPr txBox="1"/>
          <p:nvPr/>
        </p:nvSpPr>
        <p:spPr>
          <a:xfrm>
            <a:off x="1149985" y="3788410"/>
            <a:ext cx="10293985" cy="2306955"/>
          </a:xfrm>
          <a:prstGeom prst="rect">
            <a:avLst/>
          </a:prstGeom>
          <a:noFill/>
        </p:spPr>
        <p:txBody>
          <a:bodyPr wrap="square" rtlCol="0" anchor="t">
            <a:spAutoFit/>
          </a:bodyPr>
          <a:lstStyle/>
          <a:p>
            <a:r>
              <a:rPr lang="en-US" altLang="zh-CN" sz="2400" noProof="0" dirty="0">
                <a:ln>
                  <a:noFill/>
                </a:ln>
                <a:effectLst/>
                <a:uLnTx/>
                <a:uFillTx/>
                <a:latin typeface="楷体" panose="02010609060101010101" charset="-122"/>
                <a:ea typeface="楷体" panose="02010609060101010101" charset="-122"/>
                <a:cs typeface="楷体" panose="02010609060101010101" charset="-122"/>
                <a:sym typeface="+mn-ea"/>
              </a:rPr>
              <a:t>    </a:t>
            </a:r>
            <a:r>
              <a:rPr sz="2400" noProof="0" dirty="0">
                <a:ln>
                  <a:noFill/>
                </a:ln>
                <a:effectLst/>
                <a:uLnTx/>
                <a:uFillTx/>
                <a:latin typeface="楷体" panose="02010609060101010101" charset="-122"/>
                <a:ea typeface="楷体" panose="02010609060101010101" charset="-122"/>
                <a:cs typeface="楷体" panose="02010609060101010101" charset="-122"/>
                <a:sym typeface="+mn-ea"/>
              </a:rPr>
              <a:t>材料  建国之父们所要解决的中心问题，是如何使这个国家的“权力结构”配置合理又运转正常的问题。这个问题又包括三个层次：一是国家与国民的关系，其实质是关于国家权力的来源问题；二是中央与地方的关系，其实质是如何处理“州权”问题；三是中央政府内部行政、司法和立法部门的关系。</a:t>
            </a:r>
            <a:endParaRPr sz="2400" noProof="0" dirty="0">
              <a:ln>
                <a:noFill/>
              </a:ln>
              <a:effectLst/>
              <a:uLnTx/>
              <a:uFillTx/>
              <a:latin typeface="楷体" panose="02010609060101010101" charset="-122"/>
              <a:ea typeface="楷体" panose="02010609060101010101" charset="-122"/>
              <a:cs typeface="楷体" panose="02010609060101010101" charset="-122"/>
              <a:sym typeface="+mn-ea"/>
            </a:endParaRPr>
          </a:p>
          <a:p>
            <a:pPr algn="r"/>
            <a:r>
              <a:rPr sz="2400" noProof="0" dirty="0">
                <a:ln>
                  <a:noFill/>
                </a:ln>
                <a:effectLst/>
                <a:uLnTx/>
                <a:uFillTx/>
                <a:latin typeface="楷体" panose="02010609060101010101" charset="-122"/>
                <a:ea typeface="楷体" panose="02010609060101010101" charset="-122"/>
                <a:cs typeface="楷体" panose="02010609060101010101" charset="-122"/>
                <a:sym typeface="+mn-ea"/>
              </a:rPr>
              <a:t>——根据《民主的奇迹》、《美国文明三部曲》等整理</a:t>
            </a:r>
            <a:endParaRPr sz="2400" noProof="0" dirty="0">
              <a:ln>
                <a:noFill/>
              </a:ln>
              <a:effectLst/>
              <a:uLnTx/>
              <a:uFillTx/>
              <a:latin typeface="楷体" panose="02010609060101010101" charset="-122"/>
              <a:ea typeface="楷体" panose="02010609060101010101" charset="-122"/>
              <a:cs typeface="楷体" panose="02010609060101010101" charset="-122"/>
              <a:sym typeface="+mn-ea"/>
            </a:endParaRPr>
          </a:p>
        </p:txBody>
      </p:sp>
      <p:grpSp>
        <p:nvGrpSpPr>
          <p:cNvPr id="11" name="组合 10"/>
          <p:cNvGrpSpPr/>
          <p:nvPr/>
        </p:nvGrpSpPr>
        <p:grpSpPr>
          <a:xfrm>
            <a:off x="455930" y="542290"/>
            <a:ext cx="4857750" cy="583583"/>
            <a:chOff x="10068" y="3345"/>
            <a:chExt cx="7650" cy="1051"/>
          </a:xfrm>
        </p:grpSpPr>
        <p:sp>
          <p:nvSpPr>
            <p:cNvPr id="13" name="矩形 12"/>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12" name="矩形 11"/>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16" name="文本框 15"/>
            <p:cNvSpPr txBox="1"/>
            <p:nvPr/>
          </p:nvSpPr>
          <p:spPr>
            <a:xfrm>
              <a:off x="10950" y="3345"/>
              <a:ext cx="6768" cy="1051"/>
            </a:xfrm>
            <a:prstGeom prst="rect">
              <a:avLst/>
            </a:prstGeom>
            <a:noFill/>
          </p:spPr>
          <p:txBody>
            <a:bodyPr wrap="square" rtlCol="0">
              <a:spAutoFit/>
            </a:bodyPr>
            <a:p>
              <a:pPr algn="l"/>
              <a:r>
                <a:rPr lang="zh-CN" altLang="en-US" sz="3200" b="1">
                  <a:solidFill>
                    <a:srgbClr val="454545"/>
                  </a:solidFill>
                  <a:latin typeface="微软雅黑" panose="020B0503020204020204" charset="-122"/>
                  <a:ea typeface="微软雅黑" panose="020B0503020204020204" charset="-122"/>
                </a:rPr>
                <a:t>二、史实</a:t>
              </a:r>
              <a:endParaRPr lang="zh-CN" altLang="en-US" sz="3200" b="1">
                <a:solidFill>
                  <a:srgbClr val="454545"/>
                </a:solidFill>
                <a:latin typeface="微软雅黑" panose="020B0503020204020204" charset="-122"/>
                <a:ea typeface="微软雅黑" panose="020B0503020204020204" charset="-122"/>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5140" y="3399155"/>
            <a:ext cx="11200765" cy="284416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57200" y="2718435"/>
            <a:ext cx="4340860" cy="583565"/>
          </a:xfrm>
          <a:prstGeom prst="rect">
            <a:avLst/>
          </a:prstGeom>
          <a:noFill/>
        </p:spPr>
        <p:txBody>
          <a:bodyPr wrap="square" rtlCol="0" anchor="t">
            <a:spAutoFit/>
          </a:bodyPr>
          <a:lstStyle/>
          <a:p>
            <a:pPr marL="457200" indent="-457200">
              <a:buFont typeface="Wingdings" panose="05000000000000000000" charset="0"/>
              <a:buChar char="Ø"/>
            </a:pPr>
            <a:r>
              <a:rPr lang="zh-CN" altLang="en-US" sz="3200">
                <a:solidFill>
                  <a:srgbClr val="C00000"/>
                </a:solidFill>
                <a:latin typeface="楷体" panose="02010609060101010101" charset="-122"/>
                <a:ea typeface="楷体" panose="02010609060101010101" charset="-122"/>
                <a:cs typeface="楷体" panose="02010609060101010101" charset="-122"/>
              </a:rPr>
              <a:t>确立</a:t>
            </a:r>
            <a:r>
              <a:rPr lang="en-US" altLang="zh-CN" sz="2800">
                <a:solidFill>
                  <a:srgbClr val="C00000"/>
                </a:solidFill>
                <a:latin typeface="楷体" panose="02010609060101010101" charset="-122"/>
                <a:ea typeface="楷体" panose="02010609060101010101" charset="-122"/>
                <a:cs typeface="楷体" panose="02010609060101010101" charset="-122"/>
              </a:rPr>
              <a:t>——1787</a:t>
            </a:r>
            <a:r>
              <a:rPr lang="zh-CN" altLang="en-US" sz="2800">
                <a:solidFill>
                  <a:srgbClr val="C00000"/>
                </a:solidFill>
                <a:latin typeface="楷体" panose="02010609060101010101" charset="-122"/>
                <a:ea typeface="楷体" panose="02010609060101010101" charset="-122"/>
                <a:cs typeface="楷体" panose="02010609060101010101" charset="-122"/>
              </a:rPr>
              <a:t>年宪法</a:t>
            </a:r>
            <a:endParaRPr lang="zh-CN" altLang="en-US" sz="2800">
              <a:solidFill>
                <a:srgbClr val="C00000"/>
              </a:solidFill>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2999105" y="3576320"/>
            <a:ext cx="8343265" cy="2526665"/>
          </a:xfrm>
          <a:prstGeom prst="rect">
            <a:avLst/>
          </a:prstGeom>
          <a:noFill/>
        </p:spPr>
        <p:txBody>
          <a:bodyPr wrap="square" rtlCol="0" anchor="t">
            <a:spAutoFit/>
          </a:bodyPr>
          <a:lstStyle/>
          <a:p>
            <a:pPr marL="342900" indent="-342900">
              <a:lnSpc>
                <a:spcPct val="110000"/>
              </a:lnSpc>
              <a:buClr>
                <a:srgbClr val="FF0000"/>
              </a:buClr>
              <a:buFont typeface="Wingdings" panose="05000000000000000000" charset="0"/>
              <a:buChar char="u"/>
            </a:pPr>
            <a:r>
              <a:rPr lang="en-US" altLang="zh-CN" sz="2400">
                <a:latin typeface="黑体" panose="02010609060101010101" pitchFamily="2" charset="-122"/>
                <a:ea typeface="黑体" panose="02010609060101010101" pitchFamily="2" charset="-122"/>
                <a:cs typeface="黑体" panose="02010609060101010101" pitchFamily="2" charset="-122"/>
              </a:rPr>
              <a:t>三权分立原则:</a:t>
            </a:r>
            <a:r>
              <a:rPr lang="en-US" altLang="zh-CN" sz="2400">
                <a:latin typeface="楷体" panose="02010609060101010101" charset="-122"/>
                <a:ea typeface="楷体" panose="02010609060101010101" charset="-122"/>
                <a:cs typeface="楷体" panose="02010609060101010101" charset="-122"/>
              </a:rPr>
              <a:t>总统是政府首脑,掌握行政权,兼任陆海军总司令。国会分为众议院和参议院,拥有立法权和批准税收的权力。司法权属于最高法院和国会规定设立的下级法院。</a:t>
            </a:r>
            <a:endParaRPr lang="en-US" altLang="zh-CN" sz="2400">
              <a:latin typeface="楷体" panose="02010609060101010101" charset="-122"/>
              <a:ea typeface="楷体" panose="02010609060101010101" charset="-122"/>
              <a:cs typeface="楷体" panose="02010609060101010101" charset="-122"/>
            </a:endParaRPr>
          </a:p>
          <a:p>
            <a:pPr marL="342900" indent="-342900">
              <a:lnSpc>
                <a:spcPct val="110000"/>
              </a:lnSpc>
              <a:buClr>
                <a:srgbClr val="FF0000"/>
              </a:buClr>
              <a:buFont typeface="Wingdings" panose="05000000000000000000" charset="0"/>
              <a:buChar char="u"/>
            </a:pPr>
            <a:r>
              <a:rPr lang="en-US" altLang="zh-CN" sz="2400">
                <a:latin typeface="黑体" panose="02010609060101010101" pitchFamily="2" charset="-122"/>
                <a:ea typeface="黑体" panose="02010609060101010101" pitchFamily="2" charset="-122"/>
                <a:cs typeface="黑体" panose="02010609060101010101" pitchFamily="2" charset="-122"/>
              </a:rPr>
              <a:t>联邦制原则:</a:t>
            </a:r>
            <a:r>
              <a:rPr lang="en-US" altLang="zh-CN" sz="2400">
                <a:latin typeface="楷体" panose="02010609060101010101" charset="-122"/>
                <a:ea typeface="楷体" panose="02010609060101010101" charset="-122"/>
                <a:cs typeface="楷体" panose="02010609060101010101" charset="-122"/>
              </a:rPr>
              <a:t>美国为联邦制共和国,联邦政府对外代表国家主权,各州政府拥有一定自治</a:t>
            </a:r>
            <a:r>
              <a:rPr lang="zh-CN" altLang="en-US" sz="2400">
                <a:latin typeface="楷体" panose="02010609060101010101" charset="-122"/>
                <a:ea typeface="楷体" panose="02010609060101010101" charset="-122"/>
                <a:cs typeface="楷体" panose="02010609060101010101" charset="-122"/>
              </a:rPr>
              <a:t>权。</a:t>
            </a:r>
            <a:endParaRPr lang="en-US" altLang="zh-CN" sz="2400">
              <a:latin typeface="楷体" panose="02010609060101010101" charset="-122"/>
              <a:ea typeface="楷体" panose="02010609060101010101" charset="-122"/>
              <a:cs typeface="楷体" panose="02010609060101010101" charset="-122"/>
            </a:endParaRPr>
          </a:p>
          <a:p>
            <a:pPr marL="342900" indent="-342900">
              <a:lnSpc>
                <a:spcPct val="110000"/>
              </a:lnSpc>
              <a:buClr>
                <a:srgbClr val="FF0000"/>
              </a:buClr>
              <a:buFont typeface="Wingdings" panose="05000000000000000000" charset="0"/>
              <a:buChar char="u"/>
            </a:pPr>
            <a:r>
              <a:rPr lang="en-US" altLang="zh-CN" sz="2400">
                <a:latin typeface="黑体" panose="02010609060101010101" pitchFamily="2" charset="-122"/>
                <a:ea typeface="黑体" panose="02010609060101010101" pitchFamily="2" charset="-122"/>
                <a:cs typeface="黑体" panose="02010609060101010101" pitchFamily="2" charset="-122"/>
              </a:rPr>
              <a:t>人民主权原则:</a:t>
            </a:r>
            <a:r>
              <a:rPr lang="en-US" altLang="zh-CN" sz="2400">
                <a:latin typeface="楷体" panose="02010609060101010101" charset="-122"/>
                <a:ea typeface="楷体" panose="02010609060101010101" charset="-122"/>
                <a:cs typeface="楷体" panose="02010609060101010101" charset="-122"/>
              </a:rPr>
              <a:t>总统和议会议  员都由选举产生。</a:t>
            </a:r>
            <a:endParaRPr lang="en-US" altLang="zh-CN" sz="2400">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a:off x="457835" y="631825"/>
            <a:ext cx="980440" cy="460375"/>
          </a:xfrm>
          <a:prstGeom prst="rect">
            <a:avLst/>
          </a:prstGeom>
          <a:solidFill>
            <a:srgbClr val="454545"/>
          </a:solidFill>
        </p:spPr>
        <p:txBody>
          <a:bodyPr wrap="square" rtlCol="0" anchor="t">
            <a:spAutoFit/>
          </a:bodyPr>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1" name="文本框 10"/>
          <p:cNvSpPr txBox="1"/>
          <p:nvPr/>
        </p:nvSpPr>
        <p:spPr>
          <a:xfrm>
            <a:off x="1538707" y="595556"/>
            <a:ext cx="2632710" cy="583565"/>
          </a:xfrm>
          <a:prstGeom prst="rect">
            <a:avLst/>
          </a:prstGeom>
          <a:noFill/>
        </p:spPr>
        <p:txBody>
          <a:bodyPr wrap="none" rtlCol="0">
            <a:spAutoFit/>
          </a:bodyPr>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rPr>
              <a:t>妥协</a:t>
            </a:r>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中</a:t>
            </a:r>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rPr>
              <a:t>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pic>
        <p:nvPicPr>
          <p:cNvPr id="44" name="图片 43"/>
          <p:cNvPicPr>
            <a:picLocks noChangeAspect="1"/>
          </p:cNvPicPr>
          <p:nvPr/>
        </p:nvPicPr>
        <p:blipFill>
          <a:blip r:embed="rId1"/>
          <a:stretch>
            <a:fillRect/>
          </a:stretch>
        </p:blipFill>
        <p:spPr>
          <a:xfrm>
            <a:off x="654050" y="3576320"/>
            <a:ext cx="1976120" cy="240347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445770" y="1309370"/>
            <a:ext cx="11327130" cy="1383665"/>
          </a:xfrm>
          <a:prstGeom prst="rect">
            <a:avLst/>
          </a:prstGeom>
          <a:noFill/>
        </p:spPr>
        <p:txBody>
          <a:bodyPr wrap="square" rtlCol="0" anchor="t">
            <a:spAutoFit/>
          </a:bodyPr>
          <a:p>
            <a:r>
              <a:rPr lang="zh-CN" altLang="en-US" sz="2800" b="1" dirty="0">
                <a:latin typeface="楷体" panose="02010609060101010101" charset="-122"/>
                <a:ea typeface="楷体" panose="02010609060101010101" charset="-122"/>
                <a:cs typeface="楷体" panose="02010609060101010101" charset="-122"/>
                <a:sym typeface="+mn-ea"/>
              </a:rPr>
              <a:t>材料：</a:t>
            </a:r>
            <a:r>
              <a:rPr lang="en-US" altLang="zh-CN" sz="2800" dirty="0">
                <a:latin typeface="楷体" panose="02010609060101010101" charset="-122"/>
                <a:ea typeface="楷体" panose="02010609060101010101" charset="-122"/>
                <a:cs typeface="楷体" panose="02010609060101010101" charset="-122"/>
                <a:sym typeface="+mn-ea"/>
              </a:rPr>
              <a:t>1787 </a:t>
            </a:r>
            <a:r>
              <a:rPr lang="zh-CN" altLang="zh-CN" sz="2800" dirty="0">
                <a:latin typeface="楷体" panose="02010609060101010101" charset="-122"/>
                <a:ea typeface="楷体" panose="02010609060101010101" charset="-122"/>
                <a:cs typeface="楷体" panose="02010609060101010101" charset="-122"/>
                <a:sym typeface="+mn-ea"/>
              </a:rPr>
              <a:t>年</a:t>
            </a:r>
            <a:r>
              <a:rPr lang="en-US" altLang="zh-CN" sz="2800" dirty="0">
                <a:latin typeface="楷体" panose="02010609060101010101" charset="-122"/>
                <a:ea typeface="楷体" panose="02010609060101010101" charset="-122"/>
                <a:cs typeface="楷体" panose="02010609060101010101" charset="-122"/>
                <a:sym typeface="+mn-ea"/>
              </a:rPr>
              <a:t> 9 </a:t>
            </a:r>
            <a:r>
              <a:rPr lang="zh-CN" altLang="zh-CN" sz="2800" dirty="0">
                <a:latin typeface="楷体" panose="02010609060101010101" charset="-122"/>
                <a:ea typeface="楷体" panose="02010609060101010101" charset="-122"/>
                <a:cs typeface="楷体" panose="02010609060101010101" charset="-122"/>
                <a:sym typeface="+mn-ea"/>
              </a:rPr>
              <a:t>月</a:t>
            </a:r>
            <a:r>
              <a:rPr lang="en-US" altLang="zh-CN" sz="2800" dirty="0">
                <a:latin typeface="楷体" panose="02010609060101010101" charset="-122"/>
                <a:ea typeface="楷体" panose="02010609060101010101" charset="-122"/>
                <a:cs typeface="楷体" panose="02010609060101010101" charset="-122"/>
                <a:sym typeface="+mn-ea"/>
              </a:rPr>
              <a:t> 17 </a:t>
            </a:r>
            <a:r>
              <a:rPr lang="zh-CN" altLang="zh-CN" sz="2800" dirty="0">
                <a:latin typeface="楷体" panose="02010609060101010101" charset="-122"/>
                <a:ea typeface="楷体" panose="02010609060101010101" charset="-122"/>
                <a:cs typeface="楷体" panose="02010609060101010101" charset="-122"/>
                <a:sym typeface="+mn-ea"/>
              </a:rPr>
              <a:t>日，经过</a:t>
            </a:r>
            <a:r>
              <a:rPr lang="en-US" altLang="zh-CN" sz="2800" dirty="0">
                <a:latin typeface="楷体" panose="02010609060101010101" charset="-122"/>
                <a:ea typeface="楷体" panose="02010609060101010101" charset="-122"/>
                <a:cs typeface="楷体" panose="02010609060101010101" charset="-122"/>
                <a:sym typeface="+mn-ea"/>
              </a:rPr>
              <a:t> 116 </a:t>
            </a:r>
            <a:r>
              <a:rPr lang="zh-CN" altLang="zh-CN" sz="2800" dirty="0">
                <a:latin typeface="楷体" panose="02010609060101010101" charset="-122"/>
                <a:ea typeface="楷体" panose="02010609060101010101" charset="-122"/>
                <a:cs typeface="楷体" panose="02010609060101010101" charset="-122"/>
                <a:sym typeface="+mn-ea"/>
              </a:rPr>
              <a:t>天的唇枪舌剑，制宪精英们终于创造了奇迹。</a:t>
            </a:r>
            <a:r>
              <a:rPr lang="zh-CN" altLang="zh-CN" sz="2800" b="1" dirty="0">
                <a:solidFill>
                  <a:srgbClr val="FF0000"/>
                </a:solidFill>
                <a:latin typeface="楷体" panose="02010609060101010101" charset="-122"/>
                <a:ea typeface="楷体" panose="02010609060101010101" charset="-122"/>
                <a:cs typeface="楷体" panose="02010609060101010101" charset="-122"/>
                <a:sym typeface="+mn-ea"/>
              </a:rPr>
              <a:t>在博弈与妥协中</a:t>
            </a:r>
            <a:r>
              <a:rPr lang="zh-CN" altLang="zh-CN" sz="2800" dirty="0">
                <a:latin typeface="楷体" panose="02010609060101010101" charset="-122"/>
                <a:ea typeface="楷体" panose="02010609060101010101" charset="-122"/>
                <a:cs typeface="楷体" panose="02010609060101010101" charset="-122"/>
                <a:sym typeface="+mn-ea"/>
              </a:rPr>
              <a:t>，“国父们”完成了制宪使命，缔造了联邦共和体制。</a:t>
            </a:r>
            <a:endParaRPr lang="zh-CN" altLang="zh-CN" sz="2800" dirty="0">
              <a:latin typeface="楷体" panose="02010609060101010101" charset="-122"/>
              <a:ea typeface="楷体" panose="02010609060101010101" charset="-122"/>
              <a:cs typeface="楷体" panose="0201060906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770505"/>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57835" y="631825"/>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1" name="文本框 10"/>
          <p:cNvSpPr txBox="1"/>
          <p:nvPr/>
        </p:nvSpPr>
        <p:spPr>
          <a:xfrm>
            <a:off x="1538707" y="595556"/>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grpSp>
        <p:nvGrpSpPr>
          <p:cNvPr id="3" name="组合 2"/>
          <p:cNvGrpSpPr/>
          <p:nvPr/>
        </p:nvGrpSpPr>
        <p:grpSpPr>
          <a:xfrm>
            <a:off x="7910195" y="3251835"/>
            <a:ext cx="3409315" cy="2486025"/>
            <a:chOff x="2253" y="5631"/>
            <a:chExt cx="4874" cy="3069"/>
          </a:xfrm>
        </p:grpSpPr>
        <p:pic>
          <p:nvPicPr>
            <p:cNvPr id="21539" name="图片 26660" descr="白宫"/>
            <p:cNvPicPr>
              <a:picLocks noChangeAspect="1"/>
            </p:cNvPicPr>
            <p:nvPr/>
          </p:nvPicPr>
          <p:blipFill>
            <a:blip r:embed="rId1"/>
            <a:stretch>
              <a:fillRect/>
            </a:stretch>
          </p:blipFill>
          <p:spPr>
            <a:xfrm>
              <a:off x="2253" y="5631"/>
              <a:ext cx="4874" cy="3029"/>
            </a:xfrm>
            <a:prstGeom prst="rect">
              <a:avLst/>
            </a:prstGeom>
            <a:solidFill>
              <a:schemeClr val="bg1"/>
            </a:solidFill>
            <a:ln>
              <a:noFill/>
            </a:ln>
            <a:effectLst>
              <a:outerShdw blurRad="63500" algn="ctr" rotWithShape="0">
                <a:prstClr val="black">
                  <a:alpha val="100000"/>
                </a:prstClr>
              </a:outerShdw>
            </a:effectLst>
          </p:spPr>
        </p:pic>
        <p:sp>
          <p:nvSpPr>
            <p:cNvPr id="26" name="文本框 25"/>
            <p:cNvSpPr txBox="1"/>
            <p:nvPr/>
          </p:nvSpPr>
          <p:spPr>
            <a:xfrm>
              <a:off x="2253" y="7975"/>
              <a:ext cx="4299" cy="725"/>
            </a:xfrm>
            <a:prstGeom prst="rect">
              <a:avLst/>
            </a:prstGeom>
            <a:noFill/>
          </p:spPr>
          <p:txBody>
            <a:bodyPr wrap="square" rtlCol="0" anchor="t">
              <a:spAutoFit/>
            </a:bodyPr>
            <a:lstStyle/>
            <a:p>
              <a:pPr lvl="0" algn="ctr">
                <a:buClrTx/>
                <a:buSzTx/>
                <a:buFontTx/>
              </a:pP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sp>
        <p:nvSpPr>
          <p:cNvPr id="4" name="文本框 3"/>
          <p:cNvSpPr txBox="1"/>
          <p:nvPr/>
        </p:nvSpPr>
        <p:spPr>
          <a:xfrm>
            <a:off x="712470" y="2930525"/>
            <a:ext cx="7197725" cy="3020060"/>
          </a:xfrm>
          <a:prstGeom prst="rect">
            <a:avLst/>
          </a:prstGeom>
          <a:noFill/>
        </p:spPr>
        <p:txBody>
          <a:bodyPr wrap="square" rtlCol="0" anchor="t">
            <a:spAutoFit/>
          </a:bodyPr>
          <a:lstStyle/>
          <a:p>
            <a:pPr algn="l">
              <a:lnSpc>
                <a:spcPct val="17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中央政府内部</a:t>
            </a:r>
            <a:endPar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a:p>
            <a:pPr algn="l">
              <a:lnSpc>
                <a:spcPct val="170000"/>
              </a:lnSpc>
            </a:pPr>
            <a:r>
              <a:rPr lang="en-US" altLang="zh-CN" sz="2800" b="1">
                <a:solidFill>
                  <a:srgbClr val="FF0000"/>
                </a:solidFill>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国会、总统和最高法院间的</a:t>
            </a:r>
            <a:r>
              <a:rPr lang="zh-CN" altLang="en-US" sz="2800" b="1">
                <a:solidFill>
                  <a:schemeClr val="tx1">
                    <a:lumMod val="95000"/>
                    <a:lumOff val="5000"/>
                  </a:schemeClr>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ea"/>
              </a:rPr>
              <a:t>三权分立</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l">
              <a:lnSpc>
                <a:spcPct val="17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国会分成参、众两院。</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70000"/>
              </a:lnSpc>
            </a:pPr>
            <a:r>
              <a:rPr lang="zh-CN" altLang="en-US" sz="2800" b="1">
                <a:solidFill>
                  <a:schemeClr val="tx1">
                    <a:lumMod val="95000"/>
                    <a:lumOff val="5000"/>
                  </a:schemeClr>
                </a:solidFill>
                <a:latin typeface="仿宋" panose="02010609060101010101" charset="-122"/>
                <a:ea typeface="仿宋" panose="02010609060101010101" charset="-122"/>
                <a:cs typeface="仿宋" panose="02010609060101010101" charset="-122"/>
              </a:rPr>
              <a:t>作用：</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rPr>
              <a:t>分权制衡，避免专制独裁。</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pic>
        <p:nvPicPr>
          <p:cNvPr id="7" name="图片 6"/>
          <p:cNvPicPr>
            <a:picLocks noChangeAspect="1"/>
          </p:cNvPicPr>
          <p:nvPr/>
        </p:nvPicPr>
        <p:blipFill>
          <a:blip r:embed="rId2"/>
          <a:stretch>
            <a:fillRect/>
          </a:stretch>
        </p:blipFill>
        <p:spPr>
          <a:xfrm>
            <a:off x="7419340" y="2930525"/>
            <a:ext cx="4145915" cy="3152775"/>
          </a:xfrm>
          <a:prstGeom prst="rect">
            <a:avLst/>
          </a:prstGeom>
        </p:spPr>
      </p:pic>
      <p:sp>
        <p:nvSpPr>
          <p:cNvPr id="2" name="文本框 1"/>
          <p:cNvSpPr txBox="1"/>
          <p:nvPr/>
        </p:nvSpPr>
        <p:spPr>
          <a:xfrm>
            <a:off x="3147695" y="3159532"/>
            <a:ext cx="2327910" cy="521970"/>
          </a:xfrm>
          <a:prstGeom prst="rect">
            <a:avLst/>
          </a:prstGeom>
          <a:noFill/>
        </p:spPr>
        <p:txBody>
          <a:bodyPr wrap="none" rtlCol="0" anchor="t">
            <a:spAutoFit/>
          </a:bodyPr>
          <a:lstStyle/>
          <a:p>
            <a:r>
              <a:rPr lang="en-US" altLang="zh-CN"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a:t>
            </a: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三权分立</a:t>
            </a:r>
            <a:endPar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5" name="文本框 4"/>
          <p:cNvSpPr txBox="1"/>
          <p:nvPr/>
        </p:nvSpPr>
        <p:spPr>
          <a:xfrm>
            <a:off x="485140" y="1304925"/>
            <a:ext cx="11391265" cy="1210945"/>
          </a:xfrm>
          <a:prstGeom prst="rect">
            <a:avLst/>
          </a:prstGeom>
          <a:noFill/>
        </p:spPr>
        <p:txBody>
          <a:bodyPr wrap="square" rtlCol="0" anchor="t">
            <a:spAutoFit/>
          </a:bodyPr>
          <a:p>
            <a:pPr>
              <a:lnSpc>
                <a:spcPct val="130000"/>
              </a:lnSpc>
            </a:pPr>
            <a:r>
              <a:rPr lang="en-US" altLang="zh-CN" sz="2800">
                <a:latin typeface="楷体" panose="02010609060101010101" charset="-122"/>
                <a:ea typeface="楷体" panose="02010609060101010101" charset="-122"/>
              </a:rPr>
              <a:t>    </a:t>
            </a:r>
            <a:r>
              <a:rPr lang="zh-CN" altLang="en-US" sz="2800">
                <a:latin typeface="楷体" panose="02010609060101010101" charset="-122"/>
                <a:ea typeface="楷体" panose="02010609060101010101" charset="-122"/>
              </a:rPr>
              <a:t>根据美国宪法第二条第二款，</a:t>
            </a:r>
            <a:r>
              <a:rPr lang="zh-CN" altLang="en-US" sz="2800" b="1">
                <a:solidFill>
                  <a:srgbClr val="FF0000"/>
                </a:solidFill>
                <a:latin typeface="楷体" panose="02010609060101010101" charset="-122"/>
                <a:ea typeface="楷体" panose="02010609060101010101" charset="-122"/>
              </a:rPr>
              <a:t>总统有权</a:t>
            </a:r>
            <a:r>
              <a:rPr lang="zh-CN" altLang="en-US" sz="2800">
                <a:latin typeface="楷体" panose="02010609060101010101" charset="-122"/>
                <a:ea typeface="楷体" panose="02010609060101010101" charset="-122"/>
              </a:rPr>
              <a:t>对任何联邦犯罪颁布</a:t>
            </a:r>
            <a:r>
              <a:rPr lang="zh-CN" altLang="en-US" sz="2800" b="1">
                <a:solidFill>
                  <a:srgbClr val="FF0000"/>
                </a:solidFill>
                <a:latin typeface="楷体" panose="02010609060101010101" charset="-122"/>
                <a:ea typeface="楷体" panose="02010609060101010101" charset="-122"/>
              </a:rPr>
              <a:t>缓刑、减刑或赦免</a:t>
            </a:r>
            <a:r>
              <a:rPr lang="zh-CN" altLang="en-US" sz="2800">
                <a:latin typeface="楷体" panose="02010609060101010101" charset="-122"/>
                <a:ea typeface="楷体" panose="02010609060101010101" charset="-122"/>
              </a:rPr>
              <a:t>。据最高法院称，此举旨在实现正义和仁慈并促进公共福利。</a:t>
            </a:r>
            <a:endParaRPr lang="zh-CN" altLang="en-US" sz="2800">
              <a:latin typeface="楷体" panose="02010609060101010101" charset="-122"/>
              <a:ea typeface="楷体" panose="0201060906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linds(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863850"/>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12470" y="3029585"/>
            <a:ext cx="7197725" cy="3105150"/>
          </a:xfrm>
          <a:prstGeom prst="rect">
            <a:avLst/>
          </a:prstGeom>
          <a:noFill/>
        </p:spPr>
        <p:txBody>
          <a:bodyPr wrap="square" rtlCol="0" anchor="t">
            <a:spAutoFit/>
          </a:bodyPr>
          <a:lstStyle/>
          <a:p>
            <a:pPr algn="l">
              <a:lnSpc>
                <a:spcPct val="14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中央与地方</a:t>
            </a:r>
            <a:endParaRPr lang="zh-CN" altLang="en-US" sz="2800" b="1" dirty="0">
              <a:solidFill>
                <a:srgbClr val="FF0000"/>
              </a:solidFill>
              <a:effectLst/>
              <a:latin typeface="微软雅黑" panose="020B0503020204020204" charset="-122"/>
              <a:ea typeface="微软雅黑" panose="020B0503020204020204" charset="-122"/>
              <a:sym typeface="+mn-ea"/>
            </a:endParaRPr>
          </a:p>
          <a:p>
            <a:pPr algn="l">
              <a:lnSpc>
                <a:spcPct val="140000"/>
              </a:lnSpc>
            </a:pPr>
            <a:r>
              <a:rPr lang="en-US" altLang="zh-CN" sz="2800" b="1">
                <a:solidFill>
                  <a:srgbClr val="FF0000"/>
                </a:solidFill>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联邦政府有政、经、军、外大权；</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4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各州在行政上保留一定的独立性。</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4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rPr>
              <a:t>   </a:t>
            </a:r>
            <a:r>
              <a:rPr lang="en-US" altLang="zh-CN" sz="2800" b="1">
                <a:solidFill>
                  <a:schemeClr val="tx1">
                    <a:lumMod val="95000"/>
                    <a:lumOff val="5000"/>
                  </a:schemeClr>
                </a:solidFill>
                <a:latin typeface="仿宋" panose="02010609060101010101" charset="-122"/>
                <a:ea typeface="仿宋" panose="02010609060101010101" charset="-122"/>
                <a:cs typeface="仿宋" panose="02010609060101010101" charset="-122"/>
              </a:rPr>
              <a:t> </a:t>
            </a:r>
            <a:r>
              <a:rPr lang="zh-CN" altLang="en-US" sz="2800" b="1">
                <a:solidFill>
                  <a:schemeClr val="tx1">
                    <a:lumMod val="95000"/>
                    <a:lumOff val="5000"/>
                  </a:schemeClr>
                </a:solidFill>
                <a:latin typeface="仿宋" panose="02010609060101010101" charset="-122"/>
                <a:ea typeface="仿宋" panose="02010609060101010101" charset="-122"/>
                <a:cs typeface="仿宋" panose="02010609060101010101" charset="-122"/>
              </a:rPr>
              <a:t>作用：</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rPr>
              <a:t>既加强了中央权力，又保持了地方一定的自治权</a:t>
            </a: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rPr>
              <a:t>,</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rPr>
              <a:t>中央集权与地方分权的结合</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grpSp>
        <p:nvGrpSpPr>
          <p:cNvPr id="5" name="组合 4"/>
          <p:cNvGrpSpPr/>
          <p:nvPr/>
        </p:nvGrpSpPr>
        <p:grpSpPr>
          <a:xfrm>
            <a:off x="7764145" y="3232785"/>
            <a:ext cx="3633470" cy="2762885"/>
            <a:chOff x="6160" y="2234"/>
            <a:chExt cx="5722" cy="4351"/>
          </a:xfrm>
        </p:grpSpPr>
        <p:sp>
          <p:nvSpPr>
            <p:cNvPr id="32" name="Oval 2" descr="2013苏州市历史年会公开课：徐继宽"/>
            <p:cNvSpPr/>
            <p:nvPr/>
          </p:nvSpPr>
          <p:spPr>
            <a:xfrm>
              <a:off x="6160" y="2877"/>
              <a:ext cx="3863" cy="3709"/>
            </a:xfrm>
            <a:prstGeom prst="ellipse">
              <a:avLst/>
            </a:prstGeom>
            <a:noFill/>
            <a:ln w="9525" cap="flat" cmpd="sng">
              <a:solidFill>
                <a:schemeClr val="tx1"/>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46" name="Text Box 3"/>
            <p:cNvSpPr txBox="1"/>
            <p:nvPr/>
          </p:nvSpPr>
          <p:spPr>
            <a:xfrm>
              <a:off x="7197" y="4336"/>
              <a:ext cx="2033" cy="675"/>
            </a:xfrm>
            <a:prstGeom prst="rect">
              <a:avLst/>
            </a:prstGeom>
            <a:noFill/>
            <a:ln w="9525">
              <a:noFill/>
            </a:ln>
          </p:spPr>
          <p:txBody>
            <a:bodyPr lIns="0" rIns="0"/>
            <a:lstStyle/>
            <a:p>
              <a:pPr algn="just"/>
              <a:r>
                <a:rPr lang="zh-CN" altLang="en-US" sz="3200" dirty="0">
                  <a:latin typeface="Times New Roman" panose="02020603050405020304" pitchFamily="18" charset="0"/>
                  <a:ea typeface="黑体" panose="02010609060101010101" pitchFamily="2" charset="-122"/>
                </a:rPr>
                <a:t>各</a:t>
              </a:r>
              <a:r>
                <a:rPr lang="en-US" altLang="zh-CN" sz="3200" dirty="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州</a:t>
              </a:r>
              <a:endParaRPr lang="zh-CN" altLang="en-US" sz="3200" dirty="0">
                <a:latin typeface="Times New Roman" panose="02020603050405020304" pitchFamily="18" charset="0"/>
                <a:ea typeface="黑体" panose="02010609060101010101" pitchFamily="2" charset="-122"/>
              </a:endParaRPr>
            </a:p>
          </p:txBody>
        </p:sp>
        <p:sp>
          <p:nvSpPr>
            <p:cNvPr id="47" name="Oval 4"/>
            <p:cNvSpPr/>
            <p:nvPr/>
          </p:nvSpPr>
          <p:spPr>
            <a:xfrm>
              <a:off x="9176" y="2234"/>
              <a:ext cx="2707" cy="2599"/>
            </a:xfrm>
            <a:prstGeom prst="ellipse">
              <a:avLst/>
            </a:prstGeom>
            <a:solidFill>
              <a:srgbClr val="003366"/>
            </a:solidFill>
            <a:ln w="9525" cap="flat" cmpd="sng">
              <a:solidFill>
                <a:srgbClr val="003366"/>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48" name="Text Box 5"/>
            <p:cNvSpPr txBox="1"/>
            <p:nvPr/>
          </p:nvSpPr>
          <p:spPr>
            <a:xfrm>
              <a:off x="9899" y="2715"/>
              <a:ext cx="1485" cy="1501"/>
            </a:xfrm>
            <a:prstGeom prst="rect">
              <a:avLst/>
            </a:prstGeom>
            <a:noFill/>
            <a:ln w="9525">
              <a:noFill/>
            </a:ln>
          </p:spPr>
          <p:txBody>
            <a:bodyPr lIns="0" rIns="0"/>
            <a:lstStyle/>
            <a:p>
              <a:pPr algn="just"/>
              <a:r>
                <a:rPr lang="zh-CN" altLang="en-US" sz="3200" dirty="0">
                  <a:solidFill>
                    <a:srgbClr val="FFFFFF"/>
                  </a:solidFill>
                  <a:latin typeface="Times New Roman" panose="02020603050405020304" pitchFamily="18" charset="0"/>
                  <a:ea typeface="黑体" panose="02010609060101010101" pitchFamily="2" charset="-122"/>
                </a:rPr>
                <a:t>联邦政</a:t>
              </a:r>
              <a:r>
                <a:rPr lang="en-US" altLang="zh-CN" sz="3200" dirty="0">
                  <a:solidFill>
                    <a:srgbClr val="FFFFFF"/>
                  </a:solidFill>
                  <a:latin typeface="Times New Roman" panose="02020603050405020304" pitchFamily="18" charset="0"/>
                  <a:ea typeface="黑体" panose="02010609060101010101" pitchFamily="2" charset="-122"/>
                </a:rPr>
                <a:t> </a:t>
              </a:r>
              <a:r>
                <a:rPr lang="zh-CN" altLang="en-US" sz="3200" dirty="0">
                  <a:solidFill>
                    <a:srgbClr val="FFFFFF"/>
                  </a:solidFill>
                  <a:latin typeface="Times New Roman" panose="02020603050405020304" pitchFamily="18" charset="0"/>
                  <a:ea typeface="黑体" panose="02010609060101010101" pitchFamily="2" charset="-122"/>
                </a:rPr>
                <a:t>府</a:t>
              </a:r>
              <a:endParaRPr lang="zh-CN" altLang="en-US" sz="3200" dirty="0">
                <a:solidFill>
                  <a:srgbClr val="FFFFFF"/>
                </a:solidFill>
                <a:latin typeface="Times New Roman" panose="02020603050405020304" pitchFamily="18" charset="0"/>
                <a:ea typeface="黑体" panose="02010609060101010101" pitchFamily="2" charset="-122"/>
              </a:endParaRPr>
            </a:p>
          </p:txBody>
        </p:sp>
      </p:grpSp>
      <p:sp>
        <p:nvSpPr>
          <p:cNvPr id="6" name="文本框 5"/>
          <p:cNvSpPr txBox="1"/>
          <p:nvPr/>
        </p:nvSpPr>
        <p:spPr>
          <a:xfrm>
            <a:off x="457835" y="45339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7" name="文本框 6"/>
          <p:cNvSpPr txBox="1"/>
          <p:nvPr/>
        </p:nvSpPr>
        <p:spPr>
          <a:xfrm>
            <a:off x="1538707" y="41712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2" name="文本框 1"/>
          <p:cNvSpPr txBox="1"/>
          <p:nvPr/>
        </p:nvSpPr>
        <p:spPr>
          <a:xfrm>
            <a:off x="2679065" y="3146889"/>
            <a:ext cx="1970405" cy="521970"/>
          </a:xfrm>
          <a:prstGeom prst="rect">
            <a:avLst/>
          </a:prstGeom>
          <a:noFill/>
        </p:spPr>
        <p:txBody>
          <a:bodyPr wrap="none" rtlCol="0" anchor="t">
            <a:spAutoFit/>
          </a:bodyPr>
          <a:lstStyle/>
          <a:p>
            <a:pPr algn="l"/>
            <a:r>
              <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——联邦制</a:t>
            </a:r>
            <a:endPar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8" name="文本框 7"/>
          <p:cNvSpPr txBox="1"/>
          <p:nvPr/>
        </p:nvSpPr>
        <p:spPr>
          <a:xfrm>
            <a:off x="457835" y="1193800"/>
            <a:ext cx="11228070" cy="1568450"/>
          </a:xfrm>
          <a:prstGeom prst="rect">
            <a:avLst/>
          </a:prstGeom>
          <a:noFill/>
        </p:spPr>
        <p:txBody>
          <a:bodyPr wrap="square" rtlCol="0" anchor="t">
            <a:spAutoFit/>
          </a:bodyPr>
          <a:p>
            <a:r>
              <a:rPr lang="zh-CN" altLang="en-US" sz="2400" b="1">
                <a:latin typeface="楷体" panose="02010609060101010101" charset="-122"/>
                <a:ea typeface="楷体" panose="02010609060101010101" charset="-122"/>
                <a:cs typeface="楷体" panose="02010609060101010101" charset="-122"/>
              </a:rPr>
              <a:t>材料：</a:t>
            </a:r>
            <a:r>
              <a:rPr lang="en-US" altLang="zh-CN" sz="2400">
                <a:latin typeface="楷体" panose="02010609060101010101" charset="-122"/>
                <a:ea typeface="楷体" panose="02010609060101010101" charset="-122"/>
                <a:cs typeface="楷体" panose="02010609060101010101" charset="-122"/>
              </a:rPr>
              <a:t>历史上,共和制只是存在于城邦国家,一</a:t>
            </a:r>
            <a:r>
              <a:rPr lang="zh-CN" altLang="en-US" sz="2400">
                <a:latin typeface="楷体" panose="02010609060101010101" charset="-122"/>
                <a:ea typeface="楷体" panose="02010609060101010101" charset="-122"/>
                <a:cs typeface="楷体" panose="02010609060101010101" charset="-122"/>
              </a:rPr>
              <a:t>旦</a:t>
            </a:r>
            <a:r>
              <a:rPr lang="en-US" altLang="zh-CN" sz="2400">
                <a:latin typeface="楷体" panose="02010609060101010101" charset="-122"/>
                <a:ea typeface="楷体" panose="02010609060101010101" charset="-122"/>
                <a:cs typeface="楷体" panose="02010609060101010101" charset="-122"/>
              </a:rPr>
              <a:t>地城扩</a:t>
            </a:r>
            <a:r>
              <a:rPr lang="zh-CN" altLang="en-US" sz="2400">
                <a:latin typeface="楷体" panose="02010609060101010101" charset="-122"/>
                <a:ea typeface="楷体" panose="02010609060101010101" charset="-122"/>
                <a:cs typeface="楷体" panose="02010609060101010101" charset="-122"/>
              </a:rPr>
              <a:t>展</a:t>
            </a:r>
            <a:r>
              <a:rPr lang="en-US" altLang="zh-CN" sz="2400">
                <a:latin typeface="楷体" panose="02010609060101010101" charset="-122"/>
                <a:ea typeface="楷体" panose="02010609060101010101" charset="-122"/>
                <a:cs typeface="楷体" panose="02010609060101010101" charset="-122"/>
              </a:rPr>
              <a:t>,强有力的中</a:t>
            </a:r>
            <a:r>
              <a:rPr lang="zh-CN" altLang="en-US" sz="2400">
                <a:latin typeface="楷体" panose="02010609060101010101" charset="-122"/>
                <a:ea typeface="楷体" panose="02010609060101010101" charset="-122"/>
                <a:cs typeface="楷体" panose="02010609060101010101" charset="-122"/>
              </a:rPr>
              <a:t>央</a:t>
            </a:r>
            <a:r>
              <a:rPr lang="en-US" altLang="zh-CN" sz="2400">
                <a:latin typeface="楷体" panose="02010609060101010101" charset="-122"/>
                <a:ea typeface="楷体" panose="02010609060101010101" charset="-122"/>
                <a:cs typeface="楷体" panose="02010609060101010101" charset="-122"/>
              </a:rPr>
              <a:t>政府就会发</a:t>
            </a:r>
            <a:r>
              <a:rPr lang="zh-CN" altLang="en-US" sz="2400">
                <a:latin typeface="楷体" panose="02010609060101010101" charset="-122"/>
                <a:ea typeface="楷体" panose="02010609060101010101" charset="-122"/>
                <a:cs typeface="楷体" panose="02010609060101010101" charset="-122"/>
              </a:rPr>
              <a:t>展</a:t>
            </a:r>
            <a:r>
              <a:rPr lang="en-US" altLang="zh-CN" sz="2400">
                <a:latin typeface="楷体" panose="02010609060101010101" charset="-122"/>
                <a:ea typeface="楷体" panose="02010609060101010101" charset="-122"/>
                <a:cs typeface="楷体" panose="02010609060101010101" charset="-122"/>
              </a:rPr>
              <a:t>成帝制。古代罗马的历史就是当时人们引以为鉴的例子。</a:t>
            </a:r>
            <a:r>
              <a:rPr lang="en-US" altLang="zh-CN" sz="2400" b="1">
                <a:solidFill>
                  <a:srgbClr val="FF0000"/>
                </a:solidFill>
                <a:latin typeface="楷体" panose="02010609060101010101" charset="-122"/>
                <a:ea typeface="楷体" panose="02010609060101010101" charset="-122"/>
                <a:cs typeface="楷体" panose="02010609060101010101" charset="-122"/>
              </a:rPr>
              <a:t>既要建立一个强有力的中央</a:t>
            </a:r>
            <a:r>
              <a:rPr lang="zh-CN" altLang="en-US" sz="2400" b="1">
                <a:solidFill>
                  <a:srgbClr val="FF0000"/>
                </a:solidFill>
                <a:latin typeface="楷体" panose="02010609060101010101" charset="-122"/>
                <a:ea typeface="楷体" panose="02010609060101010101" charset="-122"/>
                <a:cs typeface="楷体" panose="02010609060101010101" charset="-122"/>
              </a:rPr>
              <a:t>政</a:t>
            </a:r>
            <a:r>
              <a:rPr lang="en-US" altLang="zh-CN" sz="2400" b="1">
                <a:solidFill>
                  <a:srgbClr val="FF0000"/>
                </a:solidFill>
                <a:latin typeface="楷体" panose="02010609060101010101" charset="-122"/>
                <a:ea typeface="楷体" panose="02010609060101010101" charset="-122"/>
                <a:cs typeface="楷体" panose="02010609060101010101" charset="-122"/>
              </a:rPr>
              <a:t>府,</a:t>
            </a:r>
            <a:r>
              <a:rPr lang="en-US" altLang="zh-CN" sz="2400">
                <a:latin typeface="楷体" panose="02010609060101010101" charset="-122"/>
                <a:ea typeface="楷体" panose="02010609060101010101" charset="-122"/>
                <a:cs typeface="楷体" panose="02010609060101010101" charset="-122"/>
              </a:rPr>
              <a:t>又要在这样</a:t>
            </a:r>
            <a:r>
              <a:rPr lang="en-US" altLang="zh-CN" sz="2400" b="1">
                <a:solidFill>
                  <a:srgbClr val="FF0000"/>
                </a:solidFill>
                <a:latin typeface="楷体" panose="02010609060101010101" charset="-122"/>
                <a:ea typeface="楷体" panose="02010609060101010101" charset="-122"/>
                <a:cs typeface="楷体" panose="02010609060101010101" charset="-122"/>
              </a:rPr>
              <a:t>一个大国里确保共和制</a:t>
            </a:r>
            <a:r>
              <a:rPr lang="en-US" altLang="zh-CN" sz="2400">
                <a:latin typeface="楷体" panose="02010609060101010101" charset="-122"/>
                <a:ea typeface="楷体" panose="02010609060101010101" charset="-122"/>
                <a:cs typeface="楷体" panose="02010609060101010101" charset="-122"/>
              </a:rPr>
              <a:t>,这是美政治领袖面临的新问</a:t>
            </a:r>
            <a:r>
              <a:rPr lang="en-US" altLang="zh-CN" sz="2400">
                <a:latin typeface="楷体" panose="02010609060101010101" charset="-122"/>
                <a:ea typeface="楷体" panose="02010609060101010101" charset="-122"/>
                <a:cs typeface="楷体" panose="02010609060101010101" charset="-122"/>
                <a:sym typeface="+mn-ea"/>
              </a:rPr>
              <a:t>题。</a:t>
            </a:r>
            <a:endParaRPr lang="en-US" altLang="zh-CN" sz="2400">
              <a:latin typeface="楷体" panose="02010609060101010101" charset="-122"/>
              <a:ea typeface="楷体" panose="02010609060101010101" charset="-122"/>
              <a:cs typeface="楷体" panose="02010609060101010101" charset="-122"/>
            </a:endParaRPr>
          </a:p>
          <a:p>
            <a:pPr algn="r"/>
            <a:r>
              <a:rPr lang="en-US" altLang="zh-CN" sz="2400">
                <a:latin typeface="楷体" panose="02010609060101010101" charset="-122"/>
                <a:ea typeface="楷体" panose="02010609060101010101" charset="-122"/>
                <a:cs typeface="楷体" panose="02010609060101010101" charset="-122"/>
              </a:rPr>
              <a:t>——岳麓版《政治文明历程》</a:t>
            </a:r>
            <a:endParaRPr lang="en-US" altLang="zh-CN" sz="24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3208655"/>
            <a:ext cx="11200765" cy="307911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7869555" y="3355975"/>
            <a:ext cx="3472180" cy="2763520"/>
          </a:xfrm>
          <a:prstGeom prst="rect">
            <a:avLst/>
          </a:prstGeom>
          <a:solidFill>
            <a:schemeClr val="bg1"/>
          </a:solidFill>
          <a:ln>
            <a:noFill/>
          </a:ln>
          <a:effectLst>
            <a:outerShdw blurRad="63500" algn="ctr" rotWithShape="0">
              <a:prstClr val="black">
                <a:alpha val="100000"/>
              </a:prstClr>
            </a:outerShdw>
          </a:effectLst>
        </p:spPr>
      </p:pic>
      <p:sp>
        <p:nvSpPr>
          <p:cNvPr id="4" name="文本框 3"/>
          <p:cNvSpPr txBox="1"/>
          <p:nvPr/>
        </p:nvSpPr>
        <p:spPr>
          <a:xfrm>
            <a:off x="712470" y="3232785"/>
            <a:ext cx="6849745" cy="2934335"/>
          </a:xfrm>
          <a:prstGeom prst="rect">
            <a:avLst/>
          </a:prstGeom>
          <a:noFill/>
        </p:spPr>
        <p:txBody>
          <a:bodyPr wrap="square" rtlCol="0" anchor="t">
            <a:spAutoFit/>
          </a:bodyPr>
          <a:lstStyle/>
          <a:p>
            <a:pPr algn="l">
              <a:lnSpc>
                <a:spcPct val="11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大州与小州</a:t>
            </a:r>
            <a:endPar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a:p>
            <a:pPr algn="l">
              <a:lnSpc>
                <a:spcPct val="110000"/>
              </a:lnSpc>
            </a:pPr>
            <a:r>
              <a:rPr lang="en-US" altLang="zh-CN" sz="2800" b="1" dirty="0">
                <a:solidFill>
                  <a:srgbClr val="FF0000"/>
                </a:solidFill>
                <a:sym typeface="+mn-ea"/>
              </a:rPr>
              <a:t>         </a:t>
            </a:r>
            <a:r>
              <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参议员每州两名，任期六年</a:t>
            </a:r>
            <a:endPar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r">
              <a:lnSpc>
                <a:spcPct val="110000"/>
              </a:lnSpc>
            </a:pPr>
            <a:r>
              <a:rPr lang="en-US" altLang="zh-CN" sz="2800" dirty="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dirty="0">
                <a:solidFill>
                  <a:srgbClr val="FF0000"/>
                </a:solidFill>
                <a:latin typeface="仿宋" panose="02010609060101010101" charset="-122"/>
                <a:ea typeface="仿宋" panose="02010609060101010101" charset="-122"/>
                <a:cs typeface="仿宋" panose="02010609060101010101" charset="-122"/>
                <a:sym typeface="+mn-ea"/>
              </a:rPr>
              <a:t>大州对小州的妥协</a:t>
            </a:r>
            <a:endPar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10000"/>
              </a:lnSpc>
            </a:pPr>
            <a:r>
              <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a:t>
            </a:r>
            <a:r>
              <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众议员据人口比例选出，任期两年</a:t>
            </a:r>
            <a:r>
              <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rPr>
              <a:t>         </a:t>
            </a:r>
            <a:endPar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r">
              <a:lnSpc>
                <a:spcPct val="110000"/>
              </a:lnSpc>
            </a:pPr>
            <a:r>
              <a:rPr lang="en-US" altLang="zh-CN" sz="2800" dirty="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dirty="0">
                <a:solidFill>
                  <a:srgbClr val="FF0000"/>
                </a:solidFill>
                <a:latin typeface="仿宋" panose="02010609060101010101" charset="-122"/>
                <a:ea typeface="仿宋" panose="02010609060101010101" charset="-122"/>
                <a:cs typeface="仿宋" panose="02010609060101010101" charset="-122"/>
                <a:sym typeface="+mn-ea"/>
              </a:rPr>
              <a:t>小州对大州的让步</a:t>
            </a:r>
            <a:endPar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l">
              <a:lnSpc>
                <a:spcPct val="110000"/>
              </a:lnSpc>
            </a:pPr>
            <a:r>
              <a:rPr lang="zh-CN" altLang="en-US" sz="2800" b="1" dirty="0">
                <a:solidFill>
                  <a:schemeClr val="tx1">
                    <a:lumMod val="95000"/>
                    <a:lumOff val="5000"/>
                  </a:schemeClr>
                </a:solidFill>
                <a:latin typeface="仿宋" panose="02010609060101010101" charset="-122"/>
                <a:ea typeface="仿宋" panose="02010609060101010101" charset="-122"/>
                <a:cs typeface="仿宋" panose="02010609060101010101" charset="-122"/>
              </a:rPr>
              <a:t>作用：</a:t>
            </a:r>
            <a:r>
              <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rPr>
              <a:t>分别照顾了大州和小州的利益</a:t>
            </a:r>
            <a:endPar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sp>
        <p:nvSpPr>
          <p:cNvPr id="2" name="文本框 1"/>
          <p:cNvSpPr txBox="1"/>
          <p:nvPr/>
        </p:nvSpPr>
        <p:spPr>
          <a:xfrm>
            <a:off x="2747645" y="3211948"/>
            <a:ext cx="2327910" cy="521970"/>
          </a:xfrm>
          <a:prstGeom prst="rect">
            <a:avLst/>
          </a:prstGeom>
          <a:noFill/>
        </p:spPr>
        <p:txBody>
          <a:bodyPr wrap="none" rtlCol="0" anchor="t">
            <a:spAutoFit/>
          </a:bodyPr>
          <a:lstStyle/>
          <a:p>
            <a:pPr algn="l"/>
            <a:r>
              <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——议员分配</a:t>
            </a:r>
            <a:endPar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3" name="文本框 2"/>
          <p:cNvSpPr txBox="1"/>
          <p:nvPr/>
        </p:nvSpPr>
        <p:spPr>
          <a:xfrm>
            <a:off x="431800" y="1028700"/>
            <a:ext cx="11307445" cy="1938020"/>
          </a:xfrm>
          <a:prstGeom prst="rect">
            <a:avLst/>
          </a:prstGeom>
          <a:noFill/>
        </p:spPr>
        <p:txBody>
          <a:bodyPr wrap="square" rtlCol="0" anchor="t">
            <a:spAutoFit/>
          </a:bodyPr>
          <a:p>
            <a:pPr lvl="0" algn="l">
              <a:buClrTx/>
              <a:buSzTx/>
              <a:buFontTx/>
            </a:pPr>
            <a:r>
              <a:rPr lang="zh-CN" altLang="en-US" sz="2400" b="1">
                <a:latin typeface="楷体" panose="02010609060101010101" charset="-122"/>
                <a:ea typeface="楷体" panose="02010609060101010101" charset="-122"/>
                <a:cs typeface="楷体" panose="02010609060101010101" charset="-122"/>
                <a:sym typeface="+mn-ea"/>
              </a:rPr>
              <a:t>材料：</a:t>
            </a:r>
            <a:r>
              <a:rPr lang="zh-CN" altLang="en-US" sz="2400">
                <a:latin typeface="楷体" panose="02010609060101010101" charset="-122"/>
                <a:ea typeface="楷体" panose="02010609060101010101" charset="-122"/>
                <a:cs typeface="楷体" panose="02010609060101010101" charset="-122"/>
                <a:sym typeface="+mn-ea"/>
              </a:rPr>
              <a:t>历史进程中的变革是诸多因素合力作用的结果。在美国制宪会议中，围绕代表权问题，州权主义者不愿屈从“大州支配”，以</a:t>
            </a:r>
            <a:r>
              <a:rPr lang="zh-CN" altLang="en-US" sz="2400">
                <a:solidFill>
                  <a:srgbClr val="FF0000"/>
                </a:solidFill>
                <a:latin typeface="楷体" panose="02010609060101010101" charset="-122"/>
                <a:ea typeface="楷体" panose="02010609060101010101" charset="-122"/>
                <a:cs typeface="楷体" panose="02010609060101010101" charset="-122"/>
                <a:sym typeface="+mn-ea"/>
              </a:rPr>
              <a:t>小州退出联邦同大国结盟相要挟；</a:t>
            </a:r>
            <a:r>
              <a:rPr lang="zh-CN" altLang="en-US" sz="2400">
                <a:latin typeface="楷体" panose="02010609060101010101" charset="-122"/>
                <a:ea typeface="楷体" panose="02010609060101010101" charset="-122"/>
                <a:cs typeface="楷体" panose="02010609060101010101" charset="-122"/>
                <a:sym typeface="+mn-ea"/>
              </a:rPr>
              <a:t>国家主义者也不甘示弱，宣布大州“不会在任何其他方案上结盟”，声称如果小州脱离联邦就</a:t>
            </a:r>
            <a:r>
              <a:rPr lang="zh-CN" altLang="en-US" sz="2400">
                <a:solidFill>
                  <a:srgbClr val="FF0000"/>
                </a:solidFill>
                <a:latin typeface="楷体" panose="02010609060101010101" charset="-122"/>
                <a:ea typeface="楷体" panose="02010609060101010101" charset="-122"/>
                <a:cs typeface="楷体" panose="02010609060101010101" charset="-122"/>
                <a:sym typeface="+mn-ea"/>
              </a:rPr>
              <a:t>不惜以军事手段解决问题</a:t>
            </a:r>
            <a:r>
              <a:rPr lang="zh-CN" altLang="en-US" sz="2400">
                <a:latin typeface="楷体" panose="02010609060101010101" charset="-122"/>
                <a:ea typeface="楷体" panose="02010609060101010101" charset="-122"/>
                <a:cs typeface="楷体" panose="02010609060101010101" charset="-122"/>
                <a:sym typeface="+mn-ea"/>
              </a:rPr>
              <a:t>。双方最终在</a:t>
            </a:r>
            <a:r>
              <a:rPr lang="zh-CN" altLang="en-US" sz="2400">
                <a:solidFill>
                  <a:srgbClr val="FF0000"/>
                </a:solidFill>
                <a:latin typeface="楷体" panose="02010609060101010101" charset="-122"/>
                <a:ea typeface="楷体" panose="02010609060101010101" charset="-122"/>
                <a:cs typeface="楷体" panose="02010609060101010101" charset="-122"/>
                <a:sym typeface="+mn-ea"/>
              </a:rPr>
              <a:t>参众两院议席分配比例等问题上达成妥协。 </a:t>
            </a:r>
            <a:r>
              <a:rPr lang="zh-CN" altLang="en-US" sz="2400">
                <a:latin typeface="楷体" panose="02010609060101010101" charset="-122"/>
                <a:ea typeface="楷体" panose="02010609060101010101" charset="-122"/>
                <a:cs typeface="楷体" panose="02010609060101010101" charset="-122"/>
                <a:sym typeface="+mn-ea"/>
              </a:rPr>
              <a:t>                                      ——选自2022浙江6月选考</a:t>
            </a:r>
            <a:endParaRPr lang="zh-CN" altLang="en-US" sz="2400">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457835" y="453390"/>
            <a:ext cx="980440" cy="460375"/>
          </a:xfrm>
          <a:prstGeom prst="rect">
            <a:avLst/>
          </a:prstGeom>
          <a:solidFill>
            <a:srgbClr val="454545"/>
          </a:solidFill>
        </p:spPr>
        <p:txBody>
          <a:bodyPr wrap="square" rtlCol="0" anchor="t">
            <a:spAutoFit/>
          </a:bodyPr>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7" name="文本框 6"/>
          <p:cNvSpPr txBox="1"/>
          <p:nvPr/>
        </p:nvSpPr>
        <p:spPr>
          <a:xfrm>
            <a:off x="1538707" y="417121"/>
            <a:ext cx="2632710" cy="583565"/>
          </a:xfrm>
          <a:prstGeom prst="rect">
            <a:avLst/>
          </a:prstGeom>
          <a:noFill/>
        </p:spPr>
        <p:txBody>
          <a:bodyPr wrap="none" rtlCol="0">
            <a:spAutoFit/>
          </a:bodyPr>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down)">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down)">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down)">
                                      <p:cBhvr>
                                        <p:cTn id="2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426970"/>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W020100825477645065425.jpg"/>
          <p:cNvPicPr>
            <a:picLocks noChangeAspect="1"/>
          </p:cNvPicPr>
          <p:nvPr/>
        </p:nvPicPr>
        <p:blipFill>
          <a:blip r:embed="rId1"/>
          <a:stretch>
            <a:fillRect/>
          </a:stretch>
        </p:blipFill>
        <p:spPr>
          <a:xfrm>
            <a:off x="7825740" y="2731135"/>
            <a:ext cx="3564890" cy="2849245"/>
          </a:xfrm>
          <a:prstGeom prst="rect">
            <a:avLst/>
          </a:prstGeom>
          <a:solidFill>
            <a:schemeClr val="bg1"/>
          </a:solidFill>
          <a:ln>
            <a:noFill/>
          </a:ln>
          <a:effectLst>
            <a:outerShdw blurRad="63500" algn="ctr" rotWithShape="0">
              <a:prstClr val="black">
                <a:alpha val="100000"/>
              </a:prstClr>
            </a:outerShdw>
          </a:effectLst>
        </p:spPr>
      </p:pic>
      <p:sp>
        <p:nvSpPr>
          <p:cNvPr id="4" name="文本框 3"/>
          <p:cNvSpPr txBox="1"/>
          <p:nvPr/>
        </p:nvSpPr>
        <p:spPr>
          <a:xfrm>
            <a:off x="712470" y="2564130"/>
            <a:ext cx="6849745" cy="3192145"/>
          </a:xfrm>
          <a:prstGeom prst="rect">
            <a:avLst/>
          </a:prstGeom>
          <a:noFill/>
        </p:spPr>
        <p:txBody>
          <a:bodyPr wrap="square" rtlCol="0" anchor="t">
            <a:spAutoFit/>
          </a:bodyPr>
          <a:lstStyle/>
          <a:p>
            <a:pPr algn="l">
              <a:lnSpc>
                <a:spcPct val="12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南方与北方</a:t>
            </a:r>
            <a:endParaRPr lang="zh-CN" altLang="en-US" sz="2800" b="1" dirty="0">
              <a:solidFill>
                <a:srgbClr val="FF0000"/>
              </a:solidFill>
              <a:effectLst/>
              <a:latin typeface="微软雅黑" panose="020B0503020204020204" charset="-122"/>
              <a:ea typeface="微软雅黑" panose="020B0503020204020204" charset="-122"/>
              <a:sym typeface="+mn-ea"/>
            </a:endParaRPr>
          </a:p>
          <a:p>
            <a:pPr algn="l">
              <a:lnSpc>
                <a:spcPct val="120000"/>
              </a:lnSpc>
            </a:pPr>
            <a:r>
              <a:rPr lang="en-US" altLang="zh-CN" sz="2800" b="1">
                <a:solidFill>
                  <a:srgbClr val="FF0000"/>
                </a:solidFill>
                <a:sym typeface="+mn-ea"/>
              </a:rPr>
              <a:t>      </a:t>
            </a:r>
            <a:r>
              <a:rPr lang="en-US" altLang="zh-CN" sz="2800">
                <a:solidFill>
                  <a:srgbClr val="FF0000"/>
                </a:solidFill>
                <a:sym typeface="+mn-ea"/>
              </a:rPr>
              <a:t> </a:t>
            </a:r>
            <a:r>
              <a:rPr lang="zh-CN" altLang="en-US" sz="2800">
                <a:solidFill>
                  <a:schemeClr val="tx1">
                    <a:lumMod val="95000"/>
                    <a:lumOff val="5000"/>
                  </a:schemeClr>
                </a:solidFill>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1787年宪法保留南方奴隶制</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r">
              <a:lnSpc>
                <a:spcPct val="120000"/>
              </a:lnSpc>
            </a:pPr>
            <a:r>
              <a:rPr lang="en-US" altLang="zh-CN" sz="28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a:solidFill>
                  <a:srgbClr val="FF0000"/>
                </a:solidFill>
                <a:latin typeface="仿宋" panose="02010609060101010101" charset="-122"/>
                <a:ea typeface="仿宋" panose="02010609060101010101" charset="-122"/>
                <a:cs typeface="仿宋" panose="02010609060101010101" charset="-122"/>
                <a:sym typeface="+mn-ea"/>
              </a:rPr>
              <a:t>北方对南方的妥协</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2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1787</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年宪法又规定五个黑人折合为三个自由人来计算南方各州总人数</a:t>
            </a: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rPr>
              <a:t>        </a:t>
            </a:r>
            <a:endPar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r">
              <a:lnSpc>
                <a:spcPct val="120000"/>
              </a:lnSpc>
            </a:pPr>
            <a:r>
              <a:rPr lang="en-US" altLang="zh-CN" sz="28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a:solidFill>
                  <a:srgbClr val="FF0000"/>
                </a:solidFill>
                <a:latin typeface="仿宋" panose="02010609060101010101" charset="-122"/>
                <a:ea typeface="仿宋" panose="02010609060101010101" charset="-122"/>
                <a:cs typeface="仿宋" panose="02010609060101010101" charset="-122"/>
                <a:sym typeface="+mn-ea"/>
              </a:rPr>
              <a:t>南方对北方的让步</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sp>
        <p:nvSpPr>
          <p:cNvPr id="7" name="文本框 6"/>
          <p:cNvSpPr txBox="1"/>
          <p:nvPr/>
        </p:nvSpPr>
        <p:spPr>
          <a:xfrm>
            <a:off x="457835" y="122555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0" name="文本框 9"/>
          <p:cNvSpPr txBox="1"/>
          <p:nvPr/>
        </p:nvSpPr>
        <p:spPr>
          <a:xfrm>
            <a:off x="1538707" y="118928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2" name="文本框 1"/>
          <p:cNvSpPr txBox="1"/>
          <p:nvPr/>
        </p:nvSpPr>
        <p:spPr>
          <a:xfrm>
            <a:off x="2707005" y="2610025"/>
            <a:ext cx="3400425" cy="521970"/>
          </a:xfrm>
          <a:prstGeom prst="rect">
            <a:avLst/>
          </a:prstGeom>
          <a:noFill/>
        </p:spPr>
        <p:txBody>
          <a:bodyPr wrap="none" rtlCol="0" anchor="t">
            <a:spAutoFit/>
          </a:bodyPr>
          <a:lstStyle/>
          <a:p>
            <a:pPr algn="l"/>
            <a:r>
              <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——奴隶制的合法性</a:t>
            </a:r>
            <a:endPar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down)">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down)">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426970"/>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38" name="图片 26659" descr="联邦最高法院"/>
          <p:cNvPicPr>
            <a:picLocks noChangeAspect="1"/>
          </p:cNvPicPr>
          <p:nvPr/>
        </p:nvPicPr>
        <p:blipFill>
          <a:blip r:embed="rId1"/>
          <a:stretch>
            <a:fillRect/>
          </a:stretch>
        </p:blipFill>
        <p:spPr>
          <a:xfrm>
            <a:off x="485140" y="2426970"/>
            <a:ext cx="2949575" cy="3463925"/>
          </a:xfrm>
          <a:prstGeom prst="rect">
            <a:avLst/>
          </a:prstGeom>
          <a:noFill/>
          <a:ln w="9525">
            <a:noFill/>
          </a:ln>
        </p:spPr>
      </p:pic>
      <p:sp>
        <p:nvSpPr>
          <p:cNvPr id="7" name="文本框 6"/>
          <p:cNvSpPr txBox="1"/>
          <p:nvPr/>
        </p:nvSpPr>
        <p:spPr>
          <a:xfrm>
            <a:off x="457835" y="122555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0" name="文本框 9"/>
          <p:cNvSpPr txBox="1"/>
          <p:nvPr/>
        </p:nvSpPr>
        <p:spPr>
          <a:xfrm>
            <a:off x="1538707" y="118928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grpSp>
        <p:nvGrpSpPr>
          <p:cNvPr id="19" name="组合 18"/>
          <p:cNvGrpSpPr/>
          <p:nvPr/>
        </p:nvGrpSpPr>
        <p:grpSpPr>
          <a:xfrm>
            <a:off x="3703955" y="2905760"/>
            <a:ext cx="892810" cy="949960"/>
            <a:chOff x="5833" y="4576"/>
            <a:chExt cx="1406" cy="1496"/>
          </a:xfrm>
        </p:grpSpPr>
        <p:sp>
          <p:nvSpPr>
            <p:cNvPr id="2" name="左大括号 1"/>
            <p:cNvSpPr/>
            <p:nvPr/>
          </p:nvSpPr>
          <p:spPr>
            <a:xfrm>
              <a:off x="7043" y="4576"/>
              <a:ext cx="119" cy="1496"/>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2" charset="-122"/>
                <a:ea typeface="黑体" panose="02010609060101010101" pitchFamily="2" charset="-122"/>
              </a:endParaRPr>
            </a:p>
          </p:txBody>
        </p:sp>
        <p:sp>
          <p:nvSpPr>
            <p:cNvPr id="8" name="文本框 7"/>
            <p:cNvSpPr txBox="1"/>
            <p:nvPr/>
          </p:nvSpPr>
          <p:spPr>
            <a:xfrm>
              <a:off x="5833" y="4702"/>
              <a:ext cx="1406" cy="1190"/>
            </a:xfrm>
            <a:prstGeom prst="rect">
              <a:avLst/>
            </a:prstGeom>
            <a:noFill/>
          </p:spPr>
          <p:txBody>
            <a:bodyPr wrap="square" rtlCol="0" anchor="t">
              <a:spAutoFit/>
            </a:bodyPr>
            <a:lstStyle/>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权力妥协</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p:txBody>
        </p:sp>
      </p:grpSp>
      <p:grpSp>
        <p:nvGrpSpPr>
          <p:cNvPr id="20" name="组合 19"/>
          <p:cNvGrpSpPr/>
          <p:nvPr/>
        </p:nvGrpSpPr>
        <p:grpSpPr>
          <a:xfrm>
            <a:off x="3672840" y="4466590"/>
            <a:ext cx="923290" cy="949960"/>
            <a:chOff x="5784" y="7034"/>
            <a:chExt cx="1454" cy="1496"/>
          </a:xfrm>
        </p:grpSpPr>
        <p:sp>
          <p:nvSpPr>
            <p:cNvPr id="3" name="左大括号 2"/>
            <p:cNvSpPr/>
            <p:nvPr/>
          </p:nvSpPr>
          <p:spPr>
            <a:xfrm>
              <a:off x="7043" y="7034"/>
              <a:ext cx="119" cy="1496"/>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2" charset="-122"/>
                <a:ea typeface="黑体" panose="02010609060101010101" pitchFamily="2" charset="-122"/>
              </a:endParaRPr>
            </a:p>
          </p:txBody>
        </p:sp>
        <p:sp>
          <p:nvSpPr>
            <p:cNvPr id="11" name="文本框 10"/>
            <p:cNvSpPr txBox="1"/>
            <p:nvPr/>
          </p:nvSpPr>
          <p:spPr>
            <a:xfrm>
              <a:off x="5784" y="7161"/>
              <a:ext cx="1455" cy="1190"/>
            </a:xfrm>
            <a:prstGeom prst="rect">
              <a:avLst/>
            </a:prstGeom>
            <a:noFill/>
          </p:spPr>
          <p:txBody>
            <a:bodyPr wrap="square" rtlCol="0" anchor="t">
              <a:spAutoFit/>
            </a:bodyPr>
            <a:lstStyle/>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利益妥协</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p:txBody>
        </p:sp>
      </p:grpSp>
      <p:grpSp>
        <p:nvGrpSpPr>
          <p:cNvPr id="21" name="组合 20"/>
          <p:cNvGrpSpPr/>
          <p:nvPr/>
        </p:nvGrpSpPr>
        <p:grpSpPr>
          <a:xfrm>
            <a:off x="9670415" y="2933065"/>
            <a:ext cx="1965325" cy="2479040"/>
            <a:chOff x="15229" y="4619"/>
            <a:chExt cx="3095" cy="3904"/>
          </a:xfrm>
        </p:grpSpPr>
        <p:sp>
          <p:nvSpPr>
            <p:cNvPr id="12" name="左大括号 11"/>
            <p:cNvSpPr/>
            <p:nvPr/>
          </p:nvSpPr>
          <p:spPr>
            <a:xfrm rot="10800000">
              <a:off x="15229" y="4619"/>
              <a:ext cx="187" cy="3904"/>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2" charset="-122"/>
                <a:ea typeface="黑体" panose="02010609060101010101" pitchFamily="2" charset="-122"/>
              </a:endParaRPr>
            </a:p>
          </p:txBody>
        </p:sp>
        <p:sp>
          <p:nvSpPr>
            <p:cNvPr id="13" name="文本框 12"/>
            <p:cNvSpPr txBox="1"/>
            <p:nvPr/>
          </p:nvSpPr>
          <p:spPr>
            <a:xfrm>
              <a:off x="15476" y="5454"/>
              <a:ext cx="2849" cy="2236"/>
            </a:xfrm>
            <a:prstGeom prst="rect">
              <a:avLst/>
            </a:prstGeom>
            <a:noFill/>
          </p:spPr>
          <p:txBody>
            <a:bodyPr wrap="square" rtlCol="0" anchor="t">
              <a:spAutoFit/>
            </a:bodyPr>
            <a:lstStyle/>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利于美国长期稳定繁荣</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促进资本主义经济发展</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p:txBody>
        </p:sp>
      </p:grpSp>
      <p:sp>
        <p:nvSpPr>
          <p:cNvPr id="15" name="文本框 14"/>
          <p:cNvSpPr txBox="1"/>
          <p:nvPr/>
        </p:nvSpPr>
        <p:spPr>
          <a:xfrm>
            <a:off x="4571365" y="3482340"/>
            <a:ext cx="4138295"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中央与地方</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联邦制</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16" name="文本框 15"/>
          <p:cNvSpPr txBox="1"/>
          <p:nvPr/>
        </p:nvSpPr>
        <p:spPr>
          <a:xfrm>
            <a:off x="4571365" y="5043805"/>
            <a:ext cx="5528310"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南方与北方</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奴隶制的合法性</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17" name="文本框 16"/>
          <p:cNvSpPr txBox="1"/>
          <p:nvPr/>
        </p:nvSpPr>
        <p:spPr>
          <a:xfrm>
            <a:off x="4571365" y="4382770"/>
            <a:ext cx="4626610"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大州与小州</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议员分配</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18" name="文本框 17"/>
          <p:cNvSpPr txBox="1"/>
          <p:nvPr/>
        </p:nvSpPr>
        <p:spPr>
          <a:xfrm>
            <a:off x="4571365" y="2821305"/>
            <a:ext cx="4810125"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中央政府内部</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三权分立</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22" name="矩形 21"/>
          <p:cNvSpPr/>
          <p:nvPr/>
        </p:nvSpPr>
        <p:spPr>
          <a:xfrm>
            <a:off x="9567545" y="770255"/>
            <a:ext cx="1751965" cy="2062480"/>
          </a:xfrm>
          <a:prstGeom prst="rect">
            <a:avLst/>
          </a:prstGeom>
          <a:blipFill dpi="0" rotWithShape="1">
            <a:blip r:embed="rId2">
              <a:alphaModFix amt="25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96875" y="1410335"/>
            <a:ext cx="11398250" cy="4615815"/>
          </a:xfrm>
          <a:prstGeom prst="rect">
            <a:avLst/>
          </a:prstGeom>
          <a:noFill/>
        </p:spPr>
        <p:txBody>
          <a:bodyPr wrap="square" rtlCol="0" anchor="t">
            <a:spAutoFit/>
          </a:bodyPr>
          <a:p>
            <a:pPr>
              <a:lnSpc>
                <a:spcPct val="150000"/>
              </a:lnSpc>
            </a:pP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1925年，美国国会通过《法官法》，完全赋予最高法院对上诉案件的自由裁量权，使之可以更多地根据其主观判断来审理案件。此后，最高法院得以积极干预政府的公共政策。据此可知，美国</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A</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rPr>
              <a:t>国会地位在这一时期高于最高法院</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B.三权分立体制进行了一次内部调整</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C.最高法院可利用自由裁量权压制政府</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D</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rPr>
              <a:t>分权与制衡机制遭到一定程度的破坏</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556260" y="740410"/>
            <a:ext cx="1551940" cy="460375"/>
          </a:xfrm>
          <a:prstGeom prst="rect">
            <a:avLst/>
          </a:prstGeom>
          <a:solidFill>
            <a:srgbClr val="454545"/>
          </a:solidFill>
        </p:spPr>
        <p:txBody>
          <a:bodyPr wrap="square" rtlCol="0" anchor="t">
            <a:spAutoFit/>
          </a:bodyPr>
          <a:p>
            <a:pPr algn="l"/>
            <a:r>
              <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真题训练</a:t>
            </a:r>
            <a:endPar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pic>
        <p:nvPicPr>
          <p:cNvPr id="8" name="图片 7"/>
          <p:cNvPicPr>
            <a:picLocks noChangeAspect="1"/>
          </p:cNvPicPr>
          <p:nvPr/>
        </p:nvPicPr>
        <p:blipFill rotWithShape="1">
          <a:blip r:embed="rId1">
            <a:clrChange>
              <a:clrFrom>
                <a:srgbClr val="EEECE0"/>
              </a:clrFrom>
              <a:clrTo>
                <a:srgbClr val="EEECE0">
                  <a:alpha val="0"/>
                </a:srgbClr>
              </a:clrTo>
            </a:clrChange>
          </a:blip>
          <a:srcRect l="7309" t="17910" r="11411" b="19334"/>
          <a:stretch>
            <a:fillRect/>
          </a:stretch>
        </p:blipFill>
        <p:spPr>
          <a:xfrm>
            <a:off x="8579485" y="5090160"/>
            <a:ext cx="3612515" cy="1567815"/>
          </a:xfrm>
          <a:prstGeom prst="rect">
            <a:avLst/>
          </a:prstGeom>
        </p:spPr>
      </p:pic>
      <p:sp>
        <p:nvSpPr>
          <p:cNvPr id="2" name="文本框 1"/>
          <p:cNvSpPr txBox="1"/>
          <p:nvPr/>
        </p:nvSpPr>
        <p:spPr>
          <a:xfrm rot="1020000">
            <a:off x="860425" y="3914140"/>
            <a:ext cx="684530" cy="1198880"/>
          </a:xfrm>
          <a:prstGeom prst="rect">
            <a:avLst/>
          </a:prstGeom>
          <a:noFill/>
        </p:spPr>
        <p:txBody>
          <a:bodyPr wrap="none" rtlCol="0" anchor="t">
            <a:spAutoFit/>
          </a:bodyPr>
          <a:p>
            <a:r>
              <a:rPr lang="zh-CN" altLang="en-US" sz="7200">
                <a:solidFill>
                  <a:srgbClr val="FF0000"/>
                </a:solidFill>
                <a:latin typeface="Arial" panose="020B0604020202020204" pitchFamily="34" charset="0"/>
                <a:cs typeface="Arial" panose="020B0604020202020204" pitchFamily="34" charset="0"/>
              </a:rPr>
              <a:t>√</a:t>
            </a:r>
            <a:endParaRPr lang="zh-CN" altLang="en-US" sz="7200">
              <a:solidFill>
                <a:srgbClr val="FF0000"/>
              </a:solidFill>
              <a:latin typeface="Arial" panose="020B0604020202020204" pitchFamily="34" charset="0"/>
              <a:cs typeface="Arial" panose="020B0604020202020204" pitchFamily="34" charset="0"/>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91155"/>
            <a:ext cx="12192000" cy="33191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50215" y="4027805"/>
            <a:ext cx="6910070" cy="1899285"/>
          </a:xfrm>
          <a:prstGeom prst="rect">
            <a:avLst/>
          </a:prstGeom>
          <a:noFill/>
        </p:spPr>
        <p:txBody>
          <a:bodyPr wrap="square" rtlCol="0" anchor="t">
            <a:spAutoFit/>
          </a:bodyPr>
          <a:lstStyle/>
          <a:p>
            <a:pPr>
              <a:lnSpc>
                <a:spcPct val="140000"/>
              </a:lnSpc>
            </a:pPr>
            <a:r>
              <a:rPr lang="zh-CN" altLang="en-US" sz="2800">
                <a:solidFill>
                  <a:schemeClr val="tx1">
                    <a:lumMod val="95000"/>
                    <a:lumOff val="5000"/>
                  </a:schemeClr>
                </a:solidFill>
                <a:effectLst/>
                <a:latin typeface="仿宋" panose="02010609060101010101" charset="-122"/>
                <a:ea typeface="仿宋" panose="02010609060101010101" charset="-122"/>
              </a:rPr>
              <a:t>①是</a:t>
            </a:r>
            <a:r>
              <a:rPr lang="zh-CN" altLang="en-US" sz="2800" noProof="0" dirty="0">
                <a:ln>
                  <a:noFill/>
                </a:ln>
                <a:solidFill>
                  <a:schemeClr val="tx1">
                    <a:lumMod val="95000"/>
                    <a:lumOff val="5000"/>
                  </a:schemeClr>
                </a:solidFill>
                <a:effectLst/>
                <a:uLnTx/>
                <a:uFillTx/>
                <a:latin typeface="仿宋" panose="02010609060101010101" charset="-122"/>
                <a:ea typeface="仿宋" panose="02010609060101010101" charset="-122"/>
                <a:sym typeface="+mn-ea"/>
              </a:rPr>
              <a:t>推动世界民主政治的重要手段</a:t>
            </a:r>
            <a:endParaRPr lang="zh-CN" altLang="en-US" sz="2800">
              <a:solidFill>
                <a:schemeClr val="tx1">
                  <a:lumMod val="95000"/>
                  <a:lumOff val="5000"/>
                </a:schemeClr>
              </a:solidFill>
              <a:effectLst/>
              <a:latin typeface="仿宋" panose="02010609060101010101" charset="-122"/>
              <a:ea typeface="仿宋" panose="02010609060101010101" charset="-122"/>
            </a:endParaRPr>
          </a:p>
          <a:p>
            <a:pPr>
              <a:lnSpc>
                <a:spcPct val="140000"/>
              </a:lnSpc>
            </a:pPr>
            <a:r>
              <a:rPr lang="zh-CN" altLang="en-US" sz="2800">
                <a:solidFill>
                  <a:schemeClr val="tx1">
                    <a:lumMod val="95000"/>
                    <a:lumOff val="5000"/>
                  </a:schemeClr>
                </a:solidFill>
                <a:effectLst/>
                <a:latin typeface="仿宋" panose="02010609060101010101" charset="-122"/>
                <a:ea typeface="仿宋" panose="02010609060101010101" charset="-122"/>
              </a:rPr>
              <a:t>②是双方力量的对比结果</a:t>
            </a:r>
            <a:endParaRPr lang="zh-CN" altLang="en-US" sz="2800">
              <a:solidFill>
                <a:schemeClr val="tx1">
                  <a:lumMod val="95000"/>
                  <a:lumOff val="5000"/>
                </a:schemeClr>
              </a:solidFill>
              <a:effectLst/>
              <a:latin typeface="仿宋" panose="02010609060101010101" charset="-122"/>
              <a:ea typeface="仿宋" panose="02010609060101010101" charset="-122"/>
            </a:endParaRPr>
          </a:p>
          <a:p>
            <a:pPr>
              <a:lnSpc>
                <a:spcPct val="140000"/>
              </a:lnSpc>
            </a:pPr>
            <a:r>
              <a:rPr lang="zh-CN" altLang="en-US" sz="2800">
                <a:solidFill>
                  <a:schemeClr val="tx1">
                    <a:lumMod val="95000"/>
                    <a:lumOff val="5000"/>
                  </a:schemeClr>
                </a:solidFill>
                <a:effectLst/>
                <a:latin typeface="仿宋" panose="02010609060101010101" charset="-122"/>
                <a:ea typeface="仿宋" panose="02010609060101010101" charset="-122"/>
              </a:rPr>
              <a:t>③是一种智慧，但要有原则讲时机</a:t>
            </a:r>
            <a:endParaRPr lang="zh-CN" altLang="en-US" sz="2800">
              <a:solidFill>
                <a:schemeClr val="tx1">
                  <a:lumMod val="95000"/>
                  <a:lumOff val="5000"/>
                </a:schemeClr>
              </a:solidFill>
              <a:effectLst/>
              <a:latin typeface="仿宋" panose="02010609060101010101" charset="-122"/>
              <a:ea typeface="仿宋" panose="02010609060101010101" charset="-122"/>
            </a:endParaRPr>
          </a:p>
        </p:txBody>
      </p:sp>
      <p:sp>
        <p:nvSpPr>
          <p:cNvPr id="15" name="文本框 14"/>
          <p:cNvSpPr txBox="1"/>
          <p:nvPr/>
        </p:nvSpPr>
        <p:spPr>
          <a:xfrm>
            <a:off x="450215" y="3188335"/>
            <a:ext cx="1970405" cy="521970"/>
          </a:xfrm>
          <a:prstGeom prst="rect">
            <a:avLst/>
          </a:prstGeom>
          <a:noFill/>
        </p:spPr>
        <p:txBody>
          <a:bodyPr wrap="square" rtlCol="0" anchor="t">
            <a:spAutoFit/>
          </a:bodyPr>
          <a:lstStyle/>
          <a:p>
            <a:pPr lvl="0" algn="ctr">
              <a:buClrTx/>
              <a:buSzTx/>
              <a:buFont typeface="Wingdings" panose="05000000000000000000" charset="0"/>
            </a:pPr>
            <a:r>
              <a:rPr lang="zh-CN" altLang="en-US" sz="2800">
                <a:solidFill>
                  <a:srgbClr val="FF0000"/>
                </a:solidFill>
                <a:latin typeface="黑体" panose="02010609060101010101" pitchFamily="2" charset="-122"/>
                <a:ea typeface="黑体" panose="02010609060101010101" pitchFamily="2" charset="-122"/>
                <a:sym typeface="+mn-ea"/>
              </a:rPr>
              <a:t>政治妥协：</a:t>
            </a:r>
            <a:endParaRPr lang="zh-CN" altLang="en-US" sz="2800">
              <a:solidFill>
                <a:srgbClr val="FF0000"/>
              </a:solidFill>
              <a:latin typeface="黑体" panose="02010609060101010101" pitchFamily="2" charset="-122"/>
              <a:ea typeface="黑体" panose="02010609060101010101" pitchFamily="2" charset="-122"/>
              <a:sym typeface="+mn-ea"/>
            </a:endParaRPr>
          </a:p>
        </p:txBody>
      </p:sp>
      <p:pic>
        <p:nvPicPr>
          <p:cNvPr id="16" name="图片 15" descr="t0105504dbb6d382ee8 (1)"/>
          <p:cNvPicPr>
            <a:picLocks noChangeAspect="1"/>
          </p:cNvPicPr>
          <p:nvPr/>
        </p:nvPicPr>
        <p:blipFill>
          <a:blip r:embed="rId1"/>
          <a:srcRect b="7984"/>
          <a:stretch>
            <a:fillRect/>
          </a:stretch>
        </p:blipFill>
        <p:spPr>
          <a:xfrm>
            <a:off x="6369685" y="2891155"/>
            <a:ext cx="5358130" cy="3319145"/>
          </a:xfrm>
          <a:prstGeom prst="roundRect">
            <a:avLst>
              <a:gd name="adj" fmla="val 0"/>
            </a:avLst>
          </a:prstGeom>
        </p:spPr>
      </p:pic>
      <p:grpSp>
        <p:nvGrpSpPr>
          <p:cNvPr id="17" name="组合 16"/>
          <p:cNvGrpSpPr/>
          <p:nvPr/>
        </p:nvGrpSpPr>
        <p:grpSpPr>
          <a:xfrm>
            <a:off x="455930" y="796290"/>
            <a:ext cx="4857750" cy="583583"/>
            <a:chOff x="10068" y="3345"/>
            <a:chExt cx="7650" cy="1051"/>
          </a:xfrm>
        </p:grpSpPr>
        <p:sp>
          <p:nvSpPr>
            <p:cNvPr id="18" name="矩形 17"/>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 name="矩形 18"/>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文本框 19"/>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三、认识</a:t>
              </a:r>
              <a:endParaRPr lang="zh-CN" altLang="en-US" sz="3200" b="1">
                <a:solidFill>
                  <a:srgbClr val="454545"/>
                </a:solidFill>
                <a:latin typeface="微软雅黑" panose="020B0503020204020204" charset="-122"/>
                <a:ea typeface="微软雅黑" panose="020B0503020204020204" charset="-122"/>
              </a:endParaRPr>
            </a:p>
          </p:txBody>
        </p:sp>
      </p:grpSp>
      <p:sp>
        <p:nvSpPr>
          <p:cNvPr id="11" name="佳佳PPT"/>
          <p:cNvSpPr txBox="1"/>
          <p:nvPr/>
        </p:nvSpPr>
        <p:spPr>
          <a:xfrm flipH="1">
            <a:off x="455930" y="1297940"/>
            <a:ext cx="11521440" cy="1296670"/>
          </a:xfrm>
          <a:prstGeom prst="rect">
            <a:avLst/>
          </a:prstGeom>
          <a:noFill/>
        </p:spPr>
        <p:txBody>
          <a:bodyPr vert="horz" wrap="square" rtlCol="0">
            <a:spAutoFit/>
          </a:bodyPr>
          <a:p>
            <a:pPr lvl="0">
              <a:lnSpc>
                <a:spcPct val="140000"/>
              </a:lnSpc>
              <a:defRPr/>
            </a:pPr>
            <a:r>
              <a:rPr lang="en-US" altLang="zh-CN" sz="2800" dirty="0">
                <a:solidFill>
                  <a:prstClr val="black"/>
                </a:solidFill>
                <a:latin typeface="仿宋" panose="02010609060101010101" charset="-122"/>
                <a:ea typeface="仿宋" panose="02010609060101010101" charset="-122"/>
                <a:cs typeface="仿宋" panose="02010609060101010101" charset="-122"/>
              </a:rPr>
              <a:t>    </a:t>
            </a:r>
            <a:r>
              <a:rPr lang="zh-CN" altLang="en-US" sz="2800" dirty="0">
                <a:solidFill>
                  <a:prstClr val="black"/>
                </a:solidFill>
                <a:latin typeface="仿宋" panose="02010609060101010101" charset="-122"/>
                <a:ea typeface="仿宋" panose="02010609060101010101" charset="-122"/>
                <a:cs typeface="仿宋" panose="02010609060101010101" charset="-122"/>
              </a:rPr>
              <a:t>一个民族不善于妥协，就不可能走向真正的民主。</a:t>
            </a:r>
            <a:endParaRPr lang="zh-CN" altLang="en-US" sz="2800" dirty="0">
              <a:solidFill>
                <a:prstClr val="black"/>
              </a:solidFill>
              <a:latin typeface="仿宋" panose="02010609060101010101" charset="-122"/>
              <a:ea typeface="仿宋" panose="02010609060101010101" charset="-122"/>
              <a:cs typeface="仿宋" panose="02010609060101010101" charset="-122"/>
            </a:endParaRPr>
          </a:p>
          <a:p>
            <a:pPr lvl="0" algn="r">
              <a:lnSpc>
                <a:spcPct val="140000"/>
              </a:lnSpc>
              <a:defRPr/>
            </a:pPr>
            <a:r>
              <a:rPr lang="zh-CN" altLang="en-US" sz="2800" dirty="0">
                <a:solidFill>
                  <a:prstClr val="black"/>
                </a:solidFill>
                <a:latin typeface="仿宋" panose="02010609060101010101" charset="-122"/>
                <a:ea typeface="仿宋" panose="02010609060101010101" charset="-122"/>
                <a:cs typeface="仿宋" panose="02010609060101010101" charset="-122"/>
              </a:rPr>
              <a:t>           ——马克垚《世界文明史》</a:t>
            </a:r>
            <a:endParaRPr lang="zh-CN" altLang="en-US" sz="2800" dirty="0">
              <a:solidFill>
                <a:prstClr val="black"/>
              </a:solidFill>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1439545" y="461010"/>
            <a:ext cx="1325245" cy="6185535"/>
          </a:xfrm>
          <a:prstGeom prst="rect">
            <a:avLst/>
          </a:prstGeom>
          <a:noFill/>
        </p:spPr>
        <p:txBody>
          <a:bodyPr wrap="square" rtlCol="0" anchor="t">
            <a:spAutoFit/>
          </a:bodyPr>
          <a:p>
            <a:r>
              <a:rPr lang="zh-CN" altLang="zh-CN" dirty="0">
                <a:sym typeface="+mn-ea"/>
              </a:rPr>
              <a:t>利益博弈是现实政治的常态，在分歧中达成共识考验智慧，核心利益是基石，彼此妥协是路径。妥协是现代政治的最高艺术，妥协是在不可能处看到可能。妥协还意味着追求自身利益的同时关切全社会共同福祉。</a:t>
            </a: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733182606634"/>
          <p:cNvPicPr>
            <a:picLocks noChangeAspect="1"/>
          </p:cNvPicPr>
          <p:nvPr/>
        </p:nvPicPr>
        <p:blipFill>
          <a:blip r:embed="rId1"/>
          <a:stretch>
            <a:fillRect/>
          </a:stretch>
        </p:blipFill>
        <p:spPr>
          <a:xfrm>
            <a:off x="-40005" y="-635"/>
            <a:ext cx="12296775" cy="6926580"/>
          </a:xfrm>
          <a:prstGeom prst="rect">
            <a:avLst/>
          </a:prstGeom>
        </p:spPr>
      </p:pic>
      <p:sp>
        <p:nvSpPr>
          <p:cNvPr id="22" name="矩形 21"/>
          <p:cNvSpPr/>
          <p:nvPr>
            <p:custDataLst>
              <p:tags r:id="rId2"/>
            </p:custDataLst>
          </p:nvPr>
        </p:nvSpPr>
        <p:spPr>
          <a:xfrm>
            <a:off x="-19050" y="4445"/>
            <a:ext cx="12275185" cy="6858000"/>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image (1)"/>
          <p:cNvPicPr>
            <a:picLocks noChangeAspect="1"/>
          </p:cNvPicPr>
          <p:nvPr/>
        </p:nvPicPr>
        <p:blipFill>
          <a:blip r:embed="rId3"/>
          <a:stretch>
            <a:fillRect/>
          </a:stretch>
        </p:blipFill>
        <p:spPr>
          <a:xfrm>
            <a:off x="-121285" y="1653540"/>
            <a:ext cx="4693285" cy="5205095"/>
          </a:xfrm>
          <a:prstGeom prst="rect">
            <a:avLst/>
          </a:prstGeom>
        </p:spPr>
      </p:pic>
      <p:pic>
        <p:nvPicPr>
          <p:cNvPr id="8" name="文本框 7" descr="image"/>
          <p:cNvPicPr>
            <a:picLocks noChangeAspect="1"/>
          </p:cNvPicPr>
          <p:nvPr/>
        </p:nvPicPr>
        <p:blipFill>
          <a:blip r:embed="rId4"/>
          <a:stretch>
            <a:fillRect/>
          </a:stretch>
        </p:blipFill>
        <p:spPr>
          <a:xfrm>
            <a:off x="5998210" y="644525"/>
            <a:ext cx="7710805" cy="6281420"/>
          </a:xfrm>
          <a:prstGeom prst="rect">
            <a:avLst/>
          </a:prstGeom>
          <a:noFill/>
        </p:spPr>
      </p:pic>
      <p:sp>
        <p:nvSpPr>
          <p:cNvPr id="17" name="文本框 16"/>
          <p:cNvSpPr txBox="1"/>
          <p:nvPr/>
        </p:nvSpPr>
        <p:spPr>
          <a:xfrm>
            <a:off x="630555" y="456565"/>
            <a:ext cx="11053445" cy="1383665"/>
          </a:xfrm>
          <a:prstGeom prst="rect">
            <a:avLst/>
          </a:prstGeom>
          <a:noFill/>
        </p:spPr>
        <p:txBody>
          <a:bodyPr wrap="square" rtlCol="0" anchor="t">
            <a:spAutoFit/>
          </a:bodyPr>
          <a:p>
            <a:r>
              <a:rPr lang="zh-CN" altLang="en-US" sz="2800">
                <a:solidFill>
                  <a:schemeClr val="bg1"/>
                </a:solidFill>
                <a:latin typeface="楷体" panose="02010609060101010101" charset="-122"/>
                <a:ea typeface="楷体" panose="02010609060101010101" charset="-122"/>
                <a:cs typeface="楷体" panose="02010609060101010101" charset="-122"/>
              </a:rPr>
              <a:t>2024 年 11 月 25 日起，俄罗斯报道称俄军部分突击部队攻入了顿涅茨克地区的库拉霍沃市，已经控制了东部城区 ，乌方作战力量则化整为零，一部分转移到该市的工厂区作战，另一部分开始向西撤离。</a:t>
            </a:r>
            <a:endParaRPr lang="zh-CN" altLang="en-US" sz="2800">
              <a:solidFill>
                <a:schemeClr val="bg1"/>
              </a:solidFill>
              <a:latin typeface="楷体" panose="02010609060101010101" charset="-122"/>
              <a:ea typeface="楷体" panose="02010609060101010101" charset="-122"/>
              <a:cs typeface="楷体" panose="02010609060101010101" charset="-122"/>
            </a:endParaRPr>
          </a:p>
        </p:txBody>
      </p:sp>
      <p:pic>
        <p:nvPicPr>
          <p:cNvPr id="20" name="图片 19"/>
          <p:cNvPicPr>
            <a:picLocks noChangeAspect="1"/>
          </p:cNvPicPr>
          <p:nvPr/>
        </p:nvPicPr>
        <p:blipFill>
          <a:blip r:embed="rId5"/>
          <a:stretch>
            <a:fillRect/>
          </a:stretch>
        </p:blipFill>
        <p:spPr>
          <a:xfrm>
            <a:off x="4965700" y="2536190"/>
            <a:ext cx="2692400" cy="253365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5930" y="796290"/>
            <a:ext cx="4857750" cy="583583"/>
            <a:chOff x="10068" y="3345"/>
            <a:chExt cx="7650" cy="1051"/>
          </a:xfrm>
        </p:grpSpPr>
        <p:sp>
          <p:nvSpPr>
            <p:cNvPr id="13" name="矩形 12"/>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矩形 13"/>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文本框 14"/>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三、认识</a:t>
              </a:r>
              <a:endParaRPr lang="zh-CN" altLang="en-US" sz="3200" b="1">
                <a:solidFill>
                  <a:srgbClr val="454545"/>
                </a:solidFill>
                <a:latin typeface="微软雅黑" panose="020B0503020204020204" charset="-122"/>
                <a:ea typeface="微软雅黑" panose="020B0503020204020204" charset="-122"/>
              </a:endParaRPr>
            </a:p>
          </p:txBody>
        </p:sp>
      </p:grpSp>
      <p:sp>
        <p:nvSpPr>
          <p:cNvPr id="2" name="文本框 1"/>
          <p:cNvSpPr txBox="1"/>
          <p:nvPr/>
        </p:nvSpPr>
        <p:spPr>
          <a:xfrm>
            <a:off x="387350" y="1680845"/>
            <a:ext cx="11128375" cy="521970"/>
          </a:xfrm>
          <a:prstGeom prst="rect">
            <a:avLst/>
          </a:prstGeom>
          <a:noFill/>
        </p:spPr>
        <p:txBody>
          <a:bodyPr wrap="square" rtlCol="0">
            <a:spAutoFit/>
          </a:bodyPr>
          <a:lstStyle/>
          <a:p>
            <a:pPr indent="0" algn="ctr">
              <a:buFont typeface="Wingdings" panose="05000000000000000000" charset="0"/>
              <a:buNone/>
            </a:pPr>
            <a:r>
              <a:rPr lang="zh-CN" altLang="en-US" sz="2800">
                <a:solidFill>
                  <a:srgbClr val="FF0000"/>
                </a:solidFill>
                <a:latin typeface="黑体" panose="02010609060101010101" pitchFamily="2" charset="-122"/>
                <a:ea typeface="黑体" panose="02010609060101010101" pitchFamily="2" charset="-122"/>
              </a:rPr>
              <a:t>中外还有哪些事件蕴含政治妥协手段？</a:t>
            </a:r>
            <a:endParaRPr lang="zh-CN" altLang="en-US" sz="2800">
              <a:solidFill>
                <a:srgbClr val="FF0000"/>
              </a:solidFill>
              <a:latin typeface="黑体" panose="02010609060101010101" pitchFamily="2" charset="-122"/>
              <a:ea typeface="黑体" panose="02010609060101010101" pitchFamily="2" charset="-122"/>
            </a:endParaRPr>
          </a:p>
        </p:txBody>
      </p:sp>
      <p:sp>
        <p:nvSpPr>
          <p:cNvPr id="50179" name="矩形 1"/>
          <p:cNvSpPr/>
          <p:nvPr/>
        </p:nvSpPr>
        <p:spPr>
          <a:xfrm>
            <a:off x="404495" y="2486660"/>
            <a:ext cx="5881370" cy="650875"/>
          </a:xfrm>
          <a:prstGeom prst="rect">
            <a:avLst/>
          </a:prstGeom>
          <a:noFill/>
          <a:ln w="9525">
            <a:noFill/>
          </a:ln>
        </p:spPr>
        <p:txBody>
          <a:bodyPr wrap="square">
            <a:spAutoFit/>
          </a:bodyPr>
          <a:lstStyle/>
          <a:p>
            <a:pPr marL="457200" indent="-457200">
              <a:lnSpc>
                <a:spcPct val="130000"/>
              </a:lnSpc>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rPr>
              <a:t>《十二铜表法》的颁布</a:t>
            </a:r>
            <a:endParaRPr sz="2800" dirty="0">
              <a:solidFill>
                <a:schemeClr val="tx1">
                  <a:lumMod val="95000"/>
                  <a:lumOff val="5000"/>
                </a:schemeClr>
              </a:solidFill>
              <a:latin typeface="仿宋" panose="02010609060101010101" charset="-122"/>
              <a:ea typeface="仿宋" panose="02010609060101010101" charset="-122"/>
            </a:endParaRPr>
          </a:p>
        </p:txBody>
      </p:sp>
      <p:pic>
        <p:nvPicPr>
          <p:cNvPr id="21539" name="图片 26660" descr="白宫"/>
          <p:cNvPicPr>
            <a:picLocks noChangeAspect="1"/>
          </p:cNvPicPr>
          <p:nvPr>
            <p:custDataLst>
              <p:tags r:id="rId1"/>
            </p:custDataLst>
          </p:nvPr>
        </p:nvPicPr>
        <p:blipFill>
          <a:blip r:embed="rId2"/>
          <a:stretch>
            <a:fillRect/>
          </a:stretch>
        </p:blipFill>
        <p:spPr>
          <a:xfrm>
            <a:off x="5556250" y="2606675"/>
            <a:ext cx="5807075" cy="3532505"/>
          </a:xfrm>
          <a:prstGeom prst="rect">
            <a:avLst/>
          </a:prstGeom>
          <a:noFill/>
          <a:ln w="9525">
            <a:noFill/>
          </a:ln>
        </p:spPr>
      </p:pic>
      <p:sp>
        <p:nvSpPr>
          <p:cNvPr id="7" name="矩形 6"/>
          <p:cNvSpPr/>
          <p:nvPr/>
        </p:nvSpPr>
        <p:spPr>
          <a:xfrm>
            <a:off x="404495" y="3276600"/>
            <a:ext cx="2124710"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辛亥革命  </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
        <p:nvSpPr>
          <p:cNvPr id="9" name="矩形 8"/>
          <p:cNvSpPr/>
          <p:nvPr/>
        </p:nvSpPr>
        <p:spPr>
          <a:xfrm>
            <a:off x="404495" y="4066540"/>
            <a:ext cx="3622675"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国共两次合作</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
        <p:nvSpPr>
          <p:cNvPr id="16" name="矩形 15"/>
          <p:cNvSpPr/>
          <p:nvPr/>
        </p:nvSpPr>
        <p:spPr>
          <a:xfrm>
            <a:off x="404495" y="5646420"/>
            <a:ext cx="5044960"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《苏德互不侵犯条约》     </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
        <p:nvSpPr>
          <p:cNvPr id="17" name="矩形 16"/>
          <p:cNvSpPr/>
          <p:nvPr/>
        </p:nvSpPr>
        <p:spPr>
          <a:xfrm>
            <a:off x="404495" y="4856480"/>
            <a:ext cx="4041775"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二战后的法德和解</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7" grpId="0"/>
      <p:bldP spid="9"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733182606634"/>
          <p:cNvPicPr>
            <a:picLocks noChangeAspect="1"/>
          </p:cNvPicPr>
          <p:nvPr/>
        </p:nvPicPr>
        <p:blipFill>
          <a:blip r:embed="rId1"/>
          <a:stretch>
            <a:fillRect/>
          </a:stretch>
        </p:blipFill>
        <p:spPr>
          <a:xfrm>
            <a:off x="-40005" y="-635"/>
            <a:ext cx="12296775" cy="6926580"/>
          </a:xfrm>
          <a:prstGeom prst="rect">
            <a:avLst/>
          </a:prstGeom>
        </p:spPr>
      </p:pic>
      <p:sp>
        <p:nvSpPr>
          <p:cNvPr id="22" name="矩形 21"/>
          <p:cNvSpPr/>
          <p:nvPr>
            <p:custDataLst>
              <p:tags r:id="rId2"/>
            </p:custDataLst>
          </p:nvPr>
        </p:nvSpPr>
        <p:spPr>
          <a:xfrm>
            <a:off x="-19050" y="4445"/>
            <a:ext cx="12275185" cy="6858000"/>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image (1)"/>
          <p:cNvPicPr>
            <a:picLocks noChangeAspect="1"/>
          </p:cNvPicPr>
          <p:nvPr/>
        </p:nvPicPr>
        <p:blipFill>
          <a:blip r:embed="rId3"/>
          <a:stretch>
            <a:fillRect/>
          </a:stretch>
        </p:blipFill>
        <p:spPr>
          <a:xfrm>
            <a:off x="-121285" y="1653540"/>
            <a:ext cx="4693285" cy="5205095"/>
          </a:xfrm>
          <a:prstGeom prst="rect">
            <a:avLst/>
          </a:prstGeom>
        </p:spPr>
      </p:pic>
      <p:pic>
        <p:nvPicPr>
          <p:cNvPr id="8" name="文本框 7" descr="image"/>
          <p:cNvPicPr>
            <a:picLocks noChangeAspect="1"/>
          </p:cNvPicPr>
          <p:nvPr/>
        </p:nvPicPr>
        <p:blipFill>
          <a:blip r:embed="rId4"/>
          <a:stretch>
            <a:fillRect/>
          </a:stretch>
        </p:blipFill>
        <p:spPr>
          <a:xfrm>
            <a:off x="6645910" y="573405"/>
            <a:ext cx="7098665" cy="6352540"/>
          </a:xfrm>
          <a:prstGeom prst="rect">
            <a:avLst/>
          </a:prstGeom>
          <a:noFill/>
        </p:spPr>
      </p:pic>
      <p:sp>
        <p:nvSpPr>
          <p:cNvPr id="9" name="文本框 8"/>
          <p:cNvSpPr txBox="1"/>
          <p:nvPr/>
        </p:nvSpPr>
        <p:spPr>
          <a:xfrm>
            <a:off x="183515" y="482600"/>
            <a:ext cx="4819015" cy="1198880"/>
          </a:xfrm>
          <a:prstGeom prst="rect">
            <a:avLst/>
          </a:prstGeom>
          <a:noFill/>
        </p:spPr>
        <p:txBody>
          <a:bodyPr wrap="square" rtlCol="0" anchor="t">
            <a:spAutoFit/>
          </a:bodyPr>
          <a:p>
            <a:r>
              <a:rPr lang="zh-CN" altLang="en-US" sz="2400" b="1">
                <a:solidFill>
                  <a:schemeClr val="bg1"/>
                </a:solidFill>
                <a:latin typeface="楷体" panose="02010609060101010101" charset="-122"/>
                <a:ea typeface="楷体" panose="02010609060101010101" charset="-122"/>
                <a:cs typeface="楷体" panose="02010609060101010101" charset="-122"/>
              </a:rPr>
              <a:t>据乌克兰媒体报道泽连斯基11月29日</a:t>
            </a:r>
            <a:r>
              <a:rPr lang="zh-CN" altLang="en-US" sz="2400" b="1">
                <a:solidFill>
                  <a:srgbClr val="FFFF00"/>
                </a:solidFill>
                <a:latin typeface="楷体" panose="02010609060101010101" charset="-122"/>
                <a:ea typeface="楷体" panose="02010609060101010101" charset="-122"/>
                <a:cs typeface="楷体" panose="02010609060101010101" charset="-122"/>
                <a:sym typeface="+mn-ea"/>
              </a:rPr>
              <a:t>开出停火条件，他</a:t>
            </a:r>
            <a:r>
              <a:rPr lang="zh-CN" altLang="en-US" sz="2400" b="1">
                <a:solidFill>
                  <a:schemeClr val="bg1"/>
                </a:solidFill>
                <a:latin typeface="楷体" panose="02010609060101010101" charset="-122"/>
                <a:ea typeface="楷体" panose="02010609060101010101" charset="-122"/>
                <a:cs typeface="楷体" panose="02010609060101010101" charset="-122"/>
              </a:rPr>
              <a:t>表示：如果乌控区纳入北约他愿意停止热战</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11" name="文本框 10"/>
          <p:cNvSpPr txBox="1"/>
          <p:nvPr/>
        </p:nvSpPr>
        <p:spPr>
          <a:xfrm>
            <a:off x="7101840" y="482600"/>
            <a:ext cx="4886325" cy="1198880"/>
          </a:xfrm>
          <a:prstGeom prst="rect">
            <a:avLst/>
          </a:prstGeom>
          <a:noFill/>
        </p:spPr>
        <p:txBody>
          <a:bodyPr wrap="square" rtlCol="0" anchor="t">
            <a:spAutoFit/>
          </a:bodyPr>
          <a:p>
            <a:pPr lvl="0" algn="l">
              <a:buClrTx/>
              <a:buSzTx/>
              <a:buFontTx/>
            </a:pPr>
            <a:r>
              <a:rPr lang="zh-CN" altLang="en-US" sz="2400" b="1">
                <a:solidFill>
                  <a:schemeClr val="bg1"/>
                </a:solidFill>
                <a:latin typeface="楷体" panose="02010609060101010101" charset="-122"/>
                <a:ea typeface="楷体" panose="02010609060101010101" charset="-122"/>
                <a:cs typeface="微软雅黑" panose="020B0503020204020204" charset="-122"/>
                <a:sym typeface="+mn-ea"/>
              </a:rPr>
              <a:t>俄方回应：这种想法</a:t>
            </a:r>
            <a:r>
              <a:rPr lang="zh-CN" altLang="en-US" sz="2400" b="1">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不可接受，</a:t>
            </a:r>
            <a:r>
              <a:rPr lang="zh-CN" altLang="en-US" sz="2400" b="1">
                <a:solidFill>
                  <a:schemeClr val="bg1"/>
                </a:solidFill>
                <a:latin typeface="楷体" panose="02010609060101010101" charset="-122"/>
                <a:ea typeface="楷体" panose="02010609060101010101" charset="-122"/>
                <a:cs typeface="微软雅黑" panose="020B0503020204020204" charset="-122"/>
                <a:sym typeface="+mn-ea"/>
              </a:rPr>
              <a:t>乌克兰加入北约的愿望说明乌方想要继续而非结束战争</a:t>
            </a:r>
            <a:endParaRPr lang="zh-CN" altLang="en-US" sz="2400" b="1">
              <a:solidFill>
                <a:schemeClr val="bg1"/>
              </a:solidFill>
              <a:latin typeface="楷体" panose="02010609060101010101" charset="-122"/>
              <a:ea typeface="楷体" panose="02010609060101010101" charset="-122"/>
              <a:cs typeface="微软雅黑" panose="020B0503020204020204" charset="-122"/>
              <a:sym typeface="+mn-ea"/>
            </a:endParaRPr>
          </a:p>
        </p:txBody>
      </p:sp>
      <p:sp>
        <p:nvSpPr>
          <p:cNvPr id="12" name="文本框 11"/>
          <p:cNvSpPr txBox="1"/>
          <p:nvPr/>
        </p:nvSpPr>
        <p:spPr>
          <a:xfrm>
            <a:off x="3802380" y="4807585"/>
            <a:ext cx="4632325" cy="1814830"/>
          </a:xfrm>
          <a:prstGeom prst="rect">
            <a:avLst/>
          </a:prstGeom>
          <a:noFill/>
        </p:spPr>
        <p:txBody>
          <a:bodyPr wrap="square" rtlCol="0" anchor="t">
            <a:spAutoFit/>
          </a:bodyPr>
          <a:p>
            <a:r>
              <a:rPr lang="zh-CN" altLang="en-US" sz="2800">
                <a:solidFill>
                  <a:schemeClr val="bg1"/>
                </a:solidFill>
                <a:latin typeface="楷体" panose="02010609060101010101" charset="-122"/>
                <a:ea typeface="楷体" panose="02010609060101010101" charset="-122"/>
                <a:cs typeface="微软雅黑" panose="020B0503020204020204" charset="-122"/>
              </a:rPr>
              <a:t>专家指出：泽连斯基的态度变化显示乌克兰</a:t>
            </a:r>
            <a:r>
              <a:rPr lang="zh-CN" altLang="en-US" sz="2800" b="1">
                <a:solidFill>
                  <a:srgbClr val="FFFF00"/>
                </a:solidFill>
                <a:latin typeface="楷体" panose="02010609060101010101" charset="-122"/>
                <a:ea typeface="楷体" panose="02010609060101010101" charset="-122"/>
                <a:cs typeface="微软雅黑" panose="020B0503020204020204" charset="-122"/>
              </a:rPr>
              <a:t>不再坚决反对谈判，</a:t>
            </a:r>
            <a:r>
              <a:rPr lang="zh-CN" altLang="en-US" sz="2800">
                <a:solidFill>
                  <a:schemeClr val="bg1"/>
                </a:solidFill>
                <a:latin typeface="楷体" panose="02010609060101010101" charset="-122"/>
                <a:ea typeface="楷体" panose="02010609060101010101" charset="-122"/>
                <a:cs typeface="微软雅黑" panose="020B0503020204020204" charset="-122"/>
              </a:rPr>
              <a:t>或因应对当前困境及特朗普政府的政策变化</a:t>
            </a:r>
            <a:endParaRPr lang="zh-CN" altLang="en-US" sz="2800">
              <a:solidFill>
                <a:schemeClr val="bg1"/>
              </a:solidFill>
              <a:latin typeface="楷体" panose="02010609060101010101" charset="-122"/>
              <a:ea typeface="楷体" panose="02010609060101010101" charset="-122"/>
              <a:cs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noChangeArrowheads="1"/>
          </p:cNvPicPr>
          <p:nvPr/>
        </p:nvPicPr>
        <p:blipFill>
          <a:blip r:embed="rId1"/>
          <a:srcRect/>
          <a:stretch>
            <a:fillRect/>
          </a:stretch>
        </p:blipFill>
        <p:spPr bwMode="auto">
          <a:xfrm flipH="1">
            <a:off x="635" y="0"/>
            <a:ext cx="12212320" cy="6864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custDataLst>
              <p:tags r:id="rId2"/>
            </p:custDataLst>
          </p:nvPr>
        </p:nvSpPr>
        <p:spPr>
          <a:xfrm>
            <a:off x="0" y="0"/>
            <a:ext cx="12192000" cy="6858000"/>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2738755" y="845820"/>
            <a:ext cx="8956040" cy="2676525"/>
          </a:xfrm>
          <a:prstGeom prst="rect">
            <a:avLst/>
          </a:prstGeom>
          <a:noFill/>
        </p:spPr>
        <p:txBody>
          <a:bodyPr wrap="square" rtlCol="0" anchor="t">
            <a:spAutoFit/>
          </a:bodyPr>
          <a:p>
            <a:r>
              <a:rPr sz="2800">
                <a:solidFill>
                  <a:schemeClr val="bg1"/>
                </a:solidFill>
                <a:latin typeface="楷体" panose="02010609060101010101" charset="-122"/>
                <a:ea typeface="楷体" panose="02010609060101010101" charset="-122"/>
                <a:cs typeface="楷体" panose="02010609060101010101" charset="-122"/>
              </a:rPr>
              <a:t>在和平和安全问题上，中国是世界上纪录最好的大国。我们努力探索</a:t>
            </a:r>
            <a:r>
              <a:rPr sz="2800" b="1">
                <a:solidFill>
                  <a:srgbClr val="FFFF00"/>
                </a:solidFill>
                <a:latin typeface="楷体" panose="02010609060101010101" charset="-122"/>
                <a:ea typeface="楷体" panose="02010609060101010101" charset="-122"/>
                <a:cs typeface="楷体" panose="02010609060101010101" charset="-122"/>
              </a:rPr>
              <a:t>中国特色的热点问题解决之道</a:t>
            </a:r>
            <a:r>
              <a:rPr sz="2800">
                <a:solidFill>
                  <a:schemeClr val="bg1"/>
                </a:solidFill>
                <a:latin typeface="楷体" panose="02010609060101010101" charset="-122"/>
                <a:ea typeface="楷体" panose="02010609060101010101" charset="-122"/>
                <a:cs typeface="楷体" panose="02010609060101010101" charset="-122"/>
              </a:rPr>
              <a:t>，在乌克兰危机、巴以冲突以及涉及朝鲜半岛、伊朗、缅甸、阿富汗等问题上发挥建设性作用。</a:t>
            </a:r>
            <a:endParaRPr sz="2800">
              <a:solidFill>
                <a:schemeClr val="bg1"/>
              </a:solidFill>
              <a:latin typeface="楷体" panose="02010609060101010101" charset="-122"/>
              <a:ea typeface="楷体" panose="02010609060101010101" charset="-122"/>
              <a:cs typeface="楷体" panose="02010609060101010101" charset="-122"/>
            </a:endParaRPr>
          </a:p>
          <a:p>
            <a:r>
              <a:rPr sz="2800">
                <a:solidFill>
                  <a:schemeClr val="bg1"/>
                </a:solidFill>
                <a:latin typeface="楷体" panose="02010609060101010101" charset="-122"/>
                <a:ea typeface="楷体" panose="02010609060101010101" charset="-122"/>
                <a:cs typeface="楷体" panose="02010609060101010101" charset="-122"/>
              </a:rPr>
              <a:t>——在和平共处五项原则发表70周年纪念大会上的讲话</a:t>
            </a:r>
            <a:endParaRPr sz="2800">
              <a:solidFill>
                <a:schemeClr val="bg1"/>
              </a:solidFill>
              <a:latin typeface="楷体" panose="02010609060101010101" charset="-122"/>
              <a:ea typeface="楷体" panose="02010609060101010101" charset="-122"/>
              <a:cs typeface="楷体" panose="02010609060101010101" charset="-122"/>
            </a:endParaRPr>
          </a:p>
          <a:p>
            <a:r>
              <a:rPr sz="2800">
                <a:solidFill>
                  <a:schemeClr val="bg1"/>
                </a:solidFill>
                <a:latin typeface="楷体" panose="02010609060101010101" charset="-122"/>
                <a:ea typeface="楷体" panose="02010609060101010101" charset="-122"/>
                <a:cs typeface="楷体" panose="02010609060101010101" charset="-122"/>
              </a:rPr>
              <a:t>（2024年6月28日）</a:t>
            </a:r>
            <a:endParaRPr sz="2800">
              <a:solidFill>
                <a:schemeClr val="bg1"/>
              </a:solidFill>
              <a:latin typeface="楷体" panose="02010609060101010101" charset="-122"/>
              <a:ea typeface="楷体" panose="02010609060101010101" charset="-122"/>
              <a:cs typeface="楷体" panose="02010609060101010101" charset="-122"/>
            </a:endParaRPr>
          </a:p>
        </p:txBody>
      </p:sp>
      <p:pic>
        <p:nvPicPr>
          <p:cNvPr id="9" name="图片 8" descr="C:/Users/HP/AppData/Local/Temp/kaimatting/20201009162857/output_aiMatting_20201009162938.pngoutput_aiMatting_20201009162938"/>
          <p:cNvPicPr>
            <a:picLocks noChangeAspect="1"/>
          </p:cNvPicPr>
          <p:nvPr>
            <p:custDataLst>
              <p:tags r:id="rId3"/>
            </p:custDataLst>
          </p:nvPr>
        </p:nvPicPr>
        <p:blipFill>
          <a:blip r:embed="rId4"/>
          <a:stretch>
            <a:fillRect/>
          </a:stretch>
        </p:blipFill>
        <p:spPr>
          <a:xfrm>
            <a:off x="206375" y="2879725"/>
            <a:ext cx="4806950" cy="3978275"/>
          </a:xfrm>
          <a:prstGeom prst="rect">
            <a:avLst/>
          </a:prstGeom>
        </p:spPr>
      </p:pic>
      <p:sp>
        <p:nvSpPr>
          <p:cNvPr id="4" name="文本框 3"/>
          <p:cNvSpPr txBox="1"/>
          <p:nvPr/>
        </p:nvSpPr>
        <p:spPr>
          <a:xfrm>
            <a:off x="4598035" y="4067175"/>
            <a:ext cx="7096760" cy="1814830"/>
          </a:xfrm>
          <a:prstGeom prst="rect">
            <a:avLst/>
          </a:prstGeom>
          <a:noFill/>
        </p:spPr>
        <p:txBody>
          <a:bodyPr wrap="square" rtlCol="0" anchor="t">
            <a:spAutoFit/>
          </a:bodyPr>
          <a:p>
            <a:pPr lvl="0" algn="l">
              <a:buClrTx/>
              <a:buSzTx/>
              <a:buFontTx/>
            </a:pPr>
            <a:r>
              <a:rPr sz="2800">
                <a:solidFill>
                  <a:srgbClr val="FFFF00"/>
                </a:solidFill>
                <a:latin typeface="楷体" panose="02010609060101010101" charset="-122"/>
                <a:ea typeface="楷体" panose="02010609060101010101" charset="-122"/>
                <a:cs typeface="楷体" panose="02010609060101010101" charset="-122"/>
                <a:sym typeface="+mn-ea"/>
              </a:rPr>
              <a:t>坚持政治解决：</a:t>
            </a:r>
            <a:r>
              <a:rPr sz="2800">
                <a:solidFill>
                  <a:schemeClr val="bg1"/>
                </a:solidFill>
                <a:latin typeface="楷体" panose="02010609060101010101" charset="-122"/>
                <a:ea typeface="楷体" panose="02010609060101010101" charset="-122"/>
                <a:cs typeface="楷体" panose="02010609060101010101" charset="-122"/>
                <a:sym typeface="+mn-ea"/>
              </a:rPr>
              <a:t>面对矛盾和争端，中国主张通过</a:t>
            </a:r>
            <a:r>
              <a:rPr sz="2800">
                <a:solidFill>
                  <a:srgbClr val="FFFF00"/>
                </a:solidFill>
                <a:latin typeface="楷体" panose="02010609060101010101" charset="-122"/>
                <a:ea typeface="楷体" panose="02010609060101010101" charset="-122"/>
                <a:cs typeface="楷体" panose="02010609060101010101" charset="-122"/>
                <a:sym typeface="+mn-ea"/>
              </a:rPr>
              <a:t>对话协商</a:t>
            </a:r>
            <a:r>
              <a:rPr sz="2800">
                <a:solidFill>
                  <a:schemeClr val="bg1"/>
                </a:solidFill>
                <a:latin typeface="楷体" panose="02010609060101010101" charset="-122"/>
                <a:ea typeface="楷体" panose="02010609060101010101" charset="-122"/>
                <a:cs typeface="楷体" panose="02010609060101010101" charset="-122"/>
                <a:sym typeface="+mn-ea"/>
              </a:rPr>
              <a:t>找到兼顾各方合理诉求的最大公约数，而不是动辄使用武力或施压制裁。</a:t>
            </a:r>
            <a:endParaRPr sz="2800">
              <a:solidFill>
                <a:schemeClr val="bg1"/>
              </a:solidFill>
              <a:latin typeface="楷体" panose="02010609060101010101" charset="-122"/>
              <a:ea typeface="楷体" panose="02010609060101010101" charset="-122"/>
              <a:cs typeface="楷体" panose="02010609060101010101" charset="-122"/>
              <a:sym typeface="+mn-ea"/>
            </a:endParaRPr>
          </a:p>
          <a:p>
            <a:pPr lvl="0" algn="r">
              <a:buClrTx/>
              <a:buSzTx/>
              <a:buFontTx/>
            </a:pPr>
            <a:r>
              <a:rPr lang="en-US" sz="2800">
                <a:solidFill>
                  <a:schemeClr val="bg1"/>
                </a:solidFill>
                <a:latin typeface="楷体" panose="02010609060101010101" charset="-122"/>
                <a:ea typeface="楷体" panose="02010609060101010101" charset="-122"/>
                <a:cs typeface="楷体" panose="02010609060101010101" charset="-122"/>
                <a:sym typeface="+mn-ea"/>
              </a:rPr>
              <a:t>——</a:t>
            </a:r>
            <a:r>
              <a:rPr sz="2800">
                <a:solidFill>
                  <a:schemeClr val="bg1"/>
                </a:solidFill>
                <a:latin typeface="楷体" panose="02010609060101010101" charset="-122"/>
                <a:ea typeface="楷体" panose="02010609060101010101" charset="-122"/>
                <a:cs typeface="楷体" panose="02010609060101010101" charset="-122"/>
                <a:sym typeface="+mn-ea"/>
              </a:rPr>
              <a:t>中国特色的热点问题解决之道</a:t>
            </a:r>
            <a:endParaRPr sz="2800">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7835" y="1324610"/>
            <a:ext cx="6299835" cy="5292725"/>
          </a:xfrm>
          <a:prstGeom prst="rect">
            <a:avLst/>
          </a:prstGeom>
          <a:noFill/>
        </p:spPr>
        <p:txBody>
          <a:bodyPr wrap="square" rtlCol="0" anchor="t">
            <a:spAutoFit/>
          </a:bodyPr>
          <a:lstStyle/>
          <a:p>
            <a:r>
              <a:rPr lang="zh-CN" altLang="en-US" sz="2600">
                <a:latin typeface="黑体" panose="02010609060101010101" pitchFamily="2" charset="-122"/>
                <a:ea typeface="黑体" panose="02010609060101010101" pitchFamily="2" charset="-122"/>
              </a:rPr>
              <a:t>材料：</a:t>
            </a:r>
            <a:r>
              <a:rPr lang="zh-CN" altLang="en-US" sz="2600">
                <a:latin typeface="楷体" panose="02010609060101010101" charset="-122"/>
                <a:ea typeface="楷体" panose="02010609060101010101" charset="-122"/>
              </a:rPr>
              <a:t>中国两千多年封建社会的政治斗争中强势的一方从来不懂得妥协退让，即便是对内部的改良力量也压制打压，直到那些疥癣之疾发展成为心腹之患，逼得在朝与在野的双方兵戎相见。以至于有人说我们的历史上只有成功的改朝换代，却鲜有成功的改良鼎新，国人可以向暴力屈服，却拙于制度创新。</a:t>
            </a:r>
            <a:endParaRPr lang="zh-CN" altLang="en-US" sz="2600" b="1"/>
          </a:p>
          <a:p>
            <a:r>
              <a:rPr lang="zh-CN" altLang="en-US" sz="2600"/>
              <a:t>                     </a:t>
            </a:r>
            <a:r>
              <a:rPr lang="en-US" altLang="zh-CN" sz="2600">
                <a:latin typeface="宋体" panose="02010600030101010101" pitchFamily="2" charset="-122"/>
                <a:ea typeface="宋体" panose="02010600030101010101" pitchFamily="2" charset="-122"/>
              </a:rPr>
              <a:t>——</a:t>
            </a:r>
            <a:r>
              <a:rPr lang="zh-CN" altLang="en-US" sz="2600">
                <a:latin typeface="宋体" panose="02010600030101010101" pitchFamily="2" charset="-122"/>
                <a:ea typeface="宋体" panose="02010600030101010101" pitchFamily="2" charset="-122"/>
              </a:rPr>
              <a:t>卢伟《懂得妥协很重要》</a:t>
            </a:r>
            <a:endParaRPr lang="zh-CN" altLang="en-US" sz="2600"/>
          </a:p>
          <a:p>
            <a:r>
              <a:rPr lang="en-US" altLang="zh-CN" sz="2600">
                <a:solidFill>
                  <a:srgbClr val="FF0000"/>
                </a:solidFill>
              </a:rPr>
              <a:t>       </a:t>
            </a:r>
            <a:r>
              <a:rPr lang="en-US" altLang="zh-CN" sz="2600">
                <a:solidFill>
                  <a:schemeClr val="tx1">
                    <a:lumMod val="95000"/>
                    <a:lumOff val="5000"/>
                  </a:schemeClr>
                </a:solidFill>
                <a:latin typeface="黑体" panose="02010609060101010101" pitchFamily="2" charset="-122"/>
                <a:ea typeface="黑体" panose="02010609060101010101" pitchFamily="2" charset="-122"/>
                <a:cs typeface="黑体" panose="02010609060101010101" pitchFamily="2" charset="-122"/>
              </a:rPr>
              <a:t> </a:t>
            </a:r>
            <a:r>
              <a:rPr lang="zh-CN" altLang="en-US" sz="2600">
                <a:solidFill>
                  <a:schemeClr val="tx1">
                    <a:lumMod val="95000"/>
                    <a:lumOff val="5000"/>
                  </a:schemeClr>
                </a:solidFill>
                <a:latin typeface="黑体" panose="02010609060101010101" pitchFamily="2" charset="-122"/>
                <a:ea typeface="黑体" panose="02010609060101010101" pitchFamily="2" charset="-122"/>
                <a:cs typeface="黑体" panose="02010609060101010101" pitchFamily="2" charset="-122"/>
              </a:rPr>
              <a:t>根据材料并结合中国近代史所学相关知识，围绕“妥协与政治”，自拟论题并加以阐释。（要求：论题明确，持论有据，论证充分，表达清晰）（12分）</a:t>
            </a:r>
            <a:endParaRPr lang="zh-CN" altLang="en-US" sz="2600">
              <a:solidFill>
                <a:schemeClr val="tx1">
                  <a:lumMod val="95000"/>
                  <a:lumOff val="5000"/>
                </a:schemeClr>
              </a:solidFill>
              <a:latin typeface="黑体" panose="02010609060101010101" pitchFamily="2" charset="-122"/>
              <a:ea typeface="黑体" panose="02010609060101010101" pitchFamily="2" charset="-122"/>
              <a:cs typeface="黑体" panose="02010609060101010101" pitchFamily="2" charset="-122"/>
            </a:endParaRPr>
          </a:p>
        </p:txBody>
      </p:sp>
      <p:sp>
        <p:nvSpPr>
          <p:cNvPr id="3" name="文本框 2"/>
          <p:cNvSpPr txBox="1"/>
          <p:nvPr/>
        </p:nvSpPr>
        <p:spPr>
          <a:xfrm>
            <a:off x="6733540" y="1139825"/>
            <a:ext cx="5190490" cy="5405755"/>
          </a:xfrm>
          <a:prstGeom prst="rect">
            <a:avLst/>
          </a:prstGeom>
          <a:noFill/>
        </p:spPr>
        <p:txBody>
          <a:bodyPr wrap="square" rtlCol="0" anchor="t">
            <a:spAutoFit/>
          </a:bodyPr>
          <a:lstStyle/>
          <a:p>
            <a:pPr>
              <a:lnSpc>
                <a:spcPct val="90000"/>
              </a:lnSpc>
            </a:pPr>
            <a:r>
              <a:rPr lang="zh-CN" altLang="en-US" sz="2400" dirty="0">
                <a:solidFill>
                  <a:srgbClr val="FF0000"/>
                </a:solidFill>
                <a:latin typeface="仿宋" panose="02010609060101010101" charset="-122"/>
                <a:ea typeface="仿宋" panose="02010609060101010101" charset="-122"/>
                <a:sym typeface="+mn-ea"/>
              </a:rPr>
              <a:t>论题：妥协推动了中国政治近代化的发展。（2分）</a:t>
            </a:r>
            <a:endParaRPr lang="zh-CN" altLang="en-US" sz="2400" dirty="0">
              <a:solidFill>
                <a:srgbClr val="FF0000"/>
              </a:solidFill>
              <a:latin typeface="仿宋" panose="02010609060101010101" charset="-122"/>
              <a:ea typeface="仿宋" panose="02010609060101010101" charset="-122"/>
              <a:sym typeface="+mn-ea"/>
            </a:endParaRPr>
          </a:p>
          <a:p>
            <a:pPr>
              <a:lnSpc>
                <a:spcPct val="90000"/>
              </a:lnSpc>
            </a:pPr>
            <a:r>
              <a:rPr lang="zh-CN" altLang="en-US" sz="2400" dirty="0">
                <a:solidFill>
                  <a:srgbClr val="FF0000"/>
                </a:solidFill>
                <a:latin typeface="仿宋" panose="02010609060101010101" charset="-122"/>
                <a:ea typeface="仿宋" panose="02010609060101010101" charset="-122"/>
                <a:sym typeface="+mn-ea"/>
              </a:rPr>
              <a:t>阐释：戊戌变法期间，维新派与光绪帝适当妥协，促成了戊戌变法的顺利进行，解放了人们的思想，推动了中国的近代化；中华民国建立后，颁布的《中华民国临时约法》也是妥协的产物。《约法》的颁布，是中国政治民主化、法制化进程中的重要里程碑；抗日战争期间，从民族大义出发，国共两党妥协，合作抗日，最终使中国取得了近代以来反侵略的第一次完全胜利。（8分）</a:t>
            </a:r>
            <a:endParaRPr lang="zh-CN" altLang="en-US" sz="2400" dirty="0">
              <a:solidFill>
                <a:srgbClr val="FF0000"/>
              </a:solidFill>
              <a:latin typeface="仿宋" panose="02010609060101010101" charset="-122"/>
              <a:ea typeface="仿宋" panose="02010609060101010101" charset="-122"/>
              <a:sym typeface="+mn-ea"/>
            </a:endParaRPr>
          </a:p>
          <a:p>
            <a:pPr>
              <a:lnSpc>
                <a:spcPct val="90000"/>
              </a:lnSpc>
            </a:pPr>
            <a:r>
              <a:rPr lang="zh-CN" altLang="en-US" sz="2400" dirty="0">
                <a:solidFill>
                  <a:srgbClr val="FF0000"/>
                </a:solidFill>
                <a:latin typeface="仿宋" panose="02010609060101010101" charset="-122"/>
                <a:ea typeface="仿宋" panose="02010609060101010101" charset="-122"/>
                <a:sym typeface="+mn-ea"/>
              </a:rPr>
              <a:t>总之，妥协是现代政治的精髓，适当的妥协有助于用最小的代价推动社会的进步。（2分）</a:t>
            </a:r>
            <a:endParaRPr lang="zh-CN" altLang="en-US" sz="2400" dirty="0">
              <a:solidFill>
                <a:srgbClr val="FF0000"/>
              </a:solidFill>
              <a:latin typeface="仿宋" panose="02010609060101010101" charset="-122"/>
              <a:ea typeface="仿宋" panose="02010609060101010101" charset="-122"/>
              <a:sym typeface="+mn-ea"/>
            </a:endParaRPr>
          </a:p>
        </p:txBody>
      </p:sp>
      <p:sp>
        <p:nvSpPr>
          <p:cNvPr id="12" name="文本框 11"/>
          <p:cNvSpPr txBox="1"/>
          <p:nvPr/>
        </p:nvSpPr>
        <p:spPr>
          <a:xfrm>
            <a:off x="457835" y="490220"/>
            <a:ext cx="1551940" cy="460375"/>
          </a:xfrm>
          <a:prstGeom prst="rect">
            <a:avLst/>
          </a:prstGeom>
          <a:solidFill>
            <a:srgbClr val="454545"/>
          </a:solidFill>
        </p:spPr>
        <p:txBody>
          <a:bodyPr wrap="square" rtlCol="0" anchor="t">
            <a:spAutoFit/>
          </a:bodyPr>
          <a:lstStyle/>
          <a:p>
            <a:pPr algn="l"/>
            <a:r>
              <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知识迁移</a:t>
            </a:r>
            <a:endPar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5" name="文本框 4"/>
          <p:cNvSpPr txBox="1"/>
          <p:nvPr/>
        </p:nvSpPr>
        <p:spPr>
          <a:xfrm>
            <a:off x="2097405" y="454025"/>
            <a:ext cx="9867265" cy="521970"/>
          </a:xfrm>
          <a:prstGeom prst="rect">
            <a:avLst/>
          </a:prstGeom>
          <a:noFill/>
        </p:spPr>
        <p:txBody>
          <a:bodyPr wrap="square" rtlCol="0">
            <a:spAutoFit/>
          </a:bodyPr>
          <a:lstStyle/>
          <a:p>
            <a:pPr lvl="0" algn="l">
              <a:buClrTx/>
              <a:buSzTx/>
              <a:buFontTx/>
            </a:pPr>
            <a:r>
              <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阅读材料，完成下列问题。</a:t>
            </a:r>
            <a:endPar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cxnSp>
        <p:nvCxnSpPr>
          <p:cNvPr id="9" name="直接连接符 8"/>
          <p:cNvCxnSpPr/>
          <p:nvPr/>
        </p:nvCxnSpPr>
        <p:spPr>
          <a:xfrm>
            <a:off x="6669405" y="1357630"/>
            <a:ext cx="2540" cy="4679315"/>
          </a:xfrm>
          <a:prstGeom prst="line">
            <a:avLst/>
          </a:prstGeom>
          <a:ln w="28575" cmpd="sng">
            <a:solidFill>
              <a:srgbClr val="454545"/>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60817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矩形 2"/>
          <p:cNvSpPr/>
          <p:nvPr/>
        </p:nvSpPr>
        <p:spPr>
          <a:xfrm>
            <a:off x="1054098" y="1009650"/>
            <a:ext cx="10116410" cy="4838700"/>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小薇LOGO体" panose="02010600010101010101" pitchFamily="2" charset="-122"/>
              <a:ea typeface="站酷小薇LOGO体" panose="02010600010101010101" pitchFamily="2" charset="-122"/>
              <a:cs typeface="+mn-cs"/>
            </a:endParaRPr>
          </a:p>
        </p:txBody>
      </p:sp>
      <p:pic>
        <p:nvPicPr>
          <p:cNvPr id="5" name="图片 4"/>
          <p:cNvPicPr>
            <a:picLocks noChangeAspect="1"/>
          </p:cNvPicPr>
          <p:nvPr/>
        </p:nvPicPr>
        <p:blipFill>
          <a:blip r:embed="rId1"/>
          <a:srcRect b="4173"/>
          <a:stretch>
            <a:fillRect/>
          </a:stretch>
        </p:blipFill>
        <p:spPr>
          <a:xfrm>
            <a:off x="1046480" y="1009650"/>
            <a:ext cx="3693795" cy="4838065"/>
          </a:xfrm>
          <a:prstGeom prst="rect">
            <a:avLst/>
          </a:prstGeom>
          <a:noFill/>
          <a:ln w="9525">
            <a:noFill/>
          </a:ln>
        </p:spPr>
      </p:pic>
      <p:sp>
        <p:nvSpPr>
          <p:cNvPr id="10" name="矩形 9"/>
          <p:cNvSpPr/>
          <p:nvPr/>
        </p:nvSpPr>
        <p:spPr>
          <a:xfrm>
            <a:off x="8091935" y="2529789"/>
            <a:ext cx="2074720" cy="79441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1" name="图片 10"/>
          <p:cNvPicPr>
            <a:picLocks noChangeAspect="1"/>
          </p:cNvPicPr>
          <p:nvPr/>
        </p:nvPicPr>
        <p:blipFill>
          <a:blip r:embed="rId2"/>
          <a:stretch>
            <a:fillRect/>
          </a:stretch>
        </p:blipFill>
        <p:spPr>
          <a:xfrm>
            <a:off x="5567680" y="2473960"/>
            <a:ext cx="4692650" cy="2190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54098" y="1009650"/>
            <a:ext cx="10116410" cy="4838700"/>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小薇LOGO体" panose="02010600010101010101" pitchFamily="2" charset="-122"/>
              <a:ea typeface="站酷小薇LOGO体" panose="02010600010101010101" pitchFamily="2" charset="-122"/>
              <a:cs typeface="+mn-cs"/>
            </a:endParaRPr>
          </a:p>
        </p:txBody>
      </p:sp>
      <p:sp>
        <p:nvSpPr>
          <p:cNvPr id="2" name="矩形 1"/>
          <p:cNvSpPr/>
          <p:nvPr/>
        </p:nvSpPr>
        <p:spPr>
          <a:xfrm>
            <a:off x="0" y="0"/>
            <a:ext cx="360817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1" name="组合 10"/>
          <p:cNvGrpSpPr/>
          <p:nvPr/>
        </p:nvGrpSpPr>
        <p:grpSpPr>
          <a:xfrm rot="16200000">
            <a:off x="5572760" y="1339215"/>
            <a:ext cx="558800" cy="1443355"/>
            <a:chOff x="8218366" y="1828668"/>
            <a:chExt cx="596611" cy="1606041"/>
          </a:xfrm>
          <a:solidFill>
            <a:srgbClr val="595959"/>
          </a:solidFill>
        </p:grpSpPr>
        <p:sp>
          <p:nvSpPr>
            <p:cNvPr id="12" name="椭圆 11"/>
            <p:cNvSpPr/>
            <p:nvPr/>
          </p:nvSpPr>
          <p:spPr>
            <a:xfrm>
              <a:off x="8229761" y="1828668"/>
              <a:ext cx="585216" cy="585216"/>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nvSpPr>
          <p:spPr>
            <a:xfrm>
              <a:off x="8229761" y="2340732"/>
              <a:ext cx="585216" cy="585216"/>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椭圆 13"/>
            <p:cNvSpPr/>
            <p:nvPr/>
          </p:nvSpPr>
          <p:spPr>
            <a:xfrm>
              <a:off x="8218366" y="2849493"/>
              <a:ext cx="585216" cy="585216"/>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 name="文本框 4"/>
          <p:cNvSpPr txBox="1"/>
          <p:nvPr/>
        </p:nvSpPr>
        <p:spPr>
          <a:xfrm>
            <a:off x="6663690" y="1825625"/>
            <a:ext cx="4081145" cy="460375"/>
          </a:xfrm>
          <a:prstGeom prst="rect">
            <a:avLst/>
          </a:prstGeom>
          <a:noFill/>
        </p:spPr>
        <p:txBody>
          <a:bodyPr wrap="square" rtlCol="0">
            <a:spAutoFit/>
          </a:bodyPr>
          <a:lstStyle/>
          <a:p>
            <a:pPr lvl="0" algn="dist">
              <a:buClrTx/>
              <a:buSzTx/>
              <a:buFontTx/>
              <a:defRPr/>
            </a:pPr>
            <a:r>
              <a:rPr lang="zh-CN" altLang="en-US" sz="2400" b="1" dirty="0">
                <a:solidFill>
                  <a:schemeClr val="tx1">
                    <a:lumMod val="85000"/>
                    <a:lumOff val="15000"/>
                  </a:schemeClr>
                </a:solidFill>
                <a:latin typeface="仿宋" panose="02010609060101010101" charset="-122"/>
                <a:ea typeface="仿宋" panose="02010609060101010101" charset="-122"/>
                <a:cs typeface="Gen Jyuu Gothic P Normal" panose="020B0202020203020207" pitchFamily="34" charset="-128"/>
                <a:sym typeface="+mn-ea"/>
              </a:rPr>
              <a:t>西方政治制度</a:t>
            </a:r>
            <a:r>
              <a:rPr lang="en-US" altLang="zh-CN" sz="2400" b="1" dirty="0">
                <a:solidFill>
                  <a:schemeClr val="tx1">
                    <a:lumMod val="85000"/>
                    <a:lumOff val="15000"/>
                  </a:schemeClr>
                </a:solidFill>
                <a:latin typeface="仿宋" panose="02010609060101010101" charset="-122"/>
                <a:ea typeface="仿宋" panose="02010609060101010101" charset="-122"/>
                <a:cs typeface="Gen Jyuu Gothic P Normal" panose="020B0202020203020207" pitchFamily="34" charset="-128"/>
                <a:sym typeface="+mn-ea"/>
              </a:rPr>
              <a:t>高效专题复习</a:t>
            </a:r>
            <a:endParaRPr lang="en-US" altLang="zh-CN" sz="2400" b="1" dirty="0">
              <a:solidFill>
                <a:schemeClr val="tx1">
                  <a:lumMod val="85000"/>
                  <a:lumOff val="15000"/>
                </a:schemeClr>
              </a:solidFill>
              <a:latin typeface="仿宋" panose="02010609060101010101" charset="-122"/>
              <a:ea typeface="仿宋" panose="02010609060101010101" charset="-122"/>
              <a:cs typeface="Gen Jyuu Gothic P Normal" panose="020B0202020203020207" pitchFamily="34" charset="-128"/>
              <a:sym typeface="+mn-ea"/>
            </a:endParaRPr>
          </a:p>
        </p:txBody>
      </p:sp>
      <p:sp>
        <p:nvSpPr>
          <p:cNvPr id="6" name="文本框 5"/>
          <p:cNvSpPr txBox="1"/>
          <p:nvPr/>
        </p:nvSpPr>
        <p:spPr>
          <a:xfrm>
            <a:off x="4732655" y="4794885"/>
            <a:ext cx="6437630" cy="460375"/>
          </a:xfrm>
          <a:prstGeom prst="rect">
            <a:avLst/>
          </a:prstGeom>
          <a:noFill/>
        </p:spPr>
        <p:txBody>
          <a:bodyPr wrap="square" rtlCol="0">
            <a:spAutoFit/>
          </a:bodyPr>
          <a:lstStyle/>
          <a:p>
            <a:pPr lvl="0" algn="ctr">
              <a:buClrTx/>
              <a:buSzTx/>
              <a:buFontTx/>
              <a:defRPr/>
            </a:pPr>
            <a:r>
              <a:rPr lang="zh-CN" altLang="en-US" sz="24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主讲：牧云</a:t>
            </a:r>
            <a:endParaRPr lang="zh-CN" altLang="en-US" sz="24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endParaRPr>
          </a:p>
        </p:txBody>
      </p:sp>
      <p:pic>
        <p:nvPicPr>
          <p:cNvPr id="7" name="图片 6"/>
          <p:cNvPicPr>
            <a:picLocks noChangeAspect="1"/>
          </p:cNvPicPr>
          <p:nvPr/>
        </p:nvPicPr>
        <p:blipFill>
          <a:blip r:embed="rId1"/>
          <a:stretch>
            <a:fillRect/>
          </a:stretch>
        </p:blipFill>
        <p:spPr>
          <a:xfrm>
            <a:off x="5113655" y="1740535"/>
            <a:ext cx="1479550" cy="609600"/>
          </a:xfrm>
          <a:prstGeom prst="rect">
            <a:avLst/>
          </a:prstGeom>
        </p:spPr>
      </p:pic>
      <p:pic>
        <p:nvPicPr>
          <p:cNvPr id="8" name="图片 7"/>
          <p:cNvPicPr>
            <a:picLocks noChangeAspect="1"/>
          </p:cNvPicPr>
          <p:nvPr/>
        </p:nvPicPr>
        <p:blipFill>
          <a:blip r:embed="rId2"/>
          <a:stretch>
            <a:fillRect/>
          </a:stretch>
        </p:blipFill>
        <p:spPr>
          <a:xfrm>
            <a:off x="5590540" y="2781935"/>
            <a:ext cx="4711700" cy="1581150"/>
          </a:xfrm>
          <a:prstGeom prst="rect">
            <a:avLst/>
          </a:prstGeom>
        </p:spPr>
      </p:pic>
      <p:pic>
        <p:nvPicPr>
          <p:cNvPr id="21540" name="图片 26661" descr="guohuidasha"/>
          <p:cNvPicPr>
            <a:picLocks noChangeAspect="1"/>
          </p:cNvPicPr>
          <p:nvPr/>
        </p:nvPicPr>
        <p:blipFill>
          <a:blip r:embed="rId3"/>
          <a:stretch>
            <a:fillRect/>
          </a:stretch>
        </p:blipFill>
        <p:spPr>
          <a:xfrm>
            <a:off x="1043305" y="1009650"/>
            <a:ext cx="3696335" cy="48387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161540"/>
            <a:ext cx="12192000" cy="3785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576580" y="910590"/>
            <a:ext cx="2927985" cy="5036820"/>
          </a:xfrm>
          <a:prstGeom prst="rect">
            <a:avLst/>
          </a:prstGeom>
        </p:spPr>
      </p:pic>
      <p:grpSp>
        <p:nvGrpSpPr>
          <p:cNvPr id="6" name="组合 5"/>
          <p:cNvGrpSpPr/>
          <p:nvPr/>
        </p:nvGrpSpPr>
        <p:grpSpPr>
          <a:xfrm>
            <a:off x="3802380" y="1149350"/>
            <a:ext cx="4857750" cy="583583"/>
            <a:chOff x="10068" y="3345"/>
            <a:chExt cx="7650" cy="1051"/>
          </a:xfrm>
        </p:grpSpPr>
        <p:sp>
          <p:nvSpPr>
            <p:cNvPr id="2" name="矩形 1"/>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 name="矩形 2"/>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一、概念</a:t>
              </a:r>
              <a:endParaRPr lang="zh-CN" altLang="en-US" sz="3200" b="1">
                <a:solidFill>
                  <a:srgbClr val="454545"/>
                </a:solidFill>
                <a:latin typeface="微软雅黑" panose="020B0503020204020204" charset="-122"/>
                <a:ea typeface="微软雅黑" panose="020B0503020204020204" charset="-122"/>
              </a:endParaRPr>
            </a:p>
          </p:txBody>
        </p:sp>
      </p:grpSp>
      <p:sp>
        <p:nvSpPr>
          <p:cNvPr id="8" name="文本框 7"/>
          <p:cNvSpPr txBox="1"/>
          <p:nvPr/>
        </p:nvSpPr>
        <p:spPr>
          <a:xfrm>
            <a:off x="3731260" y="2914650"/>
            <a:ext cx="8166100" cy="1383665"/>
          </a:xfrm>
          <a:prstGeom prst="rect">
            <a:avLst/>
          </a:prstGeom>
          <a:noFill/>
        </p:spPr>
        <p:txBody>
          <a:bodyPr wrap="square" rtlCol="0">
            <a:spAutoFit/>
          </a:bodyPr>
          <a:lstStyle/>
          <a:p>
            <a:pPr algn="l"/>
            <a:r>
              <a:rPr lang="zh-CN" altLang="en-US" sz="2800">
                <a:latin typeface="楷体" panose="02010609060101010101" charset="-122"/>
                <a:ea typeface="楷体" panose="02010609060101010101" charset="-122"/>
                <a:cs typeface="楷体" panose="02010609060101010101" charset="-122"/>
              </a:rPr>
              <a:t>冲突双方，通过政治谈判、协商等方式</a:t>
            </a:r>
            <a:r>
              <a:rPr lang="zh-CN" altLang="en-US" sz="2800">
                <a:solidFill>
                  <a:srgbClr val="2747BE"/>
                </a:solidFill>
                <a:latin typeface="楷体" panose="02010609060101010101" charset="-122"/>
                <a:ea typeface="楷体" panose="02010609060101010101" charset="-122"/>
                <a:cs typeface="楷体" panose="02010609060101010101" charset="-122"/>
              </a:rPr>
              <a:t>互相作出让步</a:t>
            </a:r>
            <a:r>
              <a:rPr lang="zh-CN" altLang="en-US" sz="2800">
                <a:latin typeface="楷体" panose="02010609060101010101" charset="-122"/>
                <a:ea typeface="楷体" panose="02010609060101010101" charset="-122"/>
                <a:cs typeface="楷体" panose="02010609060101010101" charset="-122"/>
              </a:rPr>
              <a:t>，以缓解矛盾并达成共识的一种行为。 </a:t>
            </a:r>
            <a:endParaRPr lang="zh-CN" altLang="en-US" sz="2800">
              <a:latin typeface="楷体" panose="02010609060101010101" charset="-122"/>
              <a:ea typeface="楷体" panose="02010609060101010101" charset="-122"/>
              <a:cs typeface="楷体" panose="02010609060101010101" charset="-122"/>
            </a:endParaRPr>
          </a:p>
          <a:p>
            <a:pPr algn="l"/>
            <a:r>
              <a:rPr lang="zh-CN" altLang="en-US" sz="2800">
                <a:latin typeface="楷体" panose="02010609060101010101" charset="-122"/>
                <a:ea typeface="楷体" panose="02010609060101010101" charset="-122"/>
                <a:cs typeface="楷体" panose="02010609060101010101" charset="-122"/>
              </a:rPr>
              <a:t>        </a:t>
            </a:r>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《中国大百科全书</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政治学》</a:t>
            </a:r>
            <a:endParaRPr lang="zh-CN" altLang="en-US" sz="2800">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731260" y="4410710"/>
            <a:ext cx="8166100" cy="1383665"/>
          </a:xfrm>
          <a:prstGeom prst="rect">
            <a:avLst/>
          </a:prstGeom>
          <a:noFill/>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rPr>
              <a:t>近代西方政治制度中的妥协机制是把各阶级顺利纳入宪政体制的重要力量。</a:t>
            </a:r>
            <a:endParaRPr lang="zh-CN" altLang="en-US" sz="2800">
              <a:latin typeface="楷体" panose="02010609060101010101" charset="-122"/>
              <a:ea typeface="楷体" panose="02010609060101010101" charset="-122"/>
              <a:cs typeface="楷体" panose="02010609060101010101" charset="-122"/>
            </a:endParaRPr>
          </a:p>
          <a:p>
            <a:r>
              <a:rPr lang="zh-CN" altLang="en-US" sz="2800">
                <a:latin typeface="楷体" panose="02010609060101010101" charset="-122"/>
                <a:ea typeface="楷体" panose="02010609060101010101" charset="-122"/>
                <a:cs typeface="楷体" panose="02010609060101010101" charset="-122"/>
              </a:rPr>
              <a:t>         </a:t>
            </a:r>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sym typeface="+mn-ea"/>
              </a:rPr>
              <a:t>沃特金斯《西方政治传统》</a:t>
            </a:r>
            <a:endParaRPr lang="zh-CN" altLang="en-US" sz="2800">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2983865" y="1023620"/>
            <a:ext cx="459740" cy="1529080"/>
          </a:xfrm>
          <a:prstGeom prst="rect">
            <a:avLst/>
          </a:prstGeom>
          <a:noFill/>
        </p:spPr>
        <p:txBody>
          <a:bodyPr vert="eaVert" wrap="square" rtlCol="0" anchor="t">
            <a:spAutoFit/>
          </a:bodyPr>
          <a:lstStyle/>
          <a:p>
            <a:r>
              <a:rPr lang="zh-CN" altLang="en-US">
                <a:solidFill>
                  <a:schemeClr val="bg1"/>
                </a:solidFill>
                <a:latin typeface="楷体" panose="02010609060101010101" charset="-122"/>
                <a:ea typeface="楷体" panose="02010609060101010101" charset="-122"/>
              </a:rPr>
              <a:t>詹姆斯一世</a:t>
            </a:r>
            <a:endParaRPr lang="zh-CN" altLang="en-US">
              <a:solidFill>
                <a:schemeClr val="bg1"/>
              </a:solidFill>
              <a:latin typeface="楷体" panose="02010609060101010101" charset="-122"/>
              <a:ea typeface="楷体" panose="02010609060101010101" charset="-122"/>
            </a:endParaRPr>
          </a:p>
        </p:txBody>
      </p:sp>
      <p:sp>
        <p:nvSpPr>
          <p:cNvPr id="11" name="文本框 10"/>
          <p:cNvSpPr txBox="1"/>
          <p:nvPr/>
        </p:nvSpPr>
        <p:spPr>
          <a:xfrm>
            <a:off x="3853180" y="2291080"/>
            <a:ext cx="7891145" cy="521970"/>
          </a:xfrm>
          <a:prstGeom prst="rect">
            <a:avLst/>
          </a:prstGeom>
          <a:noFill/>
        </p:spPr>
        <p:txBody>
          <a:bodyPr wrap="square" rtlCol="0" anchor="t">
            <a:spAutoFit/>
          </a:bodyPr>
          <a:lstStyle/>
          <a:p>
            <a:pPr algn="ctr"/>
            <a:r>
              <a:rPr lang="zh-CN" altLang="en-US" sz="2800" b="1">
                <a:solidFill>
                  <a:srgbClr val="454545"/>
                </a:solidFill>
                <a:latin typeface="黑体" panose="02010609060101010101" pitchFamily="2" charset="-122"/>
                <a:ea typeface="黑体" panose="02010609060101010101" pitchFamily="2" charset="-122"/>
                <a:sym typeface="+mn-ea"/>
              </a:rPr>
              <a:t>政治妥协</a:t>
            </a:r>
            <a:endParaRPr lang="zh-CN" altLang="en-US" sz="2800" b="1">
              <a:solidFill>
                <a:srgbClr val="454545"/>
              </a:solidFill>
              <a:latin typeface="黑体" panose="02010609060101010101" pitchFamily="2" charset="-122"/>
              <a:ea typeface="黑体" panose="02010609060101010101" pitchFamily="2"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1818640"/>
            <a:ext cx="11249660" cy="393509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06450" y="2329815"/>
            <a:ext cx="5852795" cy="953135"/>
          </a:xfrm>
          <a:prstGeom prst="rect">
            <a:avLst/>
          </a:prstGeom>
          <a:noFill/>
        </p:spPr>
        <p:txBody>
          <a:bodyPr wrap="square" rtlCol="0">
            <a:spAutoFit/>
          </a:bodyPr>
          <a:lstStyle/>
          <a:p>
            <a:pPr indent="720090"/>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英国</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王权至上</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和</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反对专制</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这种矛盾如何解决？</a:t>
            </a:r>
            <a:endParaRPr kumimoji="1" lang="zh-CN" altLang="en-US" sz="2400" dirty="0">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grpSp>
        <p:nvGrpSpPr>
          <p:cNvPr id="8" name="组合 7"/>
          <p:cNvGrpSpPr/>
          <p:nvPr/>
        </p:nvGrpSpPr>
        <p:grpSpPr>
          <a:xfrm>
            <a:off x="455930" y="796290"/>
            <a:ext cx="4857750" cy="583583"/>
            <a:chOff x="10068" y="3345"/>
            <a:chExt cx="7650" cy="1051"/>
          </a:xfrm>
        </p:grpSpPr>
        <p:sp>
          <p:nvSpPr>
            <p:cNvPr id="13" name="矩形 12"/>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矩形 13"/>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文本框 14"/>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二、史实</a:t>
              </a:r>
              <a:endParaRPr lang="zh-CN" altLang="en-US" sz="3200" b="1">
                <a:solidFill>
                  <a:srgbClr val="454545"/>
                </a:solidFill>
                <a:latin typeface="微软雅黑" panose="020B0503020204020204" charset="-122"/>
                <a:ea typeface="微软雅黑" panose="020B0503020204020204" charset="-122"/>
              </a:endParaRPr>
            </a:p>
          </p:txBody>
        </p:sp>
      </p:grpSp>
      <p:pic>
        <p:nvPicPr>
          <p:cNvPr id="16" name="图片 15"/>
          <p:cNvPicPr>
            <a:picLocks noChangeAspect="1"/>
          </p:cNvPicPr>
          <p:nvPr/>
        </p:nvPicPr>
        <p:blipFill>
          <a:blip r:embed="rId1"/>
          <a:srcRect l="24028" t="19640" r="25087" b="34557"/>
          <a:stretch>
            <a:fillRect/>
          </a:stretch>
        </p:blipFill>
        <p:spPr>
          <a:xfrm>
            <a:off x="6460490" y="2155190"/>
            <a:ext cx="5041265" cy="3294380"/>
          </a:xfrm>
          <a:prstGeom prst="rect">
            <a:avLst/>
          </a:prstGeom>
        </p:spPr>
      </p:pic>
      <p:grpSp>
        <p:nvGrpSpPr>
          <p:cNvPr id="47141" name="组合 47140"/>
          <p:cNvGrpSpPr/>
          <p:nvPr/>
        </p:nvGrpSpPr>
        <p:grpSpPr>
          <a:xfrm>
            <a:off x="1202055" y="3394880"/>
            <a:ext cx="4775200" cy="1934505"/>
            <a:chOff x="2320" y="1153"/>
            <a:chExt cx="3008" cy="588"/>
          </a:xfrm>
        </p:grpSpPr>
        <p:sp>
          <p:nvSpPr>
            <p:cNvPr id="47136" name="文本框 47135"/>
            <p:cNvSpPr txBox="1"/>
            <p:nvPr/>
          </p:nvSpPr>
          <p:spPr>
            <a:xfrm>
              <a:off x="2644" y="1153"/>
              <a:ext cx="391" cy="327"/>
            </a:xfrm>
            <a:prstGeom prst="rect">
              <a:avLst/>
            </a:prstGeom>
            <a:noFill/>
            <a:ln w="9525">
              <a:noFill/>
            </a:ln>
          </p:spPr>
          <p:txBody>
            <a:bodyPr wrap="square" anchor="t">
              <a:spAutoFit/>
            </a:bodyPr>
            <a:lstStyle/>
            <a:p>
              <a:r>
                <a:rPr lang="zh-CN" altLang="en-US" sz="3200" b="1" noProof="1">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rPr>
                <a:t>议会 </a:t>
              </a:r>
              <a:endParaRPr lang="zh-CN" altLang="en-US" sz="3200" b="1" noProof="1">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endParaRPr>
            </a:p>
          </p:txBody>
        </p:sp>
        <p:sp>
          <p:nvSpPr>
            <p:cNvPr id="47137" name="文本框 47136"/>
            <p:cNvSpPr txBox="1"/>
            <p:nvPr/>
          </p:nvSpPr>
          <p:spPr>
            <a:xfrm>
              <a:off x="4592" y="1166"/>
              <a:ext cx="442" cy="327"/>
            </a:xfrm>
            <a:prstGeom prst="rect">
              <a:avLst/>
            </a:prstGeom>
            <a:noFill/>
            <a:ln w="9525">
              <a:noFill/>
            </a:ln>
          </p:spPr>
          <p:txBody>
            <a:bodyPr wrap="square" anchor="t">
              <a:spAutoFit/>
            </a:bodyPr>
            <a:lstStyle/>
            <a:p>
              <a:pPr lvl="0" algn="l">
                <a:buClrTx/>
                <a:buSzTx/>
                <a:buFontTx/>
              </a:pPr>
              <a:r>
                <a:rPr lang="zh-CN" altLang="en-US" sz="3200" b="1" dirty="0">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sym typeface="+mn-ea"/>
                </a:rPr>
                <a:t>国王 </a:t>
              </a:r>
              <a:endParaRPr lang="zh-CN" altLang="en-US" sz="3200" b="1" dirty="0">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sym typeface="+mn-ea"/>
              </a:endParaRPr>
            </a:p>
          </p:txBody>
        </p:sp>
        <p:sp>
          <p:nvSpPr>
            <p:cNvPr id="5153" name="矩形 47137"/>
            <p:cNvSpPr/>
            <p:nvPr/>
          </p:nvSpPr>
          <p:spPr>
            <a:xfrm>
              <a:off x="2320" y="1473"/>
              <a:ext cx="1042" cy="268"/>
            </a:xfrm>
            <a:prstGeom prst="rect">
              <a:avLst/>
            </a:prstGeom>
            <a:solidFill>
              <a:srgbClr val="454545"/>
            </a:solidFill>
            <a:ln w="9525" cap="flat" cmpd="sng">
              <a:noFill/>
              <a:prstDash val="solid"/>
              <a:miter/>
              <a:headEnd type="none" w="med" len="med"/>
              <a:tailEnd type="none" w="med" len="med"/>
            </a:ln>
          </p:spPr>
          <p:txBody>
            <a:bodyPr wrap="none" anchor="ctr"/>
            <a:lstStyle/>
            <a:p>
              <a:pPr algn="ctr"/>
              <a:r>
                <a:rPr lang="zh-CN" altLang="en-US" sz="2400" b="1" dirty="0">
                  <a:solidFill>
                    <a:schemeClr val="bg1"/>
                  </a:solidFill>
                  <a:latin typeface="仿宋" panose="02010609060101010101" charset="-122"/>
                  <a:ea typeface="仿宋" panose="02010609060101010101" charset="-122"/>
                </a:rPr>
                <a:t>资产阶级</a:t>
              </a:r>
              <a:endParaRPr lang="zh-CN" altLang="en-US" sz="2400" b="1" dirty="0">
                <a:solidFill>
                  <a:schemeClr val="bg1"/>
                </a:solidFill>
                <a:latin typeface="仿宋" panose="02010609060101010101" charset="-122"/>
                <a:ea typeface="仿宋" panose="02010609060101010101" charset="-122"/>
              </a:endParaRPr>
            </a:p>
            <a:p>
              <a:pPr algn="ctr"/>
              <a:r>
                <a:rPr lang="zh-CN" altLang="en-US" sz="2400" b="1" dirty="0">
                  <a:solidFill>
                    <a:schemeClr val="bg1"/>
                  </a:solidFill>
                  <a:latin typeface="仿宋" panose="02010609060101010101" charset="-122"/>
                  <a:ea typeface="仿宋" panose="02010609060101010101" charset="-122"/>
                </a:rPr>
                <a:t>和新贵族</a:t>
              </a:r>
              <a:endParaRPr lang="zh-CN" altLang="en-US" sz="2400" b="1" dirty="0">
                <a:solidFill>
                  <a:schemeClr val="bg1"/>
                </a:solidFill>
                <a:latin typeface="仿宋" panose="02010609060101010101" charset="-122"/>
                <a:ea typeface="仿宋" panose="02010609060101010101" charset="-122"/>
              </a:endParaRPr>
            </a:p>
          </p:txBody>
        </p:sp>
        <p:sp>
          <p:nvSpPr>
            <p:cNvPr id="5154" name="矩形 47138"/>
            <p:cNvSpPr/>
            <p:nvPr/>
          </p:nvSpPr>
          <p:spPr>
            <a:xfrm>
              <a:off x="4286" y="1480"/>
              <a:ext cx="1042" cy="254"/>
            </a:xfrm>
            <a:prstGeom prst="rect">
              <a:avLst/>
            </a:prstGeom>
            <a:solidFill>
              <a:srgbClr val="454545"/>
            </a:solidFill>
            <a:ln w="9525" cap="flat" cmpd="sng">
              <a:noFill/>
              <a:prstDash val="solid"/>
              <a:miter/>
              <a:headEnd type="none" w="med" len="med"/>
              <a:tailEnd type="none" w="med" len="med"/>
            </a:ln>
          </p:spPr>
          <p:txBody>
            <a:bodyPr wrap="none" anchor="ctr">
              <a:noAutofit/>
            </a:bodyPr>
            <a:lstStyle/>
            <a:p>
              <a:pPr lvl="0" algn="ctr">
                <a:buClrTx/>
                <a:buSzTx/>
                <a:buFontTx/>
              </a:pPr>
              <a:r>
                <a:rPr lang="zh-CN" altLang="en-US" sz="2400" b="1" dirty="0">
                  <a:solidFill>
                    <a:schemeClr val="bg1"/>
                  </a:solidFill>
                  <a:latin typeface="仿宋" panose="02010609060101010101" charset="-122"/>
                  <a:ea typeface="仿宋" panose="02010609060101010101" charset="-122"/>
                  <a:sym typeface="+mn-ea"/>
                </a:rPr>
                <a:t>封建势力</a:t>
              </a:r>
              <a:endParaRPr lang="zh-CN" altLang="en-US" sz="2400" b="1" dirty="0">
                <a:solidFill>
                  <a:schemeClr val="bg1"/>
                </a:solidFill>
                <a:latin typeface="仿宋" panose="02010609060101010101" charset="-122"/>
                <a:ea typeface="仿宋" panose="02010609060101010101" charset="-122"/>
                <a:sym typeface="+mn-ea"/>
              </a:endParaRPr>
            </a:p>
          </p:txBody>
        </p:sp>
        <p:sp>
          <p:nvSpPr>
            <p:cNvPr id="5155" name="左右箭头 47139"/>
            <p:cNvSpPr/>
            <p:nvPr/>
          </p:nvSpPr>
          <p:spPr>
            <a:xfrm>
              <a:off x="3552" y="1548"/>
              <a:ext cx="642" cy="127"/>
            </a:xfrm>
            <a:prstGeom prst="leftRightArrow">
              <a:avLst>
                <a:gd name="adj1" fmla="val 50000"/>
                <a:gd name="adj2" fmla="val 55190"/>
              </a:avLst>
            </a:prstGeom>
            <a:solidFill>
              <a:srgbClr val="FF0000"/>
            </a:solidFill>
            <a:ln w="9525" cap="flat" cmpd="sng">
              <a:noFill/>
              <a:prstDash val="solid"/>
              <a:miter/>
              <a:headEnd type="none" w="med" len="med"/>
              <a:tailEnd type="none" w="med" len="med"/>
            </a:ln>
          </p:spPr>
          <p:txBody>
            <a:bodyPr anchor="t"/>
            <a:lstStyle/>
            <a:p>
              <a:endParaRPr lang="zh-CN" altLang="en-US">
                <a:latin typeface="仿宋" panose="02010609060101010101" charset="-122"/>
                <a:ea typeface="仿宋" panose="02010609060101010101" charset="-122"/>
              </a:endParaRPr>
            </a:p>
          </p:txBody>
        </p:sp>
      </p:grpSp>
      <p:sp>
        <p:nvSpPr>
          <p:cNvPr id="20" name="矩形 19"/>
          <p:cNvSpPr/>
          <p:nvPr/>
        </p:nvSpPr>
        <p:spPr>
          <a:xfrm>
            <a:off x="11817985" y="6432550"/>
            <a:ext cx="394970" cy="421005"/>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41"/>
                                        </p:tgtEl>
                                        <p:attrNameLst>
                                          <p:attrName>style.visibility</p:attrName>
                                        </p:attrNameLst>
                                      </p:cBhvr>
                                      <p:to>
                                        <p:strVal val="visible"/>
                                      </p:to>
                                    </p:set>
                                    <p:animEffect transition="in" filter="blinds(horizontal)">
                                      <p:cBhvr>
                                        <p:cTn id="7" dur="500"/>
                                        <p:tgtEl>
                                          <p:spTgt spid="4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939290"/>
            <a:ext cx="12192000" cy="4100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217" name="Picture 5" descr="0"/>
          <p:cNvPicPr>
            <a:picLocks noChangeAspect="1"/>
          </p:cNvPicPr>
          <p:nvPr/>
        </p:nvPicPr>
        <p:blipFill>
          <a:blip r:embed="rId1"/>
          <a:srcRect l="8728" r="14182"/>
          <a:stretch>
            <a:fillRect/>
          </a:stretch>
        </p:blipFill>
        <p:spPr>
          <a:xfrm>
            <a:off x="7872730" y="1939925"/>
            <a:ext cx="4319270" cy="4117340"/>
          </a:xfrm>
          <a:prstGeom prst="rect">
            <a:avLst/>
          </a:prstGeom>
          <a:noFill/>
          <a:ln w="9525">
            <a:noFill/>
          </a:ln>
        </p:spPr>
      </p:pic>
      <p:sp>
        <p:nvSpPr>
          <p:cNvPr id="9218" name="Text Box 29"/>
          <p:cNvSpPr txBox="1"/>
          <p:nvPr/>
        </p:nvSpPr>
        <p:spPr>
          <a:xfrm>
            <a:off x="8872855" y="5486083"/>
            <a:ext cx="2590800" cy="570865"/>
          </a:xfrm>
          <a:prstGeom prst="rect">
            <a:avLst/>
          </a:prstGeom>
          <a:noFill/>
          <a:ln w="9525" cap="flat" cmpd="sng">
            <a:noFill/>
            <a:prstDash val="solid"/>
            <a:miter/>
            <a:headEnd type="none" w="med" len="med"/>
            <a:tailEnd type="none" w="med" len="med"/>
          </a:ln>
        </p:spPr>
        <p:txBody>
          <a:bodyPr wrap="square" anchor="t" anchorCtr="0">
            <a:spAutoFit/>
          </a:bodyPr>
          <a:lstStyle/>
          <a:p>
            <a:pPr algn="ctr">
              <a:lnSpc>
                <a:spcPct val="130000"/>
              </a:lnSpc>
            </a:pPr>
            <a:r>
              <a:rPr lang="zh-CN" altLang="en-US" sz="2400" b="1">
                <a:solidFill>
                  <a:schemeClr val="bg1"/>
                </a:solidFill>
                <a:latin typeface="仿宋" panose="02010609060101010101" charset="-122"/>
                <a:ea typeface="仿宋" panose="02010609060101010101" charset="-122"/>
              </a:rPr>
              <a:t>威廉和玛丽</a:t>
            </a:r>
            <a:endParaRPr lang="zh-CN" altLang="en-US" sz="2400" b="1">
              <a:solidFill>
                <a:schemeClr val="bg1"/>
              </a:solidFill>
              <a:latin typeface="仿宋" panose="02010609060101010101" charset="-122"/>
              <a:ea typeface="仿宋" panose="02010609060101010101" charset="-122"/>
            </a:endParaRPr>
          </a:p>
        </p:txBody>
      </p:sp>
      <p:sp>
        <p:nvSpPr>
          <p:cNvPr id="2" name="文本框 1"/>
          <p:cNvSpPr txBox="1"/>
          <p:nvPr/>
        </p:nvSpPr>
        <p:spPr>
          <a:xfrm>
            <a:off x="391160" y="108077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1</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3" name="文本框 2"/>
          <p:cNvSpPr txBox="1"/>
          <p:nvPr/>
        </p:nvSpPr>
        <p:spPr>
          <a:xfrm>
            <a:off x="1472032" y="102545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a:t>
            </a:r>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rPr>
              <a:t>中的英国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5" name="文本框 4"/>
          <p:cNvSpPr txBox="1"/>
          <p:nvPr/>
        </p:nvSpPr>
        <p:spPr>
          <a:xfrm>
            <a:off x="314960" y="2980690"/>
            <a:ext cx="7482205" cy="2934335"/>
          </a:xfrm>
          <a:prstGeom prst="rect">
            <a:avLst/>
          </a:prstGeom>
          <a:noFill/>
        </p:spPr>
        <p:txBody>
          <a:bodyPr wrap="square" rtlCol="0" anchor="t">
            <a:spAutoFit/>
          </a:bodyPr>
          <a:lstStyle/>
          <a:p>
            <a:pPr indent="711200" fontAlgn="auto">
              <a:lnSpc>
                <a:spcPct val="110000"/>
              </a:lnSpc>
              <a:extLst>
                <a:ext uri="{35155182-B16C-46BC-9424-99874614C6A1}">
                  <wpsdc:indentchars xmlns:wpsdc="http://www.wps.cn/officeDocument/2017/drawingmlCustomData" val="200" checksum="3773799597"/>
                </a:ext>
              </a:extLst>
            </a:pPr>
            <a:r>
              <a:rPr lang="zh-CN" altLang="en-US" sz="2800" b="1">
                <a:latin typeface="仿宋" panose="02010609060101010101" charset="-122"/>
                <a:ea typeface="仿宋" panose="02010609060101010101" charset="-122"/>
                <a:cs typeface="仿宋" panose="02010609060101010101" charset="-122"/>
              </a:rPr>
              <a:t>(1)两个阶级的妥协:</a:t>
            </a:r>
            <a:endParaRPr lang="zh-CN" altLang="en-US" sz="2800" b="1">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zh-CN" altLang="en-US" sz="2800">
                <a:latin typeface="仿宋" panose="02010609060101010101" charset="-122"/>
                <a:ea typeface="仿宋" panose="02010609060101010101" charset="-122"/>
                <a:cs typeface="仿宋" panose="02010609060101010101" charset="-122"/>
              </a:rPr>
              <a:t>资产阶级和新贵族</a:t>
            </a:r>
            <a:r>
              <a:rPr lang="en-US" altLang="zh-CN" sz="2800">
                <a:latin typeface="仿宋" panose="02010609060101010101" charset="-122"/>
                <a:ea typeface="仿宋" panose="02010609060101010101" charset="-122"/>
                <a:cs typeface="仿宋" panose="02010609060101010101" charset="-122"/>
              </a:rPr>
              <a:t> VS </a:t>
            </a:r>
            <a:r>
              <a:rPr lang="zh-CN" altLang="en-US" sz="2800">
                <a:latin typeface="仿宋" panose="02010609060101010101" charset="-122"/>
                <a:ea typeface="仿宋" panose="02010609060101010101" charset="-122"/>
                <a:cs typeface="仿宋" panose="02010609060101010101" charset="-122"/>
              </a:rPr>
              <a:t>封建贵族的妥协</a:t>
            </a:r>
            <a:endParaRPr lang="zh-CN" altLang="en-US" sz="2800">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zh-CN" altLang="en-US" sz="2800" b="1">
                <a:latin typeface="仿宋" panose="02010609060101010101" charset="-122"/>
                <a:ea typeface="仿宋" panose="02010609060101010101" charset="-122"/>
                <a:cs typeface="仿宋" panose="02010609060101010101" charset="-122"/>
              </a:rPr>
              <a:t>(2)表现:</a:t>
            </a:r>
            <a:r>
              <a:rPr lang="en-US" altLang="zh-CN" sz="2800" b="1">
                <a:latin typeface="仿宋" panose="02010609060101010101" charset="-122"/>
                <a:ea typeface="仿宋" panose="02010609060101010101" charset="-122"/>
                <a:cs typeface="仿宋" panose="02010609060101010101" charset="-122"/>
              </a:rPr>
              <a:t> </a:t>
            </a:r>
            <a:r>
              <a:rPr lang="zh-CN" altLang="en-US" sz="2800">
                <a:latin typeface="仿宋" panose="02010609060101010101" charset="-122"/>
                <a:ea typeface="仿宋" panose="02010609060101010101" charset="-122"/>
                <a:cs typeface="仿宋" panose="02010609060101010101" charset="-122"/>
              </a:rPr>
              <a:t>①保留国王，限制王权</a:t>
            </a:r>
            <a:r>
              <a:rPr lang="en-US" altLang="zh-CN" sz="2800">
                <a:latin typeface="仿宋" panose="02010609060101010101" charset="-122"/>
                <a:ea typeface="仿宋" panose="02010609060101010101" charset="-122"/>
                <a:cs typeface="仿宋" panose="02010609060101010101" charset="-122"/>
              </a:rPr>
              <a:t> </a:t>
            </a:r>
            <a:endParaRPr lang="en-US" altLang="zh-CN" sz="2800">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en-US" altLang="zh-CN" sz="2800">
                <a:latin typeface="仿宋" panose="02010609060101010101" charset="-122"/>
                <a:ea typeface="仿宋" panose="02010609060101010101" charset="-122"/>
                <a:cs typeface="仿宋" panose="02010609060101010101" charset="-122"/>
              </a:rPr>
              <a:t>         </a:t>
            </a:r>
            <a:r>
              <a:rPr lang="zh-CN" altLang="en-US" sz="2800">
                <a:latin typeface="仿宋" panose="02010609060101010101" charset="-122"/>
                <a:ea typeface="仿宋" panose="02010609060101010101" charset="-122"/>
                <a:cs typeface="仿宋" panose="02010609060101010101" charset="-122"/>
              </a:rPr>
              <a:t>②资产阶级和新贵族联合专政</a:t>
            </a:r>
            <a:endParaRPr lang="zh-CN" altLang="en-US" sz="2800">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zh-CN" altLang="en-US" sz="2800" b="1">
                <a:latin typeface="仿宋" panose="02010609060101010101" charset="-122"/>
                <a:ea typeface="仿宋" panose="02010609060101010101" charset="-122"/>
                <a:cs typeface="仿宋" panose="02010609060101010101" charset="-122"/>
                <a:sym typeface="+mn-ea"/>
              </a:rPr>
              <a:t>(3)作用: </a:t>
            </a:r>
            <a:r>
              <a:rPr lang="zh-CN" altLang="en-US" sz="2800">
                <a:latin typeface="仿宋" panose="02010609060101010101" charset="-122"/>
                <a:ea typeface="仿宋" panose="02010609060101010101" charset="-122"/>
                <a:cs typeface="仿宋" panose="02010609060101010101" charset="-122"/>
                <a:sym typeface="+mn-ea"/>
              </a:rPr>
              <a:t>最终确立了资产阶级的统治地位，标志着</a:t>
            </a:r>
            <a:r>
              <a:rPr lang="zh-CN" altLang="en-US" sz="2800">
                <a:solidFill>
                  <a:srgbClr val="FF0000"/>
                </a:solidFill>
                <a:latin typeface="仿宋" panose="02010609060101010101" charset="-122"/>
                <a:ea typeface="仿宋" panose="02010609060101010101" charset="-122"/>
                <a:cs typeface="仿宋" panose="02010609060101010101" charset="-122"/>
                <a:sym typeface="+mn-ea"/>
              </a:rPr>
              <a:t>资产阶级革命的完成。</a:t>
            </a:r>
            <a:endParaRPr lang="zh-CN" altLang="en-US" sz="2800">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14960" y="2009775"/>
            <a:ext cx="7413625" cy="906780"/>
          </a:xfrm>
          <a:prstGeom prst="rect">
            <a:avLst/>
          </a:prstGeom>
          <a:noFill/>
        </p:spPr>
        <p:txBody>
          <a:bodyPr wrap="square" rtlCol="0" anchor="t">
            <a:spAutoFit/>
          </a:bodyPr>
          <a:lstStyle/>
          <a:p>
            <a:pPr indent="0" algn="ctr" fontAlgn="auto">
              <a:lnSpc>
                <a:spcPts val="3180"/>
              </a:lnSpc>
            </a:pPr>
            <a:r>
              <a:rPr kumimoji="1" lang="zh-CN" altLang="en-US" sz="2800" b="1" dirty="0">
                <a:solidFill>
                  <a:srgbClr val="FF0000"/>
                </a:solidFill>
                <a:latin typeface="黑体" panose="02010609060101010101" pitchFamily="2" charset="-122"/>
                <a:ea typeface="黑体" panose="02010609060101010101" pitchFamily="2" charset="-122"/>
                <a:cs typeface="楷体" panose="02010609060101010101" charset="-122"/>
                <a:sym typeface="+mn-ea"/>
              </a:rPr>
              <a:t>光荣革命</a:t>
            </a:r>
            <a:endParaRPr kumimoji="1" lang="zh-CN" altLang="en-US" sz="2800" b="1" dirty="0">
              <a:solidFill>
                <a:srgbClr val="FF0000"/>
              </a:solidFill>
              <a:latin typeface="黑体" panose="02010609060101010101" pitchFamily="2" charset="-122"/>
              <a:ea typeface="黑体" panose="02010609060101010101" pitchFamily="2" charset="-122"/>
              <a:cs typeface="楷体" panose="02010609060101010101" charset="-122"/>
              <a:sym typeface="+mn-ea"/>
            </a:endParaRPr>
          </a:p>
          <a:p>
            <a:pPr indent="0" algn="r" fontAlgn="auto">
              <a:lnSpc>
                <a:spcPts val="3180"/>
              </a:lnSpc>
            </a:pPr>
            <a:r>
              <a:rPr kumimoji="1" lang="en-US" altLang="zh-CN" sz="2400" b="1" dirty="0">
                <a:solidFill>
                  <a:srgbClr val="FF0000"/>
                </a:solidFill>
                <a:latin typeface="楷体" panose="02010609060101010101" charset="-122"/>
                <a:ea typeface="楷体" panose="02010609060101010101" charset="-122"/>
                <a:cs typeface="楷体" panose="02010609060101010101" charset="-122"/>
                <a:sym typeface="+mn-ea"/>
              </a:rPr>
              <a:t>——妥协一小步，进步一大步！</a:t>
            </a:r>
            <a:endParaRPr kumimoji="1" lang="en-US" altLang="zh-CN" sz="2400" b="1" dirty="0">
              <a:solidFill>
                <a:srgbClr val="FF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9200" cy="10800"/>
          </a:xfrm>
        </p:grpSpPr>
        <p:pic>
          <p:nvPicPr>
            <p:cNvPr id="44" name="图片 43"/>
            <p:cNvPicPr>
              <a:picLocks noChangeAspect="1"/>
            </p:cNvPicPr>
            <p:nvPr/>
          </p:nvPicPr>
          <p:blipFill rotWithShape="1">
            <a:blip r:embed="rId1"/>
            <a:srcRect l="19846"/>
            <a:stretch>
              <a:fillRect/>
            </a:stretch>
          </p:blipFill>
          <p:spPr>
            <a:xfrm>
              <a:off x="0" y="0"/>
              <a:ext cx="3430" cy="10800"/>
            </a:xfrm>
            <a:prstGeom prst="rect">
              <a:avLst/>
            </a:prstGeom>
          </p:spPr>
        </p:pic>
        <p:sp>
          <p:nvSpPr>
            <p:cNvPr id="45" name="矩形 44"/>
            <p:cNvSpPr/>
            <p:nvPr/>
          </p:nvSpPr>
          <p:spPr>
            <a:xfrm>
              <a:off x="3431" y="0"/>
              <a:ext cx="15769" cy="1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仿宋" panose="02010609060101010101" charset="-122"/>
                <a:ea typeface="仿宋" panose="02010609060101010101" charset="-122"/>
              </a:endParaRPr>
            </a:p>
          </p:txBody>
        </p:sp>
      </p:grpSp>
      <p:pic>
        <p:nvPicPr>
          <p:cNvPr id="3" name="图片 2"/>
          <p:cNvPicPr>
            <a:picLocks noChangeAspect="1"/>
          </p:cNvPicPr>
          <p:nvPr/>
        </p:nvPicPr>
        <p:blipFill>
          <a:blip r:embed="rId2"/>
          <a:stretch>
            <a:fillRect/>
          </a:stretch>
        </p:blipFill>
        <p:spPr>
          <a:xfrm>
            <a:off x="2707640" y="986155"/>
            <a:ext cx="2196465" cy="1487170"/>
          </a:xfrm>
          <a:prstGeom prst="roundRect">
            <a:avLst/>
          </a:prstGeom>
        </p:spPr>
      </p:pic>
      <p:sp>
        <p:nvSpPr>
          <p:cNvPr id="22" name="直接连接符 47120"/>
          <p:cNvSpPr/>
          <p:nvPr/>
        </p:nvSpPr>
        <p:spPr>
          <a:xfrm rot="14160000" flipH="1">
            <a:off x="7013575" y="3208020"/>
            <a:ext cx="2549525" cy="3792220"/>
          </a:xfrm>
          <a:prstGeom prst="line">
            <a:avLst/>
          </a:prstGeom>
          <a:ln w="38100" cap="flat" cmpd="sng">
            <a:solidFill>
              <a:schemeClr val="tx2">
                <a:lumMod val="60000"/>
                <a:lumOff val="40000"/>
              </a:schemeClr>
            </a:solidFill>
            <a:prstDash val="dash"/>
            <a:round/>
            <a:headEnd type="none" w="med" len="med"/>
            <a:tailEnd type="triangle" w="med" len="med"/>
          </a:ln>
        </p:spPr>
      </p:sp>
      <p:sp>
        <p:nvSpPr>
          <p:cNvPr id="21" name="直接连接符 47120"/>
          <p:cNvSpPr/>
          <p:nvPr/>
        </p:nvSpPr>
        <p:spPr>
          <a:xfrm rot="14160000" flipH="1">
            <a:off x="4391025" y="3208020"/>
            <a:ext cx="2549525" cy="3792220"/>
          </a:xfrm>
          <a:prstGeom prst="line">
            <a:avLst/>
          </a:prstGeom>
          <a:ln w="38100" cap="flat" cmpd="sng">
            <a:solidFill>
              <a:schemeClr val="tx2">
                <a:lumMod val="60000"/>
                <a:lumOff val="40000"/>
              </a:schemeClr>
            </a:solidFill>
            <a:prstDash val="dash"/>
            <a:round/>
            <a:headEnd type="none" w="med" len="med"/>
            <a:tailEnd type="triangle" w="med" len="med"/>
          </a:ln>
        </p:spPr>
      </p:sp>
      <p:sp>
        <p:nvSpPr>
          <p:cNvPr id="5136" name="直接连接符 47120"/>
          <p:cNvSpPr/>
          <p:nvPr/>
        </p:nvSpPr>
        <p:spPr>
          <a:xfrm flipH="1" flipV="1">
            <a:off x="5196205" y="1921510"/>
            <a:ext cx="3883025" cy="26035"/>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3" name="直接连接符 47120"/>
          <p:cNvSpPr/>
          <p:nvPr/>
        </p:nvSpPr>
        <p:spPr>
          <a:xfrm rot="9300000" flipV="1">
            <a:off x="3390265" y="2753995"/>
            <a:ext cx="602615" cy="1343660"/>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5" name="直接连接符 47120"/>
          <p:cNvSpPr/>
          <p:nvPr/>
        </p:nvSpPr>
        <p:spPr>
          <a:xfrm rot="20100000" flipV="1">
            <a:off x="10340340" y="2754630"/>
            <a:ext cx="602615" cy="1343660"/>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6" name="直接连接符 47120"/>
          <p:cNvSpPr/>
          <p:nvPr/>
        </p:nvSpPr>
        <p:spPr>
          <a:xfrm flipH="1">
            <a:off x="7788910" y="2486025"/>
            <a:ext cx="1671320" cy="1697355"/>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8" name="直接连接符 47120"/>
          <p:cNvSpPr/>
          <p:nvPr/>
        </p:nvSpPr>
        <p:spPr>
          <a:xfrm rot="10800000" flipH="1">
            <a:off x="8042910" y="2575560"/>
            <a:ext cx="1651635" cy="1696720"/>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9" name="直接连接符 47120"/>
          <p:cNvSpPr/>
          <p:nvPr/>
        </p:nvSpPr>
        <p:spPr>
          <a:xfrm rot="14160000" flipH="1">
            <a:off x="4443095" y="3267710"/>
            <a:ext cx="2164080" cy="300990"/>
          </a:xfrm>
          <a:prstGeom prst="line">
            <a:avLst/>
          </a:prstGeom>
          <a:ln w="38100" cap="flat" cmpd="sng">
            <a:solidFill>
              <a:schemeClr val="tx2">
                <a:lumMod val="60000"/>
                <a:lumOff val="40000"/>
              </a:schemeClr>
            </a:solidFill>
            <a:prstDash val="dash"/>
            <a:round/>
            <a:headEnd type="none" w="med" len="med"/>
            <a:tailEnd type="triangle" w="med" len="med"/>
          </a:ln>
        </p:spPr>
      </p:sp>
      <p:sp>
        <p:nvSpPr>
          <p:cNvPr id="20" name="直接连接符 47120"/>
          <p:cNvSpPr/>
          <p:nvPr/>
        </p:nvSpPr>
        <p:spPr>
          <a:xfrm rot="14160000" flipH="1">
            <a:off x="6062345" y="40005"/>
            <a:ext cx="2180590" cy="3226435"/>
          </a:xfrm>
          <a:prstGeom prst="line">
            <a:avLst/>
          </a:prstGeom>
          <a:ln w="38100" cap="flat" cmpd="sng">
            <a:solidFill>
              <a:schemeClr val="tx2">
                <a:lumMod val="60000"/>
                <a:lumOff val="40000"/>
              </a:schemeClr>
            </a:solidFill>
            <a:prstDash val="dash"/>
            <a:round/>
            <a:headEnd type="none" w="med" len="med"/>
            <a:tailEnd type="triangle" w="med" len="med"/>
          </a:ln>
        </p:spPr>
      </p:sp>
      <p:sp>
        <p:nvSpPr>
          <p:cNvPr id="23" name="文本框 22"/>
          <p:cNvSpPr txBox="1"/>
          <p:nvPr/>
        </p:nvSpPr>
        <p:spPr>
          <a:xfrm>
            <a:off x="2907665" y="2073910"/>
            <a:ext cx="1761490" cy="398780"/>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君主</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国王</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nvGrpSpPr>
          <p:cNvPr id="32" name="组合 31"/>
          <p:cNvGrpSpPr/>
          <p:nvPr/>
        </p:nvGrpSpPr>
        <p:grpSpPr>
          <a:xfrm>
            <a:off x="9527540" y="986155"/>
            <a:ext cx="2195830" cy="1527810"/>
            <a:chOff x="12892" y="1553"/>
            <a:chExt cx="3458" cy="2406"/>
          </a:xfrm>
        </p:grpSpPr>
        <p:pic>
          <p:nvPicPr>
            <p:cNvPr id="8" name="图片 7" descr="t0160b761ad57fdb936"/>
            <p:cNvPicPr>
              <a:picLocks noChangeAspect="1"/>
            </p:cNvPicPr>
            <p:nvPr/>
          </p:nvPicPr>
          <p:blipFill>
            <a:blip r:embed="rId3"/>
            <a:stretch>
              <a:fillRect/>
            </a:stretch>
          </p:blipFill>
          <p:spPr>
            <a:xfrm>
              <a:off x="12892" y="1553"/>
              <a:ext cx="3459" cy="2407"/>
            </a:xfrm>
            <a:prstGeom prst="roundRect">
              <a:avLst/>
            </a:prstGeom>
          </p:spPr>
        </p:pic>
        <p:sp>
          <p:nvSpPr>
            <p:cNvPr id="24" name="文本框 23"/>
            <p:cNvSpPr txBox="1"/>
            <p:nvPr/>
          </p:nvSpPr>
          <p:spPr>
            <a:xfrm>
              <a:off x="13261" y="3299"/>
              <a:ext cx="2773"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内阁</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首相</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grpSp>
        <p:nvGrpSpPr>
          <p:cNvPr id="31" name="组合 30"/>
          <p:cNvGrpSpPr/>
          <p:nvPr/>
        </p:nvGrpSpPr>
        <p:grpSpPr>
          <a:xfrm>
            <a:off x="9527540" y="4339590"/>
            <a:ext cx="2194560" cy="1527810"/>
            <a:chOff x="12892" y="6834"/>
            <a:chExt cx="3456" cy="2406"/>
          </a:xfrm>
        </p:grpSpPr>
        <p:pic>
          <p:nvPicPr>
            <p:cNvPr id="14" name="图片 13" descr="e7ddc52da045412a917c5566410ca63f_th"/>
            <p:cNvPicPr>
              <a:picLocks noChangeAspect="1"/>
            </p:cNvPicPr>
            <p:nvPr/>
          </p:nvPicPr>
          <p:blipFill>
            <a:blip r:embed="rId4"/>
            <a:stretch>
              <a:fillRect/>
            </a:stretch>
          </p:blipFill>
          <p:spPr>
            <a:xfrm>
              <a:off x="12892" y="6834"/>
              <a:ext cx="3457" cy="2407"/>
            </a:xfrm>
            <a:prstGeom prst="roundRect">
              <a:avLst/>
            </a:prstGeom>
          </p:spPr>
        </p:pic>
        <p:sp>
          <p:nvSpPr>
            <p:cNvPr id="25" name="文本框 24"/>
            <p:cNvSpPr txBox="1"/>
            <p:nvPr/>
          </p:nvSpPr>
          <p:spPr>
            <a:xfrm>
              <a:off x="13261" y="8596"/>
              <a:ext cx="2773"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下院</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平民院</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grpSp>
        <p:nvGrpSpPr>
          <p:cNvPr id="29" name="组合 28"/>
          <p:cNvGrpSpPr/>
          <p:nvPr/>
        </p:nvGrpSpPr>
        <p:grpSpPr>
          <a:xfrm>
            <a:off x="2707640" y="4337050"/>
            <a:ext cx="2195830" cy="1527810"/>
            <a:chOff x="772" y="6834"/>
            <a:chExt cx="3458" cy="2406"/>
          </a:xfrm>
        </p:grpSpPr>
        <p:pic>
          <p:nvPicPr>
            <p:cNvPr id="9" name="图片 8" descr="t0105504dbb6d382ee8 (1)"/>
            <p:cNvPicPr>
              <a:picLocks noChangeAspect="1"/>
            </p:cNvPicPr>
            <p:nvPr/>
          </p:nvPicPr>
          <p:blipFill>
            <a:blip r:embed="rId5"/>
            <a:stretch>
              <a:fillRect/>
            </a:stretch>
          </p:blipFill>
          <p:spPr>
            <a:xfrm>
              <a:off x="772" y="6834"/>
              <a:ext cx="3459" cy="2407"/>
            </a:xfrm>
            <a:prstGeom prst="roundRect">
              <a:avLst/>
            </a:prstGeom>
          </p:spPr>
        </p:pic>
        <p:sp>
          <p:nvSpPr>
            <p:cNvPr id="26" name="文本框 25"/>
            <p:cNvSpPr txBox="1"/>
            <p:nvPr/>
          </p:nvSpPr>
          <p:spPr>
            <a:xfrm>
              <a:off x="1089" y="8596"/>
              <a:ext cx="2773"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上院</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贵族院</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grpSp>
        <p:nvGrpSpPr>
          <p:cNvPr id="30" name="组合 29"/>
          <p:cNvGrpSpPr/>
          <p:nvPr/>
        </p:nvGrpSpPr>
        <p:grpSpPr>
          <a:xfrm>
            <a:off x="6117590" y="4339590"/>
            <a:ext cx="2195830" cy="1527810"/>
            <a:chOff x="6832" y="6834"/>
            <a:chExt cx="3458" cy="2406"/>
          </a:xfrm>
        </p:grpSpPr>
        <p:pic>
          <p:nvPicPr>
            <p:cNvPr id="11" name="图片 10" descr="The-Houses-of-Parliament"/>
            <p:cNvPicPr>
              <a:picLocks noChangeAspect="1"/>
            </p:cNvPicPr>
            <p:nvPr/>
          </p:nvPicPr>
          <p:blipFill>
            <a:blip r:embed="rId6"/>
            <a:stretch>
              <a:fillRect/>
            </a:stretch>
          </p:blipFill>
          <p:spPr>
            <a:xfrm>
              <a:off x="6832" y="6834"/>
              <a:ext cx="3459" cy="2407"/>
            </a:xfrm>
            <a:prstGeom prst="roundRect">
              <a:avLst/>
            </a:prstGeom>
          </p:spPr>
        </p:pic>
        <p:sp>
          <p:nvSpPr>
            <p:cNvPr id="27" name="文本框 26"/>
            <p:cNvSpPr txBox="1"/>
            <p:nvPr/>
          </p:nvSpPr>
          <p:spPr>
            <a:xfrm>
              <a:off x="7906" y="8596"/>
              <a:ext cx="1407"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rPr>
                <a:t>议会</a:t>
              </a:r>
              <a:endParaRPr lang="zh-CN" altLang="en-US" sz="2000" b="1">
                <a:latin typeface="楷体" panose="02010609060101010101" charset="-122"/>
                <a:ea typeface="楷体" panose="02010609060101010101" charset="-122"/>
              </a:endParaRPr>
            </a:p>
          </p:txBody>
        </p:sp>
      </p:grpSp>
      <p:sp>
        <p:nvSpPr>
          <p:cNvPr id="33" name="文本框 32"/>
          <p:cNvSpPr txBox="1"/>
          <p:nvPr/>
        </p:nvSpPr>
        <p:spPr>
          <a:xfrm>
            <a:off x="6280150" y="1186815"/>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形式任命</a:t>
            </a:r>
            <a:endParaRPr lang="zh-CN" altLang="en-US" sz="2400" b="1">
              <a:latin typeface="仿宋" panose="02010609060101010101" charset="-122"/>
              <a:ea typeface="仿宋" panose="02010609060101010101" charset="-122"/>
              <a:cs typeface="楷体" panose="02010609060101010101" charset="-122"/>
            </a:endParaRPr>
          </a:p>
        </p:txBody>
      </p:sp>
      <p:sp>
        <p:nvSpPr>
          <p:cNvPr id="34" name="文本框 33"/>
          <p:cNvSpPr txBox="1"/>
          <p:nvPr/>
        </p:nvSpPr>
        <p:spPr>
          <a:xfrm>
            <a:off x="6280150" y="1947545"/>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提请国王</a:t>
            </a:r>
            <a:endParaRPr lang="zh-CN" altLang="en-US" sz="2400" b="1">
              <a:latin typeface="仿宋" panose="02010609060101010101" charset="-122"/>
              <a:ea typeface="仿宋" panose="02010609060101010101" charset="-122"/>
              <a:cs typeface="楷体" panose="02010609060101010101" charset="-122"/>
            </a:endParaRPr>
          </a:p>
        </p:txBody>
      </p:sp>
      <p:sp>
        <p:nvSpPr>
          <p:cNvPr id="35" name="文本框 34"/>
          <p:cNvSpPr txBox="1"/>
          <p:nvPr/>
        </p:nvSpPr>
        <p:spPr>
          <a:xfrm>
            <a:off x="10592435" y="2842895"/>
            <a:ext cx="575945" cy="1271270"/>
          </a:xfrm>
          <a:prstGeom prst="rect">
            <a:avLst/>
          </a:prstGeom>
          <a:noFill/>
        </p:spPr>
        <p:txBody>
          <a:bodyPr wrap="square" rtlCol="0">
            <a:spAutoFit/>
          </a:bodyPr>
          <a:lstStyle/>
          <a:p>
            <a:pPr algn="ctr">
              <a:lnSpc>
                <a:spcPct val="80000"/>
              </a:lnSpc>
            </a:pPr>
            <a:r>
              <a:rPr lang="zh-CN" altLang="en-US" sz="2400" b="1">
                <a:latin typeface="仿宋" panose="02010609060101010101" charset="-122"/>
                <a:ea typeface="仿宋" panose="02010609060101010101" charset="-122"/>
                <a:cs typeface="楷体" panose="02010609060101010101" charset="-122"/>
              </a:rPr>
              <a:t>多数组阁</a:t>
            </a:r>
            <a:endParaRPr lang="zh-CN" altLang="en-US" sz="2400" b="1">
              <a:latin typeface="仿宋" panose="02010609060101010101" charset="-122"/>
              <a:ea typeface="仿宋" panose="02010609060101010101" charset="-122"/>
              <a:cs typeface="楷体" panose="02010609060101010101" charset="-122"/>
            </a:endParaRPr>
          </a:p>
        </p:txBody>
      </p:sp>
      <p:sp>
        <p:nvSpPr>
          <p:cNvPr id="36" name="文本框 35"/>
          <p:cNvSpPr txBox="1"/>
          <p:nvPr/>
        </p:nvSpPr>
        <p:spPr>
          <a:xfrm rot="18840000">
            <a:off x="7606030" y="2866390"/>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负责</a:t>
            </a:r>
            <a:endParaRPr lang="zh-CN" altLang="en-US" sz="2400" b="1">
              <a:latin typeface="仿宋" panose="02010609060101010101" charset="-122"/>
              <a:ea typeface="仿宋" panose="02010609060101010101" charset="-122"/>
              <a:cs typeface="楷体" panose="02010609060101010101" charset="-122"/>
            </a:endParaRPr>
          </a:p>
        </p:txBody>
      </p:sp>
      <p:sp>
        <p:nvSpPr>
          <p:cNvPr id="37" name="文本框 36"/>
          <p:cNvSpPr txBox="1"/>
          <p:nvPr/>
        </p:nvSpPr>
        <p:spPr>
          <a:xfrm rot="18840000">
            <a:off x="8178165" y="3376930"/>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监督</a:t>
            </a:r>
            <a:endParaRPr lang="zh-CN" altLang="en-US" sz="2400" b="1">
              <a:latin typeface="仿宋" panose="02010609060101010101" charset="-122"/>
              <a:ea typeface="仿宋" panose="02010609060101010101" charset="-122"/>
              <a:cs typeface="楷体" panose="02010609060101010101" charset="-122"/>
            </a:endParaRPr>
          </a:p>
        </p:txBody>
      </p:sp>
      <p:sp>
        <p:nvSpPr>
          <p:cNvPr id="39" name="文本框 38"/>
          <p:cNvSpPr txBox="1"/>
          <p:nvPr/>
        </p:nvSpPr>
        <p:spPr>
          <a:xfrm>
            <a:off x="3157220" y="2842895"/>
            <a:ext cx="575945" cy="1271270"/>
          </a:xfrm>
          <a:prstGeom prst="rect">
            <a:avLst/>
          </a:prstGeom>
          <a:noFill/>
        </p:spPr>
        <p:txBody>
          <a:bodyPr wrap="square" rtlCol="0">
            <a:spAutoFit/>
          </a:bodyPr>
          <a:lstStyle/>
          <a:p>
            <a:pPr algn="ctr">
              <a:lnSpc>
                <a:spcPct val="80000"/>
              </a:lnSpc>
            </a:pPr>
            <a:r>
              <a:rPr lang="zh-CN" altLang="en-US" sz="2400" b="1">
                <a:latin typeface="仿宋" panose="02010609060101010101" charset="-122"/>
                <a:ea typeface="仿宋" panose="02010609060101010101" charset="-122"/>
                <a:cs typeface="楷体" panose="02010609060101010101" charset="-122"/>
              </a:rPr>
              <a:t>任命世袭</a:t>
            </a:r>
            <a:endParaRPr lang="zh-CN" altLang="en-US" sz="2400" b="1">
              <a:latin typeface="仿宋" panose="02010609060101010101" charset="-122"/>
              <a:ea typeface="仿宋" panose="02010609060101010101" charset="-122"/>
              <a:cs typeface="楷体" panose="02010609060101010101" charset="-122"/>
            </a:endParaRPr>
          </a:p>
        </p:txBody>
      </p:sp>
      <p:sp>
        <p:nvSpPr>
          <p:cNvPr id="40" name="文本框 39"/>
          <p:cNvSpPr txBox="1"/>
          <p:nvPr/>
        </p:nvSpPr>
        <p:spPr>
          <a:xfrm rot="2880000">
            <a:off x="4825365" y="3067050"/>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权力转移</a:t>
            </a:r>
            <a:endParaRPr lang="zh-CN" altLang="en-US" sz="2400" b="1">
              <a:latin typeface="仿宋" panose="02010609060101010101" charset="-122"/>
              <a:ea typeface="仿宋" panose="02010609060101010101" charset="-122"/>
              <a:cs typeface="楷体" panose="02010609060101010101" charset="-122"/>
            </a:endParaRPr>
          </a:p>
        </p:txBody>
      </p:sp>
      <p:sp>
        <p:nvSpPr>
          <p:cNvPr id="42" name="文本框 41"/>
          <p:cNvSpPr txBox="1"/>
          <p:nvPr/>
        </p:nvSpPr>
        <p:spPr>
          <a:xfrm>
            <a:off x="3904615" y="312420"/>
            <a:ext cx="6687820" cy="521970"/>
          </a:xfrm>
          <a:prstGeom prst="rect">
            <a:avLst/>
          </a:prstGeom>
          <a:noFill/>
        </p:spPr>
        <p:txBody>
          <a:bodyPr wrap="square" rtlCol="0">
            <a:spAutoFit/>
          </a:bodyPr>
          <a:lstStyle/>
          <a:p>
            <a:pPr algn="ctr"/>
            <a:r>
              <a:rPr lang="zh-CN" altLang="en-US" sz="2800" b="1">
                <a:solidFill>
                  <a:srgbClr val="FF0000"/>
                </a:solidFill>
                <a:latin typeface="仿宋" panose="02010609060101010101" charset="-122"/>
                <a:ea typeface="仿宋" panose="02010609060101010101" charset="-122"/>
                <a:cs typeface="楷体" panose="02010609060101010101" charset="-122"/>
              </a:rPr>
              <a:t>曾经加冕为王，如今公民当家。</a:t>
            </a:r>
            <a:endParaRPr lang="zh-CN" altLang="en-US" sz="2800" b="1">
              <a:solidFill>
                <a:srgbClr val="FF0000"/>
              </a:solidFill>
              <a:latin typeface="仿宋" panose="02010609060101010101" charset="-122"/>
              <a:ea typeface="仿宋" panose="02010609060101010101" charset="-122"/>
              <a:cs typeface="楷体" panose="02010609060101010101" charset="-122"/>
            </a:endParaRPr>
          </a:p>
        </p:txBody>
      </p:sp>
      <p:sp>
        <p:nvSpPr>
          <p:cNvPr id="2" name="文本框 1"/>
          <p:cNvSpPr txBox="1"/>
          <p:nvPr/>
        </p:nvSpPr>
        <p:spPr>
          <a:xfrm>
            <a:off x="2567305" y="6122035"/>
            <a:ext cx="9257030" cy="521970"/>
          </a:xfrm>
          <a:prstGeom prst="rect">
            <a:avLst/>
          </a:prstGeom>
          <a:noFill/>
        </p:spPr>
        <p:txBody>
          <a:bodyPr wrap="square" rtlCol="0">
            <a:spAutoFit/>
          </a:bodyPr>
          <a:lstStyle/>
          <a:p>
            <a:pPr algn="ctr"/>
            <a:r>
              <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rPr>
              <a:t>君主制、贵族制、民主制</a:t>
            </a:r>
            <a:r>
              <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sym typeface="+mn-ea"/>
              </a:rPr>
              <a:t>三者</a:t>
            </a:r>
            <a:r>
              <a:rPr lang="zh-CN" altLang="zh-CN" sz="2800" b="1" kern="100" dirty="0">
                <a:solidFill>
                  <a:schemeClr val="tx1"/>
                </a:solidFill>
                <a:latin typeface="仿宋" panose="02010609060101010101" charset="-122"/>
                <a:ea typeface="仿宋" panose="02010609060101010101" charset="-122"/>
                <a:cs typeface="Times New Roman" panose="02020603050405020304" pitchFamily="18" charset="0"/>
                <a:sym typeface="+mn-ea"/>
              </a:rPr>
              <a:t>融为一体</a:t>
            </a:r>
            <a:r>
              <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sym typeface="+mn-ea"/>
              </a:rPr>
              <a:t>的君主立宪政体</a:t>
            </a:r>
            <a:endPar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4f24492ed85b1391b50d079c8dfedba8_2700943_903375@凡科快图"/>
          <p:cNvPicPr>
            <a:picLocks noChangeAspect="1"/>
          </p:cNvPicPr>
          <p:nvPr/>
        </p:nvPicPr>
        <p:blipFill>
          <a:blip r:embed="rId1"/>
          <a:srcRect b="21392"/>
          <a:stretch>
            <a:fillRect/>
          </a:stretch>
        </p:blipFill>
        <p:spPr>
          <a:xfrm>
            <a:off x="-13335" y="4237355"/>
            <a:ext cx="12205335" cy="2639060"/>
          </a:xfrm>
          <a:prstGeom prst="rect">
            <a:avLst/>
          </a:prstGeom>
        </p:spPr>
      </p:pic>
      <p:grpSp>
        <p:nvGrpSpPr>
          <p:cNvPr id="38" name="组合 37"/>
          <p:cNvGrpSpPr/>
          <p:nvPr>
            <p:custDataLst>
              <p:tags r:id="rId2"/>
            </p:custDataLst>
          </p:nvPr>
        </p:nvGrpSpPr>
        <p:grpSpPr>
          <a:xfrm>
            <a:off x="1475105" y="1398905"/>
            <a:ext cx="8411845" cy="3212465"/>
            <a:chOff x="1745" y="2388"/>
            <a:chExt cx="13247" cy="5059"/>
          </a:xfrm>
        </p:grpSpPr>
        <p:sp>
          <p:nvSpPr>
            <p:cNvPr id="10" name="任意多边形 9"/>
            <p:cNvSpPr/>
            <p:nvPr>
              <p:custDataLst>
                <p:tags r:id="rId3"/>
              </p:custDataLst>
            </p:nvPr>
          </p:nvSpPr>
          <p:spPr>
            <a:xfrm>
              <a:off x="2217" y="2674"/>
              <a:ext cx="12775" cy="4268"/>
            </a:xfrm>
            <a:custGeom>
              <a:avLst/>
              <a:gdLst>
                <a:gd name="connsiteX0" fmla="*/ 0 w 7013359"/>
                <a:gd name="connsiteY0" fmla="*/ 1420427 h 1420427"/>
                <a:gd name="connsiteX1" fmla="*/ 1420427 w 7013359"/>
                <a:gd name="connsiteY1" fmla="*/ 790113 h 1420427"/>
                <a:gd name="connsiteX2" fmla="*/ 7013359 w 7013359"/>
                <a:gd name="connsiteY2" fmla="*/ 0 h 1420427"/>
                <a:gd name="connsiteX3" fmla="*/ 7013359 w 7013359"/>
                <a:gd name="connsiteY3" fmla="*/ 0 h 1420427"/>
                <a:gd name="connsiteX0-1" fmla="*/ 0 w 7013359"/>
                <a:gd name="connsiteY0-2" fmla="*/ 1420427 h 1420427"/>
                <a:gd name="connsiteX1-3" fmla="*/ 1313894 w 7013359"/>
                <a:gd name="connsiteY1-4" fmla="*/ 878889 h 1420427"/>
                <a:gd name="connsiteX2-5" fmla="*/ 7013359 w 7013359"/>
                <a:gd name="connsiteY2-6" fmla="*/ 0 h 1420427"/>
                <a:gd name="connsiteX3-7" fmla="*/ 7013359 w 7013359"/>
                <a:gd name="connsiteY3-8" fmla="*/ 0 h 1420427"/>
                <a:gd name="connsiteX0-9" fmla="*/ 0 w 7013359"/>
                <a:gd name="connsiteY0-10" fmla="*/ 1420427 h 1420427"/>
                <a:gd name="connsiteX1-11" fmla="*/ 1313894 w 7013359"/>
                <a:gd name="connsiteY1-12" fmla="*/ 878889 h 1420427"/>
                <a:gd name="connsiteX2-13" fmla="*/ 7013359 w 7013359"/>
                <a:gd name="connsiteY2-14" fmla="*/ 0 h 1420427"/>
                <a:gd name="connsiteX3-15" fmla="*/ 7013359 w 7013359"/>
                <a:gd name="connsiteY3-16" fmla="*/ 0 h 1420427"/>
                <a:gd name="connsiteX0-17" fmla="*/ 0 w 7013359"/>
                <a:gd name="connsiteY0-18" fmla="*/ 1420427 h 1420427"/>
                <a:gd name="connsiteX1-19" fmla="*/ 1313894 w 7013359"/>
                <a:gd name="connsiteY1-20" fmla="*/ 878889 h 1420427"/>
                <a:gd name="connsiteX2-21" fmla="*/ 2840854 w 7013359"/>
                <a:gd name="connsiteY2-22" fmla="*/ 701336 h 1420427"/>
                <a:gd name="connsiteX3-23" fmla="*/ 7013359 w 7013359"/>
                <a:gd name="connsiteY3-24" fmla="*/ 0 h 1420427"/>
                <a:gd name="connsiteX4" fmla="*/ 7013359 w 7013359"/>
                <a:gd name="connsiteY4" fmla="*/ 0 h 1420427"/>
                <a:gd name="connsiteX0-25" fmla="*/ 0 w 7013359"/>
                <a:gd name="connsiteY0-26" fmla="*/ 1420427 h 1420427"/>
                <a:gd name="connsiteX1-27" fmla="*/ 1313894 w 7013359"/>
                <a:gd name="connsiteY1-28" fmla="*/ 878889 h 1420427"/>
                <a:gd name="connsiteX2-29" fmla="*/ 2974019 w 7013359"/>
                <a:gd name="connsiteY2-30" fmla="*/ 1127464 h 1420427"/>
                <a:gd name="connsiteX3-31" fmla="*/ 7013359 w 7013359"/>
                <a:gd name="connsiteY3-32" fmla="*/ 0 h 1420427"/>
                <a:gd name="connsiteX4-33" fmla="*/ 7013359 w 7013359"/>
                <a:gd name="connsiteY4-34" fmla="*/ 0 h 1420427"/>
                <a:gd name="connsiteX0-35" fmla="*/ 0 w 7013359"/>
                <a:gd name="connsiteY0-36" fmla="*/ 1420427 h 1420427"/>
                <a:gd name="connsiteX1-37" fmla="*/ 1313894 w 7013359"/>
                <a:gd name="connsiteY1-38" fmla="*/ 878889 h 1420427"/>
                <a:gd name="connsiteX2-39" fmla="*/ 2974019 w 7013359"/>
                <a:gd name="connsiteY2-40" fmla="*/ 1127464 h 1420427"/>
                <a:gd name="connsiteX3-41" fmla="*/ 4429957 w 7013359"/>
                <a:gd name="connsiteY3-42" fmla="*/ 763480 h 1420427"/>
                <a:gd name="connsiteX4-43" fmla="*/ 7013359 w 7013359"/>
                <a:gd name="connsiteY4-44" fmla="*/ 0 h 1420427"/>
                <a:gd name="connsiteX5" fmla="*/ 7013359 w 7013359"/>
                <a:gd name="connsiteY5" fmla="*/ 0 h 1420427"/>
                <a:gd name="connsiteX0-45" fmla="*/ 0 w 7013359"/>
                <a:gd name="connsiteY0-46" fmla="*/ 1420427 h 1420427"/>
                <a:gd name="connsiteX1-47" fmla="*/ 1313894 w 7013359"/>
                <a:gd name="connsiteY1-48" fmla="*/ 878889 h 1420427"/>
                <a:gd name="connsiteX2-49" fmla="*/ 2974019 w 7013359"/>
                <a:gd name="connsiteY2-50" fmla="*/ 1127464 h 1420427"/>
                <a:gd name="connsiteX3-51" fmla="*/ 4279036 w 7013359"/>
                <a:gd name="connsiteY3-52" fmla="*/ 541538 h 1420427"/>
                <a:gd name="connsiteX4-53" fmla="*/ 7013359 w 7013359"/>
                <a:gd name="connsiteY4-54" fmla="*/ 0 h 1420427"/>
                <a:gd name="connsiteX5-55" fmla="*/ 7013359 w 7013359"/>
                <a:gd name="connsiteY5-56" fmla="*/ 0 h 1420427"/>
                <a:gd name="connsiteX0-57" fmla="*/ 0 w 7013359"/>
                <a:gd name="connsiteY0-58" fmla="*/ 1420427 h 1420427"/>
                <a:gd name="connsiteX1-59" fmla="*/ 1313894 w 7013359"/>
                <a:gd name="connsiteY1-60" fmla="*/ 878889 h 1420427"/>
                <a:gd name="connsiteX2-61" fmla="*/ 2974019 w 7013359"/>
                <a:gd name="connsiteY2-62" fmla="*/ 1127464 h 1420427"/>
                <a:gd name="connsiteX3-63" fmla="*/ 4243525 w 7013359"/>
                <a:gd name="connsiteY3-64" fmla="*/ 523783 h 1420427"/>
                <a:gd name="connsiteX4-65" fmla="*/ 7013359 w 7013359"/>
                <a:gd name="connsiteY4-66" fmla="*/ 0 h 1420427"/>
                <a:gd name="connsiteX5-67" fmla="*/ 7013359 w 7013359"/>
                <a:gd name="connsiteY5-68" fmla="*/ 0 h 1420427"/>
                <a:gd name="connsiteX0-69" fmla="*/ 0 w 7013359"/>
                <a:gd name="connsiteY0-70" fmla="*/ 1420427 h 1420427"/>
                <a:gd name="connsiteX1-71" fmla="*/ 1313894 w 7013359"/>
                <a:gd name="connsiteY1-72" fmla="*/ 878889 h 1420427"/>
                <a:gd name="connsiteX2-73" fmla="*/ 2974019 w 7013359"/>
                <a:gd name="connsiteY2-74" fmla="*/ 1127464 h 1420427"/>
                <a:gd name="connsiteX3-75" fmla="*/ 4243525 w 7013359"/>
                <a:gd name="connsiteY3-76" fmla="*/ 523783 h 1420427"/>
                <a:gd name="connsiteX4-77" fmla="*/ 5690586 w 7013359"/>
                <a:gd name="connsiteY4-78" fmla="*/ 221942 h 1420427"/>
                <a:gd name="connsiteX5-79" fmla="*/ 7013359 w 7013359"/>
                <a:gd name="connsiteY5-80" fmla="*/ 0 h 1420427"/>
                <a:gd name="connsiteX6" fmla="*/ 7013359 w 7013359"/>
                <a:gd name="connsiteY6" fmla="*/ 0 h 1420427"/>
                <a:gd name="connsiteX0-81" fmla="*/ 0 w 7013359"/>
                <a:gd name="connsiteY0-82" fmla="*/ 1420427 h 1420427"/>
                <a:gd name="connsiteX1-83" fmla="*/ 1313894 w 7013359"/>
                <a:gd name="connsiteY1-84" fmla="*/ 878889 h 1420427"/>
                <a:gd name="connsiteX2-85" fmla="*/ 2974019 w 7013359"/>
                <a:gd name="connsiteY2-86" fmla="*/ 1127464 h 1420427"/>
                <a:gd name="connsiteX3-87" fmla="*/ 4243525 w 7013359"/>
                <a:gd name="connsiteY3-88" fmla="*/ 523783 h 1420427"/>
                <a:gd name="connsiteX4-89" fmla="*/ 5734974 w 7013359"/>
                <a:gd name="connsiteY4-90" fmla="*/ 346229 h 1420427"/>
                <a:gd name="connsiteX5-91" fmla="*/ 7013359 w 7013359"/>
                <a:gd name="connsiteY5-92" fmla="*/ 0 h 1420427"/>
                <a:gd name="connsiteX6-93" fmla="*/ 7013359 w 7013359"/>
                <a:gd name="connsiteY6-94" fmla="*/ 0 h 1420427"/>
                <a:gd name="connsiteX0-95" fmla="*/ 0 w 7013359"/>
                <a:gd name="connsiteY0-96" fmla="*/ 1420427 h 1420427"/>
                <a:gd name="connsiteX1-97" fmla="*/ 1313894 w 7013359"/>
                <a:gd name="connsiteY1-98" fmla="*/ 878889 h 1420427"/>
                <a:gd name="connsiteX2-99" fmla="*/ 2974019 w 7013359"/>
                <a:gd name="connsiteY2-100" fmla="*/ 1127464 h 1420427"/>
                <a:gd name="connsiteX3-101" fmla="*/ 4243525 w 7013359"/>
                <a:gd name="connsiteY3-102" fmla="*/ 523783 h 1420427"/>
                <a:gd name="connsiteX4-103" fmla="*/ 5734974 w 7013359"/>
                <a:gd name="connsiteY4-104" fmla="*/ 346229 h 1420427"/>
                <a:gd name="connsiteX5-105" fmla="*/ 7013359 w 7013359"/>
                <a:gd name="connsiteY5-106" fmla="*/ 0 h 1420427"/>
                <a:gd name="connsiteX6-107" fmla="*/ 7013359 w 7013359"/>
                <a:gd name="connsiteY6-108" fmla="*/ 0 h 1420427"/>
                <a:gd name="connsiteX0-109" fmla="*/ 0 w 7013359"/>
                <a:gd name="connsiteY0-110" fmla="*/ 1420427 h 1420427"/>
                <a:gd name="connsiteX1-111" fmla="*/ 1340527 w 7013359"/>
                <a:gd name="connsiteY1-112" fmla="*/ 887766 h 1420427"/>
                <a:gd name="connsiteX2-113" fmla="*/ 2974019 w 7013359"/>
                <a:gd name="connsiteY2-114" fmla="*/ 1127464 h 1420427"/>
                <a:gd name="connsiteX3-115" fmla="*/ 4243525 w 7013359"/>
                <a:gd name="connsiteY3-116" fmla="*/ 523783 h 1420427"/>
                <a:gd name="connsiteX4-117" fmla="*/ 5734974 w 7013359"/>
                <a:gd name="connsiteY4-118" fmla="*/ 346229 h 1420427"/>
                <a:gd name="connsiteX5-119" fmla="*/ 7013359 w 7013359"/>
                <a:gd name="connsiteY5-120" fmla="*/ 0 h 1420427"/>
                <a:gd name="connsiteX6-121" fmla="*/ 7013359 w 7013359"/>
                <a:gd name="connsiteY6-122" fmla="*/ 0 h 1420427"/>
                <a:gd name="connsiteX0-123" fmla="*/ 0 w 7013359"/>
                <a:gd name="connsiteY0-124" fmla="*/ 1420427 h 1420427"/>
                <a:gd name="connsiteX1-125" fmla="*/ 1340527 w 7013359"/>
                <a:gd name="connsiteY1-126" fmla="*/ 887766 h 1420427"/>
                <a:gd name="connsiteX2-127" fmla="*/ 2807332 w 7013359"/>
                <a:gd name="connsiteY2-128" fmla="*/ 1132227 h 1420427"/>
                <a:gd name="connsiteX3-129" fmla="*/ 4243525 w 7013359"/>
                <a:gd name="connsiteY3-130" fmla="*/ 523783 h 1420427"/>
                <a:gd name="connsiteX4-131" fmla="*/ 5734974 w 7013359"/>
                <a:gd name="connsiteY4-132" fmla="*/ 346229 h 1420427"/>
                <a:gd name="connsiteX5-133" fmla="*/ 7013359 w 7013359"/>
                <a:gd name="connsiteY5-134" fmla="*/ 0 h 1420427"/>
                <a:gd name="connsiteX6-135" fmla="*/ 7013359 w 7013359"/>
                <a:gd name="connsiteY6-136" fmla="*/ 0 h 1420427"/>
                <a:gd name="connsiteX0-137" fmla="*/ 0 w 7013359"/>
                <a:gd name="connsiteY0-138" fmla="*/ 1420427 h 1420427"/>
                <a:gd name="connsiteX1-139" fmla="*/ 1340527 w 7013359"/>
                <a:gd name="connsiteY1-140" fmla="*/ 887766 h 1420427"/>
                <a:gd name="connsiteX2-141" fmla="*/ 2807332 w 7013359"/>
                <a:gd name="connsiteY2-142" fmla="*/ 1132227 h 1420427"/>
                <a:gd name="connsiteX3-143" fmla="*/ 4281625 w 7013359"/>
                <a:gd name="connsiteY3-144" fmla="*/ 533308 h 1420427"/>
                <a:gd name="connsiteX4-145" fmla="*/ 5734974 w 7013359"/>
                <a:gd name="connsiteY4-146" fmla="*/ 346229 h 1420427"/>
                <a:gd name="connsiteX5-147" fmla="*/ 7013359 w 7013359"/>
                <a:gd name="connsiteY5-148" fmla="*/ 0 h 1420427"/>
                <a:gd name="connsiteX6-149" fmla="*/ 7013359 w 7013359"/>
                <a:gd name="connsiteY6-150" fmla="*/ 0 h 1420427"/>
                <a:gd name="connsiteX0-151" fmla="*/ 0 w 7013359"/>
                <a:gd name="connsiteY0-152" fmla="*/ 1420427 h 1420427"/>
                <a:gd name="connsiteX1-153" fmla="*/ 1340527 w 7013359"/>
                <a:gd name="connsiteY1-154" fmla="*/ 887766 h 1420427"/>
                <a:gd name="connsiteX2-155" fmla="*/ 2807332 w 7013359"/>
                <a:gd name="connsiteY2-156" fmla="*/ 1132227 h 1420427"/>
                <a:gd name="connsiteX3-157" fmla="*/ 4281625 w 7013359"/>
                <a:gd name="connsiteY3-158" fmla="*/ 533308 h 1420427"/>
                <a:gd name="connsiteX4-159" fmla="*/ 5734974 w 7013359"/>
                <a:gd name="connsiteY4-160" fmla="*/ 346229 h 1420427"/>
                <a:gd name="connsiteX5-161" fmla="*/ 7013359 w 7013359"/>
                <a:gd name="connsiteY5-162" fmla="*/ 0 h 1420427"/>
                <a:gd name="connsiteX6-163" fmla="*/ 7013359 w 7013359"/>
                <a:gd name="connsiteY6-164" fmla="*/ 0 h 1420427"/>
                <a:gd name="connsiteX0-165" fmla="*/ 0 w 7013359"/>
                <a:gd name="connsiteY0-166" fmla="*/ 1420427 h 1420427"/>
                <a:gd name="connsiteX1-167" fmla="*/ 1340527 w 7013359"/>
                <a:gd name="connsiteY1-168" fmla="*/ 887766 h 1420427"/>
                <a:gd name="connsiteX2-169" fmla="*/ 2807332 w 7013359"/>
                <a:gd name="connsiteY2-170" fmla="*/ 1132227 h 1420427"/>
                <a:gd name="connsiteX3-171" fmla="*/ 4262575 w 7013359"/>
                <a:gd name="connsiteY3-172" fmla="*/ 538070 h 1420427"/>
                <a:gd name="connsiteX4-173" fmla="*/ 5734974 w 7013359"/>
                <a:gd name="connsiteY4-174" fmla="*/ 346229 h 1420427"/>
                <a:gd name="connsiteX5-175" fmla="*/ 7013359 w 7013359"/>
                <a:gd name="connsiteY5-176" fmla="*/ 0 h 1420427"/>
                <a:gd name="connsiteX6-177" fmla="*/ 7013359 w 7013359"/>
                <a:gd name="connsiteY6-178" fmla="*/ 0 h 1420427"/>
                <a:gd name="connsiteX0-179" fmla="*/ 0 w 7013359"/>
                <a:gd name="connsiteY0-180" fmla="*/ 1420427 h 1420427"/>
                <a:gd name="connsiteX1-181" fmla="*/ 1340527 w 7013359"/>
                <a:gd name="connsiteY1-182" fmla="*/ 887766 h 1420427"/>
                <a:gd name="connsiteX2-183" fmla="*/ 2807332 w 7013359"/>
                <a:gd name="connsiteY2-184" fmla="*/ 1132227 h 1420427"/>
                <a:gd name="connsiteX3-185" fmla="*/ 4276863 w 7013359"/>
                <a:gd name="connsiteY3-186" fmla="*/ 530927 h 1420427"/>
                <a:gd name="connsiteX4-187" fmla="*/ 5734974 w 7013359"/>
                <a:gd name="connsiteY4-188" fmla="*/ 346229 h 1420427"/>
                <a:gd name="connsiteX5-189" fmla="*/ 7013359 w 7013359"/>
                <a:gd name="connsiteY5-190" fmla="*/ 0 h 1420427"/>
                <a:gd name="connsiteX6-191" fmla="*/ 7013359 w 7013359"/>
                <a:gd name="connsiteY6-192" fmla="*/ 0 h 1420427"/>
                <a:gd name="connsiteX0-193" fmla="*/ 0 w 7013359"/>
                <a:gd name="connsiteY0-194" fmla="*/ 1420427 h 1420427"/>
                <a:gd name="connsiteX1-195" fmla="*/ 1340527 w 7013359"/>
                <a:gd name="connsiteY1-196" fmla="*/ 887766 h 1420427"/>
                <a:gd name="connsiteX2-197" fmla="*/ 2807332 w 7013359"/>
                <a:gd name="connsiteY2-198" fmla="*/ 1132227 h 1420427"/>
                <a:gd name="connsiteX3-199" fmla="*/ 4276863 w 7013359"/>
                <a:gd name="connsiteY3-200" fmla="*/ 530927 h 1420427"/>
                <a:gd name="connsiteX4-201" fmla="*/ 5734974 w 7013359"/>
                <a:gd name="connsiteY4-202" fmla="*/ 346229 h 1420427"/>
                <a:gd name="connsiteX5-203" fmla="*/ 7013359 w 7013359"/>
                <a:gd name="connsiteY5-204" fmla="*/ 0 h 1420427"/>
                <a:gd name="connsiteX6-205" fmla="*/ 7013359 w 7013359"/>
                <a:gd name="connsiteY6-206" fmla="*/ 0 h 1420427"/>
                <a:gd name="connsiteX0-207" fmla="*/ 0 w 7013359"/>
                <a:gd name="connsiteY0-208" fmla="*/ 1420427 h 1420427"/>
                <a:gd name="connsiteX1-209" fmla="*/ 1340527 w 7013359"/>
                <a:gd name="connsiteY1-210" fmla="*/ 887766 h 1420427"/>
                <a:gd name="connsiteX2-211" fmla="*/ 2807332 w 7013359"/>
                <a:gd name="connsiteY2-212" fmla="*/ 1132227 h 1420427"/>
                <a:gd name="connsiteX3-213" fmla="*/ 4276863 w 7013359"/>
                <a:gd name="connsiteY3-214" fmla="*/ 530927 h 1420427"/>
                <a:gd name="connsiteX4-215" fmla="*/ 5734974 w 7013359"/>
                <a:gd name="connsiteY4-216" fmla="*/ 346229 h 1420427"/>
                <a:gd name="connsiteX5-217" fmla="*/ 7013359 w 7013359"/>
                <a:gd name="connsiteY5-218" fmla="*/ 0 h 1420427"/>
                <a:gd name="connsiteX6-219" fmla="*/ 7013359 w 7013359"/>
                <a:gd name="connsiteY6-220" fmla="*/ 0 h 1420427"/>
                <a:gd name="connsiteX0-221" fmla="*/ 0 w 7013359"/>
                <a:gd name="connsiteY0-222" fmla="*/ 1420427 h 1420427"/>
                <a:gd name="connsiteX1-223" fmla="*/ 1340527 w 7013359"/>
                <a:gd name="connsiteY1-224" fmla="*/ 887766 h 1420427"/>
                <a:gd name="connsiteX2-225" fmla="*/ 2807332 w 7013359"/>
                <a:gd name="connsiteY2-226" fmla="*/ 1132227 h 1420427"/>
                <a:gd name="connsiteX3-227" fmla="*/ 4276863 w 7013359"/>
                <a:gd name="connsiteY3-228" fmla="*/ 530927 h 1420427"/>
                <a:gd name="connsiteX4-229" fmla="*/ 5734974 w 7013359"/>
                <a:gd name="connsiteY4-230" fmla="*/ 346229 h 1420427"/>
                <a:gd name="connsiteX5-231" fmla="*/ 7013359 w 7013359"/>
                <a:gd name="connsiteY5-232" fmla="*/ 0 h 1420427"/>
                <a:gd name="connsiteX6-233" fmla="*/ 7013359 w 7013359"/>
                <a:gd name="connsiteY6-234" fmla="*/ 0 h 1420427"/>
                <a:gd name="connsiteX0-235" fmla="*/ 0 w 7013359"/>
                <a:gd name="connsiteY0-236" fmla="*/ 1420427 h 1420427"/>
                <a:gd name="connsiteX1-237" fmla="*/ 1340527 w 7013359"/>
                <a:gd name="connsiteY1-238" fmla="*/ 887766 h 1420427"/>
                <a:gd name="connsiteX2-239" fmla="*/ 2807332 w 7013359"/>
                <a:gd name="connsiteY2-240" fmla="*/ 1132227 h 1420427"/>
                <a:gd name="connsiteX3-241" fmla="*/ 4276863 w 7013359"/>
                <a:gd name="connsiteY3-242" fmla="*/ 530927 h 1420427"/>
                <a:gd name="connsiteX4-243" fmla="*/ 5734974 w 7013359"/>
                <a:gd name="connsiteY4-244" fmla="*/ 346229 h 1420427"/>
                <a:gd name="connsiteX5-245" fmla="*/ 7013359 w 7013359"/>
                <a:gd name="connsiteY5-246" fmla="*/ 0 h 1420427"/>
                <a:gd name="connsiteX6-247" fmla="*/ 7013359 w 7013359"/>
                <a:gd name="connsiteY6-248" fmla="*/ 0 h 1420427"/>
                <a:gd name="connsiteX0-249" fmla="*/ 0 w 7013359"/>
                <a:gd name="connsiteY0-250" fmla="*/ 1420427 h 1420427"/>
                <a:gd name="connsiteX1-251" fmla="*/ 1340527 w 7013359"/>
                <a:gd name="connsiteY1-252" fmla="*/ 887766 h 1420427"/>
                <a:gd name="connsiteX2-253" fmla="*/ 2807332 w 7013359"/>
                <a:gd name="connsiteY2-254" fmla="*/ 1132227 h 1420427"/>
                <a:gd name="connsiteX3-255" fmla="*/ 4276863 w 7013359"/>
                <a:gd name="connsiteY3-256" fmla="*/ 530927 h 1420427"/>
                <a:gd name="connsiteX4-257" fmla="*/ 5734974 w 7013359"/>
                <a:gd name="connsiteY4-258" fmla="*/ 346229 h 1420427"/>
                <a:gd name="connsiteX5-259" fmla="*/ 7013359 w 7013359"/>
                <a:gd name="connsiteY5-260" fmla="*/ 0 h 1420427"/>
                <a:gd name="connsiteX6-261" fmla="*/ 7013359 w 7013359"/>
                <a:gd name="connsiteY6-262" fmla="*/ 0 h 1420427"/>
                <a:gd name="connsiteX0-263" fmla="*/ 0 w 7013359"/>
                <a:gd name="connsiteY0-264" fmla="*/ 1420427 h 1420427"/>
                <a:gd name="connsiteX1-265" fmla="*/ 1340527 w 7013359"/>
                <a:gd name="connsiteY1-266" fmla="*/ 887766 h 1420427"/>
                <a:gd name="connsiteX2-267" fmla="*/ 2807332 w 7013359"/>
                <a:gd name="connsiteY2-268" fmla="*/ 1132227 h 1420427"/>
                <a:gd name="connsiteX3-269" fmla="*/ 4276863 w 7013359"/>
                <a:gd name="connsiteY3-270" fmla="*/ 530927 h 1420427"/>
                <a:gd name="connsiteX4-271" fmla="*/ 5734974 w 7013359"/>
                <a:gd name="connsiteY4-272" fmla="*/ 346229 h 1420427"/>
                <a:gd name="connsiteX5-273" fmla="*/ 7013359 w 7013359"/>
                <a:gd name="connsiteY5-274" fmla="*/ 0 h 1420427"/>
                <a:gd name="connsiteX6-275" fmla="*/ 7013359 w 7013359"/>
                <a:gd name="connsiteY6-276" fmla="*/ 0 h 1420427"/>
                <a:gd name="connsiteX0-277" fmla="*/ 0 w 7013359"/>
                <a:gd name="connsiteY0-278" fmla="*/ 1420427 h 1420427"/>
                <a:gd name="connsiteX1-279" fmla="*/ 1340527 w 7013359"/>
                <a:gd name="connsiteY1-280" fmla="*/ 887766 h 1420427"/>
                <a:gd name="connsiteX2-281" fmla="*/ 2807332 w 7013359"/>
                <a:gd name="connsiteY2-282" fmla="*/ 1132227 h 1420427"/>
                <a:gd name="connsiteX3-283" fmla="*/ 4276863 w 7013359"/>
                <a:gd name="connsiteY3-284" fmla="*/ 530927 h 1420427"/>
                <a:gd name="connsiteX4-285" fmla="*/ 5734974 w 7013359"/>
                <a:gd name="connsiteY4-286" fmla="*/ 585926 h 1420427"/>
                <a:gd name="connsiteX5-287" fmla="*/ 7013359 w 7013359"/>
                <a:gd name="connsiteY5-288" fmla="*/ 0 h 1420427"/>
                <a:gd name="connsiteX6-289" fmla="*/ 7013359 w 7013359"/>
                <a:gd name="connsiteY6-290" fmla="*/ 0 h 1420427"/>
                <a:gd name="connsiteX0-291" fmla="*/ 0 w 7013359"/>
                <a:gd name="connsiteY0-292" fmla="*/ 1420427 h 1420427"/>
                <a:gd name="connsiteX1-293" fmla="*/ 1340527 w 7013359"/>
                <a:gd name="connsiteY1-294" fmla="*/ 887766 h 1420427"/>
                <a:gd name="connsiteX2-295" fmla="*/ 2807332 w 7013359"/>
                <a:gd name="connsiteY2-296" fmla="*/ 1132227 h 1420427"/>
                <a:gd name="connsiteX3-297" fmla="*/ 4276863 w 7013359"/>
                <a:gd name="connsiteY3-298" fmla="*/ 530927 h 1420427"/>
                <a:gd name="connsiteX4-299" fmla="*/ 5734974 w 7013359"/>
                <a:gd name="connsiteY4-300" fmla="*/ 585926 h 1420427"/>
                <a:gd name="connsiteX5-301" fmla="*/ 7013359 w 7013359"/>
                <a:gd name="connsiteY5-302" fmla="*/ 0 h 1420427"/>
                <a:gd name="connsiteX6-303" fmla="*/ 7013359 w 7013359"/>
                <a:gd name="connsiteY6-304" fmla="*/ 0 h 1420427"/>
                <a:gd name="connsiteX0-305" fmla="*/ 0 w 7013359"/>
                <a:gd name="connsiteY0-306" fmla="*/ 1420427 h 1420427"/>
                <a:gd name="connsiteX1-307" fmla="*/ 1340527 w 7013359"/>
                <a:gd name="connsiteY1-308" fmla="*/ 887766 h 1420427"/>
                <a:gd name="connsiteX2-309" fmla="*/ 2807332 w 7013359"/>
                <a:gd name="connsiteY2-310" fmla="*/ 1132227 h 1420427"/>
                <a:gd name="connsiteX3-311" fmla="*/ 4276863 w 7013359"/>
                <a:gd name="connsiteY3-312" fmla="*/ 530927 h 1420427"/>
                <a:gd name="connsiteX4-313" fmla="*/ 5734974 w 7013359"/>
                <a:gd name="connsiteY4-314" fmla="*/ 585926 h 1420427"/>
                <a:gd name="connsiteX5-315" fmla="*/ 7013359 w 7013359"/>
                <a:gd name="connsiteY5-316" fmla="*/ 0 h 1420427"/>
                <a:gd name="connsiteX6-317" fmla="*/ 7013359 w 7013359"/>
                <a:gd name="connsiteY6-318" fmla="*/ 0 h 1420427"/>
                <a:gd name="connsiteX0-319" fmla="*/ 0 w 7013359"/>
                <a:gd name="connsiteY0-320" fmla="*/ 1420427 h 1420427"/>
                <a:gd name="connsiteX1-321" fmla="*/ 1340527 w 7013359"/>
                <a:gd name="connsiteY1-322" fmla="*/ 887766 h 1420427"/>
                <a:gd name="connsiteX2-323" fmla="*/ 2807332 w 7013359"/>
                <a:gd name="connsiteY2-324" fmla="*/ 1132227 h 1420427"/>
                <a:gd name="connsiteX3-325" fmla="*/ 4276863 w 7013359"/>
                <a:gd name="connsiteY3-326" fmla="*/ 530927 h 1420427"/>
                <a:gd name="connsiteX4-327" fmla="*/ 5734974 w 7013359"/>
                <a:gd name="connsiteY4-328" fmla="*/ 585926 h 1420427"/>
                <a:gd name="connsiteX5-329" fmla="*/ 7013359 w 7013359"/>
                <a:gd name="connsiteY5-330" fmla="*/ 0 h 1420427"/>
                <a:gd name="connsiteX6-331" fmla="*/ 7013359 w 7013359"/>
                <a:gd name="connsiteY6-332" fmla="*/ 0 h 1420427"/>
                <a:gd name="connsiteX0-333" fmla="*/ 0 w 7013359"/>
                <a:gd name="connsiteY0-334" fmla="*/ 1420427 h 1420427"/>
                <a:gd name="connsiteX1-335" fmla="*/ 1340527 w 7013359"/>
                <a:gd name="connsiteY1-336" fmla="*/ 887766 h 1420427"/>
                <a:gd name="connsiteX2-337" fmla="*/ 2807332 w 7013359"/>
                <a:gd name="connsiteY2-338" fmla="*/ 1132227 h 1420427"/>
                <a:gd name="connsiteX3-339" fmla="*/ 4276863 w 7013359"/>
                <a:gd name="connsiteY3-340" fmla="*/ 530927 h 1420427"/>
                <a:gd name="connsiteX4-341" fmla="*/ 5734974 w 7013359"/>
                <a:gd name="connsiteY4-342" fmla="*/ 585926 h 1420427"/>
                <a:gd name="connsiteX5-343" fmla="*/ 7013359 w 7013359"/>
                <a:gd name="connsiteY5-344" fmla="*/ 0 h 1420427"/>
                <a:gd name="connsiteX6-345" fmla="*/ 7013359 w 7013359"/>
                <a:gd name="connsiteY6-346" fmla="*/ 0 h 1420427"/>
                <a:gd name="connsiteX0-347" fmla="*/ 0 w 7013359"/>
                <a:gd name="connsiteY0-348" fmla="*/ 1420427 h 1420427"/>
                <a:gd name="connsiteX1-349" fmla="*/ 1340527 w 7013359"/>
                <a:gd name="connsiteY1-350" fmla="*/ 887766 h 1420427"/>
                <a:gd name="connsiteX2-351" fmla="*/ 2807332 w 7013359"/>
                <a:gd name="connsiteY2-352" fmla="*/ 1132227 h 1420427"/>
                <a:gd name="connsiteX3-353" fmla="*/ 4276863 w 7013359"/>
                <a:gd name="connsiteY3-354" fmla="*/ 530927 h 1420427"/>
                <a:gd name="connsiteX4-355" fmla="*/ 5734974 w 7013359"/>
                <a:gd name="connsiteY4-356" fmla="*/ 585926 h 1420427"/>
                <a:gd name="connsiteX5-357" fmla="*/ 7013359 w 7013359"/>
                <a:gd name="connsiteY5-358" fmla="*/ 0 h 1420427"/>
                <a:gd name="connsiteX6-359" fmla="*/ 7013359 w 7013359"/>
                <a:gd name="connsiteY6-360" fmla="*/ 0 h 1420427"/>
                <a:gd name="connsiteX0-361" fmla="*/ 0 w 7013359"/>
                <a:gd name="connsiteY0-362" fmla="*/ 1420427 h 1420427"/>
                <a:gd name="connsiteX1-363" fmla="*/ 1340527 w 7013359"/>
                <a:gd name="connsiteY1-364" fmla="*/ 887766 h 1420427"/>
                <a:gd name="connsiteX2-365" fmla="*/ 2807332 w 7013359"/>
                <a:gd name="connsiteY2-366" fmla="*/ 1132227 h 1420427"/>
                <a:gd name="connsiteX3-367" fmla="*/ 4276863 w 7013359"/>
                <a:gd name="connsiteY3-368" fmla="*/ 530927 h 1420427"/>
                <a:gd name="connsiteX4-369" fmla="*/ 5734974 w 7013359"/>
                <a:gd name="connsiteY4-370" fmla="*/ 585926 h 1420427"/>
                <a:gd name="connsiteX5-371" fmla="*/ 7013359 w 7013359"/>
                <a:gd name="connsiteY5-372" fmla="*/ 0 h 1420427"/>
                <a:gd name="connsiteX6-373" fmla="*/ 7013359 w 7013359"/>
                <a:gd name="connsiteY6-374" fmla="*/ 0 h 1420427"/>
                <a:gd name="connsiteX0-375" fmla="*/ 0 w 7013359"/>
                <a:gd name="connsiteY0-376" fmla="*/ 1420427 h 1420427"/>
                <a:gd name="connsiteX1-377" fmla="*/ 1340527 w 7013359"/>
                <a:gd name="connsiteY1-378" fmla="*/ 887766 h 1420427"/>
                <a:gd name="connsiteX2-379" fmla="*/ 2807332 w 7013359"/>
                <a:gd name="connsiteY2-380" fmla="*/ 1132227 h 1420427"/>
                <a:gd name="connsiteX3-381" fmla="*/ 4276863 w 7013359"/>
                <a:gd name="connsiteY3-382" fmla="*/ 530927 h 1420427"/>
                <a:gd name="connsiteX4-383" fmla="*/ 5734974 w 7013359"/>
                <a:gd name="connsiteY4-384" fmla="*/ 585926 h 1420427"/>
                <a:gd name="connsiteX5-385" fmla="*/ 7013359 w 7013359"/>
                <a:gd name="connsiteY5-386" fmla="*/ 0 h 1420427"/>
                <a:gd name="connsiteX0-387" fmla="*/ 0 w 5734974"/>
                <a:gd name="connsiteY0-388" fmla="*/ 903680 h 903680"/>
                <a:gd name="connsiteX1-389" fmla="*/ 1340527 w 5734974"/>
                <a:gd name="connsiteY1-390" fmla="*/ 371019 h 903680"/>
                <a:gd name="connsiteX2-391" fmla="*/ 2807332 w 5734974"/>
                <a:gd name="connsiteY2-392" fmla="*/ 615480 h 903680"/>
                <a:gd name="connsiteX3-393" fmla="*/ 4276863 w 5734974"/>
                <a:gd name="connsiteY3-394" fmla="*/ 14180 h 903680"/>
                <a:gd name="connsiteX4-395" fmla="*/ 5734974 w 5734974"/>
                <a:gd name="connsiteY4-396" fmla="*/ 69179 h 903680"/>
                <a:gd name="connsiteX0-397" fmla="*/ 0 w 5734974"/>
                <a:gd name="connsiteY0-398" fmla="*/ 1129776 h 1129776"/>
                <a:gd name="connsiteX1-399" fmla="*/ 1340527 w 5734974"/>
                <a:gd name="connsiteY1-400" fmla="*/ 597115 h 1129776"/>
                <a:gd name="connsiteX2-401" fmla="*/ 2807332 w 5734974"/>
                <a:gd name="connsiteY2-402" fmla="*/ 841576 h 1129776"/>
                <a:gd name="connsiteX3-403" fmla="*/ 4276863 w 5734974"/>
                <a:gd name="connsiteY3-404" fmla="*/ 240276 h 1129776"/>
                <a:gd name="connsiteX4-405" fmla="*/ 5734974 w 5734974"/>
                <a:gd name="connsiteY4-406" fmla="*/ 0 h 1129776"/>
                <a:gd name="connsiteX0-407" fmla="*/ 0 w 5734974"/>
                <a:gd name="connsiteY0-408" fmla="*/ 1131360 h 1131360"/>
                <a:gd name="connsiteX1-409" fmla="*/ 1340527 w 5734974"/>
                <a:gd name="connsiteY1-410" fmla="*/ 598699 h 1131360"/>
                <a:gd name="connsiteX2-411" fmla="*/ 2807332 w 5734974"/>
                <a:gd name="connsiteY2-412" fmla="*/ 843160 h 1131360"/>
                <a:gd name="connsiteX3-413" fmla="*/ 4276863 w 5734974"/>
                <a:gd name="connsiteY3-414" fmla="*/ 241860 h 1131360"/>
                <a:gd name="connsiteX4-415" fmla="*/ 5734974 w 5734974"/>
                <a:gd name="connsiteY4-416" fmla="*/ 1584 h 1131360"/>
                <a:gd name="connsiteX0-417" fmla="*/ 0 w 5734974"/>
                <a:gd name="connsiteY0-418" fmla="*/ 1131360 h 1131360"/>
                <a:gd name="connsiteX1-419" fmla="*/ 1835827 w 5734974"/>
                <a:gd name="connsiteY1-420" fmla="*/ 598699 h 1131360"/>
                <a:gd name="connsiteX2-421" fmla="*/ 2807332 w 5734974"/>
                <a:gd name="connsiteY2-422" fmla="*/ 843160 h 1131360"/>
                <a:gd name="connsiteX3-423" fmla="*/ 4276863 w 5734974"/>
                <a:gd name="connsiteY3-424" fmla="*/ 241860 h 1131360"/>
                <a:gd name="connsiteX4-425" fmla="*/ 5734974 w 5734974"/>
                <a:gd name="connsiteY4-426" fmla="*/ 1584 h 1131360"/>
                <a:gd name="connsiteX0-427" fmla="*/ 0 w 5734974"/>
                <a:gd name="connsiteY0-428" fmla="*/ 1131360 h 1131360"/>
                <a:gd name="connsiteX1-429" fmla="*/ 1835827 w 5734974"/>
                <a:gd name="connsiteY1-430" fmla="*/ 598699 h 1131360"/>
                <a:gd name="connsiteX2-431" fmla="*/ 3759832 w 5734974"/>
                <a:gd name="connsiteY2-432" fmla="*/ 843160 h 1131360"/>
                <a:gd name="connsiteX3-433" fmla="*/ 4276863 w 5734974"/>
                <a:gd name="connsiteY3-434" fmla="*/ 241860 h 1131360"/>
                <a:gd name="connsiteX4-435" fmla="*/ 5734974 w 5734974"/>
                <a:gd name="connsiteY4-436" fmla="*/ 1584 h 1131360"/>
                <a:gd name="connsiteX0-437" fmla="*/ 0 w 5734974"/>
                <a:gd name="connsiteY0-438" fmla="*/ 1129776 h 1129776"/>
                <a:gd name="connsiteX1-439" fmla="*/ 1835827 w 5734974"/>
                <a:gd name="connsiteY1-440" fmla="*/ 597115 h 1129776"/>
                <a:gd name="connsiteX2-441" fmla="*/ 3759832 w 5734974"/>
                <a:gd name="connsiteY2-442" fmla="*/ 841576 h 1129776"/>
                <a:gd name="connsiteX3-443" fmla="*/ 5734974 w 5734974"/>
                <a:gd name="connsiteY3-444" fmla="*/ 0 h 1129776"/>
                <a:gd name="connsiteX0-445" fmla="*/ 0 w 5734974"/>
                <a:gd name="connsiteY0-446" fmla="*/ 1129776 h 1129776"/>
                <a:gd name="connsiteX1-447" fmla="*/ 1821540 w 5734974"/>
                <a:gd name="connsiteY1-448" fmla="*/ 592352 h 1129776"/>
                <a:gd name="connsiteX2-449" fmla="*/ 3759832 w 5734974"/>
                <a:gd name="connsiteY2-450" fmla="*/ 841576 h 1129776"/>
                <a:gd name="connsiteX3-451" fmla="*/ 5734974 w 5734974"/>
                <a:gd name="connsiteY3-452" fmla="*/ 0 h 1129776"/>
                <a:gd name="connsiteX0-453" fmla="*/ 0 w 5734974"/>
                <a:gd name="connsiteY0-454" fmla="*/ 1129776 h 1129776"/>
                <a:gd name="connsiteX1-455" fmla="*/ 1821540 w 5734974"/>
                <a:gd name="connsiteY1-456" fmla="*/ 592352 h 1129776"/>
                <a:gd name="connsiteX2-457" fmla="*/ 3783644 w 5734974"/>
                <a:gd name="connsiteY2-458" fmla="*/ 846338 h 1129776"/>
                <a:gd name="connsiteX3-459" fmla="*/ 5734974 w 5734974"/>
                <a:gd name="connsiteY3-460" fmla="*/ 0 h 1129776"/>
                <a:gd name="connsiteX0-461" fmla="*/ 0 w 5734974"/>
                <a:gd name="connsiteY0-462" fmla="*/ 1129776 h 1129776"/>
                <a:gd name="connsiteX1-463" fmla="*/ 1821540 w 5734974"/>
                <a:gd name="connsiteY1-464" fmla="*/ 592352 h 1129776"/>
                <a:gd name="connsiteX2-465" fmla="*/ 3783644 w 5734974"/>
                <a:gd name="connsiteY2-466" fmla="*/ 846338 h 1129776"/>
                <a:gd name="connsiteX3-467" fmla="*/ 5734974 w 5734974"/>
                <a:gd name="connsiteY3-468" fmla="*/ 0 h 1129776"/>
                <a:gd name="connsiteX0-469" fmla="*/ 0 w 5734974"/>
                <a:gd name="connsiteY0-470" fmla="*/ 1129776 h 1129776"/>
                <a:gd name="connsiteX1-471" fmla="*/ 1821540 w 5734974"/>
                <a:gd name="connsiteY1-472" fmla="*/ 592352 h 1129776"/>
                <a:gd name="connsiteX2-473" fmla="*/ 3783644 w 5734974"/>
                <a:gd name="connsiteY2-474" fmla="*/ 846338 h 1129776"/>
                <a:gd name="connsiteX3-475" fmla="*/ 5734974 w 5734974"/>
                <a:gd name="connsiteY3-476" fmla="*/ 0 h 1129776"/>
                <a:gd name="connsiteX0-477" fmla="*/ 0 w 5734974"/>
                <a:gd name="connsiteY0-478" fmla="*/ 1129776 h 1129776"/>
                <a:gd name="connsiteX1-479" fmla="*/ 1821540 w 5734974"/>
                <a:gd name="connsiteY1-480" fmla="*/ 592352 h 1129776"/>
                <a:gd name="connsiteX2-481" fmla="*/ 3783644 w 5734974"/>
                <a:gd name="connsiteY2-482" fmla="*/ 846338 h 1129776"/>
                <a:gd name="connsiteX3-483" fmla="*/ 5734974 w 5734974"/>
                <a:gd name="connsiteY3-484" fmla="*/ 0 h 1129776"/>
                <a:gd name="connsiteX0-485" fmla="*/ 0 w 5734974"/>
                <a:gd name="connsiteY0-486" fmla="*/ 1129776 h 1129776"/>
                <a:gd name="connsiteX1-487" fmla="*/ 2799440 w 5734974"/>
                <a:gd name="connsiteY1-488" fmla="*/ 605052 h 1129776"/>
                <a:gd name="connsiteX2-489" fmla="*/ 3783644 w 5734974"/>
                <a:gd name="connsiteY2-490" fmla="*/ 846338 h 1129776"/>
                <a:gd name="connsiteX3-491" fmla="*/ 5734974 w 5734974"/>
                <a:gd name="connsiteY3-492" fmla="*/ 0 h 1129776"/>
                <a:gd name="connsiteX0-493" fmla="*/ 0 w 5734974"/>
                <a:gd name="connsiteY0-494" fmla="*/ 1129776 h 1129776"/>
                <a:gd name="connsiteX1-495" fmla="*/ 2799440 w 5734974"/>
                <a:gd name="connsiteY1-496" fmla="*/ 605052 h 1129776"/>
                <a:gd name="connsiteX2-497" fmla="*/ 5734974 w 5734974"/>
                <a:gd name="connsiteY2-498" fmla="*/ 0 h 1129776"/>
                <a:gd name="connsiteX0-499" fmla="*/ 0 w 5734974"/>
                <a:gd name="connsiteY0-500" fmla="*/ 1129776 h 1129776"/>
                <a:gd name="connsiteX1-501" fmla="*/ 2799440 w 5734974"/>
                <a:gd name="connsiteY1-502" fmla="*/ 605052 h 1129776"/>
                <a:gd name="connsiteX2-503" fmla="*/ 5734974 w 5734974"/>
                <a:gd name="connsiteY2-504" fmla="*/ 0 h 1129776"/>
                <a:gd name="connsiteX0-505" fmla="*/ 0 w 5734974"/>
                <a:gd name="connsiteY0-506" fmla="*/ 1129776 h 1129776"/>
                <a:gd name="connsiteX1-507" fmla="*/ 2799440 w 5734974"/>
                <a:gd name="connsiteY1-508" fmla="*/ 605052 h 1129776"/>
                <a:gd name="connsiteX2-509" fmla="*/ 5734974 w 5734974"/>
                <a:gd name="connsiteY2-510" fmla="*/ 0 h 1129776"/>
                <a:gd name="connsiteX0-511" fmla="*/ 0 w 5715924"/>
                <a:gd name="connsiteY0-512" fmla="*/ 1148826 h 1148826"/>
                <a:gd name="connsiteX1-513" fmla="*/ 2799440 w 5715924"/>
                <a:gd name="connsiteY1-514" fmla="*/ 624102 h 1148826"/>
                <a:gd name="connsiteX2-515" fmla="*/ 5715924 w 5715924"/>
                <a:gd name="connsiteY2-516" fmla="*/ 0 h 1148826"/>
                <a:gd name="connsiteX0-517" fmla="*/ 0 w 5715924"/>
                <a:gd name="connsiteY0-518" fmla="*/ 1181345 h 1181345"/>
                <a:gd name="connsiteX1-519" fmla="*/ 2799440 w 5715924"/>
                <a:gd name="connsiteY1-520" fmla="*/ 656621 h 1181345"/>
                <a:gd name="connsiteX2-521" fmla="*/ 5715924 w 5715924"/>
                <a:gd name="connsiteY2-522" fmla="*/ 32519 h 1181345"/>
                <a:gd name="connsiteX0-523" fmla="*/ 0 w 5715924"/>
                <a:gd name="connsiteY0-524" fmla="*/ 1170120 h 1170120"/>
                <a:gd name="connsiteX1-525" fmla="*/ 2799440 w 5715924"/>
                <a:gd name="connsiteY1-526" fmla="*/ 645396 h 1170120"/>
                <a:gd name="connsiteX2-527" fmla="*/ 5715924 w 5715924"/>
                <a:gd name="connsiteY2-528" fmla="*/ 21294 h 1170120"/>
                <a:gd name="connsiteX0-529" fmla="*/ 0 w 5715924"/>
                <a:gd name="connsiteY0-530" fmla="*/ 1170120 h 1170120"/>
                <a:gd name="connsiteX1-531" fmla="*/ 2799440 w 5715924"/>
                <a:gd name="connsiteY1-532" fmla="*/ 645396 h 1170120"/>
                <a:gd name="connsiteX2-533" fmla="*/ 5715924 w 5715924"/>
                <a:gd name="connsiteY2-534" fmla="*/ 21294 h 1170120"/>
                <a:gd name="connsiteX0-535" fmla="*/ 0 w 5715924"/>
                <a:gd name="connsiteY0-536" fmla="*/ 1167107 h 1167107"/>
                <a:gd name="connsiteX1-537" fmla="*/ 2799440 w 5715924"/>
                <a:gd name="connsiteY1-538" fmla="*/ 642383 h 1167107"/>
                <a:gd name="connsiteX2-539" fmla="*/ 5715924 w 5715924"/>
                <a:gd name="connsiteY2-540" fmla="*/ 18281 h 1167107"/>
                <a:gd name="connsiteX0-541" fmla="*/ 0 w 5715924"/>
                <a:gd name="connsiteY0-542" fmla="*/ 1228079 h 1228079"/>
                <a:gd name="connsiteX1-543" fmla="*/ 2799440 w 5715924"/>
                <a:gd name="connsiteY1-544" fmla="*/ 703355 h 1228079"/>
                <a:gd name="connsiteX2-545" fmla="*/ 5715924 w 5715924"/>
                <a:gd name="connsiteY2-546" fmla="*/ 79253 h 1228079"/>
              </a:gdLst>
              <a:ahLst/>
              <a:cxnLst>
                <a:cxn ang="0">
                  <a:pos x="connsiteX0-541" y="connsiteY0-542"/>
                </a:cxn>
                <a:cxn ang="0">
                  <a:pos x="connsiteX1-543" y="connsiteY1-544"/>
                </a:cxn>
                <a:cxn ang="0">
                  <a:pos x="connsiteX2-545" y="connsiteY2-546"/>
                </a:cxn>
              </a:cxnLst>
              <a:rect l="l" t="t" r="r" b="b"/>
              <a:pathLst>
                <a:path w="5715924" h="1228079">
                  <a:moveTo>
                    <a:pt x="0" y="1228079"/>
                  </a:moveTo>
                  <a:cubicBezTo>
                    <a:pt x="608367" y="777291"/>
                    <a:pt x="1967436" y="297926"/>
                    <a:pt x="2799440" y="703355"/>
                  </a:cubicBezTo>
                  <a:cubicBezTo>
                    <a:pt x="3631444" y="1108784"/>
                    <a:pt x="4813613" y="-347713"/>
                    <a:pt x="5715924" y="79253"/>
                  </a:cubicBezTo>
                </a:path>
              </a:pathLst>
            </a:custGeom>
            <a:noFill/>
            <a:ln w="19050">
              <a:solidFill>
                <a:sysClr val="window" lastClr="FFFFFF">
                  <a:lumMod val="75000"/>
                </a:sysClr>
              </a:solidFill>
              <a:prstDash val="sysDash"/>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4"/>
              </p:custDataLst>
            </p:nvPr>
          </p:nvSpPr>
          <p:spPr>
            <a:xfrm>
              <a:off x="1745" y="6887"/>
              <a:ext cx="560" cy="56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custDataLst>
                <p:tags r:id="rId5"/>
              </p:custDataLst>
            </p:nvPr>
          </p:nvSpPr>
          <p:spPr>
            <a:xfrm>
              <a:off x="1927" y="7070"/>
              <a:ext cx="195" cy="195"/>
            </a:xfrm>
            <a:prstGeom prst="ellipse">
              <a:avLst/>
            </a:prstGeom>
            <a:solidFill>
              <a:srgbClr val="1F74AD"/>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6"/>
              </p:custDataLst>
            </p:nvPr>
          </p:nvSpPr>
          <p:spPr>
            <a:xfrm>
              <a:off x="5271" y="4503"/>
              <a:ext cx="560" cy="56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2" name="椭圆 21"/>
            <p:cNvSpPr/>
            <p:nvPr>
              <p:custDataLst>
                <p:tags r:id="rId7"/>
              </p:custDataLst>
            </p:nvPr>
          </p:nvSpPr>
          <p:spPr>
            <a:xfrm>
              <a:off x="5453" y="4685"/>
              <a:ext cx="195" cy="195"/>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3" name="椭圆 22"/>
            <p:cNvSpPr/>
            <p:nvPr>
              <p:custDataLst>
                <p:tags r:id="rId8"/>
              </p:custDataLst>
            </p:nvPr>
          </p:nvSpPr>
          <p:spPr>
            <a:xfrm>
              <a:off x="13845" y="2388"/>
              <a:ext cx="560" cy="56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7" name="椭圆 26"/>
            <p:cNvSpPr/>
            <p:nvPr>
              <p:custDataLst>
                <p:tags r:id="rId9"/>
              </p:custDataLst>
            </p:nvPr>
          </p:nvSpPr>
          <p:spPr>
            <a:xfrm>
              <a:off x="14027" y="2571"/>
              <a:ext cx="195" cy="195"/>
            </a:xfrm>
            <a:prstGeom prst="ellipse">
              <a:avLst/>
            </a:prstGeom>
            <a:solidFill>
              <a:srgbClr val="1AA3AA"/>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41" name="文本框 40"/>
          <p:cNvSpPr txBox="1"/>
          <p:nvPr/>
        </p:nvSpPr>
        <p:spPr>
          <a:xfrm>
            <a:off x="248285" y="918845"/>
            <a:ext cx="9349740" cy="1697355"/>
          </a:xfrm>
          <a:prstGeom prst="rect">
            <a:avLst/>
          </a:prstGeom>
          <a:noFill/>
        </p:spPr>
        <p:txBody>
          <a:bodyPr wrap="square" rtlCol="0">
            <a:spAutoFit/>
          </a:bodyPr>
          <a:p>
            <a:pPr algn="just">
              <a:lnSpc>
                <a:spcPct val="145000"/>
              </a:lnSpc>
              <a:spcBef>
                <a:spcPts val="0"/>
              </a:spcBef>
              <a:spcAft>
                <a:spcPts val="0"/>
              </a:spcAft>
            </a:pPr>
            <a:r>
              <a:rPr lang="zh-CN" sz="2400">
                <a:solidFill>
                  <a:schemeClr val="tx1"/>
                </a:solidFill>
                <a:latin typeface="黑体" panose="02010609060101010101" pitchFamily="2" charset="-122"/>
                <a:ea typeface="黑体" panose="02010609060101010101" pitchFamily="2" charset="-122"/>
                <a:sym typeface="+mn-ea"/>
              </a:rPr>
              <a:t>1867年议会改革工人阶级大多得到选举权；</a:t>
            </a:r>
            <a:endParaRPr lang="zh-CN" sz="2400">
              <a:solidFill>
                <a:schemeClr val="tx1"/>
              </a:solidFill>
              <a:latin typeface="黑体" panose="02010609060101010101" pitchFamily="2" charset="-122"/>
              <a:ea typeface="黑体" panose="02010609060101010101" pitchFamily="2" charset="-122"/>
              <a:sym typeface="+mn-ea"/>
            </a:endParaRPr>
          </a:p>
          <a:p>
            <a:pPr algn="just">
              <a:lnSpc>
                <a:spcPct val="145000"/>
              </a:lnSpc>
              <a:spcBef>
                <a:spcPts val="0"/>
              </a:spcBef>
              <a:spcAft>
                <a:spcPts val="0"/>
              </a:spcAft>
            </a:pPr>
            <a:r>
              <a:rPr lang="zh-CN" sz="2400">
                <a:solidFill>
                  <a:schemeClr val="tx1"/>
                </a:solidFill>
                <a:latin typeface="黑体" panose="02010609060101010101" pitchFamily="2" charset="-122"/>
                <a:ea typeface="黑体" panose="02010609060101010101" pitchFamily="2" charset="-122"/>
                <a:sym typeface="+mn-ea"/>
              </a:rPr>
              <a:t>1884年</a:t>
            </a:r>
            <a:r>
              <a:rPr lang="zh-CN" sz="1200">
                <a:solidFill>
                  <a:schemeClr val="tx1"/>
                </a:solidFill>
                <a:latin typeface="黑体" panose="02010609060101010101" pitchFamily="2" charset="-122"/>
                <a:ea typeface="黑体" panose="02010609060101010101" pitchFamily="2" charset="-122"/>
                <a:sym typeface="+mn-ea"/>
              </a:rPr>
              <a:t>第三次</a:t>
            </a:r>
            <a:r>
              <a:rPr lang="zh-CN" sz="2400">
                <a:solidFill>
                  <a:schemeClr val="tx1"/>
                </a:solidFill>
                <a:latin typeface="黑体" panose="02010609060101010101" pitchFamily="2" charset="-122"/>
                <a:ea typeface="黑体" panose="02010609060101010101" pitchFamily="2" charset="-122"/>
                <a:sym typeface="+mn-ea"/>
              </a:rPr>
              <a:t>议会改革成年男性普选权；</a:t>
            </a:r>
            <a:endParaRPr lang="zh-CN" sz="2400">
              <a:solidFill>
                <a:schemeClr val="tx1"/>
              </a:solidFill>
              <a:latin typeface="黑体" panose="02010609060101010101" pitchFamily="2" charset="-122"/>
              <a:ea typeface="黑体" panose="02010609060101010101" pitchFamily="2" charset="-122"/>
              <a:sym typeface="+mn-ea"/>
            </a:endParaRPr>
          </a:p>
          <a:p>
            <a:pPr algn="just">
              <a:lnSpc>
                <a:spcPct val="145000"/>
              </a:lnSpc>
              <a:spcBef>
                <a:spcPts val="0"/>
              </a:spcBef>
              <a:spcAft>
                <a:spcPts val="0"/>
              </a:spcAft>
            </a:pPr>
            <a:r>
              <a:rPr lang="zh-CN" sz="2400">
                <a:solidFill>
                  <a:schemeClr val="tx1"/>
                </a:solidFill>
                <a:latin typeface="黑体" panose="02010609060101010101" pitchFamily="2" charset="-122"/>
                <a:ea typeface="黑体" panose="02010609060101010101" pitchFamily="2" charset="-122"/>
                <a:sym typeface="+mn-ea"/>
              </a:rPr>
              <a:t>1928年实现公民民主。</a:t>
            </a:r>
            <a:endParaRPr lang="zh-CN" sz="2400">
              <a:solidFill>
                <a:schemeClr val="tx1"/>
              </a:solidFill>
              <a:latin typeface="黑体" panose="02010609060101010101" pitchFamily="2" charset="-122"/>
              <a:ea typeface="黑体" panose="02010609060101010101" pitchFamily="2" charset="-122"/>
              <a:sym typeface="+mn-ea"/>
            </a:endParaRPr>
          </a:p>
        </p:txBody>
      </p:sp>
      <p:sp>
        <p:nvSpPr>
          <p:cNvPr id="2" name="椭圆 1"/>
          <p:cNvSpPr/>
          <p:nvPr>
            <p:custDataLst>
              <p:tags r:id="rId10"/>
            </p:custDataLst>
          </p:nvPr>
        </p:nvSpPr>
        <p:spPr>
          <a:xfrm>
            <a:off x="6805930" y="2811780"/>
            <a:ext cx="355600" cy="35560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 name="椭圆 2"/>
          <p:cNvSpPr/>
          <p:nvPr>
            <p:custDataLst>
              <p:tags r:id="rId11"/>
            </p:custDataLst>
          </p:nvPr>
        </p:nvSpPr>
        <p:spPr>
          <a:xfrm>
            <a:off x="6922135" y="2942590"/>
            <a:ext cx="123825" cy="123825"/>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nvSpPr>
        <p:spPr>
          <a:xfrm>
            <a:off x="1944370" y="4227830"/>
            <a:ext cx="990600"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前提</a:t>
            </a:r>
            <a:endParaRPr lang="en-US" altLang="zh-CN" sz="2800" dirty="0">
              <a:latin typeface="Arial" panose="020B0604020202020204" pitchFamily="34" charset="0"/>
              <a:ea typeface="微软雅黑" panose="020B0503020204020204" charset="-122"/>
              <a:cs typeface="+mj-cs"/>
              <a:sym typeface="+mn-ea"/>
            </a:endParaRPr>
          </a:p>
        </p:txBody>
      </p:sp>
      <p:sp>
        <p:nvSpPr>
          <p:cNvPr id="13" name="矩形 12"/>
          <p:cNvSpPr/>
          <p:nvPr/>
        </p:nvSpPr>
        <p:spPr>
          <a:xfrm>
            <a:off x="4187190" y="2694305"/>
            <a:ext cx="960755"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确立</a:t>
            </a:r>
            <a:endParaRPr lang="en-US" altLang="zh-CN" sz="2800" dirty="0">
              <a:latin typeface="Arial" panose="020B0604020202020204" pitchFamily="34" charset="0"/>
              <a:ea typeface="微软雅黑" panose="020B0503020204020204" charset="-122"/>
              <a:cs typeface="+mj-cs"/>
              <a:sym typeface="+mn-ea"/>
            </a:endParaRPr>
          </a:p>
        </p:txBody>
      </p:sp>
      <p:sp>
        <p:nvSpPr>
          <p:cNvPr id="15" name="矩形 14"/>
          <p:cNvSpPr/>
          <p:nvPr/>
        </p:nvSpPr>
        <p:spPr>
          <a:xfrm>
            <a:off x="7225030" y="2768600"/>
            <a:ext cx="960755"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发展</a:t>
            </a:r>
            <a:endParaRPr lang="en-US" altLang="zh-CN" sz="2800" dirty="0">
              <a:latin typeface="Arial" panose="020B0604020202020204" pitchFamily="34" charset="0"/>
              <a:ea typeface="微软雅黑" panose="020B0503020204020204" charset="-122"/>
              <a:cs typeface="+mj-cs"/>
              <a:sym typeface="+mn-ea"/>
            </a:endParaRPr>
          </a:p>
        </p:txBody>
      </p:sp>
      <p:sp>
        <p:nvSpPr>
          <p:cNvPr id="17" name="矩形 16"/>
          <p:cNvSpPr/>
          <p:nvPr/>
        </p:nvSpPr>
        <p:spPr>
          <a:xfrm>
            <a:off x="9598660" y="1363345"/>
            <a:ext cx="960755"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完善</a:t>
            </a:r>
            <a:endParaRPr lang="en-US" altLang="zh-CN" sz="2800" dirty="0">
              <a:latin typeface="Arial" panose="020B0604020202020204" pitchFamily="34" charset="0"/>
              <a:ea typeface="微软雅黑" panose="020B0503020204020204" charset="-122"/>
              <a:cs typeface="+mj-cs"/>
              <a:sym typeface="+mn-ea"/>
            </a:endParaRPr>
          </a:p>
        </p:txBody>
      </p:sp>
      <p:sp>
        <p:nvSpPr>
          <p:cNvPr id="4" name="矩形 3"/>
          <p:cNvSpPr/>
          <p:nvPr/>
        </p:nvSpPr>
        <p:spPr>
          <a:xfrm>
            <a:off x="8738870" y="1880870"/>
            <a:ext cx="2527300" cy="953135"/>
          </a:xfrm>
          <a:prstGeom prst="rect">
            <a:avLst/>
          </a:prstGeom>
        </p:spPr>
        <p:txBody>
          <a:bodyPr wrap="square" lIns="90000" rIns="90000" rtlCol="0" anchor="t" anchorCtr="0">
            <a:noAutofit/>
          </a:bodyPr>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mn-ea"/>
              </a:rPr>
              <a:t>1832年</a:t>
            </a:r>
            <a:endParaRPr lang="zh-CN" altLang="en-US" sz="2400" spc="150">
              <a:solidFill>
                <a:srgbClr val="FF0000"/>
              </a:solidFill>
              <a:latin typeface="黑体" panose="02010609060101010101" pitchFamily="2" charset="-122"/>
              <a:ea typeface="黑体" panose="02010609060101010101" pitchFamily="2" charset="-122"/>
              <a:sym typeface="+mn-ea"/>
            </a:endParaRPr>
          </a:p>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mn-ea"/>
              </a:rPr>
              <a:t>议会改革，中产阶级获得选举权</a:t>
            </a:r>
            <a:endParaRPr lang="zh-CN" altLang="en-US" sz="2400" spc="150">
              <a:solidFill>
                <a:srgbClr val="FF0000"/>
              </a:solidFill>
              <a:latin typeface="黑体" panose="02010609060101010101" pitchFamily="2" charset="-122"/>
              <a:ea typeface="黑体" panose="02010609060101010101" pitchFamily="2" charset="-122"/>
              <a:sym typeface="+mn-ea"/>
            </a:endParaRPr>
          </a:p>
        </p:txBody>
      </p:sp>
      <p:sp>
        <p:nvSpPr>
          <p:cNvPr id="26" name="矩形 25"/>
          <p:cNvSpPr/>
          <p:nvPr>
            <p:custDataLst>
              <p:tags r:id="rId12"/>
            </p:custDataLst>
          </p:nvPr>
        </p:nvSpPr>
        <p:spPr>
          <a:xfrm>
            <a:off x="6218555" y="3197860"/>
            <a:ext cx="1530350" cy="1689735"/>
          </a:xfrm>
          <a:prstGeom prst="rect">
            <a:avLst/>
          </a:prstGeom>
        </p:spPr>
        <p:txBody>
          <a:bodyPr wrap="square" lIns="90000" rIns="90000" anchor="t" anchorCtr="0">
            <a:noAutofit/>
          </a:bodyPr>
          <a:p>
            <a:pPr lvl="0" algn="ctr">
              <a:buClrTx/>
              <a:buSzTx/>
              <a:buFontTx/>
            </a:pPr>
            <a:r>
              <a:rPr lang="zh-CN" altLang="en-US" sz="2400" spc="150">
                <a:latin typeface="黑体" panose="02010609060101010101" pitchFamily="2" charset="-122"/>
                <a:ea typeface="黑体" panose="02010609060101010101" pitchFamily="2" charset="-122"/>
                <a:sym typeface="Arial" panose="020B0604020202020204" pitchFamily="34" charset="0"/>
              </a:rPr>
              <a:t>18世纪</a:t>
            </a:r>
            <a:endParaRPr lang="zh-CN" altLang="en-US" sz="2400" spc="150">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latin typeface="黑体" panose="02010609060101010101" pitchFamily="2" charset="-122"/>
                <a:ea typeface="黑体" panose="02010609060101010101" pitchFamily="2" charset="-122"/>
                <a:sym typeface="Arial" panose="020B0604020202020204" pitchFamily="34" charset="0"/>
              </a:rPr>
              <a:t>责任内</a:t>
            </a:r>
            <a:endParaRPr lang="zh-CN" altLang="en-US" sz="2400" spc="150">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latin typeface="黑体" panose="02010609060101010101" pitchFamily="2" charset="-122"/>
                <a:ea typeface="黑体" panose="02010609060101010101" pitchFamily="2" charset="-122"/>
                <a:sym typeface="Arial" panose="020B0604020202020204" pitchFamily="34" charset="0"/>
              </a:rPr>
              <a:t>阁制形成</a:t>
            </a:r>
            <a:endParaRPr lang="zh-CN" altLang="en-US" sz="2400" spc="150">
              <a:latin typeface="黑体" panose="02010609060101010101" pitchFamily="2" charset="-122"/>
              <a:ea typeface="黑体" panose="02010609060101010101" pitchFamily="2" charset="-122"/>
              <a:sym typeface="Arial" panose="020B0604020202020204" pitchFamily="34" charset="0"/>
            </a:endParaRPr>
          </a:p>
        </p:txBody>
      </p:sp>
      <p:sp>
        <p:nvSpPr>
          <p:cNvPr id="28" name="矩形 27"/>
          <p:cNvSpPr/>
          <p:nvPr>
            <p:custDataLst>
              <p:tags r:id="rId13"/>
            </p:custDataLst>
          </p:nvPr>
        </p:nvSpPr>
        <p:spPr>
          <a:xfrm>
            <a:off x="3467100" y="3197860"/>
            <a:ext cx="1922145" cy="695325"/>
          </a:xfrm>
          <a:prstGeom prst="rect">
            <a:avLst/>
          </a:prstGeom>
        </p:spPr>
        <p:txBody>
          <a:bodyPr wrap="square" lIns="90000" rIns="90000" anchor="t" anchorCtr="0">
            <a:noAutofit/>
          </a:bodyPr>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rPr>
              <a:t>1689年</a:t>
            </a:r>
            <a:endPar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rPr>
              <a:t>《权利法案》</a:t>
            </a:r>
            <a:endPar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endParaRPr>
          </a:p>
        </p:txBody>
      </p:sp>
      <p:sp>
        <p:nvSpPr>
          <p:cNvPr id="29" name="矩形 28"/>
          <p:cNvSpPr/>
          <p:nvPr>
            <p:custDataLst>
              <p:tags r:id="rId14"/>
            </p:custDataLst>
          </p:nvPr>
        </p:nvSpPr>
        <p:spPr>
          <a:xfrm>
            <a:off x="714375" y="4761230"/>
            <a:ext cx="2790825" cy="695325"/>
          </a:xfrm>
          <a:prstGeom prst="rect">
            <a:avLst/>
          </a:prstGeom>
        </p:spPr>
        <p:txBody>
          <a:bodyPr wrap="square" lIns="90000" rIns="90000" anchor="t" anchorCtr="0">
            <a:noAutofit/>
          </a:bodyPr>
          <a:p>
            <a:pPr lvl="0" algn="ctr">
              <a:buClrTx/>
              <a:buSzTx/>
              <a:buFontTx/>
            </a:pPr>
            <a:r>
              <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rPr>
              <a:t>17世纪</a:t>
            </a:r>
            <a:endPar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rPr>
              <a:t>英国资产阶级革命</a:t>
            </a:r>
            <a:endPar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endParaRPr>
          </a:p>
        </p:txBody>
      </p:sp>
      <p:sp>
        <p:nvSpPr>
          <p:cNvPr id="5" name="文本框 4"/>
          <p:cNvSpPr txBox="1"/>
          <p:nvPr/>
        </p:nvSpPr>
        <p:spPr>
          <a:xfrm>
            <a:off x="391160" y="278130"/>
            <a:ext cx="980440" cy="460375"/>
          </a:xfrm>
          <a:prstGeom prst="rect">
            <a:avLst/>
          </a:prstGeom>
          <a:solidFill>
            <a:srgbClr val="454545"/>
          </a:solidFill>
        </p:spPr>
        <p:txBody>
          <a:bodyPr wrap="square" rtlCol="0" anchor="t">
            <a:spAutoFit/>
          </a:bodyPr>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1</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9" name="文本框 8"/>
          <p:cNvSpPr txBox="1"/>
          <p:nvPr/>
        </p:nvSpPr>
        <p:spPr>
          <a:xfrm>
            <a:off x="1472032" y="222811"/>
            <a:ext cx="2632710" cy="583565"/>
          </a:xfrm>
          <a:prstGeom prst="rect">
            <a:avLst/>
          </a:prstGeom>
          <a:noFill/>
        </p:spPr>
        <p:txBody>
          <a:bodyPr wrap="none" rtlCol="0">
            <a:spAutoFit/>
          </a:bodyPr>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妥协中的英国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30" name="文本框 29"/>
          <p:cNvSpPr txBox="1"/>
          <p:nvPr/>
        </p:nvSpPr>
        <p:spPr>
          <a:xfrm>
            <a:off x="6218555" y="4693920"/>
            <a:ext cx="3230880" cy="829945"/>
          </a:xfrm>
          <a:prstGeom prst="rect">
            <a:avLst/>
          </a:prstGeom>
          <a:noFill/>
        </p:spPr>
        <p:txBody>
          <a:bodyPr wrap="none" rtlCol="0" anchor="t">
            <a:spAutoFit/>
          </a:bodyPr>
          <a:p>
            <a:r>
              <a:rPr lang="zh-CN" altLang="en-US" sz="2400">
                <a:solidFill>
                  <a:srgbClr val="C00000"/>
                </a:solidFill>
                <a:latin typeface="华文新魏" panose="02010800040101010101" pitchFamily="2" charset="-122"/>
                <a:ea typeface="华文新魏" panose="02010800040101010101" pitchFamily="2" charset="-122"/>
                <a:sym typeface="+mn-ea"/>
              </a:rPr>
              <a:t>以代议制为基础，</a:t>
            </a:r>
            <a:endParaRPr lang="zh-CN" altLang="en-US" sz="2400">
              <a:solidFill>
                <a:srgbClr val="C00000"/>
              </a:solidFill>
              <a:latin typeface="华文新魏" panose="02010800040101010101" pitchFamily="2" charset="-122"/>
              <a:ea typeface="华文新魏" panose="02010800040101010101" pitchFamily="2" charset="-122"/>
              <a:sym typeface="+mn-ea"/>
            </a:endParaRPr>
          </a:p>
          <a:p>
            <a:r>
              <a:rPr lang="zh-CN" altLang="en-US" sz="2400">
                <a:solidFill>
                  <a:srgbClr val="C00000"/>
                </a:solidFill>
                <a:latin typeface="华文新魏" panose="02010800040101010101" pitchFamily="2" charset="-122"/>
                <a:ea typeface="华文新魏" panose="02010800040101010101" pitchFamily="2" charset="-122"/>
                <a:sym typeface="+mn-ea"/>
              </a:rPr>
              <a:t>以责任内阁制为核心。</a:t>
            </a:r>
            <a:endParaRPr lang="en-US" altLang="zh-CN" sz="2400">
              <a:solidFill>
                <a:srgbClr val="C00000"/>
              </a:solidFill>
              <a:latin typeface="华文新魏" panose="02010800040101010101" pitchFamily="2" charset="-122"/>
              <a:ea typeface="华文新魏" panose="02010800040101010101" pitchFamily="2" charset="-122"/>
              <a:sym typeface="+mn-ea"/>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1" grpId="1"/>
      <p:bldP spid="29" grpId="0"/>
      <p:bldP spid="28" grpId="0"/>
      <p:bldP spid="2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6715" y="1227455"/>
            <a:ext cx="7940675" cy="5369560"/>
          </a:xfrm>
          <a:prstGeom prst="rect">
            <a:avLst/>
          </a:prstGeom>
        </p:spPr>
        <p:txBody>
          <a:bodyPr wrap="square">
            <a:spAutoFit/>
          </a:bodyPr>
          <a:lstStyle/>
          <a:p>
            <a:pPr>
              <a:lnSpc>
                <a:spcPct val="110000"/>
              </a:lnSpc>
            </a:pPr>
            <a:r>
              <a:rPr lang="en-US" altLang="zh-CN" sz="2600" kern="100" dirty="0">
                <a:latin typeface="黑体" panose="02010609060101010101" pitchFamily="2" charset="-122"/>
                <a:ea typeface="黑体" panose="02010609060101010101" pitchFamily="2" charset="-122"/>
                <a:cs typeface="黑体" panose="02010609060101010101" pitchFamily="2" charset="-122"/>
              </a:rPr>
              <a:t>材料一 ：</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英国</a:t>
            </a:r>
            <a:r>
              <a:rPr lang="en-US"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光荣革命</a:t>
            </a:r>
            <a:r>
              <a:rPr lang="en-US"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大概是我心目中最完美的一次政治设计。它在一个有长期专制传统的国家找到了一个摆脱革命与专制的循环，能有效地控制“控制者”的办法。</a:t>
            </a:r>
            <a:r>
              <a:rPr lang="en-US" altLang="zh-CN" sz="2600" kern="100" dirty="0" smtClean="0">
                <a:solidFill>
                  <a:schemeClr val="tx1">
                    <a:lumMod val="95000"/>
                    <a:lumOff val="5000"/>
                  </a:schemeClr>
                </a:solidFill>
                <a:latin typeface="楷体" panose="02010609060101010101" charset="-122"/>
                <a:ea typeface="楷体" panose="02010609060101010101" charset="-122"/>
                <a:cs typeface="楷体" panose="02010609060101010101" charset="-122"/>
              </a:rPr>
              <a:t> </a:t>
            </a:r>
            <a:r>
              <a:rPr lang="en-US" altLang="zh-CN" sz="2600" kern="100" dirty="0" smtClean="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rPr>
              <a:t>——</a:t>
            </a:r>
            <a:r>
              <a:rPr lang="zh-CN" altLang="zh-CN" sz="2600" kern="100" dirty="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rPr>
              <a:t>杨小凯《中国政治随想录》</a:t>
            </a:r>
            <a:endParaRPr lang="zh-CN" altLang="zh-CN" sz="2600" kern="100" dirty="0">
              <a:latin typeface="黑体" panose="02010609060101010101" pitchFamily="2" charset="-122"/>
              <a:ea typeface="黑体" panose="02010609060101010101" pitchFamily="2" charset="-122"/>
              <a:cs typeface="黑体" panose="02010609060101010101" pitchFamily="2" charset="-122"/>
            </a:endParaRPr>
          </a:p>
          <a:p>
            <a:pPr>
              <a:lnSpc>
                <a:spcPct val="110000"/>
              </a:lnSpc>
            </a:pPr>
            <a:r>
              <a:rPr lang="en-US" altLang="zh-CN" sz="2600" kern="100" dirty="0">
                <a:latin typeface="黑体" panose="02010609060101010101" pitchFamily="2" charset="-122"/>
                <a:ea typeface="黑体" panose="02010609060101010101" pitchFamily="2" charset="-122"/>
                <a:cs typeface="黑体" panose="02010609060101010101" pitchFamily="2" charset="-122"/>
                <a:sym typeface="+mn-ea"/>
              </a:rPr>
              <a:t>材料二 ：</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英国有悠久的王室历史，人们对它有种特殊的情结，轻易废除会引起民众的不满。何况君主在维护国家形象和稳定统一方面仍具有影响力。在后来的民主化进程中，国王逐渐统而不治，他的不干政原则使他在政党政治中能保持中立，从而在政党斗争中充当最佳调节者的角色。</a:t>
            </a:r>
            <a:r>
              <a:rPr lang="en-US" altLang="zh-CN" sz="2600" kern="100" dirty="0" smtClean="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  ——《自由谈》第395期</a:t>
            </a:r>
            <a:endParaRPr lang="en-US" altLang="zh-CN" sz="2600" kern="100" dirty="0" smtClean="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10000"/>
              </a:lnSpc>
            </a:pPr>
            <a:r>
              <a:rPr lang="en-US" altLang="zh-CN" sz="2600" kern="100" dirty="0">
                <a:latin typeface="黑体" panose="02010609060101010101" pitchFamily="2" charset="-122"/>
                <a:ea typeface="黑体" panose="02010609060101010101" pitchFamily="2" charset="-122"/>
                <a:cs typeface="黑体" panose="02010609060101010101" pitchFamily="2" charset="-122"/>
                <a:sym typeface="+mn-ea"/>
              </a:rPr>
              <a:t>    </a:t>
            </a:r>
            <a:r>
              <a:rPr lang="zh-CN" altLang="zh-CN" sz="2600" kern="100" dirty="0">
                <a:latin typeface="黑体" panose="02010609060101010101" pitchFamily="2" charset="-122"/>
                <a:ea typeface="黑体" panose="02010609060101010101" pitchFamily="2" charset="-122"/>
                <a:cs typeface="黑体" panose="02010609060101010101" pitchFamily="2" charset="-122"/>
                <a:sym typeface="+mn-ea"/>
              </a:rPr>
              <a:t>根据材料并结合所学知识，分析议会和国王妥协的原因。</a:t>
            </a:r>
            <a:endParaRPr lang="zh-CN" altLang="zh-CN" sz="2600" kern="100" dirty="0">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2" name="文本框 11"/>
          <p:cNvSpPr txBox="1"/>
          <p:nvPr/>
        </p:nvSpPr>
        <p:spPr>
          <a:xfrm>
            <a:off x="457835" y="490220"/>
            <a:ext cx="1551940" cy="460375"/>
          </a:xfrm>
          <a:prstGeom prst="rect">
            <a:avLst/>
          </a:prstGeom>
          <a:solidFill>
            <a:srgbClr val="454545"/>
          </a:solidFill>
        </p:spPr>
        <p:txBody>
          <a:bodyPr wrap="square" rtlCol="0" anchor="t">
            <a:spAutoFit/>
          </a:bodyPr>
          <a:lstStyle/>
          <a:p>
            <a:pPr algn="l"/>
            <a:r>
              <a:rPr kumimoji="1"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模拟通关</a:t>
            </a:r>
            <a:endParaRPr kumimoji="1"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11" name="文本框 10"/>
          <p:cNvSpPr txBox="1"/>
          <p:nvPr/>
        </p:nvSpPr>
        <p:spPr>
          <a:xfrm>
            <a:off x="2097405" y="454025"/>
            <a:ext cx="9867265" cy="521970"/>
          </a:xfrm>
          <a:prstGeom prst="rect">
            <a:avLst/>
          </a:prstGeom>
          <a:noFill/>
        </p:spPr>
        <p:txBody>
          <a:bodyPr wrap="square" rtlCol="0">
            <a:spAutoFit/>
          </a:bodyPr>
          <a:lstStyle/>
          <a:p>
            <a:pPr lvl="0" algn="l">
              <a:buClrTx/>
              <a:buSzTx/>
              <a:buFontTx/>
            </a:pPr>
            <a:r>
              <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阅读材料，完成下列问题。</a:t>
            </a:r>
            <a:endPar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pic>
        <p:nvPicPr>
          <p:cNvPr id="8" name="图片 7"/>
          <p:cNvPicPr>
            <a:picLocks noChangeAspect="1"/>
          </p:cNvPicPr>
          <p:nvPr/>
        </p:nvPicPr>
        <p:blipFill rotWithShape="1">
          <a:blip r:embed="rId1">
            <a:clrChange>
              <a:clrFrom>
                <a:srgbClr val="EEECE0"/>
              </a:clrFrom>
              <a:clrTo>
                <a:srgbClr val="EEECE0">
                  <a:alpha val="0"/>
                </a:srgbClr>
              </a:clrTo>
            </a:clrChange>
          </a:blip>
          <a:srcRect l="7309" t="17910" r="11411" b="19334"/>
          <a:stretch>
            <a:fillRect/>
          </a:stretch>
        </p:blipFill>
        <p:spPr>
          <a:xfrm>
            <a:off x="10263505" y="5972175"/>
            <a:ext cx="1928495" cy="836930"/>
          </a:xfrm>
          <a:prstGeom prst="rect">
            <a:avLst/>
          </a:prstGeom>
        </p:spPr>
      </p:pic>
      <p:sp>
        <p:nvSpPr>
          <p:cNvPr id="7" name="文本框 6"/>
          <p:cNvSpPr txBox="1"/>
          <p:nvPr/>
        </p:nvSpPr>
        <p:spPr>
          <a:xfrm>
            <a:off x="8510905" y="1120775"/>
            <a:ext cx="3126105" cy="5367020"/>
          </a:xfrm>
          <a:prstGeom prst="rect">
            <a:avLst/>
          </a:prstGeom>
          <a:noFill/>
        </p:spPr>
        <p:txBody>
          <a:bodyPr wrap="square" rtlCol="0" anchor="t">
            <a:spAutoFit/>
          </a:bodyPr>
          <a:lstStyle/>
          <a:p>
            <a:pPr>
              <a:lnSpc>
                <a:spcPct val="120000"/>
              </a:lnSpc>
            </a:pPr>
            <a:r>
              <a:rPr lang="zh-CN" altLang="en-US" sz="2600" dirty="0">
                <a:latin typeface="仿宋" panose="02010609060101010101" charset="-122"/>
                <a:ea typeface="仿宋" panose="02010609060101010101" charset="-122"/>
                <a:cs typeface="仿宋" panose="02010609060101010101" charset="-122"/>
              </a:rPr>
              <a:t>参考答案：</a:t>
            </a:r>
            <a:endParaRPr lang="zh-CN" altLang="en-US" sz="2600" dirty="0">
              <a:latin typeface="仿宋" panose="02010609060101010101" charset="-122"/>
              <a:ea typeface="仿宋" panose="02010609060101010101" charset="-122"/>
              <a:cs typeface="仿宋" panose="02010609060101010101" charset="-122"/>
            </a:endParaRPr>
          </a:p>
          <a:p>
            <a:pPr>
              <a:lnSpc>
                <a:spcPct val="120000"/>
              </a:lnSpc>
            </a:pPr>
            <a:r>
              <a:rPr lang="zh-CN" altLang="en-US" sz="2600" dirty="0">
                <a:solidFill>
                  <a:srgbClr val="FF0000"/>
                </a:solidFill>
                <a:latin typeface="仿宋" panose="02010609060101010101" charset="-122"/>
                <a:ea typeface="仿宋" panose="02010609060101010101" charset="-122"/>
                <a:cs typeface="仿宋" panose="02010609060101010101" charset="-122"/>
              </a:rPr>
              <a:t>①为避免封建王朝的复辟引起不必要的流血。</a:t>
            </a:r>
            <a:endParaRPr lang="zh-CN" altLang="en-US" sz="2600" dirty="0">
              <a:solidFill>
                <a:srgbClr val="FF0000"/>
              </a:solidFill>
              <a:latin typeface="仿宋" panose="02010609060101010101" charset="-122"/>
              <a:ea typeface="仿宋" panose="02010609060101010101" charset="-122"/>
              <a:cs typeface="仿宋" panose="02010609060101010101" charset="-122"/>
            </a:endParaRPr>
          </a:p>
          <a:p>
            <a:pPr>
              <a:lnSpc>
                <a:spcPct val="120000"/>
              </a:lnSpc>
            </a:pPr>
            <a:r>
              <a:rPr lang="zh-CN" altLang="en-US" sz="2600" dirty="0">
                <a:solidFill>
                  <a:srgbClr val="FF0000"/>
                </a:solidFill>
                <a:latin typeface="仿宋" panose="02010609060101010101" charset="-122"/>
                <a:ea typeface="仿宋" panose="02010609060101010101" charset="-122"/>
                <a:cs typeface="仿宋" panose="02010609060101010101" charset="-122"/>
              </a:rPr>
              <a:t>②国王已成一个国家和民族的象征，且具有政治平衡的作用。</a:t>
            </a:r>
            <a:endParaRPr lang="zh-CN" altLang="en-US" sz="2600" dirty="0">
              <a:solidFill>
                <a:srgbClr val="FF0000"/>
              </a:solidFill>
              <a:latin typeface="仿宋" panose="02010609060101010101" charset="-122"/>
              <a:ea typeface="仿宋" panose="02010609060101010101" charset="-122"/>
              <a:cs typeface="仿宋" panose="02010609060101010101" charset="-122"/>
            </a:endParaRPr>
          </a:p>
          <a:p>
            <a:pPr>
              <a:lnSpc>
                <a:spcPct val="120000"/>
              </a:lnSpc>
            </a:pPr>
            <a:r>
              <a:rPr lang="zh-CN" altLang="en-US" sz="2600" dirty="0">
                <a:solidFill>
                  <a:srgbClr val="FF0000"/>
                </a:solidFill>
                <a:latin typeface="仿宋" panose="02010609060101010101" charset="-122"/>
                <a:ea typeface="仿宋" panose="02010609060101010101" charset="-122"/>
                <a:cs typeface="仿宋" panose="02010609060101010101" charset="-122"/>
              </a:rPr>
              <a:t>③英国有</a:t>
            </a:r>
            <a:r>
              <a:rPr lang="zh-CN" altLang="en-US" sz="2600" dirty="0">
                <a:solidFill>
                  <a:srgbClr val="FF0000"/>
                </a:solidFill>
                <a:latin typeface="仿宋" panose="02010609060101010101" charset="-122"/>
                <a:ea typeface="仿宋" panose="02010609060101010101" charset="-122"/>
                <a:cs typeface="仿宋" panose="02010609060101010101" charset="-122"/>
                <a:sym typeface="+mn-ea"/>
              </a:rPr>
              <a:t>政治民主的传统</a:t>
            </a:r>
            <a:r>
              <a:rPr lang="zh-CN" altLang="en-US" sz="2600" dirty="0">
                <a:solidFill>
                  <a:srgbClr val="FF0000"/>
                </a:solidFill>
                <a:latin typeface="仿宋" panose="02010609060101010101" charset="-122"/>
                <a:ea typeface="仿宋" panose="02010609060101010101" charset="-122"/>
                <a:cs typeface="仿宋" panose="02010609060101010101" charset="-122"/>
              </a:rPr>
              <a:t>，如</a:t>
            </a:r>
            <a:r>
              <a:rPr lang="zh-CN" altLang="en-US" sz="2600" dirty="0">
                <a:solidFill>
                  <a:srgbClr val="FF0000"/>
                </a:solidFill>
                <a:latin typeface="仿宋" panose="02010609060101010101" charset="-122"/>
                <a:ea typeface="仿宋" panose="02010609060101010101" charset="-122"/>
                <a:cs typeface="仿宋" panose="02010609060101010101" charset="-122"/>
                <a:sym typeface="+mn-ea"/>
              </a:rPr>
              <a:t>早期</a:t>
            </a:r>
            <a:r>
              <a:rPr lang="zh-CN" altLang="en-US" sz="2600" dirty="0">
                <a:solidFill>
                  <a:srgbClr val="FF0000"/>
                </a:solidFill>
                <a:latin typeface="仿宋" panose="02010609060101010101" charset="-122"/>
                <a:ea typeface="仿宋" panose="02010609060101010101" charset="-122"/>
                <a:cs typeface="仿宋" panose="02010609060101010101" charset="-122"/>
              </a:rPr>
              <a:t>《大宪章》的颁布</a:t>
            </a:r>
            <a:endParaRPr lang="zh-CN" altLang="en-US" sz="2600" dirty="0">
              <a:solidFill>
                <a:srgbClr val="FF0000"/>
              </a:solidFill>
              <a:latin typeface="仿宋" panose="02010609060101010101" charset="-122"/>
              <a:ea typeface="仿宋" panose="02010609060101010101" charset="-122"/>
              <a:cs typeface="仿宋" panose="02010609060101010101" charset="-122"/>
            </a:endParaRPr>
          </a:p>
        </p:txBody>
      </p:sp>
      <p:cxnSp>
        <p:nvCxnSpPr>
          <p:cNvPr id="9" name="直接连接符 8"/>
          <p:cNvCxnSpPr/>
          <p:nvPr/>
        </p:nvCxnSpPr>
        <p:spPr>
          <a:xfrm>
            <a:off x="8332470" y="1414780"/>
            <a:ext cx="10160" cy="4969510"/>
          </a:xfrm>
          <a:prstGeom prst="line">
            <a:avLst/>
          </a:prstGeom>
          <a:ln w="28575" cmpd="sng">
            <a:solidFill>
              <a:srgbClr val="454545"/>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800"/>
  <p:tag name="KSO_WM_SCREEN_THEME_FLAG" val="Dlrq25wU2PGuGg5bbmjbDMZpngwBmcZFRPMc9FWTrdS8nHM6VOtlPmvD5Cg95C3IpdC2uFkRrCnvn6qodETpF3cH1HkNSK3LkywbhFnHM5c="/>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2*m_h_i*1_2_2"/>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108_2*m_h_i*1_3_3"/>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08_2*m_h_i*1_3_2"/>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2*m_h_i*1_2_3"/>
  <p:tag name="KSO_WM_TEMPLATE_CATEGORY" val="diagram"/>
  <p:tag name="KSO_WM_TEMPLATE_INDEX" val="160108"/>
  <p:tag name="KSO_WM_UNIT_LAYERLEVEL" val="1_1_1"/>
  <p:tag name="KSO_WM_TAG_VERSION" val="1.0"/>
  <p:tag name="KSO_WM_UNIT_FILL_FORE_SCHEMECOLOR_INDEX" val="14"/>
  <p:tag name="KSO_WM_UNIT_FILL_TYPE" val="1"/>
  <p:tag name="KSO_WM_UNIT_LINE_FORE_SCHEMECOLOR_INDEX" val="14"/>
  <p:tag name="KSO_WM_UNIT_LINE_FILL_TYPE" val="2"/>
  <p:tag name="KSO_WM_DIAGRAM_VIRTUALLY_FRAME" val="{&quot;height&quot;:411.15,&quot;left&quot;:27.65,&quot;top&quot;:109.45,&quot;width&quot;:732.85}"/>
  <p:tag name="KSO_WM_SCREEN_THEME_FLAG" val="Dlrq25wU2PGuGg5bbmjbDMZpngwBmcZFRPMc9FWTrdS8nHM6VOtlPmvD5Cg95C3IpdC2uFkRrCnvn6qodETpF3cH1HkNSK3LkywbhFnHM5c="/>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2*m_h_i*1_2_2"/>
  <p:tag name="KSO_WM_TEMPLATE_CATEGORY" val="diagram"/>
  <p:tag name="KSO_WM_TEMPLATE_INDEX" val="160108"/>
  <p:tag name="KSO_WM_UNIT_LAYERLEVEL" val="1_1_1"/>
  <p:tag name="KSO_WM_TAG_VERSION" val="1.0"/>
  <p:tag name="KSO_WM_UNIT_FILL_FORE_SCHEMECOLOR_INDEX" val="6"/>
  <p:tag name="KSO_WM_UNIT_FILL_TYPE" val="1"/>
  <p:tag name="KSO_WM_DIAGRAM_VIRTUALLY_FRAME" val="{&quot;height&quot;:411.15,&quot;left&quot;:27.65,&quot;top&quot;:109.45,&quot;width&quot;:732.85}"/>
  <p:tag name="KSO_WM_SCREEN_THEME_FLAG" val="Dlrq25wU2PGuGg5bbmjbDMZpngwBmcZFRPMc9FWTrdS8nHM6VOtlPmvD5Cg95C3IpdC2uFkRrCnvn6qodETpF3cH1HkNSK3LkywbhFnHM5c="/>
</p:tagLst>
</file>

<file path=ppt/tags/tag15.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ID" val="diagram160108_2*m_h_f*1_3_1"/>
  <p:tag name="KSO_WM_TEMPLATE_CATEGORY" val="diagram"/>
  <p:tag name="KSO_WM_TEMPLATE_INDEX" val="160108"/>
  <p:tag name="KSO_WM_UNIT_LAYERLEVEL" val="1_1_1"/>
  <p:tag name="KSO_WM_TAG_VERSION" val="1.0"/>
  <p:tag name="KSO_WM_UNIT_PRESET_TEXT" val="单击此处添加文本具体内容"/>
  <p:tag name="KSO_WM_UNIT_TEXT_FILL_FORE_SCHEMECOLOR_INDEX" val="13"/>
  <p:tag name="KSO_WM_UNIT_TEX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16.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ID" val="diagram160108_2*m_h_f*1_2_1"/>
  <p:tag name="KSO_WM_TEMPLATE_CATEGORY" val="diagram"/>
  <p:tag name="KSO_WM_TEMPLATE_INDEX" val="160108"/>
  <p:tag name="KSO_WM_UNIT_LAYERLEVEL" val="1_1_1"/>
  <p:tag name="KSO_WM_TAG_VERSION" val="1.0"/>
  <p:tag name="KSO_WM_UNIT_PRESET_TEXT" val="单击此处添加文本具体内容"/>
  <p:tag name="KSO_WM_UNIT_TEXT_FILL_FORE_SCHEMECOLOR_INDEX" val="13"/>
  <p:tag name="KSO_WM_UNIT_TEX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17.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ID" val="diagram160108_2*m_h_f*1_1_1"/>
  <p:tag name="KSO_WM_TEMPLATE_CATEGORY" val="diagram"/>
  <p:tag name="KSO_WM_TEMPLATE_INDEX" val="160108"/>
  <p:tag name="KSO_WM_UNIT_LAYERLEVEL" val="1_1_1"/>
  <p:tag name="KSO_WM_TAG_VERSION" val="1.0"/>
  <p:tag name="KSO_WM_UNIT_PRESET_TEXT" val="单击此处添加文本具体内容"/>
  <p:tag name="KSO_WM_UNIT_TEXT_FILL_FORE_SCHEMECOLOR_INDEX" val="13"/>
  <p:tag name="KSO_WM_UNIT_TEX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18.xml><?xml version="1.0" encoding="utf-8"?>
<p:tagLst xmlns:p="http://schemas.openxmlformats.org/presentationml/2006/main">
  <p:tag name="KSO_WM_BEAUTIFY_FLAG" val="#wm#"/>
  <p:tag name="KSO_WM_TEMPLATE_CATEGORY" val="diagram"/>
  <p:tag name="KSO_WM_TEMPLATE_INDEX" val="20193798"/>
  <p:tag name="KSO_WM_SCREEN_THEME_FLAG" val="Dlrq25wU2PGuGg5bbmjbDMZpngwBmcZFRPMc9FWTrdS8nHM6VOtlPmvD5Cg95C3IpdC2uFkRrCnvn6qodETpF3cH1HkNSK3LkywbhFnHM5c="/>
</p:tagLst>
</file>

<file path=ppt/tags/tag19.xml><?xml version="1.0" encoding="utf-8"?>
<p:tagLst xmlns:p="http://schemas.openxmlformats.org/presentationml/2006/main">
  <p:tag name="AS_UNIQUEID" val="800"/>
  <p:tag name="KSO_WM_SCREEN_THEME_FLAG" val="Dlrq25wU2PGuGg5bbmjbDMZpngwBmcZFRPMc9FWTrdS8nHM6VOtlPmvD5Cg95C3IpdC2uFkRrCnvn6qodETpF3cH1HkNSK3LkywbhFnHM5c="/>
</p:tagLst>
</file>

<file path=ppt/tags/tag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MZpngwBmcZFRPMc9FWTrdS8nHM6VOtlPmvD5Cg95C3IpdC2uFkRrCnvn6qodETpF3cH1HkNSK3LkywbhFnHM5c="/>
</p:tagLst>
</file>

<file path=ppt/tags/tag20.xml><?xml version="1.0" encoding="utf-8"?>
<p:tagLst xmlns:p="http://schemas.openxmlformats.org/presentationml/2006/main">
  <p:tag name="KSO_WM_UNIT_PLACING_PICTURE_USER_VIEWPORT" val="{&quot;height&quot;:7400,&quot;width&quot;:11989}"/>
  <p:tag name="KSO_WM_SCREEN_THEME_FLAG" val="Dlrq25wU2PGuGg5bbmjbDMZpngwBmcZFRPMc9FWTrdS8nHM6VOtlPmvD5Cg95C3IpdC2uFkRrCnvn6qodETpF3cH1HkNSK3LkywbhFnHM5c="/>
</p:tagLst>
</file>

<file path=ppt/tags/tag21.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2.xml><?xml version="1.0" encoding="utf-8"?>
<p:tagLst xmlns:p="http://schemas.openxmlformats.org/presentationml/2006/main">
  <p:tag name="KSO_WM_BEAUTIFY_FLAG" val="#wm#"/>
  <p:tag name="KSO_WM_TEMPLATE_CATEGORY" val="custom"/>
  <p:tag name="KSO_WM_TEMPLATE_INDEX" val="20204260"/>
  <p:tag name="KSO_WM_SCREEN_THEME_FLAG" val="Dlrq25wU2PGuGg5bbmjbDMZpngwBmcZFRPMc9FWTrdS8nHM6VOtlPmvD5Cg95C3IpdC2uFkRrCnvn6qodETpF3cH1HkNSK3LkywbhFnHM5c="/>
</p:tagLst>
</file>

<file path=ppt/tags/tag23.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4.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5.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6.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7.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8.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MZpngwBmcZFRPMc9FWTrdS8nHM6VOtlPmvD5Cg95C3IpdC2uFkRrCnvn6qodETpF3cH1HkNSK3LkywbhFnHM5c="/>
</p:tagLst>
</file>

<file path=ppt/tags/tag3.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30.xml><?xml version="1.0" encoding="utf-8"?>
<p:tagLst xmlns:p="http://schemas.openxmlformats.org/presentationml/2006/main">
  <p:tag name="KSO_WM_UNIT_PLACING_PICTURE_USER_VIEWPORT" val="{&quot;height&quot;:5203,&quot;width&quot;:6857}"/>
  <p:tag name="KSO_WM_SCREEN_THEME_FLAG" val="Dlrq25wU2PGuGg5bbmjbDMZpngwBmcZFRPMc9FWTrdS8nHM6VOtlPmvD5Cg95C3IpdC2uFkRrCnvn6qodETpF3cH1HkNSK3LkywbhFnHM5c="/>
</p:tagLst>
</file>

<file path=ppt/tags/tag31.xml><?xml version="1.0" encoding="utf-8"?>
<p:tagLst xmlns:p="http://schemas.openxmlformats.org/presentationml/2006/main">
  <p:tag name="KSO_WM_BEAUTIFY_FLAG" val="#wm#"/>
  <p:tag name="KSO_WM_TEMPLATE_CATEGORY" val="custom"/>
  <p:tag name="KSO_WM_TEMPLATE_INDEX" val="20205176"/>
  <p:tag name="KSO_WM_SCREEN_THEME_FLAG" val="Dlrq25wU2PGuGg5bbmjbDMZpngwBmcZFRPMc9FWTrdS8nHM6VOtlPmvD5Cg95C3IpdC2uFkRrCnvn6qodETpF3cH1HkNSK3LkywbhFnHM5c="/>
</p:tagLst>
</file>

<file path=ppt/tags/tag32.xml><?xml version="1.0" encoding="utf-8"?>
<p:tagLst xmlns:p="http://schemas.openxmlformats.org/presentationml/2006/main">
  <p:tag name="AS_UNIQUEID" val="800"/>
  <p:tag name="KSO_WM_SCREEN_THEME_FLAG" val="Dlrq25wU2PGuGg5bbmjbDMZpngwBmcZFRPMc9FWTrdS8nHM6VOtlPmvD5Cg95C3IpdC2uFkRrCnvn6qodETpF3cH1HkNSK3LkywbhFnHM5c="/>
</p:tagLst>
</file>

<file path=ppt/tags/tag33.xml><?xml version="1.0" encoding="utf-8"?>
<p:tagLst xmlns:p="http://schemas.openxmlformats.org/presentationml/2006/main">
  <p:tag name="AS_UNIQUEID" val="800"/>
  <p:tag name="KSO_WM_SCREEN_THEME_FLAG" val="Dlrq25wU2PGuGg5bbmjbDMZpngwBmcZFRPMc9FWTrdS8nHM6VOtlPmvD5Cg95C3IpdC2uFkRrCnvn6qodETpF3cH1HkNSK3LkywbhFnHM5c="/>
</p:tagLst>
</file>

<file path=ppt/tags/tag34.xml><?xml version="1.0" encoding="utf-8"?>
<p:tagLst xmlns:p="http://schemas.openxmlformats.org/presentationml/2006/main">
  <p:tag name="KSO_WM_UNIT_PLACING_PICTURE_USER_VIEWPORT" val="{&quot;height&quot;:13395,&quot;width&quot;:19035}"/>
  <p:tag name="KSO_WM_SCREEN_THEME_FLAG" val="Dlrq25wU2PGuGg5bbmjbDMZpngwBmcZFRPMc9FWTrdS8nHM6VOtlPmvD5Cg95C3IpdC2uFkRrCnvn6qodETpF3cH1HkNSK3LkywbhFnHM5c="/>
</p:tagLst>
</file>

<file path=ppt/tags/tag3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MZpngwBmcZFRPMc9FWTrdS8nHM6VOtlPmvD5Cg95C3IpdC2uFkRrCnvn6qodETpF3cH1HkNSK3LkywbhFnHM5c="/>
</p:tagLst>
</file>

<file path=ppt/tags/tag4.xml><?xml version="1.0" encoding="utf-8"?>
<p:tagLst xmlns:p="http://schemas.openxmlformats.org/presentationml/2006/main">
  <p:tag name="KSO_WM_BEAUTIFY_FLAG" val="#wm#"/>
  <p:tag name="KSO_WM_TEMPLATE_CATEGORY" val="custom"/>
  <p:tag name="KSO_WM_TEMPLATE_INDEX" val="20186841"/>
  <p:tag name="KSO_WM_SCREEN_THEME_FLAG" val="Dlrq25wU2PGuGg5bbmjbDMZpngwBmcZFRPMc9FWTrdS8nHM6VOtlPmvD5Cg95C3IpdC2uFkRrCnvn6qodETpF3cH1HkNSK3LkywbhFnHM5c="/>
</p:tagLst>
</file>

<file path=ppt/tags/tag5.xml><?xml version="1.0" encoding="utf-8"?>
<p:tagLst xmlns:p="http://schemas.openxmlformats.org/presentationml/2006/main">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08_2*m_i*1_1"/>
  <p:tag name="KSO_WM_TEMPLATE_CATEGORY" val="diagram"/>
  <p:tag name="KSO_WM_TEMPLATE_INDEX" val="160108"/>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108_2*m_h_i*1_1_3"/>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08_2*m_h_i*1_1_2"/>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2*m_h_i*1_2_3"/>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DIAGRAM_VIRTUALLY_FRAME" val="{&quot;height&quot;:414.95,&quot;left&quot;:27.65,&quot;top&quot;:105.65,&quot;width&quot;:750.85}"/>
  <p:tag name="KSO_WM_SCREEN_THEME_FLAG" val="Dlrq25wU2PGuGg5bbmjbDMZpngwBmcZFRPMc9FWTrdS8nHM6VOtlPmvD5Cg95C3IpdC2uFkRrCnvn6qodETpF3cH1HkNSK3LkywbhFnHM5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3697</Words>
  <PresentationFormat>宽屏</PresentationFormat>
  <Paragraphs>287</Paragraphs>
  <Slides>24</Slides>
  <Notes>14</Notes>
  <HiddenSlides>5</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Arial</vt:lpstr>
      <vt:lpstr>宋体</vt:lpstr>
      <vt:lpstr>Wingdings</vt:lpstr>
      <vt:lpstr>楷体</vt:lpstr>
      <vt:lpstr>站酷小薇LOGO体</vt:lpstr>
      <vt:lpstr>等线</vt:lpstr>
      <vt:lpstr>仿宋</vt:lpstr>
      <vt:lpstr>Gen Jyuu Gothic P Normal</vt:lpstr>
      <vt:lpstr>Yu Gothic UI Light</vt:lpstr>
      <vt:lpstr>微软雅黑</vt:lpstr>
      <vt:lpstr>黑体</vt:lpstr>
      <vt:lpstr>华文中宋</vt:lpstr>
      <vt:lpstr>楷体_GB2312</vt:lpstr>
      <vt:lpstr>Times New Roman</vt:lpstr>
      <vt:lpstr>华文新魏</vt:lpstr>
      <vt:lpstr>Arial Unicode MS</vt:lpstr>
      <vt:lpstr>Calibri Light</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2018-11-26T11:12:00Z</dcterms:created>
  <dcterms:modified xsi:type="dcterms:W3CDTF">2024-12-04T03:31:38Z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2052-11.8.2.9022</vt:lpwstr>
  </property>
  <property fmtid="{D5CDD505-2E9C-101B-9397-08002B2CF9AE}" pid="3" name="ICV">
    <vt:lpwstr>E1D92F6AFE0C4B2086EAF5EE0D7DAED0</vt:lpwstr>
  </property>
  <property fmtid="{D5CDD505-2E9C-101B-9397-08002B2CF9AE}" pid="4" name="commondata">
    <vt:lpwstr>eyJoZGlkIjoiNDg4MWVjNzA3YmM0ZGFiNjgxOTYyNDkyYjBjOWM3N2EifQ==</vt:lpwstr>
  </property>
</Properties>
</file>