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avi" ContentType="video/avi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"/>
  </p:notesMasterIdLst>
  <p:handoutMasterIdLst>
    <p:handoutMasterId r:id="rId21"/>
  </p:handoutMasterIdLst>
  <p:sldIdLst>
    <p:sldId id="1308" r:id="rId3"/>
    <p:sldId id="1278" r:id="rId4"/>
    <p:sldId id="1207" r:id="rId5"/>
    <p:sldId id="1325" r:id="rId7"/>
    <p:sldId id="1286" r:id="rId8"/>
    <p:sldId id="1285" r:id="rId9"/>
    <p:sldId id="1337" r:id="rId10"/>
    <p:sldId id="1296" r:id="rId11"/>
    <p:sldId id="1348" r:id="rId12"/>
    <p:sldId id="1292" r:id="rId13"/>
    <p:sldId id="1349" r:id="rId14"/>
    <p:sldId id="1289" r:id="rId15"/>
    <p:sldId id="1350" r:id="rId16"/>
    <p:sldId id="1263" r:id="rId17"/>
    <p:sldId id="1299" r:id="rId18"/>
    <p:sldId id="1310" r:id="rId19"/>
    <p:sldId id="1209" r:id="rId20"/>
  </p:sldIdLst>
  <p:sldSz cx="12192000" cy="6858000"/>
  <p:notesSz cx="6858000" cy="9144000"/>
  <p:embeddedFontLst>
    <p:embeddedFont>
      <p:font typeface="李旭科书法 v1.4" panose="02010600030101010101" pitchFamily="2" charset="-122"/>
      <p:regular r:id="rId26"/>
    </p:embeddedFont>
    <p:embeddedFont>
      <p:font typeface="黑体" panose="02010609060101010101" pitchFamily="49" charset="-122"/>
      <p:regular r:id="rId27"/>
    </p:embeddedFont>
    <p:embeddedFont>
      <p:font typeface="微软雅黑" panose="020B0503020204020204" charset="-122"/>
      <p:regular r:id="rId28"/>
    </p:embeddedFont>
    <p:embeddedFont>
      <p:font typeface="华文新魏" panose="02010800040101010101" pitchFamily="2" charset="-122"/>
      <p:regular r:id="rId29"/>
    </p:embeddedFont>
    <p:embeddedFont>
      <p:font typeface="楷体" panose="02010609060101010101" charset="-122"/>
      <p:regular r:id="rId30"/>
    </p:embeddedFont>
    <p:embeddedFont>
      <p:font typeface="华文行楷" panose="02010800040101010101" charset="-122"/>
      <p:regular r:id="rId31"/>
    </p:embeddedFont>
    <p:embeddedFont>
      <p:font typeface="Calibri" panose="020F0502020204030204" charset="0"/>
      <p:regular r:id="rId32"/>
      <p:bold r:id="rId33"/>
      <p:italic r:id="rId34"/>
      <p:boldItalic r:id="rId35"/>
    </p:embeddedFont>
    <p:embeddedFont>
      <p:font typeface="等线" panose="02010600030101010101" charset="-122"/>
      <p:regular r:id="rId36"/>
    </p:embeddedFont>
    <p:embeddedFont>
      <p:font typeface="Calibri Light" panose="020F0302020204030204" charset="0"/>
      <p:regular r:id="rId37"/>
      <p:italic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10e61cad-0e72-47c5-9ac0-28a9789d02c0}">
          <p14:sldIdLst>
            <p14:sldId id="1308"/>
            <p14:sldId id="1278"/>
            <p14:sldId id="1207"/>
            <p14:sldId id="1325"/>
            <p14:sldId id="1286"/>
            <p14:sldId id="1285"/>
            <p14:sldId id="1337"/>
            <p14:sldId id="1296"/>
            <p14:sldId id="1348"/>
            <p14:sldId id="1292"/>
            <p14:sldId id="1349"/>
            <p14:sldId id="1289"/>
            <p14:sldId id="1350"/>
            <p14:sldId id="1263"/>
            <p14:sldId id="1299"/>
            <p14:sldId id="1310"/>
            <p14:sldId id="1209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37634" initials="3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6185"/>
    <a:srgbClr val="178AA1"/>
    <a:srgbClr val="4276AA"/>
    <a:srgbClr val="E93F43"/>
    <a:srgbClr val="1F74AD"/>
    <a:srgbClr val="D49F6A"/>
    <a:srgbClr val="595959"/>
    <a:srgbClr val="003378"/>
    <a:srgbClr val="1E213D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4643"/>
  </p:normalViewPr>
  <p:slideViewPr>
    <p:cSldViewPr snapToGrid="0" showGuides="1">
      <p:cViewPr>
        <p:scale>
          <a:sx n="79" d="100"/>
          <a:sy n="79" d="100"/>
        </p:scale>
        <p:origin x="1784" y="976"/>
      </p:cViewPr>
      <p:guideLst>
        <p:guide orient="horz" pos="2513"/>
        <p:guide pos="38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gs" Target="tags/tag18.xml"/><Relationship Id="rId38" Type="http://schemas.openxmlformats.org/officeDocument/2006/relationships/font" Target="fonts/font13.fntdata"/><Relationship Id="rId37" Type="http://schemas.openxmlformats.org/officeDocument/2006/relationships/font" Target="fonts/font12.fntdata"/><Relationship Id="rId36" Type="http://schemas.openxmlformats.org/officeDocument/2006/relationships/font" Target="fonts/font11.fntdata"/><Relationship Id="rId35" Type="http://schemas.openxmlformats.org/officeDocument/2006/relationships/font" Target="fonts/font10.fntdata"/><Relationship Id="rId34" Type="http://schemas.openxmlformats.org/officeDocument/2006/relationships/font" Target="fonts/font9.fntdata"/><Relationship Id="rId33" Type="http://schemas.openxmlformats.org/officeDocument/2006/relationships/font" Target="fonts/font8.fntdata"/><Relationship Id="rId32" Type="http://schemas.openxmlformats.org/officeDocument/2006/relationships/font" Target="fonts/font7.fntdata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451C6C-8D7F-4A28-B123-DFDBB38F89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53FB3D-B612-4D07-8154-C57AC9CAB94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24613-4AE4-47A1-995F-688A24B34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>
          <a:ln>
            <a:noFill/>
          </a:ln>
        </p:spPr>
        <p:txBody>
          <a:bodyPr/>
          <a:p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>
          <a:ln>
            <a:noFill/>
          </a:ln>
        </p:spPr>
        <p:txBody>
          <a:bodyPr/>
          <a:p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>
          <a:ln>
            <a:noFill/>
          </a:ln>
        </p:spPr>
        <p:txBody>
          <a:bodyPr/>
          <a:p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>
          <a:ln>
            <a:noFill/>
          </a:ln>
        </p:spPr>
        <p:txBody>
          <a:bodyPr/>
          <a:p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9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8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6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</p:spPr>
        <p:txBody>
          <a:bodyPr/>
          <a:lstStyle/>
          <a:p>
            <a:fld id="{28C937AB-5291-48FC-9075-9F29944D13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</p:spPr>
        <p:txBody>
          <a:bodyPr/>
          <a:lstStyle/>
          <a:p>
            <a:fld id="{78A3CECD-E187-45A6-BE7A-E277637993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en-US"/>
              <a:t>zhczong 2021.12.18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2" name="图片 5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165100"/>
            <a:ext cx="1408113" cy="1338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01" y="510647"/>
            <a:ext cx="1826142" cy="584775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lvl1pPr algn="ctr">
              <a:lnSpc>
                <a:spcPct val="100000"/>
              </a:lnSpc>
              <a:defRPr sz="3200">
                <a:solidFill>
                  <a:schemeClr val="tx1"/>
                </a:solidFill>
                <a:latin typeface="李旭科书法 v1.4" panose="02010600030101010101" pitchFamily="2" charset="-122"/>
                <a:ea typeface="李旭科书法 v1.4" panose="02010600030101010101" pitchFamily="2" charset="-122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子目录版式">
    <p:bg>
      <p:bgPr>
        <a:blipFill rotWithShape="1">
          <a:blip r:embed="rId2"/>
          <a:tile tx="57150" ty="44450" sx="100000" sy="100000" flip="x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>
            <a:hlinkClick r:id="" action="ppaction://noaction"/>
          </p:cNvPr>
          <p:cNvSpPr txBox="1">
            <a:spLocks noChangeAspect="1"/>
          </p:cNvSpPr>
          <p:nvPr userDrawn="1"/>
        </p:nvSpPr>
        <p:spPr>
          <a:xfrm>
            <a:off x="10708381" y="80011"/>
            <a:ext cx="1483721" cy="3987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  <a:softEdge rad="31750"/>
          </a:effectLst>
        </p:spPr>
        <p:txBody>
          <a:bodyPr wrap="square" rtlCol="0" anchor="ctr" anchorCtr="0">
            <a:spAutoFit/>
          </a:bodyPr>
          <a:p>
            <a:pPr algn="ctr" fontAlgn="auto"/>
            <a:r>
              <a:rPr lang="zh-CN" altLang="en-US" sz="2000" b="1" strike="noStrike" noProof="1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返回目录</a:t>
            </a:r>
            <a:endParaRPr lang="zh-CN" altLang="en-US" sz="2000" b="1" strike="noStrike" noProof="1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>
            <a:hlinkClick r:id="" action="ppaction://noaction"/>
          </p:cNvPr>
          <p:cNvSpPr/>
          <p:nvPr userDrawn="1"/>
        </p:nvSpPr>
        <p:spPr>
          <a:xfrm>
            <a:off x="242608" y="-26670"/>
            <a:ext cx="8637350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lvl="0" indent="0" algn="l"/>
            <a:r>
              <a:rPr lang="en-US" altLang="zh-CN" sz="2800" b="1" dirty="0" smtClea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sz="2800" b="1" dirty="0" smtClea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专题三　中国智慧、中国方案、中国力量</a:t>
            </a:r>
            <a:endParaRPr lang="zh-CN" sz="2800" b="1" dirty="0" smtClean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split orient="vert"/>
      </p:transition>
    </mc:Choice>
    <mc:Fallback>
      <p:transition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hyperlink" Target="0001.&#20964;&#20976;&#23485;&#39057;-&#20420;&#20044;&#20914;&#31361;&#21319;&#32423;&#65292;&#21160;&#30011;&#35299;&#26512;&#20914;&#31361;&#21457;&#29983;&#21407;&#22240;%2000_00_00-00_01_36.mp4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tags" Target="../tags/tag10.xml"/><Relationship Id="rId3" Type="http://schemas.microsoft.com/office/2007/relationships/media" Target="../media/media1.avi"/><Relationship Id="rId2" Type="http://schemas.openxmlformats.org/officeDocument/2006/relationships/video" Target="../media/media1.avi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jpeg"/><Relationship Id="rId7" Type="http://schemas.openxmlformats.org/officeDocument/2006/relationships/image" Target="../media/image10.jpeg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13.jpe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jpeg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0370" y="1023620"/>
            <a:ext cx="815975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材料一、</a:t>
            </a:r>
            <a:r>
              <a:rPr lang="en-US" altLang="zh-CN" sz="2800"/>
              <a:t>..............</a:t>
            </a:r>
            <a:r>
              <a:rPr lang="zh-CN" altLang="en-US" sz="2800"/>
              <a:t>，东欧内部的</a:t>
            </a:r>
            <a:r>
              <a:rPr lang="zh-CN" altLang="en-US" sz="2800"/>
              <a:t>民族和文化冲突也在不断发生。例如属同一个民族，生活在第聂伯河两岸的乌克兰人，便在波兰和沙皇俄国</a:t>
            </a:r>
            <a:r>
              <a:rPr lang="en-US" altLang="zh-CN" sz="2800"/>
              <a:t>.........</a:t>
            </a:r>
            <a:r>
              <a:rPr lang="zh-CN" altLang="en-US" sz="2800"/>
              <a:t>的冲突之中各自站队，混战不断。</a:t>
            </a:r>
            <a:endParaRPr lang="zh-CN" altLang="en-US" sz="2800"/>
          </a:p>
        </p:txBody>
      </p:sp>
      <p:sp>
        <p:nvSpPr>
          <p:cNvPr id="3" name="文本框 2"/>
          <p:cNvSpPr txBox="1"/>
          <p:nvPr/>
        </p:nvSpPr>
        <p:spPr>
          <a:xfrm>
            <a:off x="419100" y="3241675"/>
            <a:ext cx="816102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材料二、联合国大会</a:t>
            </a:r>
            <a:r>
              <a:rPr lang="en-US" altLang="zh-CN" sz="2800"/>
              <a:t>.........</a:t>
            </a:r>
            <a:r>
              <a:rPr lang="zh-CN" altLang="en-US" sz="2800"/>
              <a:t>，认定克里米亚举行的脱离乌克兰加入俄罗斯的全民公投“</a:t>
            </a:r>
            <a:r>
              <a:rPr lang="zh-CN" altLang="en-US" sz="2800"/>
              <a:t>破坏了国家的领土完整，违反国际法，是一次不合法的投票活动”。</a:t>
            </a:r>
            <a:endParaRPr lang="zh-CN" altLang="en-US" sz="2800"/>
          </a:p>
        </p:txBody>
      </p:sp>
      <p:sp>
        <p:nvSpPr>
          <p:cNvPr id="4" name="文本框 3"/>
          <p:cNvSpPr txBox="1"/>
          <p:nvPr/>
        </p:nvSpPr>
        <p:spPr>
          <a:xfrm>
            <a:off x="420370" y="4948555"/>
            <a:ext cx="815975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材料三、乌克兰现在和俄罗斯关系比较紧张，............并且乌克兰想要加入北约，这进一步挤压了俄罗斯的生存空间，................又加速了</a:t>
            </a:r>
            <a:r>
              <a:rPr lang="zh-CN" altLang="en-US" sz="2800"/>
              <a:t>国家局势的紧张程度。</a:t>
            </a:r>
            <a:endParaRPr lang="zh-CN" altLang="en-US" sz="2800"/>
          </a:p>
        </p:txBody>
      </p:sp>
      <p:sp>
        <p:nvSpPr>
          <p:cNvPr id="17" name="圆角矩形 16"/>
          <p:cNvSpPr/>
          <p:nvPr/>
        </p:nvSpPr>
        <p:spPr>
          <a:xfrm>
            <a:off x="785495" y="158750"/>
            <a:ext cx="4907915" cy="778510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  <a:hlinkClick r:id="rId1" action="ppaction://hlinkfile"/>
              </a:rPr>
              <a:t>“</a:t>
            </a: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  <a:hlinkClick r:id="rId1" action="ppaction://hlinkfile"/>
              </a:rPr>
              <a:t>俄乌局势</a:t>
            </a:r>
            <a:r>
              <a:rPr lang="en-US" altLang="zh-CN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  <a:hlinkClick r:id="rId1" action="ppaction://hlinkfile"/>
              </a:rPr>
              <a:t>”</a:t>
            </a: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  <a:hlinkClick r:id="rId1" action="ppaction://hlinkfile"/>
              </a:rPr>
              <a:t>你怎么看？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8903970" y="856615"/>
            <a:ext cx="3006725" cy="114236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9211310" y="1074420"/>
            <a:ext cx="23933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accent1">
                    <a:lumMod val="75000"/>
                  </a:schemeClr>
                </a:solidFill>
              </a:rPr>
              <a:t>民族关系</a:t>
            </a:r>
            <a:endParaRPr lang="zh-CN" altLang="en-US" sz="4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9006840" y="3220720"/>
            <a:ext cx="2802890" cy="109982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054465" y="3417570"/>
            <a:ext cx="26631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rgbClr val="FF0000"/>
                </a:solidFill>
              </a:rPr>
              <a:t>  </a:t>
            </a:r>
            <a:r>
              <a:rPr lang="zh-CN" altLang="en-US" sz="4000" b="1">
                <a:solidFill>
                  <a:schemeClr val="accent1">
                    <a:lumMod val="75000"/>
                  </a:schemeClr>
                </a:solidFill>
              </a:rPr>
              <a:t>国家统一</a:t>
            </a:r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8903970" y="5034915"/>
            <a:ext cx="2813685" cy="113220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9211310" y="5161280"/>
            <a:ext cx="23501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accent1">
                    <a:lumMod val="75000"/>
                  </a:schemeClr>
                </a:solidFill>
              </a:rPr>
              <a:t>国际关系</a:t>
            </a:r>
            <a:endParaRPr lang="zh-CN" altLang="en-US" sz="4000">
              <a:solidFill>
                <a:srgbClr val="FF0000"/>
              </a:solidFill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5335270" y="1477010"/>
            <a:ext cx="280289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V="1">
            <a:off x="2823845" y="2781935"/>
            <a:ext cx="1519555" cy="3238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V="1">
            <a:off x="5906770" y="4118610"/>
            <a:ext cx="2565400" cy="2159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603250" y="4560570"/>
            <a:ext cx="104521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1972310" y="5368925"/>
            <a:ext cx="4969510" cy="2159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560070" y="5789295"/>
            <a:ext cx="387985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V="1">
            <a:off x="6219190" y="6231255"/>
            <a:ext cx="2188210" cy="1079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516890" y="6705600"/>
            <a:ext cx="2155825" cy="1079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 bldLvl="0" animBg="1"/>
      <p:bldP spid="5" grpId="1" animBg="1"/>
      <p:bldP spid="6" grpId="0"/>
      <p:bldP spid="6" grpId="1"/>
      <p:bldP spid="7" grpId="0" bldLvl="0" animBg="1"/>
      <p:bldP spid="7" grpId="1" animBg="1"/>
      <p:bldP spid="8" grpId="0"/>
      <p:bldP spid="8" grpId="1"/>
      <p:bldP spid="9" grpId="0" bldLvl="0" animBg="1"/>
      <p:bldP spid="9" grpId="1" animBg="1"/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30935" y="1029970"/>
            <a:ext cx="98094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（</a:t>
            </a:r>
            <a:r>
              <a:rPr lang="en-US" altLang="zh-CN" sz="2400"/>
              <a:t>2021</a:t>
            </a:r>
            <a:r>
              <a:rPr lang="zh-CN" altLang="en-US" sz="2400"/>
              <a:t>年成都）12. 秦代以来，政府为巩固和发展统一的多民族国家，在边疆设立了一系列机构。下图中字母所示辖区与清朝所设机构对应正确的是（   ）</a:t>
            </a:r>
            <a:endParaRPr lang="zh-CN" altLang="en-US" sz="2400"/>
          </a:p>
        </p:txBody>
      </p:sp>
      <p:pic>
        <p:nvPicPr>
          <p:cNvPr id="3" name="图片 -2147482618" descr="学科网(www.zxxk.com)--教育资源门户，提供试卷、教案、课件、论文、素材以及各类教学资源下载，还有大量而丰富的教学相关资讯！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58110" y="1905635"/>
            <a:ext cx="4137025" cy="3035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1" name="文本框 100"/>
          <p:cNvSpPr txBox="1"/>
          <p:nvPr/>
        </p:nvSpPr>
        <p:spPr>
          <a:xfrm>
            <a:off x="1314450" y="5242560"/>
            <a:ext cx="882713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0">
                <a:solidFill>
                  <a:srgbClr val="000000"/>
                </a:solidFill>
                <a:latin typeface="Time New Romans" charset="0"/>
              </a:rPr>
              <a:t>A.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安西都护府</a:t>
            </a:r>
            <a:r>
              <a:rPr lang="en-US" sz="2400" b="0">
                <a:solidFill>
                  <a:srgbClr val="000000"/>
                </a:solidFill>
                <a:latin typeface="Time New Romans" charset="0"/>
              </a:rPr>
              <a:t>	        B.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乌里雅苏台将军</a:t>
            </a:r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endParaRPr lang="zh-CN" sz="2400" b="0">
              <a:solidFill>
                <a:srgbClr val="000000"/>
              </a:solidFill>
              <a:latin typeface="Time New Romans" charset="0"/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Time New Romans" charset="0"/>
              </a:rPr>
              <a:t>C.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伊犁将军</a:t>
            </a:r>
            <a:r>
              <a:rPr lang="en-US" sz="2400" b="0">
                <a:solidFill>
                  <a:srgbClr val="000000"/>
                </a:solidFill>
                <a:latin typeface="Time New Romans" charset="0"/>
              </a:rPr>
              <a:t>	                D.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澎湖巡检司</a:t>
            </a:r>
            <a:endParaRPr lang="zh-CN" altLang="en-US" sz="2400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41730" y="221615"/>
            <a:ext cx="22961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中考链接</a:t>
            </a:r>
            <a:endParaRPr lang="zh-CN" altLang="en-US" sz="40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196975" y="5960745"/>
            <a:ext cx="2727960" cy="506730"/>
          </a:xfrm>
          <a:prstGeom prst="ellipse">
            <a:avLst/>
          </a:prstGeom>
          <a:noFill/>
          <a:ln w="412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7534910" y="1435100"/>
            <a:ext cx="732790" cy="431165"/>
          </a:xfrm>
          <a:prstGeom prst="ellipse">
            <a:avLst/>
          </a:prstGeom>
          <a:noFill/>
          <a:ln w="34925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6152515" y="928370"/>
            <a:ext cx="3988435" cy="506730"/>
          </a:xfrm>
          <a:prstGeom prst="ellipse">
            <a:avLst/>
          </a:prstGeom>
          <a:noFill/>
          <a:ln w="41275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196975" y="3324860"/>
            <a:ext cx="196215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</a:rPr>
              <a:t>驻藏大臣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795135" y="3908425"/>
            <a:ext cx="25984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</a:rPr>
              <a:t>台湾府</a:t>
            </a:r>
            <a:endParaRPr lang="zh-CN" altLang="en-US" b="1"/>
          </a:p>
        </p:txBody>
      </p:sp>
      <p:sp>
        <p:nvSpPr>
          <p:cNvPr id="13" name="任意多边形 12"/>
          <p:cNvSpPr/>
          <p:nvPr/>
        </p:nvSpPr>
        <p:spPr>
          <a:xfrm>
            <a:off x="3159125" y="3390265"/>
            <a:ext cx="1151890" cy="669290"/>
          </a:xfrm>
          <a:custGeom>
            <a:avLst/>
            <a:gdLst>
              <a:gd name="connisteX0" fmla="*/ 570200 w 1151926"/>
              <a:gd name="connsiteY0" fmla="*/ 140974 h 669450"/>
              <a:gd name="connisteX1" fmla="*/ 408275 w 1151926"/>
              <a:gd name="connsiteY1" fmla="*/ 639 h 669450"/>
              <a:gd name="connisteX2" fmla="*/ 9495 w 1151926"/>
              <a:gd name="connsiteY2" fmla="*/ 108589 h 669450"/>
              <a:gd name="connisteX3" fmla="*/ 182215 w 1151926"/>
              <a:gd name="connsiteY3" fmla="*/ 367034 h 669450"/>
              <a:gd name="connisteX4" fmla="*/ 473045 w 1151926"/>
              <a:gd name="connsiteY4" fmla="*/ 539754 h 669450"/>
              <a:gd name="connisteX5" fmla="*/ 624175 w 1151926"/>
              <a:gd name="connsiteY5" fmla="*/ 539754 h 669450"/>
              <a:gd name="connisteX6" fmla="*/ 720695 w 1151926"/>
              <a:gd name="connsiteY6" fmla="*/ 604524 h 669450"/>
              <a:gd name="connisteX7" fmla="*/ 968980 w 1151926"/>
              <a:gd name="connsiteY7" fmla="*/ 539754 h 669450"/>
              <a:gd name="connisteX8" fmla="*/ 1033750 w 1151926"/>
              <a:gd name="connsiteY8" fmla="*/ 550549 h 669450"/>
              <a:gd name="connisteX9" fmla="*/ 1076930 w 1151926"/>
              <a:gd name="connsiteY9" fmla="*/ 668659 h 669450"/>
              <a:gd name="connisteX10" fmla="*/ 1151860 w 1151926"/>
              <a:gd name="connsiteY10" fmla="*/ 496574 h 669450"/>
              <a:gd name="connisteX11" fmla="*/ 1087725 w 1151926"/>
              <a:gd name="connsiteY11" fmla="*/ 356239 h 669450"/>
              <a:gd name="connisteX12" fmla="*/ 1022955 w 1151926"/>
              <a:gd name="connsiteY12" fmla="*/ 205744 h 669450"/>
              <a:gd name="connisteX13" fmla="*/ 893415 w 1151926"/>
              <a:gd name="connsiteY13" fmla="*/ 86999 h 669450"/>
              <a:gd name="connisteX14" fmla="*/ 817850 w 1151926"/>
              <a:gd name="connsiteY14" fmla="*/ 97794 h 669450"/>
              <a:gd name="connisteX15" fmla="*/ 720695 w 1151926"/>
              <a:gd name="connsiteY15" fmla="*/ 151769 h 669450"/>
              <a:gd name="connisteX16" fmla="*/ 656560 w 1151926"/>
              <a:gd name="connsiteY16" fmla="*/ 226699 h 669450"/>
              <a:gd name="connisteX17" fmla="*/ 570200 w 1151926"/>
              <a:gd name="connsiteY17" fmla="*/ 140974 h 6694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</a:cxnLst>
            <a:rect l="l" t="t" r="r" b="b"/>
            <a:pathLst>
              <a:path w="1151926" h="669450">
                <a:moveTo>
                  <a:pt x="570200" y="140975"/>
                </a:moveTo>
                <a:cubicBezTo>
                  <a:pt x="520670" y="95890"/>
                  <a:pt x="520670" y="6990"/>
                  <a:pt x="408275" y="640"/>
                </a:cubicBezTo>
                <a:cubicBezTo>
                  <a:pt x="295880" y="-5710"/>
                  <a:pt x="54580" y="35565"/>
                  <a:pt x="9495" y="108590"/>
                </a:cubicBezTo>
                <a:cubicBezTo>
                  <a:pt x="-35590" y="181615"/>
                  <a:pt x="89505" y="280675"/>
                  <a:pt x="182215" y="367035"/>
                </a:cubicBezTo>
                <a:cubicBezTo>
                  <a:pt x="274925" y="453395"/>
                  <a:pt x="384780" y="505465"/>
                  <a:pt x="473045" y="539755"/>
                </a:cubicBezTo>
                <a:cubicBezTo>
                  <a:pt x="561310" y="574045"/>
                  <a:pt x="574645" y="527055"/>
                  <a:pt x="624175" y="539755"/>
                </a:cubicBezTo>
                <a:cubicBezTo>
                  <a:pt x="673705" y="552455"/>
                  <a:pt x="651480" y="604525"/>
                  <a:pt x="720695" y="604525"/>
                </a:cubicBezTo>
                <a:cubicBezTo>
                  <a:pt x="789910" y="604525"/>
                  <a:pt x="906115" y="550550"/>
                  <a:pt x="968980" y="539755"/>
                </a:cubicBezTo>
                <a:cubicBezTo>
                  <a:pt x="1031845" y="528960"/>
                  <a:pt x="1012160" y="524515"/>
                  <a:pt x="1033750" y="550550"/>
                </a:cubicBezTo>
                <a:cubicBezTo>
                  <a:pt x="1055340" y="576585"/>
                  <a:pt x="1053435" y="679455"/>
                  <a:pt x="1076930" y="668660"/>
                </a:cubicBezTo>
                <a:cubicBezTo>
                  <a:pt x="1100425" y="657865"/>
                  <a:pt x="1149955" y="558805"/>
                  <a:pt x="1151860" y="496575"/>
                </a:cubicBezTo>
                <a:cubicBezTo>
                  <a:pt x="1153765" y="434345"/>
                  <a:pt x="1113760" y="414660"/>
                  <a:pt x="1087725" y="356240"/>
                </a:cubicBezTo>
                <a:cubicBezTo>
                  <a:pt x="1061690" y="297820"/>
                  <a:pt x="1061690" y="259720"/>
                  <a:pt x="1022955" y="205745"/>
                </a:cubicBezTo>
                <a:cubicBezTo>
                  <a:pt x="984220" y="151770"/>
                  <a:pt x="934690" y="108590"/>
                  <a:pt x="893415" y="87000"/>
                </a:cubicBezTo>
                <a:cubicBezTo>
                  <a:pt x="852140" y="65410"/>
                  <a:pt x="852140" y="85095"/>
                  <a:pt x="817850" y="97795"/>
                </a:cubicBezTo>
                <a:cubicBezTo>
                  <a:pt x="783560" y="110495"/>
                  <a:pt x="753080" y="125735"/>
                  <a:pt x="720695" y="151770"/>
                </a:cubicBezTo>
                <a:cubicBezTo>
                  <a:pt x="688310" y="177805"/>
                  <a:pt x="686405" y="228605"/>
                  <a:pt x="656560" y="226700"/>
                </a:cubicBezTo>
                <a:cubicBezTo>
                  <a:pt x="626715" y="224795"/>
                  <a:pt x="619730" y="186060"/>
                  <a:pt x="570200" y="14097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任意多边形 13"/>
          <p:cNvSpPr/>
          <p:nvPr/>
        </p:nvSpPr>
        <p:spPr>
          <a:xfrm>
            <a:off x="5503545" y="3706495"/>
            <a:ext cx="273685" cy="725805"/>
          </a:xfrm>
          <a:custGeom>
            <a:avLst/>
            <a:gdLst>
              <a:gd name="connisteX0" fmla="*/ 80026 w 273719"/>
              <a:gd name="connsiteY0" fmla="*/ 237687 h 726047"/>
              <a:gd name="connisteX1" fmla="*/ 273701 w 273719"/>
              <a:gd name="connsiteY1" fmla="*/ 21787 h 726047"/>
              <a:gd name="connisteX2" fmla="*/ 69231 w 273719"/>
              <a:gd name="connsiteY2" fmla="*/ 722827 h 726047"/>
              <a:gd name="connisteX3" fmla="*/ 15256 w 273719"/>
              <a:gd name="connsiteY3" fmla="*/ 237687 h 726047"/>
              <a:gd name="connisteX4" fmla="*/ 262906 w 273719"/>
              <a:gd name="connsiteY4" fmla="*/ 97352 h 726047"/>
              <a:gd name="connisteX5" fmla="*/ 198136 w 273719"/>
              <a:gd name="connsiteY5" fmla="*/ 216097 h 72604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273719" h="726048">
                <a:moveTo>
                  <a:pt x="80027" y="237688"/>
                </a:moveTo>
                <a:cubicBezTo>
                  <a:pt x="122572" y="180538"/>
                  <a:pt x="275607" y="-75367"/>
                  <a:pt x="273702" y="21788"/>
                </a:cubicBezTo>
                <a:cubicBezTo>
                  <a:pt x="271797" y="118943"/>
                  <a:pt x="120667" y="679648"/>
                  <a:pt x="69232" y="722828"/>
                </a:cubicBezTo>
                <a:cubicBezTo>
                  <a:pt x="17797" y="766008"/>
                  <a:pt x="-23478" y="362783"/>
                  <a:pt x="15257" y="237688"/>
                </a:cubicBezTo>
                <a:cubicBezTo>
                  <a:pt x="53992" y="112593"/>
                  <a:pt x="226077" y="101798"/>
                  <a:pt x="262907" y="97353"/>
                </a:cubicBezTo>
                <a:cubicBezTo>
                  <a:pt x="299737" y="92908"/>
                  <a:pt x="215917" y="189428"/>
                  <a:pt x="198137" y="216098"/>
                </a:cubicBezTo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右箭头 14"/>
          <p:cNvSpPr/>
          <p:nvPr/>
        </p:nvSpPr>
        <p:spPr>
          <a:xfrm>
            <a:off x="5817235" y="4000500"/>
            <a:ext cx="937895" cy="3987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437890" y="5248275"/>
            <a:ext cx="14814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400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（</a:t>
            </a:r>
            <a:r>
              <a:rPr lang="zh-CN" altLang="zh-CN" sz="2400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时空）</a:t>
            </a:r>
            <a:endParaRPr lang="zh-CN" altLang="zh-CN" sz="2400">
              <a:solidFill>
                <a:srgbClr val="FF0000"/>
              </a:solidFill>
              <a:ea typeface="宋体" panose="02010600030101010101" pitchFamily="2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817485" y="5248275"/>
            <a:ext cx="13119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400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（范围）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475220" y="5984240"/>
            <a:ext cx="12382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400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（时空）</a:t>
            </a:r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3811905" y="1026160"/>
            <a:ext cx="732790" cy="431165"/>
          </a:xfrm>
          <a:prstGeom prst="ellipse">
            <a:avLst/>
          </a:prstGeom>
          <a:noFill/>
          <a:ln w="34925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10" grpId="0" bldLvl="0" animBg="1"/>
      <p:bldP spid="10" grpId="1"/>
      <p:bldP spid="12" grpId="0"/>
      <p:bldP spid="12" grpId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4" grpId="0"/>
      <p:bldP spid="4" grpId="1"/>
      <p:bldP spid="9" grpId="0"/>
      <p:bldP spid="9" grpId="1"/>
      <p:bldP spid="11" grpId="0"/>
      <p:bldP spid="11" grpId="1"/>
      <p:bldP spid="16" grpId="0" bldLvl="0" animBg="1"/>
      <p:bldP spid="1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195705" y="598805"/>
            <a:ext cx="22961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模拟练习</a:t>
            </a:r>
            <a:endParaRPr lang="zh-CN" altLang="en-US" sz="40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045210" y="1831975"/>
            <a:ext cx="9865360" cy="3538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3200"/>
              <a:t>台湾自古以来就是中国领土的一部分。历史上，中央政府首次在台湾地区建立行政机构的标志是（   ）</a:t>
            </a:r>
            <a:endParaRPr lang="zh-CN" altLang="en-US" sz="3200"/>
          </a:p>
          <a:p>
            <a:pPr indent="0"/>
            <a:r>
              <a:rPr lang="zh-CN" altLang="en-US" sz="3200"/>
              <a:t>A．秦朝设置南海郡</a:t>
            </a:r>
            <a:r>
              <a:rPr lang="zh-CN" altLang="en-US" sz="3200" b="0"/>
              <a:t>               </a:t>
            </a:r>
            <a:endParaRPr lang="zh-CN" altLang="en-US" sz="3200" b="0"/>
          </a:p>
          <a:p>
            <a:pPr indent="0"/>
            <a:r>
              <a:rPr lang="zh-CN" altLang="en-US" sz="3200" b="0"/>
              <a:t>B．元朝设置澎湖巡检司C．明朝设置奴儿干都司           </a:t>
            </a:r>
            <a:endParaRPr lang="zh-CN" altLang="en-US" sz="3200" b="0"/>
          </a:p>
          <a:p>
            <a:pPr indent="0"/>
            <a:r>
              <a:rPr lang="zh-CN" altLang="en-US" sz="3200" b="0"/>
              <a:t>D．清朝设置台湾府</a:t>
            </a:r>
            <a:endParaRPr lang="zh-CN" altLang="en-US" sz="3200" b="0"/>
          </a:p>
        </p:txBody>
      </p:sp>
      <p:sp>
        <p:nvSpPr>
          <p:cNvPr id="2" name="椭圆 1"/>
          <p:cNvSpPr/>
          <p:nvPr/>
        </p:nvSpPr>
        <p:spPr>
          <a:xfrm>
            <a:off x="1109345" y="1831975"/>
            <a:ext cx="1056640" cy="495935"/>
          </a:xfrm>
          <a:prstGeom prst="ellipse">
            <a:avLst/>
          </a:prstGeom>
          <a:noFill/>
          <a:ln w="412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1908175" y="2327910"/>
            <a:ext cx="1141730" cy="571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1045210" y="3735705"/>
            <a:ext cx="4740910" cy="571500"/>
          </a:xfrm>
          <a:prstGeom prst="ellipse">
            <a:avLst/>
          </a:prstGeom>
          <a:noFill/>
          <a:ln w="412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5515610" y="2327910"/>
            <a:ext cx="1928495" cy="571500"/>
          </a:xfrm>
          <a:prstGeom prst="ellipse">
            <a:avLst/>
          </a:prstGeom>
          <a:noFill/>
          <a:ln w="412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bldLvl="0" animBg="1"/>
      <p:bldP spid="3" grpId="1" animBg="1"/>
      <p:bldP spid="6" grpId="0" bldLvl="0" animBg="1"/>
      <p:bldP spid="6" grpId="1" animBg="1"/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10335" y="1737995"/>
            <a:ext cx="590994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000" b="0">
                <a:solidFill>
                  <a:srgbClr val="000000"/>
                </a:solidFill>
                <a:ea typeface="宋体" panose="02010600030101010101" pitchFamily="2" charset="-122"/>
              </a:rPr>
              <a:t>【发展·崛起】</a:t>
            </a:r>
            <a:r>
              <a:rPr lang="zh-CN" sz="2000" b="0">
                <a:solidFill>
                  <a:srgbClr val="000000"/>
                </a:solidFill>
                <a:ea typeface="楷体" panose="02010609060101010101" charset="-122"/>
              </a:rPr>
              <a:t>材料三</a:t>
            </a:r>
            <a:endParaRPr lang="zh-CN" altLang="en-US" sz="2000" b="0">
              <a:solidFill>
                <a:srgbClr val="000000"/>
              </a:solidFill>
              <a:ea typeface="楷体" panose="02010609060101010101" charset="-122"/>
            </a:endParaRPr>
          </a:p>
        </p:txBody>
      </p:sp>
      <p:pic>
        <p:nvPicPr>
          <p:cNvPr id="3" name="图片 -2147482611" descr="学科网(www.zxxk.com)--教育资源门户，提供试卷、教案、课件、论文、素材以及各类教学资源下载，还有大量而丰富的教学相关资讯！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30020" y="2445385"/>
            <a:ext cx="8952865" cy="31515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217930" y="5597525"/>
            <a:ext cx="8874760" cy="1506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400" b="0">
                <a:latin typeface="+mn-ea"/>
                <a:cs typeface="+mn-ea"/>
              </a:rPr>
              <a:t>（3）图3、图4、图5为新中国成立之后《人民日报》刊登</a:t>
            </a:r>
            <a:r>
              <a:rPr lang="en-US" altLang="zh-CN" sz="2400">
                <a:latin typeface="+mn-ea"/>
                <a:cs typeface="+mn-ea"/>
                <a:sym typeface="+mn-ea"/>
              </a:rPr>
              <a:t>的部分重大事件。根据材料三并结合所学知识，概括其表达的共同主题。任选其中一个事件，谈谈该事件的重大意义。</a:t>
            </a:r>
            <a:endParaRPr lang="zh-CN" altLang="en-US" sz="20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endParaRPr lang="zh-CN" altLang="en-US" sz="2000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03580" y="958215"/>
            <a:ext cx="105638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/>
            <a:r>
              <a:rPr lang="en-US" altLang="zh-CN" sz="2400">
                <a:latin typeface="+mn-ea"/>
                <a:cs typeface="+mn-ea"/>
                <a:sym typeface="+mn-ea"/>
              </a:rPr>
              <a:t>（2021成都）25. 报刊作为一种近代以来新兴的传媒方式，记载了国家历史与社会变迁。阅读材料，回答问题。</a:t>
            </a:r>
            <a:endParaRPr lang="en-US" altLang="zh-CN" sz="2400">
              <a:latin typeface="+mn-ea"/>
              <a:cs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23950" y="410210"/>
            <a:ext cx="20116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中考链接</a:t>
            </a:r>
            <a:endParaRPr lang="zh-CN" altLang="en-US" sz="36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sym typeface="+mn-ea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4607560" y="2512060"/>
            <a:ext cx="678815" cy="134747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7211060" y="3279140"/>
            <a:ext cx="2575560" cy="678815"/>
          </a:xfrm>
          <a:prstGeom prst="roundRect">
            <a:avLst/>
          </a:prstGeom>
          <a:noFill/>
          <a:ln w="412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3890645" y="4712970"/>
            <a:ext cx="3190240" cy="6248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1390015" y="6328410"/>
            <a:ext cx="5949950" cy="431800"/>
          </a:xfrm>
          <a:prstGeom prst="roundRect">
            <a:avLst/>
          </a:prstGeom>
          <a:noFill/>
          <a:ln w="412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8719820" y="5897880"/>
            <a:ext cx="1183005" cy="5384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1124585" y="2169160"/>
            <a:ext cx="9792335" cy="342836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477645" y="2182495"/>
            <a:ext cx="907605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FF0000"/>
                </a:solidFill>
              </a:rPr>
              <a:t>共同主题：新中国外交事业的发展（或“新中国的外交成就”）。</a:t>
            </a:r>
            <a:endParaRPr lang="zh-CN" altLang="en-US" sz="2400">
              <a:solidFill>
                <a:srgbClr val="FF0000"/>
              </a:solidFill>
            </a:endParaRPr>
          </a:p>
          <a:p>
            <a:r>
              <a:rPr lang="zh-CN" altLang="en-US" sz="2400">
                <a:solidFill>
                  <a:srgbClr val="FF0000"/>
                </a:solidFill>
              </a:rPr>
              <a:t>事件及意义：1955年，中国参加亚非会议（万隆会议），周恩来提出“求同存异”的方针，促进了会议的圆满成功；加强了中国同亚非各国的团结与合作。</a:t>
            </a:r>
            <a:endParaRPr lang="zh-CN" altLang="en-US" sz="2400">
              <a:solidFill>
                <a:srgbClr val="FF0000"/>
              </a:solidFill>
            </a:endParaRPr>
          </a:p>
          <a:p>
            <a:r>
              <a:rPr lang="zh-CN" altLang="en-US" sz="2400">
                <a:solidFill>
                  <a:srgbClr val="FF0000"/>
                </a:solidFill>
              </a:rPr>
              <a:t>1971年，中国恢复在联合国的合法席位是中国外交的重大胜利；有利于中国积极参与国际事务，在国际社会中发挥更重要的作用。</a:t>
            </a:r>
            <a:endParaRPr lang="zh-CN" altLang="en-US" sz="2400">
              <a:solidFill>
                <a:srgbClr val="FF0000"/>
              </a:solidFill>
            </a:endParaRPr>
          </a:p>
          <a:p>
            <a:r>
              <a:rPr lang="zh-CN" altLang="en-US" sz="2400">
                <a:solidFill>
                  <a:srgbClr val="FF0000"/>
                </a:solidFill>
              </a:rPr>
              <a:t>1978年底中美发表"建交公报"并于1979年正式建交，有利于中美两国政治、经济和文化交流的发展；提高了中国的国际地位，出现了许多国家与中国建交的高潮。</a:t>
            </a:r>
            <a:endParaRPr lang="zh-CN" altLang="en-US" sz="2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8" grpId="0" bldLvl="0" animBg="1"/>
      <p:bldP spid="8" grpId="1" animBg="1"/>
      <p:bldP spid="12" grpId="0" bldLvl="0" animBg="1"/>
      <p:bldP spid="12" grpId="1" animBg="1"/>
      <p:bldP spid="15" grpId="0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195705" y="438150"/>
            <a:ext cx="22961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模拟练习</a:t>
            </a:r>
            <a:endParaRPr lang="zh-CN" altLang="en-US" sz="40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980440" y="1165225"/>
            <a:ext cx="986472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2400" b="0"/>
              <a:t>“周恩来同志是近代以来中华民族的一颗璀燦巨星，是中国共产党人的一面不朽旗帜。”观察图片，回答问题。</a:t>
            </a:r>
            <a:endParaRPr lang="zh-CN" altLang="en-US" sz="2400"/>
          </a:p>
        </p:txBody>
      </p:sp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2241550" y="2015490"/>
            <a:ext cx="5333365" cy="3232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3556000" y="4216083"/>
            <a:ext cx="88900" cy="114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" name="文本框 101"/>
          <p:cNvSpPr txBox="1"/>
          <p:nvPr/>
        </p:nvSpPr>
        <p:spPr>
          <a:xfrm>
            <a:off x="1195705" y="5247640"/>
            <a:ext cx="8754110" cy="1360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endParaRPr lang="zh-CN" sz="105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r>
              <a:rPr lang="zh-CN" altLang="en-US" sz="2400" b="0"/>
              <a:t>(3)图7中，国务院总理兼外交部长周恩来正在一次重要的国际会议上发表讲话。写出这次国际会议的名称，并指出中国为这次会议的成功作出的重要贡献。</a:t>
            </a:r>
            <a:endParaRPr lang="zh-CN" altLang="en-US" sz="2400"/>
          </a:p>
        </p:txBody>
      </p:sp>
      <p:sp>
        <p:nvSpPr>
          <p:cNvPr id="4" name="圆角矩形 3"/>
          <p:cNvSpPr/>
          <p:nvPr/>
        </p:nvSpPr>
        <p:spPr>
          <a:xfrm>
            <a:off x="3492500" y="1482725"/>
            <a:ext cx="1217930" cy="474345"/>
          </a:xfrm>
          <a:prstGeom prst="roundRect">
            <a:avLst/>
          </a:prstGeom>
          <a:noFill/>
          <a:ln w="3492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4634865" y="5773420"/>
            <a:ext cx="2134235" cy="4635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3414395" y="6118860"/>
            <a:ext cx="1306195" cy="4635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2719705" y="1998980"/>
            <a:ext cx="6752590" cy="324866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249930" y="2448560"/>
            <a:ext cx="569150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None/>
            </a:pPr>
            <a:r>
              <a:rPr lang="zh-CN" altLang="en-US" sz="2400">
                <a:solidFill>
                  <a:srgbClr val="FF0000"/>
                </a:solidFill>
                <a:sym typeface="+mn-ea"/>
              </a:rPr>
              <a:t>(3)会议名称：万隆会议（或亚非会议）</a:t>
            </a:r>
            <a:endParaRPr lang="zh-CN" altLang="en-US" sz="2400">
              <a:solidFill>
                <a:srgbClr val="FF0000"/>
              </a:solidFill>
            </a:endParaRPr>
          </a:p>
          <a:p>
            <a:pPr algn="l">
              <a:buClrTx/>
              <a:buSzTx/>
              <a:buNone/>
            </a:pPr>
            <a:r>
              <a:rPr lang="zh-CN" altLang="en-US" sz="2400">
                <a:solidFill>
                  <a:srgbClr val="FF0000"/>
                </a:solidFill>
                <a:sym typeface="+mn-ea"/>
              </a:rPr>
              <a:t>贡献：周恩来在会上提出了“求同存异”的倡议，并在和平共处五项原则基础上，提出了促进世界和平的十项原则，表现了亚非人民团结反帝、反殖民主义的精神（“万隆精神”)。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bldLvl="0" animBg="1"/>
      <p:bldP spid="6" grpId="1" animBg="1"/>
      <p:bldP spid="7" grpId="0" animBg="1"/>
      <p:bldP spid="7" grpId="1" animBg="1"/>
      <p:bldP spid="12" grpId="0" animBg="1"/>
      <p:bldP spid="12" grpId="1" animBg="1"/>
      <p:bldP spid="9" grpId="0"/>
      <p:bldP spid="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407670" y="347345"/>
            <a:ext cx="70719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三、初心不改：中国外交，变与不变</a:t>
            </a:r>
            <a:endParaRPr lang="zh-CN" altLang="en-US" sz="3200" dirty="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1170" y="163195"/>
            <a:ext cx="1124966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 dirty="0">
                <a:solidFill>
                  <a:srgbClr val="FF0000"/>
                </a:solidFill>
                <a:sym typeface="+mn-ea"/>
              </a:rPr>
              <a:t>“世界好，中国才能好；中国好，世界才更好”</a:t>
            </a:r>
            <a:endParaRPr lang="en-US" altLang="zh-CN" sz="3600" b="1" dirty="0">
              <a:solidFill>
                <a:srgbClr val="FF0000"/>
              </a:solidFill>
              <a:sym typeface="+mn-ea"/>
            </a:endParaRPr>
          </a:p>
          <a:p>
            <a:pPr algn="r"/>
            <a:r>
              <a:rPr lang="en-US" altLang="zh-CN" sz="3600" dirty="0">
                <a:solidFill>
                  <a:srgbClr val="FF0000"/>
                </a:solidFill>
                <a:sym typeface="+mn-ea"/>
              </a:rPr>
              <a:t>——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  <a:sym typeface="+mn-ea"/>
              </a:rPr>
              <a:t>习近平，</a:t>
            </a:r>
            <a:r>
              <a:rPr lang="en-US" altLang="zh-CN" sz="2000" b="1" dirty="0">
                <a:solidFill>
                  <a:srgbClr val="FF0000"/>
                </a:solidFill>
                <a:latin typeface="+mn-ea"/>
                <a:sym typeface="+mn-ea"/>
              </a:rPr>
              <a:t>2019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  <a:sym typeface="+mn-ea"/>
              </a:rPr>
              <a:t>年</a:t>
            </a:r>
            <a:r>
              <a:rPr lang="en-US" altLang="zh-CN" sz="2000" b="1" dirty="0">
                <a:solidFill>
                  <a:srgbClr val="FF0000"/>
                </a:solidFill>
                <a:latin typeface="+mn-ea"/>
                <a:sym typeface="+mn-ea"/>
              </a:rPr>
              <a:t>-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第二届中国国际进口博览会</a:t>
            </a:r>
            <a:endParaRPr lang="zh-CN" altLang="en-US" sz="2000" b="1" dirty="0">
              <a:solidFill>
                <a:srgbClr val="FF0000"/>
              </a:solidFill>
              <a:latin typeface="+mn-ea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62050" y="2515770"/>
            <a:ext cx="556297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dirty="0"/>
              <a:t>　　习近平主席不止一次表示，经历共同抗击疫情的考验，中国和友好国家的</a:t>
            </a:r>
            <a:r>
              <a:rPr lang="zh-CN" altLang="en-US" sz="2400" b="1" dirty="0">
                <a:solidFill>
                  <a:srgbClr val="FF0000"/>
                </a:solidFill>
              </a:rPr>
              <a:t>感情会更深</a:t>
            </a:r>
            <a:r>
              <a:rPr lang="zh-CN" altLang="en-US" sz="2400" dirty="0"/>
              <a:t>，关系会更牢固，合作会更活跃，未来会更美好。他鲜明提出，</a:t>
            </a:r>
            <a:r>
              <a:rPr lang="zh-CN" altLang="en-US" sz="2400" b="1" dirty="0"/>
              <a:t>在</a:t>
            </a:r>
            <a:r>
              <a:rPr lang="zh-CN" altLang="en-US" sz="2400" b="1" dirty="0">
                <a:solidFill>
                  <a:srgbClr val="FF0000"/>
                </a:solidFill>
              </a:rPr>
              <a:t>经济全球化时</a:t>
            </a:r>
            <a:r>
              <a:rPr lang="zh-CN" altLang="en-US" sz="2400" b="1" dirty="0"/>
              <a:t>代</a:t>
            </a:r>
            <a:r>
              <a:rPr lang="zh-CN" altLang="en-US" sz="2400" dirty="0"/>
              <a:t>，这样的重大突发事件不会是最后一次，各种传统安全和非传统安全问题还会不断带来新的考验。</a:t>
            </a:r>
            <a:r>
              <a:rPr lang="zh-CN" altLang="en-US" sz="2400" b="1" dirty="0"/>
              <a:t>国际社会必须树立</a:t>
            </a:r>
            <a:r>
              <a:rPr lang="zh-CN" altLang="en-US" sz="2400" b="1" dirty="0">
                <a:solidFill>
                  <a:srgbClr val="FF0000"/>
                </a:solidFill>
              </a:rPr>
              <a:t>人类命运共同体</a:t>
            </a:r>
            <a:r>
              <a:rPr lang="zh-CN" altLang="en-US" sz="2400" b="1" dirty="0"/>
              <a:t>意识，</a:t>
            </a:r>
            <a:r>
              <a:rPr lang="zh-CN" altLang="en-US" sz="2400" b="1" dirty="0">
                <a:solidFill>
                  <a:srgbClr val="FF0000"/>
                </a:solidFill>
              </a:rPr>
              <a:t>守望</a:t>
            </a:r>
            <a:r>
              <a:rPr lang="zh-CN" altLang="en-US" sz="2400" b="1" dirty="0"/>
              <a:t>相助，</a:t>
            </a:r>
            <a:r>
              <a:rPr lang="zh-CN" altLang="en-US" sz="2400" b="1" dirty="0">
                <a:solidFill>
                  <a:srgbClr val="FF0000"/>
                </a:solidFill>
              </a:rPr>
              <a:t>携手应对</a:t>
            </a:r>
            <a:r>
              <a:rPr lang="zh-CN" altLang="en-US" sz="2400" b="1" dirty="0"/>
              <a:t>风险挑战，</a:t>
            </a:r>
            <a:r>
              <a:rPr lang="zh-CN" altLang="en-US" sz="2400" b="1" dirty="0">
                <a:solidFill>
                  <a:srgbClr val="FF0000"/>
                </a:solidFill>
              </a:rPr>
              <a:t>共建</a:t>
            </a:r>
            <a:r>
              <a:rPr lang="zh-CN" altLang="en-US" sz="2400" b="1" dirty="0"/>
              <a:t>美好地球家园。</a:t>
            </a:r>
            <a:endParaRPr lang="zh-CN" altLang="en-US" sz="2400" b="1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92340" y="2622550"/>
            <a:ext cx="3911600" cy="3169285"/>
          </a:xfrm>
          <a:prstGeom prst="rect">
            <a:avLst/>
          </a:prstGeom>
        </p:spPr>
      </p:pic>
      <p:pic>
        <p:nvPicPr>
          <p:cNvPr id="10" name="大国外交开篇语(zxls_201801220150608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66445" y="1633220"/>
            <a:ext cx="10659745" cy="45961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 vol="100000">
                <p:cTn id="2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2994343" y="449580"/>
            <a:ext cx="4676775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25000"/>
              </a:lnSpc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中国智慧推动人类文明发展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575310" y="1263650"/>
          <a:ext cx="11042015" cy="12865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71700"/>
                <a:gridCol w="8870315"/>
              </a:tblGrid>
              <a:tr h="457200">
                <a:tc>
                  <a:txBody>
                    <a:bodyPr/>
                    <a:p>
                      <a:pPr indent="0" algn="ctr" fontAlgn="auto">
                        <a:lnSpc>
                          <a:spcPct val="125000"/>
                        </a:lnSpc>
                        <a:buNone/>
                      </a:pPr>
                      <a:r>
                        <a:rPr lang="en-US" sz="24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charset="0"/>
                        </a:rPr>
                        <a:t>中国智慧</a:t>
                      </a:r>
                      <a:endParaRPr lang="en-US" altLang="en-US" sz="2400" b="0"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25000"/>
                        </a:lnSpc>
                        <a:buNone/>
                      </a:pPr>
                      <a:r>
                        <a:rPr lang="en-US" sz="24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charset="0"/>
                        </a:rPr>
                        <a:t>推动人类文明发展</a:t>
                      </a:r>
                      <a:endParaRPr lang="en-US" altLang="en-US" sz="2400" b="0"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829310">
                <a:tc>
                  <a:txBody>
                    <a:bodyPr/>
                    <a:p>
                      <a:pPr indent="0" algn="ctr" fontAlgn="auto">
                        <a:lnSpc>
                          <a:spcPct val="125000"/>
                        </a:lnSpc>
                        <a:buNone/>
                      </a:pPr>
                      <a:r>
                        <a:rPr lang="en-US" sz="24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charset="0"/>
                        </a:rPr>
                        <a:t>四大发明</a:t>
                      </a:r>
                      <a:endParaRPr lang="en-US" altLang="en-US" sz="2400" b="0"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 fontAlgn="auto">
                        <a:lnSpc>
                          <a:spcPct val="125000"/>
                        </a:lnSpc>
                        <a:buNone/>
                      </a:pP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721360" y="364490"/>
            <a:ext cx="251206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课后作业</a:t>
            </a:r>
            <a:endParaRPr lang="zh-CN" altLang="en-US" sz="36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572135" y="2550160"/>
          <a:ext cx="11057890" cy="219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81225"/>
                <a:gridCol w="8876665"/>
              </a:tblGrid>
              <a:tr h="548640"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charset="0"/>
                        </a:rPr>
                        <a:t>文学、艺术</a:t>
                      </a:r>
                      <a:endParaRPr lang="en-US" altLang="en-US" sz="2400" b="0"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 fontAlgn="auto">
                        <a:lnSpc>
                          <a:spcPct val="150000"/>
                        </a:lnSpc>
                        <a:buNone/>
                      </a:pP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640"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charset="0"/>
                        </a:rPr>
                        <a:t>文字</a:t>
                      </a:r>
                      <a:endParaRPr lang="en-US" altLang="en-US" sz="2400" b="0"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 fontAlgn="auto">
                        <a:lnSpc>
                          <a:spcPct val="150000"/>
                        </a:lnSpc>
                        <a:buNone/>
                      </a:pP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97280"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charset="0"/>
                        </a:rPr>
                        <a:t>诸子百家思想</a:t>
                      </a:r>
                      <a:endParaRPr lang="en-US" altLang="en-US" sz="2400" b="0"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 fontAlgn="auto">
                        <a:lnSpc>
                          <a:spcPct val="150000"/>
                        </a:lnSpc>
                        <a:buNone/>
                      </a:pPr>
                      <a:endParaRPr 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l" fontAlgn="auto">
                        <a:lnSpc>
                          <a:spcPct val="150000"/>
                        </a:lnSpc>
                        <a:buNone/>
                      </a:pP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" name="表格 2"/>
          <p:cNvGraphicFramePr/>
          <p:nvPr>
            <p:custDataLst>
              <p:tags r:id="rId3"/>
            </p:custDataLst>
          </p:nvPr>
        </p:nvGraphicFramePr>
        <p:xfrm>
          <a:off x="572135" y="4744720"/>
          <a:ext cx="11073130" cy="2113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82495"/>
                <a:gridCol w="8890635"/>
              </a:tblGrid>
              <a:tr h="660400"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科举制(P33)</a:t>
                      </a:r>
                      <a:endParaRPr lang="en-US" altLang="en-US" sz="24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 fontAlgn="auto">
                        <a:lnSpc>
                          <a:spcPct val="150000"/>
                        </a:lnSpc>
                        <a:buNone/>
                      </a:pP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9765"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800" b="1"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charset="0"/>
                        </a:rPr>
                        <a:t>丝绸、瓷器、茶叶</a:t>
                      </a:r>
                      <a:endParaRPr lang="en-US" altLang="en-US" sz="1800" b="1"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 fontAlgn="auto">
                        <a:lnSpc>
                          <a:spcPct val="150000"/>
                        </a:lnSpc>
                        <a:buNone/>
                      </a:pP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3115"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0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杂交水稻(P136)</a:t>
                      </a:r>
                      <a:endParaRPr lang="en-US" altLang="en-US" sz="20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 fontAlgn="auto">
                        <a:lnSpc>
                          <a:spcPct val="150000"/>
                        </a:lnSpc>
                        <a:buNone/>
                      </a:pP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549275" y="168275"/>
            <a:ext cx="8146415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25000"/>
              </a:lnSpc>
            </a:pP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     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中国力量重塑世界政治经济新秩序 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722630" y="948055"/>
          <a:ext cx="10897235" cy="22904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42410"/>
                <a:gridCol w="6854825"/>
              </a:tblGrid>
              <a:tr h="511810">
                <a:tc>
                  <a:txBody>
                    <a:bodyPr/>
                    <a:p>
                      <a:pPr indent="0" algn="ctr" fontAlgn="auto">
                        <a:lnSpc>
                          <a:spcPct val="140000"/>
                        </a:lnSpc>
                        <a:buNone/>
                      </a:pPr>
                      <a:r>
                        <a:rPr lang="en-US" sz="24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charset="0"/>
                        </a:rPr>
                        <a:t>中国力量</a:t>
                      </a:r>
                      <a:endParaRPr lang="en-US" altLang="en-US" sz="2400" b="0"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40000"/>
                        </a:lnSpc>
                        <a:buNone/>
                      </a:pPr>
                      <a:r>
                        <a:rPr lang="en-US" sz="24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charset="0"/>
                        </a:rPr>
                        <a:t>世界政治经济</a:t>
                      </a:r>
                      <a:r>
                        <a:rPr lang="en-US" sz="24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新秩序</a:t>
                      </a:r>
                      <a:endParaRPr lang="en-US" altLang="en-US" sz="2400" b="0"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11810">
                <a:tc>
                  <a:txBody>
                    <a:bodyPr/>
                    <a:p>
                      <a:pPr indent="0" algn="ctr" fontAlgn="auto">
                        <a:lnSpc>
                          <a:spcPct val="140000"/>
                        </a:lnSpc>
                        <a:buNone/>
                      </a:pPr>
                      <a:r>
                        <a:rPr lang="en-US" sz="24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charset="0"/>
                        </a:rPr>
                        <a:t>中国人民抗日战争</a:t>
                      </a:r>
                      <a:endParaRPr lang="en-US" altLang="en-US" sz="2400" b="0"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 fontAlgn="auto">
                        <a:lnSpc>
                          <a:spcPct val="140000"/>
                        </a:lnSpc>
                        <a:buNone/>
                      </a:pP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1810">
                <a:tc>
                  <a:txBody>
                    <a:bodyPr/>
                    <a:p>
                      <a:pPr indent="0" algn="ctr" fontAlgn="auto">
                        <a:lnSpc>
                          <a:spcPct val="140000"/>
                        </a:lnSpc>
                        <a:buNone/>
                      </a:pPr>
                      <a:r>
                        <a:rPr lang="en-US" sz="24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charset="0"/>
                        </a:rPr>
                        <a:t>参与创建联合国</a:t>
                      </a:r>
                      <a:endParaRPr lang="en-US" altLang="en-US" sz="2400" b="0"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 fontAlgn="auto">
                        <a:lnSpc>
                          <a:spcPct val="140000"/>
                        </a:lnSpc>
                        <a:buNone/>
                      </a:pP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5015">
                <a:tc>
                  <a:txBody>
                    <a:bodyPr/>
                    <a:p>
                      <a:pPr indent="0" algn="ctr" fontAlgn="auto">
                        <a:lnSpc>
                          <a:spcPct val="140000"/>
                        </a:lnSpc>
                        <a:buNone/>
                      </a:pPr>
                      <a:r>
                        <a:rPr lang="en-US" sz="24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中华人民共和国成立(P110)</a:t>
                      </a:r>
                      <a:endParaRPr lang="en-US" altLang="en-US" sz="24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 fontAlgn="auto">
                        <a:lnSpc>
                          <a:spcPct val="140000"/>
                        </a:lnSpc>
                        <a:buNone/>
                      </a:pP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722630" y="3238500"/>
          <a:ext cx="10896600" cy="19348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51935"/>
                <a:gridCol w="6844665"/>
              </a:tblGrid>
              <a:tr h="601980"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抗美援朝战争(P111)</a:t>
                      </a:r>
                      <a:endParaRPr lang="en-US" altLang="en-US" sz="24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 fontAlgn="auto">
                        <a:lnSpc>
                          <a:spcPct val="150000"/>
                        </a:lnSpc>
                        <a:buNone/>
                      </a:pP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1345"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“两弹一星”(P136)</a:t>
                      </a:r>
                      <a:endParaRPr lang="en-US" altLang="en-US" sz="24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 fontAlgn="auto">
                        <a:lnSpc>
                          <a:spcPct val="150000"/>
                        </a:lnSpc>
                        <a:buNone/>
                      </a:pP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000" b="1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中国恢复在联合国合法席位(P133)</a:t>
                      </a:r>
                      <a:endParaRPr lang="en-US" altLang="en-US" sz="2000" b="1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 fontAlgn="auto">
                        <a:lnSpc>
                          <a:spcPct val="150000"/>
                        </a:lnSpc>
                        <a:buNone/>
                      </a:pP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722630" y="5173345"/>
          <a:ext cx="10913110" cy="16008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38600"/>
                <a:gridCol w="6874510"/>
              </a:tblGrid>
              <a:tr h="548640"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charset="0"/>
                        </a:rPr>
                        <a:t>改革开放</a:t>
                      </a:r>
                      <a:endParaRPr lang="en-US" altLang="en-US" sz="2400" b="0"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 fontAlgn="auto">
                        <a:lnSpc>
                          <a:spcPct val="150000"/>
                        </a:lnSpc>
                        <a:buNone/>
                      </a:pP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2195"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000" b="1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中国加入世界贸易组织(P122)</a:t>
                      </a:r>
                      <a:endParaRPr lang="en-US" altLang="en-US" sz="2000" b="1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 fontAlgn="auto">
                        <a:lnSpc>
                          <a:spcPct val="150000"/>
                        </a:lnSpc>
                        <a:buNone/>
                      </a:pP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组合 7"/>
          <p:cNvGrpSpPr/>
          <p:nvPr/>
        </p:nvGrpSpPr>
        <p:grpSpPr>
          <a:xfrm flipH="1">
            <a:off x="10111740" y="-298280"/>
            <a:ext cx="2398032" cy="2171906"/>
            <a:chOff x="10541000" y="4343122"/>
            <a:chExt cx="2398032" cy="2171906"/>
          </a:xfrm>
        </p:grpSpPr>
        <p:sp>
          <p:nvSpPr>
            <p:cNvPr id="9" name="椭圆 8"/>
            <p:cNvSpPr/>
            <p:nvPr/>
          </p:nvSpPr>
          <p:spPr>
            <a:xfrm>
              <a:off x="10541000" y="4864028"/>
              <a:ext cx="1651000" cy="1651000"/>
            </a:xfrm>
            <a:prstGeom prst="ellipse">
              <a:avLst/>
            </a:prstGeom>
            <a:noFill/>
            <a:ln w="82550">
              <a:solidFill>
                <a:srgbClr val="195F89">
                  <a:alpha val="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1631482" y="4343122"/>
              <a:ext cx="1307550" cy="1307550"/>
            </a:xfrm>
            <a:prstGeom prst="ellipse">
              <a:avLst/>
            </a:prstGeom>
            <a:noFill/>
            <a:ln w="82550">
              <a:solidFill>
                <a:srgbClr val="195F89">
                  <a:alpha val="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6" name="图片 5" descr="泽连斯基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0970" y="2180590"/>
            <a:ext cx="3780790" cy="2948940"/>
          </a:xfrm>
          <a:prstGeom prst="rect">
            <a:avLst/>
          </a:prstGeom>
        </p:spPr>
      </p:pic>
      <p:pic>
        <p:nvPicPr>
          <p:cNvPr id="13" name="图片 12" descr="普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720" y="2180590"/>
            <a:ext cx="3881755" cy="2948305"/>
          </a:xfrm>
          <a:prstGeom prst="rect">
            <a:avLst/>
          </a:prstGeom>
        </p:spPr>
      </p:pic>
      <p:pic>
        <p:nvPicPr>
          <p:cNvPr id="15" name="图片 14" descr="地图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5435" y="2179955"/>
            <a:ext cx="3991610" cy="2949575"/>
          </a:xfrm>
          <a:prstGeom prst="rect">
            <a:avLst/>
          </a:prstGeom>
        </p:spPr>
      </p:pic>
      <p:sp>
        <p:nvSpPr>
          <p:cNvPr id="17" name="圆角矩形 16"/>
          <p:cNvSpPr/>
          <p:nvPr/>
        </p:nvSpPr>
        <p:spPr>
          <a:xfrm>
            <a:off x="2143760" y="870585"/>
            <a:ext cx="7258050" cy="778510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俄乌局势</a:t>
            </a:r>
            <a:r>
              <a:rPr lang="en-US" altLang="zh-CN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你怎么看？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" name="圆角矩形 36"/>
          <p:cNvSpPr/>
          <p:nvPr/>
        </p:nvSpPr>
        <p:spPr>
          <a:xfrm>
            <a:off x="0" y="-635"/>
            <a:ext cx="12192635" cy="6859270"/>
          </a:xfrm>
          <a:prstGeom prst="roundRect">
            <a:avLst>
              <a:gd name="adj" fmla="val 961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15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1829435" y="1879600"/>
          <a:ext cx="853313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3460"/>
                <a:gridCol w="6249670"/>
              </a:tblGrid>
              <a:tr h="1769745">
                <a:tc>
                  <a:txBody>
                    <a:bodyPr/>
                    <a:p>
                      <a:pPr>
                        <a:buNone/>
                      </a:pPr>
                      <a:endParaRPr lang="zh-CN" altLang="en-US" sz="4000" b="1"/>
                    </a:p>
                    <a:p>
                      <a:pPr>
                        <a:buNone/>
                      </a:pPr>
                      <a:r>
                        <a:rPr lang="en-US" altLang="zh-CN" sz="4000" b="1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zh-CN" altLang="en-US" sz="4000" b="1">
                          <a:solidFill>
                            <a:srgbClr val="FF0000"/>
                          </a:solidFill>
                        </a:rPr>
                        <a:t>新课标</a:t>
                      </a:r>
                      <a:endParaRPr lang="zh-CN" altLang="en-US" sz="40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0">
                          <a:solidFill>
                            <a:schemeClr val="dk1"/>
                          </a:solidFill>
                        </a:rPr>
                        <a:t>1、</a:t>
                      </a:r>
                      <a:r>
                        <a:rPr lang="zh-CN" altLang="en-US" sz="2400" b="0">
                          <a:solidFill>
                            <a:schemeClr val="dk1"/>
                          </a:solidFill>
                          <a:sym typeface="+mn-ea"/>
                        </a:rPr>
                        <a:t>了解从古至今中国对外交往的基本史实；</a:t>
                      </a:r>
                      <a:r>
                        <a:rPr lang="zh-CN" altLang="en-US" sz="2400" b="0">
                          <a:solidFill>
                            <a:srgbClr val="FF0000"/>
                          </a:solidFill>
                          <a:sym typeface="+mn-ea"/>
                        </a:rPr>
                        <a:t>（唯物史观、历史解释）</a:t>
                      </a:r>
                      <a:endParaRPr lang="zh-CN" altLang="en-US" sz="2400" b="0">
                        <a:solidFill>
                          <a:srgbClr val="FF0000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 b="0">
                          <a:solidFill>
                            <a:schemeClr val="dk1"/>
                          </a:solidFill>
                        </a:rPr>
                        <a:t>2</a:t>
                      </a:r>
                      <a:r>
                        <a:rPr lang="zh-CN" altLang="en-US" sz="2400" b="0">
                          <a:solidFill>
                            <a:schemeClr val="dk1"/>
                          </a:solidFill>
                        </a:rPr>
                        <a:t>、</a:t>
                      </a:r>
                      <a:r>
                        <a:rPr lang="zh-CN" altLang="en-US" sz="2400" b="0">
                          <a:solidFill>
                            <a:schemeClr val="dk1"/>
                          </a:solidFill>
                          <a:sym typeface="+mn-ea"/>
                        </a:rPr>
                        <a:t>培养学生坚决维护祖国统一，民族团结的正确价值观，增强爱祖国、爱家乡的情感；</a:t>
                      </a:r>
                      <a:r>
                        <a:rPr lang="zh-CN" altLang="en-US" sz="2400" b="0">
                          <a:solidFill>
                            <a:srgbClr val="FF0000"/>
                          </a:solidFill>
                          <a:sym typeface="+mn-ea"/>
                        </a:rPr>
                        <a:t>（家国情怀）</a:t>
                      </a:r>
                      <a:endParaRPr lang="zh-CN" altLang="en-US" sz="2400" b="0">
                        <a:solidFill>
                          <a:srgbClr val="FF0000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696085">
                <a:tc>
                  <a:txBody>
                    <a:bodyPr/>
                    <a:p>
                      <a:pPr>
                        <a:buNone/>
                      </a:pPr>
                      <a:endParaRPr lang="zh-CN" altLang="en-US" sz="4000" b="1">
                        <a:solidFill>
                          <a:schemeClr val="lt1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4000" b="1">
                          <a:solidFill>
                            <a:srgbClr val="FF0000"/>
                          </a:solidFill>
                        </a:rPr>
                        <a:t>中考指向</a:t>
                      </a:r>
                      <a:endParaRPr lang="zh-CN" altLang="en-US" sz="40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/>
                        <a:t>在近几年的四川成都中考试题中有涉及到关于国家统一、民族关系、国际关系等考点，比如：</a:t>
                      </a:r>
                      <a:r>
                        <a:rPr lang="en-US" altLang="zh-CN" sz="2400">
                          <a:solidFill>
                            <a:srgbClr val="FF0000"/>
                          </a:solidFill>
                        </a:rPr>
                        <a:t>2021</a:t>
                      </a:r>
                      <a:r>
                        <a:rPr lang="zh-CN" altLang="en-US" sz="2400">
                          <a:solidFill>
                            <a:srgbClr val="FF0000"/>
                          </a:solidFill>
                        </a:rPr>
                        <a:t>年四川成都</a:t>
                      </a:r>
                      <a:r>
                        <a:rPr lang="en-US" altLang="zh-CN" sz="2400">
                          <a:solidFill>
                            <a:srgbClr val="FF0000"/>
                          </a:solidFill>
                        </a:rPr>
                        <a:t>12</a:t>
                      </a:r>
                      <a:r>
                        <a:rPr lang="zh-CN" altLang="en-US" sz="2400">
                          <a:solidFill>
                            <a:srgbClr val="FF0000"/>
                          </a:solidFill>
                        </a:rPr>
                        <a:t>题和</a:t>
                      </a:r>
                      <a:r>
                        <a:rPr lang="en-US" altLang="zh-CN" sz="2400">
                          <a:solidFill>
                            <a:srgbClr val="FF0000"/>
                          </a:solidFill>
                        </a:rPr>
                        <a:t>25</a:t>
                      </a:r>
                      <a:r>
                        <a:rPr lang="zh-CN" altLang="en-US" sz="2400">
                          <a:solidFill>
                            <a:srgbClr val="FF0000"/>
                          </a:solidFill>
                        </a:rPr>
                        <a:t>（</a:t>
                      </a:r>
                      <a:r>
                        <a:rPr lang="en-US" altLang="zh-CN" sz="240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zh-CN" altLang="en-US" sz="2400">
                          <a:solidFill>
                            <a:srgbClr val="FF0000"/>
                          </a:solidFill>
                        </a:rPr>
                        <a:t>）题、</a:t>
                      </a:r>
                      <a:r>
                        <a:rPr lang="en-US" altLang="zh-CN" sz="2400">
                          <a:solidFill>
                            <a:srgbClr val="FF0000"/>
                          </a:solidFill>
                        </a:rPr>
                        <a:t>2019</a:t>
                      </a:r>
                      <a:r>
                        <a:rPr lang="zh-CN" altLang="en-US" sz="2400">
                          <a:solidFill>
                            <a:srgbClr val="FF0000"/>
                          </a:solidFill>
                        </a:rPr>
                        <a:t>年四川成都</a:t>
                      </a:r>
                      <a:r>
                        <a:rPr lang="en-US" altLang="zh-CN" sz="2400">
                          <a:solidFill>
                            <a:srgbClr val="FF0000"/>
                          </a:solidFill>
                        </a:rPr>
                        <a:t>12</a:t>
                      </a:r>
                      <a:r>
                        <a:rPr lang="zh-CN" altLang="en-US" sz="2400">
                          <a:solidFill>
                            <a:srgbClr val="FF0000"/>
                          </a:solidFill>
                        </a:rPr>
                        <a:t>题、</a:t>
                      </a:r>
                      <a:r>
                        <a:rPr lang="en-US" altLang="zh-CN" sz="2400">
                          <a:solidFill>
                            <a:srgbClr val="FF0000"/>
                          </a:solidFill>
                        </a:rPr>
                        <a:t>2018</a:t>
                      </a:r>
                      <a:r>
                        <a:rPr lang="zh-CN" altLang="en-US" sz="2400">
                          <a:solidFill>
                            <a:srgbClr val="FF0000"/>
                          </a:solidFill>
                        </a:rPr>
                        <a:t>年四川成都</a:t>
                      </a:r>
                      <a:r>
                        <a:rPr lang="en-US" altLang="zh-CN" sz="2400">
                          <a:solidFill>
                            <a:srgbClr val="FF0000"/>
                          </a:solidFill>
                        </a:rPr>
                        <a:t>25</a:t>
                      </a:r>
                      <a:r>
                        <a:rPr lang="zh-CN" altLang="en-US" sz="2400">
                          <a:solidFill>
                            <a:srgbClr val="FF0000"/>
                          </a:solidFill>
                        </a:rPr>
                        <a:t>（</a:t>
                      </a:r>
                      <a:r>
                        <a:rPr lang="en-US" altLang="zh-CN" sz="240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zh-CN" altLang="en-US" sz="2400">
                          <a:solidFill>
                            <a:srgbClr val="FF0000"/>
                          </a:solidFill>
                        </a:rPr>
                        <a:t>）题、2017年四川成都28（1）题</a:t>
                      </a:r>
                      <a:endParaRPr lang="zh-CN" alt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圆角矩形 36"/>
          <p:cNvSpPr/>
          <p:nvPr/>
        </p:nvSpPr>
        <p:spPr>
          <a:xfrm>
            <a:off x="236855" y="503555"/>
            <a:ext cx="11557635" cy="5645785"/>
          </a:xfrm>
          <a:prstGeom prst="roundRect">
            <a:avLst>
              <a:gd name="adj" fmla="val 961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15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35" name="Picture 18" descr="psd36"/>
          <p:cNvPicPr>
            <a:picLocks noChangeAspect="1" noChangeArrowheads="1"/>
          </p:cNvPicPr>
          <p:nvPr/>
        </p:nvPicPr>
        <p:blipFill>
          <a:blip r:embed="rId1" cstate="print"/>
          <a:srcRect t="12599" b="18141"/>
          <a:stretch>
            <a:fillRect/>
          </a:stretch>
        </p:blipFill>
        <p:spPr bwMode="auto">
          <a:xfrm>
            <a:off x="1333466" y="3701145"/>
            <a:ext cx="9661139" cy="2041086"/>
          </a:xfrm>
          <a:prstGeom prst="rect">
            <a:avLst/>
          </a:prstGeom>
          <a:noFill/>
          <a:ln w="317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28" name="文本框 6"/>
          <p:cNvSpPr txBox="1"/>
          <p:nvPr/>
        </p:nvSpPr>
        <p:spPr>
          <a:xfrm>
            <a:off x="2217937" y="2544530"/>
            <a:ext cx="8368451" cy="735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190" dirty="0">
                <a:solidFill>
                  <a:srgbClr val="FFFF00"/>
                </a:solidFill>
                <a:effectLst>
                  <a:glow rad="228600">
                    <a:srgbClr val="76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世界</a:t>
            </a:r>
            <a:r>
              <a:rPr lang="en-US" altLang="zh-CN" sz="4190" dirty="0">
                <a:solidFill>
                  <a:srgbClr val="FFFF00"/>
                </a:solidFill>
                <a:effectLst>
                  <a:glow rad="228600">
                    <a:srgbClr val="76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“</a:t>
            </a:r>
            <a:r>
              <a:rPr lang="zh-CN" altLang="en-US" sz="4190" dirty="0">
                <a:solidFill>
                  <a:srgbClr val="FFFF00"/>
                </a:solidFill>
                <a:effectLst>
                  <a:glow rad="228600">
                    <a:srgbClr val="76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变局</a:t>
            </a:r>
            <a:r>
              <a:rPr lang="en-US" altLang="zh-CN" sz="4190" dirty="0">
                <a:solidFill>
                  <a:srgbClr val="FFFF00"/>
                </a:solidFill>
                <a:effectLst>
                  <a:glow rad="228600">
                    <a:srgbClr val="76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”</a:t>
            </a:r>
            <a:r>
              <a:rPr lang="zh-CN" altLang="en-US" sz="4190" dirty="0">
                <a:solidFill>
                  <a:srgbClr val="FFFF00"/>
                </a:solidFill>
                <a:effectLst>
                  <a:glow rad="228600">
                    <a:srgbClr val="76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下的中国方案</a:t>
            </a:r>
            <a:endParaRPr lang="en-US" altLang="zh-CN" sz="4190" dirty="0">
              <a:solidFill>
                <a:srgbClr val="FFFF00"/>
              </a:solidFill>
              <a:effectLst>
                <a:glow rad="228600">
                  <a:srgbClr val="76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20" name="图片 19" descr="1453793357748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6594" y="960836"/>
            <a:ext cx="1451423" cy="1451423"/>
          </a:xfrm>
          <a:prstGeom prst="rect">
            <a:avLst/>
          </a:prstGeom>
        </p:spPr>
      </p:pic>
      <p:pic>
        <p:nvPicPr>
          <p:cNvPr id="22" name="Picture 3" descr="周恩来迎接尼克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1502" y="3998998"/>
            <a:ext cx="1186860" cy="153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5" descr="mj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6154" y="4041326"/>
            <a:ext cx="1935011" cy="14967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6" name="Picture 37" descr="　１９９７年１０月２６日至１１月３日，江泽民主席对美国进行国事访问 () 。１０月２９日，江泽民主席和美国总统克林顿在白宫举行正式会谈。两国发表联合声明，指出中美之间既有共同点，也有分歧；双方有重大的共同利益，决心共同本着合作和坦诚的精神，抓住机遇，迎接挑战，以取得具体进展。双方同意在中美三个联合公报的原则基础上处理两国关系，决定建立两国元首定期会晤制度"/>
          <p:cNvPicPr>
            <a:picLocks noChangeAspect="1" noChangeArrowheads="1"/>
          </p:cNvPicPr>
          <p:nvPr/>
        </p:nvPicPr>
        <p:blipFill>
          <a:blip r:embed="rId5" cstate="print"/>
          <a:srcRect l="6873" r="10654"/>
          <a:stretch>
            <a:fillRect/>
          </a:stretch>
        </p:blipFill>
        <p:spPr bwMode="auto">
          <a:xfrm>
            <a:off x="4599203" y="4041326"/>
            <a:ext cx="1632869" cy="1496796"/>
          </a:xfrm>
          <a:prstGeom prst="rect">
            <a:avLst/>
          </a:prstGeom>
          <a:noFill/>
        </p:spPr>
      </p:pic>
      <p:pic>
        <p:nvPicPr>
          <p:cNvPr id="39" name="图片 38" descr="1050137221400768908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0108" y="3973290"/>
            <a:ext cx="1557250" cy="1557250"/>
          </a:xfrm>
          <a:prstGeom prst="rect">
            <a:avLst/>
          </a:prstGeom>
        </p:spPr>
      </p:pic>
      <p:pic>
        <p:nvPicPr>
          <p:cNvPr id="40" name="图片 39" descr="13292839_976496.jpg"/>
          <p:cNvPicPr>
            <a:picLocks noChangeAspect="1"/>
          </p:cNvPicPr>
          <p:nvPr/>
        </p:nvPicPr>
        <p:blipFill>
          <a:blip r:embed="rId7" cstate="print"/>
          <a:srcRect l="6667" r="16667"/>
          <a:stretch>
            <a:fillRect/>
          </a:stretch>
        </p:blipFill>
        <p:spPr>
          <a:xfrm>
            <a:off x="7932977" y="3973290"/>
            <a:ext cx="1564832" cy="1538979"/>
          </a:xfrm>
          <a:prstGeom prst="rect">
            <a:avLst/>
          </a:prstGeom>
        </p:spPr>
      </p:pic>
      <p:pic>
        <p:nvPicPr>
          <p:cNvPr id="41" name="图片 40" descr="6033015464945715780.jpg"/>
          <p:cNvPicPr>
            <a:picLocks noChangeAspect="1"/>
          </p:cNvPicPr>
          <p:nvPr/>
        </p:nvPicPr>
        <p:blipFill>
          <a:blip r:embed="rId8" cstate="print"/>
          <a:srcRect l="19426" r="7727"/>
          <a:stretch>
            <a:fillRect/>
          </a:stretch>
        </p:blipFill>
        <p:spPr>
          <a:xfrm>
            <a:off x="9565844" y="3973289"/>
            <a:ext cx="1360725" cy="1538479"/>
          </a:xfrm>
          <a:prstGeom prst="rect">
            <a:avLst/>
          </a:prstGeom>
        </p:spPr>
      </p:pic>
      <p:pic>
        <p:nvPicPr>
          <p:cNvPr id="26" name="Picture 3" descr="K:\png\素材CNN-sccnn.com_201406210812-恢复的.psd_0035_图层-30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96266" y="309201"/>
            <a:ext cx="2125950" cy="1062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8633424" y="736166"/>
            <a:ext cx="1844040" cy="5016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zh-CN" altLang="en-US" sz="2665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中国历史</a:t>
            </a:r>
            <a:endParaRPr lang="zh-CN" altLang="en-US" sz="2665" b="1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9524952" y="5926570"/>
            <a:ext cx="1920213" cy="862802"/>
          </a:xfrm>
          <a:custGeom>
            <a:avLst/>
            <a:gdLst>
              <a:gd name="connsiteX0" fmla="*/ 0 w 9534525"/>
              <a:gd name="connsiteY0" fmla="*/ 0 h 2457450"/>
              <a:gd name="connsiteX1" fmla="*/ 9534525 w 9534525"/>
              <a:gd name="connsiteY1" fmla="*/ 0 h 2457450"/>
              <a:gd name="connsiteX2" fmla="*/ 9534525 w 9534525"/>
              <a:gd name="connsiteY2" fmla="*/ 2457450 h 2457450"/>
              <a:gd name="connsiteX3" fmla="*/ 2119631 w 9534525"/>
              <a:gd name="connsiteY3" fmla="*/ 2457450 h 2457450"/>
              <a:gd name="connsiteX4" fmla="*/ 2224440 w 9534525"/>
              <a:gd name="connsiteY4" fmla="*/ 2257360 h 2457450"/>
              <a:gd name="connsiteX5" fmla="*/ 2022734 w 9534525"/>
              <a:gd name="connsiteY5" fmla="*/ 2055654 h 2457450"/>
              <a:gd name="connsiteX6" fmla="*/ 1794134 w 9534525"/>
              <a:gd name="connsiteY6" fmla="*/ 2028760 h 2457450"/>
              <a:gd name="connsiteX7" fmla="*/ 0 w 9534525"/>
              <a:gd name="connsiteY7" fmla="*/ 1977863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34525" h="2457450">
                <a:moveTo>
                  <a:pt x="0" y="0"/>
                </a:moveTo>
                <a:lnTo>
                  <a:pt x="9534525" y="0"/>
                </a:lnTo>
                <a:lnTo>
                  <a:pt x="9534525" y="2457450"/>
                </a:lnTo>
                <a:lnTo>
                  <a:pt x="2119631" y="2457450"/>
                </a:lnTo>
                <a:lnTo>
                  <a:pt x="2224440" y="2257360"/>
                </a:lnTo>
                <a:lnTo>
                  <a:pt x="2022734" y="2055654"/>
                </a:lnTo>
                <a:lnTo>
                  <a:pt x="1794134" y="2028760"/>
                </a:lnTo>
                <a:lnTo>
                  <a:pt x="0" y="1977863"/>
                </a:lnTo>
                <a:close/>
              </a:path>
            </a:pathLst>
          </a:custGeom>
        </p:spPr>
      </p:pic>
      <p:sp>
        <p:nvSpPr>
          <p:cNvPr id="2" name="文本框 1"/>
          <p:cNvSpPr txBox="1"/>
          <p:nvPr/>
        </p:nvSpPr>
        <p:spPr>
          <a:xfrm>
            <a:off x="2802255" y="1251585"/>
            <a:ext cx="54546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/>
              <a:t>中考二轮专题复习之</a:t>
            </a:r>
            <a:endParaRPr lang="zh-CN" altLang="en-US" sz="3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q4YBAF0AoISAXRxwAACWiukfFmQ259_b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91185" y="605790"/>
            <a:ext cx="4391025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035675" y="1141730"/>
            <a:ext cx="4765040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本课复习内容涉及教材：</a:t>
            </a:r>
            <a:endParaRPr lang="zh-CN" altLang="en-US" sz="3200"/>
          </a:p>
          <a:p>
            <a:r>
              <a:rPr lang="en-US" altLang="zh-CN" sz="3200"/>
              <a:t>1</a:t>
            </a:r>
            <a:r>
              <a:rPr lang="zh-CN" altLang="en-US" sz="3200"/>
              <a:t>、新中国外交：八年级下册</a:t>
            </a:r>
            <a:r>
              <a:rPr lang="en-US" altLang="zh-CN" sz="3200"/>
              <a:t>16</a:t>
            </a:r>
            <a:r>
              <a:rPr lang="zh-CN" altLang="en-US" sz="3200"/>
              <a:t>、</a:t>
            </a:r>
            <a:r>
              <a:rPr lang="en-US" altLang="zh-CN" sz="3200"/>
              <a:t>17</a:t>
            </a:r>
            <a:r>
              <a:rPr lang="zh-CN" altLang="en-US" sz="3200"/>
              <a:t>课</a:t>
            </a:r>
            <a:endParaRPr lang="zh-CN" altLang="en-US" sz="3200"/>
          </a:p>
          <a:p>
            <a:r>
              <a:rPr lang="en-US" altLang="zh-CN" sz="3200"/>
              <a:t>2</a:t>
            </a:r>
            <a:r>
              <a:rPr lang="zh-CN" altLang="en-US" sz="3200"/>
              <a:t>、国家统一：八年级下册</a:t>
            </a:r>
            <a:r>
              <a:rPr lang="en-US" altLang="zh-CN" sz="3200"/>
              <a:t>13</a:t>
            </a:r>
            <a:r>
              <a:rPr lang="zh-CN" altLang="en-US" sz="3200"/>
              <a:t>课</a:t>
            </a:r>
            <a:endParaRPr lang="zh-CN" altLang="en-US" sz="3200"/>
          </a:p>
          <a:p>
            <a:r>
              <a:rPr lang="en-US" altLang="zh-CN" sz="3200"/>
              <a:t>3</a:t>
            </a:r>
            <a:r>
              <a:rPr lang="zh-CN" altLang="en-US" sz="3200"/>
              <a:t>、民族关系：七年级上册</a:t>
            </a:r>
            <a:r>
              <a:rPr lang="en-US" altLang="zh-CN" sz="3200"/>
              <a:t>9</a:t>
            </a:r>
            <a:r>
              <a:rPr lang="zh-CN" altLang="en-US" sz="3200"/>
              <a:t>、</a:t>
            </a:r>
            <a:r>
              <a:rPr lang="en-US" altLang="zh-CN" sz="3200"/>
              <a:t>10</a:t>
            </a:r>
            <a:r>
              <a:rPr lang="zh-CN" altLang="en-US" sz="3200"/>
              <a:t>课，七年级下册</a:t>
            </a:r>
            <a:r>
              <a:rPr lang="en-US" altLang="zh-CN" sz="3200"/>
              <a:t>3</a:t>
            </a:r>
            <a:r>
              <a:rPr lang="zh-CN" altLang="en-US" sz="3200"/>
              <a:t>、</a:t>
            </a:r>
            <a:r>
              <a:rPr lang="en-US" altLang="zh-CN" sz="3200"/>
              <a:t>7</a:t>
            </a:r>
            <a:r>
              <a:rPr lang="zh-CN" altLang="en-US" sz="3200"/>
              <a:t>、</a:t>
            </a:r>
            <a:r>
              <a:rPr lang="en-US" altLang="zh-CN" sz="3200"/>
              <a:t>11</a:t>
            </a:r>
            <a:r>
              <a:rPr lang="zh-CN" altLang="en-US" sz="3200"/>
              <a:t>、</a:t>
            </a:r>
            <a:r>
              <a:rPr lang="en-US" altLang="zh-CN" sz="3200"/>
              <a:t>18</a:t>
            </a:r>
            <a:r>
              <a:rPr lang="zh-CN" altLang="en-US" sz="3200"/>
              <a:t>课及八年级下册</a:t>
            </a:r>
            <a:r>
              <a:rPr lang="en-US" altLang="zh-CN" sz="3200"/>
              <a:t>12</a:t>
            </a:r>
            <a:r>
              <a:rPr lang="zh-CN" altLang="en-US" sz="3200"/>
              <a:t>课</a:t>
            </a:r>
            <a:endParaRPr lang="zh-CN" altLang="en-US" sz="3200"/>
          </a:p>
          <a:p>
            <a:endParaRPr lang="zh-CN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564198" y="366395"/>
            <a:ext cx="6131560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25000"/>
              </a:lnSpc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中国方案为解决全球问题提供新途径 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495300" y="1221105"/>
          <a:ext cx="10727690" cy="53651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85595"/>
                <a:gridCol w="1630045"/>
                <a:gridCol w="7512050"/>
              </a:tblGrid>
              <a:tr h="835025"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charset="0"/>
                        </a:rPr>
                        <a:t>全球问题</a:t>
                      </a:r>
                      <a:endParaRPr lang="en-US" altLang="en-US" sz="2400" b="0"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charset="0"/>
                        </a:rPr>
                        <a:t>中国方案</a:t>
                      </a:r>
                      <a:endParaRPr lang="en-US" altLang="en-US" sz="2400" b="0"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charset="0"/>
                        </a:rPr>
                        <a:t>解决途径与意义</a:t>
                      </a:r>
                      <a:endParaRPr lang="en-US" altLang="en-US" sz="2400" b="0"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265680"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endParaRPr lang="en-US" altLang="en-US" sz="2400" b="0"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endParaRPr lang="en-US" altLang="en-US" sz="24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 fontAlgn="auto">
                        <a:lnSpc>
                          <a:spcPct val="150000"/>
                        </a:lnSpc>
                        <a:buNone/>
                      </a:pPr>
                      <a:endParaRPr lang="en-US" altLang="en-US" sz="16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4410"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endParaRPr lang="en-US" altLang="en-US" sz="2400" b="0"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endParaRPr lang="en-US" altLang="en-US" sz="24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 fontAlgn="auto">
                        <a:lnSpc>
                          <a:spcPct val="150000"/>
                        </a:lnSpc>
                        <a:buNone/>
                      </a:pP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591820" y="3021965"/>
            <a:ext cx="14116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民族关系</a:t>
            </a:r>
            <a:endParaRPr lang="en-US" sz="240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64995" y="4562475"/>
            <a:ext cx="210121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>
              <a:lnSpc>
                <a:spcPct val="150000"/>
              </a:lnSpc>
              <a:buNone/>
            </a:pPr>
            <a:r>
              <a:rPr 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“一国</a:t>
            </a:r>
            <a:endParaRPr lang="en-US" sz="2400" b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indent="0" algn="ctr" fontAlgn="auto">
              <a:lnSpc>
                <a:spcPct val="150000"/>
              </a:lnSpc>
              <a:buNone/>
            </a:pPr>
            <a:r>
              <a:rPr 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两制”</a:t>
            </a:r>
            <a:endParaRPr lang="en-US" sz="2400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indent="0" algn="ctr" fontAlgn="auto">
              <a:lnSpc>
                <a:spcPct val="150000"/>
              </a:lnSpc>
              <a:buNone/>
            </a:pPr>
            <a:r>
              <a:rPr 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(P127)</a:t>
            </a:r>
            <a:endParaRPr lang="en-US" altLang="en-US" sz="24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155825" y="2421890"/>
            <a:ext cx="151955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设置机构，</a:t>
            </a:r>
            <a:endParaRPr lang="zh-CN" altLang="en-US" sz="2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r>
              <a: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加强管理，民族区域自治</a:t>
            </a:r>
            <a:endParaRPr lang="zh-CN" altLang="en-US" sz="2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908425" y="4562475"/>
            <a:ext cx="696404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 fontAlgn="auto">
              <a:lnSpc>
                <a:spcPct val="150000"/>
              </a:lnSpc>
              <a:buNone/>
            </a:pP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含义：</a:t>
            </a:r>
            <a:r>
              <a:rPr 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“一个国家，两种制度”</a:t>
            </a:r>
            <a:endParaRPr lang="en-US" sz="2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None/>
            </a:pP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意义：</a:t>
            </a:r>
            <a:r>
              <a:rPr 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有效化解了国家内部的制度冲突，为解决国际争端和历史遗留问题提供了新的思路，为世界和地区和平与发展作出了贡献</a:t>
            </a:r>
            <a:endParaRPr lang="en-US" altLang="en-US" sz="2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23360" y="2602865"/>
            <a:ext cx="68491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 fontAlgn="auto">
              <a:lnSpc>
                <a:spcPct val="150000"/>
              </a:lnSpc>
              <a:buNone/>
            </a:pPr>
            <a:r>
              <a:rPr 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有效化解了民族冲突和地区发展不均衡的问题，为世界其他国家解决民族问题提供了有益的借鉴</a:t>
            </a:r>
            <a:endParaRPr lang="en-US" sz="2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91820" y="5208905"/>
            <a:ext cx="14662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>
              <a:lnSpc>
                <a:spcPct val="150000"/>
              </a:lnSpc>
              <a:buNone/>
            </a:pPr>
            <a:r>
              <a:rPr lang="en-US" sz="24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国家统一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1" grpId="0"/>
      <p:bldP spid="11" grpId="1"/>
      <p:bldP spid="10" grpId="0"/>
      <p:bldP spid="10" grpId="1"/>
      <p:bldP spid="12" grpId="0"/>
      <p:bldP spid="12" grpId="1"/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918528" y="521335"/>
          <a:ext cx="10354945" cy="51149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1925"/>
                <a:gridCol w="1945005"/>
                <a:gridCol w="6978015"/>
              </a:tblGrid>
              <a:tr h="548640"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charset="0"/>
                        </a:rPr>
                        <a:t>全球问题</a:t>
                      </a:r>
                      <a:endParaRPr lang="en-US" altLang="en-US" sz="2400" b="0"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charset="0"/>
                        </a:rPr>
                        <a:t>中国方案</a:t>
                      </a:r>
                      <a:endParaRPr lang="en-US" altLang="en-US" sz="2400" b="0"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charset="0"/>
                        </a:rPr>
                        <a:t>解决途径与意义</a:t>
                      </a:r>
                      <a:endParaRPr lang="en-US" altLang="en-US" sz="2400" b="0"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609215">
                <a:tc rowSpan="2"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endParaRPr lang="en-US" sz="24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endParaRPr lang="en-US" altLang="en-US" sz="24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 fontAlgn="auto">
                        <a:lnSpc>
                          <a:spcPct val="150000"/>
                        </a:lnSpc>
                        <a:buNone/>
                      </a:pP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57070">
                <a:tc vMerge="1"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endParaRPr lang="en-US" altLang="en-US" sz="24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 fontAlgn="auto">
                        <a:lnSpc>
                          <a:spcPct val="150000"/>
                        </a:lnSpc>
                        <a:buNone/>
                      </a:pP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1186180" y="2493645"/>
            <a:ext cx="10674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国际关系</a:t>
            </a:r>
            <a:endParaRPr lang="en-US" sz="240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39365" y="1485900"/>
            <a:ext cx="160591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>
              <a:lnSpc>
                <a:spcPct val="150000"/>
              </a:lnSpc>
              <a:buNone/>
            </a:pPr>
            <a:r>
              <a:rPr 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和平共处</a:t>
            </a:r>
            <a:endParaRPr lang="en-US" sz="2400" b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indent="0" algn="ctr" fontAlgn="auto">
              <a:lnSpc>
                <a:spcPct val="150000"/>
              </a:lnSpc>
              <a:buNone/>
            </a:pPr>
            <a:r>
              <a:rPr 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五项原则(P132)</a:t>
            </a:r>
            <a:endParaRPr lang="en-US" sz="2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69515" y="4062095"/>
            <a:ext cx="1744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  <a:buClrTx/>
              <a:buSzTx/>
              <a:buNone/>
            </a:pPr>
            <a:r>
              <a:rPr 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“求同存异”方针(P132)</a:t>
            </a:r>
            <a:endParaRPr lang="en-US" sz="2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623435" y="1316355"/>
            <a:ext cx="665035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 fontAlgn="auto">
              <a:lnSpc>
                <a:spcPct val="150000"/>
              </a:lnSpc>
              <a:buNone/>
            </a:pPr>
            <a:r>
              <a:rPr lang="en-US" sz="24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坚持“互相尊重主权和领土完整，互不侵犯，互不干涉内政，平等互利，和平共处”的原则，有助于国际争端的和平协商处理，被越来越多的国家接受，成为处理国与国之间关系的基本准则</a:t>
            </a:r>
            <a:endParaRPr lang="en-US" sz="240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68215" y="3784600"/>
            <a:ext cx="636016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 fontAlgn="auto">
              <a:lnSpc>
                <a:spcPct val="150000"/>
              </a:lnSpc>
              <a:buNone/>
            </a:pPr>
            <a:r>
              <a:rPr lang="en-US" sz="24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在处理国际关系中主张寻找双方利益共同点，有效管控了分歧，促进了国与国之间友好关系的发展，有利于维护世界和平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4" grpId="0"/>
      <p:bldP spid="4" grpId="1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731203" y="1040765"/>
          <a:ext cx="11108690" cy="50107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70025"/>
                <a:gridCol w="2400300"/>
                <a:gridCol w="7238365"/>
              </a:tblGrid>
              <a:tr h="690245"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charset="0"/>
                        </a:rPr>
                        <a:t>全球问题</a:t>
                      </a:r>
                      <a:endParaRPr lang="en-US" altLang="en-US" sz="2400" b="0"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charset="0"/>
                        </a:rPr>
                        <a:t>中国方案</a:t>
                      </a:r>
                      <a:endParaRPr lang="en-US" altLang="en-US" sz="2400" b="0"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charset="0"/>
                        </a:rPr>
                        <a:t>解决途径与意义</a:t>
                      </a:r>
                      <a:endParaRPr lang="en-US" altLang="en-US" sz="2400" b="0"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808480">
                <a:tc rowSpan="2"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charset="0"/>
                        </a:rPr>
                        <a:t>国际关系</a:t>
                      </a:r>
                      <a:endParaRPr lang="zh-CN" altLang="en-US" sz="2400" b="0"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endParaRPr lang="en-US" altLang="en-US" sz="24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 fontAlgn="auto">
                        <a:lnSpc>
                          <a:spcPct val="150000"/>
                        </a:lnSpc>
                        <a:buNone/>
                      </a:pP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206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endParaRPr lang="en-US" altLang="en-US" sz="24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 fontAlgn="auto">
                        <a:lnSpc>
                          <a:spcPct val="150000"/>
                        </a:lnSpc>
                        <a:buNone/>
                      </a:pP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2322195" y="1984375"/>
            <a:ext cx="21723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>
              <a:lnSpc>
                <a:spcPct val="150000"/>
              </a:lnSpc>
              <a:buNone/>
            </a:pPr>
            <a:r>
              <a:rPr 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“一带一路”</a:t>
            </a:r>
            <a:endParaRPr lang="en-US" sz="2400" b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indent="0" algn="ctr" fontAlgn="auto">
              <a:lnSpc>
                <a:spcPct val="150000"/>
              </a:lnSpc>
              <a:buNone/>
            </a:pPr>
            <a:r>
              <a:rPr 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倡议</a:t>
            </a:r>
            <a:endParaRPr lang="en-US" sz="2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43125" y="3959225"/>
            <a:ext cx="25304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ct val="150000"/>
              </a:lnSpc>
              <a:buClrTx/>
              <a:buSzTx/>
              <a:buNone/>
            </a:pPr>
            <a:r>
              <a:rPr 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构建“人类命运共同体”理念</a:t>
            </a:r>
            <a:endParaRPr lang="en-US" sz="2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49165" y="1879600"/>
            <a:ext cx="65982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 fontAlgn="auto">
              <a:lnSpc>
                <a:spcPct val="100000"/>
              </a:lnSpc>
              <a:buNone/>
            </a:pPr>
            <a:r>
              <a:rPr lang="en-US" sz="24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借用古代丝绸之路的历史符号，积极发展与沿线国家的经济合作伙伴关系等，有利于促进沿线国家和地区的经济发展，推动了经济全球化进程</a:t>
            </a:r>
            <a:endParaRPr lang="en-US" sz="240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49165" y="3820795"/>
            <a:ext cx="67373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/>
            <a:r>
              <a:rPr lang="en-US" sz="24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强调要构建以合作共赢为核心的新型国际关系，打造人类命运共同体。追求本国利益时兼顾他国合理关切，在谋求本国发展中促进各国共同发展，有利于构建公正合理的国际新秩序，对当代国际关系的影响积极而深远</a:t>
            </a:r>
            <a:endParaRPr lang="en-US" sz="240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5" grpId="0"/>
      <p:bldP spid="5" grpId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1" name="TextBox 3"/>
          <p:cNvSpPr txBox="1"/>
          <p:nvPr/>
        </p:nvSpPr>
        <p:spPr>
          <a:xfrm>
            <a:off x="393065" y="1905000"/>
            <a:ext cx="609600" cy="20612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00000"/>
              </a:lnSpc>
            </a:pPr>
            <a:r>
              <a:rPr lang="zh-CN" altLang="en-US" sz="3200" b="0" dirty="0">
                <a:solidFill>
                  <a:schemeClr val="tx1"/>
                </a:solidFill>
                <a:latin typeface="微软雅黑" panose="020B0503020204020204" charset="-122"/>
              </a:rPr>
              <a:t>民族关系</a:t>
            </a:r>
            <a:endParaRPr lang="zh-CN" altLang="en-US" sz="3200" b="0" dirty="0">
              <a:solidFill>
                <a:schemeClr val="tx1"/>
              </a:solidFill>
              <a:latin typeface="微软雅黑" panose="020B050302020402020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29200" y="58579"/>
            <a:ext cx="5715000" cy="4603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秦汉：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北击匈奴（西汉卫青、霍去病）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55235" y="639604"/>
            <a:ext cx="5715000" cy="4603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两宋：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两宋与西夏、辽、金的和战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29200" y="1204119"/>
            <a:ext cx="5715000" cy="8299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西汉：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昭君出塞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唐朝：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文成公主入藏吐蕃与松赞干布通婚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55235" y="2098199"/>
            <a:ext cx="5791200" cy="4603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清朝：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顺治帝册封达赖，康熙帝册封班禅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55235" y="4299744"/>
            <a:ext cx="5715000" cy="8299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元朝：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设宣政院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（西藏正式归属中央）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清朝：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册封达赖和班禅、设驻藏大臣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29200" y="5262087"/>
            <a:ext cx="5715000" cy="4603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元朝：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设澎湖巡检司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（正式归属中央）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2" name="组合 31"/>
          <p:cNvGrpSpPr/>
          <p:nvPr/>
        </p:nvGrpSpPr>
        <p:grpSpPr>
          <a:xfrm>
            <a:off x="1129349" y="892175"/>
            <a:ext cx="1449386" cy="3997469"/>
            <a:chOff x="878682" y="1371600"/>
            <a:chExt cx="1448593" cy="3998055"/>
          </a:xfrm>
        </p:grpSpPr>
        <p:sp>
          <p:nvSpPr>
            <p:cNvPr id="7233" name="TextBox 5"/>
            <p:cNvSpPr txBox="1"/>
            <p:nvPr/>
          </p:nvSpPr>
          <p:spPr>
            <a:xfrm>
              <a:off x="1260475" y="1371600"/>
              <a:ext cx="1066800" cy="645255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spAutoFit/>
            </a:bodyPr>
            <a:p>
              <a:pPr>
                <a:lnSpc>
                  <a:spcPct val="100000"/>
                </a:lnSpc>
              </a:pPr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charset="-122"/>
                </a:rPr>
                <a:t>历代民族关系</a:t>
              </a:r>
              <a:endParaRPr lang="zh-CN" altLang="en-US" b="0" dirty="0">
                <a:solidFill>
                  <a:schemeClr val="tx1"/>
                </a:solidFill>
                <a:latin typeface="微软雅黑" panose="020B0503020204020204" charset="-122"/>
              </a:endParaRPr>
            </a:p>
          </p:txBody>
        </p:sp>
        <p:sp>
          <p:nvSpPr>
            <p:cNvPr id="7234" name="TextBox 10"/>
            <p:cNvSpPr txBox="1"/>
            <p:nvPr/>
          </p:nvSpPr>
          <p:spPr>
            <a:xfrm>
              <a:off x="1260475" y="4724400"/>
              <a:ext cx="1066800" cy="645255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spAutoFit/>
            </a:bodyPr>
            <a:p>
              <a:pPr>
                <a:lnSpc>
                  <a:spcPct val="100000"/>
                </a:lnSpc>
              </a:pPr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charset="-122"/>
                </a:rPr>
                <a:t>对边疆的管辖</a:t>
              </a:r>
              <a:endParaRPr lang="zh-CN" altLang="en-US" b="0" dirty="0">
                <a:solidFill>
                  <a:schemeClr val="tx1"/>
                </a:solidFill>
                <a:latin typeface="微软雅黑" panose="020B0503020204020204" charset="-122"/>
              </a:endParaRPr>
            </a:p>
          </p:txBody>
        </p:sp>
        <p:cxnSp>
          <p:nvCxnSpPr>
            <p:cNvPr id="26" name="直接连接符 25"/>
            <p:cNvCxnSpPr/>
            <p:nvPr/>
          </p:nvCxnSpPr>
          <p:spPr>
            <a:xfrm rot="5400000">
              <a:off x="-797171" y="3657142"/>
              <a:ext cx="3353292" cy="158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880267" y="1981289"/>
              <a:ext cx="380792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880267" y="5334581"/>
              <a:ext cx="380792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45"/>
          <p:cNvGrpSpPr/>
          <p:nvPr/>
        </p:nvGrpSpPr>
        <p:grpSpPr>
          <a:xfrm>
            <a:off x="2590800" y="117792"/>
            <a:ext cx="1676400" cy="2426969"/>
            <a:chOff x="2327275" y="915352"/>
            <a:chExt cx="1676400" cy="2426315"/>
          </a:xfrm>
        </p:grpSpPr>
        <p:sp>
          <p:nvSpPr>
            <p:cNvPr id="12" name="TextBox 11"/>
            <p:cNvSpPr txBox="1"/>
            <p:nvPr/>
          </p:nvSpPr>
          <p:spPr>
            <a:xfrm>
              <a:off x="2936875" y="915352"/>
              <a:ext cx="1066800" cy="521829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战争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36875" y="2819838"/>
              <a:ext cx="1066800" cy="521829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册封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936875" y="1905685"/>
              <a:ext cx="1066800" cy="521829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和亲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7228" name="组合 39"/>
            <p:cNvGrpSpPr/>
            <p:nvPr/>
          </p:nvGrpSpPr>
          <p:grpSpPr>
            <a:xfrm>
              <a:off x="2327275" y="990600"/>
              <a:ext cx="609600" cy="2135188"/>
              <a:chOff x="2327275" y="990600"/>
              <a:chExt cx="609600" cy="2135188"/>
            </a:xfrm>
          </p:grpSpPr>
          <p:cxnSp>
            <p:nvCxnSpPr>
              <p:cNvPr id="33" name="直接连接符 32"/>
              <p:cNvCxnSpPr/>
              <p:nvPr/>
            </p:nvCxnSpPr>
            <p:spPr>
              <a:xfrm rot="5400000">
                <a:off x="1566358" y="2056297"/>
                <a:ext cx="2133025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2327275" y="2133271"/>
                <a:ext cx="609600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/>
            </p:nvCxnSpPr>
            <p:spPr>
              <a:xfrm>
                <a:off x="2632075" y="990579"/>
                <a:ext cx="304800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/>
            </p:nvCxnSpPr>
            <p:spPr>
              <a:xfrm>
                <a:off x="2632075" y="3123604"/>
                <a:ext cx="304800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组合 46"/>
          <p:cNvGrpSpPr/>
          <p:nvPr/>
        </p:nvGrpSpPr>
        <p:grpSpPr>
          <a:xfrm>
            <a:off x="2592705" y="3219132"/>
            <a:ext cx="1676400" cy="2503171"/>
            <a:chOff x="2327275" y="4039552"/>
            <a:chExt cx="1676400" cy="2502516"/>
          </a:xfrm>
        </p:grpSpPr>
        <p:sp>
          <p:nvSpPr>
            <p:cNvPr id="19" name="TextBox 18"/>
            <p:cNvSpPr txBox="1"/>
            <p:nvPr/>
          </p:nvSpPr>
          <p:spPr>
            <a:xfrm>
              <a:off x="2936875" y="4039552"/>
              <a:ext cx="1066800" cy="521834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新疆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936875" y="5106073"/>
              <a:ext cx="990600" cy="521834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西藏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936875" y="6020234"/>
              <a:ext cx="990600" cy="521834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台湾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7220" name="组合 40"/>
            <p:cNvGrpSpPr/>
            <p:nvPr/>
          </p:nvGrpSpPr>
          <p:grpSpPr>
            <a:xfrm>
              <a:off x="2327275" y="4191000"/>
              <a:ext cx="609600" cy="2135188"/>
              <a:chOff x="2327275" y="990600"/>
              <a:chExt cx="609600" cy="2135188"/>
            </a:xfrm>
          </p:grpSpPr>
          <p:cxnSp>
            <p:nvCxnSpPr>
              <p:cNvPr id="42" name="直接连接符 41"/>
              <p:cNvCxnSpPr/>
              <p:nvPr/>
            </p:nvCxnSpPr>
            <p:spPr>
              <a:xfrm rot="5400000">
                <a:off x="1566349" y="2056287"/>
                <a:ext cx="2133043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2327275" y="2133261"/>
                <a:ext cx="609600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/>
              <p:nvPr/>
            </p:nvCxnSpPr>
            <p:spPr>
              <a:xfrm>
                <a:off x="2632075" y="990560"/>
                <a:ext cx="304800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2632075" y="3123603"/>
                <a:ext cx="304800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组合 52"/>
          <p:cNvGrpSpPr/>
          <p:nvPr/>
        </p:nvGrpSpPr>
        <p:grpSpPr>
          <a:xfrm>
            <a:off x="4269105" y="2975610"/>
            <a:ext cx="609600" cy="990600"/>
            <a:chOff x="2327275" y="990600"/>
            <a:chExt cx="609600" cy="2135188"/>
          </a:xfrm>
        </p:grpSpPr>
        <p:cxnSp>
          <p:nvCxnSpPr>
            <p:cNvPr id="54" name="直接连接符 53"/>
            <p:cNvCxnSpPr/>
            <p:nvPr/>
          </p:nvCxnSpPr>
          <p:spPr>
            <a:xfrm rot="5400000">
              <a:off x="1565275" y="2057400"/>
              <a:ext cx="2135188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>
              <a:off x="2327275" y="2133473"/>
              <a:ext cx="609600" cy="342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>
              <a:off x="2632075" y="990600"/>
              <a:ext cx="304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>
              <a:off x="2632075" y="3125788"/>
              <a:ext cx="304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组合 82"/>
          <p:cNvGrpSpPr/>
          <p:nvPr/>
        </p:nvGrpSpPr>
        <p:grpSpPr>
          <a:xfrm>
            <a:off x="4191000" y="4371975"/>
            <a:ext cx="685800" cy="685800"/>
            <a:chOff x="3927475" y="5029200"/>
            <a:chExt cx="685800" cy="762000"/>
          </a:xfrm>
        </p:grpSpPr>
        <p:grpSp>
          <p:nvGrpSpPr>
            <p:cNvPr id="7208" name="组合 57"/>
            <p:cNvGrpSpPr/>
            <p:nvPr/>
          </p:nvGrpSpPr>
          <p:grpSpPr>
            <a:xfrm>
              <a:off x="4308475" y="5029200"/>
              <a:ext cx="304800" cy="762000"/>
              <a:chOff x="2632075" y="990600"/>
              <a:chExt cx="304800" cy="2135188"/>
            </a:xfrm>
          </p:grpSpPr>
          <p:cxnSp>
            <p:nvCxnSpPr>
              <p:cNvPr id="59" name="直接连接符 58"/>
              <p:cNvCxnSpPr/>
              <p:nvPr/>
            </p:nvCxnSpPr>
            <p:spPr>
              <a:xfrm rot="5400000">
                <a:off x="1565275" y="2057400"/>
                <a:ext cx="2135188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2632075" y="990600"/>
                <a:ext cx="3048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2632075" y="3125788"/>
                <a:ext cx="3048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9" name="直接连接符 78"/>
            <p:cNvCxnSpPr/>
            <p:nvPr/>
          </p:nvCxnSpPr>
          <p:spPr>
            <a:xfrm>
              <a:off x="3927475" y="5334353"/>
              <a:ext cx="381000" cy="176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组合 83"/>
          <p:cNvGrpSpPr/>
          <p:nvPr/>
        </p:nvGrpSpPr>
        <p:grpSpPr>
          <a:xfrm>
            <a:off x="4194810" y="5231130"/>
            <a:ext cx="685800" cy="685800"/>
            <a:chOff x="3927475" y="5029200"/>
            <a:chExt cx="685800" cy="762000"/>
          </a:xfrm>
        </p:grpSpPr>
        <p:grpSp>
          <p:nvGrpSpPr>
            <p:cNvPr id="7203" name="组合 57"/>
            <p:cNvGrpSpPr/>
            <p:nvPr/>
          </p:nvGrpSpPr>
          <p:grpSpPr>
            <a:xfrm>
              <a:off x="4308475" y="5029200"/>
              <a:ext cx="304800" cy="762000"/>
              <a:chOff x="2632075" y="990600"/>
              <a:chExt cx="304800" cy="2135188"/>
            </a:xfrm>
          </p:grpSpPr>
          <p:cxnSp>
            <p:nvCxnSpPr>
              <p:cNvPr id="87" name="直接连接符 86"/>
              <p:cNvCxnSpPr/>
              <p:nvPr/>
            </p:nvCxnSpPr>
            <p:spPr>
              <a:xfrm rot="5400000">
                <a:off x="1565275" y="2057400"/>
                <a:ext cx="2135188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直接连接符 87"/>
              <p:cNvCxnSpPr/>
              <p:nvPr/>
            </p:nvCxnSpPr>
            <p:spPr>
              <a:xfrm>
                <a:off x="2632075" y="990600"/>
                <a:ext cx="3048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接连接符 88"/>
              <p:cNvCxnSpPr/>
              <p:nvPr/>
            </p:nvCxnSpPr>
            <p:spPr>
              <a:xfrm>
                <a:off x="2632075" y="3125788"/>
                <a:ext cx="3048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6" name="直接连接符 85"/>
            <p:cNvCxnSpPr/>
            <p:nvPr/>
          </p:nvCxnSpPr>
          <p:spPr>
            <a:xfrm>
              <a:off x="3927475" y="5334353"/>
              <a:ext cx="381000" cy="176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TextBox 89"/>
          <p:cNvSpPr txBox="1"/>
          <p:nvPr/>
        </p:nvSpPr>
        <p:spPr>
          <a:xfrm>
            <a:off x="5055235" y="5722462"/>
            <a:ext cx="5715000" cy="4603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清朝：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设台湾府，隶属福建省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25" name="组合 92"/>
          <p:cNvGrpSpPr/>
          <p:nvPr/>
        </p:nvGrpSpPr>
        <p:grpSpPr>
          <a:xfrm>
            <a:off x="4914900" y="2824004"/>
            <a:ext cx="5791200" cy="1374775"/>
            <a:chOff x="4613275" y="3658394"/>
            <a:chExt cx="5562600" cy="1374477"/>
          </a:xfrm>
        </p:grpSpPr>
        <p:sp>
          <p:nvSpPr>
            <p:cNvPr id="22" name="TextBox 21"/>
            <p:cNvSpPr txBox="1"/>
            <p:nvPr/>
          </p:nvSpPr>
          <p:spPr>
            <a:xfrm>
              <a:off x="4613275" y="3658394"/>
              <a:ext cx="5562600" cy="460275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西汉：</a:t>
              </a: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设西域都护府</a:t>
              </a: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（新疆正式归属中央）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613275" y="4115495"/>
              <a:ext cx="5562600" cy="460275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唐朝：</a:t>
              </a: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设安西都护府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613275" y="4572596"/>
              <a:ext cx="5562600" cy="460275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清朝：</a:t>
              </a: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设伊犁将军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27" name="组合 93"/>
          <p:cNvGrpSpPr/>
          <p:nvPr/>
        </p:nvGrpSpPr>
        <p:grpSpPr>
          <a:xfrm>
            <a:off x="4265295" y="288290"/>
            <a:ext cx="685800" cy="685800"/>
            <a:chOff x="3927475" y="5029200"/>
            <a:chExt cx="685800" cy="762000"/>
          </a:xfrm>
        </p:grpSpPr>
        <p:grpSp>
          <p:nvGrpSpPr>
            <p:cNvPr id="7195" name="组合 57"/>
            <p:cNvGrpSpPr/>
            <p:nvPr/>
          </p:nvGrpSpPr>
          <p:grpSpPr>
            <a:xfrm>
              <a:off x="4308475" y="5029200"/>
              <a:ext cx="304800" cy="762000"/>
              <a:chOff x="2632075" y="990600"/>
              <a:chExt cx="304800" cy="2135188"/>
            </a:xfrm>
          </p:grpSpPr>
          <p:cxnSp>
            <p:nvCxnSpPr>
              <p:cNvPr id="97" name="直接连接符 96"/>
              <p:cNvCxnSpPr/>
              <p:nvPr/>
            </p:nvCxnSpPr>
            <p:spPr>
              <a:xfrm rot="5400000">
                <a:off x="1565275" y="2057400"/>
                <a:ext cx="2135188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接连接符 97"/>
              <p:cNvCxnSpPr/>
              <p:nvPr/>
            </p:nvCxnSpPr>
            <p:spPr>
              <a:xfrm>
                <a:off x="2632075" y="990600"/>
                <a:ext cx="3048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直接连接符 98"/>
              <p:cNvCxnSpPr/>
              <p:nvPr/>
            </p:nvCxnSpPr>
            <p:spPr>
              <a:xfrm>
                <a:off x="2632075" y="3125788"/>
                <a:ext cx="3048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6" name="直接连接符 95"/>
            <p:cNvCxnSpPr/>
            <p:nvPr/>
          </p:nvCxnSpPr>
          <p:spPr>
            <a:xfrm>
              <a:off x="3927475" y="5334353"/>
              <a:ext cx="381000" cy="176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组合 99"/>
          <p:cNvGrpSpPr/>
          <p:nvPr/>
        </p:nvGrpSpPr>
        <p:grpSpPr>
          <a:xfrm>
            <a:off x="4267200" y="1225550"/>
            <a:ext cx="685800" cy="685800"/>
            <a:chOff x="3927475" y="5029200"/>
            <a:chExt cx="685800" cy="762000"/>
          </a:xfrm>
        </p:grpSpPr>
        <p:grpSp>
          <p:nvGrpSpPr>
            <p:cNvPr id="7190" name="组合 57"/>
            <p:cNvGrpSpPr/>
            <p:nvPr/>
          </p:nvGrpSpPr>
          <p:grpSpPr>
            <a:xfrm>
              <a:off x="4308475" y="5029200"/>
              <a:ext cx="304800" cy="762000"/>
              <a:chOff x="2632075" y="990600"/>
              <a:chExt cx="304800" cy="2135188"/>
            </a:xfrm>
          </p:grpSpPr>
          <p:cxnSp>
            <p:nvCxnSpPr>
              <p:cNvPr id="103" name="直接连接符 102"/>
              <p:cNvCxnSpPr/>
              <p:nvPr/>
            </p:nvCxnSpPr>
            <p:spPr>
              <a:xfrm rot="5400000">
                <a:off x="1565275" y="2057400"/>
                <a:ext cx="2135188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直接连接符 103"/>
              <p:cNvCxnSpPr/>
              <p:nvPr/>
            </p:nvCxnSpPr>
            <p:spPr>
              <a:xfrm>
                <a:off x="2632075" y="990600"/>
                <a:ext cx="3048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直接连接符 104"/>
              <p:cNvCxnSpPr/>
              <p:nvPr/>
            </p:nvCxnSpPr>
            <p:spPr>
              <a:xfrm>
                <a:off x="2632075" y="3125788"/>
                <a:ext cx="3048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2" name="直接连接符 101"/>
            <p:cNvCxnSpPr/>
            <p:nvPr/>
          </p:nvCxnSpPr>
          <p:spPr>
            <a:xfrm>
              <a:off x="3927475" y="5334353"/>
              <a:ext cx="381000" cy="176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6" name="直接连接符 105"/>
          <p:cNvCxnSpPr/>
          <p:nvPr/>
        </p:nvCxnSpPr>
        <p:spPr>
          <a:xfrm>
            <a:off x="4268470" y="2328545"/>
            <a:ext cx="60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矩形 106"/>
          <p:cNvSpPr/>
          <p:nvPr/>
        </p:nvSpPr>
        <p:spPr>
          <a:xfrm>
            <a:off x="10744200" y="1295400"/>
            <a:ext cx="929268" cy="474154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ea"/>
                <a:ea typeface="+mn-ea"/>
                <a:cs typeface="+mn-cs"/>
              </a:rPr>
              <a:t>和睦相处是主流</a:t>
            </a:r>
            <a:endParaRPr kumimoji="0" lang="zh-CN" altLang="en-US" sz="36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23340" y="6301105"/>
            <a:ext cx="7511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当今对少数民族的管辖：</a:t>
            </a:r>
            <a:r>
              <a:rPr lang="zh-CN" altLang="en-US" sz="2800">
                <a:solidFill>
                  <a:srgbClr val="FF0000"/>
                </a:solidFill>
              </a:rPr>
              <a:t>民族区域自治制度</a:t>
            </a:r>
            <a:endParaRPr lang="zh-CN" altLang="en-US" sz="28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  <p:bldP spid="23" grpId="0" bldLvl="0" animBg="1"/>
      <p:bldP spid="24" grpId="0" bldLvl="0" animBg="1"/>
      <p:bldP spid="90" grpId="0" bldLvl="0" animBg="1"/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" name="矩形 24"/>
          <p:cNvSpPr/>
          <p:nvPr/>
        </p:nvSpPr>
        <p:spPr>
          <a:xfrm>
            <a:off x="620395" y="802005"/>
            <a:ext cx="2209800" cy="1219200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港澳台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问题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4" name="组合 40"/>
          <p:cNvGrpSpPr/>
          <p:nvPr/>
        </p:nvGrpSpPr>
        <p:grpSpPr>
          <a:xfrm>
            <a:off x="3009265" y="608330"/>
            <a:ext cx="609600" cy="2135188"/>
            <a:chOff x="2327275" y="990559"/>
            <a:chExt cx="609600" cy="2134632"/>
          </a:xfrm>
        </p:grpSpPr>
        <p:cxnSp>
          <p:nvCxnSpPr>
            <p:cNvPr id="31" name="直接连接符 30"/>
            <p:cNvCxnSpPr/>
            <p:nvPr/>
          </p:nvCxnSpPr>
          <p:spPr>
            <a:xfrm rot="5400000">
              <a:off x="1566347" y="2056287"/>
              <a:ext cx="2133044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2327275" y="2133261"/>
              <a:ext cx="60960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2632075" y="990559"/>
              <a:ext cx="30480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2632075" y="3123603"/>
              <a:ext cx="30480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矩形 25"/>
          <p:cNvSpPr/>
          <p:nvPr/>
        </p:nvSpPr>
        <p:spPr>
          <a:xfrm>
            <a:off x="3715385" y="161925"/>
            <a:ext cx="2589530" cy="838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英国割占香港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718560" y="1159510"/>
            <a:ext cx="2590800" cy="9906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葡萄牙占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领澳门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718560" y="2309495"/>
            <a:ext cx="25908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解放战争造成台湾分离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5" name="组合 54"/>
          <p:cNvGrpSpPr/>
          <p:nvPr/>
        </p:nvGrpSpPr>
        <p:grpSpPr>
          <a:xfrm>
            <a:off x="6036945" y="51118"/>
            <a:ext cx="2799715" cy="3008312"/>
            <a:chOff x="5547360" y="3316388"/>
            <a:chExt cx="2799716" cy="3008211"/>
          </a:xfrm>
        </p:grpSpPr>
        <p:sp>
          <p:nvSpPr>
            <p:cNvPr id="15383" name="Rectangle 17"/>
            <p:cNvSpPr/>
            <p:nvPr/>
          </p:nvSpPr>
          <p:spPr>
            <a:xfrm>
              <a:off x="5547360" y="5788667"/>
              <a:ext cx="449580" cy="39876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 anchorCtr="0">
              <a:spAutoFit/>
            </a:bodyPr>
            <a:p>
              <a:pPr indent="266700" algn="ctr" eaLnBrk="0" hangingPunct="0">
                <a:lnSpc>
                  <a:spcPct val="100000"/>
                </a:lnSpc>
              </a:pPr>
              <a:endParaRPr lang="zh-CN" altLang="en-US" sz="20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5384" name="组合 40"/>
            <p:cNvGrpSpPr/>
            <p:nvPr/>
          </p:nvGrpSpPr>
          <p:grpSpPr>
            <a:xfrm rot="10800000">
              <a:off x="6061075" y="3886200"/>
              <a:ext cx="2057401" cy="2438399"/>
              <a:chOff x="2514844" y="990559"/>
              <a:chExt cx="422031" cy="2134632"/>
            </a:xfrm>
          </p:grpSpPr>
          <p:cxnSp>
            <p:nvCxnSpPr>
              <p:cNvPr id="41" name="直接连接符 40"/>
              <p:cNvCxnSpPr/>
              <p:nvPr/>
            </p:nvCxnSpPr>
            <p:spPr>
              <a:xfrm rot="5400000">
                <a:off x="1567931" y="2063278"/>
                <a:ext cx="2133172" cy="162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 flipV="1">
                <a:off x="2514844" y="2134272"/>
                <a:ext cx="42203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2632075" y="997507"/>
                <a:ext cx="304800" cy="139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/>
              <p:nvPr/>
            </p:nvCxnSpPr>
            <p:spPr>
              <a:xfrm>
                <a:off x="2633703" y="3130679"/>
                <a:ext cx="304800" cy="138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385" name="TextBox 45"/>
            <p:cNvSpPr txBox="1"/>
            <p:nvPr/>
          </p:nvSpPr>
          <p:spPr>
            <a:xfrm>
              <a:off x="5908675" y="3316388"/>
              <a:ext cx="2438401" cy="368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dirty="0">
                  <a:solidFill>
                    <a:srgbClr val="FF0000"/>
                  </a:solidFill>
                  <a:latin typeface="微软雅黑" panose="020B0503020204020204" charset="-122"/>
                </a:rPr>
                <a:t>1997</a:t>
              </a:r>
              <a:r>
                <a:rPr lang="zh-CN" altLang="en-US" dirty="0">
                  <a:latin typeface="微软雅黑" panose="020B0503020204020204" charset="-122"/>
                </a:rPr>
                <a:t>回归</a:t>
              </a:r>
              <a:endParaRPr lang="zh-CN" altLang="en-US" dirty="0">
                <a:latin typeface="微软雅黑" panose="020B0503020204020204" charset="-122"/>
              </a:endParaRPr>
            </a:p>
          </p:txBody>
        </p:sp>
        <p:sp>
          <p:nvSpPr>
            <p:cNvPr id="15386" name="TextBox 46"/>
            <p:cNvSpPr txBox="1"/>
            <p:nvPr/>
          </p:nvSpPr>
          <p:spPr>
            <a:xfrm>
              <a:off x="5832475" y="4343400"/>
              <a:ext cx="2133601" cy="368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dirty="0">
                  <a:solidFill>
                    <a:srgbClr val="FF0000"/>
                  </a:solidFill>
                  <a:latin typeface="微软雅黑" panose="020B0503020204020204" charset="-122"/>
                </a:rPr>
                <a:t>1999</a:t>
              </a:r>
              <a:r>
                <a:rPr lang="zh-CN" altLang="en-US" dirty="0">
                  <a:latin typeface="微软雅黑" panose="020B0503020204020204" charset="-122"/>
                </a:rPr>
                <a:t>回归</a:t>
              </a:r>
              <a:endParaRPr lang="zh-CN" altLang="en-US" dirty="0">
                <a:latin typeface="微软雅黑" panose="020B0503020204020204" charset="-122"/>
              </a:endParaRPr>
            </a:p>
          </p:txBody>
        </p:sp>
        <p:sp>
          <p:nvSpPr>
            <p:cNvPr id="15387" name="TextBox 47"/>
            <p:cNvSpPr txBox="1"/>
            <p:nvPr/>
          </p:nvSpPr>
          <p:spPr>
            <a:xfrm>
              <a:off x="5908675" y="5486400"/>
              <a:ext cx="1676400" cy="368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dirty="0">
                  <a:latin typeface="微软雅黑" panose="020B0503020204020204" charset="-122"/>
                </a:rPr>
                <a:t>频繁交往</a:t>
              </a:r>
              <a:endParaRPr lang="zh-CN" altLang="en-US" dirty="0">
                <a:latin typeface="微软雅黑" panose="020B0503020204020204" charset="-122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8683625" y="1223645"/>
            <a:ext cx="2133600" cy="1219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一国两制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33400" y="4298315"/>
            <a:ext cx="2286000" cy="1219200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新中国外交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6" name="组合 40"/>
          <p:cNvGrpSpPr/>
          <p:nvPr/>
        </p:nvGrpSpPr>
        <p:grpSpPr>
          <a:xfrm>
            <a:off x="2884805" y="3959860"/>
            <a:ext cx="609600" cy="2135188"/>
            <a:chOff x="2327275" y="990559"/>
            <a:chExt cx="609600" cy="2134632"/>
          </a:xfrm>
        </p:grpSpPr>
        <p:cxnSp>
          <p:nvCxnSpPr>
            <p:cNvPr id="18" name="直接连接符 17"/>
            <p:cNvCxnSpPr/>
            <p:nvPr/>
          </p:nvCxnSpPr>
          <p:spPr>
            <a:xfrm rot="5400000">
              <a:off x="1566347" y="2056287"/>
              <a:ext cx="2133044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2327275" y="2133261"/>
              <a:ext cx="60960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2632075" y="990559"/>
              <a:ext cx="30480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2632075" y="3123603"/>
              <a:ext cx="30480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矩形 14"/>
          <p:cNvSpPr/>
          <p:nvPr/>
        </p:nvSpPr>
        <p:spPr>
          <a:xfrm>
            <a:off x="3679190" y="3512185"/>
            <a:ext cx="2895600" cy="914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1971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，恢复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联合国席位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679190" y="4761230"/>
            <a:ext cx="2895600" cy="685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1972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年中日建交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679190" y="5781675"/>
            <a:ext cx="2895600" cy="762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1979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年中美建交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7" name="组合 40"/>
          <p:cNvGrpSpPr/>
          <p:nvPr/>
        </p:nvGrpSpPr>
        <p:grpSpPr>
          <a:xfrm rot="10800000">
            <a:off x="6767195" y="4027805"/>
            <a:ext cx="609600" cy="2135188"/>
            <a:chOff x="2327275" y="990559"/>
            <a:chExt cx="609600" cy="2134632"/>
          </a:xfrm>
        </p:grpSpPr>
        <p:cxnSp>
          <p:nvCxnSpPr>
            <p:cNvPr id="36" name="直接连接符 35"/>
            <p:cNvCxnSpPr/>
            <p:nvPr/>
          </p:nvCxnSpPr>
          <p:spPr>
            <a:xfrm rot="5400000">
              <a:off x="1574284" y="2048352"/>
              <a:ext cx="2133044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2327275" y="2133261"/>
              <a:ext cx="60960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2632075" y="990559"/>
              <a:ext cx="30480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2632075" y="3123603"/>
              <a:ext cx="30480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矩形 13"/>
          <p:cNvSpPr/>
          <p:nvPr/>
        </p:nvSpPr>
        <p:spPr>
          <a:xfrm>
            <a:off x="7434580" y="3303270"/>
            <a:ext cx="3385820" cy="290449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政策：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独立自主的和平外交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原则：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和平共处五项原则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方针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：求同存异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8" name="组合 40"/>
          <p:cNvGrpSpPr/>
          <p:nvPr/>
        </p:nvGrpSpPr>
        <p:grpSpPr>
          <a:xfrm rot="10800000">
            <a:off x="10861675" y="1865630"/>
            <a:ext cx="838200" cy="3581400"/>
            <a:chOff x="2098675" y="990559"/>
            <a:chExt cx="838200" cy="2134632"/>
          </a:xfrm>
        </p:grpSpPr>
        <p:cxnSp>
          <p:nvCxnSpPr>
            <p:cNvPr id="51" name="直接连接符 50"/>
            <p:cNvCxnSpPr/>
            <p:nvPr/>
          </p:nvCxnSpPr>
          <p:spPr>
            <a:xfrm rot="5400000">
              <a:off x="1574437" y="2056134"/>
              <a:ext cx="213274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2098675" y="2138302"/>
              <a:ext cx="609600" cy="94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>
              <a:off x="2632075" y="990559"/>
              <a:ext cx="304800" cy="189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>
              <a:off x="2632075" y="3123299"/>
              <a:ext cx="304800" cy="189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矩形 48"/>
          <p:cNvSpPr/>
          <p:nvPr/>
        </p:nvSpPr>
        <p:spPr>
          <a:xfrm>
            <a:off x="11324590" y="142875"/>
            <a:ext cx="796925" cy="64008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祖国统一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国际地位提高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28" grpId="0" bldLvl="0" animBg="1"/>
      <p:bldP spid="29" grpId="0" bldLvl="0" animBg="1"/>
      <p:bldP spid="15" grpId="0" bldLvl="0" animBg="1"/>
      <p:bldP spid="16" grpId="0" bldLvl="0" animBg="1"/>
      <p:bldP spid="22" grpId="0" bldLvl="0" animBg="1"/>
      <p:bldP spid="14" grpId="0" bldLvl="0" animBg="1"/>
      <p:bldP spid="49" grpId="0" bldLvl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MEDIACOVER_FLAG" val="1"/>
</p:tagLst>
</file>

<file path=ppt/tags/tag11.xml><?xml version="1.0" encoding="utf-8"?>
<p:tagLst xmlns:p="http://schemas.openxmlformats.org/presentationml/2006/main">
  <p:tag name="KSO_WM_UNIT_TABLE_BEAUTIFY" val="smartTable{f39f0b9a-e55b-4c72-ba61-1c774aa00400}"/>
  <p:tag name="TABLE_ENDDRAG_ORIGIN_RECT" val="869*95"/>
  <p:tag name="TABLE_ENDDRAG_RECT" val="45*99*869*95"/>
</p:tagLst>
</file>

<file path=ppt/tags/tag12.xml><?xml version="1.0" encoding="utf-8"?>
<p:tagLst xmlns:p="http://schemas.openxmlformats.org/presentationml/2006/main">
  <p:tag name="KSO_WM_UNIT_TABLE_BEAUTIFY" val="smartTable{54c212ae-5e28-487e-b7e7-4939b3b9e233}"/>
  <p:tag name="TABLE_ENDDRAG_ORIGIN_RECT" val="870*160"/>
  <p:tag name="TABLE_ENDDRAG_RECT" val="45*200*870*160"/>
</p:tagLst>
</file>

<file path=ppt/tags/tag13.xml><?xml version="1.0" encoding="utf-8"?>
<p:tagLst xmlns:p="http://schemas.openxmlformats.org/presentationml/2006/main">
  <p:tag name="KSO_WM_UNIT_TABLE_BEAUTIFY" val="smartTable{f0feb569-043b-447b-9b47-9803fddeed3c}"/>
  <p:tag name="TABLE_ENDDRAG_ORIGIN_RECT" val="865*166"/>
  <p:tag name="TABLE_ENDDRAG_RECT" val="45*373*865*166"/>
</p:tagLst>
</file>

<file path=ppt/tags/tag14.xml><?xml version="1.0" encoding="utf-8"?>
<p:tagLst xmlns:p="http://schemas.openxmlformats.org/presentationml/2006/main">
  <p:tag name="KSO_WM_UNIT_TABLE_BEAUTIFY" val="smartTable{be2b8000-d17c-4b01-9c2e-00dd024608ef}"/>
  <p:tag name="TABLE_ENDDRAG_ORIGIN_RECT" val="858*166"/>
  <p:tag name="TABLE_ENDDRAG_RECT" val="56*74*858*166"/>
</p:tagLst>
</file>

<file path=ppt/tags/tag15.xml><?xml version="1.0" encoding="utf-8"?>
<p:tagLst xmlns:p="http://schemas.openxmlformats.org/presentationml/2006/main">
  <p:tag name="KSO_WM_UNIT_TABLE_BEAUTIFY" val="smartTable{cafdb5c4-4a34-47c8-b88a-1c158f6ed1b2}"/>
  <p:tag name="TABLE_ENDDRAG_ORIGIN_RECT" val="858*184"/>
  <p:tag name="TABLE_ENDDRAG_RECT" val="56*255*858*184"/>
</p:tagLst>
</file>

<file path=ppt/tags/tag16.xml><?xml version="1.0" encoding="utf-8"?>
<p:tagLst xmlns:p="http://schemas.openxmlformats.org/presentationml/2006/main">
  <p:tag name="KSO_WM_UNIT_TABLE_BEAUTIFY" val="smartTable{8b85f441-6785-4394-952f-fbb5610d44bf}"/>
  <p:tag name="TABLE_ENDDRAG_ORIGIN_RECT" val="867*113"/>
  <p:tag name="TABLE_ENDDRAG_RECT" val="46*139*867*113"/>
</p:tagLst>
</file>

<file path=ppt/tags/tag17.xml><?xml version="1.0" encoding="utf-8"?>
<p:tagLst xmlns:p="http://schemas.openxmlformats.org/presentationml/2006/main">
  <p:tag name="KSO_WM_UNIT_PLACING_PICTURE_USER_VIEWPORT" val="{&quot;height&quot;:4644,&quot;width&quot;:7200}"/>
</p:tagLst>
</file>

<file path=ppt/tags/tag18.xml><?xml version="1.0" encoding="utf-8"?>
<p:tagLst xmlns:p="http://schemas.openxmlformats.org/presentationml/2006/main">
  <p:tag name="COMMONDATA" val="eyJoZGlkIjoiMGY3N2IwMDEyNGZiZjBlZTFjY2RhZWIxNDBjZGQ3NmUifQ=="/>
  <p:tag name="KSO_WM_SCREEN_THEME_FLAG" val="Dlrq25wU2PGuGg5bbmjbDIOGaUACHNEpExWtThBbtJMKaWZmJlDCoihzwqgvLnpNacpEEH+EuDD6iTVxU0D1sEyY3y6mWo1id1AbkPHyeeQ=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TABLE_BEAUTIFY" val="smartTable{1578f8cf-0011-41e7-b94a-d2705bceadfe}"/>
  <p:tag name="TABLE_ENDDRAG_ORIGIN_RECT" val="671*267"/>
  <p:tag name="TABLE_ENDDRAG_RECT" val="144*160*671*267"/>
</p:tagLst>
</file>

<file path=ppt/tags/tag5.xml><?xml version="1.0" encoding="utf-8"?>
<p:tagLst xmlns:p="http://schemas.openxmlformats.org/presentationml/2006/main">
  <p:tag name="KSO_WM_UNIT_PLACING_PICTURE_USER_VIEWPORT" val="{&quot;height&quot;:8280,&quot;width&quot;:8000}"/>
</p:tagLst>
</file>

<file path=ppt/tags/tag6.xml><?xml version="1.0" encoding="utf-8"?>
<p:tagLst xmlns:p="http://schemas.openxmlformats.org/presentationml/2006/main">
  <p:tag name="KSO_WM_UNIT_TABLE_BEAUTIFY" val="smartTable{4cd37e43-2a1d-4406-9695-344e3bfd667d}"/>
  <p:tag name="TABLE_ENDDRAG_ORIGIN_RECT" val="844*422"/>
  <p:tag name="TABLE_ENDDRAG_RECT" val="39*96*844*422"/>
</p:tagLst>
</file>

<file path=ppt/tags/tag7.xml><?xml version="1.0" encoding="utf-8"?>
<p:tagLst xmlns:p="http://schemas.openxmlformats.org/presentationml/2006/main">
  <p:tag name="KSO_WM_UNIT_TABLE_BEAUTIFY" val="smartTable{2c68bdb5-87be-4943-bf67-83e2178571d2}"/>
</p:tagLst>
</file>

<file path=ppt/tags/tag8.xml><?xml version="1.0" encoding="utf-8"?>
<p:tagLst xmlns:p="http://schemas.openxmlformats.org/presentationml/2006/main">
  <p:tag name="KSO_WM_UNIT_TABLE_BEAUTIFY" val="smartTable{e8c0e0cf-1628-4746-86c3-cfc97ffd2169}"/>
</p:tagLst>
</file>

<file path=ppt/tags/tag9.xml><?xml version="1.0" encoding="utf-8"?>
<p:tagLst xmlns:p="http://schemas.openxmlformats.org/presentationml/2006/main">
  <p:tag name="KSO_WM_UNIT_PLACING_PICTURE_USER_VIEWPORT" val="{&quot;height&quot;:4635,&quot;width&quot;:8550}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2813</Words>
  <PresentationFormat>宽屏</PresentationFormat>
  <Paragraphs>279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4" baseType="lpstr">
      <vt:lpstr>Arial</vt:lpstr>
      <vt:lpstr>宋体</vt:lpstr>
      <vt:lpstr>Wingdings</vt:lpstr>
      <vt:lpstr>李旭科书法 v1.4</vt:lpstr>
      <vt:lpstr>黑体</vt:lpstr>
      <vt:lpstr>微软雅黑</vt:lpstr>
      <vt:lpstr>华文新魏</vt:lpstr>
      <vt:lpstr>Times New Roman</vt:lpstr>
      <vt:lpstr>Time New Romans</vt:lpstr>
      <vt:lpstr>Segoe Print</vt:lpstr>
      <vt:lpstr>楷体</vt:lpstr>
      <vt:lpstr>华文行楷</vt:lpstr>
      <vt:lpstr>Calibri</vt:lpstr>
      <vt:lpstr>Arial Unicode MS</vt:lpstr>
      <vt:lpstr>等线</vt:lpstr>
      <vt:lpstr>Calibri Light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Base>公众号：陈西设计之家。微信搜索即可，有更多免费原创开源PPT模版以及PPT教程，可随意转载。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2022-04-27T03:26:00Z</dcterms:created>
  <dcterms:modified xsi:type="dcterms:W3CDTF">2022-05-06T00:46:57Z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2052-11.1.0.11339</vt:lpwstr>
  </property>
  <property fmtid="{D5CDD505-2E9C-101B-9397-08002B2CF9AE}" pid="3" name="ICV">
    <vt:lpwstr>B6D3D38251084A8C8331A9A6DAE98468</vt:lpwstr>
  </property>
</Properties>
</file>