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heme/theme6.xml" ContentType="application/vnd.openxmlformats-officedocument.them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2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3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4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5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6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7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8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9.xml" ContentType="application/vnd.openxmlformats-officedocument.presentationml.notesSlide+xml"/>
  <Override PartName="/ppt/tags/tag164.xml" ContentType="application/vnd.openxmlformats-officedocument.presentationml.tags+xml"/>
  <Override PartName="/ppt/notesSlides/notesSlide10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11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12.xml" ContentType="application/vnd.openxmlformats-officedocument.presentationml.notesSlide+xml"/>
  <Override PartName="/ppt/tags/tag172.xml" ContentType="application/vnd.openxmlformats-officedocument.presentationml.tags+xml"/>
  <Override PartName="/ppt/notesSlides/notesSlide13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comments/comment1.xml" ContentType="application/vnd.openxmlformats-officedocument.presentationml.comment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7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8"/>
  </p:notesMasterIdLst>
  <p:sldIdLst>
    <p:sldId id="3547" r:id="rId6"/>
    <p:sldId id="4659" r:id="rId7"/>
    <p:sldId id="4080" r:id="rId8"/>
    <p:sldId id="628" r:id="rId9"/>
    <p:sldId id="4081" r:id="rId10"/>
    <p:sldId id="4087" r:id="rId11"/>
    <p:sldId id="4666" r:id="rId12"/>
    <p:sldId id="4661" r:id="rId13"/>
    <p:sldId id="4697" r:id="rId14"/>
    <p:sldId id="4660" r:id="rId15"/>
    <p:sldId id="4083" r:id="rId16"/>
    <p:sldId id="4692" r:id="rId17"/>
    <p:sldId id="4090" r:id="rId18"/>
    <p:sldId id="4693" r:id="rId19"/>
    <p:sldId id="4665" r:id="rId20"/>
    <p:sldId id="4664" r:id="rId21"/>
    <p:sldId id="585" r:id="rId22"/>
    <p:sldId id="586" r:id="rId23"/>
    <p:sldId id="587" r:id="rId24"/>
    <p:sldId id="4092" r:id="rId25"/>
    <p:sldId id="4667" r:id="rId26"/>
    <p:sldId id="4694" r:id="rId27"/>
    <p:sldId id="4652" r:id="rId28"/>
    <p:sldId id="4397" r:id="rId29"/>
    <p:sldId id="4653" r:id="rId30"/>
    <p:sldId id="4656" r:id="rId31"/>
    <p:sldId id="4385" r:id="rId32"/>
    <p:sldId id="4430" r:id="rId33"/>
    <p:sldId id="4696" r:id="rId34"/>
    <p:sldId id="4533" r:id="rId35"/>
    <p:sldId id="4530" r:id="rId36"/>
    <p:sldId id="4698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黑体" panose="02010609060101010101" pitchFamily="49" charset="-122"/>
      <p:regular r:id="rId43"/>
    </p:embeddedFont>
    <p:embeddedFont>
      <p:font typeface="华文楷体" panose="02010600040101010101" pitchFamily="2" charset="-122"/>
      <p:regular r:id="rId44"/>
    </p:embeddedFont>
    <p:embeddedFont>
      <p:font typeface="华文新魏" panose="02010800040101010101" pitchFamily="2" charset="-122"/>
      <p:regular r:id="rId45"/>
    </p:embeddedFont>
    <p:embeddedFont>
      <p:font typeface="楷体" panose="02010609060101010101" pitchFamily="49" charset="-122"/>
      <p:regular r:id="rId46"/>
    </p:embeddedFont>
    <p:embeddedFont>
      <p:font typeface="微软雅黑" panose="020B0503020204020204" pitchFamily="34" charset="-122"/>
      <p:regular r:id="rId47"/>
      <p:bold r:id="rId48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71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admin" initials="a" lastIdx="1" clrIdx="0"/>
  <p:cmAuthor id="8" name="姜伟光" initials="姜" lastIdx="1" clrIdx="0"/>
  <p:cmAuthor id="2" name="作者" initials="作" lastIdx="0" clrIdx="1"/>
  <p:cmAuthor id="3" name="lenovo" initials="l" lastIdx="6" clrIdx="2"/>
  <p:cmAuthor id="10" name="Lenovo" initials="L" lastIdx="1" clrIdx="9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DD6F"/>
    <a:srgbClr val="0066FF"/>
    <a:srgbClr val="0000CC"/>
    <a:srgbClr val="800000"/>
    <a:srgbClr val="00CC00"/>
    <a:srgbClr val="00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 autoAdjust="0"/>
  </p:normalViewPr>
  <p:slideViewPr>
    <p:cSldViewPr showGuides="1">
      <p:cViewPr varScale="1">
        <p:scale>
          <a:sx n="103" d="100"/>
          <a:sy n="103" d="100"/>
        </p:scale>
        <p:origin x="864" y="108"/>
      </p:cViewPr>
      <p:guideLst>
        <p:guide orient="horz" pos="2162"/>
        <p:guide pos="37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8.xml" Id="rId13" /><Relationship Type="http://schemas.openxmlformats.org/officeDocument/2006/relationships/slide" Target="slides/slide13.xml" Id="rId18" /><Relationship Type="http://schemas.openxmlformats.org/officeDocument/2006/relationships/slide" Target="slides/slide21.xml" Id="rId26" /><Relationship Type="http://schemas.openxmlformats.org/officeDocument/2006/relationships/font" Target="fonts/font1.fntdata" Id="rId39" /><Relationship Type="http://schemas.openxmlformats.org/officeDocument/2006/relationships/slide" Target="slides/slide16.xml" Id="rId21" /><Relationship Type="http://schemas.openxmlformats.org/officeDocument/2006/relationships/slide" Target="slides/slide29.xml" Id="rId34" /><Relationship Type="http://schemas.openxmlformats.org/officeDocument/2006/relationships/font" Target="fonts/font4.fntdata" Id="rId42" /><Relationship Type="http://schemas.openxmlformats.org/officeDocument/2006/relationships/font" Target="fonts/font9.fntdata" Id="rId47" /><Relationship Type="http://schemas.openxmlformats.org/officeDocument/2006/relationships/presProps" Target="presProps.xml" Id="rId50" /><Relationship Type="http://schemas.openxmlformats.org/officeDocument/2006/relationships/slide" Target="slides/slide2.xml" Id="rId7" /><Relationship Type="http://schemas.openxmlformats.org/officeDocument/2006/relationships/slideMaster" Target="slideMasters/slideMaster2.xml" Id="rId2" /><Relationship Type="http://schemas.openxmlformats.org/officeDocument/2006/relationships/slide" Target="slides/slide11.xml" Id="rId16" /><Relationship Type="http://schemas.openxmlformats.org/officeDocument/2006/relationships/slide" Target="slides/slide24.xml" Id="rId29" /><Relationship Type="http://schemas.openxmlformats.org/officeDocument/2006/relationships/slide" Target="slides/slide6.xml" Id="rId11" /><Relationship Type="http://schemas.openxmlformats.org/officeDocument/2006/relationships/slide" Target="slides/slide19.xml" Id="rId24" /><Relationship Type="http://schemas.openxmlformats.org/officeDocument/2006/relationships/slide" Target="slides/slide27.xml" Id="rId32" /><Relationship Type="http://schemas.openxmlformats.org/officeDocument/2006/relationships/slide" Target="slides/slide32.xml" Id="rId37" /><Relationship Type="http://schemas.openxmlformats.org/officeDocument/2006/relationships/font" Target="fonts/font2.fntdata" Id="rId40" /><Relationship Type="http://schemas.openxmlformats.org/officeDocument/2006/relationships/font" Target="fonts/font7.fntdata" Id="rId45" /><Relationship Type="http://schemas.openxmlformats.org/officeDocument/2006/relationships/tableStyles" Target="tableStyles.xml" Id="rId53" /><Relationship Type="http://schemas.openxmlformats.org/officeDocument/2006/relationships/slideMaster" Target="slideMasters/slideMaster5.xml" Id="rId5" /><Relationship Type="http://schemas.openxmlformats.org/officeDocument/2006/relationships/slide" Target="slides/slide5.xml" Id="rId10" /><Relationship Type="http://schemas.openxmlformats.org/officeDocument/2006/relationships/slide" Target="slides/slide14.xml" Id="rId19" /><Relationship Type="http://schemas.openxmlformats.org/officeDocument/2006/relationships/slide" Target="slides/slide26.xml" Id="rId31" /><Relationship Type="http://schemas.openxmlformats.org/officeDocument/2006/relationships/font" Target="fonts/font6.fntdata" Id="rId44" /><Relationship Type="http://schemas.openxmlformats.org/officeDocument/2006/relationships/theme" Target="theme/theme1.xml" Id="rId52" /><Relationship Type="http://schemas.openxmlformats.org/officeDocument/2006/relationships/slideMaster" Target="slideMasters/slideMaster4.xml" Id="rId4" /><Relationship Type="http://schemas.openxmlformats.org/officeDocument/2006/relationships/slide" Target="slides/slide4.xml" Id="rId9" /><Relationship Type="http://schemas.openxmlformats.org/officeDocument/2006/relationships/slide" Target="slides/slide9.xml" Id="rId14" /><Relationship Type="http://schemas.openxmlformats.org/officeDocument/2006/relationships/slide" Target="slides/slide17.xml" Id="rId22" /><Relationship Type="http://schemas.openxmlformats.org/officeDocument/2006/relationships/slide" Target="slides/slide22.xml" Id="rId27" /><Relationship Type="http://schemas.openxmlformats.org/officeDocument/2006/relationships/slide" Target="slides/slide25.xml" Id="rId30" /><Relationship Type="http://schemas.openxmlformats.org/officeDocument/2006/relationships/slide" Target="slides/slide30.xml" Id="rId35" /><Relationship Type="http://schemas.openxmlformats.org/officeDocument/2006/relationships/font" Target="fonts/font5.fntdata" Id="rId43" /><Relationship Type="http://schemas.openxmlformats.org/officeDocument/2006/relationships/font" Target="fonts/font10.fntdata" Id="rId48" /><Relationship Type="http://schemas.openxmlformats.org/officeDocument/2006/relationships/slide" Target="slides/slide3.xml" Id="rId8" /><Relationship Type="http://schemas.openxmlformats.org/officeDocument/2006/relationships/viewProps" Target="viewProps.xml" Id="rId51" /><Relationship Type="http://schemas.openxmlformats.org/officeDocument/2006/relationships/slideMaster" Target="slideMasters/slideMaster3.xml" Id="rId3" /><Relationship Type="http://schemas.openxmlformats.org/officeDocument/2006/relationships/slide" Target="slides/slide7.xml" Id="rId12" /><Relationship Type="http://schemas.openxmlformats.org/officeDocument/2006/relationships/slide" Target="slides/slide12.xml" Id="rId17" /><Relationship Type="http://schemas.openxmlformats.org/officeDocument/2006/relationships/slide" Target="slides/slide20.xml" Id="rId25" /><Relationship Type="http://schemas.openxmlformats.org/officeDocument/2006/relationships/slide" Target="slides/slide28.xml" Id="rId33" /><Relationship Type="http://schemas.openxmlformats.org/officeDocument/2006/relationships/notesMaster" Target="notesMasters/notesMaster1.xml" Id="rId38" /><Relationship Type="http://schemas.openxmlformats.org/officeDocument/2006/relationships/font" Target="fonts/font8.fntdata" Id="rId46" /><Relationship Type="http://schemas.openxmlformats.org/officeDocument/2006/relationships/slide" Target="slides/slide15.xml" Id="rId20" /><Relationship Type="http://schemas.openxmlformats.org/officeDocument/2006/relationships/font" Target="fonts/font3.fntdata" Id="rId41" /><Relationship Type="http://schemas.openxmlformats.org/officeDocument/2006/relationships/slideMaster" Target="slideMasters/slideMaster1.xml" Id="rId1" /><Relationship Type="http://schemas.openxmlformats.org/officeDocument/2006/relationships/slide" Target="slides/slide1.xml" Id="rId6" /><Relationship Type="http://schemas.openxmlformats.org/officeDocument/2006/relationships/slide" Target="slides/slide10.xml" Id="rId15" /><Relationship Type="http://schemas.openxmlformats.org/officeDocument/2006/relationships/slide" Target="slides/slide18.xml" Id="rId23" /><Relationship Type="http://schemas.openxmlformats.org/officeDocument/2006/relationships/slide" Target="slides/slide23.xml" Id="rId28" /><Relationship Type="http://schemas.openxmlformats.org/officeDocument/2006/relationships/slide" Target="slides/slide31.xml" Id="rId36" /><Relationship Type="http://schemas.openxmlformats.org/officeDocument/2006/relationships/commentAuthors" Target="commentAuthors.xml" Id="rId49" /><Relationship Type="http://schemas.openxmlformats.org/officeDocument/2006/relationships/tags" Target="/ppt/tags/tag178.xml" Id="R50ae4e16966d44ca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0" dt="2022-05-30T06:43:54.695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10240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40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39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239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39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239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2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39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239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6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6646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10" Type="http://schemas.openxmlformats.org/officeDocument/2006/relationships/slideMaster" Target="../slideMasters/slideMaster5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slideMaster" Target="../slideMasters/slideMaster5.xml"/><Relationship Id="rId5" Type="http://schemas.openxmlformats.org/officeDocument/2006/relationships/tags" Target="../tags/tag82.xml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10" Type="http://schemas.openxmlformats.org/officeDocument/2006/relationships/tags" Target="../tags/tag97.xml"/><Relationship Id="rId4" Type="http://schemas.openxmlformats.org/officeDocument/2006/relationships/tags" Target="../tags/tag91.xml"/><Relationship Id="rId9" Type="http://schemas.openxmlformats.org/officeDocument/2006/relationships/tags" Target="../tags/tag96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slideMaster" Target="../slideMasters/slideMaster5.xml"/><Relationship Id="rId5" Type="http://schemas.openxmlformats.org/officeDocument/2006/relationships/tags" Target="../tags/tag123.xml"/><Relationship Id="rId10" Type="http://schemas.openxmlformats.org/officeDocument/2006/relationships/tags" Target="../tags/tag128.xml"/><Relationship Id="rId4" Type="http://schemas.openxmlformats.org/officeDocument/2006/relationships/tags" Target="../tags/tag122.xml"/><Relationship Id="rId9" Type="http://schemas.openxmlformats.org/officeDocument/2006/relationships/tags" Target="../tags/tag12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3"/>
          <p:cNvSpPr/>
          <p:nvPr>
            <p:custDataLst>
              <p:tags r:id="rId1"/>
            </p:custDataLst>
          </p:nvPr>
        </p:nvSpPr>
        <p:spPr>
          <a:xfrm rot="10800000" flipH="1">
            <a:off x="0" y="6659563"/>
            <a:ext cx="2817284" cy="211138"/>
          </a:xfrm>
          <a:custGeom>
            <a:avLst/>
            <a:gdLst>
              <a:gd name="connsiteX0" fmla="*/ 0 w 9174998"/>
              <a:gd name="connsiteY0" fmla="*/ 1879169 h 1879169"/>
              <a:gd name="connsiteX1" fmla="*/ 1137480 w 9174998"/>
              <a:gd name="connsiteY1" fmla="*/ 0 h 1879169"/>
              <a:gd name="connsiteX2" fmla="*/ 9174998 w 9174998"/>
              <a:gd name="connsiteY2" fmla="*/ 0 h 1879169"/>
              <a:gd name="connsiteX3" fmla="*/ 8037518 w 9174998"/>
              <a:gd name="connsiteY3" fmla="*/ 1879169 h 1879169"/>
              <a:gd name="connsiteX4" fmla="*/ 0 w 9174998"/>
              <a:gd name="connsiteY4" fmla="*/ 1879169 h 1879169"/>
              <a:gd name="connsiteX0-1" fmla="*/ 0 w 9174998"/>
              <a:gd name="connsiteY0-2" fmla="*/ 1879169 h 1879169"/>
              <a:gd name="connsiteX1-3" fmla="*/ 2229 w 9174998"/>
              <a:gd name="connsiteY1-4" fmla="*/ 3874 h 1879169"/>
              <a:gd name="connsiteX2-5" fmla="*/ 9174998 w 9174998"/>
              <a:gd name="connsiteY2-6" fmla="*/ 0 h 1879169"/>
              <a:gd name="connsiteX3-7" fmla="*/ 8037518 w 9174998"/>
              <a:gd name="connsiteY3-8" fmla="*/ 1879169 h 1879169"/>
              <a:gd name="connsiteX4-9" fmla="*/ 0 w 9174998"/>
              <a:gd name="connsiteY4-10" fmla="*/ 1879169 h 1879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74998" h="1879169">
                <a:moveTo>
                  <a:pt x="0" y="1879169"/>
                </a:moveTo>
                <a:lnTo>
                  <a:pt x="2229" y="3874"/>
                </a:lnTo>
                <a:lnTo>
                  <a:pt x="9174998" y="0"/>
                </a:lnTo>
                <a:lnTo>
                  <a:pt x="8037518" y="1879169"/>
                </a:lnTo>
                <a:lnTo>
                  <a:pt x="0" y="187916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277EB1">
              <a:shade val="50000"/>
            </a:srgbClr>
          </a:lnRef>
          <a:fillRef idx="1">
            <a:srgbClr val="277EB1"/>
          </a:fillRef>
          <a:effectRef idx="0">
            <a:srgbClr val="277EB1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" name="平行四边形 18"/>
          <p:cNvSpPr/>
          <p:nvPr>
            <p:custDataLst>
              <p:tags r:id="rId2"/>
            </p:custDataLst>
          </p:nvPr>
        </p:nvSpPr>
        <p:spPr>
          <a:xfrm flipH="1">
            <a:off x="1509184" y="6302375"/>
            <a:ext cx="9173633" cy="555625"/>
          </a:xfrm>
          <a:prstGeom prst="parallelogram">
            <a:avLst>
              <a:gd name="adj" fmla="val 1710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rgbClr val="277EB1">
              <a:shade val="50000"/>
            </a:srgbClr>
          </a:lnRef>
          <a:fillRef idx="1">
            <a:srgbClr val="277EB1"/>
          </a:fillRef>
          <a:effectRef idx="0">
            <a:srgbClr val="277EB1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0" name="平行四边形 3"/>
          <p:cNvSpPr/>
          <p:nvPr>
            <p:custDataLst>
              <p:tags r:id="rId3"/>
            </p:custDataLst>
          </p:nvPr>
        </p:nvSpPr>
        <p:spPr>
          <a:xfrm flipH="1">
            <a:off x="3016251" y="6013450"/>
            <a:ext cx="9175751" cy="844550"/>
          </a:xfrm>
          <a:custGeom>
            <a:avLst/>
            <a:gdLst>
              <a:gd name="connsiteX0" fmla="*/ 0 w 9174998"/>
              <a:gd name="connsiteY0" fmla="*/ 1879169 h 1879169"/>
              <a:gd name="connsiteX1" fmla="*/ 1137480 w 9174998"/>
              <a:gd name="connsiteY1" fmla="*/ 0 h 1879169"/>
              <a:gd name="connsiteX2" fmla="*/ 9174998 w 9174998"/>
              <a:gd name="connsiteY2" fmla="*/ 0 h 1879169"/>
              <a:gd name="connsiteX3" fmla="*/ 8037518 w 9174998"/>
              <a:gd name="connsiteY3" fmla="*/ 1879169 h 1879169"/>
              <a:gd name="connsiteX4" fmla="*/ 0 w 9174998"/>
              <a:gd name="connsiteY4" fmla="*/ 1879169 h 1879169"/>
              <a:gd name="connsiteX0-1" fmla="*/ 0 w 9174998"/>
              <a:gd name="connsiteY0-2" fmla="*/ 1879169 h 1879169"/>
              <a:gd name="connsiteX1-3" fmla="*/ 2229 w 9174998"/>
              <a:gd name="connsiteY1-4" fmla="*/ 3874 h 1879169"/>
              <a:gd name="connsiteX2-5" fmla="*/ 9174998 w 9174998"/>
              <a:gd name="connsiteY2-6" fmla="*/ 0 h 1879169"/>
              <a:gd name="connsiteX3-7" fmla="*/ 8037518 w 9174998"/>
              <a:gd name="connsiteY3-8" fmla="*/ 1879169 h 1879169"/>
              <a:gd name="connsiteX4-9" fmla="*/ 0 w 9174998"/>
              <a:gd name="connsiteY4-10" fmla="*/ 1879169 h 1879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74998" h="1879169">
                <a:moveTo>
                  <a:pt x="0" y="1879169"/>
                </a:moveTo>
                <a:lnTo>
                  <a:pt x="2229" y="3874"/>
                </a:lnTo>
                <a:lnTo>
                  <a:pt x="9174998" y="0"/>
                </a:lnTo>
                <a:lnTo>
                  <a:pt x="8037518" y="1879169"/>
                </a:lnTo>
                <a:lnTo>
                  <a:pt x="0" y="18791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rgbClr val="277EB1">
              <a:shade val="50000"/>
            </a:srgbClr>
          </a:lnRef>
          <a:fillRef idx="1">
            <a:srgbClr val="277EB1"/>
          </a:fillRef>
          <a:effectRef idx="0">
            <a:srgbClr val="277EB1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平行四边形 3"/>
          <p:cNvSpPr/>
          <p:nvPr>
            <p:custDataLst>
              <p:tags r:id="rId4"/>
            </p:custDataLst>
          </p:nvPr>
        </p:nvSpPr>
        <p:spPr>
          <a:xfrm rot="10800000" flipH="1">
            <a:off x="0" y="0"/>
            <a:ext cx="2817284" cy="541338"/>
          </a:xfrm>
          <a:custGeom>
            <a:avLst/>
            <a:gdLst>
              <a:gd name="connsiteX0" fmla="*/ 0 w 9174998"/>
              <a:gd name="connsiteY0" fmla="*/ 1879169 h 1879169"/>
              <a:gd name="connsiteX1" fmla="*/ 1137480 w 9174998"/>
              <a:gd name="connsiteY1" fmla="*/ 0 h 1879169"/>
              <a:gd name="connsiteX2" fmla="*/ 9174998 w 9174998"/>
              <a:gd name="connsiteY2" fmla="*/ 0 h 1879169"/>
              <a:gd name="connsiteX3" fmla="*/ 8037518 w 9174998"/>
              <a:gd name="connsiteY3" fmla="*/ 1879169 h 1879169"/>
              <a:gd name="connsiteX4" fmla="*/ 0 w 9174998"/>
              <a:gd name="connsiteY4" fmla="*/ 1879169 h 1879169"/>
              <a:gd name="connsiteX0-1" fmla="*/ 0 w 9174998"/>
              <a:gd name="connsiteY0-2" fmla="*/ 1879169 h 1879169"/>
              <a:gd name="connsiteX1-3" fmla="*/ 2229 w 9174998"/>
              <a:gd name="connsiteY1-4" fmla="*/ 3874 h 1879169"/>
              <a:gd name="connsiteX2-5" fmla="*/ 9174998 w 9174998"/>
              <a:gd name="connsiteY2-6" fmla="*/ 0 h 1879169"/>
              <a:gd name="connsiteX3-7" fmla="*/ 8037518 w 9174998"/>
              <a:gd name="connsiteY3-8" fmla="*/ 1879169 h 1879169"/>
              <a:gd name="connsiteX4-9" fmla="*/ 0 w 9174998"/>
              <a:gd name="connsiteY4-10" fmla="*/ 1879169 h 1879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74998" h="1879169">
                <a:moveTo>
                  <a:pt x="0" y="1879169"/>
                </a:moveTo>
                <a:lnTo>
                  <a:pt x="2229" y="3874"/>
                </a:lnTo>
                <a:lnTo>
                  <a:pt x="9174998" y="0"/>
                </a:lnTo>
                <a:lnTo>
                  <a:pt x="8037518" y="1879169"/>
                </a:lnTo>
                <a:lnTo>
                  <a:pt x="0" y="187916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277EB1">
              <a:shade val="50000"/>
            </a:srgbClr>
          </a:lnRef>
          <a:fillRef idx="1">
            <a:srgbClr val="277EB1"/>
          </a:fillRef>
          <a:effectRef idx="0">
            <a:srgbClr val="277EB1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平行四边形 3"/>
          <p:cNvSpPr/>
          <p:nvPr>
            <p:custDataLst>
              <p:tags r:id="rId5"/>
            </p:custDataLst>
          </p:nvPr>
        </p:nvSpPr>
        <p:spPr>
          <a:xfrm flipH="1">
            <a:off x="2400300" y="0"/>
            <a:ext cx="9791700" cy="666750"/>
          </a:xfrm>
          <a:custGeom>
            <a:avLst/>
            <a:gdLst>
              <a:gd name="connsiteX0" fmla="*/ 0 w 9174998"/>
              <a:gd name="connsiteY0" fmla="*/ 1879169 h 1879169"/>
              <a:gd name="connsiteX1" fmla="*/ 1137480 w 9174998"/>
              <a:gd name="connsiteY1" fmla="*/ 0 h 1879169"/>
              <a:gd name="connsiteX2" fmla="*/ 9174998 w 9174998"/>
              <a:gd name="connsiteY2" fmla="*/ 0 h 1879169"/>
              <a:gd name="connsiteX3" fmla="*/ 8037518 w 9174998"/>
              <a:gd name="connsiteY3" fmla="*/ 1879169 h 1879169"/>
              <a:gd name="connsiteX4" fmla="*/ 0 w 9174998"/>
              <a:gd name="connsiteY4" fmla="*/ 1879169 h 1879169"/>
              <a:gd name="connsiteX0-1" fmla="*/ 0 w 9174998"/>
              <a:gd name="connsiteY0-2" fmla="*/ 1879169 h 1879169"/>
              <a:gd name="connsiteX1-3" fmla="*/ 2229 w 9174998"/>
              <a:gd name="connsiteY1-4" fmla="*/ 3874 h 1879169"/>
              <a:gd name="connsiteX2-5" fmla="*/ 9174998 w 9174998"/>
              <a:gd name="connsiteY2-6" fmla="*/ 0 h 1879169"/>
              <a:gd name="connsiteX3-7" fmla="*/ 8037518 w 9174998"/>
              <a:gd name="connsiteY3-8" fmla="*/ 1879169 h 1879169"/>
              <a:gd name="connsiteX4-9" fmla="*/ 0 w 9174998"/>
              <a:gd name="connsiteY4-10" fmla="*/ 1879169 h 1879169"/>
              <a:gd name="connsiteX0-11" fmla="*/ 0 w 9174998"/>
              <a:gd name="connsiteY0-12" fmla="*/ 1879169 h 1879169"/>
              <a:gd name="connsiteX1-13" fmla="*/ 2229 w 9174998"/>
              <a:gd name="connsiteY1-14" fmla="*/ 3874 h 1879169"/>
              <a:gd name="connsiteX2-15" fmla="*/ 9174998 w 9174998"/>
              <a:gd name="connsiteY2-16" fmla="*/ 0 h 1879169"/>
              <a:gd name="connsiteX3-17" fmla="*/ 8826080 w 9174998"/>
              <a:gd name="connsiteY3-18" fmla="*/ 1879169 h 1879169"/>
              <a:gd name="connsiteX4-19" fmla="*/ 0 w 9174998"/>
              <a:gd name="connsiteY4-20" fmla="*/ 1879169 h 1879169"/>
              <a:gd name="connsiteX0-21" fmla="*/ 0 w 9174998"/>
              <a:gd name="connsiteY0-22" fmla="*/ 1879169 h 1879169"/>
              <a:gd name="connsiteX1-23" fmla="*/ 2229 w 9174998"/>
              <a:gd name="connsiteY1-24" fmla="*/ 3874 h 1879169"/>
              <a:gd name="connsiteX2-25" fmla="*/ 9174998 w 9174998"/>
              <a:gd name="connsiteY2-26" fmla="*/ 0 h 1879169"/>
              <a:gd name="connsiteX3-27" fmla="*/ 8863433 w 9174998"/>
              <a:gd name="connsiteY3-28" fmla="*/ 1818281 h 1879169"/>
              <a:gd name="connsiteX4-29" fmla="*/ 0 w 9174998"/>
              <a:gd name="connsiteY4-30" fmla="*/ 1879169 h 1879169"/>
              <a:gd name="connsiteX0-31" fmla="*/ 0 w 9174998"/>
              <a:gd name="connsiteY0-32" fmla="*/ 1879169 h 1909613"/>
              <a:gd name="connsiteX1-33" fmla="*/ 2229 w 9174998"/>
              <a:gd name="connsiteY1-34" fmla="*/ 3874 h 1909613"/>
              <a:gd name="connsiteX2-35" fmla="*/ 9174998 w 9174998"/>
              <a:gd name="connsiteY2-36" fmla="*/ 0 h 1909613"/>
              <a:gd name="connsiteX3-37" fmla="*/ 8834381 w 9174998"/>
              <a:gd name="connsiteY3-38" fmla="*/ 1909613 h 1909613"/>
              <a:gd name="connsiteX4-39" fmla="*/ 0 w 9174998"/>
              <a:gd name="connsiteY4-40" fmla="*/ 1879169 h 19096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74998" h="1909613">
                <a:moveTo>
                  <a:pt x="0" y="1879169"/>
                </a:moveTo>
                <a:lnTo>
                  <a:pt x="2229" y="3874"/>
                </a:lnTo>
                <a:lnTo>
                  <a:pt x="9174998" y="0"/>
                </a:lnTo>
                <a:lnTo>
                  <a:pt x="8834381" y="1909613"/>
                </a:lnTo>
                <a:lnTo>
                  <a:pt x="0" y="18791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rgbClr val="277EB1">
              <a:shade val="50000"/>
            </a:srgbClr>
          </a:lnRef>
          <a:fillRef idx="1">
            <a:srgbClr val="277EB1"/>
          </a:fillRef>
          <a:effectRef idx="0">
            <a:srgbClr val="277EB1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6"/>
            </p:custDataLst>
          </p:nvPr>
        </p:nvCxnSpPr>
        <p:spPr>
          <a:xfrm>
            <a:off x="2192867" y="3622675"/>
            <a:ext cx="789728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192655" y="2361452"/>
            <a:ext cx="7896859" cy="1223414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950" b="0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z="4950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192655" y="3675518"/>
            <a:ext cx="7896859" cy="739883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组合 6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3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任意多边形: 形状 9"/>
          <p:cNvSpPr/>
          <p:nvPr>
            <p:custDataLst>
              <p:tags r:id="rId1"/>
            </p:custDataLst>
          </p:nvPr>
        </p:nvSpPr>
        <p:spPr>
          <a:xfrm>
            <a:off x="0" y="0"/>
            <a:ext cx="3397251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48156" y="0"/>
              </a:cxn>
              <a:cxn ang="0">
                <a:pos x="2548156" y="6858000"/>
              </a:cxn>
              <a:cxn ang="0">
                <a:pos x="0" y="6858000"/>
              </a:cxn>
            </a:cxnLst>
            <a:rect l="0" t="0" r="0" b="0"/>
            <a:pathLst>
              <a:path w="12192000" h="2851150">
                <a:moveTo>
                  <a:pt x="0" y="0"/>
                </a:moveTo>
                <a:lnTo>
                  <a:pt x="12192000" y="0"/>
                </a:lnTo>
                <a:lnTo>
                  <a:pt x="12192000" y="2851150"/>
                </a:lnTo>
                <a:lnTo>
                  <a:pt x="0" y="2851150"/>
                </a:lnTo>
                <a:close/>
              </a:path>
            </a:pathLst>
          </a:custGeom>
          <a:solidFill>
            <a:srgbClr val="143F59"/>
          </a:solidFill>
          <a:ln w="6350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>
            <p:custDataLst>
              <p:tags r:id="rId2"/>
            </p:custDataLst>
          </p:nvPr>
        </p:nvSpPr>
        <p:spPr>
          <a:xfrm>
            <a:off x="1437217" y="1827213"/>
            <a:ext cx="9711267" cy="3667125"/>
          </a:xfrm>
          <a:custGeom>
            <a:avLst/>
            <a:gdLst>
              <a:gd name="connsiteX0" fmla="*/ 0 w 2609850"/>
              <a:gd name="connsiteY0" fmla="*/ 0 h 2508250"/>
              <a:gd name="connsiteX1" fmla="*/ 2609850 w 2609850"/>
              <a:gd name="connsiteY1" fmla="*/ 0 h 2508250"/>
              <a:gd name="connsiteX2" fmla="*/ 2609850 w 2609850"/>
              <a:gd name="connsiteY2" fmla="*/ 2508250 h 2508250"/>
              <a:gd name="connsiteX3" fmla="*/ 0 w 2609850"/>
              <a:gd name="connsiteY3" fmla="*/ 2508250 h 250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850" h="2508250">
                <a:moveTo>
                  <a:pt x="0" y="0"/>
                </a:moveTo>
                <a:lnTo>
                  <a:pt x="2609850" y="0"/>
                </a:lnTo>
                <a:lnTo>
                  <a:pt x="2609850" y="2508250"/>
                </a:lnTo>
                <a:lnTo>
                  <a:pt x="0" y="2508250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/>
          <a:p>
            <a:pPr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任意多边形: 形状 12"/>
          <p:cNvSpPr/>
          <p:nvPr>
            <p:custDataLst>
              <p:tags r:id="rId3"/>
            </p:custDataLst>
          </p:nvPr>
        </p:nvSpPr>
        <p:spPr>
          <a:xfrm>
            <a:off x="9859433" y="1363663"/>
            <a:ext cx="1289051" cy="46038"/>
          </a:xfrm>
          <a:custGeom>
            <a:avLst/>
            <a:gdLst>
              <a:gd name="connsiteX0" fmla="*/ 0 w 1289050"/>
              <a:gd name="connsiteY0" fmla="*/ 0 h 171450"/>
              <a:gd name="connsiteX1" fmla="*/ 1289050 w 1289050"/>
              <a:gd name="connsiteY1" fmla="*/ 0 h 171450"/>
              <a:gd name="connsiteX2" fmla="*/ 1289050 w 1289050"/>
              <a:gd name="connsiteY2" fmla="*/ 171450 h 171450"/>
              <a:gd name="connsiteX3" fmla="*/ 0 w 1289050"/>
              <a:gd name="connsiteY3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050" h="171450">
                <a:moveTo>
                  <a:pt x="0" y="0"/>
                </a:moveTo>
                <a:lnTo>
                  <a:pt x="1289050" y="0"/>
                </a:lnTo>
                <a:lnTo>
                  <a:pt x="1289050" y="171450"/>
                </a:lnTo>
                <a:lnTo>
                  <a:pt x="0" y="171450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/>
          </a:ln>
        </p:spPr>
        <p:txBody>
          <a:bodyPr rtlCol="0" anchor="ctr">
            <a:normAutofit fontScale="25000" lnSpcReduction="20000"/>
          </a:bodyPr>
          <a:lstStyle/>
          <a:p>
            <a:pPr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309755" y="2557924"/>
            <a:ext cx="6015208" cy="2357611"/>
          </a:xfrm>
        </p:spPr>
        <p:txBody>
          <a:bodyPr lIns="90000" tIns="46800" rIns="90000" bIns="46800" anchor="ctr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组合 7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1" y="952508"/>
            <a:ext cx="5283243" cy="5388907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3" cy="5388907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组合 9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1" y="952508"/>
            <a:ext cx="5283243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1" y="952508"/>
            <a:ext cx="5283243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1" y="1406525"/>
            <a:ext cx="5283243" cy="4934752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组合 18"/>
          <p:cNvGrpSpPr/>
          <p:nvPr/>
        </p:nvGrpSpPr>
        <p:grpSpPr>
          <a:xfrm>
            <a:off x="0" y="2632075"/>
            <a:ext cx="12192000" cy="427038"/>
            <a:chOff x="0" y="1036320"/>
            <a:chExt cx="12192000" cy="426719"/>
          </a:xfrm>
        </p:grpSpPr>
        <p:sp>
          <p:nvSpPr>
            <p:cNvPr id="20" name="矩形 19"/>
            <p:cNvSpPr/>
            <p:nvPr>
              <p:custDataLst>
                <p:tags r:id="rId4"/>
              </p:custDataLst>
            </p:nvPr>
          </p:nvSpPr>
          <p:spPr>
            <a:xfrm>
              <a:off x="0" y="1036320"/>
              <a:ext cx="1752600" cy="304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C497E">
                <a:shade val="50000"/>
              </a:srgbClr>
            </a:lnRef>
            <a:fillRef idx="1">
              <a:srgbClr val="3C497E"/>
            </a:fillRef>
            <a:effectRef idx="0">
              <a:srgbClr val="3C497E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5"/>
              </p:custDataLst>
            </p:nvPr>
          </p:nvSpPr>
          <p:spPr>
            <a:xfrm>
              <a:off x="1752600" y="1036320"/>
              <a:ext cx="10439400" cy="30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rgbClr val="3C497E">
                <a:shade val="50000"/>
              </a:srgbClr>
            </a:lnRef>
            <a:fillRef idx="1">
              <a:srgbClr val="3C497E"/>
            </a:fillRef>
            <a:effectRef idx="0">
              <a:srgbClr val="3C497E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6"/>
              </p:custDataLst>
            </p:nvPr>
          </p:nvSpPr>
          <p:spPr>
            <a:xfrm>
              <a:off x="0" y="1417320"/>
              <a:ext cx="12192000" cy="45719"/>
            </a:xfrm>
            <a:prstGeom prst="rect">
              <a:avLst/>
            </a:prstGeom>
            <a:solidFill>
              <a:srgbClr val="3C497E">
                <a:alpha val="13000"/>
              </a:srgbClr>
            </a:solidFill>
            <a:ln>
              <a:noFill/>
            </a:ln>
          </p:spPr>
          <p:style>
            <a:lnRef idx="2">
              <a:srgbClr val="3C497E">
                <a:shade val="50000"/>
              </a:srgbClr>
            </a:lnRef>
            <a:fillRef idx="1">
              <a:srgbClr val="3C497E"/>
            </a:fillRef>
            <a:effectRef idx="0">
              <a:srgbClr val="3C497E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7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1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1" y="952508"/>
            <a:ext cx="5283243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3" cy="5388907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组合 6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组合 5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1" y="952508"/>
            <a:ext cx="10852237" cy="538890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图形 33"/>
          <p:cNvGrpSpPr/>
          <p:nvPr/>
        </p:nvGrpSpPr>
        <p:grpSpPr>
          <a:xfrm rot="10800000">
            <a:off x="0" y="5857875"/>
            <a:ext cx="12194117" cy="1000125"/>
            <a:chOff x="-1906" y="1"/>
            <a:chExt cx="12193906" cy="600263"/>
          </a:xfrm>
        </p:grpSpPr>
        <p:sp>
          <p:nvSpPr>
            <p:cNvPr id="20484" name="任意多边形: 形状 28"/>
            <p:cNvSpPr/>
            <p:nvPr>
              <p:custDataLst>
                <p:tags r:id="rId5"/>
              </p:custDataLst>
            </p:nvPr>
          </p:nvSpPr>
          <p:spPr>
            <a:xfrm>
              <a:off x="-1906" y="1"/>
              <a:ext cx="12193906" cy="5998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193906" y="0"/>
                </a:cxn>
                <a:cxn ang="0">
                  <a:pos x="12193906" y="599846"/>
                </a:cxn>
                <a:cxn ang="0">
                  <a:pos x="0" y="599846"/>
                </a:cxn>
              </a:cxnLst>
              <a:rect l="0" t="0" r="0" b="0"/>
              <a:pathLst>
                <a:path w="7338060" h="4076700">
                  <a:moveTo>
                    <a:pt x="0" y="0"/>
                  </a:moveTo>
                  <a:lnTo>
                    <a:pt x="7338060" y="0"/>
                  </a:lnTo>
                  <a:lnTo>
                    <a:pt x="7338060" y="4076700"/>
                  </a:lnTo>
                  <a:lnTo>
                    <a:pt x="0" y="4076700"/>
                  </a:lnTo>
                  <a:close/>
                </a:path>
              </a:pathLst>
            </a:custGeom>
            <a:solidFill>
              <a:srgbClr val="143F59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1" name="图形 33"/>
            <p:cNvGrpSpPr/>
            <p:nvPr/>
          </p:nvGrpSpPr>
          <p:grpSpPr>
            <a:xfrm>
              <a:off x="-1906" y="181563"/>
              <a:ext cx="12193906" cy="418701"/>
              <a:chOff x="-1906" y="181563"/>
              <a:chExt cx="12193906" cy="418701"/>
            </a:xfrm>
            <a:solidFill>
              <a:srgbClr val="2A323C"/>
            </a:solidFill>
          </p:grpSpPr>
          <p:sp>
            <p:nvSpPr>
              <p:cNvPr id="42" name="任意多边形: 形状 30"/>
              <p:cNvSpPr/>
              <p:nvPr/>
            </p:nvSpPr>
            <p:spPr>
              <a:xfrm>
                <a:off x="2755899" y="283643"/>
                <a:ext cx="7164071" cy="316621"/>
              </a:xfrm>
              <a:custGeom>
                <a:avLst/>
                <a:gdLst>
                  <a:gd name="connsiteX0" fmla="*/ 0 w 1820227"/>
                  <a:gd name="connsiteY0" fmla="*/ 0 h 138112"/>
                  <a:gd name="connsiteX1" fmla="*/ 1820228 w 1820227"/>
                  <a:gd name="connsiteY1" fmla="*/ 0 h 138112"/>
                  <a:gd name="connsiteX2" fmla="*/ 1820228 w 1820227"/>
                  <a:gd name="connsiteY2" fmla="*/ 138113 h 138112"/>
                  <a:gd name="connsiteX3" fmla="*/ 0 w 1820227"/>
                  <a:gd name="connsiteY3" fmla="*/ 138113 h 13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227" h="138112">
                    <a:moveTo>
                      <a:pt x="0" y="0"/>
                    </a:moveTo>
                    <a:lnTo>
                      <a:pt x="1820228" y="0"/>
                    </a:lnTo>
                    <a:lnTo>
                      <a:pt x="1820228" y="138113"/>
                    </a:lnTo>
                    <a:lnTo>
                      <a:pt x="0" y="13811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任意多边形: 形状 31"/>
              <p:cNvSpPr/>
              <p:nvPr/>
            </p:nvSpPr>
            <p:spPr>
              <a:xfrm>
                <a:off x="9145905" y="181563"/>
                <a:ext cx="3046095" cy="418178"/>
              </a:xfrm>
              <a:custGeom>
                <a:avLst/>
                <a:gdLst>
                  <a:gd name="connsiteX0" fmla="*/ 334328 w 3046094"/>
                  <a:gd name="connsiteY0" fmla="*/ 0 h 276225"/>
                  <a:gd name="connsiteX1" fmla="*/ 3046095 w 3046094"/>
                  <a:gd name="connsiteY1" fmla="*/ 0 h 276225"/>
                  <a:gd name="connsiteX2" fmla="*/ 3046095 w 3046094"/>
                  <a:gd name="connsiteY2" fmla="*/ 276225 h 276225"/>
                  <a:gd name="connsiteX3" fmla="*/ 0 w 3046094"/>
                  <a:gd name="connsiteY3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6094" h="276225">
                    <a:moveTo>
                      <a:pt x="334328" y="0"/>
                    </a:moveTo>
                    <a:lnTo>
                      <a:pt x="3046095" y="0"/>
                    </a:lnTo>
                    <a:lnTo>
                      <a:pt x="3046095" y="276225"/>
                    </a:lnTo>
                    <a:lnTo>
                      <a:pt x="0" y="27622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任意多边形: 形状 32"/>
              <p:cNvSpPr/>
              <p:nvPr/>
            </p:nvSpPr>
            <p:spPr>
              <a:xfrm>
                <a:off x="-1906" y="181563"/>
                <a:ext cx="3046095" cy="418178"/>
              </a:xfrm>
              <a:custGeom>
                <a:avLst/>
                <a:gdLst>
                  <a:gd name="connsiteX0" fmla="*/ 2711768 w 3046094"/>
                  <a:gd name="connsiteY0" fmla="*/ 0 h 276225"/>
                  <a:gd name="connsiteX1" fmla="*/ 0 w 3046094"/>
                  <a:gd name="connsiteY1" fmla="*/ 0 h 276225"/>
                  <a:gd name="connsiteX2" fmla="*/ 0 w 3046094"/>
                  <a:gd name="connsiteY2" fmla="*/ 276225 h 276225"/>
                  <a:gd name="connsiteX3" fmla="*/ 3046095 w 3046094"/>
                  <a:gd name="connsiteY3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6094" h="276225">
                    <a:moveTo>
                      <a:pt x="2711768" y="0"/>
                    </a:moveTo>
                    <a:lnTo>
                      <a:pt x="0" y="0"/>
                    </a:lnTo>
                    <a:lnTo>
                      <a:pt x="0" y="276225"/>
                    </a:lnTo>
                    <a:lnTo>
                      <a:pt x="3046095" y="27622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0486" name="图形 33"/>
          <p:cNvGrpSpPr/>
          <p:nvPr/>
        </p:nvGrpSpPr>
        <p:grpSpPr>
          <a:xfrm rot="-10800000" flipV="1">
            <a:off x="0" y="0"/>
            <a:ext cx="12192000" cy="1000125"/>
            <a:chOff x="-1906" y="1"/>
            <a:chExt cx="12193906" cy="600263"/>
          </a:xfrm>
        </p:grpSpPr>
        <p:sp>
          <p:nvSpPr>
            <p:cNvPr id="20487" name="任意多边形: 形状 28"/>
            <p:cNvSpPr/>
            <p:nvPr>
              <p:custDataLst>
                <p:tags r:id="rId4"/>
              </p:custDataLst>
            </p:nvPr>
          </p:nvSpPr>
          <p:spPr>
            <a:xfrm>
              <a:off x="-1906" y="1"/>
              <a:ext cx="12193906" cy="5998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193906" y="0"/>
                </a:cxn>
                <a:cxn ang="0">
                  <a:pos x="12193906" y="599846"/>
                </a:cxn>
                <a:cxn ang="0">
                  <a:pos x="0" y="599846"/>
                </a:cxn>
              </a:cxnLst>
              <a:rect l="0" t="0" r="0" b="0"/>
              <a:pathLst>
                <a:path w="7338060" h="4076700">
                  <a:moveTo>
                    <a:pt x="0" y="0"/>
                  </a:moveTo>
                  <a:lnTo>
                    <a:pt x="7338060" y="0"/>
                  </a:lnTo>
                  <a:lnTo>
                    <a:pt x="7338060" y="4076700"/>
                  </a:lnTo>
                  <a:lnTo>
                    <a:pt x="0" y="4076700"/>
                  </a:lnTo>
                  <a:close/>
                </a:path>
              </a:pathLst>
            </a:custGeom>
            <a:solidFill>
              <a:srgbClr val="143F59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7" name="图形 33"/>
            <p:cNvGrpSpPr/>
            <p:nvPr/>
          </p:nvGrpSpPr>
          <p:grpSpPr>
            <a:xfrm>
              <a:off x="-1906" y="181563"/>
              <a:ext cx="12193906" cy="418701"/>
              <a:chOff x="-1906" y="181563"/>
              <a:chExt cx="12193906" cy="418701"/>
            </a:xfrm>
            <a:solidFill>
              <a:srgbClr val="2A323C"/>
            </a:solidFill>
          </p:grpSpPr>
          <p:sp>
            <p:nvSpPr>
              <p:cNvPr id="48" name="任意多边形: 形状 30"/>
              <p:cNvSpPr/>
              <p:nvPr/>
            </p:nvSpPr>
            <p:spPr>
              <a:xfrm>
                <a:off x="2755899" y="283643"/>
                <a:ext cx="7164071" cy="316621"/>
              </a:xfrm>
              <a:custGeom>
                <a:avLst/>
                <a:gdLst>
                  <a:gd name="connsiteX0" fmla="*/ 0 w 1820227"/>
                  <a:gd name="connsiteY0" fmla="*/ 0 h 138112"/>
                  <a:gd name="connsiteX1" fmla="*/ 1820228 w 1820227"/>
                  <a:gd name="connsiteY1" fmla="*/ 0 h 138112"/>
                  <a:gd name="connsiteX2" fmla="*/ 1820228 w 1820227"/>
                  <a:gd name="connsiteY2" fmla="*/ 138113 h 138112"/>
                  <a:gd name="connsiteX3" fmla="*/ 0 w 1820227"/>
                  <a:gd name="connsiteY3" fmla="*/ 138113 h 13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227" h="138112">
                    <a:moveTo>
                      <a:pt x="0" y="0"/>
                    </a:moveTo>
                    <a:lnTo>
                      <a:pt x="1820228" y="0"/>
                    </a:lnTo>
                    <a:lnTo>
                      <a:pt x="1820228" y="138113"/>
                    </a:lnTo>
                    <a:lnTo>
                      <a:pt x="0" y="13811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9" name="任意多边形: 形状 31"/>
              <p:cNvSpPr/>
              <p:nvPr/>
            </p:nvSpPr>
            <p:spPr>
              <a:xfrm>
                <a:off x="9145905" y="181563"/>
                <a:ext cx="3046095" cy="418178"/>
              </a:xfrm>
              <a:custGeom>
                <a:avLst/>
                <a:gdLst>
                  <a:gd name="connsiteX0" fmla="*/ 334328 w 3046094"/>
                  <a:gd name="connsiteY0" fmla="*/ 0 h 276225"/>
                  <a:gd name="connsiteX1" fmla="*/ 3046095 w 3046094"/>
                  <a:gd name="connsiteY1" fmla="*/ 0 h 276225"/>
                  <a:gd name="connsiteX2" fmla="*/ 3046095 w 3046094"/>
                  <a:gd name="connsiteY2" fmla="*/ 276225 h 276225"/>
                  <a:gd name="connsiteX3" fmla="*/ 0 w 3046094"/>
                  <a:gd name="connsiteY3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6094" h="276225">
                    <a:moveTo>
                      <a:pt x="334328" y="0"/>
                    </a:moveTo>
                    <a:lnTo>
                      <a:pt x="3046095" y="0"/>
                    </a:lnTo>
                    <a:lnTo>
                      <a:pt x="3046095" y="276225"/>
                    </a:lnTo>
                    <a:lnTo>
                      <a:pt x="0" y="27622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0" name="任意多边形: 形状 32"/>
              <p:cNvSpPr/>
              <p:nvPr/>
            </p:nvSpPr>
            <p:spPr>
              <a:xfrm>
                <a:off x="-1906" y="181563"/>
                <a:ext cx="3046095" cy="418178"/>
              </a:xfrm>
              <a:custGeom>
                <a:avLst/>
                <a:gdLst>
                  <a:gd name="connsiteX0" fmla="*/ 2711768 w 3046094"/>
                  <a:gd name="connsiteY0" fmla="*/ 0 h 276225"/>
                  <a:gd name="connsiteX1" fmla="*/ 0 w 3046094"/>
                  <a:gd name="connsiteY1" fmla="*/ 0 h 276225"/>
                  <a:gd name="connsiteX2" fmla="*/ 0 w 3046094"/>
                  <a:gd name="connsiteY2" fmla="*/ 276225 h 276225"/>
                  <a:gd name="connsiteX3" fmla="*/ 3046095 w 3046094"/>
                  <a:gd name="connsiteY3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6094" h="276225">
                    <a:moveTo>
                      <a:pt x="2711768" y="0"/>
                    </a:moveTo>
                    <a:lnTo>
                      <a:pt x="0" y="0"/>
                    </a:lnTo>
                    <a:lnTo>
                      <a:pt x="0" y="276225"/>
                    </a:lnTo>
                    <a:lnTo>
                      <a:pt x="3046095" y="27622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93236" y="2637446"/>
            <a:ext cx="6605528" cy="1583109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0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组合 11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13" name="矩形 12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92100" y="304800"/>
            <a:ext cx="11607800" cy="6248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2532" name="组合 8"/>
          <p:cNvGrpSpPr/>
          <p:nvPr/>
        </p:nvGrpSpPr>
        <p:grpSpPr>
          <a:xfrm>
            <a:off x="-2116" y="3175"/>
            <a:ext cx="12194116" cy="6854825"/>
            <a:chOff x="-1905" y="3175"/>
            <a:chExt cx="12193270" cy="6854190"/>
          </a:xfrm>
        </p:grpSpPr>
        <p:grpSp>
          <p:nvGrpSpPr>
            <p:cNvPr id="22533" name="组合 13"/>
            <p:cNvGrpSpPr/>
            <p:nvPr userDrawn="1"/>
          </p:nvGrpSpPr>
          <p:grpSpPr>
            <a:xfrm>
              <a:off x="10316845" y="4822825"/>
              <a:ext cx="1874520" cy="2034540"/>
              <a:chOff x="16247" y="7595"/>
              <a:chExt cx="2952" cy="3204"/>
            </a:xfrm>
          </p:grpSpPr>
          <p:sp>
            <p:nvSpPr>
              <p:cNvPr id="15" name="直角三角形 14"/>
              <p:cNvSpPr/>
              <p:nvPr>
                <p:custDataLst>
                  <p:tags r:id="rId8"/>
                </p:custDataLst>
              </p:nvPr>
            </p:nvSpPr>
            <p:spPr>
              <a:xfrm rot="16200000">
                <a:off x="16192" y="7792"/>
                <a:ext cx="3205" cy="2767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" name="直角三角形 15"/>
              <p:cNvSpPr/>
              <p:nvPr>
                <p:custDataLst>
                  <p:tags r:id="rId9"/>
                </p:custDataLst>
              </p:nvPr>
            </p:nvSpPr>
            <p:spPr>
              <a:xfrm rot="16200000">
                <a:off x="16488" y="8085"/>
                <a:ext cx="2427" cy="2953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" name="直角三角形 16"/>
              <p:cNvSpPr/>
              <p:nvPr>
                <p:custDataLst>
                  <p:tags r:id="rId10"/>
                </p:custDataLst>
              </p:nvPr>
            </p:nvSpPr>
            <p:spPr>
              <a:xfrm rot="16200000">
                <a:off x="17009" y="8606"/>
                <a:ext cx="1392" cy="2953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537" name="组合 17"/>
            <p:cNvGrpSpPr/>
            <p:nvPr userDrawn="1"/>
          </p:nvGrpSpPr>
          <p:grpSpPr>
            <a:xfrm rot="10800000">
              <a:off x="-1905" y="3175"/>
              <a:ext cx="1874520" cy="2034540"/>
              <a:chOff x="16247" y="7595"/>
              <a:chExt cx="2952" cy="3204"/>
            </a:xfrm>
          </p:grpSpPr>
          <p:sp>
            <p:nvSpPr>
              <p:cNvPr id="19" name="直角三角形 18"/>
              <p:cNvSpPr/>
              <p:nvPr>
                <p:custDataLst>
                  <p:tags r:id="rId5"/>
                </p:custDataLst>
              </p:nvPr>
            </p:nvSpPr>
            <p:spPr>
              <a:xfrm rot="16200000">
                <a:off x="16192" y="7792"/>
                <a:ext cx="3205" cy="2767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直角三角形 19"/>
              <p:cNvSpPr/>
              <p:nvPr>
                <p:custDataLst>
                  <p:tags r:id="rId6"/>
                </p:custDataLst>
              </p:nvPr>
            </p:nvSpPr>
            <p:spPr>
              <a:xfrm rot="16200000">
                <a:off x="16488" y="8085"/>
                <a:ext cx="2427" cy="2953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直角三角形 20"/>
              <p:cNvSpPr/>
              <p:nvPr>
                <p:custDataLst>
                  <p:tags r:id="rId7"/>
                </p:custDataLst>
              </p:nvPr>
            </p:nvSpPr>
            <p:spPr>
              <a:xfrm rot="16200000">
                <a:off x="17009" y="8606"/>
                <a:ext cx="1392" cy="2953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组合 9"/>
          <p:cNvGrpSpPr/>
          <p:nvPr/>
        </p:nvGrpSpPr>
        <p:grpSpPr>
          <a:xfrm>
            <a:off x="11209867" y="-6350"/>
            <a:ext cx="982133" cy="6864350"/>
            <a:chOff x="11209020" y="-6348"/>
            <a:chExt cx="982980" cy="6864348"/>
          </a:xfrm>
        </p:grpSpPr>
        <p:grpSp>
          <p:nvGrpSpPr>
            <p:cNvPr id="23556" name="组合 14"/>
            <p:cNvGrpSpPr/>
            <p:nvPr userDrawn="1"/>
          </p:nvGrpSpPr>
          <p:grpSpPr>
            <a:xfrm>
              <a:off x="11209020" y="5718810"/>
              <a:ext cx="982980" cy="1139190"/>
              <a:chOff x="11209020" y="5718810"/>
              <a:chExt cx="982980" cy="1139190"/>
            </a:xfrm>
          </p:grpSpPr>
          <p:sp>
            <p:nvSpPr>
              <p:cNvPr id="16" name="直角三角形 15"/>
              <p:cNvSpPr/>
              <p:nvPr>
                <p:custDataLst>
                  <p:tags r:id="rId8"/>
                </p:custDataLst>
              </p:nvPr>
            </p:nvSpPr>
            <p:spPr>
              <a:xfrm rot="16200000">
                <a:off x="11130915" y="5796915"/>
                <a:ext cx="1139190" cy="982980"/>
              </a:xfrm>
              <a:prstGeom prst="rtTriangle">
                <a:avLst/>
              </a:prstGeom>
              <a:solidFill>
                <a:srgbClr val="EFEFF0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" name="直角三角形 16"/>
              <p:cNvSpPr/>
              <p:nvPr>
                <p:custDataLst>
                  <p:tags r:id="rId9"/>
                </p:custDataLst>
              </p:nvPr>
            </p:nvSpPr>
            <p:spPr>
              <a:xfrm rot="16200000">
                <a:off x="11449556" y="6114650"/>
                <a:ext cx="669915" cy="814936"/>
              </a:xfrm>
              <a:prstGeom prst="rtTriangle">
                <a:avLst/>
              </a:prstGeom>
              <a:solidFill>
                <a:srgbClr val="18497E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" name="直角三角形 17"/>
              <p:cNvSpPr/>
              <p:nvPr>
                <p:custDataLst>
                  <p:tags r:id="rId10"/>
                </p:custDataLst>
              </p:nvPr>
            </p:nvSpPr>
            <p:spPr>
              <a:xfrm rot="16200000">
                <a:off x="11592370" y="6257464"/>
                <a:ext cx="384324" cy="814936"/>
              </a:xfrm>
              <a:prstGeom prst="rtTriangle">
                <a:avLst/>
              </a:prstGeom>
              <a:solidFill>
                <a:srgbClr val="277EB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560" name="组合 18"/>
            <p:cNvGrpSpPr/>
            <p:nvPr userDrawn="1"/>
          </p:nvGrpSpPr>
          <p:grpSpPr>
            <a:xfrm>
              <a:off x="11377062" y="-6348"/>
              <a:ext cx="814938" cy="944394"/>
              <a:chOff x="11377062" y="-6348"/>
              <a:chExt cx="814938" cy="944394"/>
            </a:xfrm>
          </p:grpSpPr>
          <p:sp>
            <p:nvSpPr>
              <p:cNvPr id="20" name="直角三角形 19"/>
              <p:cNvSpPr/>
              <p:nvPr>
                <p:custDataLst>
                  <p:tags r:id="rId5"/>
                </p:custDataLst>
              </p:nvPr>
            </p:nvSpPr>
            <p:spPr>
              <a:xfrm rot="16200000" flipH="1">
                <a:off x="11312316" y="58362"/>
                <a:ext cx="944394" cy="814937"/>
              </a:xfrm>
              <a:prstGeom prst="rtTriangle">
                <a:avLst/>
              </a:prstGeom>
              <a:solidFill>
                <a:srgbClr val="EFEFF0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直角三角形 20"/>
              <p:cNvSpPr/>
              <p:nvPr>
                <p:custDataLst>
                  <p:tags r:id="rId6"/>
                </p:custDataLst>
              </p:nvPr>
            </p:nvSpPr>
            <p:spPr>
              <a:xfrm rot="16200000" flipH="1">
                <a:off x="11576489" y="-65705"/>
                <a:ext cx="555363" cy="675620"/>
              </a:xfrm>
              <a:prstGeom prst="rtTriangle">
                <a:avLst/>
              </a:prstGeom>
              <a:solidFill>
                <a:srgbClr val="18497E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直角三角形 21"/>
              <p:cNvSpPr/>
              <p:nvPr>
                <p:custDataLst>
                  <p:tags r:id="rId7"/>
                </p:custDataLst>
              </p:nvPr>
            </p:nvSpPr>
            <p:spPr>
              <a:xfrm rot="16200000" flipH="1">
                <a:off x="11694868" y="-184083"/>
                <a:ext cx="318607" cy="675620"/>
              </a:xfrm>
              <a:prstGeom prst="rtTriangle">
                <a:avLst/>
              </a:prstGeom>
              <a:solidFill>
                <a:srgbClr val="277EB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4823884" cy="686593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 fontAlgn="base"/>
            <a:endParaRPr lang="en-US" altLang="zh-CN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组合 15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17" name="矩形 16"/>
            <p:cNvSpPr/>
            <p:nvPr>
              <p:custDataLst>
                <p:tags r:id="rId5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wrap="square"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矩形 3"/>
            <p:cNvSpPr/>
            <p:nvPr>
              <p:custDataLst>
                <p:tags r:id="rId7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wrap="square"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 fontAlgn="base"/>
            <a:endParaRPr lang="en-US" altLang="zh-CN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组合 15"/>
          <p:cNvGrpSpPr/>
          <p:nvPr/>
        </p:nvGrpSpPr>
        <p:grpSpPr>
          <a:xfrm rot="10800000">
            <a:off x="0" y="0"/>
            <a:ext cx="12192000" cy="282575"/>
            <a:chOff x="0" y="5838825"/>
            <a:chExt cx="12192000" cy="1019175"/>
          </a:xfrm>
        </p:grpSpPr>
        <p:sp>
          <p:nvSpPr>
            <p:cNvPr id="17" name="矩形 16"/>
            <p:cNvSpPr/>
            <p:nvPr>
              <p:custDataLst>
                <p:tags r:id="rId5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矩形 3"/>
            <p:cNvSpPr/>
            <p:nvPr>
              <p:custDataLst>
                <p:tags r:id="rId7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 fontAlgn="base"/>
            <a:endParaRPr lang="en-US" altLang="zh-CN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7" name="组合 17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6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矩形 3"/>
            <p:cNvSpPr/>
            <p:nvPr>
              <p:custDataLst>
                <p:tags r:id="rId7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 fontAlgn="base"/>
            <a:endParaRPr lang="en-US" altLang="zh-CN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8850"/>
            <a:ext cx="12192000" cy="49403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 fontAlgn="base"/>
            <a:endParaRPr lang="en-US" altLang="zh-CN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27652" name="组合 7"/>
          <p:cNvGrpSpPr/>
          <p:nvPr/>
        </p:nvGrpSpPr>
        <p:grpSpPr>
          <a:xfrm>
            <a:off x="0" y="0"/>
            <a:ext cx="12192000" cy="6858000"/>
            <a:chOff x="0" y="0"/>
            <a:chExt cx="12192001" cy="6857999"/>
          </a:xfrm>
        </p:grpSpPr>
        <p:grpSp>
          <p:nvGrpSpPr>
            <p:cNvPr id="27653" name="组合 18"/>
            <p:cNvGrpSpPr/>
            <p:nvPr userDrawn="1"/>
          </p:nvGrpSpPr>
          <p:grpSpPr>
            <a:xfrm>
              <a:off x="0" y="0"/>
              <a:ext cx="2261870" cy="2620645"/>
              <a:chOff x="0" y="0"/>
              <a:chExt cx="2261870" cy="2620645"/>
            </a:xfrm>
          </p:grpSpPr>
          <p:sp>
            <p:nvSpPr>
              <p:cNvPr id="20" name="直角三角形 19"/>
              <p:cNvSpPr/>
              <p:nvPr>
                <p:custDataLst>
                  <p:tags r:id="rId8"/>
                </p:custDataLst>
              </p:nvPr>
            </p:nvSpPr>
            <p:spPr>
              <a:xfrm rot="5400000">
                <a:off x="-179388" y="179388"/>
                <a:ext cx="2620645" cy="2261870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直角三角形 20"/>
              <p:cNvSpPr/>
              <p:nvPr>
                <p:custDataLst>
                  <p:tags r:id="rId9"/>
                </p:custDataLst>
              </p:nvPr>
            </p:nvSpPr>
            <p:spPr>
              <a:xfrm rot="5400000">
                <a:off x="167046" y="-164961"/>
                <a:ext cx="1541104" cy="1875195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直角三角形 21"/>
              <p:cNvSpPr/>
              <p:nvPr>
                <p:custDataLst>
                  <p:tags r:id="rId10"/>
                </p:custDataLst>
              </p:nvPr>
            </p:nvSpPr>
            <p:spPr>
              <a:xfrm rot="5400000">
                <a:off x="495539" y="-493477"/>
                <a:ext cx="884117" cy="1875195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7657" name="组合 22"/>
            <p:cNvGrpSpPr/>
            <p:nvPr userDrawn="1"/>
          </p:nvGrpSpPr>
          <p:grpSpPr>
            <a:xfrm>
              <a:off x="9930131" y="4237354"/>
              <a:ext cx="2261870" cy="2620645"/>
              <a:chOff x="9930131" y="4237354"/>
              <a:chExt cx="2261870" cy="2620645"/>
            </a:xfrm>
          </p:grpSpPr>
          <p:sp>
            <p:nvSpPr>
              <p:cNvPr id="24" name="直角三角形 23"/>
              <p:cNvSpPr/>
              <p:nvPr>
                <p:custDataLst>
                  <p:tags r:id="rId5"/>
                </p:custDataLst>
              </p:nvPr>
            </p:nvSpPr>
            <p:spPr>
              <a:xfrm rot="16200000">
                <a:off x="9750725" y="4416724"/>
                <a:ext cx="2620645" cy="2261870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" name="直角三角形 24"/>
              <p:cNvSpPr/>
              <p:nvPr>
                <p:custDataLst>
                  <p:tags r:id="rId6"/>
                </p:custDataLst>
              </p:nvPr>
            </p:nvSpPr>
            <p:spPr>
              <a:xfrm rot="16200000">
                <a:off x="10483832" y="5147749"/>
                <a:ext cx="1541104" cy="1875195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直角三角形 25"/>
              <p:cNvSpPr/>
              <p:nvPr>
                <p:custDataLst>
                  <p:tags r:id="rId7"/>
                </p:custDataLst>
              </p:nvPr>
            </p:nvSpPr>
            <p:spPr>
              <a:xfrm rot="16200000">
                <a:off x="10812322" y="5476238"/>
                <a:ext cx="884117" cy="1875195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200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200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tags" Target="../tags/tag5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ags" Target="../tags/tag1.xml"/><Relationship Id="rId27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矩形 1030"/>
          <p:cNvSpPr/>
          <p:nvPr/>
        </p:nvSpPr>
        <p:spPr>
          <a:xfrm>
            <a:off x="0" y="0"/>
            <a:ext cx="12192000" cy="1412875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r"/>
            <a:endParaRPr lang="zh-CN" altLang="zh-CN" sz="2400" dirty="0">
              <a:solidFill>
                <a:srgbClr val="FF6600"/>
              </a:solidFill>
              <a:latin typeface="Arial" panose="020B0604020202020204" pitchFamily="34" charset="0"/>
              <a:ea typeface="汉真广标" pitchFamily="49" charset="-122"/>
            </a:endParaRPr>
          </a:p>
        </p:txBody>
      </p:sp>
      <p:sp>
        <p:nvSpPr>
          <p:cNvPr id="1027" name="矩形 1031"/>
          <p:cNvSpPr/>
          <p:nvPr/>
        </p:nvSpPr>
        <p:spPr>
          <a:xfrm>
            <a:off x="0" y="5661025"/>
            <a:ext cx="12192000" cy="11969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5400000" scaled="1"/>
            <a:tileRect/>
          </a:gradFill>
          <a:ln w="9525">
            <a:noFill/>
          </a:ln>
        </p:spPr>
        <p:txBody>
          <a:bodyPr anchor="t"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8" name="图片 1034" descr="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7951" y="0"/>
            <a:ext cx="1056216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图片 1039" descr="b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1467" y="139700"/>
            <a:ext cx="3420533" cy="4095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1030"/>
          <p:cNvSpPr/>
          <p:nvPr/>
        </p:nvSpPr>
        <p:spPr>
          <a:xfrm>
            <a:off x="0" y="0"/>
            <a:ext cx="12192000" cy="1412875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r"/>
            <a:endParaRPr lang="zh-CN" altLang="zh-CN" sz="2400" dirty="0">
              <a:solidFill>
                <a:srgbClr val="FF6600"/>
              </a:solidFill>
              <a:latin typeface="Arial" panose="020B0604020202020204" pitchFamily="34" charset="0"/>
              <a:ea typeface="汉真广标" pitchFamily="49" charset="-122"/>
            </a:endParaRPr>
          </a:p>
        </p:txBody>
      </p:sp>
      <p:sp>
        <p:nvSpPr>
          <p:cNvPr id="2051" name="矩形 1031"/>
          <p:cNvSpPr/>
          <p:nvPr/>
        </p:nvSpPr>
        <p:spPr>
          <a:xfrm>
            <a:off x="0" y="5661025"/>
            <a:ext cx="12192000" cy="11969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5400000" scaled="1"/>
            <a:tileRect/>
          </a:gradFill>
          <a:ln w="9525">
            <a:noFill/>
          </a:ln>
        </p:spPr>
        <p:txBody>
          <a:bodyPr anchor="t"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52" name="图片 1034" descr="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7951" y="0"/>
            <a:ext cx="1056216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图片 1039" descr="b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1467" y="139700"/>
            <a:ext cx="3420533" cy="4095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030"/>
          <p:cNvSpPr/>
          <p:nvPr/>
        </p:nvSpPr>
        <p:spPr>
          <a:xfrm>
            <a:off x="0" y="0"/>
            <a:ext cx="12192000" cy="1412875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r"/>
            <a:endParaRPr lang="zh-CN" altLang="zh-CN" sz="2400" dirty="0">
              <a:solidFill>
                <a:srgbClr val="FF6600"/>
              </a:solidFill>
              <a:latin typeface="Arial" panose="020B0604020202020204" pitchFamily="34" charset="0"/>
              <a:ea typeface="汉真广标" pitchFamily="49" charset="-122"/>
            </a:endParaRPr>
          </a:p>
        </p:txBody>
      </p:sp>
      <p:sp>
        <p:nvSpPr>
          <p:cNvPr id="3075" name="矩形 1031"/>
          <p:cNvSpPr/>
          <p:nvPr/>
        </p:nvSpPr>
        <p:spPr>
          <a:xfrm>
            <a:off x="0" y="5661025"/>
            <a:ext cx="12192000" cy="11969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5400000" scaled="1"/>
            <a:tileRect/>
          </a:gradFill>
          <a:ln w="9525">
            <a:noFill/>
          </a:ln>
        </p:spPr>
        <p:txBody>
          <a:bodyPr anchor="t"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6" name="图片 1034" descr="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7951" y="0"/>
            <a:ext cx="1056216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1039" descr="b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1467" y="139700"/>
            <a:ext cx="3420533" cy="4095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1030"/>
          <p:cNvSpPr/>
          <p:nvPr/>
        </p:nvSpPr>
        <p:spPr>
          <a:xfrm>
            <a:off x="0" y="0"/>
            <a:ext cx="12192000" cy="1412875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r"/>
            <a:endParaRPr lang="zh-CN" altLang="zh-CN" sz="2400" dirty="0">
              <a:solidFill>
                <a:srgbClr val="FF6600"/>
              </a:solidFill>
              <a:latin typeface="Arial" panose="020B0604020202020204" pitchFamily="34" charset="0"/>
              <a:ea typeface="汉真广标" pitchFamily="49" charset="-122"/>
            </a:endParaRPr>
          </a:p>
        </p:txBody>
      </p:sp>
      <p:sp>
        <p:nvSpPr>
          <p:cNvPr id="4099" name="矩形 1031"/>
          <p:cNvSpPr/>
          <p:nvPr/>
        </p:nvSpPr>
        <p:spPr>
          <a:xfrm>
            <a:off x="0" y="5661025"/>
            <a:ext cx="12192000" cy="11969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5400000" scaled="1"/>
            <a:tileRect/>
          </a:gradFill>
          <a:ln w="9525">
            <a:noFill/>
          </a:ln>
        </p:spPr>
        <p:txBody>
          <a:bodyPr anchor="t"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100" name="图片 1034" descr="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7951" y="0"/>
            <a:ext cx="1056216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1039" descr="b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1467" y="139700"/>
            <a:ext cx="3420533" cy="4095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68867" y="442913"/>
            <a:ext cx="10854267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t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5123" name="文本占位符 2"/>
          <p:cNvSpPr>
            <a:spLocks noGrp="1"/>
          </p:cNvSpPr>
          <p:nvPr>
            <p:ph type="body"/>
            <p:custDataLst>
              <p:tags r:id="rId23"/>
            </p:custDataLst>
          </p:nvPr>
        </p:nvSpPr>
        <p:spPr>
          <a:xfrm>
            <a:off x="668867" y="952500"/>
            <a:ext cx="10854267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-171450"/>
            <a:r>
              <a:rPr lang="zh-CN" altLang="en-US" dirty="0"/>
              <a:t>第二级</a:t>
            </a:r>
          </a:p>
          <a:p>
            <a:pPr lvl="2" indent="-171450"/>
            <a:r>
              <a:rPr lang="zh-CN" altLang="en-US" dirty="0"/>
              <a:t>第三级</a:t>
            </a:r>
          </a:p>
          <a:p>
            <a:pPr lvl="3" indent="-171450"/>
            <a:r>
              <a:rPr lang="zh-CN" altLang="en-US" dirty="0"/>
              <a:t>第四级</a:t>
            </a:r>
          </a:p>
          <a:p>
            <a:pPr lvl="4" indent="-171450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</p:sldLayoutIdLst>
  <p:hf sldNum="0"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9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notesSlide" Target="../notesSlides/notesSlide8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slideLayout" Target="../slideLayouts/slideLayout46.xml"/><Relationship Id="rId5" Type="http://schemas.openxmlformats.org/officeDocument/2006/relationships/tags" Target="../tags/tag154.xml"/><Relationship Id="rId10" Type="http://schemas.openxmlformats.org/officeDocument/2006/relationships/tags" Target="../tags/tag159.xml"/><Relationship Id="rId4" Type="http://schemas.openxmlformats.org/officeDocument/2006/relationships/tags" Target="../tags/tag153.xml"/><Relationship Id="rId9" Type="http://schemas.openxmlformats.org/officeDocument/2006/relationships/tags" Target="../tags/tag1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67.xml"/><Relationship Id="rId7" Type="http://schemas.openxmlformats.org/officeDocument/2006/relationships/image" Target="../media/image27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168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71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7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comments" Target="../comments/comment1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7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7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microsoft.com/office/2007/relationships/hdphoto" Target="../media/hdphoto1.wdp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标题 1104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01980" y="2103755"/>
            <a:ext cx="10995025" cy="1299845"/>
          </a:xfrm>
        </p:spPr>
        <p:txBody>
          <a:bodyPr lIns="120000" tIns="62400" rIns="120000" bIns="0" anchor="ctr" anchorCtr="0">
            <a:norm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4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 </a:t>
            </a:r>
            <a:r>
              <a:rPr kumimoji="0" lang="zh-CN" altLang="en-US" sz="44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精研</a:t>
            </a:r>
            <a:r>
              <a:rPr lang="en-US" altLang="zh-CN" sz="4400" dirty="0">
                <a:sym typeface="+mn-ea"/>
              </a:rPr>
              <a:t>·</a:t>
            </a:r>
            <a:r>
              <a:rPr lang="zh-CN" altLang="en-US" sz="4400" dirty="0">
                <a:sym typeface="+mn-ea"/>
              </a:rPr>
              <a:t>规范</a:t>
            </a:r>
            <a:r>
              <a:rPr lang="en-US" altLang="zh-CN" sz="4400" dirty="0">
                <a:sym typeface="+mn-ea"/>
              </a:rPr>
              <a:t>·</a:t>
            </a:r>
            <a:r>
              <a:rPr lang="zh-CN" altLang="en-US" sz="4400" dirty="0">
                <a:sym typeface="+mn-ea"/>
              </a:rPr>
              <a:t>启智</a:t>
            </a:r>
            <a:br>
              <a:rPr lang="zh-CN" altLang="en-US" sz="4400" dirty="0">
                <a:sym typeface="+mn-ea"/>
              </a:rPr>
            </a:br>
            <a:r>
              <a:rPr lang="en-US" altLang="zh-CN" sz="2800" dirty="0">
                <a:sym typeface="+mn-ea"/>
              </a:rPr>
              <a:t>----</a:t>
            </a:r>
            <a:r>
              <a:rPr lang="zh-CN" altLang="en-US" sz="2800" dirty="0">
                <a:sym typeface="+mn-ea"/>
              </a:rPr>
              <a:t>教给中学生阅读学术论文的实践与价值初探</a:t>
            </a:r>
            <a:endParaRPr kumimoji="0" lang="zh-CN" altLang="en-US" sz="2800" b="0" i="0" u="none" strike="noStrike" kern="1200" cap="none" spc="200" normalizeH="0" baseline="0" noProof="1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汉仪旗黑-85S" pitchFamily="18" charset="-122"/>
              <a:cs typeface="+mj-cs"/>
              <a:sym typeface="+mn-ea"/>
            </a:endParaRPr>
          </a:p>
        </p:txBody>
      </p:sp>
      <p:sp>
        <p:nvSpPr>
          <p:cNvPr id="2" name="标题 1104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07670" y="4220845"/>
            <a:ext cx="10995025" cy="1716405"/>
          </a:xfrm>
          <a:prstGeom prst="rect">
            <a:avLst/>
          </a:prstGeom>
          <a:noFill/>
          <a:ln w="9525">
            <a:noFill/>
          </a:ln>
        </p:spPr>
        <p:txBody>
          <a:bodyPr vert="horz" lIns="120000" tIns="62400" rIns="120000" bIns="0" anchor="ctr" anchorCtr="0">
            <a:normAutofit/>
          </a:bodyPr>
          <a:lstStyle>
            <a:lvl1pPr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950" b="0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defRPr>
            </a:lvl1pPr>
          </a:lstStyle>
          <a:p>
            <a:pPr marL="0" marR="0" indent="0" algn="ctr" defTabSz="6858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</a:t>
            </a:r>
            <a:r>
              <a:rPr kumimoji="0" lang="zh-CN" altLang="en-US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西安铁一中滨河高级中学</a:t>
            </a:r>
            <a:r>
              <a:rPr kumimoji="0" lang="en-US" altLang="zh-CN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</a:t>
            </a:r>
            <a:r>
              <a:rPr kumimoji="0" lang="zh-CN" altLang="en-US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刘相钧</a:t>
            </a:r>
          </a:p>
          <a:p>
            <a:pPr marL="0" marR="0" indent="0" algn="ctr" defTabSz="6858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2022.7.23</a:t>
            </a:r>
            <a:endParaRPr kumimoji="0" lang="zh-CN" altLang="en-US" sz="3600" b="0" i="0" u="none" strike="noStrike" kern="1200" cap="none" spc="200" normalizeH="0" baseline="0" noProof="1">
              <a:solidFill>
                <a:schemeClr val="tx1">
                  <a:lumMod val="85000"/>
                  <a:lumOff val="15000"/>
                </a:schemeClr>
              </a:solidFill>
              <a:uFillTx/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pic>
        <p:nvPicPr>
          <p:cNvPr id="3" name="图片 2" descr="微信名片"/>
          <p:cNvPicPr>
            <a:picLocks noChangeAspect="1"/>
          </p:cNvPicPr>
          <p:nvPr/>
        </p:nvPicPr>
        <p:blipFill>
          <a:blip r:embed="rId6"/>
          <a:srcRect l="14905" t="38150" r="14781" b="20726"/>
          <a:stretch>
            <a:fillRect/>
          </a:stretch>
        </p:blipFill>
        <p:spPr>
          <a:xfrm>
            <a:off x="10173970" y="944245"/>
            <a:ext cx="1570355" cy="16325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矩形 3"/>
          <p:cNvSpPr/>
          <p:nvPr/>
        </p:nvSpPr>
        <p:spPr>
          <a:xfrm>
            <a:off x="501917" y="1399889"/>
            <a:ext cx="7595235" cy="267765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marL="266700" indent="-266700" algn="just">
              <a:buClrTx/>
              <a:buSzTx/>
              <a:buNone/>
            </a:pPr>
            <a:r>
              <a:rPr sz="2400" dirty="0">
                <a:latin typeface="微软雅黑" panose="020B0503020204020204" charset="-122"/>
                <a:ea typeface="微软雅黑" panose="020B0503020204020204" charset="-122"/>
              </a:rPr>
              <a:t>（2014·全国新课标文综·32）古代雅典法律规定：如果公民试图自杀，必须事先提出申请，以获得批准；未经允许的自杀被视为犯罪行为。这反映出在古代雅典</a:t>
            </a:r>
          </a:p>
          <a:p>
            <a:pPr marL="266700" indent="-266700" algn="just">
              <a:buClrTx/>
              <a:buSzTx/>
              <a:buNone/>
            </a:pPr>
            <a:r>
              <a:rPr sz="2400" dirty="0">
                <a:latin typeface="微软雅黑" panose="020B0503020204020204" charset="-122"/>
                <a:ea typeface="微软雅黑" panose="020B0503020204020204" charset="-122"/>
              </a:rPr>
              <a:t>A．法律体系已达到完备的程度         </a:t>
            </a:r>
          </a:p>
          <a:p>
            <a:pPr marL="266700" indent="-266700" algn="just">
              <a:buClrTx/>
              <a:buSzTx/>
              <a:buNone/>
            </a:pPr>
            <a:r>
              <a:rPr sz="2400" dirty="0">
                <a:latin typeface="微软雅黑" panose="020B0503020204020204" charset="-122"/>
                <a:ea typeface="微软雅黑" panose="020B0503020204020204" charset="-122"/>
              </a:rPr>
              <a:t>B．法律具有尊重生命价值的人文精神</a:t>
            </a:r>
          </a:p>
          <a:p>
            <a:pPr marL="266700" indent="-266700" algn="just"/>
            <a:r>
              <a:rPr sz="2400" dirty="0">
                <a:latin typeface="微软雅黑" panose="020B0503020204020204" charset="-122"/>
                <a:ea typeface="微软雅黑" panose="020B0503020204020204" charset="-122"/>
              </a:rPr>
              <a:t>C．公民个人自由受到严格限制         </a:t>
            </a:r>
          </a:p>
          <a:p>
            <a:pPr marL="266700" indent="-266700" algn="just"/>
            <a:r>
              <a:rPr sz="2400" dirty="0">
                <a:latin typeface="微软雅黑" panose="020B0503020204020204" charset="-122"/>
                <a:ea typeface="微软雅黑" panose="020B0503020204020204" charset="-122"/>
              </a:rPr>
              <a:t>D．自杀有违崇尚自然法则的理性精神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8531810" y="1700880"/>
            <a:ext cx="3036570" cy="4391025"/>
            <a:chOff x="13204" y="2909"/>
            <a:chExt cx="4782" cy="6915"/>
          </a:xfrm>
        </p:grpSpPr>
        <p:sp>
          <p:nvSpPr>
            <p:cNvPr id="4" name="椭圆 3"/>
            <p:cNvSpPr/>
            <p:nvPr/>
          </p:nvSpPr>
          <p:spPr>
            <a:xfrm>
              <a:off x="14247" y="2909"/>
              <a:ext cx="2183" cy="1134"/>
            </a:xfrm>
            <a:prstGeom prst="ellipse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ang="60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480" y="3188"/>
              <a:ext cx="183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+mj-ea"/>
                  <a:ea typeface="+mj-ea"/>
                </a:rPr>
                <a:t>公民自杀</a:t>
              </a:r>
            </a:p>
          </p:txBody>
        </p:sp>
        <p:cxnSp>
          <p:nvCxnSpPr>
            <p:cNvPr id="6" name="直接箭头连接符 5"/>
            <p:cNvCxnSpPr>
              <a:stCxn id="4" idx="4"/>
            </p:cNvCxnSpPr>
            <p:nvPr/>
          </p:nvCxnSpPr>
          <p:spPr>
            <a:xfrm flipH="1">
              <a:off x="14131" y="3930"/>
              <a:ext cx="1208" cy="9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15339" y="4043"/>
              <a:ext cx="1204" cy="8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/>
            <p:cNvSpPr/>
            <p:nvPr/>
          </p:nvSpPr>
          <p:spPr>
            <a:xfrm>
              <a:off x="13204" y="5030"/>
              <a:ext cx="2183" cy="1134"/>
            </a:xfrm>
            <a:prstGeom prst="ellipse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ang="60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437" y="5309"/>
              <a:ext cx="183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+mj-ea"/>
                  <a:ea typeface="+mj-ea"/>
                </a:rPr>
                <a:t>获得批准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15551" y="5004"/>
              <a:ext cx="2183" cy="1134"/>
            </a:xfrm>
            <a:prstGeom prst="ellipse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ang="60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784" y="5283"/>
              <a:ext cx="183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+mj-ea"/>
                  <a:ea typeface="+mj-ea"/>
                </a:rPr>
                <a:t>未被允许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14296" y="6164"/>
              <a:ext cx="0" cy="11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16756" y="6138"/>
              <a:ext cx="0" cy="11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椭圆 32"/>
            <p:cNvSpPr/>
            <p:nvPr/>
          </p:nvSpPr>
          <p:spPr>
            <a:xfrm>
              <a:off x="13706" y="7356"/>
              <a:ext cx="1313" cy="735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3834" y="7441"/>
              <a:ext cx="107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合法</a:t>
              </a:r>
            </a:p>
          </p:txBody>
        </p:sp>
        <p:sp>
          <p:nvSpPr>
            <p:cNvPr id="37" name="椭圆 36"/>
            <p:cNvSpPr/>
            <p:nvPr/>
          </p:nvSpPr>
          <p:spPr>
            <a:xfrm>
              <a:off x="16166" y="7330"/>
              <a:ext cx="1313" cy="735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6294" y="7415"/>
              <a:ext cx="107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非法</a:t>
              </a:r>
            </a:p>
          </p:txBody>
        </p:sp>
        <p:sp>
          <p:nvSpPr>
            <p:cNvPr id="39" name="下箭头 38"/>
            <p:cNvSpPr/>
            <p:nvPr/>
          </p:nvSpPr>
          <p:spPr>
            <a:xfrm>
              <a:off x="15500" y="7995"/>
              <a:ext cx="340" cy="90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13224" y="9030"/>
              <a:ext cx="4763" cy="794"/>
            </a:xfrm>
            <a:prstGeom prst="roundRect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3706" y="9137"/>
              <a:ext cx="3928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主旨是程序，不是自杀</a:t>
              </a:r>
            </a:p>
          </p:txBody>
        </p:sp>
      </p:grp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669883" y="283064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sz="2800" dirty="0">
                <a:sym typeface="+mn-ea"/>
              </a:rPr>
              <a:t>实际价值</a:t>
            </a:r>
            <a:r>
              <a:rPr lang="en-US" sz="2800" dirty="0">
                <a:sym typeface="+mn-ea"/>
              </a:rPr>
              <a:t> </a:t>
            </a:r>
            <a:endParaRPr sz="2800" dirty="0">
              <a:sym typeface="+mn-ea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455295" y="83682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sz="2400" dirty="0"/>
              <a:t>以为</a:t>
            </a:r>
            <a:r>
              <a:rPr lang="zh-CN" altLang="en-US" sz="2400" dirty="0"/>
              <a:t>读懂了</a:t>
            </a:r>
            <a:r>
              <a:rPr sz="2400" dirty="0"/>
              <a:t>，</a:t>
            </a:r>
            <a:r>
              <a:rPr lang="zh-CN" altLang="en-US" sz="2400" dirty="0"/>
              <a:t>其实说不清</a:t>
            </a:r>
            <a:r>
              <a:rPr lang="en-US" altLang="zh-CN" sz="2400" dirty="0"/>
              <a:t>”</a:t>
            </a:r>
            <a:r>
              <a:rPr sz="2400" dirty="0"/>
              <a:t>的问题</a:t>
            </a:r>
          </a:p>
        </p:txBody>
      </p:sp>
      <p:sp>
        <p:nvSpPr>
          <p:cNvPr id="24" name="内容占位符 2"/>
          <p:cNvSpPr>
            <a:spLocks noGrp="1"/>
          </p:cNvSpPr>
          <p:nvPr>
            <p:ph idx="1"/>
          </p:nvPr>
        </p:nvSpPr>
        <p:spPr>
          <a:xfrm>
            <a:off x="501650" y="4207510"/>
            <a:ext cx="7595235" cy="2468880"/>
          </a:xfrm>
          <a:ln>
            <a:solidFill>
              <a:schemeClr val="tx1"/>
            </a:solidFill>
          </a:ln>
        </p:spPr>
        <p:txBody>
          <a:bodyPr anchor="ctr" anchorCtr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sz="2400" spc="0" dirty="0">
                <a:solidFill>
                  <a:schemeClr val="tx1"/>
                </a:solidFill>
                <a:latin typeface="微软雅黑" panose="020B0503020204020204" charset="-122"/>
              </a:rPr>
              <a:t>(2010·全国新课标卷文综·25)柳宗元在《封建论》中评价秦始皇废封建、行郡县说：“其为制，公之大者也……公天下之端自始皇。”郡县制为“公天下”之开端，主要体现在</a:t>
            </a:r>
            <a:br>
              <a:rPr sz="2400" spc="0" dirty="0">
                <a:solidFill>
                  <a:schemeClr val="tx1"/>
                </a:solidFill>
                <a:latin typeface="微软雅黑" panose="020B0503020204020204" charset="-122"/>
              </a:rPr>
            </a:br>
            <a:r>
              <a:rPr sz="2400" spc="0" dirty="0">
                <a:solidFill>
                  <a:schemeClr val="tx1"/>
                </a:solidFill>
                <a:latin typeface="微软雅黑" panose="020B0503020204020204" charset="-122"/>
              </a:rPr>
              <a:t>A．百姓不再是封君的属民  B．更有利于皇帝集权</a:t>
            </a:r>
            <a:br>
              <a:rPr sz="2400" spc="0" dirty="0">
                <a:solidFill>
                  <a:schemeClr val="tx1"/>
                </a:solidFill>
                <a:latin typeface="微软雅黑" panose="020B0503020204020204" charset="-122"/>
              </a:rPr>
            </a:br>
            <a:r>
              <a:rPr sz="2400" spc="0" dirty="0">
                <a:solidFill>
                  <a:schemeClr val="tx1"/>
                </a:solidFill>
                <a:latin typeface="微软雅黑" panose="020B0503020204020204" charset="-122"/>
              </a:rPr>
              <a:t>C．制度法令的统一            D．依据才干政绩任免官吏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lum contrast="-12000"/>
          </a:blip>
          <a:srcRect l="13303" t="49259" r="35704" b="21539"/>
          <a:stretch>
            <a:fillRect/>
          </a:stretch>
        </p:blipFill>
        <p:spPr>
          <a:xfrm>
            <a:off x="747424" y="1605505"/>
            <a:ext cx="6435829" cy="22999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89" y="4204032"/>
            <a:ext cx="3723640" cy="195793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0" y="4204032"/>
            <a:ext cx="2841625" cy="1957932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/>
        </p:nvSpPr>
        <p:spPr>
          <a:xfrm>
            <a:off x="7526493" y="2531971"/>
            <a:ext cx="3866515" cy="143652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>
              <a:lnSpc>
                <a:spcPct val="130000"/>
              </a:lnSpc>
            </a:pPr>
            <a:r>
              <a:rPr altLang="zh-CN" sz="2400" dirty="0">
                <a:solidFill>
                  <a:srgbClr val="FF0000"/>
                </a:solidFill>
                <a:latin typeface="微软雅黑" panose="020B0503020204020204" charset="-122"/>
                <a:cs typeface="楷体_GB2312" panose="02010609030101010101" charset="-122"/>
                <a:sym typeface="+mn-ea"/>
              </a:rPr>
              <a:t>市场为导向</a:t>
            </a:r>
            <a:r>
              <a:rPr sz="2400" dirty="0">
                <a:solidFill>
                  <a:srgbClr val="FF0000"/>
                </a:solidFill>
                <a:latin typeface="微软雅黑" panose="020B0503020204020204" charset="-122"/>
                <a:cs typeface="楷体_GB2312" panose="02010609030101010101" charset="-122"/>
                <a:sym typeface="+mn-ea"/>
              </a:rPr>
              <a:t>；雇佣式劳动；</a:t>
            </a:r>
            <a:endParaRPr lang="en-US" sz="2400" dirty="0">
              <a:solidFill>
                <a:srgbClr val="FF0000"/>
              </a:solidFill>
              <a:latin typeface="微软雅黑" panose="020B0503020204020204" charset="-122"/>
              <a:cs typeface="楷体_GB2312" panose="02010609030101010101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2400" dirty="0">
                <a:solidFill>
                  <a:srgbClr val="FF0000"/>
                </a:solidFill>
                <a:latin typeface="微软雅黑" panose="020B0503020204020204" charset="-122"/>
                <a:cs typeface="楷体_GB2312" panose="02010609030101010101" charset="-122"/>
                <a:sym typeface="+mn-ea"/>
              </a:rPr>
              <a:t>产销一体化；规模化经营；</a:t>
            </a:r>
            <a:endParaRPr lang="en-US" sz="2400" dirty="0">
              <a:solidFill>
                <a:srgbClr val="FF0000"/>
              </a:solidFill>
              <a:latin typeface="微软雅黑" panose="020B0503020204020204" charset="-122"/>
              <a:cs typeface="楷体_GB2312" panose="02010609030101010101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2400" dirty="0">
                <a:solidFill>
                  <a:srgbClr val="FF0000"/>
                </a:solidFill>
                <a:latin typeface="微软雅黑" panose="020B0503020204020204" charset="-122"/>
                <a:cs typeface="楷体_GB2312" panose="02010609030101010101" charset="-122"/>
                <a:sym typeface="+mn-ea"/>
              </a:rPr>
              <a:t>生态型农业。</a:t>
            </a:r>
            <a:endParaRPr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456" y="4257614"/>
            <a:ext cx="3617585" cy="213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669883" y="283064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sz="2800" dirty="0">
                <a:sym typeface="+mn-ea"/>
              </a:rPr>
              <a:t>实际价值</a:t>
            </a:r>
            <a:r>
              <a:rPr lang="en-US" sz="2800" dirty="0">
                <a:sym typeface="+mn-ea"/>
              </a:rPr>
              <a:t> </a:t>
            </a:r>
            <a:endParaRPr sz="2800" dirty="0">
              <a:sym typeface="+mn-ea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455295" y="83682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以为读懂了，其实说不清</a:t>
            </a:r>
            <a:r>
              <a:rPr lang="en-US" altLang="zh-CN" sz="2400" dirty="0"/>
              <a:t>”</a:t>
            </a:r>
            <a:r>
              <a:rPr sz="2400" dirty="0"/>
              <a:t>的问题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0E79AC5-39A7-E082-1016-E396DD482A5C}"/>
              </a:ext>
            </a:extLst>
          </p:cNvPr>
          <p:cNvSpPr>
            <a:spLocks noGrp="1"/>
          </p:cNvSpPr>
          <p:nvPr/>
        </p:nvSpPr>
        <p:spPr>
          <a:xfrm>
            <a:off x="7576560" y="1544000"/>
            <a:ext cx="3866515" cy="952028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>
              <a:lnSpc>
                <a:spcPct val="130000"/>
              </a:lnSpc>
            </a:pPr>
            <a:r>
              <a:rPr sz="2400" dirty="0"/>
              <a:t>问题：谭晓式的农业，</a:t>
            </a:r>
            <a:r>
              <a:rPr lang="en-US" altLang="zh-CN" sz="2400" dirty="0"/>
              <a:t>“</a:t>
            </a:r>
            <a:r>
              <a:rPr sz="2400" dirty="0"/>
              <a:t>新</a:t>
            </a:r>
            <a:r>
              <a:rPr lang="en-US" altLang="zh-CN" sz="2400" dirty="0"/>
              <a:t>”</a:t>
            </a:r>
            <a:r>
              <a:rPr sz="2400" dirty="0"/>
              <a:t>在何处？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50053" t="39836" r="14822" b="56720"/>
          <a:stretch>
            <a:fillRect/>
          </a:stretch>
        </p:blipFill>
        <p:spPr>
          <a:xfrm>
            <a:off x="741680" y="1512570"/>
            <a:ext cx="10494010" cy="6432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8925" y="2445385"/>
            <a:ext cx="11609070" cy="40786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（1）个人--从政治哲学发展成为人生哲学。</a:t>
            </a: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（2）修养</a:t>
            </a:r>
            <a:r>
              <a:rPr lang="en-US" altLang="zh-CN" sz="2400" spc="150" dirty="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spc="150" dirty="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儒学讲“内圣外王”，理学更侧重于内圣。</a:t>
            </a:r>
          </a:p>
          <a:p>
            <a:pPr>
              <a:lnSpc>
                <a:spcPct val="120000"/>
              </a:lnSpc>
            </a:pP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要以----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体现的是”应然“目标而非”实然“现状。</a:t>
            </a:r>
            <a:endParaRPr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（4）敬畏--服从预设的统治秩序。</a:t>
            </a: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7030A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spc="150" dirty="0">
                <a:solidFill>
                  <a:srgbClr val="7030A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400" spc="150" dirty="0">
                <a:solidFill>
                  <a:srgbClr val="7030A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）天理--封建伦理纲常本质上是先验的”宇宙法则“。</a:t>
            </a:r>
            <a:endParaRPr lang="zh-CN" altLang="en-US"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spc="150" dirty="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400" spc="150" dirty="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）准则--成为中国人的政治、社会、生活、心理上的根本标准与现实依据。</a:t>
            </a: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chemeClr val="accent3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（7）才能----</a:t>
            </a:r>
            <a:r>
              <a:rPr lang="zh-CN" altLang="en-US" sz="2400" spc="150" dirty="0">
                <a:solidFill>
                  <a:schemeClr val="accent3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“才能”，认为“格物致知”是掌握“理”的唯一方式。</a:t>
            </a: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89DD6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spc="150" dirty="0">
                <a:solidFill>
                  <a:srgbClr val="89DD6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400" spc="150" dirty="0">
                <a:solidFill>
                  <a:srgbClr val="89DD6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）达到--终极理想。</a:t>
            </a: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spc="15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2400" spc="15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）圣贤之道--虽不能成为圣贤，也要在精神上与圣贤同样永恒。</a:t>
            </a:r>
            <a:endParaRPr lang="zh-CN" altLang="en-US"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69883" y="283064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sz="2800" dirty="0">
                <a:sym typeface="+mn-ea"/>
              </a:rPr>
              <a:t>实际价值</a:t>
            </a:r>
            <a:r>
              <a:rPr lang="en-US" sz="2800" dirty="0">
                <a:sym typeface="+mn-ea"/>
              </a:rPr>
              <a:t> </a:t>
            </a:r>
            <a:endParaRPr sz="2800" dirty="0">
              <a:sym typeface="+mn-ea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455295" y="83682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以为读懂了，其实说不清</a:t>
            </a:r>
            <a:r>
              <a:rPr lang="en-US" altLang="zh-CN" sz="2400" dirty="0"/>
              <a:t>”</a:t>
            </a:r>
            <a:r>
              <a:rPr sz="2400" dirty="0"/>
              <a:t>的问题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081020"/>
            <a:ext cx="10852150" cy="69532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dirty="0"/>
              <a:t>二  论文结论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28148" t="18502" r="28739" b="72048"/>
          <a:stretch>
            <a:fillRect/>
          </a:stretch>
        </p:blipFill>
        <p:spPr>
          <a:xfrm>
            <a:off x="1751002" y="860299"/>
            <a:ext cx="2897161" cy="357333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/>
        </p:nvSpPr>
        <p:spPr>
          <a:xfrm>
            <a:off x="6568940" y="819611"/>
            <a:ext cx="5103495" cy="53784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/>
            <a:r>
              <a:rPr sz="2800" dirty="0">
                <a:solidFill>
                  <a:srgbClr val="FF0000"/>
                </a:solidFill>
              </a:rPr>
              <a:t>任务：</a:t>
            </a:r>
            <a:r>
              <a:rPr lang="zh-CN" altLang="en-US" sz="2800" dirty="0">
                <a:solidFill>
                  <a:srgbClr val="FF0000"/>
                </a:solidFill>
              </a:rPr>
              <a:t>概括结论，迁移启示。</a:t>
            </a:r>
            <a:endParaRPr sz="280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l="25786" t="19552" r="26859" b="16402"/>
          <a:stretch>
            <a:fillRect/>
          </a:stretch>
        </p:blipFill>
        <p:spPr>
          <a:xfrm>
            <a:off x="591185" y="1340855"/>
            <a:ext cx="5216796" cy="5092076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51773" y="299226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二</a:t>
            </a:r>
            <a:r>
              <a:rPr sz="2800" dirty="0"/>
              <a:t> </a:t>
            </a:r>
            <a:r>
              <a:rPr lang="zh-CN" altLang="en-US" sz="2800" dirty="0"/>
              <a:t>结论</a:t>
            </a:r>
            <a:br>
              <a:rPr lang="zh-CN" altLang="en-US" sz="2800" dirty="0"/>
            </a:br>
            <a:endParaRPr sz="2800" dirty="0"/>
          </a:p>
        </p:txBody>
      </p:sp>
      <p:sp>
        <p:nvSpPr>
          <p:cNvPr id="8" name="文本框 99">
            <a:extLst>
              <a:ext uri="{FF2B5EF4-FFF2-40B4-BE49-F238E27FC236}">
                <a16:creationId xmlns:a16="http://schemas.microsoft.com/office/drawing/2014/main" id="{C4FBC63E-B489-50FF-D874-F9C3AEE27C6F}"/>
              </a:ext>
            </a:extLst>
          </p:cNvPr>
          <p:cNvSpPr txBox="1"/>
          <p:nvPr/>
        </p:nvSpPr>
        <p:spPr>
          <a:xfrm>
            <a:off x="5977890" y="1484865"/>
            <a:ext cx="5878509" cy="110799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结论一：诸多历史叙述具有类型化、程式化的特征。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启示一：史学的模式化现象分析。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99">
            <a:extLst>
              <a:ext uri="{FF2B5EF4-FFF2-40B4-BE49-F238E27FC236}">
                <a16:creationId xmlns:a16="http://schemas.microsoft.com/office/drawing/2014/main" id="{409F5A82-F57D-96D6-7D61-DBC3DA71FF7A}"/>
              </a:ext>
            </a:extLst>
          </p:cNvPr>
          <p:cNvSpPr txBox="1"/>
          <p:nvPr/>
        </p:nvSpPr>
        <p:spPr>
          <a:xfrm>
            <a:off x="5977890" y="2825039"/>
            <a:ext cx="5878509" cy="110799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结论二：史学不仅有记录真实的价值，还起到了一定的教化功能。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启示二：史学的“求真”与“求善”功能。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1" name="文本框 99">
            <a:extLst>
              <a:ext uri="{FF2B5EF4-FFF2-40B4-BE49-F238E27FC236}">
                <a16:creationId xmlns:a16="http://schemas.microsoft.com/office/drawing/2014/main" id="{444E6A2F-E370-5830-33B2-C985ED0C4B77}"/>
              </a:ext>
            </a:extLst>
          </p:cNvPr>
          <p:cNvSpPr txBox="1"/>
          <p:nvPr/>
        </p:nvSpPr>
        <p:spPr>
          <a:xfrm>
            <a:off x="5977890" y="4233219"/>
            <a:ext cx="5878509" cy="76944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结论三：史料取舍深深影响着历史叙述。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启示三：历史叙述中的史料取舍。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文本框 99">
            <a:extLst>
              <a:ext uri="{FF2B5EF4-FFF2-40B4-BE49-F238E27FC236}">
                <a16:creationId xmlns:a16="http://schemas.microsoft.com/office/drawing/2014/main" id="{532A101D-5236-AEB4-4480-E7E35F4E6D4A}"/>
              </a:ext>
            </a:extLst>
          </p:cNvPr>
          <p:cNvSpPr txBox="1"/>
          <p:nvPr/>
        </p:nvSpPr>
        <p:spPr>
          <a:xfrm>
            <a:off x="5977890" y="5273209"/>
            <a:ext cx="5878509" cy="110799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结论四： “虚假”的历史书写背后，也蕴含着一定的“历史真实”。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启示四：神话</a:t>
            </a:r>
            <a:r>
              <a:rPr lang="en-US" altLang="zh-CN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传说</a:t>
            </a:r>
            <a:r>
              <a:rPr lang="en-US" altLang="zh-CN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文艺等题材的史料价值。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39369" t="17452" r="26376" b="57349"/>
          <a:stretch>
            <a:fillRect/>
          </a:stretch>
        </p:blipFill>
        <p:spPr>
          <a:xfrm>
            <a:off x="298450" y="1280795"/>
            <a:ext cx="4852035" cy="2007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40551" t="25851" r="25785" b="35301"/>
          <a:stretch>
            <a:fillRect/>
          </a:stretch>
        </p:blipFill>
        <p:spPr>
          <a:xfrm>
            <a:off x="298450" y="3356995"/>
            <a:ext cx="4852035" cy="314960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98450" y="217805"/>
            <a:ext cx="11595100" cy="907035"/>
          </a:xfrm>
        </p:spPr>
        <p:txBody>
          <a:bodyPr>
            <a:noAutofit/>
          </a:bodyPr>
          <a:lstStyle/>
          <a:p>
            <a:pPr algn="ctr"/>
            <a:r>
              <a:rPr sz="2600" dirty="0"/>
              <a:t>（我的）启示才是真正对（作者）结论的内化，才能</a:t>
            </a:r>
            <a:r>
              <a:rPr lang="zh-CN" altLang="en-US" sz="2600" dirty="0"/>
              <a:t>使</a:t>
            </a:r>
            <a:r>
              <a:rPr lang="en-US" altLang="zh-CN" sz="2600" dirty="0"/>
              <a:t>“</a:t>
            </a:r>
            <a:r>
              <a:rPr sz="2600" dirty="0"/>
              <a:t>沉浸式学习</a:t>
            </a:r>
            <a:r>
              <a:rPr lang="en-US" altLang="zh-CN" sz="2600" dirty="0"/>
              <a:t>”</a:t>
            </a:r>
            <a:r>
              <a:rPr sz="2600" dirty="0"/>
              <a:t>具有进阶性。阅读不仅是为了扩展</a:t>
            </a:r>
            <a:r>
              <a:rPr lang="zh-CN" altLang="en-US" sz="2600" dirty="0"/>
              <a:t>知识的边界</a:t>
            </a:r>
            <a:r>
              <a:rPr sz="2600" dirty="0"/>
              <a:t>，</a:t>
            </a:r>
            <a:r>
              <a:rPr lang="zh-CN" altLang="en-US" sz="2600" dirty="0"/>
              <a:t>也</a:t>
            </a:r>
            <a:r>
              <a:rPr sz="2600" dirty="0"/>
              <a:t>是为了激活</a:t>
            </a:r>
            <a:r>
              <a:rPr lang="zh-CN" altLang="en-US" sz="2600" dirty="0"/>
              <a:t>已有的懵懂</a:t>
            </a:r>
            <a:r>
              <a:rPr sz="2600" dirty="0"/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282058" y="2964885"/>
            <a:ext cx="6611492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ym typeface="+mn-ea"/>
              </a:rPr>
              <a:t>司马光在《答范梦得书》谈到了《资治通鉴》的史料选择原则：</a:t>
            </a:r>
            <a:endParaRPr lang="zh-CN" altLang="en-US" sz="2400" dirty="0"/>
          </a:p>
          <a:p>
            <a:r>
              <a:rPr lang="zh-CN" altLang="en-US" sz="2400" dirty="0"/>
              <a:t>诗赋等如止为文章，诏诰等若止为除官，及妖异止于怪诞，谈谐止于笑之类，便请直删不妨。或诗赋有所讥讽，诏诰有所戒谕，</a:t>
            </a:r>
            <a:r>
              <a:rPr lang="zh-CN" altLang="en-US" sz="2400" dirty="0">
                <a:solidFill>
                  <a:srgbClr val="FF0000"/>
                </a:solidFill>
              </a:rPr>
              <a:t>妖异有所儆戒</a:t>
            </a:r>
            <a:r>
              <a:rPr lang="zh-CN" altLang="en-US" sz="2400" dirty="0"/>
              <a:t>，诙谐有所补益，并告存之。</a:t>
            </a:r>
          </a:p>
          <a:p>
            <a:r>
              <a:rPr lang="zh-CN" altLang="en-US" sz="2400" dirty="0"/>
              <a:t>谶记，</a:t>
            </a:r>
            <a:r>
              <a:rPr lang="zh-CN" altLang="en-US" sz="2400" dirty="0">
                <a:solidFill>
                  <a:srgbClr val="FF0000"/>
                </a:solidFill>
              </a:rPr>
              <a:t>如李淳风言武氏之类</a:t>
            </a:r>
            <a:r>
              <a:rPr lang="zh-CN" altLang="en-US" sz="2400" dirty="0"/>
              <a:t>，及因而致杀戮叛乱者，并存之。其妄有牵和，如木入斗为朱字之类，不须也。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C298D5F-819C-386E-DCBF-230B220931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14565" t="17500" r="26967" b="65749"/>
          <a:stretch/>
        </p:blipFill>
        <p:spPr>
          <a:xfrm>
            <a:off x="5275834" y="1568815"/>
            <a:ext cx="6628066" cy="1068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89025" y="2775895"/>
            <a:ext cx="6543040" cy="2165210"/>
            <a:chOff x="489025" y="2492935"/>
            <a:chExt cx="6543040" cy="2165210"/>
          </a:xfrm>
        </p:grpSpPr>
        <p:sp>
          <p:nvSpPr>
            <p:cNvPr id="2" name="圆角矩形 1"/>
            <p:cNvSpPr/>
            <p:nvPr>
              <p:custDataLst>
                <p:tags r:id="rId4"/>
              </p:custDataLst>
            </p:nvPr>
          </p:nvSpPr>
          <p:spPr>
            <a:xfrm>
              <a:off x="1747595" y="2492935"/>
              <a:ext cx="3741420" cy="386715"/>
            </a:xfrm>
            <a:prstGeom prst="roundRect">
              <a:avLst/>
            </a:prstGeom>
            <a:solidFill>
              <a:schemeClr val="lt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dk1"/>
                  </a:solidFill>
                </a:rPr>
                <a:t>18</a:t>
              </a:r>
              <a:r>
                <a:rPr lang="zh-CN" altLang="en-US" sz="2000" dirty="0">
                  <a:solidFill>
                    <a:schemeClr val="dk1"/>
                  </a:solidFill>
                </a:rPr>
                <a:t>世纪</a:t>
              </a:r>
              <a:r>
                <a:rPr lang="en-US" altLang="zh-CN" sz="2000" dirty="0">
                  <a:solidFill>
                    <a:schemeClr val="dk1"/>
                  </a:solidFill>
                </a:rPr>
                <a:t>90</a:t>
              </a:r>
              <a:r>
                <a:rPr lang="zh-CN" altLang="en-US" sz="2000" dirty="0">
                  <a:solidFill>
                    <a:schemeClr val="dk1"/>
                  </a:solidFill>
                </a:rPr>
                <a:t>年代初，法国</a:t>
              </a:r>
            </a:p>
          </p:txBody>
        </p:sp>
        <p:sp>
          <p:nvSpPr>
            <p:cNvPr id="4" name="圆角矩形 3"/>
            <p:cNvSpPr/>
            <p:nvPr>
              <p:custDataLst>
                <p:tags r:id="rId5"/>
              </p:custDataLst>
            </p:nvPr>
          </p:nvSpPr>
          <p:spPr>
            <a:xfrm>
              <a:off x="2557220" y="3251760"/>
              <a:ext cx="2197735" cy="346710"/>
            </a:xfrm>
            <a:prstGeom prst="roundRect">
              <a:avLst/>
            </a:prstGeom>
            <a:solidFill>
              <a:schemeClr val="dk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rgbClr val="000000"/>
                  </a:solidFill>
                </a:rPr>
                <a:t>国民议会</a:t>
              </a:r>
            </a:p>
          </p:txBody>
        </p:sp>
        <p:cxnSp>
          <p:nvCxnSpPr>
            <p:cNvPr id="5" name="直接箭头连接符 4"/>
            <p:cNvCxnSpPr/>
            <p:nvPr>
              <p:custDataLst>
                <p:tags r:id="rId6"/>
              </p:custDataLst>
            </p:nvPr>
          </p:nvCxnSpPr>
          <p:spPr>
            <a:xfrm flipH="1">
              <a:off x="1710130" y="3672130"/>
              <a:ext cx="847090" cy="281305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>
              <p:custDataLst>
                <p:tags r:id="rId7"/>
              </p:custDataLst>
            </p:nvPr>
          </p:nvCxnSpPr>
          <p:spPr>
            <a:xfrm>
              <a:off x="4687016" y="3654032"/>
              <a:ext cx="904949" cy="28772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圆角矩形 7"/>
            <p:cNvSpPr/>
            <p:nvPr>
              <p:custDataLst>
                <p:tags r:id="rId8"/>
              </p:custDataLst>
            </p:nvPr>
          </p:nvSpPr>
          <p:spPr>
            <a:xfrm>
              <a:off x="489025" y="4015030"/>
              <a:ext cx="3168015" cy="643115"/>
            </a:xfrm>
            <a:prstGeom prst="roundRect">
              <a:avLst/>
            </a:prstGeom>
            <a:solidFill>
              <a:schemeClr val="dk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solidFill>
                    <a:srgbClr val="000000"/>
                  </a:solidFill>
                </a:rPr>
                <a:t>否定宗族家长在家族生活中的地位与特权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9"/>
              </p:custDataLst>
            </p:nvPr>
          </p:nvSpPr>
          <p:spPr>
            <a:xfrm>
              <a:off x="3858970" y="4014395"/>
              <a:ext cx="3173095" cy="643115"/>
            </a:xfrm>
            <a:prstGeom prst="roundRect">
              <a:avLst/>
            </a:prstGeom>
            <a:solidFill>
              <a:schemeClr val="dk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rgbClr val="000000"/>
                  </a:solidFill>
                </a:rPr>
                <a:t>保护家庭成员在法律上的平等地位与权利</a:t>
              </a:r>
            </a:p>
          </p:txBody>
        </p:sp>
        <p:cxnSp>
          <p:nvCxnSpPr>
            <p:cNvPr id="10" name="直接箭头连接符 9"/>
            <p:cNvCxnSpPr/>
            <p:nvPr>
              <p:custDataLst>
                <p:tags r:id="rId10"/>
              </p:custDataLst>
            </p:nvPr>
          </p:nvCxnSpPr>
          <p:spPr>
            <a:xfrm>
              <a:off x="3657040" y="2880880"/>
              <a:ext cx="0" cy="332105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7631773" y="2348925"/>
            <a:ext cx="4300855" cy="4093428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构叙述：现代性是关于自由、平等的观念与践行的历程。受启蒙运动的影响，觉醒的法国人民掀起了轰轰烈烈的大革命，各阶层人民以契约形式建立了表达自己意愿的公权力机构，后者以革命的方式涤荡封建旧秩序、旧观念，代之以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----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个人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接对应的新型契约关系，作为国家的权力来源与使命主旨，力图实现启蒙思想家们所倡导的人文主义理想。本题的用意在于揭示：个人的解放，靠的是革命的力量将个人从宗族的束缚中解放出来，才能够被实现、被保障。</a:t>
            </a:r>
          </a:p>
        </p:txBody>
      </p:sp>
      <p:sp>
        <p:nvSpPr>
          <p:cNvPr id="34818" name="内容占位符 2"/>
          <p:cNvSpPr>
            <a:spLocks noGrp="1"/>
          </p:cNvSpPr>
          <p:nvPr>
            <p:ph idx="4294967295"/>
            <p:custDataLst>
              <p:tags r:id="rId3"/>
            </p:custDataLst>
          </p:nvPr>
        </p:nvSpPr>
        <p:spPr>
          <a:xfrm>
            <a:off x="191135" y="359900"/>
            <a:ext cx="7264400" cy="2277045"/>
          </a:xfrm>
          <a:ln>
            <a:solidFill>
              <a:schemeClr val="dk1"/>
            </a:solidFill>
            <a:miter/>
          </a:ln>
        </p:spPr>
        <p:txBody>
          <a:bodyPr wrap="square" lIns="91440" tIns="45720" rIns="91440" bIns="45720" anchor="t"/>
          <a:lstStyle/>
          <a:p>
            <a:pPr marL="266700" indent="-266700" algn="l">
              <a:lnSpc>
                <a:spcPct val="100000"/>
              </a:lnSpc>
              <a:buClrTx/>
              <a:buSzTx/>
              <a:buNone/>
            </a:pPr>
            <a:r>
              <a:rPr lang="zh-CN" altLang="en-US" sz="2000" spc="0" dirty="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（2021·全国文综乙卷·33）18世纪90年代初，法国国民议会取消监禁专制授权令，否定了家长或家族可不经审讯就将孩子投进监狱的做法；国民议会还规定，由新建立的家事评议庭专司听审父母和20岁以下子女的争讼，21岁的家庭成员不分男女，不再受父权的管辖控制。上述内容体现了</a:t>
            </a:r>
            <a:br>
              <a:rPr lang="zh-CN" altLang="en-US" sz="2000" spc="0" dirty="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2000" spc="0" dirty="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A个人意志即个人权利      B个人与国家间的契约关系</a:t>
            </a:r>
            <a:br>
              <a:rPr lang="zh-CN" altLang="en-US" sz="2000" spc="0" dirty="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2000" spc="0" dirty="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C男女的政治地位平等      D家族利益凌驾于国家利益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91135" y="5013110"/>
            <a:ext cx="726440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（伏尔泰提出）自由是人人享有的一种天赋权利，不应受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任何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侵犯，这种天赋人权只受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法律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支配。平等则意味着反对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等级制度和封建特权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，人人生而平等。而政府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只不过是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从法律上来保护人们的自由、平等权利的国家政治制度和权力结构。</a:t>
            </a:r>
            <a:endParaRPr lang="en-US" altLang="zh-CN" sz="2000" dirty="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  <a:p>
            <a:pPr algn="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----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岳麓版教材必修三《理性之光》</a:t>
            </a: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7455535" y="1124840"/>
            <a:ext cx="4536627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听君一席话，胜似一席话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“不会有效迁移”</a:t>
            </a:r>
            <a:r>
              <a:rPr sz="2400" dirty="0"/>
              <a:t>问题</a:t>
            </a:r>
          </a:p>
        </p:txBody>
      </p:sp>
      <p:sp>
        <p:nvSpPr>
          <p:cNvPr id="18" name="标题 1"/>
          <p:cNvSpPr txBox="1"/>
          <p:nvPr/>
        </p:nvSpPr>
        <p:spPr>
          <a:xfrm>
            <a:off x="8041207" y="404790"/>
            <a:ext cx="3481985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内容占位符 2"/>
          <p:cNvSpPr>
            <a:spLocks noGrp="1"/>
          </p:cNvSpPr>
          <p:nvPr>
            <p:ph idx="1"/>
          </p:nvPr>
        </p:nvSpPr>
        <p:spPr>
          <a:xfrm>
            <a:off x="237260" y="1521305"/>
            <a:ext cx="9164955" cy="5073665"/>
          </a:xfrm>
          <a:ln>
            <a:solidFill>
              <a:schemeClr val="tx1"/>
            </a:solidFill>
            <a:miter/>
          </a:ln>
        </p:spPr>
        <p:txBody>
          <a:bodyPr lIns="135466" tIns="0" rIns="110066" bIns="0" rtlCol="0" anchor="ctr" anchorCtr="0">
            <a:noAutofit/>
          </a:bodyPr>
          <a:lstStyle/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既要学做诗，你就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拜我为师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。我虽不通，大略也还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教的起你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什么难事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，也值得去学?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不过是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起、承、转、合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……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正是这个道理。词句究竟还是末事，第一是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立意要紧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……</a:t>
            </a:r>
            <a:endParaRPr kumimoji="0" sz="2400" b="0" i="0" u="none" strike="noStrike" kern="1200" cap="none" spc="150" normalizeH="0" baseline="0" noProof="1">
              <a:solidFill>
                <a:schemeClr val="tx1">
                  <a:lumMod val="85000"/>
                  <a:lumOff val="1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微软雅黑" panose="020B0503020204020204" charset="-122"/>
            </a:endParaRP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断不可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看这样的诗。你们因不知诗，所以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见了这浅近的就爱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，一入了这个格局，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再学不出来的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。你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只听我说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，你若真心要学，我这里有《王摩诘全集》，你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且把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他的五言律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一百首细心揣摩透熟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了，然后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再读一百二十首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老杜的七言律，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次之再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李青莲的七言绝句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读一二百首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。肚子里先有了这三个人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做了底子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然后再把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陶渊明、应、刘、谢、阮、庾、鲍等人的一看，你又是这样一个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极聪明伶俐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的人，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不用一年工夫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，不愁不是诗翁了。”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只看有红圈的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，都是我选的，有一首念一首。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不明白的问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你姑娘（宝钗），或者遇见我，我讲与你就是了。</a:t>
            </a:r>
          </a:p>
        </p:txBody>
      </p:sp>
      <p:sp>
        <p:nvSpPr>
          <p:cNvPr id="49154" name="内容占位符 2"/>
          <p:cNvSpPr>
            <a:spLocks noGrp="1"/>
          </p:cNvSpPr>
          <p:nvPr/>
        </p:nvSpPr>
        <p:spPr>
          <a:xfrm>
            <a:off x="9671685" y="1338605"/>
            <a:ext cx="2257425" cy="5328370"/>
          </a:xfrm>
          <a:prstGeom prst="rect">
            <a:avLst/>
          </a:prstGeom>
          <a:noFill/>
          <a:ln w="9525">
            <a:solidFill>
              <a:schemeClr val="tx1"/>
            </a:solidFill>
            <a:miter/>
          </a:ln>
        </p:spPr>
        <p:txBody>
          <a:bodyPr vert="horz" lIns="101600" tIns="0" rIns="82550" bIns="0" rtlCol="0" anchor="ctr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自信大方，有教无类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学科本质，提纲挈领，化繁就简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入门要正,  立意要高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精读与泛读、</a:t>
            </a:r>
            <a:b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</a:b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对象与数量、</a:t>
            </a:r>
            <a:b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</a:b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顺序与层次、鼓励</a:t>
            </a:r>
            <a:r>
              <a:rPr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sym typeface="微软雅黑" panose="020B0503020204020204" charset="-122"/>
              </a:rPr>
              <a:t>与期待、</a:t>
            </a:r>
            <a:b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</a:b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教材与重点、</a:t>
            </a:r>
            <a:b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</a:b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自主与答疑</a:t>
            </a: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1458595" y="800100"/>
            <a:ext cx="909701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听君一席话，胜似一席话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“不会有效迁移”</a:t>
            </a:r>
            <a:r>
              <a:rPr sz="2400" dirty="0"/>
              <a:t>问题</a:t>
            </a:r>
          </a:p>
        </p:txBody>
      </p:sp>
      <p:sp>
        <p:nvSpPr>
          <p:cNvPr id="18" name="标题 1"/>
          <p:cNvSpPr txBox="1"/>
          <p:nvPr/>
        </p:nvSpPr>
        <p:spPr>
          <a:xfrm>
            <a:off x="4633797" y="216830"/>
            <a:ext cx="3481985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内容占位符 2"/>
          <p:cNvSpPr>
            <a:spLocks noGrp="1"/>
          </p:cNvSpPr>
          <p:nvPr>
            <p:ph idx="1"/>
          </p:nvPr>
        </p:nvSpPr>
        <p:spPr>
          <a:xfrm>
            <a:off x="330835" y="1266165"/>
            <a:ext cx="7713980" cy="5329555"/>
          </a:xfrm>
          <a:ln>
            <a:solidFill>
              <a:schemeClr val="tx1"/>
            </a:solidFill>
            <a:miter/>
          </a:ln>
        </p:spPr>
        <p:txBody>
          <a:bodyPr lIns="135466" tIns="0" rIns="110066" bIns="0" rtlCol="0" anchor="ctr" anchorCtr="0">
            <a:normAutofit fontScale="97500"/>
          </a:bodyPr>
          <a:lstStyle/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共记得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多少首？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可领略了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些没有？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正要讲究讨论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，方能长进。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你且说来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我听听。这话有了些意思!但不知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你从何处见得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？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你说他这‘上孤烟’好，</a:t>
            </a:r>
            <a:r>
              <a:rPr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你还不知</a:t>
            </a:r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他这一句还是套了前人的来。</a:t>
            </a:r>
            <a:r>
              <a:rPr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我给你这一句瞧瞧</a:t>
            </a:r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，更比这个淡而现成。</a:t>
            </a:r>
            <a:endParaRPr kumimoji="0" sz="2400" b="0" i="0" u="none" strike="noStrike" kern="1200" cap="none" spc="150" normalizeH="0" baseline="0" noProof="1">
              <a:solidFill>
                <a:schemeClr val="tx1">
                  <a:lumMod val="85000"/>
                  <a:lumOff val="1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微软雅黑" panose="020B0503020204020204" charset="-122"/>
            </a:endParaRP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昨夜的月最好，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我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正要诌一首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未诌成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。你就做一首来。‘十四寒’的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韵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由你爱用那几个字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去。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意思却有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，只是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措词不雅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皆因你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看的诗少，被他缚住了。把这首诗丢开，再做一首。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只管放开胆子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去做。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自然算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难为他了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，只是还不好。这一首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过于穿凿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了，还得另做。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圣人说：诲人不倦。他又来问我，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我岂有不说的理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！　　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众人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看了，笑道：“这首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不但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好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，而且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新巧有意趣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</a:t>
            </a:r>
          </a:p>
        </p:txBody>
      </p:sp>
      <p:sp>
        <p:nvSpPr>
          <p:cNvPr id="49154" name="内容占位符 2"/>
          <p:cNvSpPr>
            <a:spLocks noGrp="1"/>
          </p:cNvSpPr>
          <p:nvPr/>
        </p:nvSpPr>
        <p:spPr>
          <a:xfrm>
            <a:off x="8374380" y="1266165"/>
            <a:ext cx="3467735" cy="5283200"/>
          </a:xfrm>
          <a:prstGeom prst="rect">
            <a:avLst/>
          </a:prstGeom>
          <a:noFill/>
          <a:ln w="9525">
            <a:solidFill>
              <a:schemeClr val="tx1"/>
            </a:solidFill>
            <a:miter/>
          </a:ln>
        </p:spPr>
        <p:txBody>
          <a:bodyPr vert="horz" lIns="101600" tIns="0" rIns="82550" bIns="0" rtlCol="0" anchor="ctr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即时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检测：背诵基础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理解程度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呈现输出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教学互动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情境迁移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布置作业：激发兴趣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深度学习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限定要求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关注学情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点评作业：及时鼓励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指出问题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改进思路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规范要求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诲人不倦</a:t>
            </a: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1458595" y="728345"/>
            <a:ext cx="909701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听君一席话，胜似一席话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“不会有效迁移”</a:t>
            </a:r>
            <a:r>
              <a:rPr sz="2400" dirty="0"/>
              <a:t>问题</a:t>
            </a:r>
          </a:p>
        </p:txBody>
      </p:sp>
      <p:sp>
        <p:nvSpPr>
          <p:cNvPr id="18" name="标题 1"/>
          <p:cNvSpPr txBox="1"/>
          <p:nvPr/>
        </p:nvSpPr>
        <p:spPr>
          <a:xfrm>
            <a:off x="4633797" y="145075"/>
            <a:ext cx="3481985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41680" y="299720"/>
            <a:ext cx="10852150" cy="71691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黛玉教你当老师</a:t>
            </a:r>
            <a:endParaRPr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32769" t="38556" r="46824" b="28450"/>
          <a:stretch>
            <a:fillRect/>
          </a:stretch>
        </p:blipFill>
        <p:spPr>
          <a:xfrm>
            <a:off x="4271645" y="1005840"/>
            <a:ext cx="3776345" cy="3816350"/>
          </a:xfrm>
          <a:prstGeom prst="triangle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97750" y="1585595"/>
            <a:ext cx="4620895" cy="175323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全过程评价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学前、学中、学后持续性评价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激励、追问、训练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全面性评价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态度、问题、方法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86690" y="1585595"/>
            <a:ext cx="4753610" cy="175323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自主性评价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心得生成，问题激发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针对性评价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情境迁移，学习内化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进阶性评价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反复训练，满分意识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49370" y="4745990"/>
            <a:ext cx="4782820" cy="175323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教材即学材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学情起点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教师专长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教法即学法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自主学习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深度学习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教案即学案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环节分层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要求明确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24610" y="3813810"/>
            <a:ext cx="1503045" cy="230695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师德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坦诚大方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有教无类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诲人不倦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382125" y="3813810"/>
            <a:ext cx="1784350" cy="230695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师能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元认知思维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教学评一体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预期判断准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标题 1104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01663" y="2223770"/>
            <a:ext cx="10995025" cy="1031875"/>
          </a:xfrm>
        </p:spPr>
        <p:txBody>
          <a:bodyPr lIns="120000" tIns="62400" rIns="120000" bIns="0" anchor="ctr" anchorCtr="0">
            <a:norm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 </a:t>
            </a:r>
            <a:r>
              <a:rPr kumimoji="0" lang="zh-CN" altLang="en-US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一    基本观点：价值、特点与目的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550" y="3081655"/>
            <a:ext cx="10852150" cy="69532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dirty="0"/>
              <a:t>三  论证过程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883" y="153811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>
                <a:sym typeface="+mn-ea"/>
              </a:rPr>
              <a:t>论证</a:t>
            </a:r>
            <a:r>
              <a:rPr lang="en-US" altLang="zh-CN" sz="2800" dirty="0">
                <a:sym typeface="+mn-ea"/>
              </a:rPr>
              <a:t>----</a:t>
            </a:r>
            <a:r>
              <a:rPr lang="zh-CN" altLang="en-US" sz="2800" dirty="0">
                <a:sym typeface="+mn-ea"/>
              </a:rPr>
              <a:t>证据链</a:t>
            </a:r>
            <a:endParaRPr sz="2800" dirty="0">
              <a:sym typeface="+mn-ea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1703695" y="737540"/>
            <a:ext cx="9022172" cy="53784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任务：“猛虎渡河”是如何成为</a:t>
            </a:r>
            <a:r>
              <a:rPr lang="en-US" altLang="zh-CN" sz="2400" dirty="0">
                <a:solidFill>
                  <a:srgbClr val="FF0000"/>
                </a:solidFill>
              </a:rPr>
              <a:t>“</a:t>
            </a:r>
            <a:r>
              <a:rPr sz="2400" dirty="0">
                <a:solidFill>
                  <a:srgbClr val="FF0000"/>
                </a:solidFill>
              </a:rPr>
              <a:t>良吏</a:t>
            </a:r>
            <a:r>
              <a:rPr lang="zh-CN" altLang="en-US" sz="2400" dirty="0">
                <a:solidFill>
                  <a:srgbClr val="FF0000"/>
                </a:solidFill>
              </a:rPr>
              <a:t>模式</a:t>
            </a:r>
            <a:r>
              <a:rPr lang="en-US" altLang="zh-CN" sz="2400" dirty="0">
                <a:solidFill>
                  <a:srgbClr val="FF0000"/>
                </a:solidFill>
              </a:rPr>
              <a:t>”</a:t>
            </a:r>
            <a:r>
              <a:rPr sz="2400" dirty="0">
                <a:solidFill>
                  <a:srgbClr val="FF0000"/>
                </a:solidFill>
              </a:rPr>
              <a:t>的？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contrast="-18000"/>
          </a:blip>
          <a:srcRect l="24670" t="18077" r="22698" b="10342"/>
          <a:stretch>
            <a:fillRect/>
          </a:stretch>
        </p:blipFill>
        <p:spPr>
          <a:xfrm>
            <a:off x="5764530" y="1418590"/>
            <a:ext cx="5624830" cy="507619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028700" y="1404620"/>
            <a:ext cx="4136390" cy="5088890"/>
            <a:chOff x="1376" y="2797"/>
            <a:chExt cx="6112" cy="741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lum contrast="-18000"/>
            </a:blip>
            <a:srcRect l="29921" t="17240" r="28476" b="13239"/>
            <a:stretch>
              <a:fillRect/>
            </a:stretch>
          </p:blipFill>
          <p:spPr>
            <a:xfrm>
              <a:off x="1376" y="3829"/>
              <a:ext cx="6113" cy="638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lum contrast="-18000"/>
            </a:blip>
            <a:srcRect l="30342" t="45799" r="28476" b="43636"/>
            <a:stretch>
              <a:fillRect/>
            </a:stretch>
          </p:blipFill>
          <p:spPr>
            <a:xfrm>
              <a:off x="1376" y="2797"/>
              <a:ext cx="6113" cy="1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/>
        </p:nvSpPr>
        <p:spPr>
          <a:xfrm>
            <a:off x="506095" y="456235"/>
            <a:ext cx="11087100" cy="53784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论文中的这些史实、过渡、观点等，实际上是在干什么，想说明什么？</a:t>
            </a:r>
            <a:endParaRPr sz="2400" dirty="0">
              <a:solidFill>
                <a:srgbClr val="FF0000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E927574-3B64-956E-42AE-4A7BB5342D50}"/>
              </a:ext>
            </a:extLst>
          </p:cNvPr>
          <p:cNvGrpSpPr/>
          <p:nvPr/>
        </p:nvGrpSpPr>
        <p:grpSpPr>
          <a:xfrm>
            <a:off x="506095" y="1247140"/>
            <a:ext cx="11087100" cy="461010"/>
            <a:chOff x="506095" y="1247140"/>
            <a:chExt cx="11087100" cy="461010"/>
          </a:xfrm>
        </p:grpSpPr>
        <p:sp>
          <p:nvSpPr>
            <p:cNvPr id="22" name="文本框 21"/>
            <p:cNvSpPr txBox="1"/>
            <p:nvPr/>
          </p:nvSpPr>
          <p:spPr>
            <a:xfrm>
              <a:off x="506095" y="1247140"/>
              <a:ext cx="6375400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班固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《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后汉书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》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记载了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猛虎渡河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  <p:sp>
          <p:nvSpPr>
            <p:cNvPr id="30" name="箭头: 右 29"/>
            <p:cNvSpPr/>
            <p:nvPr/>
          </p:nvSpPr>
          <p:spPr>
            <a:xfrm>
              <a:off x="7061200" y="1392555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55890" y="1247775"/>
              <a:ext cx="3837305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只能证明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有这样的叙述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94E4BC5-EDF9-30AE-ED4C-59662D1EC2D2}"/>
              </a:ext>
            </a:extLst>
          </p:cNvPr>
          <p:cNvGrpSpPr/>
          <p:nvPr/>
        </p:nvGrpSpPr>
        <p:grpSpPr>
          <a:xfrm>
            <a:off x="506095" y="2019935"/>
            <a:ext cx="11087100" cy="461010"/>
            <a:chOff x="506095" y="2019935"/>
            <a:chExt cx="11087100" cy="461010"/>
          </a:xfrm>
        </p:grpSpPr>
        <p:sp>
          <p:nvSpPr>
            <p:cNvPr id="7" name="文本框 6"/>
            <p:cNvSpPr txBox="1"/>
            <p:nvPr/>
          </p:nvSpPr>
          <p:spPr>
            <a:xfrm>
              <a:off x="506095" y="2019935"/>
              <a:ext cx="6375400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谢承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《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后汉书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》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亦载，但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文字几同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  <p:sp>
          <p:nvSpPr>
            <p:cNvPr id="8" name="箭头: 右 29"/>
            <p:cNvSpPr/>
            <p:nvPr/>
          </p:nvSpPr>
          <p:spPr>
            <a:xfrm>
              <a:off x="7061200" y="2165350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755890" y="2020570"/>
              <a:ext cx="3837305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高度雷同，不能有效互证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378BEA1-F766-62F1-4B3B-7C9F7EF71F29}"/>
              </a:ext>
            </a:extLst>
          </p:cNvPr>
          <p:cNvGrpSpPr/>
          <p:nvPr/>
        </p:nvGrpSpPr>
        <p:grpSpPr>
          <a:xfrm>
            <a:off x="506095" y="2755900"/>
            <a:ext cx="11087100" cy="461010"/>
            <a:chOff x="506095" y="2755900"/>
            <a:chExt cx="11087100" cy="461010"/>
          </a:xfrm>
        </p:grpSpPr>
        <p:sp>
          <p:nvSpPr>
            <p:cNvPr id="10" name="文本框 9"/>
            <p:cNvSpPr txBox="1"/>
            <p:nvPr/>
          </p:nvSpPr>
          <p:spPr>
            <a:xfrm>
              <a:off x="506095" y="2755900"/>
              <a:ext cx="6375400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王充《论衡》亦载，但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或有脱文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  <p:sp>
          <p:nvSpPr>
            <p:cNvPr id="12" name="箭头: 右 29"/>
            <p:cNvSpPr/>
            <p:nvPr/>
          </p:nvSpPr>
          <p:spPr>
            <a:xfrm>
              <a:off x="7061200" y="2901315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755890" y="2756535"/>
              <a:ext cx="3837305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重合部分只有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猛虎渡河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5387506-7EC4-7152-D340-80D86B924142}"/>
              </a:ext>
            </a:extLst>
          </p:cNvPr>
          <p:cNvGrpSpPr/>
          <p:nvPr/>
        </p:nvGrpSpPr>
        <p:grpSpPr>
          <a:xfrm>
            <a:off x="506095" y="3573010"/>
            <a:ext cx="11087100" cy="1200329"/>
            <a:chOff x="506095" y="3455035"/>
            <a:chExt cx="11087100" cy="1200329"/>
          </a:xfrm>
        </p:grpSpPr>
        <p:sp>
          <p:nvSpPr>
            <p:cNvPr id="15" name="文本框 14"/>
            <p:cNvSpPr txBox="1"/>
            <p:nvPr/>
          </p:nvSpPr>
          <p:spPr>
            <a:xfrm>
              <a:off x="506095" y="3455035"/>
              <a:ext cx="6375400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柳濑喜代志对</a:t>
              </a:r>
              <a:r>
                <a:rPr lang="en-US" altLang="zh-CN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猛虎渡河</a:t>
              </a:r>
              <a:r>
                <a:rPr lang="en-US" altLang="zh-CN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与“良吏德政”的关系上做了迥异的解读，但又力证王充在此问题上</a:t>
              </a:r>
              <a:r>
                <a:rPr lang="en-US" altLang="zh-CN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思想是矛盾的</a:t>
              </a:r>
              <a:r>
                <a:rPr lang="en-US" altLang="zh-CN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”</a:t>
              </a:r>
              <a:endPara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6" name="箭头: 右 29"/>
            <p:cNvSpPr/>
            <p:nvPr/>
          </p:nvSpPr>
          <p:spPr>
            <a:xfrm>
              <a:off x="7061200" y="3993205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755890" y="3633160"/>
              <a:ext cx="3837305" cy="8299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没有忽略对自己不利的例证，专门进行解释与分析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C3D412A-5382-6FAC-D965-E854A798E2DA}"/>
              </a:ext>
            </a:extLst>
          </p:cNvPr>
          <p:cNvGrpSpPr/>
          <p:nvPr/>
        </p:nvGrpSpPr>
        <p:grpSpPr>
          <a:xfrm>
            <a:off x="506095" y="4903215"/>
            <a:ext cx="11087100" cy="829945"/>
            <a:chOff x="506095" y="4533265"/>
            <a:chExt cx="11087100" cy="829945"/>
          </a:xfrm>
        </p:grpSpPr>
        <p:sp>
          <p:nvSpPr>
            <p:cNvPr id="24" name="文本框 23"/>
            <p:cNvSpPr txBox="1"/>
            <p:nvPr/>
          </p:nvSpPr>
          <p:spPr>
            <a:xfrm>
              <a:off x="506095" y="4533265"/>
              <a:ext cx="6375400" cy="8299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用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苛政猛于虎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等典故证明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老虎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=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暴政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，</a:t>
              </a:r>
            </a:p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用多种典故证明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老虎不为害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=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仁政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”</a:t>
              </a:r>
              <a:endParaRPr lang="zh-CN" altLang="en-US" sz="2400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5" name="箭头: 右 29"/>
            <p:cNvSpPr/>
            <p:nvPr/>
          </p:nvSpPr>
          <p:spPr>
            <a:xfrm>
              <a:off x="7061200" y="4893945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755890" y="4749165"/>
              <a:ext cx="3837305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加固自己论述的薄弱部分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15BB311-214B-9FCA-2D69-36D89998AB12}"/>
              </a:ext>
            </a:extLst>
          </p:cNvPr>
          <p:cNvGrpSpPr/>
          <p:nvPr/>
        </p:nvGrpSpPr>
        <p:grpSpPr>
          <a:xfrm>
            <a:off x="506095" y="5805165"/>
            <a:ext cx="11087100" cy="829945"/>
            <a:chOff x="506095" y="5521960"/>
            <a:chExt cx="11087100" cy="829945"/>
          </a:xfrm>
        </p:grpSpPr>
        <p:sp>
          <p:nvSpPr>
            <p:cNvPr id="32" name="文本框 31"/>
            <p:cNvSpPr txBox="1"/>
            <p:nvPr/>
          </p:nvSpPr>
          <p:spPr>
            <a:xfrm>
              <a:off x="506095" y="5753100"/>
              <a:ext cx="6375400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用</a:t>
              </a:r>
              <a:r>
                <a:rPr sz="2400" dirty="0">
                  <a:latin typeface="楷体" panose="02010609060101010101" charset="-122"/>
                  <a:ea typeface="楷体" panose="02010609060101010101" charset="-122"/>
                </a:rPr>
                <a:t>《风俗通义》</a:t>
              </a:r>
              <a:r>
                <a:rPr lang="zh-CN" sz="2400" dirty="0">
                  <a:latin typeface="楷体" panose="02010609060101010101" charset="-122"/>
                  <a:ea typeface="楷体" panose="02010609060101010101" charset="-122"/>
                </a:rPr>
                <a:t>的相关记载并进行解释</a:t>
              </a:r>
              <a:endParaRPr lang="zh-CN" altLang="en-US" sz="2400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5" name="箭头: 右 29"/>
            <p:cNvSpPr/>
            <p:nvPr/>
          </p:nvSpPr>
          <p:spPr>
            <a:xfrm>
              <a:off x="7061200" y="5882005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755890" y="5521960"/>
              <a:ext cx="3837305" cy="8299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zh-CN" sz="2400" dirty="0">
                  <a:latin typeface="楷体" panose="02010609060101010101" charset="-122"/>
                  <a:ea typeface="楷体" panose="02010609060101010101" charset="-122"/>
                </a:rPr>
                <a:t>更加充分证明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猛虎渡河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的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模式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大于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真实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l="29356" t="20993" r="25449" b="17178"/>
          <a:stretch>
            <a:fillRect/>
          </a:stretch>
        </p:blipFill>
        <p:spPr>
          <a:xfrm>
            <a:off x="257175" y="4119835"/>
            <a:ext cx="2919095" cy="24053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63525" y="1527655"/>
            <a:ext cx="2919095" cy="2405380"/>
            <a:chOff x="982" y="411"/>
            <a:chExt cx="9628" cy="64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/>
            <a:srcRect l="29509" t="32689" r="26014" b="29385"/>
            <a:stretch>
              <a:fillRect/>
            </a:stretch>
          </p:blipFill>
          <p:spPr>
            <a:xfrm>
              <a:off x="983" y="411"/>
              <a:ext cx="9607" cy="512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/>
            <a:srcRect l="31477" t="43193" r="24569" b="46593"/>
            <a:stretch>
              <a:fillRect/>
            </a:stretch>
          </p:blipFill>
          <p:spPr>
            <a:xfrm>
              <a:off x="982" y="5514"/>
              <a:ext cx="9629" cy="1379"/>
            </a:xfrm>
            <a:prstGeom prst="rect">
              <a:avLst/>
            </a:prstGeom>
          </p:spPr>
        </p:pic>
      </p:grpSp>
      <p:sp>
        <p:nvSpPr>
          <p:cNvPr id="12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575705" y="1129184"/>
            <a:ext cx="8352700" cy="499691"/>
          </a:xfrm>
        </p:spPr>
        <p:txBody>
          <a:bodyPr>
            <a:noAutofit/>
          </a:bodyPr>
          <a:lstStyle/>
          <a:p>
            <a:pPr algn="ctr"/>
            <a:r>
              <a:rPr sz="2400" dirty="0">
                <a:solidFill>
                  <a:srgbClr val="FF0000"/>
                </a:solidFill>
                <a:sym typeface="+mn-ea"/>
              </a:rPr>
              <a:t>任务：选择个人经历，折射思想家的特点。</a:t>
            </a:r>
          </a:p>
        </p:txBody>
      </p:sp>
      <p:sp>
        <p:nvSpPr>
          <p:cNvPr id="13" name="内容占位符 2"/>
          <p:cNvSpPr txBox="1"/>
          <p:nvPr>
            <p:custDataLst>
              <p:tags r:id="rId3"/>
            </p:custDataLst>
          </p:nvPr>
        </p:nvSpPr>
        <p:spPr>
          <a:xfrm>
            <a:off x="3248660" y="3946345"/>
            <a:ext cx="8688705" cy="2722880"/>
          </a:xfrm>
          <a:prstGeom prst="rect">
            <a:avLst/>
          </a:prstGeom>
          <a:ln>
            <a:solidFill>
              <a:schemeClr val="dk1"/>
            </a:solidFill>
          </a:ln>
        </p:spPr>
        <p:txBody>
          <a:bodyPr anchor="ctr" anchorCtr="0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伏尔泰的经历与解读：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出身上流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有贵族血统，却反对特权，超越了阶级局限性。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是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……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家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不仅构建理论模型，更是用各种方式启蒙民众。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两次被投巴士底狱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为了实现理想，身体力行，矢志不渝。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流放英国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对比英国，更加深对本国旧秩序的不满与批判。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死后被葬入先贤祠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倍受民众景仰，思想启蒙的成效显著。</a:t>
            </a:r>
          </a:p>
        </p:txBody>
      </p:sp>
      <p:sp>
        <p:nvSpPr>
          <p:cNvPr id="3" name="内容占位符 2"/>
          <p:cNvSpPr txBox="1"/>
          <p:nvPr>
            <p:custDataLst>
              <p:tags r:id="rId4"/>
            </p:custDataLst>
          </p:nvPr>
        </p:nvSpPr>
        <p:spPr>
          <a:xfrm>
            <a:off x="3248660" y="1628875"/>
            <a:ext cx="8700770" cy="2209800"/>
          </a:xfrm>
          <a:prstGeom prst="rect">
            <a:avLst/>
          </a:prstGeom>
          <a:ln>
            <a:solidFill>
              <a:schemeClr val="dk1"/>
            </a:solidFill>
          </a:ln>
        </p:spPr>
        <p:txBody>
          <a:bodyPr anchor="ctr" anchorCtr="0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黄宗羲的经历与解读：</a:t>
            </a:r>
            <a:endParaRPr lang="zh-CN" altLang="en-US" sz="2400" b="1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浙江余姚人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出生于江南，受工商业经济与西方思潮的影响；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反对宦官专政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不奉承权贵，抵制明末皇权专制的畸形发展；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公然宣称皇帝是天下大害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超越古史局限，进行结构性批判；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拒不仕清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深深打上传统汉族知识分子的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华夷有别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烙印。</a:t>
            </a: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455295" y="620805"/>
            <a:ext cx="11426190" cy="47271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看山是山，看水是水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“不会挖掘本质”</a:t>
            </a:r>
            <a:r>
              <a:rPr sz="2400" dirty="0"/>
              <a:t>问题</a:t>
            </a:r>
          </a:p>
        </p:txBody>
      </p:sp>
      <p:sp>
        <p:nvSpPr>
          <p:cNvPr id="11" name="标题 1"/>
          <p:cNvSpPr txBox="1"/>
          <p:nvPr/>
        </p:nvSpPr>
        <p:spPr>
          <a:xfrm>
            <a:off x="669883" y="44765"/>
            <a:ext cx="10852237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5325" y="1349455"/>
            <a:ext cx="11151235" cy="63944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五四运动是中国新民主主义革命的开端。</a:t>
            </a:r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695325" y="2239350"/>
            <a:ext cx="11151235" cy="421386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vert="horz" lIns="101600" tIns="0" rIns="82550" bIns="0" rtlCol="0" anchor="t">
            <a:normAutofit fontScale="90000"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毫不妥协地反帝反封建。</a:t>
            </a:r>
          </a:p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坚信人民群众自己（尤其是无产阶级）而非政治精英的力量，从依靠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政治革命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 ”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转向依靠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社会革命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”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的方式。</a:t>
            </a:r>
          </a:p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具有了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统一战线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”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的思想与实践。</a:t>
            </a:r>
          </a:p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国运即我运。把国家民族命运与每个个体的人的命运相结合。</a:t>
            </a:r>
          </a:p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知识精英与民众力量相结合。</a:t>
            </a:r>
          </a:p>
          <a:p>
            <a:pPr>
              <a:lnSpc>
                <a:spcPct val="110000"/>
              </a:lnSpc>
            </a:pP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爱国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”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有了更进步的内涵，而非泛泛地爱任何反动的、腐朽的政权。</a:t>
            </a:r>
          </a:p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放弃对英美的幻想，转向了以俄为师。</a:t>
            </a: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55295" y="69281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看山是山，看水是水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“不会挖掘本质”</a:t>
            </a:r>
            <a:r>
              <a:rPr sz="2400" dirty="0"/>
              <a:t>问题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669883" y="116770"/>
            <a:ext cx="10852237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5505" y="3081020"/>
            <a:ext cx="10852150" cy="69532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dirty="0"/>
              <a:t>四  史料淘宝</a:t>
            </a: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/>
        </p:nvSpPr>
        <p:spPr>
          <a:xfrm>
            <a:off x="6887210" y="1705248"/>
            <a:ext cx="4634910" cy="80304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/>
            <a:r>
              <a:rPr sz="2400" dirty="0">
                <a:solidFill>
                  <a:srgbClr val="FF0000"/>
                </a:solidFill>
              </a:rPr>
              <a:t>任务：</a:t>
            </a:r>
            <a:r>
              <a:rPr lang="zh-CN" altLang="en-US" sz="2400" dirty="0">
                <a:solidFill>
                  <a:srgbClr val="FF0000"/>
                </a:solidFill>
              </a:rPr>
              <a:t>”苛政猛于虎“的典故中蕴含了哪些历史知识与思维</a:t>
            </a:r>
            <a:r>
              <a:rPr sz="2400" dirty="0">
                <a:solidFill>
                  <a:srgbClr val="FF0000"/>
                </a:solidFill>
              </a:rPr>
              <a:t>。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15026" t="45617" r="8828" b="19558"/>
          <a:stretch>
            <a:fillRect/>
          </a:stretch>
        </p:blipFill>
        <p:spPr>
          <a:xfrm>
            <a:off x="407670" y="1705248"/>
            <a:ext cx="6036310" cy="22479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025005" y="2768873"/>
            <a:ext cx="4399365" cy="3046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根据历史学家马克</a:t>
            </a:r>
            <a:r>
              <a:rPr lang="en-US" altLang="zh-CN" sz="2400" dirty="0"/>
              <a:t>·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布洛赫的观点，史料还可以分为两类：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 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根据作者为了左右别人的认识而有意呈现的称为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有意史料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；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 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人们在没有（或不是主要针对）上述主观有意的情况下形成的史料称为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无意史料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7670" y="4226198"/>
            <a:ext cx="643699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作者以此来论证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老虎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---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暴政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的关系。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可以佐证赋税制度在鲁国的出现（初税亩）。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可以体现儒家的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民本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价值取向。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知人论世，探讨思想家的经历与其思想构成之间的关系。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CCC5EF0-1D3A-F088-87A3-4C9F645E2702}"/>
              </a:ext>
            </a:extLst>
          </p:cNvPr>
          <p:cNvSpPr>
            <a:spLocks noGrp="1"/>
          </p:cNvSpPr>
          <p:nvPr/>
        </p:nvSpPr>
        <p:spPr>
          <a:xfrm>
            <a:off x="455295" y="87438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热衷二手结论，不愿分析原典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“思维惰性”</a:t>
            </a:r>
            <a:r>
              <a:rPr sz="2400" dirty="0"/>
              <a:t>问题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21720B8-51C2-62F0-51E9-30B54963DCF4}"/>
              </a:ext>
            </a:extLst>
          </p:cNvPr>
          <p:cNvSpPr txBox="1"/>
          <p:nvPr/>
        </p:nvSpPr>
        <p:spPr>
          <a:xfrm>
            <a:off x="669883" y="227221"/>
            <a:ext cx="10852237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副标题 4"/>
          <p:cNvSpPr>
            <a:spLocks noGrp="1"/>
          </p:cNvSpPr>
          <p:nvPr/>
        </p:nvSpPr>
        <p:spPr>
          <a:xfrm>
            <a:off x="749921" y="1700880"/>
            <a:ext cx="10656740" cy="229806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altLang="zh-CN" sz="2400" b="1" dirty="0" err="1">
                <a:latin typeface="黑体" panose="02010609060101010101" charset="-122"/>
                <a:ea typeface="黑体" panose="02010609060101010101" charset="-122"/>
              </a:rPr>
              <a:t>钦命福建巡抚部院大中丞徐继畲所著《瀛环志略》曰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按，华盛顿，提三尺剑，开疆万里，乃不僭位号，不传子孙，而创为推举之法，几于天下为公，骎骎乎三代之遗意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米利坚，合众国以为国，幅员万里，不设王侯之号，不循世及之规，公器付之公论，创古今未有之局，一何奇也！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</a:rPr>
              <a:t>                                    </a:t>
            </a:r>
            <a:r>
              <a:rPr lang="en-US" altLang="zh-CN" sz="2400" b="1" dirty="0" err="1">
                <a:latin typeface="黑体" panose="02010609060101010101" charset="-122"/>
                <a:ea typeface="黑体" panose="02010609060101010101" charset="-122"/>
              </a:rPr>
              <a:t>大清国浙江宁波府镌耶稣教信辈立石</a:t>
            </a:r>
            <a:endParaRPr lang="en-US" altLang="zh-CN" sz="24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</a:rPr>
              <a:t>                                    </a:t>
            </a:r>
            <a:r>
              <a:rPr lang="en-US" altLang="zh-CN" sz="2400" b="1" dirty="0" err="1">
                <a:latin typeface="黑体" panose="02010609060101010101" charset="-122"/>
                <a:ea typeface="黑体" panose="02010609060101010101" charset="-122"/>
              </a:rPr>
              <a:t>咸丰三年六月初七日合众国传教士识</a:t>
            </a:r>
            <a:endParaRPr lang="en-US" altLang="zh-CN" sz="2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7605" y="4293060"/>
            <a:ext cx="11431905" cy="360025"/>
          </a:xfrm>
        </p:spPr>
        <p:txBody>
          <a:bodyPr lIns="101600" tIns="0" rIns="82550" bIns="0" anchor="t">
            <a:normAutofit/>
          </a:bodyPr>
          <a:lstStyle/>
          <a:p>
            <a:pPr marL="0" indent="0" algn="ctr" defTabSz="685800">
              <a:lnSpc>
                <a:spcPct val="80000"/>
              </a:lnSpc>
              <a:buClrTx/>
              <a:buSzTx/>
              <a:buNone/>
            </a:pPr>
            <a:r>
              <a:rPr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你如何看待这段史料？（</a:t>
            </a:r>
            <a:r>
              <a:rPr lang="zh-CN" altLang="en-US"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进步之处</a:t>
            </a:r>
            <a:r>
              <a:rPr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、</a:t>
            </a:r>
            <a:r>
              <a:rPr lang="zh-CN" altLang="en-US"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论述</a:t>
            </a:r>
            <a:r>
              <a:rPr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逻辑、</a:t>
            </a:r>
            <a:r>
              <a:rPr lang="zh-CN" altLang="en-US" sz="2665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史料错误</a:t>
            </a:r>
            <a:r>
              <a:rPr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、</a:t>
            </a:r>
            <a:r>
              <a:rPr lang="zh-CN" altLang="en-US" sz="2665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作者动机</a:t>
            </a:r>
            <a:r>
              <a:rPr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）</a:t>
            </a:r>
          </a:p>
        </p:txBody>
      </p:sp>
      <p:sp>
        <p:nvSpPr>
          <p:cNvPr id="2" name="内容占位符 2"/>
          <p:cNvSpPr>
            <a:spLocks noGrp="1"/>
          </p:cNvSpPr>
          <p:nvPr/>
        </p:nvSpPr>
        <p:spPr>
          <a:xfrm>
            <a:off x="407606" y="4797095"/>
            <a:ext cx="11431905" cy="172812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rtlCol="0" anchor="ctr" anchorCtr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lnSpc>
                <a:spcPct val="80000"/>
              </a:lnSpc>
              <a:buClrTx/>
              <a:buSzTx/>
            </a:pP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当时先进的中国人关注西方的视角，已触及到西方的政治层面。</a:t>
            </a:r>
          </a:p>
          <a:p>
            <a:pPr algn="l" defTabSz="685800">
              <a:lnSpc>
                <a:spcPct val="80000"/>
              </a:lnSpc>
              <a:buClrTx/>
              <a:buSzTx/>
            </a:pP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用中学比附西学，视美国革命为吊民伐罪，视美国政体为中国古典政治理想。</a:t>
            </a:r>
          </a:p>
          <a:p>
            <a:pPr algn="l" defTabSz="685800">
              <a:lnSpc>
                <a:spcPct val="80000"/>
              </a:lnSpc>
              <a:buClrTx/>
              <a:buSzTx/>
            </a:pP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史料并不完全反映真实，当时朝廷不可能</a:t>
            </a:r>
            <a:r>
              <a:rPr lang="en-US" altLang="zh-CN"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“</a:t>
            </a: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钦命</a:t>
            </a:r>
            <a:r>
              <a:rPr lang="en-US" altLang="zh-CN"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”</a:t>
            </a: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官员去赞扬西方。</a:t>
            </a:r>
          </a:p>
          <a:p>
            <a:pPr algn="l" defTabSz="685800">
              <a:lnSpc>
                <a:spcPct val="80000"/>
              </a:lnSpc>
              <a:buClrTx/>
              <a:buSzTx/>
            </a:pP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人物动机复杂：为学习西方政治减少阻力？真正认同中国古典政治的普遍性？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4039EB3-375A-75D2-245B-362E9A11F272}"/>
              </a:ext>
            </a:extLst>
          </p:cNvPr>
          <p:cNvSpPr>
            <a:spLocks noGrp="1"/>
          </p:cNvSpPr>
          <p:nvPr/>
        </p:nvSpPr>
        <p:spPr>
          <a:xfrm>
            <a:off x="455295" y="87438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热衷二手结论，不愿分析原典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“思维惰性”</a:t>
            </a:r>
            <a:r>
              <a:rPr sz="2400" dirty="0"/>
              <a:t>问题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CD3C53E-2D6D-532D-E1F5-E5BEF12F4E91}"/>
              </a:ext>
            </a:extLst>
          </p:cNvPr>
          <p:cNvSpPr txBox="1"/>
          <p:nvPr/>
        </p:nvSpPr>
        <p:spPr>
          <a:xfrm>
            <a:off x="669883" y="227221"/>
            <a:ext cx="10852237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2491" y="2852960"/>
            <a:ext cx="5797519" cy="374426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sz="2300" dirty="0"/>
              <a:t>小女孩说：</a:t>
            </a:r>
            <a:r>
              <a:rPr lang="en-US" altLang="zh-CN" sz="2300" dirty="0"/>
              <a:t>“</a:t>
            </a:r>
            <a:r>
              <a:rPr sz="2300" dirty="0"/>
              <a:t>那里有许多许多野百合，野蔷薇，我常常去玩，去看他们的</a:t>
            </a:r>
            <a:r>
              <a:rPr lang="zh-CN" sz="2300" dirty="0"/>
              <a:t>。</a:t>
            </a:r>
            <a:r>
              <a:rPr lang="en-US" sz="2300" dirty="0"/>
              <a:t>”</a:t>
            </a:r>
            <a:br>
              <a:rPr lang="en-US" sz="2300" dirty="0"/>
            </a:br>
            <a:r>
              <a:rPr sz="2300" dirty="0">
                <a:sym typeface="+mn-ea"/>
              </a:rPr>
              <a:t>老翁说：</a:t>
            </a:r>
            <a:r>
              <a:rPr lang="en-US" altLang="zh-CN" sz="2300" dirty="0">
                <a:sym typeface="+mn-ea"/>
              </a:rPr>
              <a:t>“</a:t>
            </a:r>
            <a:r>
              <a:rPr sz="2300" dirty="0">
                <a:sym typeface="+mn-ea"/>
              </a:rPr>
              <a:t>前面是坟</a:t>
            </a:r>
            <a:r>
              <a:rPr lang="en-US" altLang="zh-CN" sz="2300" dirty="0">
                <a:sym typeface="+mn-ea"/>
              </a:rPr>
              <a:t>…</a:t>
            </a:r>
            <a:r>
              <a:rPr sz="2300" dirty="0">
                <a:sym typeface="+mn-ea"/>
              </a:rPr>
              <a:t>太阳下去了，我想，还不如休息一会的好罢，象我似的。</a:t>
            </a:r>
            <a:r>
              <a:rPr lang="en-US" sz="2300" dirty="0">
                <a:sym typeface="+mn-ea"/>
              </a:rPr>
              <a:t>”</a:t>
            </a:r>
            <a:br>
              <a:rPr lang="en-US" sz="2300" dirty="0">
                <a:sym typeface="+mn-ea"/>
              </a:rPr>
            </a:br>
            <a:r>
              <a:rPr sz="2300" dirty="0">
                <a:sym typeface="+mn-ea"/>
              </a:rPr>
              <a:t>过客说：</a:t>
            </a:r>
            <a:r>
              <a:rPr lang="en-US" altLang="zh-CN" sz="2300" dirty="0">
                <a:sym typeface="+mn-ea"/>
              </a:rPr>
              <a:t>“</a:t>
            </a:r>
            <a:r>
              <a:rPr sz="2300" dirty="0">
                <a:sym typeface="+mn-ea"/>
              </a:rPr>
              <a:t>我知道那是坟</a:t>
            </a:r>
            <a:r>
              <a:rPr lang="en-US" altLang="zh-CN" sz="2300" dirty="0">
                <a:sym typeface="+mn-ea"/>
              </a:rPr>
              <a:t>……</a:t>
            </a:r>
            <a:r>
              <a:rPr sz="2200" dirty="0">
                <a:sym typeface="+mn-ea"/>
              </a:rPr>
              <a:t>我只得走了</a:t>
            </a:r>
            <a:r>
              <a:rPr sz="2300" dirty="0">
                <a:sym typeface="+mn-ea"/>
              </a:rPr>
              <a:t>。况且还有声音常在前面催促我，叫唤我，使我息不下。</a:t>
            </a:r>
            <a:r>
              <a:rPr lang="en-US" sz="2300" dirty="0">
                <a:sym typeface="+mn-ea"/>
              </a:rPr>
              <a:t>”</a:t>
            </a:r>
            <a:br>
              <a:rPr lang="en-US" sz="2300" dirty="0">
                <a:sym typeface="+mn-ea"/>
              </a:rPr>
            </a:br>
            <a:r>
              <a:rPr lang="zh-CN" altLang="en-US" sz="2300" dirty="0">
                <a:sym typeface="+mn-ea"/>
              </a:rPr>
              <a:t>女孩扶老人走进土屋，随即关了门。过客向野地里跄踉地闯进去，夜色跟在他后面。</a:t>
            </a:r>
            <a:endParaRPr lang="en-US" altLang="zh-CN" sz="2300" dirty="0"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300" dirty="0">
                <a:sym typeface="+mn-ea"/>
              </a:rPr>
              <a:t>                           ----</a:t>
            </a:r>
            <a:r>
              <a:rPr lang="zh-CN" altLang="en-US" sz="2300" dirty="0">
                <a:sym typeface="+mn-ea"/>
              </a:rPr>
              <a:t>鲁迅</a:t>
            </a:r>
            <a:r>
              <a:rPr lang="en-US" altLang="zh-CN" sz="2300" dirty="0">
                <a:sym typeface="+mn-ea"/>
              </a:rPr>
              <a:t>《</a:t>
            </a:r>
            <a:r>
              <a:rPr lang="zh-CN" altLang="en-US" sz="2300" dirty="0">
                <a:sym typeface="+mn-ea"/>
              </a:rPr>
              <a:t>野草</a:t>
            </a:r>
            <a:r>
              <a:rPr lang="en-US" altLang="zh-CN" sz="2300" dirty="0">
                <a:sym typeface="+mn-ea"/>
              </a:rPr>
              <a:t>·</a:t>
            </a:r>
            <a:r>
              <a:rPr lang="zh-CN" altLang="en-US" sz="2300" dirty="0">
                <a:sym typeface="+mn-ea"/>
              </a:rPr>
              <a:t>过客</a:t>
            </a:r>
            <a:r>
              <a:rPr lang="en-US" altLang="zh-CN" sz="2300" dirty="0">
                <a:sym typeface="+mn-ea"/>
              </a:rPr>
              <a:t>》</a:t>
            </a:r>
            <a:endParaRPr lang="en-US" sz="2300" dirty="0"/>
          </a:p>
          <a:p>
            <a:endParaRPr lang="en-US" sz="2300" dirty="0"/>
          </a:p>
          <a:p>
            <a:endParaRPr lang="en-US" sz="1400" dirty="0"/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1896110" y="2516505"/>
            <a:ext cx="8547735" cy="1022985"/>
          </a:xfrm>
          <a:prstGeom prst="rect">
            <a:avLst/>
          </a:prstGeom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/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1879600" y="3504565"/>
            <a:ext cx="8547735" cy="1022985"/>
          </a:xfrm>
          <a:prstGeom prst="rect">
            <a:avLst/>
          </a:prstGeom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/>
          </a:p>
        </p:txBody>
      </p:sp>
      <p:sp>
        <p:nvSpPr>
          <p:cNvPr id="2" name="内容占位符 2"/>
          <p:cNvSpPr>
            <a:spLocks noGrp="1"/>
          </p:cNvSpPr>
          <p:nvPr/>
        </p:nvSpPr>
        <p:spPr>
          <a:xfrm>
            <a:off x="6461825" y="2924965"/>
            <a:ext cx="5322570" cy="36002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vert="horz" lIns="101600" tIns="0" rIns="82550" bIns="0" rtlCol="0" anchor="t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400" dirty="0"/>
              <a:t>新文化运动</a:t>
            </a:r>
            <a:r>
              <a:rPr lang="en-US" altLang="zh-CN" sz="2400" dirty="0"/>
              <a:t>----</a:t>
            </a:r>
            <a:r>
              <a:rPr lang="zh-CN" altLang="en-US" sz="2400" dirty="0"/>
              <a:t>鲁迅</a:t>
            </a:r>
            <a:endParaRPr lang="en-US" altLang="zh-CN" sz="2400" dirty="0"/>
          </a:p>
          <a:p>
            <a:r>
              <a:rPr lang="zh-CN" altLang="en-US" sz="2400" dirty="0"/>
              <a:t>猛士精神</a:t>
            </a:r>
            <a:r>
              <a:rPr lang="en-US" altLang="zh-CN" sz="2400" dirty="0"/>
              <a:t>----</a:t>
            </a:r>
            <a:r>
              <a:rPr lang="zh-CN" altLang="en-US" sz="2400" dirty="0"/>
              <a:t>正视现实，斗争不懈</a:t>
            </a:r>
          </a:p>
          <a:p>
            <a:r>
              <a:rPr lang="zh-CN" altLang="en-US" sz="2400" dirty="0"/>
              <a:t>激进主义</a:t>
            </a:r>
            <a:r>
              <a:rPr lang="en-US" altLang="zh-CN" sz="2400" dirty="0"/>
              <a:t>----</a:t>
            </a:r>
            <a:r>
              <a:rPr lang="zh-CN" altLang="en-US" sz="2400" dirty="0"/>
              <a:t>否定传统，全盘西化</a:t>
            </a:r>
          </a:p>
          <a:p>
            <a:r>
              <a:rPr lang="zh-CN" altLang="en-US" sz="2400" dirty="0"/>
              <a:t>思想改造</a:t>
            </a:r>
            <a:r>
              <a:rPr lang="en-US" altLang="zh-CN" sz="2400" dirty="0"/>
              <a:t>----</a:t>
            </a:r>
            <a:r>
              <a:rPr lang="zh-CN" altLang="en-US" sz="2400" dirty="0"/>
              <a:t>改造性格，开启民智</a:t>
            </a:r>
          </a:p>
          <a:p>
            <a:r>
              <a:rPr lang="zh-CN" altLang="en-US" sz="2400" dirty="0"/>
              <a:t>革命力量</a:t>
            </a:r>
            <a:r>
              <a:rPr lang="en-US" altLang="zh-CN" sz="2400" dirty="0"/>
              <a:t>----</a:t>
            </a:r>
            <a:r>
              <a:rPr lang="zh-CN" altLang="en-US" sz="2400" dirty="0"/>
              <a:t>唤起民众，中国脊梁</a:t>
            </a:r>
          </a:p>
          <a:p>
            <a:r>
              <a:rPr lang="zh-CN" altLang="en-US" sz="2400" dirty="0"/>
              <a:t>文艺价值</a:t>
            </a:r>
            <a:r>
              <a:rPr lang="en-US" altLang="zh-CN" sz="2400" dirty="0"/>
              <a:t>----</a:t>
            </a:r>
            <a:r>
              <a:rPr lang="zh-CN" altLang="en-US" sz="2400" dirty="0"/>
              <a:t>坚持文艺是革命武器                  </a:t>
            </a:r>
          </a:p>
          <a:p>
            <a:endParaRPr lang="zh-CN" altLang="en-US" sz="2400" dirty="0"/>
          </a:p>
          <a:p>
            <a:endParaRPr lang="zh-CN" altLang="en-US" sz="2400" dirty="0"/>
          </a:p>
          <a:p>
            <a:pPr marL="0" indent="0">
              <a:buNone/>
            </a:pPr>
            <a:r>
              <a:rPr lang="zh-CN" altLang="en-US" sz="2400" dirty="0"/>
              <a:t>            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2" y="1059269"/>
            <a:ext cx="10288395" cy="1759322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79159EA0-546A-3A42-7515-FA44B68CDDAE}"/>
              </a:ext>
            </a:extLst>
          </p:cNvPr>
          <p:cNvSpPr>
            <a:spLocks noGrp="1"/>
          </p:cNvSpPr>
          <p:nvPr/>
        </p:nvSpPr>
        <p:spPr>
          <a:xfrm>
            <a:off x="455295" y="658365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热衷二手结论，不愿分析原典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“思维惰性”</a:t>
            </a:r>
            <a:r>
              <a:rPr sz="2400" dirty="0"/>
              <a:t>问题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05CDC05C-46C3-FB71-E08A-CA5624AF1F44}"/>
              </a:ext>
            </a:extLst>
          </p:cNvPr>
          <p:cNvSpPr txBox="1"/>
          <p:nvPr/>
        </p:nvSpPr>
        <p:spPr>
          <a:xfrm>
            <a:off x="669883" y="83211"/>
            <a:ext cx="10852237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4714875" y="145415"/>
          <a:ext cx="7254875" cy="654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1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52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《中古良吏书写的两种模式》阅读笔记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rgbClr val="FF0000"/>
                          </a:solidFill>
                        </a:rPr>
                        <a:t>线索栏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一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复习笔记：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rgbClr val="FF0000"/>
                          </a:solidFill>
                        </a:rPr>
                        <a:t>笔记栏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一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953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0" dirty="0">
                          <a:solidFill>
                            <a:srgbClr val="FF0000"/>
                          </a:solidFill>
                        </a:rPr>
                        <a:t>内化栏</a:t>
                      </a:r>
                    </a:p>
                    <a:p>
                      <a:pPr>
                        <a:buNone/>
                      </a:pPr>
                      <a:r>
                        <a:rPr lang="zh-CN" altLang="en-US" sz="1600" b="0" dirty="0"/>
                        <a:t>启示生成：</a:t>
                      </a:r>
                    </a:p>
                  </a:txBody>
                  <a:tcPr>
                    <a:solidFill>
                      <a:srgbClr val="B1A6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rcRect t="5130" r="27440" b="4796"/>
          <a:stretch>
            <a:fillRect/>
          </a:stretch>
        </p:blipFill>
        <p:spPr>
          <a:xfrm>
            <a:off x="584514" y="868910"/>
            <a:ext cx="3600455" cy="44726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6315" y="320750"/>
            <a:ext cx="3965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康奈尔笔记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69F718-21AC-032C-75A3-D3BFB40015DC}"/>
              </a:ext>
            </a:extLst>
          </p:cNvPr>
          <p:cNvSpPr txBox="1"/>
          <p:nvPr/>
        </p:nvSpPr>
        <p:spPr>
          <a:xfrm>
            <a:off x="395377" y="5517145"/>
            <a:ext cx="411651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dirty="0"/>
              <a:t>大抵观书先须熟读，使其言皆若出于吾之口，继以精思，使其意皆若出于吾之心，然后可以有得尔。</a:t>
            </a:r>
            <a:endParaRPr lang="en-US" altLang="zh-CN" dirty="0"/>
          </a:p>
          <a:p>
            <a:pPr algn="r"/>
            <a:r>
              <a:rPr lang="en-US" altLang="zh-CN" dirty="0"/>
              <a:t>----</a:t>
            </a:r>
            <a:r>
              <a:rPr lang="zh-CN" altLang="en-US" dirty="0"/>
              <a:t>朱熹</a:t>
            </a:r>
            <a:r>
              <a:rPr lang="en-US" altLang="zh-CN" dirty="0"/>
              <a:t>《</a:t>
            </a:r>
            <a:r>
              <a:rPr lang="zh-CN" altLang="en-US" dirty="0"/>
              <a:t>童蒙须知</a:t>
            </a:r>
            <a:r>
              <a:rPr lang="en-US" altLang="zh-CN" dirty="0"/>
              <a:t>》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250846"/>
            <a:ext cx="10852237" cy="441964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一   价值</a:t>
            </a:r>
          </a:p>
        </p:txBody>
      </p:sp>
      <p:sp>
        <p:nvSpPr>
          <p:cNvPr id="8" name="文本框 99"/>
          <p:cNvSpPr txBox="1"/>
          <p:nvPr/>
        </p:nvSpPr>
        <p:spPr>
          <a:xfrm>
            <a:off x="4444890" y="1556870"/>
            <a:ext cx="3163465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核心素养：案例模型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99"/>
          <p:cNvSpPr txBox="1"/>
          <p:nvPr/>
        </p:nvSpPr>
        <p:spPr>
          <a:xfrm>
            <a:off x="842014" y="1556870"/>
            <a:ext cx="3163465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公民素养：把握底线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99"/>
          <p:cNvSpPr txBox="1"/>
          <p:nvPr/>
        </p:nvSpPr>
        <p:spPr>
          <a:xfrm>
            <a:off x="4028419" y="5678675"/>
            <a:ext cx="3888270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诸素养的整合呈现范例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文本框 99"/>
          <p:cNvSpPr txBox="1"/>
          <p:nvPr/>
        </p:nvSpPr>
        <p:spPr>
          <a:xfrm>
            <a:off x="479610" y="5678675"/>
            <a:ext cx="3888270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教学的最高境界是教育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l="18573" r="19042"/>
          <a:stretch>
            <a:fillRect/>
          </a:stretch>
        </p:blipFill>
        <p:spPr>
          <a:xfrm>
            <a:off x="4422030" y="2493069"/>
            <a:ext cx="3090269" cy="2992049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8214468" y="1556870"/>
            <a:ext cx="3163465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应试素养：学术情境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4" name="文本框 99"/>
          <p:cNvSpPr txBox="1"/>
          <p:nvPr/>
        </p:nvSpPr>
        <p:spPr>
          <a:xfrm>
            <a:off x="7890445" y="5678675"/>
            <a:ext cx="3888270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适应高考的选拔性功能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lum contrast="-18000"/>
          </a:blip>
          <a:srcRect t="5761" b="18856"/>
          <a:stretch>
            <a:fillRect/>
          </a:stretch>
        </p:blipFill>
        <p:spPr>
          <a:xfrm>
            <a:off x="7800945" y="2434226"/>
            <a:ext cx="3964329" cy="19442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lum contrast="-24000"/>
          </a:blip>
          <a:srcRect l="24594" t="17974" r="9468" b="57389"/>
          <a:stretch>
            <a:fillRect/>
          </a:stretch>
        </p:blipFill>
        <p:spPr>
          <a:xfrm>
            <a:off x="7828580" y="4571988"/>
            <a:ext cx="3909060" cy="91313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C1035CF-1BBF-2736-60AA-5DCB379C6CF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36794" y="2276850"/>
            <a:ext cx="3687076" cy="3455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只讲立场，罔顾事实。</a:t>
            </a: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言行极端，非此即彼。</a:t>
            </a: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逻辑混乱，游谈无根。</a:t>
            </a: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不会共情，缺乏思辨。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迷信经验，漠视科学。</a:t>
            </a: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无知狂妄，极端反智。</a:t>
            </a: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权界模糊，谙熟双标。</a:t>
            </a:r>
          </a:p>
        </p:txBody>
      </p:sp>
      <p:sp>
        <p:nvSpPr>
          <p:cNvPr id="17" name="文本框 99">
            <a:extLst>
              <a:ext uri="{FF2B5EF4-FFF2-40B4-BE49-F238E27FC236}">
                <a16:creationId xmlns:a16="http://schemas.microsoft.com/office/drawing/2014/main" id="{BBBDCF39-9950-ECC7-FB8F-B75DF716C87B}"/>
              </a:ext>
            </a:extLst>
          </p:cNvPr>
          <p:cNvSpPr txBox="1"/>
          <p:nvPr/>
        </p:nvSpPr>
        <p:spPr>
          <a:xfrm>
            <a:off x="287716" y="930826"/>
            <a:ext cx="11568683" cy="4996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愿不愿读？有没有时间读？有没有收获？如何判断他有收获？性价比如何？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----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不做，有什么损失？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3" grpId="0"/>
      <p:bldP spid="14" grpId="0"/>
      <p:bldP spid="16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4689156"/>
              </p:ext>
            </p:extLst>
          </p:nvPr>
        </p:nvGraphicFramePr>
        <p:xfrm>
          <a:off x="189230" y="145415"/>
          <a:ext cx="11780520" cy="656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5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57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1  </a:t>
                      </a:r>
                      <a:r>
                        <a:rPr lang="zh-CN" altLang="en-US" sz="2000">
                          <a:sym typeface="+mn-ea"/>
                        </a:rPr>
                        <a:t>晚明江南经济：国内商业、金融业和产品加工业的中心</a:t>
                      </a:r>
                      <a:r>
                        <a:rPr lang="en-US" altLang="zh-CN" sz="2000">
                          <a:sym typeface="+mn-ea"/>
                        </a:rPr>
                        <a:t>--</a:t>
                      </a:r>
                      <a:r>
                        <a:rPr lang="zh-CN" altLang="en-US" sz="2000">
                          <a:sym typeface="+mn-ea"/>
                        </a:rPr>
                        <a:t>从江南看</a:t>
                      </a:r>
                      <a:r>
                        <a:rPr lang="en-US" altLang="zh-CN" sz="2000">
                          <a:sym typeface="+mn-ea"/>
                        </a:rPr>
                        <a:t>“</a:t>
                      </a:r>
                      <a:r>
                        <a:rPr lang="zh-CN" altLang="en-US" sz="2000">
                          <a:sym typeface="+mn-ea"/>
                        </a:rPr>
                        <a:t>天下之势偏重在商</a:t>
                      </a:r>
                      <a:r>
                        <a:rPr lang="en-US" altLang="zh-CN" sz="2000">
                          <a:sym typeface="+mn-ea"/>
                        </a:rPr>
                        <a:t>”</a:t>
                      </a:r>
                      <a:r>
                        <a:rPr lang="zh-CN" altLang="en-US" sz="2000">
                          <a:sym typeface="+mn-ea"/>
                        </a:rPr>
                        <a:t>的历史性异动</a:t>
                      </a:r>
                      <a:endParaRPr lang="zh-CN" altLang="en-US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202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线索栏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概念：商帮、市镇、货币经济、一条鞭法、朝贡、海禁、晚明海盗。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论证：请举例证明二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疑问生成：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）明清两代何以农业大国总也解决不了粮食危机？仅仅是因为人多？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）明清两代都没有鼓励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海盗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，反而进行打压，仅仅是观念原因吗？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）包买商现象等，是瓦解了小农经济还是强化了自然经济？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笔记栏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zh-CN" sz="2000" b="0">
                          <a:solidFill>
                            <a:schemeClr val="tx1"/>
                          </a:solidFill>
                        </a:rPr>
                        <a:t>一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知识笔记：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晚明早期现代化特征：弃农从商、士不如商、工商业市镇、市民阶层觉醒、手工工场与包买商、产业资本、全国性市场网络形成、民间私人对外贸易、农业的市场化经营、赋役制度改革后的市场化与自由劳动力。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二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重要结论：</a:t>
                      </a:r>
                      <a:endParaRPr lang="en-US" altLang="zh-CN" sz="2000" b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社会生活是一个有机的整体，任何一种新兴社会现象出现，都是社会生活诸因素合力的结果。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晚明海商与国内手工业休戚相关，且对内抗拒海禁政策，对外与西方殖民者争夺海上贸易控制权。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984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 dirty="0"/>
                        <a:t>总结栏</a:t>
                      </a:r>
                    </a:p>
                    <a:p>
                      <a:pPr>
                        <a:buNone/>
                      </a:pPr>
                      <a:r>
                        <a:rPr lang="zh-CN" altLang="en-US" sz="2000" b="0" dirty="0"/>
                        <a:t>启示生成：</a:t>
                      </a:r>
                      <a:r>
                        <a:rPr lang="zh-CN" altLang="en-US" sz="2000" b="0" dirty="0">
                          <a:solidFill>
                            <a:srgbClr val="FF0000"/>
                          </a:solidFill>
                        </a:rPr>
                        <a:t>新兴现象的诸因素合力举例</a:t>
                      </a:r>
                      <a:r>
                        <a:rPr lang="en-US" altLang="zh-CN" sz="2000" b="0" dirty="0">
                          <a:solidFill>
                            <a:srgbClr val="FF0000"/>
                          </a:solidFill>
                        </a:rPr>
                        <a:t>--</a:t>
                      </a:r>
                      <a:r>
                        <a:rPr lang="zh-CN" altLang="en-US" sz="2000" b="0" dirty="0">
                          <a:solidFill>
                            <a:srgbClr val="FF0000"/>
                          </a:solidFill>
                        </a:rPr>
                        <a:t>市镇</a:t>
                      </a:r>
                      <a:r>
                        <a:rPr lang="zh-CN" altLang="en-US" sz="2000" b="0" dirty="0"/>
                        <a:t>。（教学中可以通过解剖这些麻雀来达到窥斑知豹的效果）</a:t>
                      </a:r>
                    </a:p>
                    <a:p>
                      <a:pPr>
                        <a:buNone/>
                      </a:pPr>
                      <a:r>
                        <a:rPr lang="en-US" altLang="zh-CN" sz="2000" b="0" dirty="0"/>
                        <a:t> </a:t>
                      </a:r>
                      <a:r>
                        <a:rPr lang="zh-CN" altLang="en-US" sz="2000" b="0" dirty="0"/>
                        <a:t>（</a:t>
                      </a:r>
                      <a:r>
                        <a:rPr lang="en-US" altLang="zh-CN" sz="2000" b="0" dirty="0"/>
                        <a:t>1</a:t>
                      </a:r>
                      <a:r>
                        <a:rPr lang="zh-CN" altLang="en-US" sz="2000" b="0" dirty="0"/>
                        <a:t>）农业高度发展，产品剩余与劳动力剩余，导致工商业发展有了资源。（</a:t>
                      </a:r>
                      <a:r>
                        <a:rPr lang="en-US" altLang="zh-CN" sz="2000" b="0" dirty="0"/>
                        <a:t>2</a:t>
                      </a:r>
                      <a:r>
                        <a:rPr lang="zh-CN" altLang="en-US" sz="2000" b="0" dirty="0"/>
                        <a:t>）农业的专业化、商品化程度提高，需要就地进行持续的、大量的、多样的加工与交换。（</a:t>
                      </a:r>
                      <a:r>
                        <a:rPr lang="en-US" altLang="zh-CN" sz="2000" b="0" dirty="0"/>
                        <a:t>3</a:t>
                      </a:r>
                      <a:r>
                        <a:rPr lang="zh-CN" altLang="en-US" sz="2000" b="0" dirty="0"/>
                        <a:t>）一条鞭法改实物税为货币税，增强了农民的自主经营选择权；劳役与匠籍制度的松弛，劳动力得以自由。（</a:t>
                      </a:r>
                      <a:r>
                        <a:rPr lang="en-US" altLang="zh-CN" sz="2000" b="0" dirty="0"/>
                        <a:t>4</a:t>
                      </a:r>
                      <a:r>
                        <a:rPr lang="zh-CN" altLang="en-US" sz="2000" b="0" dirty="0"/>
                        <a:t>）城乡经济关系更加密切，市镇成为沟通城乡经济的中转站。（</a:t>
                      </a:r>
                      <a:r>
                        <a:rPr lang="en-US" altLang="zh-CN" sz="2000" b="0" dirty="0"/>
                        <a:t>5</a:t>
                      </a:r>
                      <a:r>
                        <a:rPr lang="zh-CN" altLang="en-US" sz="2000" b="0" dirty="0"/>
                        <a:t>）对外贸易的繁荣，民间经济得以直接与国外进行经济往来，使中国实际上已经开始融入世界经济体系。（</a:t>
                      </a:r>
                      <a:r>
                        <a:rPr lang="en-US" altLang="zh-CN" sz="2000" b="0" dirty="0"/>
                        <a:t>6</a:t>
                      </a:r>
                      <a:r>
                        <a:rPr lang="zh-CN" altLang="en-US" sz="2000" b="0" dirty="0"/>
                        <a:t>）社会观念的变化，江南地区的本末观念发生动摇，追逐经济利益成为风气。（</a:t>
                      </a:r>
                      <a:r>
                        <a:rPr lang="en-US" altLang="zh-CN" sz="2000" b="0" dirty="0"/>
                        <a:t>7</a:t>
                      </a:r>
                      <a:r>
                        <a:rPr lang="zh-CN" altLang="en-US" sz="2000" b="0" dirty="0"/>
                        <a:t>）商品化和市场化渗透到农村，产业资本与农村进行结合，包买商出现并冲击自然经济。</a:t>
                      </a:r>
                    </a:p>
                  </a:txBody>
                  <a:tcPr>
                    <a:solidFill>
                      <a:srgbClr val="B1A6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5168531"/>
              </p:ext>
            </p:extLst>
          </p:nvPr>
        </p:nvGraphicFramePr>
        <p:xfrm>
          <a:off x="189230" y="109855"/>
          <a:ext cx="11780520" cy="6610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995">
                <a:tc gridSpan="2">
                  <a:txBody>
                    <a:bodyPr/>
                    <a:lstStyle/>
                    <a:p>
                      <a:pPr marL="34290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4   “</a:t>
                      </a:r>
                      <a:r>
                        <a:rPr lang="zh-CN" altLang="en-US" sz="2000">
                          <a:sym typeface="+mn-ea"/>
                        </a:rPr>
                        <a:t>苏之于海内，盖所谓得气先者也</a:t>
                      </a:r>
                      <a:r>
                        <a:rPr lang="en-US" altLang="zh-CN" sz="2000">
                          <a:sym typeface="+mn-ea"/>
                        </a:rPr>
                        <a:t>”--</a:t>
                      </a:r>
                      <a:r>
                        <a:rPr lang="zh-CN" altLang="en-US" sz="2000">
                          <a:sym typeface="+mn-ea"/>
                        </a:rPr>
                        <a:t>江南学风的演变与学术新路的开启</a:t>
                      </a:r>
                      <a:endParaRPr lang="zh-CN" altLang="en-US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071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线索栏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概念：实学。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疑问生成：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）程朱理学与陆王心学的学术流弊分别是什么？又怎样影响到了政治与社会？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）清初实学对汉学、宋学进行了怎样的批判性继承？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笔记栏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程朱理学的根本弊病在于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伪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存理灭欲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的道德标准苛刻的不近人情，且强迫人接受，为了弥合外在的道德律令与主体行为之间的矛盾，只有作伪一途。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东林党人肯定王学的思想解放作用，但也批判王学末流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空谈性命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的流弊，其论学宗旨将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由虚返实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与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由王返朱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联系起来，在顾炎武思想中也有体现。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明末清初的部分学者，推崇实学，重实际、重实践、重实证的新的学风。第一，他们冲破儒家道统、象数迷信的束缚，掀起了一股面向自然、研究新兴质测之学的潮流。第二，同时出现了一股研究朴学的潮流。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4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明末清初的文风，批判复古主义文风，强调内心的真情实感。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明末清初的思想，主张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经学即理学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明经以为世用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。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731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 dirty="0"/>
                        <a:t>总结栏</a:t>
                      </a:r>
                    </a:p>
                    <a:p>
                      <a:pPr>
                        <a:buNone/>
                      </a:pPr>
                      <a:r>
                        <a:rPr lang="zh-CN" altLang="en-US" sz="2000" b="0" dirty="0"/>
                        <a:t>启示生成：</a:t>
                      </a:r>
                      <a:r>
                        <a:rPr lang="zh-CN" altLang="en-US" sz="2000" b="0" dirty="0">
                          <a:solidFill>
                            <a:srgbClr val="FF0000"/>
                          </a:solidFill>
                        </a:rPr>
                        <a:t>程朱理学的学术流弊及其后果在于</a:t>
                      </a:r>
                      <a:r>
                        <a:rPr lang="zh-CN" altLang="en-US" sz="2000" b="0" dirty="0"/>
                        <a:t>：精英主义导致世俗层面不易接受、泛道德主义导致虚伪常态化与戕害人的自然欲求、强调主体必须合乎于外在客体使得所求之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理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与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我心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并不相通、过度强调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微言大义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而缺乏科学性、过分强调尊崇权威而导致为专制辩护以及学术环境固化</a:t>
                      </a:r>
                      <a:r>
                        <a:rPr lang="en-US" altLang="zh-CN" sz="2000" b="0" dirty="0"/>
                        <a:t>……</a:t>
                      </a:r>
                      <a:r>
                        <a:rPr lang="zh-CN" altLang="en-US" sz="2000" b="0" dirty="0"/>
                        <a:t>陆王心学的学术流弊及其后果在于：淡漠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格物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而造成反智主义、崇尚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本心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导致了社会道德秩序的混乱、主张佛理式的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顿悟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导致儒学不端、过度强调人生哲学忽视而导致对自然科学的淡漠以及忽略实学</a:t>
                      </a:r>
                      <a:r>
                        <a:rPr lang="en-US" altLang="zh-CN" sz="2000" b="0" dirty="0"/>
                        <a:t>……</a:t>
                      </a:r>
                      <a:r>
                        <a:rPr lang="zh-CN" altLang="en-US" sz="2000" b="0" dirty="0"/>
                        <a:t>阳明心学开启了新的学术风气，其思想解放趋向却在明清交际时期突破了宋明理学的局限，开启出新的学风、文风，甚至政风，宋明理学甚至传统儒学都接受了一次重新考量与反思，不同的群体对传统儒学进行了富有真知灼见的各种批判与继承，儒学又一次在内省中得以发展，且孕育出早期近代化的些许成果。</a:t>
                      </a:r>
                    </a:p>
                  </a:txBody>
                  <a:tcPr>
                    <a:solidFill>
                      <a:srgbClr val="B1A6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FAFDD45-4FC7-6DCE-56F2-53B346C5035E}"/>
              </a:ext>
            </a:extLst>
          </p:cNvPr>
          <p:cNvSpPr/>
          <p:nvPr/>
        </p:nvSpPr>
        <p:spPr>
          <a:xfrm>
            <a:off x="2711765" y="2780955"/>
            <a:ext cx="698448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感谢垂听</a:t>
            </a:r>
          </a:p>
        </p:txBody>
      </p:sp>
      <p:pic>
        <p:nvPicPr>
          <p:cNvPr id="5" name="图片 4" descr="微信名片">
            <a:extLst>
              <a:ext uri="{FF2B5EF4-FFF2-40B4-BE49-F238E27FC236}">
                <a16:creationId xmlns:a16="http://schemas.microsoft.com/office/drawing/2014/main" id="{1ABBAFF7-D30C-247C-64E4-761DDCE58B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05" t="38150" r="14781" b="20726"/>
          <a:stretch>
            <a:fillRect/>
          </a:stretch>
        </p:blipFill>
        <p:spPr>
          <a:xfrm>
            <a:off x="9624245" y="404790"/>
            <a:ext cx="1570355" cy="16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40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9"/>
          <p:cNvSpPr txBox="1"/>
          <p:nvPr/>
        </p:nvSpPr>
        <p:spPr>
          <a:xfrm>
            <a:off x="975005" y="332785"/>
            <a:ext cx="104366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二  特点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5553856"/>
              </p:ext>
            </p:extLst>
          </p:nvPr>
        </p:nvGraphicFramePr>
        <p:xfrm>
          <a:off x="3749675" y="3061965"/>
          <a:ext cx="46482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高校阅读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中学阅读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选择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学生自主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教师主导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篇幅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学位论文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期刊论文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侧重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前沿动态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基础强化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关注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结论突破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素养磨砺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呈现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海量文献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读书笔记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组合 18"/>
          <p:cNvGrpSpPr/>
          <p:nvPr/>
        </p:nvGrpSpPr>
        <p:grpSpPr>
          <a:xfrm>
            <a:off x="8560502" y="1682962"/>
            <a:ext cx="3300020" cy="4608320"/>
            <a:chOff x="856" y="2216"/>
            <a:chExt cx="6176" cy="7541"/>
          </a:xfrm>
        </p:grpSpPr>
        <p:grpSp>
          <p:nvGrpSpPr>
            <p:cNvPr id="13" name="组合 12"/>
            <p:cNvGrpSpPr/>
            <p:nvPr/>
          </p:nvGrpSpPr>
          <p:grpSpPr>
            <a:xfrm>
              <a:off x="858" y="6435"/>
              <a:ext cx="6174" cy="3322"/>
              <a:chOff x="1197" y="6435"/>
              <a:chExt cx="6174" cy="3322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rcRect t="17764" b="42236"/>
              <a:stretch>
                <a:fillRect/>
              </a:stretch>
            </p:blipFill>
            <p:spPr>
              <a:xfrm>
                <a:off x="1197" y="6435"/>
                <a:ext cx="6087" cy="2880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5"/>
              <a:srcRect b="93847"/>
              <a:stretch>
                <a:fillRect/>
              </a:stretch>
            </p:blipFill>
            <p:spPr>
              <a:xfrm>
                <a:off x="1285" y="9315"/>
                <a:ext cx="6087" cy="443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856" y="2216"/>
              <a:ext cx="6088" cy="3949"/>
              <a:chOff x="1195" y="2216"/>
              <a:chExt cx="6088" cy="3949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/>
              <a:srcRect t="56222"/>
              <a:stretch>
                <a:fillRect/>
              </a:stretch>
            </p:blipFill>
            <p:spPr>
              <a:xfrm>
                <a:off x="1196" y="3013"/>
                <a:ext cx="6087" cy="315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/>
              <a:srcRect t="6708" b="82222"/>
              <a:stretch>
                <a:fillRect/>
              </a:stretch>
            </p:blipFill>
            <p:spPr>
              <a:xfrm>
                <a:off x="1195" y="2216"/>
                <a:ext cx="6088" cy="797"/>
              </a:xfrm>
              <a:prstGeom prst="rect">
                <a:avLst/>
              </a:prstGeom>
            </p:spPr>
          </p:pic>
        </p:grpSp>
      </p:grpSp>
      <p:sp>
        <p:nvSpPr>
          <p:cNvPr id="16" name="文本框 99"/>
          <p:cNvSpPr txBox="1"/>
          <p:nvPr/>
        </p:nvSpPr>
        <p:spPr>
          <a:xfrm>
            <a:off x="4369435" y="2199898"/>
            <a:ext cx="3489960" cy="5810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目标务实，有的放矢</a:t>
            </a:r>
          </a:p>
        </p:txBody>
      </p:sp>
      <p:pic>
        <p:nvPicPr>
          <p:cNvPr id="3074" name="Picture 2" descr="img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1" r="23988"/>
          <a:stretch>
            <a:fillRect/>
          </a:stretch>
        </p:blipFill>
        <p:spPr bwMode="auto">
          <a:xfrm>
            <a:off x="264159" y="1736437"/>
            <a:ext cx="3300019" cy="450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99">
            <a:extLst>
              <a:ext uri="{FF2B5EF4-FFF2-40B4-BE49-F238E27FC236}">
                <a16:creationId xmlns:a16="http://schemas.microsoft.com/office/drawing/2014/main" id="{3A32CD89-CE89-3ECC-3C1E-442C6B966D2C}"/>
              </a:ext>
            </a:extLst>
          </p:cNvPr>
          <p:cNvSpPr txBox="1"/>
          <p:nvPr/>
        </p:nvSpPr>
        <p:spPr>
          <a:xfrm>
            <a:off x="191590" y="930826"/>
            <a:ext cx="11736815" cy="4996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教育是迷恋他人成长的艺术。教师须俯下身来，换位思考，在“如何提高学生的学养”方面积极探索。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2910"/>
            <a:ext cx="5366903" cy="39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99"/>
          <p:cNvSpPr txBox="1"/>
          <p:nvPr/>
        </p:nvSpPr>
        <p:spPr>
          <a:xfrm>
            <a:off x="984530" y="314850"/>
            <a:ext cx="104366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三  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目的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33070" y="1984375"/>
            <a:ext cx="5607050" cy="443611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映射所学，检测已知程度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对接真题，反复磨砺素养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捋清关联，建立逻辑结构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精研片段，体验论述过程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运用图表，掌握实用工具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审视力度，评估利弊得失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dirty="0">
                <a:ln>
                  <a:solidFill>
                    <a:schemeClr val="tx1"/>
                  </a:solidFill>
                </a:ln>
                <a:ea typeface="汉仪旗黑-85S" pitchFamily="18" charset="-122"/>
                <a:sym typeface="+mn-ea"/>
              </a:rPr>
              <a:t>产生新疑，开拓未知领域</a:t>
            </a:r>
          </a:p>
        </p:txBody>
      </p:sp>
      <p:sp>
        <p:nvSpPr>
          <p:cNvPr id="5" name="文本框 99">
            <a:extLst>
              <a:ext uri="{FF2B5EF4-FFF2-40B4-BE49-F238E27FC236}">
                <a16:creationId xmlns:a16="http://schemas.microsoft.com/office/drawing/2014/main" id="{8C30B598-AEC3-275B-9969-BDFA7D4D4E81}"/>
              </a:ext>
            </a:extLst>
          </p:cNvPr>
          <p:cNvSpPr txBox="1"/>
          <p:nvPr/>
        </p:nvSpPr>
        <p:spPr>
          <a:xfrm>
            <a:off x="287716" y="1057246"/>
            <a:ext cx="11568683" cy="4996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将阅读步骤可视化，成为综合地、专业地、可持续地发展诸素养的良好发展路径。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标题 1104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01663" y="2223770"/>
            <a:ext cx="10995025" cy="1031875"/>
          </a:xfrm>
        </p:spPr>
        <p:txBody>
          <a:bodyPr lIns="120000" tIns="62400" rIns="120000" bIns="0" anchor="ctr" anchorCtr="0">
            <a:norm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 </a:t>
            </a:r>
            <a:r>
              <a:rPr kumimoji="0" lang="zh-CN" altLang="en-US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二    操作</a:t>
            </a:r>
            <a:r>
              <a:rPr lang="zh-CN" altLang="en-US" sz="3600" spc="200" noProof="1"/>
              <a:t>演练与实际价值</a:t>
            </a:r>
            <a:endParaRPr kumimoji="0" lang="zh-CN" altLang="en-US" sz="3600" b="0" i="0" u="none" strike="noStrike" kern="1200" cap="none" spc="200" normalizeH="0" baseline="0" noProof="1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汉仪旗黑-85S" pitchFamily="18" charset="-122"/>
              <a:cs typeface="+mj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887" y="2793195"/>
            <a:ext cx="10852150" cy="69532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dirty="0"/>
              <a:t>一    概况</a:t>
            </a:r>
            <a:r>
              <a:rPr lang="en-US" altLang="zh-CN" sz="3600" dirty="0"/>
              <a:t>----</a:t>
            </a:r>
            <a:r>
              <a:rPr lang="zh-CN" altLang="en-US" sz="3600" dirty="0"/>
              <a:t>标题、摘要、引文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193800" y="2564765"/>
            <a:ext cx="4411345" cy="1047750"/>
            <a:chOff x="9741" y="3161"/>
            <a:chExt cx="8278" cy="165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l="28148" t="18502" r="28739" b="72048"/>
            <a:stretch>
              <a:fillRect/>
            </a:stretch>
          </p:blipFill>
          <p:spPr>
            <a:xfrm>
              <a:off x="9741" y="3161"/>
              <a:ext cx="8278" cy="102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/>
            <a:srcRect l="29328" t="88344" r="39394" b="7955"/>
            <a:stretch>
              <a:fillRect/>
            </a:stretch>
          </p:blipFill>
          <p:spPr>
            <a:xfrm>
              <a:off x="9967" y="4267"/>
              <a:ext cx="7485" cy="545"/>
            </a:xfrm>
            <a:prstGeom prst="rect">
              <a:avLst/>
            </a:prstGeom>
          </p:spPr>
        </p:pic>
      </p:grp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551773" y="405134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sz="2800" dirty="0"/>
              <a:t>一 概况</a:t>
            </a:r>
            <a:r>
              <a:rPr lang="en-US" sz="2800" dirty="0"/>
              <a:t>----</a:t>
            </a:r>
            <a:r>
              <a:rPr lang="zh-CN" altLang="en-US" sz="2800" dirty="0"/>
              <a:t>标题、摘要、引文</a:t>
            </a:r>
            <a:br>
              <a:rPr lang="zh-CN" altLang="en-US" sz="2800" dirty="0"/>
            </a:br>
            <a:endParaRPr sz="2800" dirty="0"/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646747" y="1225393"/>
            <a:ext cx="10898505" cy="79184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/>
            <a:r>
              <a:rPr lang="zh-CN" altLang="en-US" sz="2400" dirty="0">
                <a:solidFill>
                  <a:srgbClr val="FF0000"/>
                </a:solidFill>
              </a:rPr>
              <a:t>任务：</a:t>
            </a:r>
            <a:r>
              <a:rPr sz="2400" dirty="0">
                <a:solidFill>
                  <a:srgbClr val="FF0000"/>
                </a:solidFill>
              </a:rPr>
              <a:t>谁，在什么背景下，</a:t>
            </a:r>
            <a:r>
              <a:rPr lang="zh-CN" altLang="en-US" sz="2400" dirty="0">
                <a:solidFill>
                  <a:srgbClr val="FF0000"/>
                </a:solidFill>
              </a:rPr>
              <a:t>为解决</a:t>
            </a:r>
            <a:r>
              <a:rPr sz="2400" dirty="0">
                <a:solidFill>
                  <a:srgbClr val="FF0000"/>
                </a:solidFill>
              </a:rPr>
              <a:t>什么</a:t>
            </a:r>
            <a:r>
              <a:rPr lang="zh-CN" altLang="en-US" sz="2400" dirty="0">
                <a:solidFill>
                  <a:srgbClr val="FF0000"/>
                </a:solidFill>
              </a:rPr>
              <a:t>核心</a:t>
            </a:r>
            <a:r>
              <a:rPr sz="2400" dirty="0">
                <a:solidFill>
                  <a:srgbClr val="FF0000"/>
                </a:solidFill>
              </a:rPr>
              <a:t>问题，选择了什么方法，利用了哪些资源，得出了什么结论。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 l="29328" t="63495" r="29921" b="8003"/>
          <a:stretch>
            <a:fillRect/>
          </a:stretch>
        </p:blipFill>
        <p:spPr>
          <a:xfrm>
            <a:off x="551180" y="3789045"/>
            <a:ext cx="5471795" cy="254254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44285" y="2348865"/>
            <a:ext cx="5059680" cy="4042410"/>
            <a:chOff x="856" y="4388"/>
            <a:chExt cx="7786" cy="559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rcRect l="10631" t="37783" r="9409" b="28967"/>
            <a:stretch>
              <a:fillRect/>
            </a:stretch>
          </p:blipFill>
          <p:spPr>
            <a:xfrm>
              <a:off x="856" y="4388"/>
              <a:ext cx="7786" cy="202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/>
            <a:srcRect l="10918" t="14158" r="9659" b="24263"/>
            <a:stretch>
              <a:fillRect/>
            </a:stretch>
          </p:blipFill>
          <p:spPr>
            <a:xfrm>
              <a:off x="984" y="6411"/>
              <a:ext cx="7583" cy="357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9"/>
          <p:cNvSpPr txBox="1"/>
          <p:nvPr/>
        </p:nvSpPr>
        <p:spPr>
          <a:xfrm>
            <a:off x="5248383" y="1759414"/>
            <a:ext cx="6392002" cy="267765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摘要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结论：良吏书写有模式。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案例：猛虎渡河、飞蝗出境。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解释：</a:t>
            </a:r>
          </a:p>
          <a:p>
            <a:pPr algn="l">
              <a:buFont typeface="Arial" panose="020B0604020202020204" pitchFamily="34" charset="0"/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1 原因：流行思潮、政治诉求、文本基础。</a:t>
            </a: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2 特征：延续性、类型化、程式化。</a:t>
            </a: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3 弊端：削弱真实性，缺乏个性化。</a:t>
            </a:r>
          </a:p>
        </p:txBody>
      </p:sp>
      <p:sp>
        <p:nvSpPr>
          <p:cNvPr id="2" name="文本框 99"/>
          <p:cNvSpPr txBox="1"/>
          <p:nvPr/>
        </p:nvSpPr>
        <p:spPr>
          <a:xfrm>
            <a:off x="1141290" y="1984728"/>
            <a:ext cx="3730625" cy="19389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大标题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书写模式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------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写作主旨</a:t>
            </a: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良吏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-----------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典型案例</a:t>
            </a: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中国古代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------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范畴限定</a:t>
            </a: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两种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---------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特征与关系</a:t>
            </a: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551771" y="249961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sz="2800" dirty="0"/>
              <a:t>一 概况</a:t>
            </a:r>
            <a:r>
              <a:rPr lang="en-US" sz="2800" dirty="0"/>
              <a:t>----</a:t>
            </a:r>
            <a:r>
              <a:rPr lang="zh-CN" altLang="en-US" sz="2800" dirty="0"/>
              <a:t>标题、摘要、引文</a:t>
            </a:r>
            <a:br>
              <a:rPr lang="zh-CN" altLang="en-US" sz="2800" dirty="0"/>
            </a:br>
            <a:endParaRPr sz="2800" dirty="0"/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910273" y="980830"/>
            <a:ext cx="10802117" cy="53759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/>
            <a:r>
              <a:rPr lang="en-US" altLang="zh-CN" sz="2400" dirty="0">
                <a:solidFill>
                  <a:srgbClr val="FF0000"/>
                </a:solidFill>
              </a:rPr>
              <a:t>《</a:t>
            </a:r>
            <a:r>
              <a:rPr lang="zh-CN" altLang="en-US" sz="2400" dirty="0">
                <a:solidFill>
                  <a:srgbClr val="FF0000"/>
                </a:solidFill>
              </a:rPr>
              <a:t>如何阅读一本书</a:t>
            </a:r>
            <a:r>
              <a:rPr lang="en-US" altLang="zh-CN" sz="2400" dirty="0">
                <a:solidFill>
                  <a:srgbClr val="FF0000"/>
                </a:solidFill>
              </a:rPr>
              <a:t>》</a:t>
            </a:r>
            <a:r>
              <a:rPr lang="zh-CN" altLang="en-US" sz="2400" dirty="0">
                <a:solidFill>
                  <a:srgbClr val="FF0000"/>
                </a:solidFill>
              </a:rPr>
              <a:t>中提到的两种读书思维：海绵式思维与淘金式思维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10" name="文本框 99"/>
          <p:cNvSpPr txBox="1"/>
          <p:nvPr/>
        </p:nvSpPr>
        <p:spPr>
          <a:xfrm>
            <a:off x="695625" y="4170000"/>
            <a:ext cx="4392305" cy="23083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前言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立题依据：模式具有普遍性。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已有成果：中外学界的关注。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现有不足：猎奇式的浅层次。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论文目的：史书编纂的特征。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学术方法：解剖典型的案例。</a:t>
            </a:r>
          </a:p>
        </p:txBody>
      </p:sp>
      <p:sp>
        <p:nvSpPr>
          <p:cNvPr id="11" name="文本框 99"/>
          <p:cNvSpPr txBox="1"/>
          <p:nvPr/>
        </p:nvSpPr>
        <p:spPr>
          <a:xfrm>
            <a:off x="5248383" y="4514218"/>
            <a:ext cx="6392002" cy="19389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概括：在中外学界对中国古代史籍中的模式化现象有所关注的背景下，从出现原因、特征与弊端等角度，深入剖析“猛虎渡河”与“飞蝗出境”两个关于“良吏书写模式”的案例，探讨史书编纂中的模式化特征。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899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885"/>
  <p:tag name="KSO_WM_SCREEN_THEME_FLAG" val="Dlrq25wU2PGuGg5bbmjbDAHJp9s4EtOZQn+BRWj/12VRLsGwpScZxekQxqFBG6BtsZ/RttIJ5UD0d+3mJ6OPi60poSQ6zrD52afEZ2RL2Bo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  <p:tag name="KSO_WM_SLIDE_BACKGROUND_MASK_FLAG" val="1"/>
  <p:tag name="KSO_WM_SCREEN_THEME_FLAG" val="Dlrq25wU2PGuGg5bbmjbDAHJp9s4EtOZQn+BRWj/12VRLsGwpScZxekQxqFBG6BtsZ/RttIJ5UD0d+3mJ6OPi60poSQ6zrD52afEZ2RL2Bo=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AHJp9s4EtOZQn+BRWj/12VRLsGwpScZxekQxqFBG6BtsZ/RttIJ5UD0d+3mJ6OPi60poSQ6zrD52afEZ2RL2Bo=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AHJp9s4EtOZQn+BRWj/12VRLsGwpScZxekQxqFBG6BtsZ/RttIJ5UD0d+3mJ6OPi60poSQ6zrD52afEZ2RL2Bo=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AHJp9s4EtOZQn+BRWj/12VRLsGwpScZxekQxqFBG6BtsZ/RttIJ5UD0d+3mJ6OPi60poSQ6zrD52afEZ2RL2Bo=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5*i*3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AHJp9s4EtOZQn+BRWj/12VRLsGwpScZxekQxqFBG6BtsZ/RttIJ5UD0d+3mJ6OPi60poSQ6zrD52afEZ2RL2Bo=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5*i*4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AHJp9s4EtOZQn+BRWj/12VRLsGwpScZxekQxqFBG6BtsZ/RttIJ5UD0d+3mJ6OPi60poSQ6zrD52afEZ2RL2Bo=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  <p:tag name="KSO_WM_SCREEN_THEME_FLAG" val="Dlrq25wU2PGuGg5bbmjbDAHJp9s4EtOZQn+BRWj/12VRLsGwpScZxekQxqFBG6BtsZ/RttIJ5UD0d+3mJ6OPi60poSQ6zrD52afEZ2RL2Bo=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AHJp9s4EtOZQn+BRWj/12VRLsGwpScZxekQxqFBG6BtsZ/RttIJ5UD0d+3mJ6OPi60poSQ6zrD52afEZ2RL2Bo=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AHJp9s4EtOZQn+BRWj/12VRLsGwpScZxekQxqFBG6BtsZ/RttIJ5UD0d+3mJ6OPi60poSQ6zrD52afEZ2RL2Bo=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AHJp9s4EtOZQn+BRWj/12VRLsGwpScZxekQxqFBG6BtsZ/RttIJ5UD0d+3mJ6OPi60poSQ6zrD52afEZ2RL2Bo=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AHJp9s4EtOZQn+BRWj/12VRLsGwpScZxekQxqFBG6BtsZ/RttIJ5UD0d+3mJ6OPi60poSQ6zrD52afEZ2RL2Bo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  <p:tag name="KSO_WM_BEAUTIFY_FLAG" val="#wm#"/>
  <p:tag name="KSO_WM_SLIDE_BACKGROUND_MASK_FLAG" val="1"/>
  <p:tag name="KSO_WM_SCREEN_THEME_FLAG" val="Dlrq25wU2PGuGg5bbmjbDAHJp9s4EtOZQn+BRWj/12VRLsGwpScZxekQxqFBG6BtsZ/RttIJ5UD0d+3mJ6OPi60poSQ6zrD52afEZ2RL2Bo=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6*i*3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AHJp9s4EtOZQn+BRWj/12VRLsGwpScZxekQxqFBG6BtsZ/RttIJ5UD0d+3mJ6OPi60poSQ6zrD52afEZ2RL2Bo=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6*i*4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AHJp9s4EtOZQn+BRWj/12VRLsGwpScZxekQxqFBG6BtsZ/RttIJ5UD0d+3mJ6OPi60poSQ6zrD52afEZ2RL2Bo=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KSO_WM_SCREEN_THEME_FLAG" val="Dlrq25wU2PGuGg5bbmjbDAHJp9s4EtOZQn+BRWj/12VRLsGwpScZxekQxqFBG6BtsZ/RttIJ5UD0d+3mJ6OPi60poSQ6zrD52afEZ2RL2Bo=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AHJp9s4EtOZQn+BRWj/12VRLsGwpScZxekQxqFBG6BtsZ/RttIJ5UD0d+3mJ6OPi60poSQ6zrD52afEZ2RL2Bo=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AHJp9s4EtOZQn+BRWj/12VRLsGwpScZxekQxqFBG6BtsZ/RttIJ5UD0d+3mJ6OPi60poSQ6zrD52afEZ2RL2Bo=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AHJp9s4EtOZQn+BRWj/12VRLsGwpScZxekQxqFBG6BtsZ/RttIJ5UD0d+3mJ6OPi60poSQ6zrD52afEZ2RL2Bo=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AHJp9s4EtOZQn+BRWj/12VRLsGwpScZxekQxqFBG6BtsZ/RttIJ5UD0d+3mJ6OPi60poSQ6zrD52afEZ2RL2Bo=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AHJp9s4EtOZQn+BRWj/12VRLsGwpScZxekQxqFBG6BtsZ/RttIJ5UD0d+3mJ6OPi60poSQ6zrD52afEZ2RL2Bo=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7*i*4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AHJp9s4EtOZQn+BRWj/12VRLsGwpScZxekQxqFBG6BtsZ/RttIJ5UD0d+3mJ6OPi60poSQ6zrD52afEZ2RL2Bo=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  <p:tag name="KSO_WM_SCREEN_THEME_FLAG" val="Dlrq25wU2PGuGg5bbmjbDAHJp9s4EtOZQn+BRWj/12VRLsGwpScZxekQxqFBG6BtsZ/RttIJ5UD0d+3mJ6OPi60poSQ6zrD52afEZ2RL2Bo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  <p:tag name="KSO_WM_SCREEN_THEME_FLAG" val="Dlrq25wU2PGuGg5bbmjbDAHJp9s4EtOZQn+BRWj/12VRLsGwpScZxekQxqFBG6BtsZ/RttIJ5UD0d+3mJ6OPi60poSQ6zrD52afEZ2RL2Bo=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AHJp9s4EtOZQn+BRWj/12VRLsGwpScZxekQxqFBG6BtsZ/RttIJ5UD0d+3mJ6OPi60poSQ6zrD52afEZ2RL2Bo=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AHJp9s4EtOZQn+BRWj/12VRLsGwpScZxekQxqFBG6BtsZ/RttIJ5UD0d+3mJ6OPi60poSQ6zrD52afEZ2RL2Bo=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AHJp9s4EtOZQn+BRWj/12VRLsGwpScZxekQxqFBG6BtsZ/RttIJ5UD0d+3mJ6OPi60poSQ6zrD52afEZ2RL2Bo=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8*i*5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AHJp9s4EtOZQn+BRWj/12VRLsGwpScZxekQxqFBG6BtsZ/RttIJ5UD0d+3mJ6OPi60poSQ6zrD52afEZ2RL2Bo=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8*i*6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AHJp9s4EtOZQn+BRWj/12VRLsGwpScZxekQxqFBG6BtsZ/RttIJ5UD0d+3mJ6OPi60poSQ6zrD52afEZ2RL2Bo=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8*i*7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AHJp9s4EtOZQn+BRWj/12VRLsGwpScZxekQxqFBG6BtsZ/RttIJ5UD0d+3mJ6OPi60poSQ6zrD52afEZ2RL2Bo=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AHJp9s4EtOZQn+BRWj/12VRLsGwpScZxekQxqFBG6BtsZ/RttIJ5UD0d+3mJ6OPi60poSQ6zrD52afEZ2RL2Bo=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AHJp9s4EtOZQn+BRWj/12VRLsGwpScZxekQxqFBG6BtsZ/RttIJ5UD0d+3mJ6OPi60poSQ6zrD52afEZ2RL2Bo=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8*i*4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AHJp9s4EtOZQn+BRWj/12VRLsGwpScZxekQxqFBG6BtsZ/RttIJ5UD0d+3mJ6OPi60poSQ6zrD52afEZ2RL2Bo=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3885"/>
  <p:tag name="KSO_WM_TAG_VERSION" val="1.0"/>
  <p:tag name="KSO_WM_SLIDE_ID" val="custom20187143_1"/>
  <p:tag name="KSO_WM_SLIDE_INDEX" val="1"/>
  <p:tag name="KSO_WM_SLIDE_ITEM_CNT" val="0"/>
  <p:tag name="KSO_WM_SLIDE_LAYOUT" val="a_b"/>
  <p:tag name="KSO_WM_SLIDE_LAYOUT_CNT" val="1_3"/>
  <p:tag name="KSO_WM_SLIDE_TYPE" val="title"/>
  <p:tag name="KSO_WM_SLIDE_SUBTYPE" val="pureTxt"/>
  <p:tag name="KSO_WM_BEAUTIFY_FLAG" val="#wm#"/>
  <p:tag name="KSO_WM_TEMPLATE_THUMBS_INDEX" val="1、2、3、4、15"/>
  <p:tag name="KSO_WM_TEMPLATE_TOPIC_ID" val="2869567"/>
  <p:tag name="KSO_WM_TEMPLATE_OUTLINE_ID" val="5"/>
  <p:tag name="KSO_WM_TEMPLATE_SCENE_ID" val="1"/>
  <p:tag name="KSO_WM_TEMPLATE_JOB_ID" val="5"/>
  <p:tag name="KSO_WM_TEMPLATE_TOPIC_DEFAULT" val="0"/>
  <p:tag name="KSO_WM_TEMPLATE_SUBCATEGORY" val="0"/>
  <p:tag name="KSO_WM_SLIDE_COVER_HASPICTURE" val="2"/>
  <p:tag name="KSO_WM_SLIDE_COLORSCHEME_VERSION" val="3.2"/>
  <p:tag name="KSO_WM_SLIDE_MODEL_TYPE" val="cover"/>
  <p:tag name="KSO_WM_SPECIAL_SOURCE" val="bdnull"/>
  <p:tag name="KSO_WM_SCREEN_THEME_FLAG" val="Dlrq25wU2PGuGg5bbmjbDAHJp9s4EtOZQn+BRWj/12VRLsGwpScZxekQxqFBG6BtsZ/RttIJ5UD0d+3mJ6OPi60poSQ6zrD52afEZ2RL2Bo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  <p:tag name="KSO_WM_SCREEN_THEME_FLAG" val="Dlrq25wU2PGuGg5bbmjbDAHJp9s4EtOZQn+BRWj/12VRLsGwpScZxekQxqFBG6BtsZ/RttIJ5UD0d+3mJ6OPi60poSQ6zrD52afEZ2RL2Bo=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7143"/>
  <p:tag name="KSO_WM_UNIT_TYPE" val="a"/>
  <p:tag name="KSO_WM_UNIT_INDEX" val="1"/>
  <p:tag name="KSO_WM_UNIT_ID" val="custom20187143_1*a*1"/>
  <p:tag name="KSO_WM_UNIT_LAYERLEVEL" val="1"/>
  <p:tag name="KSO_WM_UNIT_VALUE" val="3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NOCLEAR" val="0"/>
  <p:tag name="KSO_WM_UNIT_DIAGRAM_ISNUMVISUAL" val="0"/>
  <p:tag name="KSO_WM_UNIT_DIAGRAM_ISREFERUNIT" val="0"/>
  <p:tag name="KSO_WM_UNIT_COLOR_SCHEME_SHAPE_ID" val="1105"/>
  <p:tag name="KSO_WM_UNIT_COLOR_SCHEME_PARENT_PAGE" val="0_1"/>
  <p:tag name="KSO_WM_SCREEN_THEME_FLAG" val="Dlrq25wU2PGuGg5bbmjbDAHJp9s4EtOZQn+BRWj/12VRLsGwpScZxekQxqFBG6BtsZ/RttIJ5UD0d+3mJ6OPi60poSQ6zrD52afEZ2RL2Bo=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7143"/>
  <p:tag name="KSO_WM_UNIT_TYPE" val="a"/>
  <p:tag name="KSO_WM_UNIT_INDEX" val="1"/>
  <p:tag name="KSO_WM_UNIT_ID" val="custom20187143_1*a*1"/>
  <p:tag name="KSO_WM_UNIT_LAYERLEVEL" val="1"/>
  <p:tag name="KSO_WM_UNIT_VALUE" val="3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NOCLEAR" val="0"/>
  <p:tag name="KSO_WM_UNIT_DIAGRAM_ISNUMVISUAL" val="0"/>
  <p:tag name="KSO_WM_UNIT_DIAGRAM_ISREFERUNIT" val="0"/>
  <p:tag name="KSO_WM_UNIT_COLOR_SCHEME_SHAPE_ID" val="1105"/>
  <p:tag name="KSO_WM_UNIT_COLOR_SCHEME_PARENT_PAGE" val="0_1"/>
  <p:tag name="KSO_WM_SCREEN_THEME_FLAG" val="Dlrq25wU2PGuGg5bbmjbDAHJp9s4EtOZQn+BRWj/12VRLsGwpScZxekQxqFBG6BtsZ/RttIJ5UD0d+3mJ6OPi60poSQ6zrD52afEZ2RL2Bo=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3885"/>
  <p:tag name="KSO_WM_TAG_VERSION" val="1.0"/>
  <p:tag name="KSO_WM_SLIDE_ID" val="custom20187143_1"/>
  <p:tag name="KSO_WM_SLIDE_INDEX" val="1"/>
  <p:tag name="KSO_WM_SLIDE_ITEM_CNT" val="0"/>
  <p:tag name="KSO_WM_SLIDE_LAYOUT" val="a_b"/>
  <p:tag name="KSO_WM_SLIDE_LAYOUT_CNT" val="1_3"/>
  <p:tag name="KSO_WM_SLIDE_TYPE" val="title"/>
  <p:tag name="KSO_WM_SLIDE_SUBTYPE" val="pureTxt"/>
  <p:tag name="KSO_WM_BEAUTIFY_FLAG" val="#wm#"/>
  <p:tag name="KSO_WM_TEMPLATE_THUMBS_INDEX" val="1、2、3、4、15"/>
  <p:tag name="KSO_WM_TEMPLATE_TOPIC_ID" val="2869567"/>
  <p:tag name="KSO_WM_TEMPLATE_OUTLINE_ID" val="5"/>
  <p:tag name="KSO_WM_TEMPLATE_SCENE_ID" val="1"/>
  <p:tag name="KSO_WM_TEMPLATE_JOB_ID" val="5"/>
  <p:tag name="KSO_WM_TEMPLATE_TOPIC_DEFAULT" val="0"/>
  <p:tag name="KSO_WM_TEMPLATE_SUBCATEGORY" val="0"/>
  <p:tag name="KSO_WM_SLIDE_COVER_HASPICTURE" val="2"/>
  <p:tag name="KSO_WM_SLIDE_COLORSCHEME_VERSION" val="3.2"/>
  <p:tag name="KSO_WM_SLIDE_MODEL_TYPE" val="cover"/>
  <p:tag name="KSO_WM_SPECIAL_SOURCE" val="bdnull"/>
  <p:tag name="KSO_WM_SCREEN_THEME_FLAG" val="Dlrq25wU2PGuGg5bbmjbDAHJp9s4EtOZQn+BRWj/12VRLsGwpScZxekQxqFBG6BtsZ/RttIJ5UD0d+3mJ6OPi60poSQ6zrD52afEZ2RL2Bo=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7143"/>
  <p:tag name="KSO_WM_UNIT_TYPE" val="a"/>
  <p:tag name="KSO_WM_UNIT_INDEX" val="1"/>
  <p:tag name="KSO_WM_UNIT_ID" val="custom20187143_1*a*1"/>
  <p:tag name="KSO_WM_UNIT_LAYERLEVEL" val="1"/>
  <p:tag name="KSO_WM_UNIT_VALUE" val="3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NOCLEAR" val="0"/>
  <p:tag name="KSO_WM_UNIT_DIAGRAM_ISNUMVISUAL" val="0"/>
  <p:tag name="KSO_WM_UNIT_DIAGRAM_ISREFERUNIT" val="0"/>
  <p:tag name="KSO_WM_UNIT_COLOR_SCHEME_SHAPE_ID" val="1105"/>
  <p:tag name="KSO_WM_UNIT_COLOR_SCHEME_PARENT_PAGE" val="0_1"/>
  <p:tag name="KSO_WM_SCREEN_THEME_FLAG" val="Dlrq25wU2PGuGg5bbmjbDAHJp9s4EtOZQn+BRWj/12VRLsGwpScZxekQxqFBG6BtsZ/RttIJ5UD0d+3mJ6OPi60poSQ6zrD52afEZ2RL2Bo=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601_2*a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SCREEN_THEME_FLAG" val="Dlrq25wU2PGuGg5bbmjbDAHJp9s4EtOZQn+BRWj/12VRLsGwpScZxekQxqFBG6BtsZ/RttIJ5UD0d+3mJ6OPi60poSQ6zrD52afEZ2RL2Bo=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AHJp9s4EtOZQn+BRWj/12VRLsGwpScZxekQxqFBG6BtsZ/RttIJ5UD0d+3mJ6OPi60poSQ6zrD52afEZ2RL2Bo=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8b3a1b6-f48e-40d4-975a-393c70a3486c}"/>
  <p:tag name="KSO_WM_SCREEN_THEME_FLAG" val="Dlrq25wU2PGuGg5bbmjbDAHJp9s4EtOZQn+BRWj/12VRLsGwpScZxekQxqFBG6BtsZ/RttIJ5UD0d+3mJ6OPi60poSQ6zrD52afEZ2RL2Bo=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601_2*a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SCREEN_THEME_FLAG" val="Dlrq25wU2PGuGg5bbmjbDAHJp9s4EtOZQn+BRWj/12VRLsGwpScZxekQxqFBG6BtsZ/RttIJ5UD0d+3mJ6OPi60poSQ6zrD52afEZ2RL2Bo=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  <p:tag name="KSO_WM_SCREEN_THEME_FLAG" val="Dlrq25wU2PGuGg5bbmjbDAHJp9s4EtOZQn+BRWj/12VRLsGwpScZxekQxqFBG6BtsZ/RttIJ5UD0d+3mJ6OPi60poSQ6zrD52afEZ2RL2Bo=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3885"/>
  <p:tag name="KSO_WM_TAG_VERSION" val="1.0"/>
  <p:tag name="KSO_WM_SLIDE_ID" val="custom20187143_1"/>
  <p:tag name="KSO_WM_SLIDE_INDEX" val="1"/>
  <p:tag name="KSO_WM_SLIDE_ITEM_CNT" val="0"/>
  <p:tag name="KSO_WM_SLIDE_LAYOUT" val="a_b"/>
  <p:tag name="KSO_WM_SLIDE_LAYOUT_CNT" val="1_3"/>
  <p:tag name="KSO_WM_SLIDE_TYPE" val="title"/>
  <p:tag name="KSO_WM_SLIDE_SUBTYPE" val="pureTxt"/>
  <p:tag name="KSO_WM_BEAUTIFY_FLAG" val="#wm#"/>
  <p:tag name="KSO_WM_TEMPLATE_THUMBS_INDEX" val="1、2、3、4、15"/>
  <p:tag name="KSO_WM_TEMPLATE_TOPIC_ID" val="2869567"/>
  <p:tag name="KSO_WM_TEMPLATE_OUTLINE_ID" val="5"/>
  <p:tag name="KSO_WM_TEMPLATE_SCENE_ID" val="1"/>
  <p:tag name="KSO_WM_TEMPLATE_JOB_ID" val="5"/>
  <p:tag name="KSO_WM_TEMPLATE_TOPIC_DEFAULT" val="0"/>
  <p:tag name="KSO_WM_TEMPLATE_SUBCATEGORY" val="0"/>
  <p:tag name="KSO_WM_SLIDE_COVER_HASPICTURE" val="2"/>
  <p:tag name="KSO_WM_SLIDE_COLORSCHEME_VERSION" val="3.2"/>
  <p:tag name="KSO_WM_SLIDE_MODEL_TYPE" val="cover"/>
  <p:tag name="KSO_WM_SPECIAL_SOURCE" val="bdnull"/>
  <p:tag name="KSO_WM_SCREEN_THEME_FLAG" val="Dlrq25wU2PGuGg5bbmjbDAHJp9s4EtOZQn+BRWj/12VRLsGwpScZxekQxqFBG6BtsZ/RttIJ5UD0d+3mJ6OPi60poSQ6zrD52afEZ2RL2Bo=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7143"/>
  <p:tag name="KSO_WM_UNIT_TYPE" val="a"/>
  <p:tag name="KSO_WM_UNIT_INDEX" val="1"/>
  <p:tag name="KSO_WM_UNIT_ID" val="custom20187143_1*a*1"/>
  <p:tag name="KSO_WM_UNIT_LAYERLEVEL" val="1"/>
  <p:tag name="KSO_WM_UNIT_VALUE" val="3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NOCLEAR" val="0"/>
  <p:tag name="KSO_WM_UNIT_DIAGRAM_ISNUMVISUAL" val="0"/>
  <p:tag name="KSO_WM_UNIT_DIAGRAM_ISREFERUNIT" val="0"/>
  <p:tag name="KSO_WM_UNIT_COLOR_SCHEME_SHAPE_ID" val="1105"/>
  <p:tag name="KSO_WM_UNIT_COLOR_SCHEME_PARENT_PAGE" val="0_1"/>
  <p:tag name="KSO_WM_SCREEN_THEME_FLAG" val="Dlrq25wU2PGuGg5bbmjbDAHJp9s4EtOZQn+BRWj/12VRLsGwpScZxekQxqFBG6BtsZ/RttIJ5UD0d+3mJ6OPi60poSQ6zrD52afEZ2RL2Bo=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AHJp9s4EtOZQn+BRWj/12VRLsGwpScZxekQxqFBG6BtsZ/RttIJ5UD0d+3mJ6OPi60poSQ6zrD52afEZ2RL2Bo=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AHJp9s4EtOZQn+BRWj/12VRLsGwpScZxekQxqFBG6BtsZ/RttIJ5UD0d+3mJ6OPi60poSQ6zrD52afEZ2RL2Bo=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  <p:tag name="KSO_WM_SCREEN_THEME_FLAG" val="Dlrq25wU2PGuGg5bbmjbDAHJp9s4EtOZQn+BRWj/12VRLsGwpScZxekQxqFBG6BtsZ/RttIJ5UD0d+3mJ6OPi60poSQ6zrD52afEZ2RL2Bo=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AHJp9s4EtOZQn+BRWj/12VRLsGwpScZxekQxqFBG6BtsZ/RttIJ5UD0d+3mJ6OPi60poSQ6zrD52afEZ2RL2Bo=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SCREEN_THEME_FLAG" val="Dlrq25wU2PGuGg5bbmjbDAHJp9s4EtOZQn+BRWj/12VRLsGwpScZxekQxqFBG6BtsZ/RttIJ5UD0d+3mJ6OPi60poSQ6zrD52afEZ2RL2Bo=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SCREEN_THEME_FLAG" val="Dlrq25wU2PGuGg5bbmjbDAHJp9s4EtOZQn+BRWj/12VRLsGwpScZxekQxqFBG6BtsZ/RttIJ5UD0d+3mJ6OPi60poSQ6zrD52afEZ2RL2Bo=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SCREEN_THEME_FLAG" val="Dlrq25wU2PGuGg5bbmjbDAHJp9s4EtOZQn+BRWj/12VRLsGwpScZxekQxqFBG6BtsZ/RttIJ5UD0d+3mJ6OPi60poSQ6zrD52afEZ2RL2Bo=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5"/>
  <p:tag name="KSO_WM_UNIT_FILL_TYPE" val="1"/>
  <p:tag name="KSO_WM_SCREEN_THEME_FLAG" val="Dlrq25wU2PGuGg5bbmjbDAHJp9s4EtOZQn+BRWj/12VRLsGwpScZxekQxqFBG6BtsZ/RttIJ5UD0d+3mJ6OPi60poSQ6zrD52afEZ2RL2Bo=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SCREEN_THEME_FLAG" val="Dlrq25wU2PGuGg5bbmjbDAHJp9s4EtOZQn+BRWj/12VRLsGwpScZxekQxqFBG6BtsZ/RttIJ5UD0d+3mJ6OPi60poSQ6zrD52afEZ2RL2Bo=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SCREEN_THEME_FLAG" val="Dlrq25wU2PGuGg5bbmjbDAHJp9s4EtOZQn+BRWj/12VRLsGwpScZxekQxqFBG6BtsZ/RttIJ5UD0d+3mJ6OPi60poSQ6zrD52afEZ2RL2Bo=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5"/>
  <p:tag name="KSO_WM_UNIT_FILL_TYPE" val="1"/>
  <p:tag name="KSO_WM_SCREEN_THEME_FLAG" val="Dlrq25wU2PGuGg5bbmjbDAHJp9s4EtOZQn+BRWj/12VRLsGwpScZxekQxqFBG6BtsZ/RttIJ5UD0d+3mJ6OPi60poSQ6zrD52afEZ2RL2Bo=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5"/>
  <p:tag name="KSO_WM_UNIT_FILL_TYPE" val="1"/>
  <p:tag name="KSO_WM_SCREEN_THEME_FLAG" val="Dlrq25wU2PGuGg5bbmjbDAHJp9s4EtOZQn+BRWj/12VRLsGwpScZxekQxqFBG6BtsZ/RttIJ5UD0d+3mJ6OPi60poSQ6zrD52afEZ2RL2Bo=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SCREEN_THEME_FLAG" val="Dlrq25wU2PGuGg5bbmjbDAHJp9s4EtOZQn+BRWj/12VRLsGwpScZxekQxqFBG6BtsZ/RttIJ5UD0d+3mJ6OPi60poSQ6zrD52afEZ2RL2Bo=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AHJp9s4EtOZQn+BRWj/12VRLsGwpScZxekQxqFBG6BtsZ/RttIJ5UD0d+3mJ6OPi60poSQ6zrD52afEZ2RL2Bo=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AHJp9s4EtOZQn+BRWj/12VRLsGwpScZxekQxqFBG6BtsZ/RttIJ5UD0d+3mJ6OPi60poSQ6zrD52afEZ2RL2Bo=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AHJp9s4EtOZQn+BRWj/12VRLsGwpScZxekQxqFBG6BtsZ/RttIJ5UD0d+3mJ6OPi60poSQ6zrD52afEZ2RL2Bo=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AHJp9s4EtOZQn+BRWj/12VRLsGwpScZxekQxqFBG6BtsZ/RttIJ5UD0d+3mJ6OPi60poSQ6zrD52afEZ2RL2Bo=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  <p:tag name="KSO_WM_SCREEN_THEME_FLAG" val="Dlrq25wU2PGuGg5bbmjbDAHJp9s4EtOZQn+BRWj/12VRLsGwpScZxekQxqFBG6BtsZ/RttIJ5UD0d+3mJ6OPi60poSQ6zrD52afEZ2RL2Bo=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SCREEN_THEME_FLAG" val="Dlrq25wU2PGuGg5bbmjbDAHJp9s4EtOZQn+BRWj/12VRLsGwpScZxekQxqFBG6BtsZ/RttIJ5UD0d+3mJ6OPi60poSQ6zrD52afEZ2RL2Bo=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SCREEN_THEME_FLAG" val="Dlrq25wU2PGuGg5bbmjbDAHJp9s4EtOZQn+BRWj/12VRLsGwpScZxekQxqFBG6BtsZ/RttIJ5UD0d+3mJ6OPi60poSQ6zrD52afEZ2RL2Bo=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AHJp9s4EtOZQn+BRWj/12VRLsGwpScZxekQxqFBG6BtsZ/RttIJ5UD0d+3mJ6OPi60poSQ6zrD52afEZ2RL2Bo=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3885"/>
  <p:tag name="KSO_WM_SPECIAL_SOURCE" val="bdnull"/>
  <p:tag name="KSO_WM_SCREEN_THEME_FLAG" val="Dlrq25wU2PGuGg5bbmjbDAHJp9s4EtOZQn+BRWj/12VRLsGwpScZxekQxqFBG6BtsZ/RttIJ5UD0d+3mJ6OPi60poSQ6zrD52afEZ2RL2Bo=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AHJp9s4EtOZQn+BRWj/12VRLsGwpScZxekQxqFBG6BtsZ/RttIJ5UD0d+3mJ6OPi60poSQ6zrD52afEZ2RL2Bo=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aa5098b-0861-46e2-a4b4-fca88741ec50}"/>
  <p:tag name="TABLE_ENDDRAG_ORIGIN_RECT" val="571*515"/>
  <p:tag name="TABLE_ENDDRAG_RECT" val="371*11*571*515"/>
  <p:tag name="KSO_WM_SCREEN_THEME_FLAG" val="Dlrq25wU2PGuGg5bbmjbDAHJp9s4EtOZQn+BRWj/12VRLsGwpScZxekQxqFBG6BtsZ/RttIJ5UD0d+3mJ6OPi60poSQ6zrD52afEZ2RL2Bo=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675,&quot;width&quot;:5374}"/>
  <p:tag name="KSO_WM_SCREEN_THEME_FLAG" val="Dlrq25wU2PGuGg5bbmjbDAHJp9s4EtOZQn+BRWj/12VRLsGwpScZxekQxqFBG6BtsZ/RttIJ5UD0d+3mJ6OPi60poSQ6zrD52afEZ2RL2Bo=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aa5098b-0861-46e2-a4b4-fca88741ec50}"/>
  <p:tag name="TABLE_ENDDRAG_ORIGIN_RECT" val="927*513"/>
  <p:tag name="TABLE_ENDDRAG_RECT" val="14*17*927*513"/>
  <p:tag name="KSO_WM_SCREEN_THEME_FLAG" val="Dlrq25wU2PGuGg5bbmjbDAHJp9s4EtOZQn+BRWj/12VRLsGwpScZxekQxqFBG6BtsZ/RttIJ5UD0d+3mJ6OPi60poSQ6zrD52afEZ2RL2Bo=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aa5098b-0861-46e2-a4b4-fca88741ec50}"/>
  <p:tag name="TABLE_ENDDRAG_ORIGIN_RECT" val="927*512"/>
  <p:tag name="TABLE_ENDDRAG_RECT" val="14*14*927*512"/>
  <p:tag name="KSO_WM_SCREEN_THEME_FLAG" val="Dlrq25wU2PGuGg5bbmjbDAHJp9s4EtOZQn+BRWj/12VRLsGwpScZxekQxqFBG6BtsZ/RttIJ5UD0d+3mJ6OPi60poSQ6zrD52afEZ2RL2Bo=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AHJp9s4EtOZQn+BRWj/12VRLsGwpScZxekQxqFBG6BtsZ/RttIJ5UD0d+3mJ6OPi60poSQ6zrD52afEZ2RL2Bo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2*i*2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885"/>
  <p:tag name="KSO_WM_SCREEN_THEME_FLAG" val="Dlrq25wU2PGuGg5bbmjbDAHJp9s4EtOZQn+BRWj/12VRLsGwpScZxekQxqFBG6BtsZ/RttIJ5UD0d+3mJ6OPi60poSQ6zrD52afEZ2RL2Bo=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2*i*3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2*i*4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5*i*3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5*i*4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6*i*2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6*i*3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6*i*4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8*i*2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8*i*3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8*i*4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9*i*2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9*i*3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3885"/>
  <p:tag name="KSO_WM_TEMPLATE_MASTER_THUMB_INDEX" val="12"/>
  <p:tag name="KSO_WM_TEMPLATE_THUMBS_INDEX" val="1、4、6、10、11、12、13、14、15、16、17、18、19、20、21、22"/>
  <p:tag name="KSO_WM_SCREEN_THEME_FLAG" val="Dlrq25wU2PGuGg5bbmjbDAHJp9s4EtOZQn+BRWj/12VRLsGwpScZxekQxqFBG6BtsZ/RttIJ5UD0d+3mJ6OPi60poSQ6zrD52afEZ2RL2Bo=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9*i*4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0*i*2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0*i*3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0*i*4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  <p:tag name="KSO_WM_BEAUTIFY_FLAG" val="#wm#"/>
  <p:tag name="KSO_WM_SLIDE_BACKGROUND_MASK_FLAG" val="1"/>
  <p:tag name="KSO_WM_SCREEN_THEME_FLAG" val="Dlrq25wU2PGuGg5bbmjbDAHJp9s4EtOZQn+BRWj/12VRLsGwpScZxekQxqFBG6BtsZ/RttIJ5UD0d+3mJ6OPi60poSQ6zrD52afEZ2RL2Bo=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1*i*10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1*i*10"/>
  <p:tag name="KSO_WM_UNIT_LAYERLEVEL" val="1"/>
  <p:tag name="KSO_WM_TAG_VERSION" val="1.0"/>
  <p:tag name="KSO_WM_BEAUTIFY_FLAG" val="#wm#"/>
  <p:tag name="KSO_WM_SCREEN_THEME_FLAG" val="Dlrq25wU2PGuGg5bbmjbDAHJp9s4EtOZQn+BRWj/12VRLsGwpScZxekQxqFBG6BtsZ/RttIJ5UD0d+3mJ6OPi60poSQ6zrD52afEZ2RL2Bo=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AHJp9s4EtOZQn+BRWj/12VRLsGwpScZxekQxqFBG6BtsZ/RttIJ5UD0d+3mJ6OPi60poSQ6zrD52afEZ2RL2Bo=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AHJp9s4EtOZQn+BRWj/12VRLsGwpScZxekQxqFBG6BtsZ/RttIJ5UD0d+3mJ6OPi60poSQ6zrD52afEZ2RL2Bo=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AHJp9s4EtOZQn+BRWj/12VRLsGwpScZxekQxqFBG6BtsZ/RttIJ5UD0d+3mJ6OPi60poSQ6zrD52afEZ2RL2Bo=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AHJp9s4EtOZQn+BRWj/12VRLsGwpScZxekQxqFBG6BtsZ/RttIJ5UD0d+3mJ6OPi60poSQ6zrD52afEZ2RL2Bo=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2*i*3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AHJp9s4EtOZQn+BRWj/12VRLsGwpScZxekQxqFBG6BtsZ/RttIJ5UD0d+3mJ6OPi60poSQ6zrD52afEZ2RL2Bo=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2*i*4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AHJp9s4EtOZQn+BRWj/12VRLsGwpScZxekQxqFBG6BtsZ/RttIJ5UD0d+3mJ6OPi60poSQ6zrD52afEZ2RL2Bo=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  <p:tag name="KSO_WM_SCREEN_THEME_FLAG" val="Dlrq25wU2PGuGg5bbmjbDAHJp9s4EtOZQn+BRWj/12VRLsGwpScZxekQxqFBG6BtsZ/RttIJ5UD0d+3mJ6OPi60poSQ6zrD52afEZ2RL2Bo=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AHJp9s4EtOZQn+BRWj/12VRLsGwpScZxekQxqFBG6BtsZ/RttIJ5UD0d+3mJ6OPi60poSQ6zrD52afEZ2RL2Bo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  <p:tag name="KSO_WM_SLIDE_BACKGROUND_MASK_FLAG" val="1"/>
  <p:tag name="KSO_WM_SCREEN_THEME_FLAG" val="Dlrq25wU2PGuGg5bbmjbDAHJp9s4EtOZQn+BRWj/12VRLsGwpScZxekQxqFBG6BtsZ/RttIJ5UD0d+3mJ6OPi60poSQ6zrD52afEZ2RL2Bo=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AHJp9s4EtOZQn+BRWj/12VRLsGwpScZxekQxqFBG6BtsZ/RttIJ5UD0d+3mJ6OPi60poSQ6zrD52afEZ2RL2Bo=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AHJp9s4EtOZQn+BRWj/12VRLsGwpScZxekQxqFBG6BtsZ/RttIJ5UD0d+3mJ6OPi60poSQ6zrD52afEZ2RL2Bo=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3*i*5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AHJp9s4EtOZQn+BRWj/12VRLsGwpScZxekQxqFBG6BtsZ/RttIJ5UD0d+3mJ6OPi60poSQ6zrD52afEZ2RL2Bo=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3*i*6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AHJp9s4EtOZQn+BRWj/12VRLsGwpScZxekQxqFBG6BtsZ/RttIJ5UD0d+3mJ6OPi60poSQ6zrD52afEZ2RL2Bo=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3*i*7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AHJp9s4EtOZQn+BRWj/12VRLsGwpScZxekQxqFBG6BtsZ/RttIJ5UD0d+3mJ6OPi60poSQ6zrD52afEZ2RL2Bo=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3*i*5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AHJp9s4EtOZQn+BRWj/12VRLsGwpScZxekQxqFBG6BtsZ/RttIJ5UD0d+3mJ6OPi60poSQ6zrD52afEZ2RL2Bo=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3*i*6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AHJp9s4EtOZQn+BRWj/12VRLsGwpScZxekQxqFBG6BtsZ/RttIJ5UD0d+3mJ6OPi60poSQ6zrD52afEZ2RL2Bo=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3*i*7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AHJp9s4EtOZQn+BRWj/12VRLsGwpScZxekQxqFBG6BtsZ/RttIJ5UD0d+3mJ6OPi60poSQ6zrD52afEZ2RL2Bo=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SCREEN_THEME_FLAG" val="Dlrq25wU2PGuGg5bbmjbDAHJp9s4EtOZQn+BRWj/12VRLsGwpScZxekQxqFBG6BtsZ/RttIJ5UD0d+3mJ6OPi60poSQ6zrD52afEZ2RL2Bo=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AHJp9s4EtOZQn+BRWj/12VRLsGwpScZxekQxqFBG6BtsZ/RttIJ5UD0d+3mJ6OPi60poSQ6zrD52afEZ2RL2Bo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  <p:tag name="KSO_WM_SLIDE_BACKGROUND_MASK_FLAG" val="1"/>
  <p:tag name="KSO_WM_SCREEN_THEME_FLAG" val="Dlrq25wU2PGuGg5bbmjbDAHJp9s4EtOZQn+BRWj/12VRLsGwpScZxekQxqFBG6BtsZ/RttIJ5UD0d+3mJ6OPi60poSQ6zrD52afEZ2RL2Bo=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AHJp9s4EtOZQn+BRWj/12VRLsGwpScZxekQxqFBG6BtsZ/RttIJ5UD0d+3mJ6OPi60poSQ6zrD52afEZ2RL2Bo=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AHJp9s4EtOZQn+BRWj/12VRLsGwpScZxekQxqFBG6BtsZ/RttIJ5UD0d+3mJ6OPi60poSQ6zrD52afEZ2RL2Bo=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AHJp9s4EtOZQn+BRWj/12VRLsGwpScZxekQxqFBG6BtsZ/RttIJ5UD0d+3mJ6OPi60poSQ6zrD52afEZ2RL2Bo=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4*i*3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AHJp9s4EtOZQn+BRWj/12VRLsGwpScZxekQxqFBG6BtsZ/RttIJ5UD0d+3mJ6OPi60poSQ6zrD52afEZ2RL2Bo=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4*i*4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AHJp9s4EtOZQn+BRWj/12VRLsGwpScZxekQxqFBG6BtsZ/RttIJ5UD0d+3mJ6OPi60poSQ6zrD52afEZ2RL2Bo=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4*i*5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AHJp9s4EtOZQn+BRWj/12VRLsGwpScZxekQxqFBG6BtsZ/RttIJ5UD0d+3mJ6OPi60poSQ6zrD52afEZ2RL2Bo=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4*i*6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AHJp9s4EtOZQn+BRWj/12VRLsGwpScZxekQxqFBG6BtsZ/RttIJ5UD0d+3mJ6OPi60poSQ6zrD52afEZ2RL2Bo=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4*i*7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AHJp9s4EtOZQn+BRWj/12VRLsGwpScZxekQxqFBG6BtsZ/RttIJ5UD0d+3mJ6OPi60poSQ6zrD52afEZ2RL2Bo=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  <p:tag name="KSO_WM_SCREEN_THEME_FLAG" val="Dlrq25wU2PGuGg5bbmjbDAHJp9s4EtOZQn+BRWj/12VRLsGwpScZxekQxqFBG6BtsZ/RttIJ5UD0d+3mJ6OPi60poSQ6zrD52afEZ2RL2Bo=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AHJp9s4EtOZQn+BRWj/12VRLsGwpScZxekQxqFBG6BtsZ/RttIJ5UD0d+3mJ6OPi60poSQ6zrD52afEZ2RL2Bo="/>
</p:tagLst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E2E8ED"/>
      </a:dk2>
      <a:lt2>
        <a:srgbClr val="FFFFFF"/>
      </a:lt2>
      <a:accent1>
        <a:srgbClr val="277EB1"/>
      </a:accent1>
      <a:accent2>
        <a:srgbClr val="21699D"/>
      </a:accent2>
      <a:accent3>
        <a:srgbClr val="1B5489"/>
      </a:accent3>
      <a:accent4>
        <a:srgbClr val="2C5E6D"/>
      </a:accent4>
      <a:accent5>
        <a:srgbClr val="55874A"/>
      </a:accent5>
      <a:accent6>
        <a:srgbClr val="7EB12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3689</Words>
  <PresentationFormat>宽屏</PresentationFormat>
  <Paragraphs>290</Paragraphs>
  <Slides>32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楷体</vt:lpstr>
      <vt:lpstr>微软雅黑</vt:lpstr>
      <vt:lpstr>黑体</vt:lpstr>
      <vt:lpstr>Arial</vt:lpstr>
      <vt:lpstr>华文楷体</vt:lpstr>
      <vt:lpstr>Calibri</vt:lpstr>
      <vt:lpstr>华文新魏</vt:lpstr>
      <vt:lpstr/>
      <vt:lpstr>1_</vt:lpstr>
      <vt:lpstr>2_</vt:lpstr>
      <vt:lpstr>3_</vt:lpstr>
      <vt:lpstr>2_Office 主题​​</vt:lpstr>
      <vt:lpstr> 精研·规范·启智 ----教给中学生阅读学术论文的实践与价值初探</vt:lpstr>
      <vt:lpstr> 一    基本观点：价值、特点与目的</vt:lpstr>
      <vt:lpstr>一   价值</vt:lpstr>
      <vt:lpstr>PowerPoint 演示文稿</vt:lpstr>
      <vt:lpstr>PowerPoint 演示文稿</vt:lpstr>
      <vt:lpstr> 二    操作演练与实际价值</vt:lpstr>
      <vt:lpstr>一    概况----标题、摘要、引文</vt:lpstr>
      <vt:lpstr>一 概况----标题、摘要、引文 </vt:lpstr>
      <vt:lpstr>一 概况----标题、摘要、引文 </vt:lpstr>
      <vt:lpstr>实际价值 </vt:lpstr>
      <vt:lpstr>实际价值 </vt:lpstr>
      <vt:lpstr>实际价值 </vt:lpstr>
      <vt:lpstr>二  论文结论</vt:lpstr>
      <vt:lpstr>二 结论 </vt:lpstr>
      <vt:lpstr>（我的）启示才是真正对（作者）结论的内化，才能使“沉浸式学习”具有进阶性。阅读不仅是为了扩展知识的边界，也是为了激活已有的懵懂。</vt:lpstr>
      <vt:lpstr>PowerPoint 演示文稿</vt:lpstr>
      <vt:lpstr>PowerPoint 演示文稿</vt:lpstr>
      <vt:lpstr>PowerPoint 演示文稿</vt:lpstr>
      <vt:lpstr>黛玉教你当老师</vt:lpstr>
      <vt:lpstr>三  论证过程</vt:lpstr>
      <vt:lpstr>论证----证据链</vt:lpstr>
      <vt:lpstr>PowerPoint 演示文稿</vt:lpstr>
      <vt:lpstr>任务：选择个人经历，折射思想家的特点。</vt:lpstr>
      <vt:lpstr>PowerPoint 演示文稿</vt:lpstr>
      <vt:lpstr>四  史料淘宝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2014-01-13T08:36:00Z</dcterms:created>
  <dcterms:modified xsi:type="dcterms:W3CDTF">2022-07-23T04:33:22Z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  <property fmtid="{D5CDD505-2E9C-101B-9397-08002B2CF9AE}" pid="3" name="KSORubyTemplateID">
    <vt:lpwstr>13</vt:lpwstr>
  </property>
  <property fmtid="{D5CDD505-2E9C-101B-9397-08002B2CF9AE}" pid="4" name="ICV">
    <vt:lpwstr>ACAF6375E55D4EDCB77056142216961A</vt:lpwstr>
  </property>
  <property fmtid="{D5CDD505-2E9C-101B-9397-08002B2CF9AE}" pid="5" name="KSOSaveFontToCloudKey">
    <vt:lpwstr>385277290_embed</vt:lpwstr>
  </property>
</Properties>
</file>