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Override PartName="/ppt/tags/tag68.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3" r:id="rId4"/>
    <p:sldMasterId id="2147483685" r:id="rId5"/>
    <p:sldMasterId id="2147483697" r:id="rId6"/>
    <p:sldMasterId id="2147483709" r:id="rId7"/>
    <p:sldMasterId id="2147483721" r:id="rId8"/>
    <p:sldMasterId id="2147483733" r:id="rId9"/>
  </p:sldMasterIdLst>
  <p:notesMasterIdLst>
    <p:notesMasterId r:id="rId91"/>
  </p:notesMasterIdLst>
  <p:handoutMasterIdLst>
    <p:handoutMasterId r:id="rId93"/>
  </p:handoutMasterIdLst>
  <p:sldIdLst>
    <p:sldId id="258" r:id="rId10"/>
    <p:sldId id="259" r:id="rId11"/>
    <p:sldId id="261" r:id="rId12"/>
    <p:sldId id="262" r:id="rId13"/>
    <p:sldId id="266" r:id="rId14"/>
    <p:sldId id="297" r:id="rId15"/>
    <p:sldId id="329" r:id="rId16"/>
    <p:sldId id="330" r:id="rId17"/>
    <p:sldId id="268" r:id="rId18"/>
    <p:sldId id="263" r:id="rId19"/>
    <p:sldId id="264" r:id="rId20"/>
    <p:sldId id="404" r:id="rId21"/>
    <p:sldId id="269" r:id="rId22"/>
    <p:sldId id="270" r:id="rId23"/>
    <p:sldId id="298" r:id="rId24"/>
    <p:sldId id="299" r:id="rId25"/>
    <p:sldId id="300" r:id="rId26"/>
    <p:sldId id="301" r:id="rId27"/>
    <p:sldId id="302" r:id="rId28"/>
    <p:sldId id="303" r:id="rId29"/>
    <p:sldId id="304" r:id="rId30"/>
    <p:sldId id="305" r:id="rId31"/>
    <p:sldId id="306" r:id="rId32"/>
    <p:sldId id="278" r:id="rId33"/>
    <p:sldId id="280" r:id="rId34"/>
    <p:sldId id="281" r:id="rId35"/>
    <p:sldId id="309" r:id="rId36"/>
    <p:sldId id="307" r:id="rId37"/>
    <p:sldId id="310" r:id="rId38"/>
    <p:sldId id="311" r:id="rId39"/>
    <p:sldId id="312" r:id="rId40"/>
    <p:sldId id="313" r:id="rId41"/>
    <p:sldId id="314" r:id="rId42"/>
    <p:sldId id="344" r:id="rId43"/>
    <p:sldId id="345" r:id="rId44"/>
    <p:sldId id="346" r:id="rId45"/>
    <p:sldId id="271" r:id="rId46"/>
    <p:sldId id="272" r:id="rId47"/>
    <p:sldId id="273" r:id="rId48"/>
    <p:sldId id="274" r:id="rId49"/>
    <p:sldId id="275" r:id="rId50"/>
    <p:sldId id="342" r:id="rId51"/>
    <p:sldId id="343" r:id="rId52"/>
    <p:sldId id="276" r:id="rId53"/>
    <p:sldId id="277" r:id="rId54"/>
    <p:sldId id="348" r:id="rId55"/>
    <p:sldId id="350" r:id="rId56"/>
    <p:sldId id="353" r:id="rId57"/>
    <p:sldId id="349" r:id="rId58"/>
    <p:sldId id="347" r:id="rId59"/>
    <p:sldId id="340" r:id="rId60"/>
    <p:sldId id="315" r:id="rId61"/>
    <p:sldId id="317" r:id="rId62"/>
    <p:sldId id="316" r:id="rId63"/>
    <p:sldId id="318" r:id="rId64"/>
    <p:sldId id="319" r:id="rId65"/>
    <p:sldId id="320" r:id="rId66"/>
    <p:sldId id="321" r:id="rId67"/>
    <p:sldId id="322" r:id="rId68"/>
    <p:sldId id="323" r:id="rId69"/>
    <p:sldId id="324" r:id="rId70"/>
    <p:sldId id="325" r:id="rId71"/>
    <p:sldId id="326" r:id="rId72"/>
    <p:sldId id="327" r:id="rId73"/>
    <p:sldId id="328" r:id="rId74"/>
    <p:sldId id="282" r:id="rId75"/>
    <p:sldId id="283" r:id="rId76"/>
    <p:sldId id="284" r:id="rId77"/>
    <p:sldId id="285" r:id="rId78"/>
    <p:sldId id="286" r:id="rId79"/>
    <p:sldId id="287" r:id="rId80"/>
    <p:sldId id="331" r:id="rId81"/>
    <p:sldId id="332" r:id="rId82"/>
    <p:sldId id="334" r:id="rId83"/>
    <p:sldId id="341" r:id="rId84"/>
    <p:sldId id="335" r:id="rId85"/>
    <p:sldId id="336" r:id="rId86"/>
    <p:sldId id="352" r:id="rId87"/>
    <p:sldId id="291" r:id="rId88"/>
    <p:sldId id="337" r:id="rId89"/>
    <p:sldId id="338" r:id="rId90"/>
    <p:sldId id="339" r:id="rId9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2" clrIdx="0"/>
  <p:cmAuthor id="2" name="作者" initials="作" lastIdx="0" clrIdx="1"/>
  <p:cmAuthor id="3" name="Author" initials="A" lastIdx="0" clrIdx="2"/>
  <p:cmAuthor id="0" name="Mia Vida Villanueva" initials="MVV" lastIdx="0" clrIdx="0"/>
  <p:cmAuthor id="7" name="1206988966@qq.com" initials="1" lastIdx="0" clrIdx="2"/>
  <p:cmAuthor id="8" name="姜伟光" initials="姜" lastIdx="0" clrIdx="0"/>
  <p:cmAuthor id="10" name="86136" initials="8" lastIdx="0" clrIdx="9"/>
  <p:cmAuthor id="4" name="林细尘" initials="林" lastIdx="0" clrIdx="3"/>
  <p:cmAuthor id="5" name="宋洁然" initials="宋" lastIdx="0" clrIdx="1"/>
  <p:cmAuthor id="6" name="ming qiu" initials="m" lastIdx="0" clrIdx="1"/>
  <p:cmAuthor id="11" name="HP138" initials="H" lastIdx="1" clrIdx="10"/>
  <p:cmAuthor id="12" name="HP142" initials="H" lastIdx="1" clrIdx="11"/>
  <p:cmAuthor id="9" name="3211" initials="3" lastIdx="1" clrIdx="8"/>
  <p:cmAuthor id="27" name="Kevin" initials="K" lastIdx="2" clrIdx="0"/>
  <p:cmAuthor id="41" name="姚俊" initials="姚" lastIdx="3" clrIdx="0"/>
  <p:cmAuthor id="13" name="iwenping" initials="i" lastIdx="0" clrIdx="0"/>
  <p:cmAuthor id="14" name="zq" initials="z" lastIdx="0" clrIdx="0"/>
  <p:cmAuthor id="15" name="viola_yang" initials="v" lastIdx="0" clrIdx="0"/>
  <p:cmAuthor id="16" name="志龙 姜" initials="志" lastIdx="0" clrIdx="0"/>
  <p:cmAuthor id="17" name="SHMILY" initials="S" lastIdx="0" clrIdx="0"/>
  <p:cmAuthor id="18" name="admin" initials="a" lastIdx="0" clrIdx="0"/>
  <p:cmAuthor id="19" name="Tracy Chen" initials="T" lastIdx="0" clrIdx="0"/>
  <p:cmAuthor id="20" name="dongwc0205" initials="d" lastIdx="0" clrIdx="15"/>
  <p:cmAuthor id="21" name="Hi_ Young" initials="H" lastIdx="0" clrIdx="0"/>
  <p:cmAuthor id="22" name="pangyt" initials="p" lastIdx="0" clrIdx="0"/>
  <p:cmAuthor id="23" name="easonyoun" initials="e" lastIdx="0" clrIdx="0"/>
  <p:cmAuthor id="24" name="zhouyangfan" initials="z" lastIdx="0" clrIdx="0"/>
  <p:cmAuthor id="25" name="tplife" initials="t" lastIdx="0" clrIdx="0"/>
  <p:cmAuthor id="26" name="??"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78" d="100"/>
          <a:sy n="78" d="100"/>
        </p:scale>
        <p:origin x="654" y="54"/>
      </p:cViewPr>
      <p:guideLst>
        <p:guide orient="horz" pos="2207"/>
        <p:guide pos="3841"/>
      </p:guideLst>
    </p:cSldViewPr>
  </p:slideViewPr>
  <p:notesTextViewPr>
    <p:cViewPr>
      <p:scale>
        <a:sx n="3" d="2"/>
        <a:sy n="3" d="2"/>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commentAuthors" Target="commentAuthors.xml" Id="rId97" /><Relationship Type="http://schemas.openxmlformats.org/officeDocument/2006/relationships/tableStyles" Target="tableStyles.xml" Id="rId96" /><Relationship Type="http://schemas.openxmlformats.org/officeDocument/2006/relationships/viewProps" Target="viewProps.xml" Id="rId95" /><Relationship Type="http://schemas.openxmlformats.org/officeDocument/2006/relationships/presProps" Target="presProps.xml" Id="rId94" /><Relationship Type="http://schemas.openxmlformats.org/officeDocument/2006/relationships/handoutMaster" Target="handoutMasters/handoutMaster1.xml" Id="rId93" /><Relationship Type="http://schemas.openxmlformats.org/officeDocument/2006/relationships/slide" Target="slides/slide82.xml" Id="rId92" /><Relationship Type="http://schemas.openxmlformats.org/officeDocument/2006/relationships/notesMaster" Target="notesMasters/notesMaster1.xml" Id="rId91" /><Relationship Type="http://schemas.openxmlformats.org/officeDocument/2006/relationships/slide" Target="slides/slide81.xml" Id="rId90" /><Relationship Type="http://schemas.openxmlformats.org/officeDocument/2006/relationships/slideMaster" Target="slideMasters/slideMaster8.xml" Id="rId9" /><Relationship Type="http://schemas.openxmlformats.org/officeDocument/2006/relationships/slide" Target="slides/slide80.xml" Id="rId89" /><Relationship Type="http://schemas.openxmlformats.org/officeDocument/2006/relationships/slide" Target="slides/slide79.xml" Id="rId88" /><Relationship Type="http://schemas.openxmlformats.org/officeDocument/2006/relationships/slide" Target="slides/slide78.xml" Id="rId87" /><Relationship Type="http://schemas.openxmlformats.org/officeDocument/2006/relationships/slide" Target="slides/slide77.xml" Id="rId86" /><Relationship Type="http://schemas.openxmlformats.org/officeDocument/2006/relationships/slide" Target="slides/slide76.xml" Id="rId85" /><Relationship Type="http://schemas.openxmlformats.org/officeDocument/2006/relationships/slide" Target="slides/slide75.xml" Id="rId84" /><Relationship Type="http://schemas.openxmlformats.org/officeDocument/2006/relationships/slide" Target="slides/slide74.xml" Id="rId83" /><Relationship Type="http://schemas.openxmlformats.org/officeDocument/2006/relationships/slide" Target="slides/slide73.xml" Id="rId82" /><Relationship Type="http://schemas.openxmlformats.org/officeDocument/2006/relationships/slide" Target="slides/slide72.xml" Id="rId81" /><Relationship Type="http://schemas.openxmlformats.org/officeDocument/2006/relationships/slide" Target="slides/slide71.xml" Id="rId80" /><Relationship Type="http://schemas.openxmlformats.org/officeDocument/2006/relationships/slideMaster" Target="slideMasters/slideMaster7.xml" Id="rId8" /><Relationship Type="http://schemas.openxmlformats.org/officeDocument/2006/relationships/slide" Target="slides/slide70.xml" Id="rId79" /><Relationship Type="http://schemas.openxmlformats.org/officeDocument/2006/relationships/slide" Target="slides/slide69.xml" Id="rId78" /><Relationship Type="http://schemas.openxmlformats.org/officeDocument/2006/relationships/slide" Target="slides/slide68.xml" Id="rId77" /><Relationship Type="http://schemas.openxmlformats.org/officeDocument/2006/relationships/slide" Target="slides/slide67.xml" Id="rId76" /><Relationship Type="http://schemas.openxmlformats.org/officeDocument/2006/relationships/slide" Target="slides/slide66.xml" Id="rId75" /><Relationship Type="http://schemas.openxmlformats.org/officeDocument/2006/relationships/slide" Target="slides/slide65.xml" Id="rId74" /><Relationship Type="http://schemas.openxmlformats.org/officeDocument/2006/relationships/slide" Target="slides/slide64.xml" Id="rId73" /><Relationship Type="http://schemas.openxmlformats.org/officeDocument/2006/relationships/slide" Target="slides/slide63.xml" Id="rId72" /><Relationship Type="http://schemas.openxmlformats.org/officeDocument/2006/relationships/slide" Target="slides/slide62.xml" Id="rId71" /><Relationship Type="http://schemas.openxmlformats.org/officeDocument/2006/relationships/slide" Target="slides/slide61.xml" Id="rId70" /><Relationship Type="http://schemas.openxmlformats.org/officeDocument/2006/relationships/slideMaster" Target="slideMasters/slideMaster6.xml" Id="rId7" /><Relationship Type="http://schemas.openxmlformats.org/officeDocument/2006/relationships/slide" Target="slides/slide60.xml" Id="rId69" /><Relationship Type="http://schemas.openxmlformats.org/officeDocument/2006/relationships/slide" Target="slides/slide59.xml" Id="rId68" /><Relationship Type="http://schemas.openxmlformats.org/officeDocument/2006/relationships/slide" Target="slides/slide58.xml" Id="rId67" /><Relationship Type="http://schemas.openxmlformats.org/officeDocument/2006/relationships/slide" Target="slides/slide57.xml" Id="rId66" /><Relationship Type="http://schemas.openxmlformats.org/officeDocument/2006/relationships/slide" Target="slides/slide56.xml" Id="rId65" /><Relationship Type="http://schemas.openxmlformats.org/officeDocument/2006/relationships/slide" Target="slides/slide55.xml" Id="rId64" /><Relationship Type="http://schemas.openxmlformats.org/officeDocument/2006/relationships/slide" Target="slides/slide54.xml" Id="rId63" /><Relationship Type="http://schemas.openxmlformats.org/officeDocument/2006/relationships/slide" Target="slides/slide53.xml" Id="rId62" /><Relationship Type="http://schemas.openxmlformats.org/officeDocument/2006/relationships/slide" Target="slides/slide52.xml" Id="rId61" /><Relationship Type="http://schemas.openxmlformats.org/officeDocument/2006/relationships/slide" Target="slides/slide51.xml" Id="rId60" /><Relationship Type="http://schemas.openxmlformats.org/officeDocument/2006/relationships/slideMaster" Target="slideMasters/slideMaster5.xml" Id="rId6" /><Relationship Type="http://schemas.openxmlformats.org/officeDocument/2006/relationships/slide" Target="slides/slide50.xml" Id="rId59" /><Relationship Type="http://schemas.openxmlformats.org/officeDocument/2006/relationships/slide" Target="slides/slide49.xml" Id="rId58" /><Relationship Type="http://schemas.openxmlformats.org/officeDocument/2006/relationships/slide" Target="slides/slide48.xml" Id="rId57" /><Relationship Type="http://schemas.openxmlformats.org/officeDocument/2006/relationships/slide" Target="slides/slide47.xml" Id="rId56" /><Relationship Type="http://schemas.openxmlformats.org/officeDocument/2006/relationships/slide" Target="slides/slide46.xml" Id="rId55" /><Relationship Type="http://schemas.openxmlformats.org/officeDocument/2006/relationships/slide" Target="slides/slide45.xml" Id="rId54" /><Relationship Type="http://schemas.openxmlformats.org/officeDocument/2006/relationships/slide" Target="slides/slide44.xml" Id="rId53" /><Relationship Type="http://schemas.openxmlformats.org/officeDocument/2006/relationships/slide" Target="slides/slide43.xml" Id="rId52" /><Relationship Type="http://schemas.openxmlformats.org/officeDocument/2006/relationships/slide" Target="slides/slide42.xml" Id="rId51" /><Relationship Type="http://schemas.openxmlformats.org/officeDocument/2006/relationships/slide" Target="slides/slide41.xml" Id="rId50" /><Relationship Type="http://schemas.openxmlformats.org/officeDocument/2006/relationships/slideMaster" Target="slideMasters/slideMaster4.xml" Id="rId5" /><Relationship Type="http://schemas.openxmlformats.org/officeDocument/2006/relationships/slide" Target="slides/slide40.xml" Id="rId49" /><Relationship Type="http://schemas.openxmlformats.org/officeDocument/2006/relationships/slide" Target="slides/slide39.xml" Id="rId48" /><Relationship Type="http://schemas.openxmlformats.org/officeDocument/2006/relationships/slide" Target="slides/slide38.xml" Id="rId47" /><Relationship Type="http://schemas.openxmlformats.org/officeDocument/2006/relationships/slide" Target="slides/slide37.xml" Id="rId46" /><Relationship Type="http://schemas.openxmlformats.org/officeDocument/2006/relationships/slide" Target="slides/slide36.xml" Id="rId45" /><Relationship Type="http://schemas.openxmlformats.org/officeDocument/2006/relationships/slide" Target="slides/slide35.xml" Id="rId44" /><Relationship Type="http://schemas.openxmlformats.org/officeDocument/2006/relationships/slide" Target="slides/slide34.xml" Id="rId43" /><Relationship Type="http://schemas.openxmlformats.org/officeDocument/2006/relationships/slide" Target="slides/slide33.xml" Id="rId42" /><Relationship Type="http://schemas.openxmlformats.org/officeDocument/2006/relationships/slide" Target="slides/slide32.xml" Id="rId41" /><Relationship Type="http://schemas.openxmlformats.org/officeDocument/2006/relationships/slide" Target="slides/slide31.xml" Id="rId40" /><Relationship Type="http://schemas.openxmlformats.org/officeDocument/2006/relationships/slideMaster" Target="slideMasters/slideMaster3.xml" Id="rId4" /><Relationship Type="http://schemas.openxmlformats.org/officeDocument/2006/relationships/slide" Target="slides/slide30.xml" Id="rId39" /><Relationship Type="http://schemas.openxmlformats.org/officeDocument/2006/relationships/slide" Target="slides/slide29.xml" Id="rId38" /><Relationship Type="http://schemas.openxmlformats.org/officeDocument/2006/relationships/slide" Target="slides/slide28.xml" Id="rId37" /><Relationship Type="http://schemas.openxmlformats.org/officeDocument/2006/relationships/slide" Target="slides/slide27.xml" Id="rId36" /><Relationship Type="http://schemas.openxmlformats.org/officeDocument/2006/relationships/slide" Target="slides/slide26.xml" Id="rId35" /><Relationship Type="http://schemas.openxmlformats.org/officeDocument/2006/relationships/slide" Target="slides/slide25.xml" Id="rId34" /><Relationship Type="http://schemas.openxmlformats.org/officeDocument/2006/relationships/slide" Target="slides/slide24.xml" Id="rId33" /><Relationship Type="http://schemas.openxmlformats.org/officeDocument/2006/relationships/slide" Target="slides/slide23.xml" Id="rId32" /><Relationship Type="http://schemas.openxmlformats.org/officeDocument/2006/relationships/slide" Target="slides/slide22.xml" Id="rId31" /><Relationship Type="http://schemas.openxmlformats.org/officeDocument/2006/relationships/slide" Target="slides/slide21.xml" Id="rId30" /><Relationship Type="http://schemas.openxmlformats.org/officeDocument/2006/relationships/slideMaster" Target="slideMasters/slideMaster2.xml" Id="rId3" /><Relationship Type="http://schemas.openxmlformats.org/officeDocument/2006/relationships/slide" Target="slides/slide20.xml" Id="rId29" /><Relationship Type="http://schemas.openxmlformats.org/officeDocument/2006/relationships/slide" Target="slides/slide19.xml" Id="rId28" /><Relationship Type="http://schemas.openxmlformats.org/officeDocument/2006/relationships/slide" Target="slides/slide18.xml" Id="rId27" /><Relationship Type="http://schemas.openxmlformats.org/officeDocument/2006/relationships/slide" Target="slides/slide17.xml" Id="rId26" /><Relationship Type="http://schemas.openxmlformats.org/officeDocument/2006/relationships/slide" Target="slides/slide16.xml" Id="rId25" /><Relationship Type="http://schemas.openxmlformats.org/officeDocument/2006/relationships/slide" Target="slides/slide15.xml" Id="rId24" /><Relationship Type="http://schemas.openxmlformats.org/officeDocument/2006/relationships/slide" Target="slides/slide14.xml" Id="rId23" /><Relationship Type="http://schemas.openxmlformats.org/officeDocument/2006/relationships/slide" Target="slides/slide13.xml" Id="rId22" /><Relationship Type="http://schemas.openxmlformats.org/officeDocument/2006/relationships/slide" Target="slides/slide12.xml" Id="rId21" /><Relationship Type="http://schemas.openxmlformats.org/officeDocument/2006/relationships/slide" Target="slides/slide11.xml" Id="rId20" /><Relationship Type="http://schemas.openxmlformats.org/officeDocument/2006/relationships/theme" Target="theme/theme1.xml" Id="rId2" /><Relationship Type="http://schemas.openxmlformats.org/officeDocument/2006/relationships/slide" Target="slides/slide10.xml" Id="rId19" /><Relationship Type="http://schemas.openxmlformats.org/officeDocument/2006/relationships/slide" Target="slides/slide9.xml" Id="rId18" /><Relationship Type="http://schemas.openxmlformats.org/officeDocument/2006/relationships/slide" Target="slides/slide8.xml" Id="rId17" /><Relationship Type="http://schemas.openxmlformats.org/officeDocument/2006/relationships/slide" Target="slides/slide7.xml" Id="rId16" /><Relationship Type="http://schemas.openxmlformats.org/officeDocument/2006/relationships/slide" Target="slides/slide6.xml" Id="rId15" /><Relationship Type="http://schemas.openxmlformats.org/officeDocument/2006/relationships/slide" Target="slides/slide5.xml" Id="rId14" /><Relationship Type="http://schemas.openxmlformats.org/officeDocument/2006/relationships/slide" Target="slides/slide4.xml" Id="rId13" /><Relationship Type="http://schemas.openxmlformats.org/officeDocument/2006/relationships/slide" Target="slides/slide3.xml" Id="rId12" /><Relationship Type="http://schemas.openxmlformats.org/officeDocument/2006/relationships/slide" Target="slides/slide2.xml" Id="rId11" /><Relationship Type="http://schemas.openxmlformats.org/officeDocument/2006/relationships/slide" Target="slides/slide1.xml" Id="rId10" /><Relationship Type="http://schemas.openxmlformats.org/officeDocument/2006/relationships/slideMaster" Target="slideMasters/slideMaster1.xml" Id="rId1" /><Relationship Type="http://schemas.openxmlformats.org/officeDocument/2006/relationships/tags" Target="/ppt/tags/tag68.xml" Id="R0fee2d2e510c41e2"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609600" indent="0" algn="ctr">
              <a:buNone/>
              <a:defRPr/>
            </a:lvl2pPr>
            <a:lvl3pPr marL="1219200" indent="0" algn="ctr">
              <a:buNone/>
              <a:defRPr/>
            </a:lvl3pPr>
            <a:lvl4pPr marL="1828800" indent="0" algn="ctr">
              <a:buNone/>
              <a:defRPr/>
            </a:lvl4pPr>
            <a:lvl5pPr marL="2438400" indent="0" algn="ctr">
              <a:buNone/>
              <a:defRPr/>
            </a:lvl5pPr>
            <a:lvl6pPr marL="3048000" indent="0" algn="ctr">
              <a:buNone/>
              <a:defRPr/>
            </a:lvl6pPr>
            <a:lvl7pPr marL="3657600" indent="0" algn="ctr">
              <a:buNone/>
              <a:defRPr/>
            </a:lvl7pPr>
            <a:lvl8pPr marL="4267200" indent="0" algn="ctr">
              <a:buNone/>
              <a:defRPr/>
            </a:lvl8pPr>
            <a:lvl9pPr marL="4876800" indent="0" algn="ctr">
              <a:buNone/>
              <a:defRPr/>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274639"/>
            <a:ext cx="802640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3"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669883"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3"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3"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1" y="3808731"/>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3"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69931" y="1296000"/>
            <a:ext cx="5283243"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238877" y="1296000"/>
            <a:ext cx="5283243"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3"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1" y="1296000"/>
            <a:ext cx="5283243"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789043"/>
            <a:ext cx="5283200" cy="455223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1" y="1296000"/>
            <a:ext cx="5283243"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1" y="1789043"/>
            <a:ext cx="5283243" cy="455223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69931" y="1296000"/>
            <a:ext cx="5283243"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1296000"/>
            <a:ext cx="5283243"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1"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669883"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p:txBody>
          <a:bodyPr/>
          <a:lstStyle/>
          <a:p>
            <a:endParaRPr lang="zh-CN" altLang="en-US"/>
          </a:p>
        </p:txBody>
      </p:sp>
      <p:sp>
        <p:nvSpPr>
          <p:cNvPr id="4" name="日期占位符 3"/>
          <p:cNvSpPr>
            <a:spLocks noGrp="1"/>
          </p:cNvSpPr>
          <p:nvPr>
            <p:ph type="dt" sz="half" idx="10"/>
          </p:nvPr>
        </p:nvSpPr>
        <p:spPr/>
        <p:txBody>
          <a:bodyPr/>
          <a:lstStyle/>
          <a:p>
            <a:pPr lvl="0"/>
            <a:fld id="{BB962C8B-B14F-4D97-AF65-F5344CB8AC3E}" type="datetimeFigureOut">
              <a:rPr lang="zh-CN" altLang="en-US" dirty="0">
                <a:latin typeface="Arial" panose="020B0604020202020204" pitchFamily="34" charset="0"/>
              </a:rPr>
            </a:fld>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9"/>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endParaRPr lang="en-US" altLang="zh-CN">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en-US" altLang="zh-CN">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en-US" altLang="zh-CN">
                <a:latin typeface="Arial" panose="020B0604020202020204" pitchFamily="34" charset="0"/>
              </a:rPr>
            </a:fld>
            <a:endParaRPr lang="en-US" altLang="zh-CN">
              <a:latin typeface="Arial" panose="020B0604020202020204" pitchFamily="34"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en-US" altLang="zh-CN">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en-US" altLang="zh-CN">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en-US" altLang="zh-CN">
                <a:latin typeface="Arial" panose="020B0604020202020204" pitchFamily="34" charset="0"/>
              </a:rPr>
            </a:fld>
            <a:endParaRPr lang="en-US" altLang="zh-CN">
              <a:latin typeface="Arial" panose="020B0604020202020204" pitchFamily="34"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en-US" altLang="zh-CN">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en-US" altLang="zh-CN">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en-US" altLang="zh-CN">
                <a:latin typeface="Arial" panose="020B0604020202020204" pitchFamily="34" charset="0"/>
              </a:rPr>
            </a:fld>
            <a:endParaRPr lang="en-US" altLang="zh-CN">
              <a:latin typeface="Arial" panose="020B0604020202020204" pitchFamily="34"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76672" cy="452543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205728" y="1600200"/>
            <a:ext cx="5376672" cy="452543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en-US" altLang="zh-CN">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en-US" altLang="zh-CN">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en-US" altLang="zh-CN">
                <a:latin typeface="Arial" panose="020B0604020202020204" pitchFamily="34" charset="0"/>
              </a:rPr>
            </a:fld>
            <a:endParaRPr lang="en-US" altLang="zh-CN">
              <a:latin typeface="Arial" panose="020B0604020202020204" pitchFamily="34"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5" y="1778439"/>
            <a:ext cx="4873575"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5" y="2665379"/>
            <a:ext cx="4873575"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9" y="1778439"/>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9"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en-US" altLang="zh-CN">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en-US" altLang="zh-CN">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en-US" altLang="zh-CN">
                <a:latin typeface="Arial" panose="020B0604020202020204" pitchFamily="34" charset="0"/>
              </a:rPr>
            </a:fld>
            <a:endParaRPr lang="en-US" altLang="zh-CN">
              <a:latin typeface="Arial" panose="020B0604020202020204" pitchFamily="34"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en-US" altLang="zh-CN">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en-US"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en-US" altLang="zh-CN">
                <a:latin typeface="Arial" panose="020B0604020202020204" pitchFamily="34" charset="0"/>
              </a:rPr>
            </a:fld>
            <a:endParaRPr lang="en-US" altLang="zh-CN">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lvl1pPr>
            <a:lvl2pPr marL="609600" indent="0">
              <a:buNone/>
              <a:defRPr sz="2400"/>
            </a:lvl2pPr>
            <a:lvl3pPr marL="1219200" indent="0">
              <a:buNone/>
              <a:defRPr sz="2135"/>
            </a:lvl3pPr>
            <a:lvl4pPr marL="1828800" indent="0">
              <a:buNone/>
              <a:defRPr sz="1865"/>
            </a:lvl4pPr>
            <a:lvl5pPr marL="2438400" indent="0">
              <a:buNone/>
              <a:defRPr sz="1865"/>
            </a:lvl5pPr>
            <a:lvl6pPr marL="3048000" indent="0">
              <a:buNone/>
              <a:defRPr sz="1865"/>
            </a:lvl6pPr>
            <a:lvl7pPr marL="3657600" indent="0">
              <a:buNone/>
              <a:defRPr sz="1865"/>
            </a:lvl7pPr>
            <a:lvl8pPr marL="4267200" indent="0">
              <a:buNone/>
              <a:defRPr sz="1865"/>
            </a:lvl8pPr>
            <a:lvl9pPr marL="4876800" indent="0">
              <a:buNone/>
              <a:defRPr sz="1865"/>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en-US" altLang="zh-CN">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en-US" altLang="zh-CN">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en-US" altLang="zh-CN">
                <a:latin typeface="Arial" panose="020B0604020202020204" pitchFamily="34" charset="0"/>
              </a:rPr>
            </a:fld>
            <a:endParaRPr lang="en-US" altLang="zh-CN">
              <a:latin typeface="Arial" panose="020B0604020202020204" pitchFamily="34"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en-US" altLang="zh-CN">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en-US" altLang="zh-CN">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en-US" altLang="zh-CN">
                <a:latin typeface="Arial" panose="020B0604020202020204" pitchFamily="34" charset="0"/>
              </a:rPr>
            </a:fld>
            <a:endParaRPr lang="en-US" altLang="zh-CN">
              <a:latin typeface="Arial" panose="020B0604020202020204" pitchFamily="34"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en-US" altLang="zh-CN">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en-US" altLang="zh-CN">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en-US" altLang="zh-CN">
                <a:latin typeface="Arial" panose="020B0604020202020204" pitchFamily="34" charset="0"/>
              </a:rPr>
            </a:fld>
            <a:endParaRPr lang="en-US" altLang="zh-CN">
              <a:latin typeface="Arial" panose="020B0604020202020204" pitchFamily="34"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en-US" altLang="zh-CN">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en-US" altLang="zh-CN">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en-US" altLang="zh-CN">
                <a:latin typeface="Arial" panose="020B0604020202020204" pitchFamily="34" charset="0"/>
              </a:rPr>
            </a:fld>
            <a:endParaRPr lang="en-US" altLang="zh-CN">
              <a:latin typeface="Arial" panose="020B0604020202020204" pitchFamily="34" charset="0"/>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5167"/>
            <a:ext cx="2743200" cy="585046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5167"/>
            <a:ext cx="8070573" cy="5850467"/>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en-US" altLang="zh-CN">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en-US" altLang="zh-CN">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en-US" altLang="zh-CN">
                <a:latin typeface="Arial" panose="020B0604020202020204" pitchFamily="34" charset="0"/>
              </a:rPr>
            </a:fld>
            <a:endParaRPr lang="en-US" altLang="zh-CN">
              <a:latin typeface="Arial" panose="020B0604020202020204" pitchFamily="34" charset="0"/>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9"/>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76672" cy="452543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205728" y="1600200"/>
            <a:ext cx="5376672" cy="452543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5" y="1778439"/>
            <a:ext cx="4873575"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5" y="2665379"/>
            <a:ext cx="4873575"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9" y="1778439"/>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9"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5167"/>
            <a:ext cx="2743200" cy="585046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5167"/>
            <a:ext cx="8070573" cy="5850467"/>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9"/>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fld id="{BB962C8B-B14F-4D97-AF65-F5344CB8AC3E}" type="datetimeFigureOut">
              <a:rPr lang="zh-CN" altLang="en-US" dirty="0">
                <a:latin typeface="Arial" panose="020B0604020202020204" pitchFamily="34" charset="0"/>
              </a:rPr>
            </a:fld>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fld id="{BB962C8B-B14F-4D97-AF65-F5344CB8AC3E}" type="datetimeFigureOut">
              <a:rPr lang="zh-CN" altLang="en-US" dirty="0">
                <a:latin typeface="Arial" panose="020B0604020202020204" pitchFamily="34" charset="0"/>
              </a:rPr>
            </a:fld>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fld id="{BB962C8B-B14F-4D97-AF65-F5344CB8AC3E}" type="datetimeFigureOut">
              <a:rPr lang="zh-CN" altLang="en-US" dirty="0">
                <a:latin typeface="Arial" panose="020B0604020202020204" pitchFamily="34" charset="0"/>
              </a:rPr>
            </a:fld>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76672" cy="452543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205728" y="1600200"/>
            <a:ext cx="5376672" cy="452543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fld id="{BB962C8B-B14F-4D97-AF65-F5344CB8AC3E}" type="datetimeFigureOut">
              <a:rPr lang="zh-CN" altLang="en-US" dirty="0">
                <a:latin typeface="Arial" panose="020B0604020202020204" pitchFamily="34" charset="0"/>
              </a:rPr>
            </a:fld>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5" y="1778439"/>
            <a:ext cx="4873575"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5" y="2665379"/>
            <a:ext cx="4873575"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9" y="1778439"/>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9"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fld id="{BB962C8B-B14F-4D97-AF65-F5344CB8AC3E}" type="datetimeFigureOut">
              <a:rPr lang="zh-CN" altLang="en-US" dirty="0">
                <a:latin typeface="Arial" panose="020B0604020202020204" pitchFamily="34" charset="0"/>
              </a:rPr>
            </a:fld>
            <a:endParaRPr lang="zh-CN" altLang="en-US" dirty="0">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fld id="{BB962C8B-B14F-4D97-AF65-F5344CB8AC3E}" type="datetimeFigureOut">
              <a:rPr lang="zh-CN" altLang="en-US" dirty="0">
                <a:latin typeface="Arial" panose="020B0604020202020204" pitchFamily="34" charset="0"/>
              </a:rPr>
            </a:fld>
            <a:endParaRPr lang="zh-CN" altLang="en-US" dirty="0">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fld id="{BB962C8B-B14F-4D97-AF65-F5344CB8AC3E}" type="datetimeFigureOut">
              <a:rPr lang="zh-CN" altLang="en-US" dirty="0">
                <a:latin typeface="Arial" panose="020B0604020202020204" pitchFamily="34" charset="0"/>
              </a:rPr>
            </a:fld>
            <a:endParaRPr lang="zh-CN" altLang="en-US" dirty="0">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fld id="{BB962C8B-B14F-4D97-AF65-F5344CB8AC3E}" type="datetimeFigureOut">
              <a:rPr lang="zh-CN" altLang="en-US" dirty="0">
                <a:latin typeface="Arial" panose="020B0604020202020204" pitchFamily="34" charset="0"/>
              </a:rPr>
            </a:fld>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fld id="{BB962C8B-B14F-4D97-AF65-F5344CB8AC3E}" type="datetimeFigureOut">
              <a:rPr lang="zh-CN" altLang="en-US" dirty="0">
                <a:latin typeface="Arial" panose="020B0604020202020204" pitchFamily="34" charset="0"/>
              </a:rPr>
            </a:fld>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fld id="{BB962C8B-B14F-4D97-AF65-F5344CB8AC3E}" type="datetimeFigureOut">
              <a:rPr lang="zh-CN" altLang="en-US" dirty="0">
                <a:latin typeface="Arial" panose="020B0604020202020204" pitchFamily="34" charset="0"/>
              </a:rPr>
            </a:fld>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5167"/>
            <a:ext cx="2743200" cy="585046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5167"/>
            <a:ext cx="8070573" cy="5850467"/>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fld id="{BB962C8B-B14F-4D97-AF65-F5344CB8AC3E}" type="datetimeFigureOut">
              <a:rPr lang="zh-CN" altLang="en-US" dirty="0">
                <a:latin typeface="Arial" panose="020B0604020202020204" pitchFamily="34" charset="0"/>
              </a:rPr>
            </a:fld>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205728"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5" y="1778438"/>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5" y="2665379"/>
            <a:ext cx="4873575"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9"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9"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0573"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A03E26E7-2933-40E6-9DF8-DBF20F83C96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23AAE2-7F2C-4C36-B0CB-A7140694179E}" type="slidenum">
              <a:rPr lang="zh-CN" altLang="en-US" smtClean="0"/>
            </a:fld>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03E26E7-2933-40E6-9DF8-DBF20F83C96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23AAE2-7F2C-4C36-B0CB-A7140694179E}"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A03E26E7-2933-40E6-9DF8-DBF20F83C96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23AAE2-7F2C-4C36-B0CB-A7140694179E}" type="slidenum">
              <a:rPr lang="zh-CN" altLang="en-US" smtClean="0"/>
            </a:fld>
            <a:endParaRPr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A03E26E7-2933-40E6-9DF8-DBF20F83C96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23AAE2-7F2C-4C36-B0CB-A7140694179E}" type="slidenum">
              <a:rPr lang="zh-CN" altLang="en-US" smtClean="0"/>
            </a:fld>
            <a:endParaRPr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03E26E7-2933-40E6-9DF8-DBF20F83C96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623AAE2-7F2C-4C36-B0CB-A7140694179E}" type="slidenum">
              <a:rPr lang="zh-CN" altLang="en-US" smtClean="0"/>
            </a:fld>
            <a:endParaRPr lang="zh-CN"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A03E26E7-2933-40E6-9DF8-DBF20F83C96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623AAE2-7F2C-4C36-B0CB-A7140694179E}" type="slidenum">
              <a:rPr lang="zh-CN" altLang="en-US" smtClean="0"/>
            </a:fld>
            <a:endParaRPr lang="zh-CN"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03E26E7-2933-40E6-9DF8-DBF20F83C96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623AAE2-7F2C-4C36-B0CB-A7140694179E}" type="slidenum">
              <a:rPr lang="zh-CN" altLang="en-US" smtClean="0"/>
            </a:fld>
            <a:endParaRPr lang="zh-CN"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A03E26E7-2933-40E6-9DF8-DBF20F83C96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23AAE2-7F2C-4C36-B0CB-A7140694179E}" type="slidenum">
              <a:rPr lang="zh-CN" altLang="en-US" smtClean="0"/>
            </a:fld>
            <a:endParaRPr lang="zh-CN" alt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A03E26E7-2933-40E6-9DF8-DBF20F83C96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23AAE2-7F2C-4C36-B0CB-A7140694179E}" type="slidenum">
              <a:rPr lang="zh-CN" altLang="en-US" smtClean="0"/>
            </a:fld>
            <a:endParaRPr lang="zh-CN" alt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03E26E7-2933-40E6-9DF8-DBF20F83C96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23AAE2-7F2C-4C36-B0CB-A7140694179E}" type="slidenum">
              <a:rPr lang="zh-CN" altLang="en-US" smtClean="0"/>
            </a:fld>
            <a:endParaRPr lang="zh-CN" alt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03E26E7-2933-40E6-9DF8-DBF20F83C96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23AAE2-7F2C-4C36-B0CB-A7140694179E}" type="slidenum">
              <a:rPr lang="zh-CN" altLang="en-US" smtClean="0"/>
            </a:fld>
            <a:endParaRPr lang="zh-CN" alt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CDF8AE2-FCA4-4DA8-9B94-07C888856606}"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E437D5B-6BD4-4C04-8489-26255A6B1A07}"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6CDF8AE2-FCA4-4DA8-9B94-07C888856606}"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E437D5B-6BD4-4C04-8489-26255A6B1A07}" type="slidenum">
              <a:rPr lang="zh-CN" altLang="en-US" smtClean="0"/>
            </a:fld>
            <a:endParaRPr lang="zh-CN" alt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6CDF8AE2-FCA4-4DA8-9B94-07C888856606}"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E437D5B-6BD4-4C04-8489-26255A6B1A07}" type="slidenum">
              <a:rPr lang="zh-CN" altLang="en-US" smtClean="0"/>
            </a:fld>
            <a:endParaRPr lang="zh-CN" alt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6CDF8AE2-FCA4-4DA8-9B94-07C888856606}"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E437D5B-6BD4-4C04-8489-26255A6B1A07}" type="slidenum">
              <a:rPr lang="zh-CN" altLang="en-US" smtClean="0"/>
            </a:fld>
            <a:endParaRPr lang="zh-CN" alt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6CDF8AE2-FCA4-4DA8-9B94-07C888856606}"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BE437D5B-6BD4-4C04-8489-26255A6B1A07}" type="slidenum">
              <a:rPr lang="zh-CN" altLang="en-US" smtClean="0"/>
            </a:fld>
            <a:endParaRPr lang="zh-CN" alt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CDF8AE2-FCA4-4DA8-9B94-07C888856606}"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BE437D5B-6BD4-4C04-8489-26255A6B1A07}" type="slidenum">
              <a:rPr lang="zh-CN" altLang="en-US" smtClean="0"/>
            </a:fld>
            <a:endParaRPr lang="zh-CN" alt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F8AE2-FCA4-4DA8-9B94-07C888856606}"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BE437D5B-6BD4-4C04-8489-26255A6B1A07}" type="slidenum">
              <a:rPr lang="zh-CN" altLang="en-US" smtClean="0"/>
            </a:fld>
            <a:endParaRPr lang="zh-CN" alt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6CDF8AE2-FCA4-4DA8-9B94-07C888856606}"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E437D5B-6BD4-4C04-8489-26255A6B1A07}" type="slidenum">
              <a:rPr lang="zh-CN" altLang="en-US" smtClean="0"/>
            </a:fld>
            <a:endParaRPr lang="zh-CN" alt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6CDF8AE2-FCA4-4DA8-9B94-07C888856606}"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E437D5B-6BD4-4C04-8489-26255A6B1A07}" type="slidenum">
              <a:rPr lang="zh-CN" altLang="en-US" smtClean="0"/>
            </a:fld>
            <a:endParaRPr lang="zh-CN" alt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6CDF8AE2-FCA4-4DA8-9B94-07C888856606}"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E437D5B-6BD4-4C04-8489-26255A6B1A07}" type="slidenum">
              <a:rPr lang="zh-CN" altLang="en-US" smtClean="0"/>
            </a:fld>
            <a:endParaRPr lang="zh-CN" alt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9"/>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6CDF8AE2-FCA4-4DA8-9B94-07C888856606}"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E437D5B-6BD4-4C04-8489-26255A6B1A07}"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Tx/>
              <a:buNone/>
              <a:defRPr/>
            </a:pPr>
            <a:r>
              <a:rPr kumimoji="0" lang="zh-CN" altLang="en-US" sz="3200" b="0" i="0" u="none" strike="noStrike" kern="0" cap="none" spc="0" normalizeH="0" baseline="0" noProof="0" smtClean="0">
                <a:ln>
                  <a:noFill/>
                </a:ln>
                <a:solidFill>
                  <a:schemeClr val="tx1"/>
                </a:solidFill>
                <a:effectLst/>
                <a:uLnTx/>
                <a:uFillTx/>
                <a:latin typeface="+mn-lt"/>
                <a:ea typeface="+mn-ea"/>
                <a:cs typeface="+mn-cs"/>
              </a:rPr>
              <a:t>单击图标添加图片</a:t>
            </a: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标题和内容">
    <p:bg>
      <p:bgPr>
        <a:gradFill flip="none" rotWithShape="1">
          <a:gsLst>
            <a:gs pos="26000">
              <a:srgbClr val="EBECF0"/>
            </a:gs>
            <a:gs pos="0">
              <a:srgbClr val="D7D9E1"/>
            </a:gs>
            <a:gs pos="100000">
              <a:schemeClr val="bg1"/>
            </a:gs>
          </a:gsLst>
          <a:lin ang="5400000" scaled="1"/>
          <a:tileRect/>
        </a:gra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标题和内容">
    <p:bg>
      <p:bgPr>
        <a:solidFill>
          <a:schemeClr val="bg1"/>
        </a:solidFill>
        <a:effectLst/>
      </p:bgPr>
    </p:bg>
    <p:spTree>
      <p:nvGrpSpPr>
        <p:cNvPr id="1" name=""/>
        <p:cNvGrpSpPr/>
        <p:nvPr/>
      </p:nvGrpSpPr>
      <p:grpSpPr>
        <a:xfrm>
          <a:off x="0" y="0"/>
          <a:ext cx="0" cy="0"/>
          <a:chOff x="0" y="0"/>
          <a:chExt cx="0" cy="0"/>
        </a:xfrm>
      </p:grpSpPr>
      <p:pic>
        <p:nvPicPr>
          <p:cNvPr id="3074" name="图片 1"/>
          <p:cNvPicPr>
            <a:picLocks noChangeAspect="1"/>
          </p:cNvPicPr>
          <p:nvPr userDrawn="1"/>
        </p:nvPicPr>
        <p:blipFill>
          <a:blip r:embed="rId2"/>
          <a:stretch>
            <a:fillRect/>
          </a:stretch>
        </p:blipFill>
        <p:spPr>
          <a:xfrm>
            <a:off x="-25400" y="0"/>
            <a:ext cx="12242800" cy="6858000"/>
          </a:xfrm>
          <a:prstGeom prst="rect">
            <a:avLst/>
          </a:prstGeom>
          <a:noFill/>
          <a:ln w="9525">
            <a:noFill/>
          </a:ln>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9" Type="http://schemas.openxmlformats.org/officeDocument/2006/relationships/theme" Target="../theme/theme2.xml"/><Relationship Id="rId18" Type="http://schemas.openxmlformats.org/officeDocument/2006/relationships/tags" Target="../tags/tag61.xml"/><Relationship Id="rId17" Type="http://schemas.openxmlformats.org/officeDocument/2006/relationships/tags" Target="../tags/tag60.xml"/><Relationship Id="rId16" Type="http://schemas.openxmlformats.org/officeDocument/2006/relationships/tags" Target="../tags/tag59.xml"/><Relationship Id="rId15" Type="http://schemas.openxmlformats.org/officeDocument/2006/relationships/tags" Target="../tags/tag58.xml"/><Relationship Id="rId14" Type="http://schemas.openxmlformats.org/officeDocument/2006/relationships/tags" Target="../tags/tag57.xml"/><Relationship Id="rId13" Type="http://schemas.openxmlformats.org/officeDocument/2006/relationships/tags" Target="../tags/tag56.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3" Type="http://schemas.openxmlformats.org/officeDocument/2006/relationships/theme" Target="../theme/theme3.xml"/><Relationship Id="rId12" Type="http://schemas.openxmlformats.org/officeDocument/2006/relationships/image" Target="../media/image1.jpeg"/><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2" Type="http://schemas.openxmlformats.org/officeDocument/2006/relationships/theme" Target="../theme/theme4.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2" Type="http://schemas.openxmlformats.org/officeDocument/2006/relationships/theme" Target="../theme/theme5.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5.xml"/><Relationship Id="rId8" Type="http://schemas.openxmlformats.org/officeDocument/2006/relationships/slideLayout" Target="../slideLayouts/slideLayout64.xml"/><Relationship Id="rId7" Type="http://schemas.openxmlformats.org/officeDocument/2006/relationships/slideLayout" Target="../slideLayouts/slideLayout63.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3" Type="http://schemas.openxmlformats.org/officeDocument/2006/relationships/slideLayout" Target="../slideLayouts/slideLayout59.xml"/><Relationship Id="rId2" Type="http://schemas.openxmlformats.org/officeDocument/2006/relationships/slideLayout" Target="../slideLayouts/slideLayout58.xml"/><Relationship Id="rId12" Type="http://schemas.openxmlformats.org/officeDocument/2006/relationships/theme" Target="../theme/theme6.xml"/><Relationship Id="rId11" Type="http://schemas.openxmlformats.org/officeDocument/2006/relationships/slideLayout" Target="../slideLayouts/slideLayout67.xml"/><Relationship Id="rId10" Type="http://schemas.openxmlformats.org/officeDocument/2006/relationships/slideLayout" Target="../slideLayouts/slideLayout66.xml"/><Relationship Id="rId1"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6.xml"/><Relationship Id="rId8" Type="http://schemas.openxmlformats.org/officeDocument/2006/relationships/slideLayout" Target="../slideLayouts/slideLayout75.xml"/><Relationship Id="rId7" Type="http://schemas.openxmlformats.org/officeDocument/2006/relationships/slideLayout" Target="../slideLayouts/slideLayout74.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3" Type="http://schemas.openxmlformats.org/officeDocument/2006/relationships/slideLayout" Target="../slideLayouts/slideLayout70.xml"/><Relationship Id="rId2" Type="http://schemas.openxmlformats.org/officeDocument/2006/relationships/slideLayout" Target="../slideLayouts/slideLayout69.xml"/><Relationship Id="rId12" Type="http://schemas.openxmlformats.org/officeDocument/2006/relationships/theme" Target="../theme/theme7.xml"/><Relationship Id="rId11" Type="http://schemas.openxmlformats.org/officeDocument/2006/relationships/slideLayout" Target="../slideLayouts/slideLayout78.xml"/><Relationship Id="rId10" Type="http://schemas.openxmlformats.org/officeDocument/2006/relationships/slideLayout" Target="../slideLayouts/slideLayout77.xml"/><Relationship Id="rId1"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7.xml"/><Relationship Id="rId8" Type="http://schemas.openxmlformats.org/officeDocument/2006/relationships/slideLayout" Target="../slideLayouts/slideLayout86.xml"/><Relationship Id="rId7" Type="http://schemas.openxmlformats.org/officeDocument/2006/relationships/slideLayout" Target="../slideLayouts/slideLayout85.xml"/><Relationship Id="rId6" Type="http://schemas.openxmlformats.org/officeDocument/2006/relationships/slideLayout" Target="../slideLayouts/slideLayout84.xml"/><Relationship Id="rId5" Type="http://schemas.openxmlformats.org/officeDocument/2006/relationships/slideLayout" Target="../slideLayouts/slideLayout83.xml"/><Relationship Id="rId4" Type="http://schemas.openxmlformats.org/officeDocument/2006/relationships/slideLayout" Target="../slideLayouts/slideLayout82.xml"/><Relationship Id="rId3" Type="http://schemas.openxmlformats.org/officeDocument/2006/relationships/slideLayout" Target="../slideLayouts/slideLayout81.xml"/><Relationship Id="rId2" Type="http://schemas.openxmlformats.org/officeDocument/2006/relationships/slideLayout" Target="../slideLayouts/slideLayout80.xml"/><Relationship Id="rId14" Type="http://schemas.openxmlformats.org/officeDocument/2006/relationships/theme" Target="../theme/theme8.xml"/><Relationship Id="rId13" Type="http://schemas.openxmlformats.org/officeDocument/2006/relationships/slideLayout" Target="../slideLayouts/slideLayout91.xml"/><Relationship Id="rId12" Type="http://schemas.openxmlformats.org/officeDocument/2006/relationships/slideLayout" Target="../slideLayouts/slideLayout90.xml"/><Relationship Id="rId11" Type="http://schemas.openxmlformats.org/officeDocument/2006/relationships/slideLayout" Target="../slideLayouts/slideLayout89.xml"/><Relationship Id="rId10" Type="http://schemas.openxmlformats.org/officeDocument/2006/relationships/slideLayout" Target="../slideLayouts/slideLayout88.xml"/><Relationship Id="rId1"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Grp="1"/>
          </p:cNvSpPr>
          <p:nvPr>
            <p:ph type="title"/>
          </p:nvPr>
        </p:nvSpPr>
        <p:spPr>
          <a:xfrm>
            <a:off x="609600" y="275167"/>
            <a:ext cx="109728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1027" name="Rectangle 3"/>
          <p:cNvSpPr>
            <a:spLocks noGrp="1"/>
          </p:cNvSpPr>
          <p:nvPr>
            <p:ph type="body"/>
          </p:nvPr>
        </p:nvSpPr>
        <p:spPr>
          <a:xfrm>
            <a:off x="609600" y="1600200"/>
            <a:ext cx="10972800" cy="452543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Rectangle 4"/>
          <p:cNvSpPr>
            <a:spLocks noGrp="1" noChangeArrowheads="1"/>
          </p:cNvSpPr>
          <p:nvPr>
            <p:ph type="dt" sz="half" idx="2"/>
          </p:nvPr>
        </p:nvSpPr>
        <p:spPr bwMode="auto">
          <a:xfrm>
            <a:off x="609600" y="6246284"/>
            <a:ext cx="2844800" cy="476251"/>
          </a:xfrm>
          <a:prstGeom prst="rect">
            <a:avLst/>
          </a:prstGeom>
          <a:noFill/>
          <a:ln w="9525">
            <a:noFill/>
            <a:miter lim="800000"/>
          </a:ln>
          <a:effectLst/>
        </p:spPr>
        <p:txBody>
          <a:bodyPr vert="horz" wrap="square" lIns="91440" tIns="45720" rIns="91440" bIns="45720" numCol="1" anchor="t" anchorCtr="0" compatLnSpc="1"/>
          <a:lstStyle>
            <a:lvl1pPr eaLnBrk="1" hangingPunct="1">
              <a:defRPr sz="1865">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4165600" y="6246284"/>
            <a:ext cx="3860800" cy="476251"/>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865">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8737600" y="6246284"/>
            <a:ext cx="2844800" cy="476251"/>
          </a:xfrm>
          <a:prstGeom prst="rect">
            <a:avLst/>
          </a:prstGeom>
          <a:noFill/>
          <a:ln w="9525">
            <a:noFill/>
            <a:miter lim="800000"/>
          </a:ln>
          <a:effectLst/>
        </p:spPr>
        <p:txBody>
          <a:bodyPr vert="horz" wrap="square" lIns="91440" tIns="45720" rIns="91440" bIns="45720" numCol="1" anchor="t" anchorCtr="0" compatLnSpc="1"/>
          <a:lstStyle>
            <a:lvl1pPr algn="r">
              <a:defRPr sz="1865"/>
            </a:lvl1p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5865">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p:titleStyle>
    <p:bodyStyle>
      <a:lvl1pPr marL="457200" indent="-457200" algn="l" rtl="0" eaLnBrk="0" fontAlgn="base" hangingPunct="0">
        <a:spcBef>
          <a:spcPts val="130"/>
        </a:spcBef>
        <a:spcAft>
          <a:spcPct val="0"/>
        </a:spcAft>
        <a:buChar char="•"/>
        <a:defRPr sz="4265">
          <a:solidFill>
            <a:schemeClr val="tx1"/>
          </a:solidFill>
          <a:latin typeface="+mn-lt"/>
          <a:ea typeface="+mn-ea"/>
          <a:cs typeface="+mn-cs"/>
        </a:defRPr>
      </a:lvl1pPr>
      <a:lvl2pPr marL="990600" indent="-381000" algn="l" rtl="0" eaLnBrk="0" fontAlgn="base" hangingPunct="0">
        <a:spcBef>
          <a:spcPts val="130"/>
        </a:spcBef>
        <a:spcAft>
          <a:spcPct val="0"/>
        </a:spcAft>
        <a:buChar char="–"/>
        <a:defRPr sz="3735">
          <a:solidFill>
            <a:schemeClr val="tx1"/>
          </a:solidFill>
          <a:latin typeface="+mn-lt"/>
        </a:defRPr>
      </a:lvl2pPr>
      <a:lvl3pPr marL="1524000" indent="-304800" algn="l" rtl="0" eaLnBrk="0" fontAlgn="base" hangingPunct="0">
        <a:spcBef>
          <a:spcPts val="130"/>
        </a:spcBef>
        <a:spcAft>
          <a:spcPct val="0"/>
        </a:spcAft>
        <a:buChar char="•"/>
        <a:defRPr sz="3200">
          <a:solidFill>
            <a:schemeClr val="tx1"/>
          </a:solidFill>
          <a:latin typeface="+mn-lt"/>
        </a:defRPr>
      </a:lvl3pPr>
      <a:lvl4pPr marL="2133600" indent="-304800" algn="l" rtl="0" eaLnBrk="0" fontAlgn="base" hangingPunct="0">
        <a:spcBef>
          <a:spcPts val="130"/>
        </a:spcBef>
        <a:spcAft>
          <a:spcPct val="0"/>
        </a:spcAft>
        <a:buChar char="–"/>
        <a:defRPr sz="2665">
          <a:solidFill>
            <a:schemeClr val="tx1"/>
          </a:solidFill>
          <a:latin typeface="+mn-lt"/>
        </a:defRPr>
      </a:lvl4pPr>
      <a:lvl5pPr marL="2743200" indent="-304800" algn="l" rtl="0" eaLnBrk="0" fontAlgn="base" hangingPunct="0">
        <a:spcBef>
          <a:spcPts val="130"/>
        </a:spcBef>
        <a:spcAft>
          <a:spcPct val="0"/>
        </a:spcAft>
        <a:buChar char="»"/>
        <a:defRPr sz="2665">
          <a:solidFill>
            <a:schemeClr val="tx1"/>
          </a:solidFill>
          <a:latin typeface="+mn-lt"/>
        </a:defRPr>
      </a:lvl5pPr>
      <a:lvl6pPr marL="3352800" indent="-304800" algn="l" rtl="0" eaLnBrk="1" fontAlgn="base" hangingPunct="1">
        <a:spcBef>
          <a:spcPts val="130"/>
        </a:spcBef>
        <a:spcAft>
          <a:spcPct val="0"/>
        </a:spcAft>
        <a:buChar char="»"/>
        <a:defRPr sz="2665">
          <a:solidFill>
            <a:schemeClr val="tx1"/>
          </a:solidFill>
          <a:latin typeface="+mn-lt"/>
        </a:defRPr>
      </a:lvl6pPr>
      <a:lvl7pPr marL="3962400" indent="-304800" algn="l" rtl="0" eaLnBrk="1" fontAlgn="base" hangingPunct="1">
        <a:spcBef>
          <a:spcPts val="130"/>
        </a:spcBef>
        <a:spcAft>
          <a:spcPct val="0"/>
        </a:spcAft>
        <a:buChar char="»"/>
        <a:defRPr sz="2665">
          <a:solidFill>
            <a:schemeClr val="tx1"/>
          </a:solidFill>
          <a:latin typeface="+mn-lt"/>
        </a:defRPr>
      </a:lvl7pPr>
      <a:lvl8pPr marL="4572000" indent="-304800" algn="l" rtl="0" eaLnBrk="1" fontAlgn="base" hangingPunct="1">
        <a:spcBef>
          <a:spcPts val="130"/>
        </a:spcBef>
        <a:spcAft>
          <a:spcPct val="0"/>
        </a:spcAft>
        <a:buChar char="»"/>
        <a:defRPr sz="2665">
          <a:solidFill>
            <a:schemeClr val="tx1"/>
          </a:solidFill>
          <a:latin typeface="+mn-lt"/>
        </a:defRPr>
      </a:lvl8pPr>
      <a:lvl9pPr marL="5181600" indent="-304800" algn="l" rtl="0" eaLnBrk="1" fontAlgn="base" hangingPunct="1">
        <a:spcBef>
          <a:spcPts val="130"/>
        </a:spcBef>
        <a:spcAft>
          <a:spcPct val="0"/>
        </a:spcAft>
        <a:buChar char="»"/>
        <a:defRPr sz="2665">
          <a:solidFill>
            <a:schemeClr val="tx1"/>
          </a:solidFill>
          <a:latin typeface="+mn-lt"/>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3"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69883" y="1296000"/>
            <a:ext cx="10852237" cy="5040000"/>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879743"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1764354" name="Rectangle 2"/>
          <p:cNvSpPr>
            <a:spLocks noGrp="1"/>
          </p:cNvSpPr>
          <p:nvPr>
            <p:ph type="title"/>
          </p:nvPr>
        </p:nvSpPr>
        <p:spPr>
          <a:xfrm>
            <a:off x="609600" y="275167"/>
            <a:ext cx="10972800" cy="1143000"/>
          </a:xfrm>
          <a:prstGeom prst="rect">
            <a:avLst/>
          </a:prstGeom>
          <a:noFill/>
          <a:ln w="9525">
            <a:noFill/>
          </a:ln>
        </p:spPr>
        <p:txBody>
          <a:bodyPr lIns="91436" tIns="45718" rIns="91436" bIns="45718" anchor="ctr"/>
          <a:p>
            <a:pPr lvl="0"/>
            <a:r>
              <a:rPr lang="zh-CN" altLang="en-US" dirty="0"/>
              <a:t>单击此处编辑母版标题样式</a:t>
            </a:r>
            <a:endParaRPr lang="zh-CN" altLang="en-US" dirty="0"/>
          </a:p>
        </p:txBody>
      </p:sp>
      <p:sp>
        <p:nvSpPr>
          <p:cNvPr id="1764355" name="Rectangle 3"/>
          <p:cNvSpPr>
            <a:spLocks noGrp="1"/>
          </p:cNvSpPr>
          <p:nvPr>
            <p:ph type="body" idx="1"/>
          </p:nvPr>
        </p:nvSpPr>
        <p:spPr>
          <a:xfrm>
            <a:off x="609600" y="1600200"/>
            <a:ext cx="10972800" cy="4525433"/>
          </a:xfrm>
          <a:prstGeom prst="rect">
            <a:avLst/>
          </a:prstGeom>
          <a:noFill/>
          <a:ln w="9525">
            <a:noFill/>
          </a:ln>
        </p:spPr>
        <p:txBody>
          <a:bodyPr lIns="91436" tIns="45718" rIns="91436" bIns="45718"/>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764356" name="Rectangle 4"/>
          <p:cNvSpPr>
            <a:spLocks noGrp="1"/>
          </p:cNvSpPr>
          <p:nvPr>
            <p:ph type="dt" sz="half" idx="2"/>
          </p:nvPr>
        </p:nvSpPr>
        <p:spPr>
          <a:xfrm>
            <a:off x="609600" y="6246284"/>
            <a:ext cx="2844800" cy="476249"/>
          </a:xfrm>
          <a:prstGeom prst="rect">
            <a:avLst/>
          </a:prstGeom>
          <a:noFill/>
          <a:ln w="9525">
            <a:noFill/>
          </a:ln>
        </p:spPr>
        <p:txBody>
          <a:bodyPr lIns="91436" tIns="45718" rIns="91436" bIns="45718"/>
          <a:lstStyle>
            <a:lvl1pPr>
              <a:buFont typeface="Arial" panose="020B0604020202020204" pitchFamily="34" charset="0"/>
              <a:defRPr sz="1865"/>
            </a:lvl1pPr>
          </a:lstStyle>
          <a:p>
            <a:pPr lvl="0"/>
            <a:endParaRPr lang="en-US" altLang="zh-CN">
              <a:latin typeface="Arial" panose="020B0604020202020204" pitchFamily="34" charset="0"/>
            </a:endParaRPr>
          </a:p>
        </p:txBody>
      </p:sp>
      <p:sp>
        <p:nvSpPr>
          <p:cNvPr id="1764357" name="Rectangle 5"/>
          <p:cNvSpPr>
            <a:spLocks noGrp="1"/>
          </p:cNvSpPr>
          <p:nvPr>
            <p:ph type="ftr" sz="quarter" idx="3"/>
          </p:nvPr>
        </p:nvSpPr>
        <p:spPr>
          <a:xfrm>
            <a:off x="4165600" y="6246284"/>
            <a:ext cx="3860800" cy="476249"/>
          </a:xfrm>
          <a:prstGeom prst="rect">
            <a:avLst/>
          </a:prstGeom>
          <a:noFill/>
          <a:ln w="9525">
            <a:noFill/>
          </a:ln>
        </p:spPr>
        <p:txBody>
          <a:bodyPr lIns="91436" tIns="45718" rIns="91436" bIns="45718"/>
          <a:lstStyle>
            <a:lvl1pPr algn="ctr">
              <a:buFont typeface="Arial" panose="020B0604020202020204" pitchFamily="34" charset="0"/>
              <a:defRPr sz="1865"/>
            </a:lvl1pPr>
          </a:lstStyle>
          <a:p>
            <a:pPr lvl="0"/>
            <a:endParaRPr lang="en-US" altLang="zh-CN">
              <a:latin typeface="Arial" panose="020B0604020202020204" pitchFamily="34" charset="0"/>
            </a:endParaRPr>
          </a:p>
        </p:txBody>
      </p:sp>
      <p:sp>
        <p:nvSpPr>
          <p:cNvPr id="1764358" name="Rectangle 6"/>
          <p:cNvSpPr>
            <a:spLocks noGrp="1"/>
          </p:cNvSpPr>
          <p:nvPr>
            <p:ph type="sldNum" sz="quarter" idx="4"/>
          </p:nvPr>
        </p:nvSpPr>
        <p:spPr>
          <a:xfrm>
            <a:off x="8737600" y="6246284"/>
            <a:ext cx="2844800" cy="476249"/>
          </a:xfrm>
          <a:prstGeom prst="rect">
            <a:avLst/>
          </a:prstGeom>
          <a:noFill/>
          <a:ln w="9525">
            <a:noFill/>
          </a:ln>
        </p:spPr>
        <p:txBody>
          <a:bodyPr lIns="91436" tIns="45718" rIns="91436" bIns="45718"/>
          <a:lstStyle>
            <a:lvl1pPr algn="r">
              <a:buFont typeface="Arial" panose="020B0604020202020204" pitchFamily="34" charset="0"/>
              <a:defRPr sz="1865"/>
            </a:lvl1pPr>
          </a:lstStyle>
          <a:p>
            <a:pPr lvl="0"/>
            <a:fld id="{9A0DB2DC-4C9A-4742-B13C-FB6460FD3503}" type="slidenum">
              <a:rPr lang="en-US" altLang="zh-CN">
                <a:latin typeface="Arial" panose="020B0604020202020204" pitchFamily="34" charset="0"/>
              </a:rPr>
            </a:fld>
            <a:endParaRPr lang="en-US" altLang="zh-CN">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marL="0" lvl="0" indent="0" algn="ctr" defTabSz="1219200" rtl="0" eaLnBrk="1" fontAlgn="base" latinLnBrk="0" hangingPunct="1">
        <a:lnSpc>
          <a:spcPct val="100000"/>
        </a:lnSpc>
        <a:spcBef>
          <a:spcPct val="0"/>
        </a:spcBef>
        <a:spcAft>
          <a:spcPct val="0"/>
        </a:spcAft>
        <a:buNone/>
        <a:defRPr sz="5865" b="0" i="0" u="none" kern="1200" baseline="0">
          <a:solidFill>
            <a:schemeClr val="tx2"/>
          </a:solidFill>
          <a:latin typeface="+mj-lt"/>
          <a:ea typeface="+mj-ea"/>
          <a:cs typeface="+mj-cs"/>
        </a:defRPr>
      </a:lvl1pPr>
    </p:titleStyle>
    <p:bodyStyle>
      <a:lvl1pPr marL="457200" lvl="0" indent="-457200" algn="l" defTabSz="1219200" rtl="0" eaLnBrk="1" fontAlgn="base" latinLnBrk="0" hangingPunct="1">
        <a:lnSpc>
          <a:spcPct val="100000"/>
        </a:lnSpc>
        <a:spcBef>
          <a:spcPts val="130"/>
        </a:spcBef>
        <a:spcAft>
          <a:spcPct val="0"/>
        </a:spcAft>
        <a:buChar char="•"/>
        <a:defRPr sz="4265" b="0" i="0" u="none" kern="1200" baseline="0">
          <a:solidFill>
            <a:schemeClr val="tx1"/>
          </a:solidFill>
          <a:latin typeface="+mn-lt"/>
          <a:ea typeface="+mn-ea"/>
          <a:cs typeface="+mn-cs"/>
        </a:defRPr>
      </a:lvl1pPr>
      <a:lvl2pPr marL="990600" lvl="1" indent="-381000" algn="l" defTabSz="1219200" rtl="0" eaLnBrk="1" fontAlgn="base" latinLnBrk="0" hangingPunct="1">
        <a:lnSpc>
          <a:spcPct val="100000"/>
        </a:lnSpc>
        <a:spcBef>
          <a:spcPts val="130"/>
        </a:spcBef>
        <a:spcAft>
          <a:spcPct val="0"/>
        </a:spcAft>
        <a:buChar char="–"/>
        <a:defRPr sz="3735" b="0" i="0" u="none" kern="1200" baseline="0">
          <a:solidFill>
            <a:schemeClr val="tx1"/>
          </a:solidFill>
          <a:latin typeface="+mn-lt"/>
          <a:ea typeface="+mn-ea"/>
          <a:cs typeface="+mn-cs"/>
        </a:defRPr>
      </a:lvl2pPr>
      <a:lvl3pPr marL="1524000" lvl="2" indent="-304800" algn="l" defTabSz="1219200" rtl="0" eaLnBrk="1" fontAlgn="base" latinLnBrk="0" hangingPunct="1">
        <a:lnSpc>
          <a:spcPct val="100000"/>
        </a:lnSpc>
        <a:spcBef>
          <a:spcPts val="130"/>
        </a:spcBef>
        <a:spcAft>
          <a:spcPct val="0"/>
        </a:spcAft>
        <a:buChar char="•"/>
        <a:defRPr sz="3200" b="0" i="0" u="none" kern="1200" baseline="0">
          <a:solidFill>
            <a:schemeClr val="tx1"/>
          </a:solidFill>
          <a:latin typeface="+mn-lt"/>
          <a:ea typeface="+mn-ea"/>
          <a:cs typeface="+mn-cs"/>
        </a:defRPr>
      </a:lvl3pPr>
      <a:lvl4pPr marL="2133600" lvl="3"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4pPr>
      <a:lvl5pPr marL="2743200" lvl="4"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5pPr>
      <a:lvl6pPr marL="3352800" lvl="5"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6pPr>
      <a:lvl7pPr marL="3962400" lvl="6"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7pPr>
      <a:lvl8pPr marL="4572000" lvl="7"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8pPr>
      <a:lvl9pPr marL="5181600" lvl="8"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9pPr>
    </p:bodyStyle>
    <p:otherStyle>
      <a:lvl1pPr marL="0" lvl="0" indent="0" algn="l" defTabSz="1219200" rtl="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609600" lvl="1"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1219200" lvl="2"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828800" lvl="3"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2438400" lvl="4"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3048000" lvl="5"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3657600" lvl="6"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4267200" lvl="7"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4876800" lvl="8"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213890" name="Rectangle 2"/>
          <p:cNvSpPr>
            <a:spLocks noGrp="1"/>
          </p:cNvSpPr>
          <p:nvPr>
            <p:ph type="title"/>
          </p:nvPr>
        </p:nvSpPr>
        <p:spPr>
          <a:xfrm>
            <a:off x="609600" y="275167"/>
            <a:ext cx="109728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2213891" name="Rectangle 3"/>
          <p:cNvSpPr>
            <a:spLocks noGrp="1"/>
          </p:cNvSpPr>
          <p:nvPr>
            <p:ph type="body"/>
          </p:nvPr>
        </p:nvSpPr>
        <p:spPr>
          <a:xfrm>
            <a:off x="609600" y="1600200"/>
            <a:ext cx="10972800" cy="452543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Rectangle 4"/>
          <p:cNvSpPr>
            <a:spLocks noGrp="1" noChangeArrowheads="1"/>
          </p:cNvSpPr>
          <p:nvPr>
            <p:ph type="dt" sz="half" idx="2"/>
          </p:nvPr>
        </p:nvSpPr>
        <p:spPr bwMode="auto">
          <a:xfrm>
            <a:off x="609600" y="6246284"/>
            <a:ext cx="2844800" cy="476251"/>
          </a:xfrm>
          <a:prstGeom prst="rect">
            <a:avLst/>
          </a:prstGeom>
          <a:noFill/>
          <a:ln w="9525">
            <a:noFill/>
            <a:miter lim="800000"/>
          </a:ln>
          <a:effectLst/>
        </p:spPr>
        <p:txBody>
          <a:bodyPr vert="horz" wrap="square" lIns="91440" tIns="45720" rIns="91440" bIns="45720" numCol="1" anchor="t" anchorCtr="0" compatLnSpc="1"/>
          <a:lstStyle>
            <a:lvl1pPr eaLnBrk="1" hangingPunct="1">
              <a:defRPr sz="1865">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4165600" y="6246284"/>
            <a:ext cx="3860800" cy="476251"/>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865">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8737600" y="6246284"/>
            <a:ext cx="2844800" cy="476251"/>
          </a:xfrm>
          <a:prstGeom prst="rect">
            <a:avLst/>
          </a:prstGeom>
          <a:noFill/>
          <a:ln w="9525">
            <a:noFill/>
            <a:miter lim="800000"/>
          </a:ln>
          <a:effectLst/>
        </p:spPr>
        <p:txBody>
          <a:bodyPr vert="horz" wrap="square" lIns="91440" tIns="45720" rIns="91440" bIns="45720" numCol="1" anchor="t" anchorCtr="0" compatLnSpc="1"/>
          <a:lstStyle>
            <a:lvl1pPr algn="r">
              <a:defRPr sz="1865"/>
            </a:lvl1p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lvl1pPr marL="0" lvl="0" indent="0" algn="ctr" defTabSz="1219200" rtl="0" eaLnBrk="1" fontAlgn="base" latinLnBrk="0" hangingPunct="1">
        <a:lnSpc>
          <a:spcPct val="100000"/>
        </a:lnSpc>
        <a:spcBef>
          <a:spcPct val="0"/>
        </a:spcBef>
        <a:spcAft>
          <a:spcPct val="0"/>
        </a:spcAft>
        <a:buNone/>
        <a:defRPr sz="5865" b="0" i="0" u="none" kern="1200" baseline="0">
          <a:solidFill>
            <a:schemeClr val="tx2"/>
          </a:solidFill>
          <a:latin typeface="+mj-lt"/>
          <a:ea typeface="+mj-ea"/>
          <a:cs typeface="+mj-cs"/>
        </a:defRPr>
      </a:lvl1pPr>
    </p:titleStyle>
    <p:bodyStyle>
      <a:lvl1pPr marL="457200" lvl="0" indent="-457200" algn="l" defTabSz="1219200" rtl="0" eaLnBrk="1" fontAlgn="base" latinLnBrk="0" hangingPunct="1">
        <a:lnSpc>
          <a:spcPct val="100000"/>
        </a:lnSpc>
        <a:spcBef>
          <a:spcPts val="130"/>
        </a:spcBef>
        <a:spcAft>
          <a:spcPct val="0"/>
        </a:spcAft>
        <a:buChar char="•"/>
        <a:defRPr sz="4265" b="0" i="0" u="none" kern="1200" baseline="0">
          <a:solidFill>
            <a:schemeClr val="tx1"/>
          </a:solidFill>
          <a:latin typeface="+mn-lt"/>
          <a:ea typeface="+mn-ea"/>
          <a:cs typeface="+mn-cs"/>
        </a:defRPr>
      </a:lvl1pPr>
      <a:lvl2pPr marL="990600" lvl="1" indent="-381000" algn="l" defTabSz="1219200" rtl="0" eaLnBrk="1" fontAlgn="base" latinLnBrk="0" hangingPunct="1">
        <a:lnSpc>
          <a:spcPct val="100000"/>
        </a:lnSpc>
        <a:spcBef>
          <a:spcPts val="130"/>
        </a:spcBef>
        <a:spcAft>
          <a:spcPct val="0"/>
        </a:spcAft>
        <a:buChar char="–"/>
        <a:defRPr sz="3735" b="0" i="0" u="none" kern="1200" baseline="0">
          <a:solidFill>
            <a:schemeClr val="tx1"/>
          </a:solidFill>
          <a:latin typeface="+mn-lt"/>
          <a:ea typeface="+mn-ea"/>
          <a:cs typeface="+mn-cs"/>
        </a:defRPr>
      </a:lvl2pPr>
      <a:lvl3pPr marL="1524000" lvl="2" indent="-304800" algn="l" defTabSz="1219200" rtl="0" eaLnBrk="1" fontAlgn="base" latinLnBrk="0" hangingPunct="1">
        <a:lnSpc>
          <a:spcPct val="100000"/>
        </a:lnSpc>
        <a:spcBef>
          <a:spcPts val="130"/>
        </a:spcBef>
        <a:spcAft>
          <a:spcPct val="0"/>
        </a:spcAft>
        <a:buChar char="•"/>
        <a:defRPr sz="3200" b="0" i="0" u="none" kern="1200" baseline="0">
          <a:solidFill>
            <a:schemeClr val="tx1"/>
          </a:solidFill>
          <a:latin typeface="+mn-lt"/>
          <a:ea typeface="+mn-ea"/>
          <a:cs typeface="+mn-cs"/>
        </a:defRPr>
      </a:lvl3pPr>
      <a:lvl4pPr marL="2133600" lvl="3"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4pPr>
      <a:lvl5pPr marL="2743200" lvl="4"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5pPr>
      <a:lvl6pPr marL="3352800" lvl="5"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6pPr>
      <a:lvl7pPr marL="3962400" lvl="6"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7pPr>
      <a:lvl8pPr marL="4572000" lvl="7"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8pPr>
      <a:lvl9pPr marL="5181600" lvl="8"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9pPr>
    </p:bodyStyle>
    <p:otherStyle>
      <a:lvl1pPr marL="0" lvl="0" indent="0" algn="l" defTabSz="1219200" rtl="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609600" lvl="1"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1219200" lvl="2"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828800" lvl="3"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2438400" lvl="4"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3048000" lvl="5"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3657600" lvl="6"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4267200" lvl="7"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4876800" lvl="8"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395714" name="标题 1395713"/>
          <p:cNvSpPr>
            <a:spLocks noGrp="1"/>
          </p:cNvSpPr>
          <p:nvPr>
            <p:ph type="title"/>
          </p:nvPr>
        </p:nvSpPr>
        <p:spPr>
          <a:xfrm>
            <a:off x="609600" y="275167"/>
            <a:ext cx="109728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1395715" name="文本占位符 1395714"/>
          <p:cNvSpPr>
            <a:spLocks noGrp="1"/>
          </p:cNvSpPr>
          <p:nvPr>
            <p:ph type="body" idx="1"/>
          </p:nvPr>
        </p:nvSpPr>
        <p:spPr>
          <a:xfrm>
            <a:off x="609600" y="1600200"/>
            <a:ext cx="10972800" cy="452543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395716" name="日期占位符 1395715"/>
          <p:cNvSpPr>
            <a:spLocks noGrp="1"/>
          </p:cNvSpPr>
          <p:nvPr>
            <p:ph type="dt" sz="half" idx="2"/>
          </p:nvPr>
        </p:nvSpPr>
        <p:spPr>
          <a:xfrm>
            <a:off x="609600" y="6246284"/>
            <a:ext cx="2844800" cy="476249"/>
          </a:xfrm>
          <a:prstGeom prst="rect">
            <a:avLst/>
          </a:prstGeom>
          <a:noFill/>
          <a:ln w="9525">
            <a:noFill/>
          </a:ln>
        </p:spPr>
        <p:txBody>
          <a:bodyPr/>
          <a:lstStyle>
            <a:lvl1pPr>
              <a:defRPr sz="1865"/>
            </a:lvl1pPr>
          </a:lstStyle>
          <a:p>
            <a:pPr lvl="0"/>
            <a:fld id="{BB962C8B-B14F-4D97-AF65-F5344CB8AC3E}" type="datetimeFigureOut">
              <a:rPr lang="zh-CN" altLang="en-US" dirty="0">
                <a:latin typeface="Arial" panose="020B0604020202020204" pitchFamily="34" charset="0"/>
              </a:rPr>
            </a:fld>
            <a:endParaRPr lang="zh-CN" altLang="en-US" dirty="0">
              <a:latin typeface="Arial" panose="020B0604020202020204" pitchFamily="34" charset="0"/>
            </a:endParaRPr>
          </a:p>
        </p:txBody>
      </p:sp>
      <p:sp>
        <p:nvSpPr>
          <p:cNvPr id="1395717" name="页脚占位符 1395716"/>
          <p:cNvSpPr>
            <a:spLocks noGrp="1"/>
          </p:cNvSpPr>
          <p:nvPr>
            <p:ph type="ftr" sz="quarter" idx="3"/>
          </p:nvPr>
        </p:nvSpPr>
        <p:spPr>
          <a:xfrm>
            <a:off x="4165600" y="6246284"/>
            <a:ext cx="3860800" cy="476249"/>
          </a:xfrm>
          <a:prstGeom prst="rect">
            <a:avLst/>
          </a:prstGeom>
          <a:noFill/>
          <a:ln w="9525">
            <a:noFill/>
          </a:ln>
        </p:spPr>
        <p:txBody>
          <a:bodyPr/>
          <a:lstStyle>
            <a:lvl1pPr algn="ctr">
              <a:defRPr sz="1865"/>
            </a:lvl1pPr>
          </a:lstStyle>
          <a:p>
            <a:pPr lvl="0"/>
            <a:endParaRPr lang="zh-CN" altLang="en-US" dirty="0">
              <a:latin typeface="Arial" panose="020B0604020202020204" pitchFamily="34" charset="0"/>
            </a:endParaRPr>
          </a:p>
        </p:txBody>
      </p:sp>
      <p:sp>
        <p:nvSpPr>
          <p:cNvPr id="1395718" name="灯片编号占位符 1395717"/>
          <p:cNvSpPr>
            <a:spLocks noGrp="1"/>
          </p:cNvSpPr>
          <p:nvPr>
            <p:ph type="sldNum" sz="quarter" idx="4"/>
          </p:nvPr>
        </p:nvSpPr>
        <p:spPr>
          <a:xfrm>
            <a:off x="8737600" y="6246284"/>
            <a:ext cx="2844800" cy="476249"/>
          </a:xfrm>
          <a:prstGeom prst="rect">
            <a:avLst/>
          </a:prstGeom>
          <a:noFill/>
          <a:ln w="9525">
            <a:noFill/>
          </a:ln>
        </p:spPr>
        <p:txBody>
          <a:bodyPr/>
          <a:lstStyle>
            <a:lvl1pPr algn="r">
              <a:defRPr sz="1865"/>
            </a:lvl1p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lvl1pPr marL="0" lvl="0" indent="0" algn="ctr" defTabSz="1219200" rtl="0" eaLnBrk="1" fontAlgn="base" latinLnBrk="0" hangingPunct="1">
        <a:lnSpc>
          <a:spcPct val="100000"/>
        </a:lnSpc>
        <a:spcBef>
          <a:spcPct val="0"/>
        </a:spcBef>
        <a:spcAft>
          <a:spcPct val="0"/>
        </a:spcAft>
        <a:buNone/>
        <a:defRPr sz="5865" b="0" i="0" u="none" kern="1200" baseline="0">
          <a:solidFill>
            <a:schemeClr val="tx2"/>
          </a:solidFill>
          <a:latin typeface="+mj-lt"/>
          <a:ea typeface="+mj-ea"/>
          <a:cs typeface="+mj-cs"/>
        </a:defRPr>
      </a:lvl1pPr>
    </p:titleStyle>
    <p:bodyStyle>
      <a:lvl1pPr marL="457200" lvl="0" indent="-457200" algn="l" defTabSz="1219200" rtl="0" eaLnBrk="1" fontAlgn="base" latinLnBrk="0" hangingPunct="1">
        <a:lnSpc>
          <a:spcPct val="100000"/>
        </a:lnSpc>
        <a:spcBef>
          <a:spcPts val="130"/>
        </a:spcBef>
        <a:spcAft>
          <a:spcPct val="0"/>
        </a:spcAft>
        <a:buChar char="•"/>
        <a:defRPr sz="4265" b="0" i="0" u="none" kern="1200" baseline="0">
          <a:solidFill>
            <a:schemeClr val="tx1"/>
          </a:solidFill>
          <a:latin typeface="+mn-lt"/>
          <a:ea typeface="+mn-ea"/>
          <a:cs typeface="+mn-cs"/>
        </a:defRPr>
      </a:lvl1pPr>
      <a:lvl2pPr marL="990600" lvl="1" indent="-381000" algn="l" defTabSz="1219200" rtl="0" eaLnBrk="1" fontAlgn="base" latinLnBrk="0" hangingPunct="1">
        <a:lnSpc>
          <a:spcPct val="100000"/>
        </a:lnSpc>
        <a:spcBef>
          <a:spcPts val="130"/>
        </a:spcBef>
        <a:spcAft>
          <a:spcPct val="0"/>
        </a:spcAft>
        <a:buChar char="–"/>
        <a:defRPr sz="3735" b="0" i="0" u="none" kern="1200" baseline="0">
          <a:solidFill>
            <a:schemeClr val="tx1"/>
          </a:solidFill>
          <a:latin typeface="+mn-lt"/>
          <a:ea typeface="+mn-ea"/>
          <a:cs typeface="+mn-cs"/>
        </a:defRPr>
      </a:lvl2pPr>
      <a:lvl3pPr marL="1524000" lvl="2" indent="-304800" algn="l" defTabSz="1219200" rtl="0" eaLnBrk="1" fontAlgn="base" latinLnBrk="0" hangingPunct="1">
        <a:lnSpc>
          <a:spcPct val="100000"/>
        </a:lnSpc>
        <a:spcBef>
          <a:spcPts val="130"/>
        </a:spcBef>
        <a:spcAft>
          <a:spcPct val="0"/>
        </a:spcAft>
        <a:buChar char="•"/>
        <a:defRPr sz="3200" b="0" i="0" u="none" kern="1200" baseline="0">
          <a:solidFill>
            <a:schemeClr val="tx1"/>
          </a:solidFill>
          <a:latin typeface="+mn-lt"/>
          <a:ea typeface="+mn-ea"/>
          <a:cs typeface="+mn-cs"/>
        </a:defRPr>
      </a:lvl3pPr>
      <a:lvl4pPr marL="2133600" lvl="3"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4pPr>
      <a:lvl5pPr marL="2743200" lvl="4"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5pPr>
      <a:lvl6pPr marL="3352800" lvl="5"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6pPr>
      <a:lvl7pPr marL="3962400" lvl="6"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7pPr>
      <a:lvl8pPr marL="4572000" lvl="7"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8pPr>
      <a:lvl9pPr marL="5181600" lvl="8" indent="-304800" algn="l" defTabSz="1219200" rtl="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9pPr>
    </p:bodyStyle>
    <p:otherStyle>
      <a:lvl1pPr marL="0" lvl="0" indent="0" algn="l" defTabSz="1219200" rtl="0"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1pPr>
      <a:lvl2pPr marL="609600" lvl="1"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1219200" lvl="2"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828800" lvl="3"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2438400" lvl="4"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3048000" lvl="5"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3657600" lvl="6"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4267200" lvl="7"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4876800" lvl="8" indent="0" algn="l" defTabSz="12192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 1025"/>
          <p:cNvSpPr>
            <a:spLocks noGrp="1"/>
          </p:cNvSpPr>
          <p:nvPr>
            <p:ph type="title"/>
          </p:nvPr>
        </p:nvSpPr>
        <p:spPr>
          <a:xfrm>
            <a:off x="609600" y="274638"/>
            <a:ext cx="109728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1027" name="文本占位符 1026"/>
          <p:cNvSpPr>
            <a:spLocks noGrp="1"/>
          </p:cNvSpPr>
          <p:nvPr>
            <p:ph type="body" idx="1"/>
          </p:nvPr>
        </p:nvSpPr>
        <p:spPr>
          <a:xfrm>
            <a:off x="609600" y="1600200"/>
            <a:ext cx="10972800"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日期占位符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1029" name="页脚占位符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zh-CN" altLang="en-US" dirty="0">
              <a:latin typeface="Arial" panose="020B0604020202020204" pitchFamily="34" charset="0"/>
            </a:endParaRPr>
          </a:p>
        </p:txBody>
      </p:sp>
      <p:sp>
        <p:nvSpPr>
          <p:cNvPr id="1030" name="灯片编号占位符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3E26E7-2933-40E6-9DF8-DBF20F83C96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3AAE2-7F2C-4C36-B0CB-A7140694179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DF8AE2-FCA4-4DA8-9B94-07C888856606}" type="datetimeFigureOut">
              <a:rPr lang="zh-CN" altLang="en-US" smtClean="0"/>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437D5B-6BD4-4C04-8489-26255A6B1A07}"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3.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47.xml"/><Relationship Id="rId3" Type="http://schemas.openxmlformats.org/officeDocument/2006/relationships/tags" Target="../tags/tag63.xml"/><Relationship Id="rId2" Type="http://schemas.openxmlformats.org/officeDocument/2006/relationships/image" Target="../media/image16.jpeg"/><Relationship Id="rId1" Type="http://schemas.openxmlformats.org/officeDocument/2006/relationships/tags" Target="../tags/tag6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17.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19.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1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1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5.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1.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23.png"/><Relationship Id="rId1" Type="http://schemas.openxmlformats.org/officeDocument/2006/relationships/image" Target="../media/image2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65.xml"/><Relationship Id="rId1" Type="http://schemas.openxmlformats.org/officeDocument/2006/relationships/tags" Target="../tags/tag6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tags" Target="../tags/tag67.xml"/><Relationship Id="rId1" Type="http://schemas.openxmlformats.org/officeDocument/2006/relationships/tags" Target="../tags/tag6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5.png"/><Relationship Id="rId1" Type="http://schemas.openxmlformats.org/officeDocument/2006/relationships/image" Target="../media/image24.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26.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27.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28.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0.png"/><Relationship Id="rId1"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30.jpe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1.jpe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image" Target="../media/image33.png"/><Relationship Id="rId1" Type="http://schemas.openxmlformats.org/officeDocument/2006/relationships/image" Target="../media/image3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36.png"/><Relationship Id="rId1" Type="http://schemas.openxmlformats.org/officeDocument/2006/relationships/image" Target="../media/image35.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5960" name="图片 125959" descr="2521976_20201102185733278020_0"/>
          <p:cNvPicPr>
            <a:picLocks noChangeAspect="1"/>
          </p:cNvPicPr>
          <p:nvPr/>
        </p:nvPicPr>
        <p:blipFill>
          <a:blip r:embed="rId1">
            <a:lum bright="17999"/>
          </a:blip>
          <a:stretch>
            <a:fillRect/>
          </a:stretch>
        </p:blipFill>
        <p:spPr>
          <a:xfrm>
            <a:off x="0" y="1893570"/>
            <a:ext cx="12192000" cy="4548505"/>
          </a:xfrm>
          <a:prstGeom prst="rect">
            <a:avLst/>
          </a:prstGeom>
          <a:noFill/>
          <a:ln w="9525">
            <a:noFill/>
          </a:ln>
        </p:spPr>
      </p:pic>
      <p:sp>
        <p:nvSpPr>
          <p:cNvPr id="125956" name="文本框 125955"/>
          <p:cNvSpPr txBox="1"/>
          <p:nvPr/>
        </p:nvSpPr>
        <p:spPr>
          <a:xfrm>
            <a:off x="290830" y="5188585"/>
            <a:ext cx="11610340" cy="829945"/>
          </a:xfrm>
          <a:prstGeom prst="rect">
            <a:avLst/>
          </a:prstGeom>
          <a:noFill/>
          <a:ln w="9525">
            <a:noFill/>
          </a:ln>
        </p:spPr>
        <p:txBody>
          <a:bodyPr wrap="square">
            <a:spAutoFit/>
          </a:bodyPr>
          <a:p>
            <a:pPr algn="ctr" fontAlgn="auto">
              <a:lnSpc>
                <a:spcPct val="150000"/>
              </a:lnSpc>
            </a:pPr>
            <a:r>
              <a:rPr lang="zh-CN" altLang="en-US" sz="1600" dirty="0">
                <a:latin typeface="楷体" panose="02010609060101010101" charset="-122"/>
                <a:ea typeface="楷体" panose="02010609060101010101" charset="-122"/>
              </a:rPr>
              <a:t>邹平市第二中学 刘庆亮</a:t>
            </a:r>
            <a:endParaRPr lang="zh-CN" altLang="en-US" sz="1600" dirty="0">
              <a:latin typeface="楷体" panose="02010609060101010101" charset="-122"/>
              <a:ea typeface="楷体" panose="02010609060101010101" charset="-122"/>
            </a:endParaRPr>
          </a:p>
          <a:p>
            <a:pPr algn="ctr" fontAlgn="auto">
              <a:lnSpc>
                <a:spcPct val="150000"/>
              </a:lnSpc>
            </a:pPr>
            <a:r>
              <a:rPr lang="en-US" altLang="zh-CN" sz="1600">
                <a:latin typeface="楷体" panose="02010609060101010101" charset="-122"/>
                <a:ea typeface="楷体" panose="02010609060101010101" charset="-122"/>
              </a:rPr>
              <a:t>2024</a:t>
            </a:r>
            <a:r>
              <a:rPr lang="zh-CN" altLang="en-US" sz="1600" dirty="0">
                <a:latin typeface="楷体" panose="02010609060101010101" charset="-122"/>
                <a:ea typeface="楷体" panose="02010609060101010101" charset="-122"/>
              </a:rPr>
              <a:t>年</a:t>
            </a:r>
            <a:r>
              <a:rPr lang="en-US" altLang="zh-CN" sz="1600">
                <a:latin typeface="楷体" panose="02010609060101010101" charset="-122"/>
                <a:ea typeface="楷体" panose="02010609060101010101" charset="-122"/>
              </a:rPr>
              <a:t>10</a:t>
            </a:r>
            <a:r>
              <a:rPr lang="zh-CN" altLang="en-US" sz="1600" dirty="0">
                <a:latin typeface="楷体" panose="02010609060101010101" charset="-122"/>
                <a:ea typeface="楷体" panose="02010609060101010101" charset="-122"/>
              </a:rPr>
              <a:t>月</a:t>
            </a:r>
            <a:r>
              <a:rPr lang="en-US" altLang="zh-CN" sz="1600">
                <a:latin typeface="楷体" panose="02010609060101010101" charset="-122"/>
                <a:ea typeface="楷体" panose="02010609060101010101" charset="-122"/>
              </a:rPr>
              <a:t>25</a:t>
            </a:r>
            <a:r>
              <a:rPr lang="zh-CN" altLang="en-US" sz="1600" dirty="0">
                <a:latin typeface="楷体" panose="02010609060101010101" charset="-122"/>
                <a:ea typeface="楷体" panose="02010609060101010101" charset="-122"/>
              </a:rPr>
              <a:t>日泰安</a:t>
            </a:r>
            <a:r>
              <a:rPr lang="zh-CN" altLang="en-US" sz="1000" dirty="0">
                <a:latin typeface="微软雅黑" panose="020B0503020204020204" charset="-122"/>
                <a:ea typeface="微软雅黑" panose="020B0503020204020204" charset="-122"/>
              </a:rPr>
              <a:t>●</a:t>
            </a:r>
            <a:r>
              <a:rPr lang="zh-CN" altLang="en-US" sz="1600" dirty="0">
                <a:latin typeface="楷体" panose="02010609060101010101" charset="-122"/>
                <a:ea typeface="楷体" panose="02010609060101010101" charset="-122"/>
              </a:rPr>
              <a:t>山东省高中历史学科基地</a:t>
            </a:r>
            <a:r>
              <a:rPr lang="en-US" altLang="zh-CN" sz="1600" dirty="0">
                <a:latin typeface="楷体" panose="02010609060101010101" charset="-122"/>
                <a:ea typeface="楷体" panose="02010609060101010101" charset="-122"/>
              </a:rPr>
              <a:t>“</a:t>
            </a:r>
            <a:r>
              <a:rPr lang="zh-CN" altLang="en-US" sz="1600" dirty="0">
                <a:latin typeface="楷体" panose="02010609060101010101" charset="-122"/>
                <a:ea typeface="楷体" panose="02010609060101010101" charset="-122"/>
              </a:rPr>
              <a:t>启成论坛</a:t>
            </a:r>
            <a:r>
              <a:rPr lang="en-US" altLang="zh-CN" sz="1600" dirty="0">
                <a:latin typeface="楷体" panose="02010609060101010101" charset="-122"/>
                <a:ea typeface="楷体" panose="02010609060101010101" charset="-122"/>
              </a:rPr>
              <a:t>”</a:t>
            </a:r>
            <a:endParaRPr lang="en-US" altLang="zh-CN" sz="1600" dirty="0">
              <a:latin typeface="楷体" panose="02010609060101010101" charset="-122"/>
              <a:ea typeface="楷体" panose="02010609060101010101" charset="-122"/>
            </a:endParaRPr>
          </a:p>
        </p:txBody>
      </p:sp>
      <p:sp>
        <p:nvSpPr>
          <p:cNvPr id="1707012" name="Text Box 2"/>
          <p:cNvSpPr txBox="1"/>
          <p:nvPr/>
        </p:nvSpPr>
        <p:spPr>
          <a:xfrm>
            <a:off x="1168400" y="546735"/>
            <a:ext cx="9855200" cy="1479550"/>
          </a:xfrm>
          <a:prstGeom prst="rect">
            <a:avLst/>
          </a:prstGeom>
          <a:noFill/>
          <a:ln w="9525">
            <a:noFill/>
          </a:ln>
        </p:spPr>
        <p:txBody>
          <a:bodyPr lIns="121913" tIns="60956" rIns="121913" bIns="60956">
            <a:spAutoFit/>
          </a:bodyPr>
          <a:p>
            <a:pPr algn="ctr">
              <a:lnSpc>
                <a:spcPct val="130000"/>
              </a:lnSpc>
            </a:pPr>
            <a:r>
              <a:rPr lang="zh-CN" altLang="en-US" sz="4400" dirty="0">
                <a:solidFill>
                  <a:schemeClr val="tx1"/>
                </a:solidFill>
                <a:latin typeface="Arial" panose="020B0604020202020204" pitchFamily="34" charset="0"/>
                <a:ea typeface="黑体" panose="02010609060101010101" pitchFamily="49" charset="-122"/>
              </a:rPr>
              <a:t>从记忆历史到解释历史</a:t>
            </a:r>
            <a:endParaRPr lang="zh-CN" altLang="en-US" sz="4400" dirty="0">
              <a:solidFill>
                <a:schemeClr val="tx1"/>
              </a:solidFill>
              <a:latin typeface="Arial" panose="020B0604020202020204" pitchFamily="34" charset="0"/>
              <a:ea typeface="黑体" panose="02010609060101010101" pitchFamily="49" charset="-122"/>
            </a:endParaRPr>
          </a:p>
          <a:p>
            <a:pPr algn="ctr">
              <a:lnSpc>
                <a:spcPct val="130000"/>
              </a:lnSpc>
            </a:pPr>
            <a:r>
              <a:rPr lang="en-US" altLang="zh-CN" sz="2400" dirty="0">
                <a:solidFill>
                  <a:schemeClr val="tx1"/>
                </a:solidFill>
                <a:latin typeface="楷体" panose="02010609060101010101" charset="-122"/>
                <a:ea typeface="楷体" panose="02010609060101010101" charset="-122"/>
              </a:rPr>
              <a:t>——“</a:t>
            </a:r>
            <a:r>
              <a:rPr lang="zh-CN" altLang="en-US" sz="2400" dirty="0">
                <a:solidFill>
                  <a:schemeClr val="tx1"/>
                </a:solidFill>
                <a:latin typeface="楷体" panose="02010609060101010101" charset="-122"/>
                <a:ea typeface="楷体" panose="02010609060101010101" charset="-122"/>
              </a:rPr>
              <a:t>四新</a:t>
            </a:r>
            <a:r>
              <a:rPr lang="en-US" altLang="zh-CN" sz="2400" dirty="0">
                <a:solidFill>
                  <a:schemeClr val="tx1"/>
                </a:solidFill>
                <a:latin typeface="楷体" panose="02010609060101010101" charset="-122"/>
                <a:ea typeface="楷体" panose="02010609060101010101" charset="-122"/>
              </a:rPr>
              <a:t>”</a:t>
            </a:r>
            <a:r>
              <a:rPr lang="zh-CN" altLang="en-US" sz="2400" dirty="0">
                <a:solidFill>
                  <a:schemeClr val="tx1"/>
                </a:solidFill>
                <a:latin typeface="楷体" panose="02010609060101010101" charset="-122"/>
                <a:ea typeface="楷体" panose="02010609060101010101" charset="-122"/>
              </a:rPr>
              <a:t>背景下历史教学的方向</a:t>
            </a:r>
            <a:endParaRPr lang="zh-CN" altLang="en-US" sz="2400" dirty="0">
              <a:solidFill>
                <a:schemeClr val="tx1"/>
              </a:solidFill>
              <a:latin typeface="楷体" panose="02010609060101010101" charset="-122"/>
              <a:ea typeface="楷体" panose="0201060906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27842" name="Text Box 2"/>
          <p:cNvSpPr txBox="1"/>
          <p:nvPr/>
        </p:nvSpPr>
        <p:spPr>
          <a:xfrm>
            <a:off x="1102783" y="1471083"/>
            <a:ext cx="9986433" cy="3539490"/>
          </a:xfrm>
          <a:prstGeom prst="rect">
            <a:avLst/>
          </a:prstGeom>
          <a:noFill/>
          <a:ln w="9525">
            <a:noFill/>
          </a:ln>
        </p:spPr>
        <p:txBody>
          <a:bodyPr>
            <a:spAutoFit/>
          </a:bodyPr>
          <a:p>
            <a:pPr algn="ctr" fontAlgn="auto">
              <a:lnSpc>
                <a:spcPct val="150000"/>
              </a:lnSpc>
            </a:pPr>
            <a:r>
              <a:rPr lang="zh-CN" altLang="en-US" sz="3735" dirty="0">
                <a:latin typeface="Arial" panose="020B0604020202020204" pitchFamily="34" charset="0"/>
                <a:ea typeface="黑体" panose="02010609060101010101" pitchFamily="49" charset="-122"/>
              </a:rPr>
              <a:t>  </a:t>
            </a:r>
            <a:r>
              <a:rPr lang="zh-CN" altLang="en-US" sz="2800" dirty="0">
                <a:latin typeface="Arial" panose="020B0604020202020204" pitchFamily="34" charset="0"/>
                <a:ea typeface="黑体" panose="02010609060101010101" pitchFamily="49" charset="-122"/>
              </a:rPr>
              <a:t>①唯物史观：诸素养得以达成的</a:t>
            </a:r>
            <a:r>
              <a:rPr lang="zh-CN" altLang="en-US" sz="2800" u="sng" dirty="0">
                <a:latin typeface="Arial" panose="020B0604020202020204" pitchFamily="34" charset="0"/>
                <a:ea typeface="黑体" panose="02010609060101010101" pitchFamily="49" charset="-122"/>
              </a:rPr>
              <a:t>理论保证</a:t>
            </a:r>
            <a:endParaRPr lang="zh-CN" altLang="en-US" sz="2800" dirty="0">
              <a:latin typeface="Arial" panose="020B0604020202020204" pitchFamily="34" charset="0"/>
              <a:ea typeface="黑体" panose="02010609060101010101" pitchFamily="49" charset="-122"/>
            </a:endParaRPr>
          </a:p>
          <a:p>
            <a:pPr algn="ctr" fontAlgn="auto">
              <a:lnSpc>
                <a:spcPct val="150000"/>
              </a:lnSpc>
            </a:pPr>
            <a:r>
              <a:rPr lang="zh-CN" altLang="en-US" sz="2800" dirty="0">
                <a:latin typeface="Arial" panose="020B0604020202020204" pitchFamily="34" charset="0"/>
                <a:ea typeface="黑体" panose="02010609060101010101" pitchFamily="49" charset="-122"/>
              </a:rPr>
              <a:t>  ②时空观念：认识历史所需要的</a:t>
            </a:r>
            <a:r>
              <a:rPr lang="zh-CN" altLang="en-US" sz="2800" u="sng" dirty="0">
                <a:latin typeface="Arial" panose="020B0604020202020204" pitchFamily="34" charset="0"/>
                <a:ea typeface="黑体" panose="02010609060101010101" pitchFamily="49" charset="-122"/>
              </a:rPr>
              <a:t>基本条件</a:t>
            </a:r>
            <a:endParaRPr lang="zh-CN" altLang="en-US" sz="2800" dirty="0">
              <a:latin typeface="Arial" panose="020B0604020202020204" pitchFamily="34" charset="0"/>
              <a:ea typeface="黑体" panose="02010609060101010101" pitchFamily="49" charset="-122"/>
            </a:endParaRPr>
          </a:p>
          <a:p>
            <a:pPr algn="ctr" fontAlgn="auto">
              <a:lnSpc>
                <a:spcPct val="150000"/>
              </a:lnSpc>
            </a:pPr>
            <a:r>
              <a:rPr lang="zh-CN" altLang="en-US" sz="2800" dirty="0">
                <a:latin typeface="Arial" panose="020B0604020202020204" pitchFamily="34" charset="0"/>
                <a:ea typeface="黑体" panose="02010609060101010101" pitchFamily="49" charset="-122"/>
              </a:rPr>
              <a:t>  </a:t>
            </a:r>
            <a:r>
              <a:rPr lang="zh-CN" altLang="en-US" sz="2800" u="sng" dirty="0">
                <a:solidFill>
                  <a:srgbClr val="FF0000"/>
                </a:solidFill>
                <a:latin typeface="Arial" panose="020B0604020202020204" pitchFamily="34" charset="0"/>
                <a:ea typeface="黑体" panose="02010609060101010101" pitchFamily="49" charset="-122"/>
              </a:rPr>
              <a:t>③史料实证</a:t>
            </a:r>
            <a:r>
              <a:rPr lang="zh-CN" altLang="en-US" sz="2800" dirty="0">
                <a:solidFill>
                  <a:srgbClr val="FF0000"/>
                </a:solidFill>
                <a:latin typeface="Arial" panose="020B0604020202020204" pitchFamily="34" charset="0"/>
                <a:ea typeface="黑体" panose="02010609060101010101" pitchFamily="49" charset="-122"/>
              </a:rPr>
              <a:t>：</a:t>
            </a:r>
            <a:r>
              <a:rPr lang="zh-CN" altLang="en-US" sz="2800" dirty="0">
                <a:latin typeface="Arial" panose="020B0604020202020204" pitchFamily="34" charset="0"/>
                <a:ea typeface="黑体" panose="02010609060101010101" pitchFamily="49" charset="-122"/>
              </a:rPr>
              <a:t>了解和认识历史的</a:t>
            </a:r>
            <a:r>
              <a:rPr lang="zh-CN" altLang="en-US" sz="2800" u="sng" dirty="0">
                <a:latin typeface="Arial" panose="020B0604020202020204" pitchFamily="34" charset="0"/>
                <a:ea typeface="黑体" panose="02010609060101010101" pitchFamily="49" charset="-122"/>
              </a:rPr>
              <a:t>必经途径</a:t>
            </a:r>
            <a:endParaRPr lang="zh-CN" altLang="en-US" sz="2800" dirty="0">
              <a:latin typeface="Arial" panose="020B0604020202020204" pitchFamily="34" charset="0"/>
              <a:ea typeface="黑体" panose="02010609060101010101" pitchFamily="49" charset="-122"/>
            </a:endParaRPr>
          </a:p>
          <a:p>
            <a:pPr algn="ctr" fontAlgn="auto">
              <a:lnSpc>
                <a:spcPct val="150000"/>
              </a:lnSpc>
            </a:pPr>
            <a:r>
              <a:rPr lang="zh-CN" altLang="en-US" sz="2800" dirty="0">
                <a:latin typeface="Arial" panose="020B0604020202020204" pitchFamily="34" charset="0"/>
                <a:ea typeface="黑体" panose="02010609060101010101" pitchFamily="49" charset="-122"/>
              </a:rPr>
              <a:t>  </a:t>
            </a:r>
            <a:r>
              <a:rPr lang="zh-CN" altLang="en-US" sz="2800" u="sng" dirty="0">
                <a:solidFill>
                  <a:srgbClr val="FF0000"/>
                </a:solidFill>
                <a:latin typeface="Arial" panose="020B0604020202020204" pitchFamily="34" charset="0"/>
                <a:ea typeface="黑体" panose="02010609060101010101" pitchFamily="49" charset="-122"/>
              </a:rPr>
              <a:t>④历史解释</a:t>
            </a:r>
            <a:r>
              <a:rPr lang="zh-CN" altLang="en-US" sz="2800" dirty="0">
                <a:solidFill>
                  <a:srgbClr val="FF0000"/>
                </a:solidFill>
                <a:latin typeface="Arial" panose="020B0604020202020204" pitchFamily="34" charset="0"/>
                <a:ea typeface="黑体" panose="02010609060101010101" pitchFamily="49" charset="-122"/>
              </a:rPr>
              <a:t>：</a:t>
            </a:r>
            <a:r>
              <a:rPr lang="zh-CN" altLang="en-US" sz="2800" dirty="0">
                <a:latin typeface="Arial" panose="020B0604020202020204" pitchFamily="34" charset="0"/>
                <a:ea typeface="黑体" panose="02010609060101010101" pitchFamily="49" charset="-122"/>
              </a:rPr>
              <a:t>认识历史的</a:t>
            </a:r>
            <a:r>
              <a:rPr lang="zh-CN" altLang="en-US" sz="2800" u="sng" dirty="0">
                <a:latin typeface="Arial" panose="020B0604020202020204" pitchFamily="34" charset="0"/>
                <a:ea typeface="黑体" panose="02010609060101010101" pitchFamily="49" charset="-122"/>
              </a:rPr>
              <a:t>思维与表达能力</a:t>
            </a:r>
            <a:endParaRPr lang="zh-CN" altLang="en-US" sz="2800" dirty="0">
              <a:latin typeface="Arial" panose="020B0604020202020204" pitchFamily="34" charset="0"/>
              <a:ea typeface="黑体" panose="02010609060101010101" pitchFamily="49" charset="-122"/>
            </a:endParaRPr>
          </a:p>
          <a:p>
            <a:pPr algn="ctr" fontAlgn="auto">
              <a:lnSpc>
                <a:spcPct val="150000"/>
              </a:lnSpc>
            </a:pPr>
            <a:r>
              <a:rPr lang="zh-CN" altLang="en-US" sz="2800" dirty="0">
                <a:latin typeface="Arial" panose="020B0604020202020204" pitchFamily="34" charset="0"/>
                <a:ea typeface="黑体" panose="02010609060101010101" pitchFamily="49" charset="-122"/>
              </a:rPr>
              <a:t>  ⑤家国情怀：学习和认识历史的</a:t>
            </a:r>
            <a:r>
              <a:rPr lang="zh-CN" altLang="en-US" sz="2800" u="sng" dirty="0">
                <a:latin typeface="Arial" panose="020B0604020202020204" pitchFamily="34" charset="0"/>
                <a:ea typeface="黑体" panose="02010609060101010101" pitchFamily="49" charset="-122"/>
              </a:rPr>
              <a:t>价值追求</a:t>
            </a:r>
            <a:endParaRPr lang="zh-CN" altLang="en-US" sz="2800" u="sng" dirty="0">
              <a:latin typeface="Arial" panose="020B0604020202020204" pitchFamily="34" charset="0"/>
              <a:ea typeface="黑体" panose="02010609060101010101" pitchFamily="49" charset="-122"/>
            </a:endParaRPr>
          </a:p>
        </p:txBody>
      </p:sp>
      <p:sp>
        <p:nvSpPr>
          <p:cNvPr id="3" name="文本框 2"/>
          <p:cNvSpPr txBox="1"/>
          <p:nvPr/>
        </p:nvSpPr>
        <p:spPr>
          <a:xfrm>
            <a:off x="1956435" y="641350"/>
            <a:ext cx="8276590" cy="829945"/>
          </a:xfrm>
          <a:prstGeom prst="rect">
            <a:avLst/>
          </a:prstGeom>
          <a:noFill/>
        </p:spPr>
        <p:txBody>
          <a:bodyPr wrap="square" rtlCol="0">
            <a:spAutoFit/>
          </a:bodyPr>
          <a:p>
            <a:pPr algn="ctr" fontAlgn="auto">
              <a:lnSpc>
                <a:spcPct val="150000"/>
              </a:lnSpc>
            </a:pPr>
            <a:r>
              <a:rPr lang="en-US" altLang="zh-CN" sz="3200" b="1">
                <a:solidFill>
                  <a:srgbClr val="FF0000"/>
                </a:solidFill>
                <a:latin typeface="黑体" panose="02010609060101010101" pitchFamily="49" charset="-122"/>
                <a:ea typeface="黑体" panose="02010609060101010101" pitchFamily="49" charset="-122"/>
                <a:cs typeface="黑体" panose="02010609060101010101" pitchFamily="49" charset="-122"/>
              </a:rPr>
              <a:t>2.</a:t>
            </a:r>
            <a:r>
              <a:rPr lang="zh-CN" altLang="en-US" sz="3200" b="1">
                <a:solidFill>
                  <a:srgbClr val="FF0000"/>
                </a:solidFill>
                <a:latin typeface="黑体" panose="02010609060101010101" pitchFamily="49" charset="-122"/>
                <a:ea typeface="黑体" panose="02010609060101010101" pitchFamily="49" charset="-122"/>
                <a:cs typeface="黑体" panose="02010609060101010101" pitchFamily="49" charset="-122"/>
              </a:rPr>
              <a:t>学科素养的内涵</a:t>
            </a:r>
            <a:endParaRPr lang="zh-CN" altLang="en-US" sz="3200" b="1">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7217" name="文本框 2338817"/>
          <p:cNvSpPr txBox="1"/>
          <p:nvPr/>
        </p:nvSpPr>
        <p:spPr>
          <a:xfrm>
            <a:off x="1320800" y="1092200"/>
            <a:ext cx="9848851" cy="4198620"/>
          </a:xfrm>
          <a:prstGeom prst="rect">
            <a:avLst/>
          </a:prstGeom>
          <a:noFill/>
          <a:ln w="9525">
            <a:noFill/>
          </a:ln>
        </p:spPr>
        <p:txBody>
          <a:bodyPr lIns="121913" tIns="60956" rIns="121913" bIns="60956" anchor="t">
            <a:spAutoFit/>
          </a:bodyPr>
          <a:p>
            <a:pPr fontAlgn="auto">
              <a:lnSpc>
                <a:spcPct val="150000"/>
              </a:lnSpc>
            </a:pPr>
            <a:r>
              <a:rPr lang="en-US" altLang="zh-CN" sz="2400">
                <a:latin typeface="Arial" panose="020B0604020202020204" pitchFamily="34" charset="0"/>
              </a:rPr>
              <a:t>         </a:t>
            </a:r>
            <a:r>
              <a:rPr lang="en-US" altLang="zh-CN" sz="3200">
                <a:latin typeface="黑体" panose="02010609060101010101" pitchFamily="49" charset="-122"/>
                <a:ea typeface="黑体" panose="02010609060101010101" pitchFamily="49" charset="-122"/>
              </a:rPr>
              <a:t>结合《历史课程标准》提出的核心素养要求，同时考虑这些要求在纸笔考试中可测量的程度，提出历史科学科素养包括唯物史观、时空观念、史料实证、</a:t>
            </a:r>
            <a:r>
              <a:rPr lang="en-US" altLang="zh-CN" sz="3200" b="1" u="sng">
                <a:solidFill>
                  <a:srgbClr val="FF0000"/>
                </a:solidFill>
                <a:latin typeface="黑体" panose="02010609060101010101" pitchFamily="49" charset="-122"/>
                <a:ea typeface="黑体" panose="02010609060101010101" pitchFamily="49" charset="-122"/>
              </a:rPr>
              <a:t>历史理解</a:t>
            </a:r>
            <a:r>
              <a:rPr lang="en-US" altLang="zh-CN" sz="3200" b="1">
                <a:solidFill>
                  <a:srgbClr val="FF0000"/>
                </a:solidFill>
                <a:latin typeface="黑体" panose="02010609060101010101" pitchFamily="49" charset="-122"/>
                <a:ea typeface="黑体" panose="02010609060101010101" pitchFamily="49" charset="-122"/>
              </a:rPr>
              <a:t>、</a:t>
            </a:r>
            <a:r>
              <a:rPr lang="en-US" altLang="zh-CN" sz="3200">
                <a:latin typeface="黑体" panose="02010609060101010101" pitchFamily="49" charset="-122"/>
                <a:ea typeface="黑体" panose="02010609060101010101" pitchFamily="49" charset="-122"/>
              </a:rPr>
              <a:t>历史解释、</a:t>
            </a:r>
            <a:r>
              <a:rPr lang="en-US" altLang="zh-CN" sz="3200" b="1" u="sng">
                <a:solidFill>
                  <a:srgbClr val="FF0000"/>
                </a:solidFill>
                <a:latin typeface="黑体" panose="02010609060101010101" pitchFamily="49" charset="-122"/>
                <a:ea typeface="黑体" panose="02010609060101010101" pitchFamily="49" charset="-122"/>
              </a:rPr>
              <a:t>历史价值观</a:t>
            </a:r>
            <a:r>
              <a:rPr lang="en-US" altLang="zh-CN" sz="3200">
                <a:latin typeface="黑体" panose="02010609060101010101" pitchFamily="49" charset="-122"/>
                <a:ea typeface="黑体" panose="02010609060101010101" pitchFamily="49" charset="-122"/>
              </a:rPr>
              <a:t>6个方面。</a:t>
            </a:r>
            <a:endParaRPr lang="en-US" altLang="zh-CN" sz="3200">
              <a:latin typeface="黑体" panose="02010609060101010101" pitchFamily="49" charset="-122"/>
              <a:ea typeface="黑体" panose="02010609060101010101" pitchFamily="49" charset="-122"/>
            </a:endParaRPr>
          </a:p>
          <a:p>
            <a:pPr algn="ctr">
              <a:lnSpc>
                <a:spcPct val="130000"/>
              </a:lnSpc>
            </a:pPr>
            <a:endParaRPr lang="en-US" altLang="zh-CN" sz="1335">
              <a:latin typeface="楷体" panose="02010609060101010101" charset="-122"/>
              <a:ea typeface="楷体" panose="02010609060101010101" charset="-122"/>
            </a:endParaRPr>
          </a:p>
          <a:p>
            <a:pPr algn="r">
              <a:lnSpc>
                <a:spcPct val="130000"/>
              </a:lnSpc>
            </a:pPr>
            <a:r>
              <a:rPr lang="en-US" altLang="zh-CN" sz="2135">
                <a:latin typeface="楷体" panose="02010609060101010101" charset="-122"/>
                <a:ea typeface="楷体" panose="02010609060101010101" charset="-122"/>
              </a:rPr>
              <a:t>——</a:t>
            </a:r>
            <a:r>
              <a:rPr lang="zh-CN" altLang="en-US" sz="2135" dirty="0">
                <a:latin typeface="楷体" panose="02010609060101010101" charset="-122"/>
                <a:ea typeface="楷体" panose="02010609060101010101" charset="-122"/>
              </a:rPr>
              <a:t>徐奉先</a:t>
            </a:r>
            <a:r>
              <a:rPr lang="en-US" altLang="zh-CN" sz="2135">
                <a:latin typeface="楷体" panose="02010609060101010101" charset="-122"/>
                <a:ea typeface="楷体" panose="02010609060101010101" charset="-122"/>
              </a:rPr>
              <a:t>《</a:t>
            </a:r>
            <a:r>
              <a:rPr lang="zh-CN" altLang="en-US" sz="2135" dirty="0">
                <a:latin typeface="楷体" panose="02010609060101010101" charset="-122"/>
                <a:ea typeface="楷体" panose="02010609060101010101" charset="-122"/>
              </a:rPr>
              <a:t>基于高考评价体系的历史科考试内容改革实施路径</a:t>
            </a:r>
            <a:r>
              <a:rPr lang="en-US" altLang="zh-CN" sz="2135">
                <a:latin typeface="楷体" panose="02010609060101010101" charset="-122"/>
                <a:ea typeface="楷体" panose="02010609060101010101" charset="-122"/>
              </a:rPr>
              <a:t>》</a:t>
            </a:r>
            <a:endParaRPr lang="en-US" altLang="zh-CN" sz="2135">
              <a:latin typeface="楷体" panose="02010609060101010101" charset="-122"/>
              <a:ea typeface="楷体" panose="02010609060101010101" charset="-122"/>
            </a:endParaRPr>
          </a:p>
          <a:p>
            <a:pPr algn="r">
              <a:lnSpc>
                <a:spcPct val="130000"/>
              </a:lnSpc>
            </a:pPr>
            <a:r>
              <a:rPr lang="en-US" altLang="zh-CN" sz="2135">
                <a:latin typeface="楷体" panose="02010609060101010101" charset="-122"/>
                <a:ea typeface="楷体" panose="02010609060101010101" charset="-122"/>
              </a:rPr>
              <a:t>2019</a:t>
            </a:r>
            <a:r>
              <a:rPr lang="zh-CN" altLang="en-US" sz="2135" dirty="0">
                <a:latin typeface="楷体" panose="02010609060101010101" charset="-122"/>
                <a:ea typeface="楷体" panose="02010609060101010101" charset="-122"/>
              </a:rPr>
              <a:t>年第</a:t>
            </a:r>
            <a:r>
              <a:rPr lang="en-US" altLang="zh-CN" sz="2135">
                <a:latin typeface="楷体" panose="02010609060101010101" charset="-122"/>
                <a:ea typeface="楷体" panose="02010609060101010101" charset="-122"/>
              </a:rPr>
              <a:t>12</a:t>
            </a:r>
            <a:r>
              <a:rPr lang="zh-CN" altLang="en-US" sz="2135" dirty="0">
                <a:latin typeface="楷体" panose="02010609060101010101" charset="-122"/>
                <a:ea typeface="楷体" panose="02010609060101010101" charset="-122"/>
              </a:rPr>
              <a:t>期</a:t>
            </a:r>
            <a:r>
              <a:rPr lang="en-US" altLang="zh-CN" sz="2135">
                <a:latin typeface="楷体" panose="02010609060101010101" charset="-122"/>
                <a:ea typeface="楷体" panose="02010609060101010101" charset="-122"/>
              </a:rPr>
              <a:t>《</a:t>
            </a:r>
            <a:r>
              <a:rPr lang="zh-CN" altLang="en-US" sz="2135" dirty="0">
                <a:latin typeface="楷体" panose="02010609060101010101" charset="-122"/>
                <a:ea typeface="楷体" panose="02010609060101010101" charset="-122"/>
              </a:rPr>
              <a:t>中国考试</a:t>
            </a:r>
            <a:r>
              <a:rPr lang="en-US" altLang="zh-CN" sz="2135">
                <a:latin typeface="楷体" panose="02010609060101010101" charset="-122"/>
                <a:ea typeface="楷体" panose="02010609060101010101" charset="-122"/>
              </a:rPr>
              <a:t>》</a:t>
            </a:r>
            <a:r>
              <a:rPr lang="zh-CN" altLang="en-US" sz="2135" dirty="0">
                <a:latin typeface="楷体" panose="02010609060101010101" charset="-122"/>
                <a:ea typeface="楷体" panose="02010609060101010101" charset="-122"/>
              </a:rPr>
              <a:t>第</a:t>
            </a:r>
            <a:r>
              <a:rPr lang="en-US" altLang="zh-CN" sz="2135">
                <a:latin typeface="楷体" panose="02010609060101010101" charset="-122"/>
                <a:ea typeface="楷体" panose="02010609060101010101" charset="-122"/>
              </a:rPr>
              <a:t>59-64</a:t>
            </a:r>
            <a:r>
              <a:rPr lang="zh-CN" altLang="en-US" sz="2135" dirty="0">
                <a:latin typeface="楷体" panose="02010609060101010101" charset="-122"/>
                <a:ea typeface="楷体" panose="02010609060101010101" charset="-122"/>
              </a:rPr>
              <a:t>页</a:t>
            </a:r>
            <a:endParaRPr lang="en-US" altLang="zh-CN" sz="2135">
              <a:latin typeface="楷体" panose="02010609060101010101" charset="-122"/>
              <a:ea typeface="楷体" panose="02010609060101010101"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30946" name="图片 2130945" descr="微信图片_20220420161501"/>
          <p:cNvPicPr>
            <a:picLocks noChangeAspect="1"/>
          </p:cNvPicPr>
          <p:nvPr/>
        </p:nvPicPr>
        <p:blipFill>
          <a:blip r:embed="rId1"/>
          <a:srcRect l="11488" t="22879" r="24805" b="12694"/>
          <a:stretch>
            <a:fillRect/>
          </a:stretch>
        </p:blipFill>
        <p:spPr>
          <a:xfrm>
            <a:off x="1930400" y="889000"/>
            <a:ext cx="8026400" cy="4563533"/>
          </a:xfrm>
          <a:prstGeom prst="rect">
            <a:avLst/>
          </a:prstGeom>
          <a:noFill/>
          <a:ln w="9525">
            <a:noFill/>
          </a:ln>
        </p:spPr>
      </p:pic>
      <p:sp>
        <p:nvSpPr>
          <p:cNvPr id="2130947" name="Text Box 3"/>
          <p:cNvSpPr txBox="1"/>
          <p:nvPr/>
        </p:nvSpPr>
        <p:spPr>
          <a:xfrm>
            <a:off x="0" y="6199717"/>
            <a:ext cx="12192000" cy="661670"/>
          </a:xfrm>
          <a:prstGeom prst="rect">
            <a:avLst/>
          </a:prstGeom>
          <a:solidFill>
            <a:schemeClr val="accent6">
              <a:lumMod val="75000"/>
            </a:schemeClr>
          </a:solidFill>
          <a:ln w="9525">
            <a:noFill/>
          </a:ln>
          <a:effectLst>
            <a:outerShdw dist="107763" dir="2699999" algn="ctr" rotWithShape="0">
              <a:schemeClr val="bg2">
                <a:alpha val="50000"/>
              </a:schemeClr>
            </a:outerShdw>
          </a:effectLst>
        </p:spPr>
        <p:txBody>
          <a:bodyPr lIns="121913" tIns="60956" rIns="121913" bIns="60956">
            <a:spAutoFit/>
          </a:bodyPr>
          <a:p>
            <a:pPr algn="ctr">
              <a:lnSpc>
                <a:spcPct val="110000"/>
              </a:lnSpc>
              <a:spcBef>
                <a:spcPct val="10000"/>
              </a:spcBef>
              <a:buFont typeface="Arial" panose="020B0604020202020204" pitchFamily="34" charset="0"/>
            </a:pPr>
            <a:r>
              <a:rPr lang="zh-CN" altLang="en-US" sz="3200"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rPr>
              <a:t>“历史理解”基于历史；“历史解释”基于现实。</a:t>
            </a:r>
            <a:endParaRPr lang="zh-CN" altLang="en-US" sz="3200"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
        <p:nvSpPr>
          <p:cNvPr id="2130948" name="文本框 2130947"/>
          <p:cNvSpPr txBox="1"/>
          <p:nvPr/>
        </p:nvSpPr>
        <p:spPr>
          <a:xfrm>
            <a:off x="7924800" y="5054600"/>
            <a:ext cx="2031365" cy="420370"/>
          </a:xfrm>
          <a:prstGeom prst="rect">
            <a:avLst/>
          </a:prstGeom>
          <a:solidFill>
            <a:schemeClr val="bg1"/>
          </a:solidFill>
          <a:ln w="9525">
            <a:noFill/>
          </a:ln>
        </p:spPr>
        <p:txBody>
          <a:bodyPr wrap="square">
            <a:spAutoFit/>
          </a:bodyPr>
          <a:p>
            <a:pPr>
              <a:spcBef>
                <a:spcPct val="50000"/>
              </a:spcBef>
            </a:pPr>
            <a:r>
              <a:rPr lang="en-US" altLang="zh-CN" sz="2135">
                <a:latin typeface="楷体" panose="02010609060101010101" charset="-122"/>
                <a:ea typeface="楷体" panose="02010609060101010101" charset="-122"/>
              </a:rPr>
              <a:t>——</a:t>
            </a:r>
            <a:r>
              <a:rPr lang="zh-CN" altLang="en-US" sz="2135" dirty="0">
                <a:latin typeface="Arial" panose="020B0604020202020204" pitchFamily="34" charset="0"/>
                <a:ea typeface="楷体" panose="02010609060101010101" charset="-122"/>
              </a:rPr>
              <a:t>黄牧航</a:t>
            </a:r>
            <a:endParaRPr lang="zh-CN" altLang="en-US" sz="2135" dirty="0">
              <a:latin typeface="Arial" panose="020B0604020202020204" pitchFamily="34" charset="0"/>
              <a:ea typeface="楷体" panose="02010609060101010101" charset="-122"/>
            </a:endParaRPr>
          </a:p>
        </p:txBody>
      </p:sp>
      <p:sp>
        <p:nvSpPr>
          <p:cNvPr id="2130949" name="Text Box 3"/>
          <p:cNvSpPr txBox="1"/>
          <p:nvPr/>
        </p:nvSpPr>
        <p:spPr>
          <a:xfrm>
            <a:off x="0" y="0"/>
            <a:ext cx="12192000" cy="753110"/>
          </a:xfrm>
          <a:prstGeom prst="rect">
            <a:avLst/>
          </a:prstGeom>
          <a:solidFill>
            <a:schemeClr val="accent6">
              <a:lumMod val="75000"/>
            </a:schemeClr>
          </a:solidFill>
          <a:ln w="9525">
            <a:noFill/>
          </a:ln>
          <a:effectLst>
            <a:outerShdw dist="107763" dir="2699999" algn="ctr" rotWithShape="0">
              <a:schemeClr val="bg2">
                <a:alpha val="50000"/>
              </a:schemeClr>
            </a:outerShdw>
          </a:effectLst>
        </p:spPr>
        <p:txBody>
          <a:bodyPr lIns="121913" tIns="60956" rIns="121913" bIns="60956">
            <a:spAutoFit/>
          </a:bodyPr>
          <a:p>
            <a:pPr algn="ctr">
              <a:lnSpc>
                <a:spcPct val="110000"/>
              </a:lnSpc>
              <a:spcBef>
                <a:spcPct val="10000"/>
              </a:spcBef>
              <a:buFont typeface="Arial" panose="020B0604020202020204" pitchFamily="34" charset="0"/>
            </a:pPr>
            <a:r>
              <a:rPr lang="zh-CN" altLang="en-US" sz="373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rPr>
              <a:t>历史理解与历史解释</a:t>
            </a:r>
            <a:endParaRPr lang="zh-CN" altLang="en-US" sz="373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30947"/>
                                        </p:tgtEl>
                                        <p:attrNameLst>
                                          <p:attrName>style.visibility</p:attrName>
                                        </p:attrNameLst>
                                      </p:cBhvr>
                                      <p:to>
                                        <p:strVal val="visible"/>
                                      </p:to>
                                    </p:set>
                                    <p:anim calcmode="lin" valueType="num">
                                      <p:cBhvr additive="base">
                                        <p:cTn id="7" dur="500" fill="hold"/>
                                        <p:tgtEl>
                                          <p:spTgt spid="2130947"/>
                                        </p:tgtEl>
                                        <p:attrNameLst>
                                          <p:attrName>ppt_x</p:attrName>
                                        </p:attrNameLst>
                                      </p:cBhvr>
                                      <p:tavLst>
                                        <p:tav tm="0">
                                          <p:val>
                                            <p:strVal val="#ppt_x"/>
                                          </p:val>
                                        </p:tav>
                                        <p:tav tm="100000">
                                          <p:val>
                                            <p:strVal val="#ppt_x"/>
                                          </p:val>
                                        </p:tav>
                                      </p:tavLst>
                                    </p:anim>
                                    <p:anim calcmode="lin" valueType="num">
                                      <p:cBhvr additive="base">
                                        <p:cTn id="8" dur="500" fill="hold"/>
                                        <p:tgtEl>
                                          <p:spTgt spid="21309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0947"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749550" y="926465"/>
            <a:ext cx="6205220" cy="1198880"/>
          </a:xfrm>
          <a:prstGeom prst="rect">
            <a:avLst/>
          </a:prstGeom>
          <a:solidFill>
            <a:srgbClr val="0070C0"/>
          </a:solidFill>
        </p:spPr>
        <p:txBody>
          <a:bodyPr wrap="square" rtlCol="0">
            <a:spAutoFit/>
          </a:bodyPr>
          <a:p>
            <a:pPr algn="ctr" fontAlgn="auto">
              <a:lnSpc>
                <a:spcPct val="150000"/>
              </a:lnSpc>
            </a:pPr>
            <a:r>
              <a:rPr lang="zh-CN" altLang="en-US" sz="2800" b="1">
                <a:solidFill>
                  <a:srgbClr val="FFFF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历史解释</a:t>
            </a:r>
            <a:endParaRPr lang="zh-CN" altLang="en-US" sz="24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gn="ctr" fontAlgn="auto">
              <a:lnSpc>
                <a:spcPct val="150000"/>
              </a:lnSpc>
            </a:pPr>
            <a:r>
              <a:rPr lang="zh-CN" altLang="en-US" sz="2000" b="1">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历史解释是诸素养达成的</a:t>
            </a:r>
            <a:r>
              <a:rPr lang="zh-CN" altLang="en-US" sz="2000" b="1" u="sng">
                <a:solidFill>
                  <a:srgbClr val="FFFF00"/>
                </a:solidFill>
                <a:effectLst>
                  <a:outerShdw blurRad="38100" dist="38100" dir="2700000" algn="tl">
                    <a:srgbClr val="000000">
                      <a:alpha val="43137"/>
                    </a:srgbClr>
                  </a:outerShdw>
                </a:effectLst>
                <a:latin typeface="楷体" panose="02010609060101010101" charset="-122"/>
                <a:ea typeface="楷体" panose="02010609060101010101" charset="-122"/>
              </a:rPr>
              <a:t>外在显现</a:t>
            </a:r>
            <a:endParaRPr lang="zh-CN" altLang="en-US" sz="2000" b="1" u="sng">
              <a:solidFill>
                <a:srgbClr val="FFFF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5" name="文本框 4"/>
          <p:cNvSpPr txBox="1"/>
          <p:nvPr/>
        </p:nvSpPr>
        <p:spPr>
          <a:xfrm>
            <a:off x="2748915" y="3093720"/>
            <a:ext cx="1432560" cy="706755"/>
          </a:xfrm>
          <a:prstGeom prst="rect">
            <a:avLst/>
          </a:prstGeom>
          <a:solidFill>
            <a:srgbClr val="0070C0"/>
          </a:solidFill>
        </p:spPr>
        <p:txBody>
          <a:bodyPr wrap="square" rtlCol="0">
            <a:spAutoFit/>
          </a:bodyPr>
          <a:p>
            <a:pPr algn="ctr"/>
            <a:r>
              <a:rPr lang="zh-CN" altLang="en-US" sz="2000" b="1" u="sng">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前提</a:t>
            </a:r>
            <a:endParaRPr lang="zh-CN" altLang="en-US" sz="20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gn="ctr"/>
            <a:r>
              <a:rPr lang="zh-CN" altLang="en-US" sz="2000" b="1">
                <a:solidFill>
                  <a:srgbClr val="FFFF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时空观念</a:t>
            </a:r>
            <a:endParaRPr lang="zh-CN" altLang="en-US" sz="2000" b="1">
              <a:solidFill>
                <a:srgbClr val="FFFF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6" name="文本框 5"/>
          <p:cNvSpPr txBox="1"/>
          <p:nvPr/>
        </p:nvSpPr>
        <p:spPr>
          <a:xfrm>
            <a:off x="4326890" y="3093720"/>
            <a:ext cx="1432560" cy="706755"/>
          </a:xfrm>
          <a:prstGeom prst="rect">
            <a:avLst/>
          </a:prstGeom>
          <a:solidFill>
            <a:srgbClr val="0070C0"/>
          </a:solidFill>
        </p:spPr>
        <p:txBody>
          <a:bodyPr wrap="square" rtlCol="0">
            <a:spAutoFit/>
          </a:bodyPr>
          <a:p>
            <a:pPr algn="ctr"/>
            <a:r>
              <a:rPr lang="zh-CN" altLang="en-US" sz="2000" b="1">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支撑</a:t>
            </a:r>
            <a:endParaRPr lang="zh-CN" altLang="en-US" sz="2000" b="1">
              <a:solidFill>
                <a:schemeClr val="bg1"/>
              </a:solidFill>
              <a:latin typeface="黑体" panose="02010609060101010101" pitchFamily="49" charset="-122"/>
              <a:ea typeface="黑体" panose="02010609060101010101" pitchFamily="49" charset="-122"/>
            </a:endParaRPr>
          </a:p>
          <a:p>
            <a:pPr algn="ctr"/>
            <a:r>
              <a:rPr lang="zh-CN" altLang="en-US" sz="2000" b="1">
                <a:solidFill>
                  <a:srgbClr val="FFFF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史料实证</a:t>
            </a:r>
            <a:endParaRPr lang="zh-CN" altLang="en-US" sz="2000" b="1">
              <a:solidFill>
                <a:srgbClr val="FFFF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7" name="文本框 6"/>
          <p:cNvSpPr txBox="1"/>
          <p:nvPr/>
        </p:nvSpPr>
        <p:spPr>
          <a:xfrm>
            <a:off x="5934710" y="3093720"/>
            <a:ext cx="1432560" cy="706755"/>
          </a:xfrm>
          <a:prstGeom prst="rect">
            <a:avLst/>
          </a:prstGeom>
          <a:solidFill>
            <a:srgbClr val="0070C0"/>
          </a:solidFill>
        </p:spPr>
        <p:txBody>
          <a:bodyPr wrap="square" rtlCol="0">
            <a:spAutoFit/>
          </a:bodyPr>
          <a:p>
            <a:pPr algn="ctr"/>
            <a:r>
              <a:rPr lang="zh-CN" altLang="en-US" sz="2000" b="1">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基础</a:t>
            </a:r>
            <a:endParaRPr lang="zh-CN" altLang="en-US" sz="2000" b="1">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endParaRPr>
          </a:p>
          <a:p>
            <a:pPr algn="ctr"/>
            <a:r>
              <a:rPr lang="zh-CN" altLang="en-US" sz="2000" b="1">
                <a:solidFill>
                  <a:srgbClr val="FFFF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历史理解</a:t>
            </a:r>
            <a:endParaRPr lang="zh-CN" altLang="en-US" sz="2000" b="1">
              <a:solidFill>
                <a:srgbClr val="FFFF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8" name="文本框 7"/>
          <p:cNvSpPr txBox="1"/>
          <p:nvPr/>
        </p:nvSpPr>
        <p:spPr>
          <a:xfrm>
            <a:off x="7522210" y="3093720"/>
            <a:ext cx="1432560" cy="706755"/>
          </a:xfrm>
          <a:prstGeom prst="rect">
            <a:avLst/>
          </a:prstGeom>
          <a:solidFill>
            <a:srgbClr val="0070C0"/>
          </a:solidFill>
        </p:spPr>
        <p:txBody>
          <a:bodyPr wrap="square" rtlCol="0">
            <a:spAutoFit/>
          </a:bodyPr>
          <a:p>
            <a:pPr algn="ctr"/>
            <a:r>
              <a:rPr lang="zh-CN" altLang="en-US" sz="2000" b="1">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理论</a:t>
            </a:r>
            <a:endParaRPr lang="zh-CN" altLang="en-US" sz="20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gn="ctr"/>
            <a:r>
              <a:rPr lang="zh-CN" altLang="en-US" sz="2000" b="1">
                <a:solidFill>
                  <a:srgbClr val="FFFF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史观情怀</a:t>
            </a:r>
            <a:endParaRPr lang="zh-CN" altLang="en-US" sz="2000" b="1">
              <a:solidFill>
                <a:srgbClr val="FFFF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cxnSp>
        <p:nvCxnSpPr>
          <p:cNvPr id="9" name="直接连接符 8"/>
          <p:cNvCxnSpPr/>
          <p:nvPr/>
        </p:nvCxnSpPr>
        <p:spPr>
          <a:xfrm>
            <a:off x="3378835" y="2626360"/>
            <a:ext cx="5229225" cy="2921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4" idx="2"/>
          </p:cNvCxnSpPr>
          <p:nvPr/>
        </p:nvCxnSpPr>
        <p:spPr>
          <a:xfrm flipH="1">
            <a:off x="5844540" y="2125345"/>
            <a:ext cx="7620" cy="5308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3361055" y="2616835"/>
            <a:ext cx="0" cy="4768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983480" y="2648585"/>
            <a:ext cx="0" cy="4768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6640830" y="2658110"/>
            <a:ext cx="0" cy="4768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8608060" y="2626995"/>
            <a:ext cx="0" cy="47688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19810" y="4329430"/>
            <a:ext cx="10065385" cy="1337945"/>
          </a:xfrm>
          <a:prstGeom prst="rect">
            <a:avLst/>
          </a:prstGeom>
          <a:solidFill>
            <a:schemeClr val="accent2">
              <a:lumMod val="20000"/>
              <a:lumOff val="80000"/>
            </a:schemeClr>
          </a:solidFill>
        </p:spPr>
        <p:txBody>
          <a:bodyPr wrap="square" rtlCol="0">
            <a:spAutoFit/>
          </a:bodyPr>
          <a:p>
            <a:pPr marL="0" marR="0" lvl="0" indent="579755" algn="l" defTabSz="914400" rtl="0" fontAlgn="base">
              <a:lnSpc>
                <a:spcPct val="150000"/>
              </a:lnSpc>
              <a:spcBef>
                <a:spcPct val="0"/>
              </a:spcBef>
              <a:spcAft>
                <a:spcPct val="0"/>
              </a:spcAft>
              <a:buClrTx/>
              <a:buSzTx/>
              <a:buFontTx/>
              <a:buNone/>
            </a:pPr>
            <a:r>
              <a:rPr lang="zh-CN" altLang="en-US" sz="2000" b="1" dirty="0">
                <a:ln>
                  <a:noFill/>
                </a:ln>
                <a:solidFill>
                  <a:srgbClr val="FF0000"/>
                </a:solidFill>
                <a:effectLst/>
                <a:latin typeface="楷体" panose="02010609060101010101" charset="-122"/>
                <a:ea typeface="楷体" panose="02010609060101010101" charset="-122"/>
                <a:cs typeface="楷体" panose="02010609060101010101" charset="-122"/>
                <a:sym typeface="+mn-ea"/>
              </a:rPr>
              <a:t>历史解释</a:t>
            </a:r>
            <a:r>
              <a:rPr lang="zh-CN" altLang="en-US" sz="2000" dirty="0">
                <a:ln>
                  <a:noFill/>
                </a:ln>
                <a:solidFill>
                  <a:schemeClr val="tx1"/>
                </a:solidFill>
                <a:effectLst/>
                <a:latin typeface="楷体" panose="02010609060101010101" charset="-122"/>
                <a:ea typeface="楷体" panose="02010609060101010101" charset="-122"/>
                <a:cs typeface="楷体" panose="02010609060101010101" charset="-122"/>
                <a:sym typeface="+mn-ea"/>
              </a:rPr>
              <a:t>是以</a:t>
            </a:r>
            <a:r>
              <a:rPr lang="zh-CN" altLang="en-US" sz="2000" u="sng" dirty="0">
                <a:ln>
                  <a:noFill/>
                </a:ln>
                <a:solidFill>
                  <a:schemeClr val="tx1"/>
                </a:solidFill>
                <a:effectLst/>
                <a:latin typeface="楷体" panose="02010609060101010101" charset="-122"/>
                <a:ea typeface="楷体" panose="02010609060101010101" charset="-122"/>
                <a:cs typeface="楷体" panose="02010609060101010101" charset="-122"/>
                <a:sym typeface="+mn-ea"/>
              </a:rPr>
              <a:t>时空观念</a:t>
            </a:r>
            <a:r>
              <a:rPr lang="zh-CN" altLang="en-US" sz="2000" dirty="0">
                <a:ln>
                  <a:noFill/>
                </a:ln>
                <a:solidFill>
                  <a:schemeClr val="tx1"/>
                </a:solidFill>
                <a:effectLst/>
                <a:latin typeface="楷体" panose="02010609060101010101" charset="-122"/>
                <a:ea typeface="楷体" panose="02010609060101010101" charset="-122"/>
                <a:cs typeface="楷体" panose="02010609060101010101" charset="-122"/>
                <a:sym typeface="+mn-ea"/>
              </a:rPr>
              <a:t>为前提，以</a:t>
            </a:r>
            <a:r>
              <a:rPr lang="zh-CN" altLang="en-US" sz="2000" u="sng" dirty="0">
                <a:ln>
                  <a:noFill/>
                </a:ln>
                <a:solidFill>
                  <a:schemeClr val="tx1"/>
                </a:solidFill>
                <a:effectLst/>
                <a:latin typeface="楷体" panose="02010609060101010101" charset="-122"/>
                <a:ea typeface="楷体" panose="02010609060101010101" charset="-122"/>
                <a:cs typeface="楷体" panose="02010609060101010101" charset="-122"/>
                <a:sym typeface="+mn-ea"/>
              </a:rPr>
              <a:t>史料证据</a:t>
            </a:r>
            <a:r>
              <a:rPr lang="zh-CN" altLang="en-US" sz="2000" dirty="0">
                <a:ln>
                  <a:noFill/>
                </a:ln>
                <a:solidFill>
                  <a:schemeClr val="tx1"/>
                </a:solidFill>
                <a:effectLst/>
                <a:latin typeface="楷体" panose="02010609060101010101" charset="-122"/>
                <a:ea typeface="楷体" panose="02010609060101010101" charset="-122"/>
                <a:cs typeface="楷体" panose="02010609060101010101" charset="-122"/>
                <a:sym typeface="+mn-ea"/>
              </a:rPr>
              <a:t>为支撑，以</a:t>
            </a:r>
            <a:r>
              <a:rPr lang="zh-CN" altLang="en-US" sz="2000" u="sng" dirty="0">
                <a:ln>
                  <a:noFill/>
                </a:ln>
                <a:solidFill>
                  <a:schemeClr val="tx1"/>
                </a:solidFill>
                <a:effectLst/>
                <a:latin typeface="楷体" panose="02010609060101010101" charset="-122"/>
                <a:ea typeface="楷体" panose="02010609060101010101" charset="-122"/>
                <a:cs typeface="楷体" panose="02010609060101010101" charset="-122"/>
                <a:sym typeface="+mn-ea"/>
              </a:rPr>
              <a:t>历史理解</a:t>
            </a:r>
            <a:r>
              <a:rPr lang="zh-CN" altLang="en-US" sz="2000" dirty="0">
                <a:ln>
                  <a:noFill/>
                </a:ln>
                <a:solidFill>
                  <a:schemeClr val="tx1"/>
                </a:solidFill>
                <a:effectLst/>
                <a:latin typeface="楷体" panose="02010609060101010101" charset="-122"/>
                <a:ea typeface="楷体" panose="02010609060101010101" charset="-122"/>
                <a:cs typeface="楷体" panose="02010609060101010101" charset="-122"/>
                <a:sym typeface="+mn-ea"/>
              </a:rPr>
              <a:t>为基础，有意识地对过去提出理性而系统的具有</a:t>
            </a:r>
            <a:r>
              <a:rPr lang="zh-CN" altLang="en-US" sz="2000" u="sng" dirty="0">
                <a:ln>
                  <a:noFill/>
                </a:ln>
                <a:solidFill>
                  <a:schemeClr val="tx1"/>
                </a:solidFill>
                <a:effectLst/>
                <a:latin typeface="楷体" panose="02010609060101010101" charset="-122"/>
                <a:ea typeface="楷体" panose="02010609060101010101" charset="-122"/>
                <a:cs typeface="楷体" panose="02010609060101010101" charset="-122"/>
                <a:sym typeface="+mn-ea"/>
              </a:rPr>
              <a:t>因果关系</a:t>
            </a:r>
            <a:r>
              <a:rPr lang="zh-CN" altLang="en-US" sz="2000" dirty="0">
                <a:ln>
                  <a:noFill/>
                </a:ln>
                <a:solidFill>
                  <a:schemeClr val="tx1"/>
                </a:solidFill>
                <a:effectLst/>
                <a:latin typeface="楷体" panose="02010609060101010101" charset="-122"/>
                <a:ea typeface="楷体" panose="02010609060101010101" charset="-122"/>
                <a:cs typeface="楷体" panose="02010609060101010101" charset="-122"/>
                <a:sym typeface="+mn-ea"/>
              </a:rPr>
              <a:t>的叙述。</a:t>
            </a:r>
            <a:r>
              <a:rPr lang="zh-CN" altLang="en-US" sz="2400" dirty="0">
                <a:ln>
                  <a:noFill/>
                </a:ln>
                <a:solidFill>
                  <a:schemeClr val="tx1"/>
                </a:solidFill>
                <a:effectLst/>
                <a:latin typeface="楷体" panose="02010609060101010101" charset="-122"/>
                <a:ea typeface="楷体" panose="02010609060101010101" charset="-122"/>
                <a:cs typeface="楷体" panose="02010609060101010101" charset="-122"/>
                <a:sym typeface="+mn-ea"/>
              </a:rPr>
              <a:t> </a:t>
            </a:r>
            <a:r>
              <a:rPr lang="en-US" altLang="zh-CN" dirty="0">
                <a:solidFill>
                  <a:schemeClr val="tx1"/>
                </a:solidFill>
                <a:latin typeface="楷体" panose="02010609060101010101" charset="-122"/>
                <a:ea typeface="楷体" panose="02010609060101010101" charset="-122"/>
                <a:cs typeface="楷体" panose="02010609060101010101" charset="-122"/>
                <a:sym typeface="+mn-ea"/>
              </a:rPr>
              <a:t>    ——《</a:t>
            </a:r>
            <a:r>
              <a:rPr lang="zh-CN" altLang="en-US" dirty="0">
                <a:solidFill>
                  <a:schemeClr val="tx1"/>
                </a:solidFill>
                <a:latin typeface="楷体" panose="02010609060101010101" charset="-122"/>
                <a:ea typeface="楷体" panose="02010609060101010101" charset="-122"/>
                <a:cs typeface="楷体" panose="02010609060101010101" charset="-122"/>
                <a:sym typeface="+mn-ea"/>
              </a:rPr>
              <a:t>普通高中历史课程标准</a:t>
            </a:r>
            <a:r>
              <a:rPr lang="en-US" altLang="zh-CN" dirty="0">
                <a:solidFill>
                  <a:schemeClr val="tx1"/>
                </a:solidFill>
                <a:latin typeface="楷体" panose="02010609060101010101" charset="-122"/>
                <a:ea typeface="楷体" panose="02010609060101010101" charset="-122"/>
                <a:cs typeface="楷体" panose="02010609060101010101" charset="-122"/>
                <a:sym typeface="+mn-ea"/>
              </a:rPr>
              <a:t>》</a:t>
            </a:r>
            <a:endParaRPr lang="en-US" altLang="zh-CN" dirty="0">
              <a:solidFill>
                <a:schemeClr val="tx1"/>
              </a:solidFill>
              <a:latin typeface="楷体" panose="02010609060101010101" charset="-122"/>
              <a:ea typeface="楷体" panose="02010609060101010101" charset="-122"/>
              <a:cs typeface="楷体" panose="02010609060101010101" charset="-122"/>
              <a:sym typeface="+mn-ea"/>
            </a:endParaRPr>
          </a:p>
          <a:p>
            <a:pPr marL="0" marR="0" lvl="0" indent="722630" algn="l" defTabSz="914400" rtl="0" eaLnBrk="1" fontAlgn="base" latinLnBrk="0" hangingPunct="1">
              <a:lnSpc>
                <a:spcPct val="150000"/>
              </a:lnSpc>
              <a:spcBef>
                <a:spcPct val="0"/>
              </a:spcBef>
              <a:spcAft>
                <a:spcPct val="0"/>
              </a:spcAft>
              <a:buClrTx/>
              <a:buSzTx/>
              <a:buFontTx/>
              <a:buNone/>
            </a:pPr>
            <a:endParaRPr lang="en-US" altLang="zh-CN" sz="1000" dirty="0">
              <a:solidFill>
                <a:schemeClr val="tx1"/>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lumMod val="94000"/>
              </a:srgbClr>
            </a:gs>
            <a:gs pos="100000">
              <a:srgbClr val="DCDCDC"/>
            </a:gs>
          </a:gsLst>
          <a:lin ang="5400000" scaled="0"/>
        </a:gradFill>
        <a:effectLst/>
      </p:bgPr>
    </p:bg>
    <p:spTree>
      <p:nvGrpSpPr>
        <p:cNvPr id="1" name=""/>
        <p:cNvGrpSpPr/>
        <p:nvPr/>
      </p:nvGrpSpPr>
      <p:grpSpPr/>
      <p:sp>
        <p:nvSpPr>
          <p:cNvPr id="16" name="文本框 15"/>
          <p:cNvSpPr txBox="1"/>
          <p:nvPr/>
        </p:nvSpPr>
        <p:spPr>
          <a:xfrm>
            <a:off x="1206500" y="806450"/>
            <a:ext cx="9561195" cy="2399665"/>
          </a:xfrm>
          <a:prstGeom prst="rect">
            <a:avLst/>
          </a:prstGeom>
          <a:solidFill>
            <a:schemeClr val="tx2">
              <a:lumMod val="20000"/>
              <a:lumOff val="80000"/>
            </a:schemeClr>
          </a:solidFill>
        </p:spPr>
        <p:txBody>
          <a:bodyPr wrap="square" rtlCol="0">
            <a:spAutoFit/>
          </a:bodyPr>
          <a:p>
            <a:pPr marL="0" marR="0" lvl="0" indent="579755" algn="l" defTabSz="914400" rtl="0" fontAlgn="base">
              <a:lnSpc>
                <a:spcPct val="150000"/>
              </a:lnSpc>
              <a:spcBef>
                <a:spcPct val="0"/>
              </a:spcBef>
              <a:spcAft>
                <a:spcPct val="0"/>
              </a:spcAft>
              <a:buClrTx/>
              <a:buSzTx/>
              <a:buFontTx/>
              <a:buNone/>
            </a:pPr>
            <a:r>
              <a:rPr lang="zh-CN" altLang="en-US" sz="2000" dirty="0">
                <a:ln>
                  <a:noFill/>
                </a:ln>
                <a:solidFill>
                  <a:schemeClr val="tx1"/>
                </a:solidFill>
                <a:effectLst/>
                <a:latin typeface="微软雅黑" panose="020B0503020204020204" charset="-122"/>
                <a:ea typeface="微软雅黑" panose="020B0503020204020204" charset="-122"/>
                <a:cs typeface="黑体" panose="02010609060101010101" pitchFamily="49" charset="-122"/>
                <a:sym typeface="+mn-ea"/>
              </a:rPr>
              <a:t>■</a:t>
            </a:r>
            <a:r>
              <a:rPr lang="zh-CN" altLang="en-US" sz="2000" dirty="0">
                <a:ln>
                  <a:noFill/>
                </a:ln>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秦晖：“历史学的任务就是解释，去解释历史事件的因果关系。如果不去解释，历史学就没有存在的意义。”</a:t>
            </a:r>
            <a:endParaRPr lang="zh-CN" altLang="en-US" sz="2000" dirty="0">
              <a:ln>
                <a:noFill/>
              </a:ln>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endParaRPr>
          </a:p>
          <a:p>
            <a:pPr marL="0" marR="0" lvl="0" indent="579755" algn="l" defTabSz="914400" rtl="0" fontAlgn="base">
              <a:lnSpc>
                <a:spcPct val="150000"/>
              </a:lnSpc>
              <a:spcBef>
                <a:spcPct val="0"/>
              </a:spcBef>
              <a:spcAft>
                <a:spcPct val="0"/>
              </a:spcAft>
              <a:buClrTx/>
              <a:buSzTx/>
              <a:buFontTx/>
              <a:buNone/>
            </a:pPr>
            <a:r>
              <a:rPr lang="zh-CN" altLang="en-US" sz="2000" dirty="0">
                <a:ln>
                  <a:noFill/>
                </a:ln>
                <a:solidFill>
                  <a:schemeClr val="tx1"/>
                </a:solidFill>
                <a:effectLst/>
                <a:latin typeface="微软雅黑" panose="020B0503020204020204" charset="-122"/>
                <a:ea typeface="微软雅黑" panose="020B0503020204020204" charset="-122"/>
                <a:cs typeface="黑体" panose="02010609060101010101" pitchFamily="49" charset="-122"/>
                <a:sym typeface="+mn-ea"/>
              </a:rPr>
              <a:t>■</a:t>
            </a:r>
            <a:r>
              <a:rPr lang="zh-CN" altLang="en-US" sz="2000" dirty="0">
                <a:ln>
                  <a:noFill/>
                </a:ln>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历史就是人类理解和解释自己的历史，</a:t>
            </a:r>
            <a:r>
              <a:rPr lang="zh-CN" altLang="en-US" sz="2000" u="sng" dirty="0">
                <a:ln>
                  <a:noFill/>
                </a:ln>
                <a:solidFill>
                  <a:srgbClr val="FF0000"/>
                </a:solidFill>
                <a:effectLst/>
                <a:latin typeface="黑体" panose="02010609060101010101" pitchFamily="49" charset="-122"/>
                <a:ea typeface="黑体" panose="02010609060101010101" pitchFamily="49" charset="-122"/>
                <a:cs typeface="黑体" panose="02010609060101010101" pitchFamily="49" charset="-122"/>
                <a:sym typeface="+mn-ea"/>
              </a:rPr>
              <a:t>历史学就是历史解释学</a:t>
            </a:r>
            <a:r>
              <a:rPr lang="zh-CN" altLang="en-US" sz="2000" dirty="0">
                <a:ln>
                  <a:noFill/>
                </a:ln>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a:t>
            </a:r>
            <a:endParaRPr lang="zh-CN" altLang="en-US" sz="2000" dirty="0">
              <a:ln>
                <a:noFill/>
              </a:ln>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endParaRPr>
          </a:p>
          <a:p>
            <a:pPr marL="0" marR="0" lvl="0" indent="579755" algn="l" defTabSz="914400" rtl="0" fontAlgn="base">
              <a:lnSpc>
                <a:spcPct val="150000"/>
              </a:lnSpc>
              <a:spcBef>
                <a:spcPct val="0"/>
              </a:spcBef>
              <a:spcAft>
                <a:spcPct val="0"/>
              </a:spcAft>
              <a:buClrTx/>
              <a:buSzTx/>
              <a:buFontTx/>
              <a:buNone/>
            </a:pPr>
            <a:r>
              <a:rPr lang="zh-CN" altLang="en-US" sz="2000" dirty="0">
                <a:ln>
                  <a:noFill/>
                </a:ln>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历史解释最具史学思维特征，</a:t>
            </a:r>
            <a:r>
              <a:rPr lang="zh-CN" altLang="en-US" sz="2000" u="sng" dirty="0">
                <a:ln>
                  <a:noFill/>
                </a:ln>
                <a:solidFill>
                  <a:srgbClr val="FF0000"/>
                </a:solidFill>
                <a:effectLst/>
                <a:latin typeface="黑体" panose="02010609060101010101" pitchFamily="49" charset="-122"/>
                <a:ea typeface="黑体" panose="02010609060101010101" pitchFamily="49" charset="-122"/>
                <a:cs typeface="黑体" panose="02010609060101010101" pitchFamily="49" charset="-122"/>
                <a:sym typeface="+mn-ea"/>
              </a:rPr>
              <a:t>历史认知的核心就是历史解释</a:t>
            </a:r>
            <a:r>
              <a:rPr lang="zh-CN" altLang="en-US" sz="2000" dirty="0">
                <a:ln>
                  <a:noFill/>
                </a:ln>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a:t>
            </a:r>
            <a:endParaRPr lang="zh-CN" altLang="en-US" sz="2000" dirty="0">
              <a:ln>
                <a:noFill/>
              </a:ln>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endParaRPr>
          </a:p>
          <a:p>
            <a:pPr marL="0" marR="0" lvl="0" indent="579755" algn="l" defTabSz="914400" rtl="0" fontAlgn="base">
              <a:lnSpc>
                <a:spcPct val="150000"/>
              </a:lnSpc>
              <a:spcBef>
                <a:spcPct val="0"/>
              </a:spcBef>
              <a:spcAft>
                <a:spcPct val="0"/>
              </a:spcAft>
              <a:buClrTx/>
              <a:buSzTx/>
              <a:buFontTx/>
              <a:buNone/>
            </a:pPr>
            <a:r>
              <a:rPr lang="zh-CN" altLang="en-US" sz="2000" u="sng" dirty="0">
                <a:ln>
                  <a:noFill/>
                </a:ln>
                <a:solidFill>
                  <a:srgbClr val="FF0000"/>
                </a:solidFill>
                <a:effectLst/>
                <a:latin typeface="黑体" panose="02010609060101010101" pitchFamily="49" charset="-122"/>
                <a:ea typeface="黑体" panose="02010609060101010101" pitchFamily="49" charset="-122"/>
                <a:cs typeface="黑体" panose="02010609060101010101" pitchFamily="49" charset="-122"/>
                <a:sym typeface="+mn-ea"/>
              </a:rPr>
              <a:t>解释能力是关键能力中的关键能力</a:t>
            </a:r>
            <a:r>
              <a:rPr lang="zh-CN" altLang="en-US" sz="2000" dirty="0">
                <a:ln>
                  <a:noFill/>
                </a:ln>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 </a:t>
            </a:r>
            <a:r>
              <a:rPr lang="zh-CN" altLang="en-US" dirty="0">
                <a:ln>
                  <a:noFill/>
                </a:ln>
                <a:solidFill>
                  <a:schemeClr val="tx1"/>
                </a:solidFill>
                <a:effectLst/>
                <a:latin typeface="黑体" panose="02010609060101010101" pitchFamily="49" charset="-122"/>
                <a:ea typeface="黑体" panose="02010609060101010101" pitchFamily="49" charset="-122"/>
                <a:cs typeface="黑体" panose="02010609060101010101" pitchFamily="49" charset="-122"/>
                <a:sym typeface="+mn-ea"/>
              </a:rPr>
              <a:t>             </a:t>
            </a:r>
            <a:r>
              <a:rPr lang="en-US" altLang="zh-CN" dirty="0">
                <a:solidFill>
                  <a:schemeClr val="tx1"/>
                </a:solidFill>
                <a:latin typeface="楷体" panose="02010609060101010101" charset="-122"/>
                <a:ea typeface="楷体" panose="02010609060101010101" charset="-122"/>
                <a:cs typeface="楷体" panose="02010609060101010101" charset="-122"/>
                <a:sym typeface="+mn-ea"/>
              </a:rPr>
              <a:t>——</a:t>
            </a:r>
            <a:r>
              <a:rPr lang="zh-CN" dirty="0">
                <a:solidFill>
                  <a:schemeClr val="tx1"/>
                </a:solidFill>
                <a:latin typeface="楷体" panose="02010609060101010101" charset="-122"/>
                <a:ea typeface="楷体" panose="02010609060101010101" charset="-122"/>
                <a:cs typeface="楷体" panose="02010609060101010101" charset="-122"/>
                <a:sym typeface="+mn-ea"/>
              </a:rPr>
              <a:t>刘芃</a:t>
            </a:r>
            <a:r>
              <a:rPr lang="en-US" altLang="zh-CN" dirty="0">
                <a:solidFill>
                  <a:schemeClr val="tx1"/>
                </a:solidFill>
                <a:latin typeface="楷体" panose="02010609060101010101" charset="-122"/>
                <a:ea typeface="楷体" panose="02010609060101010101" charset="-122"/>
                <a:cs typeface="楷体" panose="02010609060101010101" charset="-122"/>
                <a:sym typeface="+mn-ea"/>
              </a:rPr>
              <a:t>《</a:t>
            </a:r>
            <a:r>
              <a:rPr lang="zh-CN" altLang="en-US" dirty="0">
                <a:solidFill>
                  <a:schemeClr val="tx1"/>
                </a:solidFill>
                <a:latin typeface="楷体" panose="02010609060101010101" charset="-122"/>
                <a:ea typeface="楷体" panose="02010609060101010101" charset="-122"/>
                <a:cs typeface="楷体" panose="02010609060101010101" charset="-122"/>
                <a:sym typeface="+mn-ea"/>
              </a:rPr>
              <a:t>卷里卷外</a:t>
            </a:r>
            <a:r>
              <a:rPr lang="en-US" altLang="zh-CN" dirty="0">
                <a:solidFill>
                  <a:schemeClr val="tx1"/>
                </a:solidFill>
                <a:latin typeface="楷体" panose="02010609060101010101" charset="-122"/>
                <a:ea typeface="楷体" panose="02010609060101010101" charset="-122"/>
                <a:cs typeface="楷体" panose="02010609060101010101" charset="-122"/>
                <a:sym typeface="+mn-ea"/>
              </a:rPr>
              <a:t>》</a:t>
            </a:r>
            <a:endParaRPr lang="en-US" altLang="zh-CN" dirty="0">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2" name="文本框 1"/>
          <p:cNvSpPr txBox="1"/>
          <p:nvPr/>
        </p:nvSpPr>
        <p:spPr>
          <a:xfrm>
            <a:off x="1206500" y="3406775"/>
            <a:ext cx="9561195" cy="2491740"/>
          </a:xfrm>
          <a:prstGeom prst="rect">
            <a:avLst/>
          </a:prstGeom>
          <a:solidFill>
            <a:schemeClr val="accent2">
              <a:lumMod val="20000"/>
              <a:lumOff val="80000"/>
            </a:schemeClr>
          </a:solidFill>
        </p:spPr>
        <p:txBody>
          <a:bodyPr wrap="square" rtlCol="0">
            <a:spAutoFit/>
          </a:bodyPr>
          <a:p>
            <a:pPr algn="ctr" fontAlgn="auto">
              <a:lnSpc>
                <a:spcPct val="150000"/>
              </a:lnSpc>
            </a:pPr>
            <a:r>
              <a:rPr lang="zh-CN" altLang="en-US" sz="2400" b="1" u="sng">
                <a:solidFill>
                  <a:srgbClr val="FF0000"/>
                </a:solidFill>
                <a:latin typeface="黑体" panose="02010609060101010101" pitchFamily="49" charset="-122"/>
                <a:ea typeface="黑体" panose="02010609060101010101" pitchFamily="49" charset="-122"/>
                <a:cs typeface="黑体" panose="02010609060101010101" pitchFamily="49" charset="-122"/>
              </a:rPr>
              <a:t>影响解释的因素</a:t>
            </a:r>
            <a:endParaRPr lang="zh-CN"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56515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①时代、角度、立场、史观不同；   </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56515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②材料</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占有</a:t>
            </a:r>
            <a:r>
              <a:rPr lang="zh-CN" altLang="en-US" sz="2000">
                <a:latin typeface="黑体" panose="02010609060101010101" pitchFamily="49" charset="-122"/>
                <a:ea typeface="黑体" panose="02010609060101010101" pitchFamily="49" charset="-122"/>
                <a:cs typeface="黑体" panose="02010609060101010101" pitchFamily="49" charset="-122"/>
              </a:rPr>
              <a:t>程度不同；</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56515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sym typeface="+mn-ea"/>
              </a:rPr>
              <a:t>③研究</a:t>
            </a:r>
            <a:r>
              <a:rPr lang="zh-CN" altLang="en-US" sz="2000">
                <a:latin typeface="黑体" panose="02010609060101010101" pitchFamily="49" charset="-122"/>
                <a:ea typeface="黑体" panose="02010609060101010101" pitchFamily="49" charset="-122"/>
                <a:cs typeface="黑体" panose="02010609060101010101" pitchFamily="49" charset="-122"/>
              </a:rPr>
              <a:t>分析方法不同；             </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56515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④现实政治与社会主流思想影响。</a:t>
            </a:r>
            <a:endParaRPr lang="zh-CN" altLang="en-US" sz="2000">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nvGraphicFramePr>
        <p:xfrm>
          <a:off x="1257935" y="1364615"/>
          <a:ext cx="9966960" cy="3105150"/>
        </p:xfrm>
        <a:graphic>
          <a:graphicData uri="http://schemas.openxmlformats.org/drawingml/2006/table">
            <a:tbl>
              <a:tblPr firstRow="1" bandRow="1">
                <a:tableStyleId>{5940675A-B579-460E-94D1-54222C63F5DA}</a:tableStyleId>
              </a:tblPr>
              <a:tblGrid>
                <a:gridCol w="1005840"/>
                <a:gridCol w="1485900"/>
                <a:gridCol w="1023620"/>
                <a:gridCol w="1468120"/>
                <a:gridCol w="997585"/>
                <a:gridCol w="1491615"/>
                <a:gridCol w="1002665"/>
                <a:gridCol w="1491615"/>
              </a:tblGrid>
              <a:tr h="621030">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题号</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关键词</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题号</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关键词</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题号</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关键词</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题号</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关键词</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21030">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1</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表明</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5</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体现了</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9</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契合的是</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13</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揭示出</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21030">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2</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rgbClr val="FF0000"/>
                          </a:solidFill>
                          <a:latin typeface="黑体" panose="02010609060101010101" pitchFamily="49" charset="-122"/>
                          <a:ea typeface="黑体" panose="02010609060101010101" pitchFamily="49" charset="-122"/>
                          <a:cs typeface="宋体" panose="02010600030101010101" pitchFamily="2" charset="-122"/>
                        </a:rPr>
                        <a:t>为了</a:t>
                      </a:r>
                      <a:endParaRPr lang="en-US" altLang="en-US" sz="24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6</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强调的是</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10</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据此可知</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14</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反映了</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21030">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3</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反映出</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7</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历史时期</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11</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反映出</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15</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rgbClr val="FF0000"/>
                          </a:solidFill>
                          <a:latin typeface="黑体" panose="02010609060101010101" pitchFamily="49" charset="-122"/>
                          <a:ea typeface="黑体" panose="02010609060101010101" pitchFamily="49" charset="-122"/>
                          <a:cs typeface="宋体" panose="02010600030101010101" pitchFamily="2" charset="-122"/>
                        </a:rPr>
                        <a:t>主要原因</a:t>
                      </a:r>
                      <a:endParaRPr lang="en-US" altLang="en-US" sz="24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21030">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4</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rgbClr val="FF0000"/>
                          </a:solidFill>
                          <a:latin typeface="黑体" panose="02010609060101010101" pitchFamily="49" charset="-122"/>
                          <a:ea typeface="黑体" panose="02010609060101010101" pitchFamily="49" charset="-122"/>
                          <a:cs typeface="宋体" panose="02010600030101010101" pitchFamily="2" charset="-122"/>
                        </a:rPr>
                        <a:t>因为</a:t>
                      </a:r>
                      <a:endParaRPr lang="en-US" altLang="en-US" sz="24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8</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rgbClr val="FF0000"/>
                          </a:solidFill>
                          <a:latin typeface="黑体" panose="02010609060101010101" pitchFamily="49" charset="-122"/>
                          <a:ea typeface="黑体" panose="02010609060101010101" pitchFamily="49" charset="-122"/>
                          <a:cs typeface="宋体" panose="02010600030101010101" pitchFamily="2" charset="-122"/>
                        </a:rPr>
                        <a:t>旨在</a:t>
                      </a:r>
                      <a:endParaRPr lang="en-US" altLang="en-US" sz="24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宋体" panose="02010600030101010101" pitchFamily="2" charset="-122"/>
                        </a:rPr>
                        <a:t>12</a:t>
                      </a:r>
                      <a:endParaRPr lang="en-US" altLang="en-US" sz="24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solidFill>
                            <a:srgbClr val="FF0000"/>
                          </a:solidFill>
                          <a:latin typeface="黑体" panose="02010609060101010101" pitchFamily="49" charset="-122"/>
                          <a:ea typeface="黑体" panose="02010609060101010101" pitchFamily="49" charset="-122"/>
                          <a:cs typeface="宋体" panose="02010600030101010101" pitchFamily="2" charset="-122"/>
                        </a:rPr>
                        <a:t>因为</a:t>
                      </a:r>
                      <a:endParaRPr lang="en-US" altLang="en-US" sz="24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altLang="zh-CN" sz="1800" b="1">
                          <a:solidFill>
                            <a:srgbClr val="FF0000"/>
                          </a:solidFill>
                          <a:latin typeface="楷体" panose="02010609060101010101" charset="-122"/>
                          <a:ea typeface="楷体" panose="02010609060101010101" charset="-122"/>
                          <a:cs typeface="楷体" panose="02010609060101010101" charset="-122"/>
                        </a:rPr>
                        <a:t>2024</a:t>
                      </a:r>
                      <a:r>
                        <a:rPr lang="zh-CN" altLang="en-US" sz="1800" b="1">
                          <a:solidFill>
                            <a:srgbClr val="FF0000"/>
                          </a:solidFill>
                          <a:latin typeface="楷体" panose="02010609060101010101" charset="-122"/>
                          <a:ea typeface="楷体" panose="02010609060101010101" charset="-122"/>
                          <a:cs typeface="楷体" panose="02010609060101010101" charset="-122"/>
                        </a:rPr>
                        <a:t>年山东卷</a:t>
                      </a:r>
                      <a:endParaRPr lang="zh-CN"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nvSpPr>
        <p:spPr>
          <a:xfrm>
            <a:off x="1257935" y="4639310"/>
            <a:ext cx="10224135" cy="922020"/>
          </a:xfrm>
          <a:prstGeom prst="rect">
            <a:avLst/>
          </a:prstGeom>
          <a:noFill/>
        </p:spPr>
        <p:txBody>
          <a:bodyPr wrap="square" rtlCol="0">
            <a:spAutoFit/>
          </a:bodyPr>
          <a:p>
            <a:pPr fontAlgn="auto">
              <a:lnSpc>
                <a:spcPct val="150000"/>
              </a:lnSpc>
            </a:pPr>
            <a:r>
              <a:rPr lang="en-US" altLang="zh-CN" b="1">
                <a:solidFill>
                  <a:srgbClr val="FF0000"/>
                </a:solidFill>
                <a:latin typeface="楷体" panose="02010609060101010101" charset="-122"/>
                <a:ea typeface="楷体" panose="02010609060101010101" charset="-122"/>
              </a:rPr>
              <a:t>1.</a:t>
            </a:r>
            <a:r>
              <a:rPr lang="zh-CN" b="1">
                <a:solidFill>
                  <a:srgbClr val="FF0000"/>
                </a:solidFill>
                <a:latin typeface="楷体" panose="02010609060101010101" charset="-122"/>
                <a:ea typeface="楷体" panose="02010609060101010101" charset="-122"/>
              </a:rPr>
              <a:t>史论类：</a:t>
            </a:r>
            <a:r>
              <a:rPr lang="en-US" altLang="zh-CN" b="1">
                <a:solidFill>
                  <a:srgbClr val="FF0000"/>
                </a:solidFill>
                <a:latin typeface="楷体" panose="02010609060101010101" charset="-122"/>
                <a:ea typeface="楷体" panose="02010609060101010101" charset="-122"/>
              </a:rPr>
              <a:t>1</a:t>
            </a:r>
            <a:r>
              <a:rPr lang="zh-CN" altLang="en-US" b="1">
                <a:solidFill>
                  <a:srgbClr val="FF0000"/>
                </a:solidFill>
                <a:latin typeface="楷体" panose="02010609060101010101" charset="-122"/>
                <a:ea typeface="楷体" panose="02010609060101010101" charset="-122"/>
              </a:rPr>
              <a:t>、</a:t>
            </a:r>
            <a:r>
              <a:rPr lang="en-US" altLang="zh-CN" b="1">
                <a:solidFill>
                  <a:srgbClr val="FF0000"/>
                </a:solidFill>
                <a:latin typeface="楷体" panose="02010609060101010101" charset="-122"/>
                <a:ea typeface="楷体" panose="02010609060101010101" charset="-122"/>
              </a:rPr>
              <a:t>3</a:t>
            </a:r>
            <a:r>
              <a:rPr lang="zh-CN" altLang="en-US" b="1">
                <a:solidFill>
                  <a:srgbClr val="FF0000"/>
                </a:solidFill>
                <a:latin typeface="楷体" panose="02010609060101010101" charset="-122"/>
                <a:ea typeface="楷体" panose="02010609060101010101" charset="-122"/>
              </a:rPr>
              <a:t>、</a:t>
            </a:r>
            <a:r>
              <a:rPr lang="en-US" altLang="zh-CN" b="1">
                <a:solidFill>
                  <a:srgbClr val="FF0000"/>
                </a:solidFill>
                <a:latin typeface="楷体" panose="02010609060101010101" charset="-122"/>
                <a:ea typeface="楷体" panose="02010609060101010101" charset="-122"/>
              </a:rPr>
              <a:t>5</a:t>
            </a:r>
            <a:r>
              <a:rPr lang="zh-CN" altLang="en-US" b="1">
                <a:solidFill>
                  <a:srgbClr val="FF0000"/>
                </a:solidFill>
                <a:latin typeface="楷体" panose="02010609060101010101" charset="-122"/>
                <a:ea typeface="楷体" panose="02010609060101010101" charset="-122"/>
              </a:rPr>
              <a:t>、</a:t>
            </a:r>
            <a:r>
              <a:rPr lang="en-US" altLang="zh-CN" b="1">
                <a:solidFill>
                  <a:srgbClr val="FF0000"/>
                </a:solidFill>
                <a:latin typeface="楷体" panose="02010609060101010101" charset="-122"/>
                <a:ea typeface="楷体" panose="02010609060101010101" charset="-122"/>
              </a:rPr>
              <a:t>6</a:t>
            </a:r>
            <a:r>
              <a:rPr lang="zh-CN" altLang="en-US" b="1">
                <a:solidFill>
                  <a:srgbClr val="FF0000"/>
                </a:solidFill>
                <a:latin typeface="楷体" panose="02010609060101010101" charset="-122"/>
                <a:ea typeface="楷体" panose="02010609060101010101" charset="-122"/>
              </a:rPr>
              <a:t>、</a:t>
            </a:r>
            <a:r>
              <a:rPr lang="en-US" altLang="zh-CN" b="1">
                <a:solidFill>
                  <a:srgbClr val="FF0000"/>
                </a:solidFill>
                <a:latin typeface="楷体" panose="02010609060101010101" charset="-122"/>
                <a:ea typeface="楷体" panose="02010609060101010101" charset="-122"/>
              </a:rPr>
              <a:t>7</a:t>
            </a:r>
            <a:r>
              <a:rPr lang="zh-CN" altLang="en-US" b="1">
                <a:solidFill>
                  <a:srgbClr val="FF0000"/>
                </a:solidFill>
                <a:latin typeface="楷体" panose="02010609060101010101" charset="-122"/>
                <a:ea typeface="楷体" panose="02010609060101010101" charset="-122"/>
              </a:rPr>
              <a:t>、</a:t>
            </a:r>
            <a:r>
              <a:rPr lang="en-US" altLang="zh-CN" b="1">
                <a:solidFill>
                  <a:srgbClr val="FF0000"/>
                </a:solidFill>
                <a:latin typeface="楷体" panose="02010609060101010101" charset="-122"/>
                <a:ea typeface="楷体" panose="02010609060101010101" charset="-122"/>
              </a:rPr>
              <a:t>9</a:t>
            </a:r>
            <a:r>
              <a:rPr lang="zh-CN" altLang="en-US" b="1">
                <a:solidFill>
                  <a:srgbClr val="FF0000"/>
                </a:solidFill>
                <a:latin typeface="楷体" panose="02010609060101010101" charset="-122"/>
                <a:ea typeface="楷体" panose="02010609060101010101" charset="-122"/>
              </a:rPr>
              <a:t>、</a:t>
            </a:r>
            <a:r>
              <a:rPr lang="en-US" altLang="zh-CN" b="1">
                <a:solidFill>
                  <a:srgbClr val="FF0000"/>
                </a:solidFill>
                <a:latin typeface="楷体" panose="02010609060101010101" charset="-122"/>
                <a:ea typeface="楷体" panose="02010609060101010101" charset="-122"/>
              </a:rPr>
              <a:t>10</a:t>
            </a:r>
            <a:r>
              <a:rPr lang="zh-CN" altLang="en-US" b="1">
                <a:solidFill>
                  <a:srgbClr val="FF0000"/>
                </a:solidFill>
                <a:latin typeface="楷体" panose="02010609060101010101" charset="-122"/>
                <a:ea typeface="楷体" panose="02010609060101010101" charset="-122"/>
              </a:rPr>
              <a:t>、</a:t>
            </a:r>
            <a:r>
              <a:rPr lang="en-US" altLang="zh-CN" b="1">
                <a:solidFill>
                  <a:srgbClr val="FF0000"/>
                </a:solidFill>
                <a:latin typeface="楷体" panose="02010609060101010101" charset="-122"/>
                <a:ea typeface="楷体" panose="02010609060101010101" charset="-122"/>
              </a:rPr>
              <a:t>11</a:t>
            </a:r>
            <a:r>
              <a:rPr lang="zh-CN" altLang="en-US" b="1">
                <a:solidFill>
                  <a:srgbClr val="FF0000"/>
                </a:solidFill>
                <a:latin typeface="楷体" panose="02010609060101010101" charset="-122"/>
                <a:ea typeface="楷体" panose="02010609060101010101" charset="-122"/>
              </a:rPr>
              <a:t>、</a:t>
            </a:r>
            <a:r>
              <a:rPr lang="en-US" altLang="zh-CN" b="1">
                <a:solidFill>
                  <a:srgbClr val="FF0000"/>
                </a:solidFill>
                <a:latin typeface="楷体" panose="02010609060101010101" charset="-122"/>
                <a:ea typeface="楷体" panose="02010609060101010101" charset="-122"/>
              </a:rPr>
              <a:t>13</a:t>
            </a:r>
            <a:r>
              <a:rPr lang="zh-CN" altLang="en-US" b="1">
                <a:solidFill>
                  <a:srgbClr val="FF0000"/>
                </a:solidFill>
                <a:latin typeface="楷体" panose="02010609060101010101" charset="-122"/>
                <a:ea typeface="楷体" panose="02010609060101010101" charset="-122"/>
              </a:rPr>
              <a:t>、</a:t>
            </a:r>
            <a:r>
              <a:rPr lang="en-US" altLang="zh-CN" b="1">
                <a:solidFill>
                  <a:srgbClr val="FF0000"/>
                </a:solidFill>
                <a:latin typeface="楷体" panose="02010609060101010101" charset="-122"/>
                <a:ea typeface="楷体" panose="02010609060101010101" charset="-122"/>
              </a:rPr>
              <a:t>14</a:t>
            </a:r>
            <a:r>
              <a:rPr lang="zh-CN" altLang="en-US" b="1">
                <a:solidFill>
                  <a:srgbClr val="FF0000"/>
                </a:solidFill>
                <a:latin typeface="楷体" panose="02010609060101010101" charset="-122"/>
                <a:ea typeface="楷体" panose="02010609060101010101" charset="-122"/>
              </a:rPr>
              <a:t>题共</a:t>
            </a:r>
            <a:r>
              <a:rPr lang="en-US" altLang="zh-CN" b="1">
                <a:solidFill>
                  <a:srgbClr val="FF0000"/>
                </a:solidFill>
                <a:latin typeface="楷体" panose="02010609060101010101" charset="-122"/>
                <a:ea typeface="楷体" panose="02010609060101010101" charset="-122"/>
              </a:rPr>
              <a:t>10</a:t>
            </a:r>
            <a:r>
              <a:rPr lang="zh-CN" altLang="en-US" b="1">
                <a:solidFill>
                  <a:srgbClr val="FF0000"/>
                </a:solidFill>
                <a:latin typeface="楷体" panose="02010609060101010101" charset="-122"/>
                <a:ea typeface="楷体" panose="02010609060101010101" charset="-122"/>
              </a:rPr>
              <a:t>个，占比</a:t>
            </a:r>
            <a:r>
              <a:rPr lang="en-US" altLang="zh-CN" b="1">
                <a:solidFill>
                  <a:srgbClr val="FF0000"/>
                </a:solidFill>
                <a:latin typeface="楷体" panose="02010609060101010101" charset="-122"/>
                <a:ea typeface="楷体" panose="02010609060101010101" charset="-122"/>
              </a:rPr>
              <a:t>67%</a:t>
            </a:r>
            <a:r>
              <a:rPr lang="zh-CN" altLang="en-US" b="1">
                <a:solidFill>
                  <a:srgbClr val="FF0000"/>
                </a:solidFill>
                <a:latin typeface="楷体" panose="02010609060101010101" charset="-122"/>
                <a:ea typeface="楷体" panose="02010609060101010101" charset="-122"/>
              </a:rPr>
              <a:t>；强调现象与观点的</a:t>
            </a:r>
            <a:r>
              <a:rPr lang="zh-CN" altLang="en-US" b="1">
                <a:solidFill>
                  <a:srgbClr val="FF0000"/>
                </a:solidFill>
                <a:latin typeface="楷体" panose="02010609060101010101" charset="-122"/>
                <a:ea typeface="楷体" panose="02010609060101010101" charset="-122"/>
                <a:sym typeface="+mn-ea"/>
              </a:rPr>
              <a:t>解释</a:t>
            </a:r>
            <a:r>
              <a:rPr lang="zh-CN" altLang="en-US" b="1">
                <a:solidFill>
                  <a:srgbClr val="FF0000"/>
                </a:solidFill>
                <a:latin typeface="楷体" panose="02010609060101010101" charset="-122"/>
                <a:ea typeface="楷体" panose="02010609060101010101" charset="-122"/>
              </a:rPr>
              <a:t>。</a:t>
            </a:r>
            <a:endParaRPr lang="zh-CN" altLang="en-US" b="1">
              <a:solidFill>
                <a:srgbClr val="FF0000"/>
              </a:solidFill>
              <a:latin typeface="楷体" panose="02010609060101010101" charset="-122"/>
              <a:ea typeface="楷体" panose="02010609060101010101" charset="-122"/>
            </a:endParaRPr>
          </a:p>
          <a:p>
            <a:pPr fontAlgn="auto">
              <a:lnSpc>
                <a:spcPct val="150000"/>
              </a:lnSpc>
            </a:pPr>
            <a:r>
              <a:rPr lang="en-US" altLang="zh-CN" b="1">
                <a:solidFill>
                  <a:srgbClr val="FF0000"/>
                </a:solidFill>
                <a:latin typeface="楷体" panose="02010609060101010101" charset="-122"/>
                <a:ea typeface="楷体" panose="02010609060101010101" charset="-122"/>
              </a:rPr>
              <a:t>2.</a:t>
            </a:r>
            <a:r>
              <a:rPr lang="zh-CN" altLang="en-US" b="1">
                <a:solidFill>
                  <a:srgbClr val="FF0000"/>
                </a:solidFill>
                <a:latin typeface="楷体" panose="02010609060101010101" charset="-122"/>
                <a:ea typeface="楷体" panose="02010609060101010101" charset="-122"/>
              </a:rPr>
              <a:t>因果类：</a:t>
            </a:r>
            <a:r>
              <a:rPr lang="en-US" altLang="zh-CN" b="1">
                <a:solidFill>
                  <a:srgbClr val="FF0000"/>
                </a:solidFill>
                <a:latin typeface="楷体" panose="02010609060101010101" charset="-122"/>
                <a:ea typeface="楷体" panose="02010609060101010101" charset="-122"/>
              </a:rPr>
              <a:t>2</a:t>
            </a:r>
            <a:r>
              <a:rPr lang="zh-CN" altLang="en-US" b="1">
                <a:solidFill>
                  <a:srgbClr val="FF0000"/>
                </a:solidFill>
                <a:latin typeface="楷体" panose="02010609060101010101" charset="-122"/>
                <a:ea typeface="楷体" panose="02010609060101010101" charset="-122"/>
              </a:rPr>
              <a:t>、</a:t>
            </a:r>
            <a:r>
              <a:rPr lang="en-US" altLang="zh-CN" b="1">
                <a:solidFill>
                  <a:srgbClr val="FF0000"/>
                </a:solidFill>
                <a:latin typeface="楷体" panose="02010609060101010101" charset="-122"/>
                <a:ea typeface="楷体" panose="02010609060101010101" charset="-122"/>
              </a:rPr>
              <a:t>4</a:t>
            </a:r>
            <a:r>
              <a:rPr lang="zh-CN" altLang="en-US" b="1">
                <a:solidFill>
                  <a:srgbClr val="FF0000"/>
                </a:solidFill>
                <a:latin typeface="楷体" panose="02010609060101010101" charset="-122"/>
                <a:ea typeface="楷体" panose="02010609060101010101" charset="-122"/>
              </a:rPr>
              <a:t>、</a:t>
            </a:r>
            <a:r>
              <a:rPr lang="en-US" altLang="zh-CN" b="1">
                <a:solidFill>
                  <a:srgbClr val="FF0000"/>
                </a:solidFill>
                <a:latin typeface="楷体" panose="02010609060101010101" charset="-122"/>
                <a:ea typeface="楷体" panose="02010609060101010101" charset="-122"/>
              </a:rPr>
              <a:t>8</a:t>
            </a:r>
            <a:r>
              <a:rPr lang="zh-CN" altLang="en-US" b="1">
                <a:solidFill>
                  <a:srgbClr val="FF0000"/>
                </a:solidFill>
                <a:latin typeface="楷体" panose="02010609060101010101" charset="-122"/>
                <a:ea typeface="楷体" panose="02010609060101010101" charset="-122"/>
              </a:rPr>
              <a:t>、</a:t>
            </a:r>
            <a:r>
              <a:rPr lang="en-US" altLang="zh-CN" b="1">
                <a:solidFill>
                  <a:srgbClr val="FF0000"/>
                </a:solidFill>
                <a:latin typeface="楷体" panose="02010609060101010101" charset="-122"/>
                <a:ea typeface="楷体" panose="02010609060101010101" charset="-122"/>
              </a:rPr>
              <a:t>12</a:t>
            </a:r>
            <a:r>
              <a:rPr lang="zh-CN" altLang="en-US" b="1">
                <a:solidFill>
                  <a:srgbClr val="FF0000"/>
                </a:solidFill>
                <a:latin typeface="楷体" panose="02010609060101010101" charset="-122"/>
                <a:ea typeface="楷体" panose="02010609060101010101" charset="-122"/>
              </a:rPr>
              <a:t>、</a:t>
            </a:r>
            <a:r>
              <a:rPr lang="en-US" altLang="zh-CN" b="1">
                <a:solidFill>
                  <a:srgbClr val="FF0000"/>
                </a:solidFill>
                <a:latin typeface="楷体" panose="02010609060101010101" charset="-122"/>
                <a:ea typeface="楷体" panose="02010609060101010101" charset="-122"/>
              </a:rPr>
              <a:t>15</a:t>
            </a:r>
            <a:r>
              <a:rPr lang="zh-CN" altLang="en-US" b="1">
                <a:solidFill>
                  <a:srgbClr val="FF0000"/>
                </a:solidFill>
                <a:latin typeface="楷体" panose="02010609060101010101" charset="-122"/>
                <a:ea typeface="楷体" panose="02010609060101010101" charset="-122"/>
              </a:rPr>
              <a:t>题共</a:t>
            </a:r>
            <a:r>
              <a:rPr lang="en-US" altLang="zh-CN" b="1">
                <a:solidFill>
                  <a:srgbClr val="FF0000"/>
                </a:solidFill>
                <a:latin typeface="楷体" panose="02010609060101010101" charset="-122"/>
                <a:ea typeface="楷体" panose="02010609060101010101" charset="-122"/>
              </a:rPr>
              <a:t>5</a:t>
            </a:r>
            <a:r>
              <a:rPr lang="zh-CN" altLang="en-US" b="1">
                <a:solidFill>
                  <a:srgbClr val="FF0000"/>
                </a:solidFill>
                <a:latin typeface="楷体" panose="02010609060101010101" charset="-122"/>
                <a:ea typeface="楷体" panose="02010609060101010101" charset="-122"/>
              </a:rPr>
              <a:t>个，占比</a:t>
            </a:r>
            <a:r>
              <a:rPr lang="en-US" altLang="zh-CN" b="1">
                <a:solidFill>
                  <a:srgbClr val="FF0000"/>
                </a:solidFill>
                <a:latin typeface="楷体" panose="02010609060101010101" charset="-122"/>
                <a:ea typeface="楷体" panose="02010609060101010101" charset="-122"/>
              </a:rPr>
              <a:t>33%</a:t>
            </a:r>
            <a:r>
              <a:rPr lang="zh-CN" altLang="en-US" b="1">
                <a:solidFill>
                  <a:srgbClr val="FF0000"/>
                </a:solidFill>
                <a:latin typeface="楷体" panose="02010609060101010101" charset="-122"/>
                <a:ea typeface="楷体" panose="02010609060101010101" charset="-122"/>
              </a:rPr>
              <a:t>；强调事物之间的内在联系。</a:t>
            </a:r>
            <a:endParaRPr lang="zh-CN" altLang="en-US" b="1">
              <a:solidFill>
                <a:srgbClr val="FF0000"/>
              </a:solidFill>
              <a:latin typeface="楷体" panose="02010609060101010101" charset="-122"/>
              <a:ea typeface="楷体" panose="02010609060101010101" charset="-122"/>
            </a:endParaRPr>
          </a:p>
        </p:txBody>
      </p:sp>
      <p:sp>
        <p:nvSpPr>
          <p:cNvPr id="2048003" name="文本框 2048002"/>
          <p:cNvSpPr txBox="1"/>
          <p:nvPr/>
        </p:nvSpPr>
        <p:spPr>
          <a:xfrm>
            <a:off x="1257935" y="418465"/>
            <a:ext cx="9966960" cy="760095"/>
          </a:xfrm>
          <a:prstGeom prst="rect">
            <a:avLst/>
          </a:prstGeom>
          <a:solidFill>
            <a:srgbClr val="0000FF"/>
          </a:solidFill>
          <a:ln w="9525">
            <a:noFill/>
          </a:ln>
          <a:effectLst>
            <a:outerShdw dist="107763" dir="2699999" algn="ctr" rotWithShape="0">
              <a:schemeClr val="bg2">
                <a:alpha val="50000"/>
              </a:schemeClr>
            </a:outerShdw>
          </a:effectLst>
        </p:spPr>
        <p:txBody>
          <a:bodyPr wrap="square" lIns="121914" tIns="60957" rIns="121914" bIns="60957">
            <a:spAutoFit/>
          </a:bodyPr>
          <a:p>
            <a:pPr algn="ctr">
              <a:lnSpc>
                <a:spcPct val="130000"/>
              </a:lnSpc>
            </a:pPr>
            <a:r>
              <a:rPr lang="en-US" sz="3200" b="1" dirty="0">
                <a:solidFill>
                  <a:schemeClr val="bg1"/>
                </a:solidFill>
                <a:ea typeface="黑体" panose="02010609060101010101" pitchFamily="49" charset="-122"/>
              </a:rPr>
              <a:t>3.</a:t>
            </a:r>
            <a:r>
              <a:rPr lang="zh-CN" altLang="en-US" sz="3200" b="1" dirty="0">
                <a:solidFill>
                  <a:schemeClr val="bg1"/>
                </a:solidFill>
                <a:ea typeface="黑体" panose="02010609060101010101" pitchFamily="49" charset="-122"/>
              </a:rPr>
              <a:t>学科素养的考查</a:t>
            </a:r>
            <a:endParaRPr lang="zh-CN" altLang="en-US" sz="3200" b="1" dirty="0">
              <a:solidFill>
                <a:schemeClr val="bg1"/>
              </a:solidFill>
              <a:ea typeface="黑体" panose="02010609060101010101" pitchFamily="49" charset="-122"/>
            </a:endParaRPr>
          </a:p>
        </p:txBody>
      </p:sp>
      <p:sp>
        <p:nvSpPr>
          <p:cNvPr id="3" name="文本框 2"/>
          <p:cNvSpPr txBox="1"/>
          <p:nvPr/>
        </p:nvSpPr>
        <p:spPr>
          <a:xfrm>
            <a:off x="1257935" y="4587875"/>
            <a:ext cx="9966960" cy="1753235"/>
          </a:xfrm>
          <a:prstGeom prst="rect">
            <a:avLst/>
          </a:prstGeom>
          <a:solidFill>
            <a:srgbClr val="FF0000"/>
          </a:solidFill>
        </p:spPr>
        <p:txBody>
          <a:bodyPr wrap="square" rtlCol="0">
            <a:spAutoFit/>
          </a:bodyPr>
          <a:p>
            <a:pPr algn="l" fontAlgn="auto">
              <a:lnSpc>
                <a:spcPct val="150000"/>
              </a:lnSpc>
            </a:pPr>
            <a:r>
              <a:rPr lang="zh-CN" altLang="en-US" sz="2400" b="1">
                <a:solidFill>
                  <a:schemeClr val="bg1"/>
                </a:solidFill>
                <a:latin typeface="Calibri" panose="020F0502020204030204" charset="0"/>
                <a:ea typeface="黑体" panose="02010609060101010101" pitchFamily="49" charset="-122"/>
                <a:cs typeface="黑体" panose="02010609060101010101" pitchFamily="49" charset="-122"/>
              </a:rPr>
              <a:t>①</a:t>
            </a:r>
            <a:r>
              <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rPr>
              <a:t>由史导论、因果联系，都是历史解释。</a:t>
            </a:r>
            <a:r>
              <a:rPr lang="en-US" altLang="zh-CN"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 </a:t>
            </a:r>
            <a:endParaRPr lang="en-US" altLang="zh-CN"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gn="l" fontAlgn="auto">
              <a:lnSpc>
                <a:spcPct val="150000"/>
              </a:lnSpc>
            </a:pPr>
            <a:r>
              <a:rPr lang="zh-CN" sz="2400" b="1">
                <a:solidFill>
                  <a:schemeClr val="bg1"/>
                </a:solidFill>
                <a:latin typeface="Calibri" panose="020F0502020204030204" charset="0"/>
                <a:ea typeface="黑体" panose="02010609060101010101" pitchFamily="49" charset="-122"/>
                <a:cs typeface="黑体" panose="02010609060101010101" pitchFamily="49" charset="-122"/>
                <a:sym typeface="+mn-ea"/>
              </a:rPr>
              <a:t>②</a:t>
            </a:r>
            <a:r>
              <a:rPr lang="zh-CN"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从事实判断到价值判断</a:t>
            </a:r>
            <a:r>
              <a:rPr lang="zh-CN"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lang="zh-CN"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客观题主观化</a:t>
            </a:r>
            <a:r>
              <a:rPr lang="zh-CN"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endParaRPr lang="zh-CN"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gn="l" fontAlgn="auto">
              <a:lnSpc>
                <a:spcPct val="150000"/>
              </a:lnSpc>
            </a:pPr>
            <a:r>
              <a:rPr lang="zh-CN" altLang="en-US" sz="2400" b="1">
                <a:solidFill>
                  <a:schemeClr val="bg1"/>
                </a:solidFill>
                <a:latin typeface="Calibri" panose="020F0502020204030204" charset="0"/>
                <a:ea typeface="黑体" panose="02010609060101010101" pitchFamily="49" charset="-122"/>
                <a:cs typeface="黑体" panose="02010609060101010101" pitchFamily="49" charset="-122"/>
              </a:rPr>
              <a:t>③</a:t>
            </a:r>
            <a:r>
              <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rPr>
              <a:t>从记忆历史到解释历史，是课程改革和高考改革的新常态！</a:t>
            </a:r>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表格 2"/>
          <p:cNvGraphicFramePr/>
          <p:nvPr/>
        </p:nvGraphicFramePr>
        <p:xfrm>
          <a:off x="1868170" y="1073785"/>
          <a:ext cx="8774430" cy="4234815"/>
        </p:xfrm>
        <a:graphic>
          <a:graphicData uri="http://schemas.openxmlformats.org/drawingml/2006/table">
            <a:tbl>
              <a:tblPr firstRow="1" bandRow="1">
                <a:tableStyleId>{5C22544A-7EE6-4342-B048-85BDC9FD1C3A}</a:tableStyleId>
              </a:tblPr>
              <a:tblGrid>
                <a:gridCol w="1049020"/>
                <a:gridCol w="3224530"/>
                <a:gridCol w="1096010"/>
                <a:gridCol w="3404870"/>
              </a:tblGrid>
              <a:tr h="470535">
                <a:tc>
                  <a:txBody>
                    <a:bodyPr/>
                    <a:p>
                      <a:pPr algn="ctr">
                        <a:buNone/>
                      </a:pPr>
                      <a:r>
                        <a:rPr lang="zh-CN" altLang="en-US" sz="2400">
                          <a:latin typeface="黑体" panose="02010609060101010101" pitchFamily="49" charset="-122"/>
                          <a:ea typeface="黑体" panose="02010609060101010101" pitchFamily="49" charset="-122"/>
                        </a:rPr>
                        <a:t>题号</a:t>
                      </a:r>
                      <a:endParaRPr lang="zh-CN" altLang="en-US" sz="2400">
                        <a:latin typeface="黑体" panose="02010609060101010101" pitchFamily="49" charset="-122"/>
                        <a:ea typeface="黑体" panose="02010609060101010101" pitchFamily="49" charset="-122"/>
                      </a:endParaRPr>
                    </a:p>
                  </a:txBody>
                  <a:tcPr/>
                </a:tc>
                <a:tc>
                  <a:txBody>
                    <a:bodyPr/>
                    <a:p>
                      <a:pPr algn="ctr">
                        <a:buNone/>
                      </a:pPr>
                      <a:r>
                        <a:rPr lang="zh-CN" altLang="en-US" sz="2400">
                          <a:latin typeface="黑体" panose="02010609060101010101" pitchFamily="49" charset="-122"/>
                          <a:ea typeface="黑体" panose="02010609060101010101" pitchFamily="49" charset="-122"/>
                        </a:rPr>
                        <a:t>类型</a:t>
                      </a:r>
                      <a:endParaRPr lang="zh-CN" altLang="en-US" sz="2400">
                        <a:latin typeface="黑体" panose="02010609060101010101" pitchFamily="49" charset="-122"/>
                        <a:ea typeface="黑体" panose="02010609060101010101" pitchFamily="49" charset="-122"/>
                      </a:endParaRPr>
                    </a:p>
                  </a:txBody>
                  <a:tcPr/>
                </a:tc>
                <a:tc>
                  <a:txBody>
                    <a:bodyPr/>
                    <a:p>
                      <a:pPr algn="ctr">
                        <a:buNone/>
                      </a:pPr>
                      <a:r>
                        <a:rPr lang="zh-CN" altLang="en-US" sz="2400">
                          <a:latin typeface="黑体" panose="02010609060101010101" pitchFamily="49" charset="-122"/>
                          <a:ea typeface="黑体" panose="02010609060101010101" pitchFamily="49" charset="-122"/>
                        </a:rPr>
                        <a:t>题号</a:t>
                      </a:r>
                      <a:endParaRPr lang="zh-CN" altLang="en-US" sz="2400">
                        <a:latin typeface="黑体" panose="02010609060101010101" pitchFamily="49" charset="-122"/>
                        <a:ea typeface="黑体" panose="02010609060101010101" pitchFamily="49" charset="-122"/>
                      </a:endParaRPr>
                    </a:p>
                  </a:txBody>
                  <a:tcPr/>
                </a:tc>
                <a:tc>
                  <a:txBody>
                    <a:bodyPr/>
                    <a:p>
                      <a:pPr algn="ctr">
                        <a:buNone/>
                      </a:pPr>
                      <a:r>
                        <a:rPr lang="zh-CN" altLang="en-US" sz="2400">
                          <a:latin typeface="黑体" panose="02010609060101010101" pitchFamily="49" charset="-122"/>
                          <a:ea typeface="黑体" panose="02010609060101010101" pitchFamily="49" charset="-122"/>
                        </a:rPr>
                        <a:t>类型</a:t>
                      </a:r>
                      <a:endParaRPr lang="zh-CN" altLang="en-US" sz="2400">
                        <a:latin typeface="黑体" panose="02010609060101010101" pitchFamily="49" charset="-122"/>
                        <a:ea typeface="黑体" panose="02010609060101010101" pitchFamily="49" charset="-122"/>
                      </a:endParaRPr>
                    </a:p>
                  </a:txBody>
                  <a:tcPr/>
                </a:tc>
              </a:tr>
              <a:tr h="470535">
                <a:tc>
                  <a:txBody>
                    <a:bodyPr/>
                    <a:p>
                      <a:pPr algn="ctr">
                        <a:buNone/>
                      </a:pPr>
                      <a:r>
                        <a:rPr lang="en-US" altLang="zh-CN" sz="2400">
                          <a:latin typeface="黑体" panose="02010609060101010101" pitchFamily="49" charset="-122"/>
                          <a:ea typeface="黑体" panose="02010609060101010101" pitchFamily="49" charset="-122"/>
                        </a:rPr>
                        <a:t>1</a:t>
                      </a:r>
                      <a:endParaRPr lang="en-US" altLang="zh-CN" sz="2400">
                        <a:latin typeface="黑体" panose="02010609060101010101" pitchFamily="49" charset="-122"/>
                        <a:ea typeface="黑体" panose="02010609060101010101" pitchFamily="49" charset="-122"/>
                      </a:endParaRPr>
                    </a:p>
                  </a:txBody>
                  <a:tcPr/>
                </a:tc>
                <a:tc>
                  <a:txBody>
                    <a:bodyPr/>
                    <a:p>
                      <a:pPr>
                        <a:buNone/>
                      </a:pPr>
                      <a:r>
                        <a:rPr lang="zh-CN" altLang="en-US" sz="2400">
                          <a:latin typeface="黑体" panose="02010609060101010101" pitchFamily="49" charset="-122"/>
                          <a:ea typeface="黑体" panose="02010609060101010101" pitchFamily="49" charset="-122"/>
                        </a:rPr>
                        <a:t>证据是（推断）</a:t>
                      </a:r>
                      <a:endParaRPr lang="zh-CN" altLang="en-US" sz="2400">
                        <a:latin typeface="黑体" panose="02010609060101010101" pitchFamily="49" charset="-122"/>
                        <a:ea typeface="黑体" panose="02010609060101010101" pitchFamily="49" charset="-122"/>
                      </a:endParaRPr>
                    </a:p>
                  </a:txBody>
                  <a:tcPr/>
                </a:tc>
                <a:tc>
                  <a:txBody>
                    <a:bodyPr/>
                    <a:p>
                      <a:pPr algn="ctr">
                        <a:buNone/>
                      </a:pPr>
                      <a:r>
                        <a:rPr lang="en-US" altLang="zh-CN" sz="2400">
                          <a:latin typeface="黑体" panose="02010609060101010101" pitchFamily="49" charset="-122"/>
                          <a:ea typeface="黑体" panose="02010609060101010101" pitchFamily="49" charset="-122"/>
                        </a:rPr>
                        <a:t>9</a:t>
                      </a:r>
                      <a:endParaRPr lang="en-US" altLang="zh-CN" sz="2400">
                        <a:latin typeface="黑体" panose="02010609060101010101" pitchFamily="49" charset="-122"/>
                        <a:ea typeface="黑体" panose="02010609060101010101" pitchFamily="49" charset="-122"/>
                      </a:endParaRPr>
                    </a:p>
                  </a:txBody>
                  <a:tcPr/>
                </a:tc>
                <a:tc>
                  <a:txBody>
                    <a:bodyPr/>
                    <a:p>
                      <a:pPr>
                        <a:buNone/>
                      </a:pPr>
                      <a:r>
                        <a:rPr lang="zh-CN" altLang="en-US" sz="2400">
                          <a:solidFill>
                            <a:srgbClr val="FF0000"/>
                          </a:solidFill>
                          <a:latin typeface="黑体" panose="02010609060101010101" pitchFamily="49" charset="-122"/>
                          <a:ea typeface="黑体" panose="02010609060101010101" pitchFamily="49" charset="-122"/>
                        </a:rPr>
                        <a:t>为了（因果）</a:t>
                      </a:r>
                      <a:endParaRPr lang="zh-CN" altLang="en-US" sz="2400">
                        <a:solidFill>
                          <a:srgbClr val="FF0000"/>
                        </a:solidFill>
                        <a:latin typeface="黑体" panose="02010609060101010101" pitchFamily="49" charset="-122"/>
                        <a:ea typeface="黑体" panose="02010609060101010101" pitchFamily="49" charset="-122"/>
                      </a:endParaRPr>
                    </a:p>
                  </a:txBody>
                  <a:tcPr/>
                </a:tc>
              </a:tr>
              <a:tr h="470535">
                <a:tc>
                  <a:txBody>
                    <a:bodyPr/>
                    <a:p>
                      <a:pPr algn="ctr">
                        <a:buNone/>
                      </a:pPr>
                      <a:r>
                        <a:rPr lang="en-US" altLang="zh-CN" sz="2400">
                          <a:latin typeface="黑体" panose="02010609060101010101" pitchFamily="49" charset="-122"/>
                          <a:ea typeface="黑体" panose="02010609060101010101" pitchFamily="49" charset="-122"/>
                        </a:rPr>
                        <a:t>2</a:t>
                      </a:r>
                      <a:endParaRPr lang="en-US" altLang="zh-CN" sz="2400">
                        <a:latin typeface="黑体" panose="02010609060101010101" pitchFamily="49" charset="-122"/>
                        <a:ea typeface="黑体" panose="02010609060101010101" pitchFamily="49" charset="-122"/>
                      </a:endParaRPr>
                    </a:p>
                  </a:txBody>
                  <a:tcPr/>
                </a:tc>
                <a:tc>
                  <a:txBody>
                    <a:bodyPr/>
                    <a:p>
                      <a:pPr>
                        <a:buNone/>
                      </a:pPr>
                      <a:r>
                        <a:rPr lang="zh-CN" altLang="en-US" sz="2400">
                          <a:latin typeface="黑体" panose="02010609060101010101" pitchFamily="49" charset="-122"/>
                          <a:ea typeface="黑体" panose="02010609060101010101" pitchFamily="49" charset="-122"/>
                        </a:rPr>
                        <a:t>反映了</a:t>
                      </a:r>
                      <a:endParaRPr lang="zh-CN" altLang="en-US" sz="2400">
                        <a:latin typeface="黑体" panose="02010609060101010101" pitchFamily="49" charset="-122"/>
                        <a:ea typeface="黑体" panose="02010609060101010101" pitchFamily="49" charset="-122"/>
                      </a:endParaRPr>
                    </a:p>
                  </a:txBody>
                  <a:tcPr/>
                </a:tc>
                <a:tc>
                  <a:txBody>
                    <a:bodyPr/>
                    <a:p>
                      <a:pPr algn="ctr">
                        <a:buNone/>
                      </a:pPr>
                      <a:r>
                        <a:rPr lang="en-US" altLang="zh-CN" sz="2400">
                          <a:latin typeface="黑体" panose="02010609060101010101" pitchFamily="49" charset="-122"/>
                          <a:ea typeface="黑体" panose="02010609060101010101" pitchFamily="49" charset="-122"/>
                        </a:rPr>
                        <a:t>10</a:t>
                      </a:r>
                      <a:endParaRPr lang="en-US" altLang="zh-CN" sz="2400">
                        <a:latin typeface="黑体" panose="02010609060101010101" pitchFamily="49" charset="-122"/>
                        <a:ea typeface="黑体" panose="02010609060101010101" pitchFamily="49" charset="-122"/>
                      </a:endParaRPr>
                    </a:p>
                  </a:txBody>
                  <a:tcPr/>
                </a:tc>
                <a:tc>
                  <a:txBody>
                    <a:bodyPr/>
                    <a:p>
                      <a:pPr>
                        <a:buNone/>
                      </a:pPr>
                      <a:r>
                        <a:rPr lang="zh-CN" altLang="en-US" sz="2400">
                          <a:latin typeface="黑体" panose="02010609060101010101" pitchFamily="49" charset="-122"/>
                          <a:ea typeface="黑体" panose="02010609060101010101" pitchFamily="49" charset="-122"/>
                        </a:rPr>
                        <a:t>可知 </a:t>
                      </a:r>
                      <a:endParaRPr lang="zh-CN" altLang="en-US" sz="2400">
                        <a:latin typeface="黑体" panose="02010609060101010101" pitchFamily="49" charset="-122"/>
                        <a:ea typeface="黑体" panose="02010609060101010101" pitchFamily="49" charset="-122"/>
                      </a:endParaRPr>
                    </a:p>
                  </a:txBody>
                  <a:tcPr/>
                </a:tc>
              </a:tr>
              <a:tr h="470535">
                <a:tc>
                  <a:txBody>
                    <a:bodyPr/>
                    <a:p>
                      <a:pPr algn="ctr">
                        <a:buNone/>
                      </a:pPr>
                      <a:r>
                        <a:rPr lang="en-US" altLang="zh-CN" sz="2400">
                          <a:latin typeface="黑体" panose="02010609060101010101" pitchFamily="49" charset="-122"/>
                          <a:ea typeface="黑体" panose="02010609060101010101" pitchFamily="49" charset="-122"/>
                        </a:rPr>
                        <a:t>3</a:t>
                      </a:r>
                      <a:endParaRPr lang="en-US" altLang="zh-CN" sz="2400">
                        <a:latin typeface="黑体" panose="02010609060101010101" pitchFamily="49" charset="-122"/>
                        <a:ea typeface="黑体" panose="02010609060101010101" pitchFamily="49" charset="-122"/>
                      </a:endParaRPr>
                    </a:p>
                  </a:txBody>
                  <a:tcPr/>
                </a:tc>
                <a:tc>
                  <a:txBody>
                    <a:bodyPr/>
                    <a:p>
                      <a:pPr>
                        <a:buNone/>
                      </a:pPr>
                      <a:r>
                        <a:rPr lang="zh-CN" altLang="en-US" sz="2400">
                          <a:solidFill>
                            <a:srgbClr val="FF0000"/>
                          </a:solidFill>
                          <a:latin typeface="黑体" panose="02010609060101010101" pitchFamily="49" charset="-122"/>
                          <a:ea typeface="黑体" panose="02010609060101010101" pitchFamily="49" charset="-122"/>
                          <a:sym typeface="+mn-ea"/>
                        </a:rPr>
                        <a:t>为了（因果）</a:t>
                      </a:r>
                      <a:endParaRPr lang="zh-CN" altLang="en-US" sz="2400">
                        <a:solidFill>
                          <a:srgbClr val="FF0000"/>
                        </a:solidFill>
                        <a:latin typeface="黑体" panose="02010609060101010101" pitchFamily="49" charset="-122"/>
                        <a:ea typeface="黑体" panose="02010609060101010101" pitchFamily="49" charset="-122"/>
                        <a:sym typeface="+mn-ea"/>
                      </a:endParaRPr>
                    </a:p>
                  </a:txBody>
                  <a:tcPr/>
                </a:tc>
                <a:tc>
                  <a:txBody>
                    <a:bodyPr/>
                    <a:p>
                      <a:pPr algn="ctr">
                        <a:buNone/>
                      </a:pPr>
                      <a:r>
                        <a:rPr lang="en-US" altLang="zh-CN" sz="2400">
                          <a:latin typeface="黑体" panose="02010609060101010101" pitchFamily="49" charset="-122"/>
                          <a:ea typeface="黑体" panose="02010609060101010101" pitchFamily="49" charset="-122"/>
                        </a:rPr>
                        <a:t>11</a:t>
                      </a:r>
                      <a:endParaRPr lang="en-US" altLang="zh-CN" sz="2400">
                        <a:latin typeface="黑体" panose="02010609060101010101" pitchFamily="49" charset="-122"/>
                        <a:ea typeface="黑体" panose="02010609060101010101" pitchFamily="49" charset="-122"/>
                      </a:endParaRPr>
                    </a:p>
                  </a:txBody>
                  <a:tcPr/>
                </a:tc>
                <a:tc>
                  <a:txBody>
                    <a:bodyPr/>
                    <a:p>
                      <a:pPr>
                        <a:buNone/>
                      </a:pPr>
                      <a:r>
                        <a:rPr lang="zh-CN" altLang="en-US" sz="2400">
                          <a:latin typeface="黑体" panose="02010609060101010101" pitchFamily="49" charset="-122"/>
                          <a:ea typeface="黑体" panose="02010609060101010101" pitchFamily="49" charset="-122"/>
                        </a:rPr>
                        <a:t>反映</a:t>
                      </a:r>
                      <a:endParaRPr lang="zh-CN" altLang="en-US" sz="2400">
                        <a:latin typeface="黑体" panose="02010609060101010101" pitchFamily="49" charset="-122"/>
                        <a:ea typeface="黑体" panose="02010609060101010101" pitchFamily="49" charset="-122"/>
                      </a:endParaRPr>
                    </a:p>
                  </a:txBody>
                  <a:tcPr/>
                </a:tc>
              </a:tr>
              <a:tr h="470535">
                <a:tc>
                  <a:txBody>
                    <a:bodyPr/>
                    <a:p>
                      <a:pPr algn="ctr">
                        <a:buNone/>
                      </a:pPr>
                      <a:r>
                        <a:rPr lang="en-US" altLang="zh-CN" sz="2400">
                          <a:latin typeface="黑体" panose="02010609060101010101" pitchFamily="49" charset="-122"/>
                          <a:ea typeface="黑体" panose="02010609060101010101" pitchFamily="49" charset="-122"/>
                        </a:rPr>
                        <a:t>4</a:t>
                      </a:r>
                      <a:endParaRPr lang="en-US" altLang="zh-CN" sz="2400">
                        <a:latin typeface="黑体" panose="02010609060101010101" pitchFamily="49" charset="-122"/>
                        <a:ea typeface="黑体" panose="02010609060101010101" pitchFamily="49" charset="-122"/>
                      </a:endParaRPr>
                    </a:p>
                  </a:txBody>
                  <a:tcPr/>
                </a:tc>
                <a:tc>
                  <a:txBody>
                    <a:bodyPr/>
                    <a:p>
                      <a:pPr>
                        <a:buNone/>
                      </a:pPr>
                      <a:r>
                        <a:rPr lang="zh-CN" altLang="en-US" sz="2400">
                          <a:latin typeface="黑体" panose="02010609060101010101" pitchFamily="49" charset="-122"/>
                          <a:ea typeface="黑体" panose="02010609060101010101" pitchFamily="49" charset="-122"/>
                        </a:rPr>
                        <a:t>这表明</a:t>
                      </a:r>
                      <a:endParaRPr lang="zh-CN" altLang="en-US" sz="2400">
                        <a:latin typeface="黑体" panose="02010609060101010101" pitchFamily="49" charset="-122"/>
                        <a:ea typeface="黑体" panose="02010609060101010101" pitchFamily="49" charset="-122"/>
                      </a:endParaRPr>
                    </a:p>
                  </a:txBody>
                  <a:tcPr/>
                </a:tc>
                <a:tc>
                  <a:txBody>
                    <a:bodyPr/>
                    <a:p>
                      <a:pPr algn="ctr">
                        <a:buNone/>
                      </a:pPr>
                      <a:r>
                        <a:rPr lang="en-US" altLang="zh-CN" sz="2400">
                          <a:latin typeface="黑体" panose="02010609060101010101" pitchFamily="49" charset="-122"/>
                          <a:ea typeface="黑体" panose="02010609060101010101" pitchFamily="49" charset="-122"/>
                        </a:rPr>
                        <a:t>12</a:t>
                      </a:r>
                      <a:endParaRPr lang="en-US" altLang="zh-CN" sz="2400">
                        <a:latin typeface="黑体" panose="02010609060101010101" pitchFamily="49" charset="-122"/>
                        <a:ea typeface="黑体" panose="02010609060101010101" pitchFamily="49" charset="-122"/>
                      </a:endParaRPr>
                    </a:p>
                  </a:txBody>
                  <a:tcPr/>
                </a:tc>
                <a:tc>
                  <a:txBody>
                    <a:bodyPr/>
                    <a:p>
                      <a:pPr>
                        <a:buNone/>
                      </a:pPr>
                      <a:r>
                        <a:rPr lang="zh-CN" altLang="en-US" sz="2400">
                          <a:latin typeface="黑体" panose="02010609060101010101" pitchFamily="49" charset="-122"/>
                          <a:ea typeface="黑体" panose="02010609060101010101" pitchFamily="49" charset="-122"/>
                        </a:rPr>
                        <a:t>这一时期（推断）</a:t>
                      </a:r>
                      <a:endParaRPr lang="zh-CN" altLang="en-US" sz="2400">
                        <a:latin typeface="黑体" panose="02010609060101010101" pitchFamily="49" charset="-122"/>
                        <a:ea typeface="黑体" panose="02010609060101010101" pitchFamily="49" charset="-122"/>
                      </a:endParaRPr>
                    </a:p>
                  </a:txBody>
                  <a:tcPr/>
                </a:tc>
              </a:tr>
              <a:tr h="470535">
                <a:tc>
                  <a:txBody>
                    <a:bodyPr/>
                    <a:p>
                      <a:pPr algn="ctr">
                        <a:buNone/>
                      </a:pPr>
                      <a:r>
                        <a:rPr lang="en-US" altLang="zh-CN" sz="2400">
                          <a:latin typeface="黑体" panose="02010609060101010101" pitchFamily="49" charset="-122"/>
                          <a:ea typeface="黑体" panose="02010609060101010101" pitchFamily="49" charset="-122"/>
                        </a:rPr>
                        <a:t>5</a:t>
                      </a:r>
                      <a:endParaRPr lang="en-US" altLang="zh-CN" sz="2400">
                        <a:latin typeface="黑体" panose="02010609060101010101" pitchFamily="49" charset="-122"/>
                        <a:ea typeface="黑体" panose="02010609060101010101" pitchFamily="49" charset="-122"/>
                      </a:endParaRPr>
                    </a:p>
                  </a:txBody>
                  <a:tcPr/>
                </a:tc>
                <a:tc>
                  <a:txBody>
                    <a:bodyPr/>
                    <a:p>
                      <a:pPr>
                        <a:buNone/>
                      </a:pPr>
                      <a:r>
                        <a:rPr lang="zh-CN" altLang="en-US" sz="2400">
                          <a:latin typeface="黑体" panose="02010609060101010101" pitchFamily="49" charset="-122"/>
                          <a:ea typeface="黑体" panose="02010609060101010101" pitchFamily="49" charset="-122"/>
                        </a:rPr>
                        <a:t>甲是（推断</a:t>
                      </a:r>
                      <a:r>
                        <a:rPr lang="zh-CN" altLang="en-US" sz="2400">
                          <a:latin typeface="黑体" panose="02010609060101010101" pitchFamily="49" charset="-122"/>
                          <a:ea typeface="黑体" panose="02010609060101010101" pitchFamily="49" charset="-122"/>
                          <a:sym typeface="+mn-ea"/>
                        </a:rPr>
                        <a:t>）</a:t>
                      </a:r>
                      <a:endParaRPr lang="zh-CN" altLang="en-US" sz="2400">
                        <a:latin typeface="黑体" panose="02010609060101010101" pitchFamily="49" charset="-122"/>
                        <a:ea typeface="黑体" panose="02010609060101010101" pitchFamily="49" charset="-122"/>
                        <a:sym typeface="+mn-ea"/>
                      </a:endParaRPr>
                    </a:p>
                  </a:txBody>
                  <a:tcPr/>
                </a:tc>
                <a:tc>
                  <a:txBody>
                    <a:bodyPr/>
                    <a:p>
                      <a:pPr algn="ctr">
                        <a:buNone/>
                      </a:pPr>
                      <a:r>
                        <a:rPr lang="en-US" altLang="zh-CN" sz="2400">
                          <a:latin typeface="黑体" panose="02010609060101010101" pitchFamily="49" charset="-122"/>
                          <a:ea typeface="黑体" panose="02010609060101010101" pitchFamily="49" charset="-122"/>
                        </a:rPr>
                        <a:t>13</a:t>
                      </a:r>
                      <a:endParaRPr lang="en-US" altLang="zh-CN" sz="2400">
                        <a:latin typeface="黑体" panose="02010609060101010101" pitchFamily="49" charset="-122"/>
                        <a:ea typeface="黑体" panose="02010609060101010101" pitchFamily="49" charset="-122"/>
                      </a:endParaRPr>
                    </a:p>
                  </a:txBody>
                  <a:tcPr/>
                </a:tc>
                <a:tc>
                  <a:txBody>
                    <a:bodyPr/>
                    <a:p>
                      <a:pPr>
                        <a:buNone/>
                      </a:pPr>
                      <a:r>
                        <a:rPr lang="zh-CN" altLang="en-US" sz="2400">
                          <a:solidFill>
                            <a:srgbClr val="FF0000"/>
                          </a:solidFill>
                          <a:latin typeface="黑体" panose="02010609060101010101" pitchFamily="49" charset="-122"/>
                          <a:ea typeface="黑体" panose="02010609060101010101" pitchFamily="49" charset="-122"/>
                        </a:rPr>
                        <a:t>因为</a:t>
                      </a:r>
                      <a:r>
                        <a:rPr lang="en-US" altLang="zh-CN" sz="2400">
                          <a:solidFill>
                            <a:srgbClr val="FF0000"/>
                          </a:solidFill>
                          <a:latin typeface="黑体" panose="02010609060101010101" pitchFamily="49" charset="-122"/>
                          <a:ea typeface="黑体" panose="02010609060101010101" pitchFamily="49" charset="-122"/>
                        </a:rPr>
                        <a:t>(</a:t>
                      </a:r>
                      <a:r>
                        <a:rPr lang="zh-CN" altLang="en-US" sz="2400">
                          <a:solidFill>
                            <a:srgbClr val="FF0000"/>
                          </a:solidFill>
                          <a:latin typeface="黑体" panose="02010609060101010101" pitchFamily="49" charset="-122"/>
                          <a:ea typeface="黑体" panose="02010609060101010101" pitchFamily="49" charset="-122"/>
                        </a:rPr>
                        <a:t>因果</a:t>
                      </a:r>
                      <a:r>
                        <a:rPr lang="en-US" altLang="zh-CN" sz="2400">
                          <a:solidFill>
                            <a:srgbClr val="FF0000"/>
                          </a:solidFill>
                          <a:latin typeface="黑体" panose="02010609060101010101" pitchFamily="49" charset="-122"/>
                          <a:ea typeface="黑体" panose="02010609060101010101" pitchFamily="49" charset="-122"/>
                        </a:rPr>
                        <a:t>)</a:t>
                      </a:r>
                      <a:r>
                        <a:rPr lang="zh-CN" altLang="en-US" sz="2400">
                          <a:solidFill>
                            <a:srgbClr val="FF0000"/>
                          </a:solidFill>
                          <a:latin typeface="黑体" panose="02010609060101010101" pitchFamily="49" charset="-122"/>
                          <a:ea typeface="黑体" panose="02010609060101010101" pitchFamily="49" charset="-122"/>
                        </a:rPr>
                        <a:t> </a:t>
                      </a:r>
                      <a:endParaRPr lang="zh-CN" altLang="en-US" sz="2400">
                        <a:solidFill>
                          <a:srgbClr val="FF0000"/>
                        </a:solidFill>
                        <a:latin typeface="黑体" panose="02010609060101010101" pitchFamily="49" charset="-122"/>
                        <a:ea typeface="黑体" panose="02010609060101010101" pitchFamily="49" charset="-122"/>
                      </a:endParaRPr>
                    </a:p>
                  </a:txBody>
                  <a:tcPr/>
                </a:tc>
              </a:tr>
              <a:tr h="470535">
                <a:tc>
                  <a:txBody>
                    <a:bodyPr/>
                    <a:p>
                      <a:pPr algn="ctr">
                        <a:buNone/>
                      </a:pPr>
                      <a:r>
                        <a:rPr lang="en-US" altLang="zh-CN" sz="2400">
                          <a:latin typeface="黑体" panose="02010609060101010101" pitchFamily="49" charset="-122"/>
                          <a:ea typeface="黑体" panose="02010609060101010101" pitchFamily="49" charset="-122"/>
                        </a:rPr>
                        <a:t>6</a:t>
                      </a:r>
                      <a:endParaRPr lang="en-US" altLang="zh-CN" sz="2400">
                        <a:latin typeface="黑体" panose="02010609060101010101" pitchFamily="49" charset="-122"/>
                        <a:ea typeface="黑体" panose="02010609060101010101" pitchFamily="49" charset="-122"/>
                      </a:endParaRPr>
                    </a:p>
                  </a:txBody>
                  <a:tcPr/>
                </a:tc>
                <a:tc>
                  <a:txBody>
                    <a:bodyPr/>
                    <a:p>
                      <a:pPr>
                        <a:buNone/>
                      </a:pPr>
                      <a:r>
                        <a:rPr lang="zh-CN" altLang="en-US" sz="2400">
                          <a:latin typeface="黑体" panose="02010609060101010101" pitchFamily="49" charset="-122"/>
                          <a:ea typeface="黑体" panose="02010609060101010101" pitchFamily="49" charset="-122"/>
                        </a:rPr>
                        <a:t>这表明</a:t>
                      </a:r>
                      <a:endParaRPr lang="zh-CN" altLang="en-US" sz="2400">
                        <a:latin typeface="黑体" panose="02010609060101010101" pitchFamily="49" charset="-122"/>
                        <a:ea typeface="黑体" panose="02010609060101010101" pitchFamily="49" charset="-122"/>
                        <a:sym typeface="+mn-ea"/>
                      </a:endParaRPr>
                    </a:p>
                  </a:txBody>
                  <a:tcPr/>
                </a:tc>
                <a:tc>
                  <a:txBody>
                    <a:bodyPr/>
                    <a:p>
                      <a:pPr algn="ctr">
                        <a:buNone/>
                      </a:pPr>
                      <a:r>
                        <a:rPr lang="en-US" altLang="zh-CN" sz="2400">
                          <a:latin typeface="黑体" panose="02010609060101010101" pitchFamily="49" charset="-122"/>
                          <a:ea typeface="黑体" panose="02010609060101010101" pitchFamily="49" charset="-122"/>
                        </a:rPr>
                        <a:t>14</a:t>
                      </a:r>
                      <a:endParaRPr lang="en-US" altLang="zh-CN" sz="2400">
                        <a:latin typeface="黑体" panose="02010609060101010101" pitchFamily="49" charset="-122"/>
                        <a:ea typeface="黑体" panose="02010609060101010101" pitchFamily="49" charset="-122"/>
                      </a:endParaRPr>
                    </a:p>
                  </a:txBody>
                  <a:tcPr/>
                </a:tc>
                <a:tc>
                  <a:txBody>
                    <a:bodyPr/>
                    <a:p>
                      <a:pPr>
                        <a:buNone/>
                      </a:pPr>
                      <a:r>
                        <a:rPr lang="zh-CN" altLang="en-US" sz="2400">
                          <a:solidFill>
                            <a:srgbClr val="FF0000"/>
                          </a:solidFill>
                          <a:latin typeface="黑体" panose="02010609060101010101" pitchFamily="49" charset="-122"/>
                          <a:ea typeface="黑体" panose="02010609060101010101" pitchFamily="49" charset="-122"/>
                        </a:rPr>
                        <a:t>力图（因果）</a:t>
                      </a:r>
                      <a:endParaRPr lang="zh-CN" altLang="en-US" sz="2400">
                        <a:solidFill>
                          <a:srgbClr val="FF0000"/>
                        </a:solidFill>
                        <a:latin typeface="黑体" panose="02010609060101010101" pitchFamily="49" charset="-122"/>
                        <a:ea typeface="黑体" panose="02010609060101010101" pitchFamily="49" charset="-122"/>
                      </a:endParaRPr>
                    </a:p>
                  </a:txBody>
                  <a:tcPr/>
                </a:tc>
              </a:tr>
              <a:tr h="470535">
                <a:tc>
                  <a:txBody>
                    <a:bodyPr/>
                    <a:p>
                      <a:pPr algn="ctr">
                        <a:buNone/>
                      </a:pPr>
                      <a:r>
                        <a:rPr lang="en-US" altLang="zh-CN" sz="2400">
                          <a:latin typeface="黑体" panose="02010609060101010101" pitchFamily="49" charset="-122"/>
                          <a:ea typeface="黑体" panose="02010609060101010101" pitchFamily="49" charset="-122"/>
                        </a:rPr>
                        <a:t>7</a:t>
                      </a:r>
                      <a:endParaRPr lang="en-US" altLang="zh-CN" sz="2400">
                        <a:latin typeface="黑体" panose="02010609060101010101" pitchFamily="49" charset="-122"/>
                        <a:ea typeface="黑体" panose="02010609060101010101" pitchFamily="49" charset="-122"/>
                      </a:endParaRPr>
                    </a:p>
                  </a:txBody>
                  <a:tcPr/>
                </a:tc>
                <a:tc>
                  <a:txBody>
                    <a:bodyPr/>
                    <a:p>
                      <a:pPr>
                        <a:buNone/>
                      </a:pPr>
                      <a:r>
                        <a:rPr lang="zh-CN" altLang="en-US" sz="2400">
                          <a:latin typeface="黑体" panose="02010609060101010101" pitchFamily="49" charset="-122"/>
                          <a:ea typeface="黑体" panose="02010609060101010101" pitchFamily="49" charset="-122"/>
                        </a:rPr>
                        <a:t>任务是（推断）</a:t>
                      </a:r>
                      <a:endParaRPr lang="zh-CN" altLang="en-US" sz="2400">
                        <a:latin typeface="黑体" panose="02010609060101010101" pitchFamily="49" charset="-122"/>
                        <a:ea typeface="黑体" panose="02010609060101010101" pitchFamily="49" charset="-122"/>
                      </a:endParaRPr>
                    </a:p>
                  </a:txBody>
                  <a:tcPr/>
                </a:tc>
                <a:tc>
                  <a:txBody>
                    <a:bodyPr/>
                    <a:p>
                      <a:pPr algn="ctr">
                        <a:buNone/>
                      </a:pPr>
                      <a:r>
                        <a:rPr lang="en-US" altLang="zh-CN" sz="2400">
                          <a:latin typeface="黑体" panose="02010609060101010101" pitchFamily="49" charset="-122"/>
                          <a:ea typeface="黑体" panose="02010609060101010101" pitchFamily="49" charset="-122"/>
                        </a:rPr>
                        <a:t>15</a:t>
                      </a:r>
                      <a:endParaRPr lang="en-US" altLang="zh-CN" sz="2400">
                        <a:latin typeface="黑体" panose="02010609060101010101" pitchFamily="49" charset="-122"/>
                        <a:ea typeface="黑体" panose="02010609060101010101" pitchFamily="49" charset="-122"/>
                      </a:endParaRPr>
                    </a:p>
                  </a:txBody>
                  <a:tcPr/>
                </a:tc>
                <a:tc>
                  <a:txBody>
                    <a:bodyPr/>
                    <a:p>
                      <a:pPr>
                        <a:buNone/>
                      </a:pPr>
                      <a:r>
                        <a:rPr lang="zh-CN" altLang="en-US" sz="2400">
                          <a:solidFill>
                            <a:srgbClr val="FF0000"/>
                          </a:solidFill>
                          <a:latin typeface="黑体" panose="02010609060101010101" pitchFamily="49" charset="-122"/>
                          <a:ea typeface="黑体" panose="02010609060101010101" pitchFamily="49" charset="-122"/>
                        </a:rPr>
                        <a:t>因素（因果）</a:t>
                      </a:r>
                      <a:endParaRPr lang="zh-CN" altLang="en-US" sz="2400">
                        <a:solidFill>
                          <a:srgbClr val="FF0000"/>
                        </a:solidFill>
                        <a:latin typeface="黑体" panose="02010609060101010101" pitchFamily="49" charset="-122"/>
                        <a:ea typeface="黑体" panose="02010609060101010101" pitchFamily="49" charset="-122"/>
                      </a:endParaRPr>
                    </a:p>
                  </a:txBody>
                  <a:tcPr/>
                </a:tc>
              </a:tr>
              <a:tr h="470535">
                <a:tc>
                  <a:txBody>
                    <a:bodyPr/>
                    <a:p>
                      <a:pPr algn="ctr">
                        <a:buNone/>
                      </a:pPr>
                      <a:r>
                        <a:rPr lang="en-US" altLang="zh-CN" sz="2400">
                          <a:latin typeface="黑体" panose="02010609060101010101" pitchFamily="49" charset="-122"/>
                          <a:ea typeface="黑体" panose="02010609060101010101" pitchFamily="49" charset="-122"/>
                        </a:rPr>
                        <a:t>8</a:t>
                      </a:r>
                      <a:endParaRPr lang="en-US" altLang="zh-CN" sz="2400">
                        <a:latin typeface="黑体" panose="02010609060101010101" pitchFamily="49" charset="-122"/>
                        <a:ea typeface="黑体" panose="02010609060101010101" pitchFamily="49" charset="-122"/>
                      </a:endParaRPr>
                    </a:p>
                  </a:txBody>
                  <a:tcPr/>
                </a:tc>
                <a:tc>
                  <a:txBody>
                    <a:bodyPr/>
                    <a:p>
                      <a:pPr>
                        <a:buNone/>
                      </a:pPr>
                      <a:r>
                        <a:rPr lang="zh-CN" altLang="en-US" sz="2400">
                          <a:latin typeface="黑体" panose="02010609060101010101" pitchFamily="49" charset="-122"/>
                          <a:ea typeface="黑体" panose="02010609060101010101" pitchFamily="49" charset="-122"/>
                        </a:rPr>
                        <a:t>强调的是（推断）</a:t>
                      </a:r>
                      <a:endParaRPr lang="zh-CN" altLang="en-US" sz="2400">
                        <a:latin typeface="黑体" panose="02010609060101010101" pitchFamily="49" charset="-122"/>
                        <a:ea typeface="黑体" panose="02010609060101010101" pitchFamily="49" charset="-122"/>
                      </a:endParaRPr>
                    </a:p>
                  </a:txBody>
                  <a:tcPr/>
                </a:tc>
                <a:tc>
                  <a:txBody>
                    <a:bodyPr/>
                    <a:p>
                      <a:pPr algn="ctr">
                        <a:buNone/>
                      </a:pPr>
                      <a:endParaRPr lang="en-US" altLang="zh-CN" sz="2400">
                        <a:latin typeface="黑体" panose="02010609060101010101" pitchFamily="49" charset="-122"/>
                        <a:ea typeface="黑体" panose="02010609060101010101" pitchFamily="49" charset="-122"/>
                      </a:endParaRPr>
                    </a:p>
                  </a:txBody>
                  <a:tcPr/>
                </a:tc>
                <a:tc>
                  <a:txBody>
                    <a:bodyPr/>
                    <a:p>
                      <a:pPr>
                        <a:buNone/>
                      </a:pPr>
                      <a:endParaRPr lang="zh-CN" altLang="en-US" sz="2400">
                        <a:latin typeface="黑体" panose="02010609060101010101" pitchFamily="49" charset="-122"/>
                        <a:ea typeface="黑体" panose="02010609060101010101" pitchFamily="49" charset="-122"/>
                      </a:endParaRPr>
                    </a:p>
                  </a:txBody>
                  <a:tcPr/>
                </a:tc>
              </a:tr>
            </a:tbl>
          </a:graphicData>
        </a:graphic>
      </p:graphicFrame>
      <p:sp>
        <p:nvSpPr>
          <p:cNvPr id="4" name="文本框 3"/>
          <p:cNvSpPr txBox="1"/>
          <p:nvPr/>
        </p:nvSpPr>
        <p:spPr>
          <a:xfrm>
            <a:off x="1868170" y="5445125"/>
            <a:ext cx="8871585" cy="398780"/>
          </a:xfrm>
          <a:prstGeom prst="rect">
            <a:avLst/>
          </a:prstGeom>
          <a:noFill/>
        </p:spPr>
        <p:txBody>
          <a:bodyPr wrap="square" rtlCol="0">
            <a:spAutoFit/>
          </a:bodyPr>
          <a:p>
            <a:pPr algn="ctr"/>
            <a:r>
              <a:rPr lang="en-US" altLang="zh-CN" sz="2000" b="1">
                <a:solidFill>
                  <a:srgbClr val="FF0000"/>
                </a:solidFill>
                <a:latin typeface="楷体" panose="02010609060101010101" charset="-122"/>
                <a:ea typeface="楷体" panose="02010609060101010101" charset="-122"/>
                <a:cs typeface="楷体" panose="02010609060101010101" charset="-122"/>
              </a:rPr>
              <a:t>①</a:t>
            </a:r>
            <a:r>
              <a:rPr lang="zh-CN" altLang="en-US" sz="2000" b="1">
                <a:solidFill>
                  <a:srgbClr val="FF0000"/>
                </a:solidFill>
                <a:latin typeface="楷体" panose="02010609060101010101" charset="-122"/>
                <a:ea typeface="楷体" panose="02010609060101010101" charset="-122"/>
                <a:cs typeface="楷体" panose="02010609060101010101" charset="-122"/>
              </a:rPr>
              <a:t>史论类：</a:t>
            </a:r>
            <a:r>
              <a:rPr lang="en-US" altLang="zh-CN" sz="2000" b="1">
                <a:solidFill>
                  <a:srgbClr val="FF0000"/>
                </a:solidFill>
                <a:latin typeface="楷体" panose="02010609060101010101" charset="-122"/>
                <a:ea typeface="楷体" panose="02010609060101010101" charset="-122"/>
                <a:cs typeface="楷体" panose="02010609060101010101" charset="-122"/>
              </a:rPr>
              <a:t>10</a:t>
            </a:r>
            <a:r>
              <a:rPr lang="zh-CN" altLang="en-US" sz="2000" b="1">
                <a:solidFill>
                  <a:srgbClr val="FF0000"/>
                </a:solidFill>
                <a:latin typeface="楷体" panose="02010609060101010101" charset="-122"/>
                <a:ea typeface="楷体" panose="02010609060101010101" charset="-122"/>
                <a:cs typeface="楷体" panose="02010609060101010101" charset="-122"/>
              </a:rPr>
              <a:t>个（显性</a:t>
            </a:r>
            <a:r>
              <a:rPr lang="en-US" altLang="zh-CN" sz="2000" b="1">
                <a:solidFill>
                  <a:srgbClr val="FF0000"/>
                </a:solidFill>
                <a:latin typeface="楷体" panose="02010609060101010101" charset="-122"/>
                <a:ea typeface="楷体" panose="02010609060101010101" charset="-122"/>
                <a:cs typeface="楷体" panose="02010609060101010101" charset="-122"/>
              </a:rPr>
              <a:t>5</a:t>
            </a:r>
            <a:r>
              <a:rPr lang="zh-CN" altLang="en-US" sz="2000" b="1">
                <a:solidFill>
                  <a:srgbClr val="FF0000"/>
                </a:solidFill>
                <a:latin typeface="楷体" panose="02010609060101010101" charset="-122"/>
                <a:ea typeface="楷体" panose="02010609060101010101" charset="-122"/>
                <a:cs typeface="楷体" panose="02010609060101010101" charset="-122"/>
              </a:rPr>
              <a:t>个、推断</a:t>
            </a:r>
            <a:r>
              <a:rPr lang="en-US" altLang="zh-CN" sz="2000" b="1">
                <a:solidFill>
                  <a:srgbClr val="FF0000"/>
                </a:solidFill>
                <a:latin typeface="楷体" panose="02010609060101010101" charset="-122"/>
                <a:ea typeface="楷体" panose="02010609060101010101" charset="-122"/>
                <a:cs typeface="楷体" panose="02010609060101010101" charset="-122"/>
              </a:rPr>
              <a:t>5</a:t>
            </a:r>
            <a:r>
              <a:rPr lang="zh-CN" altLang="en-US" sz="2000" b="1">
                <a:solidFill>
                  <a:srgbClr val="FF0000"/>
                </a:solidFill>
                <a:latin typeface="楷体" panose="02010609060101010101" charset="-122"/>
                <a:ea typeface="楷体" panose="02010609060101010101" charset="-122"/>
                <a:cs typeface="楷体" panose="02010609060101010101" charset="-122"/>
              </a:rPr>
              <a:t>个）；②因果类：</a:t>
            </a:r>
            <a:r>
              <a:rPr lang="en-US" altLang="zh-CN" sz="2000" b="1">
                <a:solidFill>
                  <a:srgbClr val="FF0000"/>
                </a:solidFill>
                <a:latin typeface="楷体" panose="02010609060101010101" charset="-122"/>
                <a:ea typeface="楷体" panose="02010609060101010101" charset="-122"/>
                <a:cs typeface="楷体" panose="02010609060101010101" charset="-122"/>
              </a:rPr>
              <a:t>5</a:t>
            </a:r>
            <a:r>
              <a:rPr lang="zh-CN" altLang="en-US" sz="2000" b="1">
                <a:solidFill>
                  <a:srgbClr val="FF0000"/>
                </a:solidFill>
                <a:latin typeface="楷体" panose="02010609060101010101" charset="-122"/>
                <a:ea typeface="楷体" panose="02010609060101010101" charset="-122"/>
                <a:cs typeface="楷体" panose="02010609060101010101" charset="-122"/>
              </a:rPr>
              <a:t>个</a:t>
            </a:r>
            <a:endParaRPr lang="zh-CN" altLang="en-US" sz="2000" b="1">
              <a:solidFill>
                <a:srgbClr val="FF0000"/>
              </a:solidFill>
              <a:latin typeface="Calibri" panose="020F0502020204030204" charset="0"/>
              <a:ea typeface="楷体" panose="02010609060101010101" charset="-122"/>
              <a:cs typeface="楷体" panose="02010609060101010101" charset="-122"/>
            </a:endParaRPr>
          </a:p>
        </p:txBody>
      </p:sp>
      <p:sp>
        <p:nvSpPr>
          <p:cNvPr id="2048003" name="文本框 2048002"/>
          <p:cNvSpPr txBox="1"/>
          <p:nvPr/>
        </p:nvSpPr>
        <p:spPr>
          <a:xfrm>
            <a:off x="1867535" y="243205"/>
            <a:ext cx="8774430" cy="760095"/>
          </a:xfrm>
          <a:prstGeom prst="rect">
            <a:avLst/>
          </a:prstGeom>
          <a:solidFill>
            <a:srgbClr val="0000FF"/>
          </a:solidFill>
          <a:ln w="9525">
            <a:noFill/>
          </a:ln>
          <a:effectLst>
            <a:outerShdw dist="107763" dir="2699999" algn="ctr" rotWithShape="0">
              <a:schemeClr val="bg2">
                <a:alpha val="50000"/>
              </a:schemeClr>
            </a:outerShdw>
          </a:effectLst>
        </p:spPr>
        <p:txBody>
          <a:bodyPr wrap="square" lIns="121914" tIns="60957" rIns="121914" bIns="60957">
            <a:spAutoFit/>
          </a:bodyPr>
          <a:p>
            <a:pPr algn="ctr">
              <a:lnSpc>
                <a:spcPct val="130000"/>
              </a:lnSpc>
            </a:pPr>
            <a:r>
              <a:rPr lang="en-US" sz="3200" b="1" dirty="0">
                <a:solidFill>
                  <a:schemeClr val="bg1"/>
                </a:solidFill>
                <a:ea typeface="黑体" panose="02010609060101010101" pitchFamily="49" charset="-122"/>
              </a:rPr>
              <a:t>2023</a:t>
            </a:r>
            <a:r>
              <a:rPr lang="zh-CN" altLang="en-US" sz="3200" b="1" dirty="0">
                <a:solidFill>
                  <a:schemeClr val="bg1"/>
                </a:solidFill>
                <a:ea typeface="黑体" panose="02010609060101010101" pitchFamily="49" charset="-122"/>
              </a:rPr>
              <a:t>年山东卷选择题</a:t>
            </a:r>
            <a:endParaRPr lang="zh-CN" altLang="en-US" sz="3200" b="1" dirty="0">
              <a:solidFill>
                <a:schemeClr val="bg1"/>
              </a:solidFill>
              <a:ea typeface="黑体" panose="02010609060101010101" pitchFamily="49"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nvGraphicFramePr>
        <p:xfrm>
          <a:off x="1680210" y="1412240"/>
          <a:ext cx="8754110" cy="3215640"/>
        </p:xfrm>
        <a:graphic>
          <a:graphicData uri="http://schemas.openxmlformats.org/drawingml/2006/table">
            <a:tbl>
              <a:tblPr firstRow="1" bandRow="1">
                <a:tableStyleId>{5940675A-B579-460E-94D1-54222C63F5DA}</a:tableStyleId>
              </a:tblPr>
              <a:tblGrid>
                <a:gridCol w="1323975"/>
                <a:gridCol w="3051810"/>
                <a:gridCol w="1473200"/>
                <a:gridCol w="2905125"/>
              </a:tblGrid>
              <a:tr h="455295">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题号</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类型</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题号</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类型</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4660">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24</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2400" b="0">
                          <a:latin typeface="黑体" panose="02010609060101010101" pitchFamily="49" charset="-122"/>
                          <a:ea typeface="黑体" panose="02010609060101010101" pitchFamily="49" charset="-122"/>
                          <a:cs typeface="黑体" panose="02010609060101010101" pitchFamily="49" charset="-122"/>
                        </a:rPr>
                        <a:t>推断（史论）</a:t>
                      </a:r>
                      <a:endParaRPr lang="zh-CN"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30</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2400" b="0">
                          <a:latin typeface="黑体" panose="02010609060101010101" pitchFamily="49" charset="-122"/>
                          <a:ea typeface="黑体" panose="02010609060101010101" pitchFamily="49" charset="-122"/>
                          <a:cs typeface="黑体" panose="02010609060101010101" pitchFamily="49" charset="-122"/>
                        </a:rPr>
                        <a:t>据此可知</a:t>
                      </a:r>
                      <a:r>
                        <a:rPr lang="en-US" sz="2400" b="0">
                          <a:latin typeface="黑体" panose="02010609060101010101" pitchFamily="49" charset="-122"/>
                          <a:ea typeface="黑体" panose="02010609060101010101" pitchFamily="49" charset="-122"/>
                          <a:cs typeface="黑体" panose="02010609060101010101" pitchFamily="49" charset="-122"/>
                        </a:rPr>
                        <a:t>（史论）</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5295">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25</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2400" b="0">
                          <a:latin typeface="黑体" panose="02010609060101010101" pitchFamily="49" charset="-122"/>
                          <a:ea typeface="黑体" panose="02010609060101010101" pitchFamily="49" charset="-122"/>
                          <a:cs typeface="黑体" panose="02010609060101010101" pitchFamily="49" charset="-122"/>
                        </a:rPr>
                        <a:t>是？</a:t>
                      </a:r>
                      <a:r>
                        <a:rPr lang="en-US" sz="2400" b="0">
                          <a:latin typeface="黑体" panose="02010609060101010101" pitchFamily="49" charset="-122"/>
                          <a:ea typeface="黑体" panose="02010609060101010101" pitchFamily="49" charset="-122"/>
                          <a:cs typeface="黑体" panose="02010609060101010101" pitchFamily="49" charset="-122"/>
                        </a:rPr>
                        <a:t>（史论）</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31</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a:t>
                      </a:r>
                      <a:r>
                        <a:rPr lang="zh-CN" altLang="en-US" sz="2400" b="0">
                          <a:latin typeface="黑体" panose="02010609060101010101" pitchFamily="49" charset="-122"/>
                          <a:ea typeface="黑体" panose="02010609060101010101" pitchFamily="49" charset="-122"/>
                          <a:cs typeface="黑体" panose="02010609060101010101" pitchFamily="49" charset="-122"/>
                        </a:rPr>
                        <a:t>影响</a:t>
                      </a:r>
                      <a:r>
                        <a:rPr lang="en-US" sz="2400" b="0">
                          <a:latin typeface="黑体" panose="02010609060101010101" pitchFamily="49" charset="-122"/>
                          <a:ea typeface="黑体" panose="02010609060101010101" pitchFamily="49" charset="-122"/>
                          <a:cs typeface="黑体" panose="02010609060101010101" pitchFamily="49" charset="-122"/>
                        </a:rPr>
                        <a:t>）</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4660">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26</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（影响）</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32</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说明（史论）</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5295">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27</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2400" b="0">
                          <a:latin typeface="黑体" panose="02010609060101010101" pitchFamily="49" charset="-122"/>
                          <a:ea typeface="黑体" panose="02010609060101010101" pitchFamily="49" charset="-122"/>
                          <a:cs typeface="黑体" panose="02010609060101010101" pitchFamily="49" charset="-122"/>
                        </a:rPr>
                        <a:t>是？</a:t>
                      </a:r>
                      <a:r>
                        <a:rPr lang="en-US" sz="2400" b="0">
                          <a:latin typeface="黑体" panose="02010609060101010101" pitchFamily="49" charset="-122"/>
                          <a:ea typeface="黑体" panose="02010609060101010101" pitchFamily="49" charset="-122"/>
                          <a:cs typeface="黑体" panose="02010609060101010101" pitchFamily="49" charset="-122"/>
                        </a:rPr>
                        <a:t>（史论）</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33</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a:t>
                      </a:r>
                      <a:r>
                        <a:rPr lang="zh-CN" altLang="en-US" sz="2400" b="0">
                          <a:latin typeface="黑体" panose="02010609060101010101" pitchFamily="49" charset="-122"/>
                          <a:ea typeface="黑体" panose="02010609060101010101" pitchFamily="49" charset="-122"/>
                          <a:cs typeface="黑体" panose="02010609060101010101" pitchFamily="49" charset="-122"/>
                        </a:rPr>
                        <a:t>影响</a:t>
                      </a:r>
                      <a:r>
                        <a:rPr lang="en-US" sz="2400" b="0">
                          <a:latin typeface="黑体" panose="02010609060101010101" pitchFamily="49" charset="-122"/>
                          <a:ea typeface="黑体" panose="02010609060101010101" pitchFamily="49" charset="-122"/>
                          <a:cs typeface="黑体" panose="02010609060101010101" pitchFamily="49" charset="-122"/>
                        </a:rPr>
                        <a:t>）</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5295">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28</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a:t>
                      </a:r>
                      <a:r>
                        <a:rPr lang="zh-CN" altLang="en-US" sz="2400" b="0">
                          <a:latin typeface="黑体" panose="02010609060101010101" pitchFamily="49" charset="-122"/>
                          <a:ea typeface="黑体" panose="02010609060101010101" pitchFamily="49" charset="-122"/>
                          <a:cs typeface="黑体" panose="02010609060101010101" pitchFamily="49" charset="-122"/>
                        </a:rPr>
                        <a:t>影响</a:t>
                      </a:r>
                      <a:r>
                        <a:rPr lang="en-US" sz="2400" b="0">
                          <a:latin typeface="黑体" panose="02010609060101010101" pitchFamily="49" charset="-122"/>
                          <a:ea typeface="黑体" panose="02010609060101010101" pitchFamily="49" charset="-122"/>
                          <a:cs typeface="黑体" panose="02010609060101010101" pitchFamily="49" charset="-122"/>
                        </a:rPr>
                        <a:t>）</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34</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这（</a:t>
                      </a:r>
                      <a:r>
                        <a:rPr lang="zh-CN" altLang="en-US" sz="2400" b="0">
                          <a:latin typeface="黑体" panose="02010609060101010101" pitchFamily="49" charset="-122"/>
                          <a:ea typeface="黑体" panose="02010609060101010101" pitchFamily="49" charset="-122"/>
                          <a:cs typeface="黑体" panose="02010609060101010101" pitchFamily="49" charset="-122"/>
                        </a:rPr>
                        <a:t>史论</a:t>
                      </a:r>
                      <a:r>
                        <a:rPr lang="en-US" sz="2400" b="0">
                          <a:latin typeface="黑体" panose="02010609060101010101" pitchFamily="49" charset="-122"/>
                          <a:ea typeface="黑体" panose="02010609060101010101" pitchFamily="49" charset="-122"/>
                          <a:cs typeface="黑体" panose="02010609060101010101" pitchFamily="49" charset="-122"/>
                        </a:rPr>
                        <a:t>）</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5140">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29</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2400" b="0">
                          <a:latin typeface="黑体" panose="02010609060101010101" pitchFamily="49" charset="-122"/>
                          <a:ea typeface="黑体" panose="02010609060101010101" pitchFamily="49" charset="-122"/>
                          <a:cs typeface="黑体" panose="02010609060101010101" pitchFamily="49" charset="-122"/>
                        </a:rPr>
                        <a:t>说明</a:t>
                      </a:r>
                      <a:r>
                        <a:rPr lang="en-US" sz="2400" b="0">
                          <a:latin typeface="黑体" panose="02010609060101010101" pitchFamily="49" charset="-122"/>
                          <a:ea typeface="黑体" panose="02010609060101010101" pitchFamily="49" charset="-122"/>
                          <a:cs typeface="黑体" panose="02010609060101010101" pitchFamily="49" charset="-122"/>
                        </a:rPr>
                        <a:t>（史论）</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35</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2400" b="0">
                          <a:latin typeface="黑体" panose="02010609060101010101" pitchFamily="49" charset="-122"/>
                          <a:ea typeface="黑体" panose="02010609060101010101" pitchFamily="49" charset="-122"/>
                          <a:cs typeface="黑体" panose="02010609060101010101" pitchFamily="49" charset="-122"/>
                        </a:rPr>
                        <a:t>反映出</a:t>
                      </a:r>
                      <a:r>
                        <a:rPr lang="en-US" sz="2400" b="0">
                          <a:latin typeface="黑体" panose="02010609060101010101" pitchFamily="49" charset="-122"/>
                          <a:ea typeface="黑体" panose="02010609060101010101" pitchFamily="49" charset="-122"/>
                          <a:cs typeface="黑体" panose="02010609060101010101" pitchFamily="49" charset="-122"/>
                        </a:rPr>
                        <a:t>（</a:t>
                      </a:r>
                      <a:r>
                        <a:rPr lang="zh-CN" altLang="en-US" sz="2400" b="0">
                          <a:latin typeface="黑体" panose="02010609060101010101" pitchFamily="49" charset="-122"/>
                          <a:ea typeface="黑体" panose="02010609060101010101" pitchFamily="49" charset="-122"/>
                          <a:cs typeface="黑体" panose="02010609060101010101" pitchFamily="49" charset="-122"/>
                        </a:rPr>
                        <a:t>史论</a:t>
                      </a:r>
                      <a:r>
                        <a:rPr lang="en-US" sz="2400" b="0">
                          <a:latin typeface="黑体" panose="02010609060101010101" pitchFamily="49" charset="-122"/>
                          <a:ea typeface="黑体" panose="02010609060101010101" pitchFamily="49" charset="-122"/>
                          <a:cs typeface="黑体" panose="02010609060101010101" pitchFamily="49" charset="-122"/>
                        </a:rPr>
                        <a:t>）</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 name="文本框 2"/>
          <p:cNvSpPr txBox="1"/>
          <p:nvPr/>
        </p:nvSpPr>
        <p:spPr>
          <a:xfrm>
            <a:off x="637540" y="718820"/>
            <a:ext cx="10916920" cy="583565"/>
          </a:xfrm>
          <a:prstGeom prst="rect">
            <a:avLst/>
          </a:prstGeom>
          <a:noFill/>
        </p:spPr>
        <p:txBody>
          <a:bodyPr wrap="square" rtlCol="0">
            <a:spAutoFit/>
          </a:bodyPr>
          <a:p>
            <a:pPr algn="ctr"/>
            <a:r>
              <a:rPr lang="en-US" altLang="zh-CN" sz="3200" b="1">
                <a:solidFill>
                  <a:srgbClr val="FF0000"/>
                </a:solidFill>
                <a:latin typeface="黑体" panose="02010609060101010101" pitchFamily="49" charset="-122"/>
                <a:ea typeface="黑体" panose="02010609060101010101" pitchFamily="49" charset="-122"/>
                <a:cs typeface="黑体" panose="02010609060101010101" pitchFamily="49" charset="-122"/>
              </a:rPr>
              <a:t>2024</a:t>
            </a:r>
            <a:r>
              <a:rPr lang="zh-CN" altLang="en-US" sz="3200" b="1">
                <a:solidFill>
                  <a:srgbClr val="FF0000"/>
                </a:solidFill>
                <a:latin typeface="黑体" panose="02010609060101010101" pitchFamily="49" charset="-122"/>
                <a:ea typeface="黑体" panose="02010609060101010101" pitchFamily="49" charset="-122"/>
                <a:cs typeface="黑体" panose="02010609060101010101" pitchFamily="49" charset="-122"/>
              </a:rPr>
              <a:t>年全国新课程卷选择题类型统计</a:t>
            </a:r>
            <a:endParaRPr lang="zh-CN" altLang="en-US" sz="3200" b="1">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
        <p:nvSpPr>
          <p:cNvPr id="4" name="文本框 3"/>
          <p:cNvSpPr txBox="1"/>
          <p:nvPr/>
        </p:nvSpPr>
        <p:spPr>
          <a:xfrm>
            <a:off x="1680210" y="4921250"/>
            <a:ext cx="8871585" cy="398780"/>
          </a:xfrm>
          <a:prstGeom prst="rect">
            <a:avLst/>
          </a:prstGeom>
          <a:noFill/>
        </p:spPr>
        <p:txBody>
          <a:bodyPr wrap="square" rtlCol="0">
            <a:spAutoFit/>
          </a:bodyPr>
          <a:p>
            <a:pPr algn="ctr"/>
            <a:r>
              <a:rPr lang="en-US" altLang="zh-CN" sz="2000" b="1">
                <a:solidFill>
                  <a:srgbClr val="FF0000"/>
                </a:solidFill>
                <a:latin typeface="楷体" panose="02010609060101010101" charset="-122"/>
                <a:ea typeface="楷体" panose="02010609060101010101" charset="-122"/>
                <a:cs typeface="楷体" panose="02010609060101010101" charset="-122"/>
              </a:rPr>
              <a:t>①</a:t>
            </a:r>
            <a:r>
              <a:rPr lang="zh-CN" altLang="en-US" sz="2000" b="1">
                <a:solidFill>
                  <a:srgbClr val="FF0000"/>
                </a:solidFill>
                <a:latin typeface="楷体" panose="02010609060101010101" charset="-122"/>
                <a:ea typeface="楷体" panose="02010609060101010101" charset="-122"/>
                <a:cs typeface="楷体" panose="02010609060101010101" charset="-122"/>
              </a:rPr>
              <a:t>史论类：</a:t>
            </a:r>
            <a:r>
              <a:rPr lang="en-US" altLang="zh-CN" sz="2000" b="1">
                <a:solidFill>
                  <a:srgbClr val="FF0000"/>
                </a:solidFill>
                <a:latin typeface="楷体" panose="02010609060101010101" charset="-122"/>
                <a:ea typeface="楷体" panose="02010609060101010101" charset="-122"/>
                <a:cs typeface="楷体" panose="02010609060101010101" charset="-122"/>
              </a:rPr>
              <a:t>8</a:t>
            </a:r>
            <a:r>
              <a:rPr lang="zh-CN" altLang="en-US" sz="2000" b="1">
                <a:solidFill>
                  <a:srgbClr val="FF0000"/>
                </a:solidFill>
                <a:latin typeface="楷体" panose="02010609060101010101" charset="-122"/>
                <a:ea typeface="楷体" panose="02010609060101010101" charset="-122"/>
                <a:cs typeface="楷体" panose="02010609060101010101" charset="-122"/>
              </a:rPr>
              <a:t>个（显性</a:t>
            </a:r>
            <a:r>
              <a:rPr lang="en-US" altLang="zh-CN" sz="2000" b="1">
                <a:solidFill>
                  <a:srgbClr val="FF0000"/>
                </a:solidFill>
                <a:latin typeface="楷体" panose="02010609060101010101" charset="-122"/>
                <a:ea typeface="楷体" panose="02010609060101010101" charset="-122"/>
                <a:cs typeface="楷体" panose="02010609060101010101" charset="-122"/>
              </a:rPr>
              <a:t>5</a:t>
            </a:r>
            <a:r>
              <a:rPr lang="zh-CN" altLang="en-US" sz="2000" b="1">
                <a:solidFill>
                  <a:srgbClr val="FF0000"/>
                </a:solidFill>
                <a:latin typeface="楷体" panose="02010609060101010101" charset="-122"/>
                <a:ea typeface="楷体" panose="02010609060101010101" charset="-122"/>
                <a:cs typeface="楷体" panose="02010609060101010101" charset="-122"/>
              </a:rPr>
              <a:t>个、推断</a:t>
            </a:r>
            <a:r>
              <a:rPr lang="en-US" altLang="zh-CN" sz="2000" b="1">
                <a:solidFill>
                  <a:srgbClr val="FF0000"/>
                </a:solidFill>
                <a:latin typeface="楷体" panose="02010609060101010101" charset="-122"/>
                <a:ea typeface="楷体" panose="02010609060101010101" charset="-122"/>
                <a:cs typeface="楷体" panose="02010609060101010101" charset="-122"/>
              </a:rPr>
              <a:t>4</a:t>
            </a:r>
            <a:r>
              <a:rPr lang="zh-CN" altLang="en-US" sz="2000" b="1">
                <a:solidFill>
                  <a:srgbClr val="FF0000"/>
                </a:solidFill>
                <a:latin typeface="楷体" panose="02010609060101010101" charset="-122"/>
                <a:ea typeface="楷体" panose="02010609060101010101" charset="-122"/>
                <a:cs typeface="楷体" panose="02010609060101010101" charset="-122"/>
              </a:rPr>
              <a:t>个）；②影响类：</a:t>
            </a:r>
            <a:r>
              <a:rPr lang="en-US" altLang="zh-CN" sz="2000" b="1">
                <a:solidFill>
                  <a:srgbClr val="FF0000"/>
                </a:solidFill>
                <a:latin typeface="楷体" panose="02010609060101010101" charset="-122"/>
                <a:ea typeface="楷体" panose="02010609060101010101" charset="-122"/>
                <a:cs typeface="楷体" panose="02010609060101010101" charset="-122"/>
              </a:rPr>
              <a:t>4</a:t>
            </a:r>
            <a:r>
              <a:rPr lang="zh-CN" altLang="en-US" sz="2000" b="1">
                <a:solidFill>
                  <a:srgbClr val="FF0000"/>
                </a:solidFill>
                <a:latin typeface="楷体" panose="02010609060101010101" charset="-122"/>
                <a:ea typeface="楷体" panose="02010609060101010101" charset="-122"/>
                <a:cs typeface="楷体" panose="02010609060101010101" charset="-122"/>
              </a:rPr>
              <a:t>个 </a:t>
            </a:r>
            <a:endParaRPr lang="zh-CN" altLang="en-US" sz="2000" b="1">
              <a:solidFill>
                <a:srgbClr val="FF0000"/>
              </a:solidFill>
              <a:latin typeface="Calibri" panose="020F0502020204030204" charset="0"/>
              <a:ea typeface="楷体" panose="02010609060101010101" charset="-122"/>
              <a:cs typeface="楷体" panose="02010609060101010101"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nvGraphicFramePr>
        <p:xfrm>
          <a:off x="1680210" y="1412240"/>
          <a:ext cx="8754110" cy="3215640"/>
        </p:xfrm>
        <a:graphic>
          <a:graphicData uri="http://schemas.openxmlformats.org/drawingml/2006/table">
            <a:tbl>
              <a:tblPr firstRow="1" bandRow="1">
                <a:tableStyleId>{5940675A-B579-460E-94D1-54222C63F5DA}</a:tableStyleId>
              </a:tblPr>
              <a:tblGrid>
                <a:gridCol w="1323975"/>
                <a:gridCol w="3051810"/>
                <a:gridCol w="1473200"/>
                <a:gridCol w="2905125"/>
              </a:tblGrid>
              <a:tr h="455295">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题号</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类型</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题号</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类型</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4660">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24</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表现在（史论）</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30</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反映出（史论）</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5295">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25</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共同主张（史论）</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31</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这一规定（史论）</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4660">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26</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这在当时（影响）</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32</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说明（史论）</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5295">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27</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三则史料（史论）</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33</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反映（史论）</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5295">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28</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说明（史论）</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34</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这一举措（影响）</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5140">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29</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这表明（史论）</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0">
                          <a:latin typeface="黑体" panose="02010609060101010101" pitchFamily="49" charset="-122"/>
                          <a:ea typeface="黑体" panose="02010609060101010101" pitchFamily="49" charset="-122"/>
                          <a:cs typeface="黑体" panose="02010609060101010101" pitchFamily="49" charset="-122"/>
                        </a:rPr>
                        <a:t>35</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黑体" panose="02010609060101010101" pitchFamily="49" charset="-122"/>
                          <a:ea typeface="黑体" panose="02010609060101010101" pitchFamily="49" charset="-122"/>
                          <a:cs typeface="黑体" panose="02010609060101010101" pitchFamily="49" charset="-122"/>
                        </a:rPr>
                        <a:t>意在（因果）</a:t>
                      </a:r>
                      <a:endParaRPr lang="en-US" altLang="en-US" sz="24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 name="文本框 2"/>
          <p:cNvSpPr txBox="1"/>
          <p:nvPr/>
        </p:nvSpPr>
        <p:spPr>
          <a:xfrm>
            <a:off x="637540" y="718820"/>
            <a:ext cx="10916920" cy="583565"/>
          </a:xfrm>
          <a:prstGeom prst="rect">
            <a:avLst/>
          </a:prstGeom>
          <a:noFill/>
        </p:spPr>
        <p:txBody>
          <a:bodyPr wrap="square" rtlCol="0">
            <a:spAutoFit/>
          </a:bodyPr>
          <a:p>
            <a:pPr algn="ctr"/>
            <a:r>
              <a:rPr lang="en-US" altLang="zh-CN" sz="3200" b="1">
                <a:solidFill>
                  <a:srgbClr val="FF0000"/>
                </a:solidFill>
                <a:latin typeface="黑体" panose="02010609060101010101" pitchFamily="49" charset="-122"/>
                <a:ea typeface="黑体" panose="02010609060101010101" pitchFamily="49" charset="-122"/>
                <a:cs typeface="黑体" panose="02010609060101010101" pitchFamily="49" charset="-122"/>
              </a:rPr>
              <a:t>2023</a:t>
            </a:r>
            <a:r>
              <a:rPr lang="zh-CN" altLang="en-US" sz="3200" b="1">
                <a:solidFill>
                  <a:srgbClr val="FF0000"/>
                </a:solidFill>
                <a:latin typeface="黑体" panose="02010609060101010101" pitchFamily="49" charset="-122"/>
                <a:ea typeface="黑体" panose="02010609060101010101" pitchFamily="49" charset="-122"/>
                <a:cs typeface="黑体" panose="02010609060101010101" pitchFamily="49" charset="-122"/>
              </a:rPr>
              <a:t>年全国新课程卷选择题类型统计</a:t>
            </a:r>
            <a:endParaRPr lang="zh-CN" altLang="en-US" sz="3200" b="1">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
        <p:nvSpPr>
          <p:cNvPr id="4" name="文本框 3"/>
          <p:cNvSpPr txBox="1"/>
          <p:nvPr/>
        </p:nvSpPr>
        <p:spPr>
          <a:xfrm>
            <a:off x="1680210" y="4921250"/>
            <a:ext cx="8871585" cy="398780"/>
          </a:xfrm>
          <a:prstGeom prst="rect">
            <a:avLst/>
          </a:prstGeom>
          <a:noFill/>
        </p:spPr>
        <p:txBody>
          <a:bodyPr wrap="square" rtlCol="0">
            <a:spAutoFit/>
          </a:bodyPr>
          <a:p>
            <a:pPr algn="ctr"/>
            <a:r>
              <a:rPr lang="en-US" altLang="zh-CN" sz="2000" b="1">
                <a:solidFill>
                  <a:srgbClr val="FF0000"/>
                </a:solidFill>
                <a:latin typeface="楷体" panose="02010609060101010101" charset="-122"/>
                <a:ea typeface="楷体" panose="02010609060101010101" charset="-122"/>
                <a:cs typeface="楷体" panose="02010609060101010101" charset="-122"/>
              </a:rPr>
              <a:t>①</a:t>
            </a:r>
            <a:r>
              <a:rPr lang="zh-CN" altLang="en-US" sz="2000" b="1">
                <a:solidFill>
                  <a:srgbClr val="FF0000"/>
                </a:solidFill>
                <a:latin typeface="楷体" panose="02010609060101010101" charset="-122"/>
                <a:ea typeface="楷体" panose="02010609060101010101" charset="-122"/>
                <a:cs typeface="楷体" panose="02010609060101010101" charset="-122"/>
              </a:rPr>
              <a:t>史论类：</a:t>
            </a:r>
            <a:r>
              <a:rPr lang="en-US" altLang="zh-CN" sz="2000" b="1">
                <a:solidFill>
                  <a:srgbClr val="FF0000"/>
                </a:solidFill>
                <a:latin typeface="楷体" panose="02010609060101010101" charset="-122"/>
                <a:ea typeface="楷体" panose="02010609060101010101" charset="-122"/>
                <a:cs typeface="楷体" panose="02010609060101010101" charset="-122"/>
              </a:rPr>
              <a:t>9</a:t>
            </a:r>
            <a:r>
              <a:rPr lang="zh-CN" altLang="en-US" sz="2000" b="1">
                <a:solidFill>
                  <a:srgbClr val="FF0000"/>
                </a:solidFill>
                <a:latin typeface="楷体" panose="02010609060101010101" charset="-122"/>
                <a:ea typeface="楷体" panose="02010609060101010101" charset="-122"/>
                <a:cs typeface="楷体" panose="02010609060101010101" charset="-122"/>
              </a:rPr>
              <a:t>个（显性</a:t>
            </a:r>
            <a:r>
              <a:rPr lang="en-US" altLang="zh-CN" sz="2000" b="1">
                <a:solidFill>
                  <a:srgbClr val="FF0000"/>
                </a:solidFill>
                <a:latin typeface="楷体" panose="02010609060101010101" charset="-122"/>
                <a:ea typeface="楷体" panose="02010609060101010101" charset="-122"/>
                <a:cs typeface="楷体" panose="02010609060101010101" charset="-122"/>
              </a:rPr>
              <a:t>5</a:t>
            </a:r>
            <a:r>
              <a:rPr lang="zh-CN" altLang="en-US" sz="2000" b="1">
                <a:solidFill>
                  <a:srgbClr val="FF0000"/>
                </a:solidFill>
                <a:latin typeface="楷体" panose="02010609060101010101" charset="-122"/>
                <a:ea typeface="楷体" panose="02010609060101010101" charset="-122"/>
                <a:cs typeface="楷体" panose="02010609060101010101" charset="-122"/>
              </a:rPr>
              <a:t>个、推断</a:t>
            </a:r>
            <a:r>
              <a:rPr lang="en-US" altLang="zh-CN" sz="2000" b="1">
                <a:solidFill>
                  <a:srgbClr val="FF0000"/>
                </a:solidFill>
                <a:latin typeface="楷体" panose="02010609060101010101" charset="-122"/>
                <a:ea typeface="楷体" panose="02010609060101010101" charset="-122"/>
                <a:cs typeface="楷体" panose="02010609060101010101" charset="-122"/>
              </a:rPr>
              <a:t>4</a:t>
            </a:r>
            <a:r>
              <a:rPr lang="zh-CN" altLang="en-US" sz="2000" b="1">
                <a:solidFill>
                  <a:srgbClr val="FF0000"/>
                </a:solidFill>
                <a:latin typeface="楷体" panose="02010609060101010101" charset="-122"/>
                <a:ea typeface="楷体" panose="02010609060101010101" charset="-122"/>
                <a:cs typeface="楷体" panose="02010609060101010101" charset="-122"/>
              </a:rPr>
              <a:t>个）；②影响类：</a:t>
            </a:r>
            <a:r>
              <a:rPr lang="en-US" altLang="zh-CN" sz="2000" b="1">
                <a:solidFill>
                  <a:srgbClr val="FF0000"/>
                </a:solidFill>
                <a:latin typeface="楷体" panose="02010609060101010101" charset="-122"/>
                <a:ea typeface="楷体" panose="02010609060101010101" charset="-122"/>
                <a:cs typeface="楷体" panose="02010609060101010101" charset="-122"/>
              </a:rPr>
              <a:t>2</a:t>
            </a:r>
            <a:r>
              <a:rPr lang="zh-CN" altLang="en-US" sz="2000" b="1">
                <a:solidFill>
                  <a:srgbClr val="FF0000"/>
                </a:solidFill>
                <a:latin typeface="楷体" panose="02010609060101010101" charset="-122"/>
                <a:ea typeface="楷体" panose="02010609060101010101" charset="-122"/>
                <a:cs typeface="楷体" panose="02010609060101010101" charset="-122"/>
              </a:rPr>
              <a:t>个；</a:t>
            </a:r>
            <a:r>
              <a:rPr lang="zh-CN" altLang="en-US" sz="2000" b="1">
                <a:solidFill>
                  <a:srgbClr val="FF0000"/>
                </a:solidFill>
                <a:latin typeface="Calibri" panose="020F0502020204030204" charset="0"/>
                <a:ea typeface="楷体" panose="02010609060101010101" charset="-122"/>
                <a:cs typeface="楷体" panose="02010609060101010101" charset="-122"/>
              </a:rPr>
              <a:t>③因果类：</a:t>
            </a:r>
            <a:r>
              <a:rPr lang="en-US" altLang="zh-CN" sz="2000" b="1">
                <a:solidFill>
                  <a:srgbClr val="FF0000"/>
                </a:solidFill>
                <a:latin typeface="Calibri" panose="020F0502020204030204" charset="0"/>
                <a:ea typeface="楷体" panose="02010609060101010101" charset="-122"/>
                <a:cs typeface="楷体" panose="02010609060101010101" charset="-122"/>
              </a:rPr>
              <a:t>1</a:t>
            </a:r>
            <a:r>
              <a:rPr lang="zh-CN" altLang="en-US" sz="2000" b="1">
                <a:solidFill>
                  <a:srgbClr val="FF0000"/>
                </a:solidFill>
                <a:latin typeface="Calibri" panose="020F0502020204030204" charset="0"/>
                <a:ea typeface="楷体" panose="02010609060101010101" charset="-122"/>
                <a:cs typeface="楷体" panose="02010609060101010101" charset="-122"/>
              </a:rPr>
              <a:t>个</a:t>
            </a:r>
            <a:endParaRPr lang="zh-CN" altLang="en-US" sz="2000" b="1">
              <a:solidFill>
                <a:srgbClr val="FF0000"/>
              </a:solidFill>
              <a:latin typeface="Calibri" panose="020F0502020204030204" charset="0"/>
              <a:ea typeface="楷体" panose="02010609060101010101" charset="-122"/>
              <a:cs typeface="楷体" panose="02010609060101010101" charset="-12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nvGraphicFramePr>
        <p:xfrm>
          <a:off x="1197610" y="417830"/>
          <a:ext cx="10116820" cy="5158105"/>
        </p:xfrm>
        <a:graphic>
          <a:graphicData uri="http://schemas.openxmlformats.org/drawingml/2006/table">
            <a:tbl>
              <a:tblPr firstRow="1" bandRow="1">
                <a:tableStyleId>{5C22544A-7EE6-4342-B048-85BDC9FD1C3A}</a:tableStyleId>
              </a:tblPr>
              <a:tblGrid>
                <a:gridCol w="3123565"/>
                <a:gridCol w="6993255"/>
              </a:tblGrid>
              <a:tr h="926465">
                <a:tc gridSpan="2">
                  <a:txBody>
                    <a:bodyPr/>
                    <a:p>
                      <a:pPr algn="ctr">
                        <a:buNone/>
                      </a:pPr>
                      <a:r>
                        <a:rPr lang="zh-CN" altLang="en-US" sz="2800">
                          <a:latin typeface="黑体" panose="02010609060101010101" pitchFamily="49" charset="-122"/>
                          <a:ea typeface="黑体" panose="02010609060101010101" pitchFamily="49" charset="-122"/>
                          <a:cs typeface="宋体" panose="02010600030101010101" pitchFamily="2" charset="-122"/>
                        </a:rPr>
                        <a:t>历史解释素养的分层内容</a:t>
                      </a:r>
                      <a:endParaRPr lang="zh-CN" altLang="en-US" sz="2800">
                        <a:latin typeface="黑体" panose="02010609060101010101" pitchFamily="49" charset="-122"/>
                        <a:ea typeface="黑体" panose="02010609060101010101" pitchFamily="49" charset="-122"/>
                        <a:cs typeface="宋体" panose="02010600030101010101" pitchFamily="2" charset="-122"/>
                      </a:endParaRPr>
                    </a:p>
                  </a:txBody>
                  <a:tcPr marL="68580" marR="68580" marT="34290" marB="34290" anchor="ctr" anchorCtr="0">
                    <a:solidFill>
                      <a:schemeClr val="accent5"/>
                    </a:solidFill>
                  </a:tcPr>
                </a:tc>
                <a:tc hMerge="1">
                  <a:tcPr/>
                </a:tc>
              </a:tr>
              <a:tr h="506095">
                <a:tc>
                  <a:txBody>
                    <a:bodyPr/>
                    <a:p>
                      <a:pPr algn="ctr">
                        <a:buNone/>
                      </a:pPr>
                      <a:r>
                        <a:rPr lang="zh-CN" altLang="en-US" sz="2400" b="0">
                          <a:latin typeface="黑体" panose="02010609060101010101" pitchFamily="49" charset="-122"/>
                          <a:ea typeface="黑体" panose="02010609060101010101" pitchFamily="49" charset="-122"/>
                        </a:rPr>
                        <a:t>层  次</a:t>
                      </a:r>
                      <a:endParaRPr lang="zh-CN" altLang="en-US" sz="2400" b="0">
                        <a:latin typeface="黑体" panose="02010609060101010101" pitchFamily="49" charset="-122"/>
                        <a:ea typeface="黑体" panose="02010609060101010101" pitchFamily="49" charset="-122"/>
                      </a:endParaRPr>
                    </a:p>
                  </a:txBody>
                  <a:tcPr marL="68580" marR="68580" marT="34290" marB="34290" anchor="ctr" anchorCtr="0"/>
                </a:tc>
                <a:tc>
                  <a:txBody>
                    <a:bodyPr/>
                    <a:p>
                      <a:pPr algn="ctr">
                        <a:buNone/>
                      </a:pPr>
                      <a:r>
                        <a:rPr lang="zh-CN" altLang="en-US" sz="2400" b="0">
                          <a:latin typeface="黑体" panose="02010609060101010101" pitchFamily="49" charset="-122"/>
                          <a:ea typeface="黑体" panose="02010609060101010101" pitchFamily="49" charset="-122"/>
                        </a:rPr>
                        <a:t>内  容</a:t>
                      </a:r>
                      <a:endParaRPr lang="zh-CN" altLang="en-US" sz="2400" b="0">
                        <a:latin typeface="黑体" panose="02010609060101010101" pitchFamily="49" charset="-122"/>
                        <a:ea typeface="黑体" panose="02010609060101010101" pitchFamily="49" charset="-122"/>
                      </a:endParaRPr>
                    </a:p>
                  </a:txBody>
                  <a:tcPr marL="68580" marR="68580" marT="34290" marB="34290" anchor="ctr" anchorCtr="0"/>
                </a:tc>
              </a:tr>
              <a:tr h="594995">
                <a:tc>
                  <a:txBody>
                    <a:bodyPr/>
                    <a:p>
                      <a:pPr algn="just">
                        <a:buNone/>
                      </a:pPr>
                      <a:r>
                        <a:rPr lang="zh-CN" altLang="en-US" sz="2400">
                          <a:solidFill>
                            <a:schemeClr val="tx1"/>
                          </a:solidFill>
                          <a:latin typeface="黑体" panose="02010609060101010101" pitchFamily="49" charset="-122"/>
                          <a:ea typeface="黑体" panose="02010609060101010101" pitchFamily="49" charset="-122"/>
                        </a:rPr>
                        <a:t>第一层：现象性解释</a:t>
                      </a:r>
                      <a:endParaRPr lang="zh-CN" altLang="en-US" sz="2400">
                        <a:solidFill>
                          <a:schemeClr val="tx1"/>
                        </a:solidFill>
                        <a:latin typeface="黑体" panose="02010609060101010101" pitchFamily="49" charset="-122"/>
                        <a:ea typeface="黑体" panose="02010609060101010101" pitchFamily="49" charset="-122"/>
                      </a:endParaRPr>
                    </a:p>
                  </a:txBody>
                  <a:tcPr marL="68580" marR="68580" marT="34290" marB="34290" anchor="ctr" anchorCtr="0"/>
                </a:tc>
                <a:tc>
                  <a:txBody>
                    <a:bodyPr/>
                    <a:p>
                      <a:pPr algn="just">
                        <a:buNone/>
                      </a:pPr>
                      <a:r>
                        <a:rPr lang="zh-CN" altLang="en-US" sz="2400">
                          <a:solidFill>
                            <a:schemeClr val="tx1"/>
                          </a:solidFill>
                          <a:latin typeface="黑体" panose="02010609060101010101" pitchFamily="49" charset="-122"/>
                          <a:ea typeface="黑体" panose="02010609060101010101" pitchFamily="49" charset="-122"/>
                        </a:rPr>
                        <a:t>用准确、简明的文字</a:t>
                      </a:r>
                      <a:r>
                        <a:rPr lang="zh-CN" altLang="en-US" sz="2400" u="sng">
                          <a:solidFill>
                            <a:schemeClr val="tx1"/>
                          </a:solidFill>
                          <a:latin typeface="黑体" panose="02010609060101010101" pitchFamily="49" charset="-122"/>
                          <a:ea typeface="黑体" panose="02010609060101010101" pitchFamily="49" charset="-122"/>
                        </a:rPr>
                        <a:t>叙述某历史事物</a:t>
                      </a:r>
                      <a:r>
                        <a:rPr lang="zh-CN" altLang="en-US" sz="2400">
                          <a:solidFill>
                            <a:schemeClr val="tx1"/>
                          </a:solidFill>
                          <a:latin typeface="黑体" panose="02010609060101010101" pitchFamily="49" charset="-122"/>
                          <a:ea typeface="黑体" panose="02010609060101010101" pitchFamily="49" charset="-122"/>
                        </a:rPr>
                        <a:t>的基本史实。</a:t>
                      </a:r>
                      <a:endParaRPr lang="zh-CN" altLang="en-US" sz="2400">
                        <a:solidFill>
                          <a:schemeClr val="tx1"/>
                        </a:solidFill>
                        <a:latin typeface="黑体" panose="02010609060101010101" pitchFamily="49" charset="-122"/>
                        <a:ea typeface="黑体" panose="02010609060101010101" pitchFamily="49" charset="-122"/>
                      </a:endParaRPr>
                    </a:p>
                  </a:txBody>
                  <a:tcPr marL="68580" marR="68580" marT="34290" marB="34290" anchor="ctr" anchorCtr="0"/>
                </a:tc>
              </a:tr>
              <a:tr h="953770">
                <a:tc>
                  <a:txBody>
                    <a:bodyPr/>
                    <a:p>
                      <a:pPr algn="just">
                        <a:buNone/>
                      </a:pPr>
                      <a:r>
                        <a:rPr lang="zh-CN" altLang="en-US" sz="2400">
                          <a:solidFill>
                            <a:srgbClr val="0000FF"/>
                          </a:solidFill>
                          <a:latin typeface="黑体" panose="02010609060101010101" pitchFamily="49" charset="-122"/>
                          <a:ea typeface="黑体" panose="02010609060101010101" pitchFamily="49" charset="-122"/>
                        </a:rPr>
                        <a:t>第二层：内涵性解释</a:t>
                      </a:r>
                      <a:endParaRPr lang="zh-CN" altLang="en-US" sz="2400">
                        <a:solidFill>
                          <a:srgbClr val="0000FF"/>
                        </a:solidFill>
                        <a:latin typeface="黑体" panose="02010609060101010101" pitchFamily="49" charset="-122"/>
                        <a:ea typeface="黑体" panose="02010609060101010101" pitchFamily="49" charset="-122"/>
                      </a:endParaRPr>
                    </a:p>
                  </a:txBody>
                  <a:tcPr marL="68580" marR="68580" marT="34290" marB="34290" anchor="ctr" anchorCtr="0"/>
                </a:tc>
                <a:tc>
                  <a:txBody>
                    <a:bodyPr/>
                    <a:p>
                      <a:pPr algn="just">
                        <a:buNone/>
                      </a:pPr>
                      <a:r>
                        <a:rPr lang="zh-CN" altLang="en-US" sz="2400">
                          <a:solidFill>
                            <a:schemeClr val="tx1"/>
                          </a:solidFill>
                          <a:latin typeface="黑体" panose="02010609060101010101" pitchFamily="49" charset="-122"/>
                          <a:ea typeface="黑体" panose="02010609060101010101" pitchFamily="49" charset="-122"/>
                        </a:rPr>
                        <a:t>叙述该历史事物出现的</a:t>
                      </a:r>
                      <a:r>
                        <a:rPr lang="zh-CN" altLang="en-US" sz="2400">
                          <a:solidFill>
                            <a:srgbClr val="0000FF"/>
                          </a:solidFill>
                          <a:latin typeface="黑体" panose="02010609060101010101" pitchFamily="49" charset="-122"/>
                          <a:ea typeface="黑体" panose="02010609060101010101" pitchFamily="49" charset="-122"/>
                        </a:rPr>
                        <a:t>背景、原因、</a:t>
                      </a:r>
                      <a:r>
                        <a:rPr lang="zh-CN" altLang="en-US" sz="2400">
                          <a:solidFill>
                            <a:schemeClr val="tx1"/>
                          </a:solidFill>
                          <a:latin typeface="黑体" panose="02010609060101010101" pitchFamily="49" charset="-122"/>
                          <a:ea typeface="黑体" panose="02010609060101010101" pitchFamily="49" charset="-122"/>
                        </a:rPr>
                        <a:t>条件、</a:t>
                      </a:r>
                      <a:r>
                        <a:rPr lang="zh-CN" altLang="en-US" sz="2400">
                          <a:solidFill>
                            <a:srgbClr val="0000FF"/>
                          </a:solidFill>
                          <a:latin typeface="黑体" panose="02010609060101010101" pitchFamily="49" charset="-122"/>
                          <a:ea typeface="黑体" panose="02010609060101010101" pitchFamily="49" charset="-122"/>
                        </a:rPr>
                        <a:t>内容</a:t>
                      </a:r>
                      <a:r>
                        <a:rPr lang="zh-CN" altLang="en-US" sz="2400">
                          <a:solidFill>
                            <a:schemeClr val="tx1"/>
                          </a:solidFill>
                          <a:latin typeface="黑体" panose="02010609060101010101" pitchFamily="49" charset="-122"/>
                          <a:ea typeface="黑体" panose="02010609060101010101" pitchFamily="49" charset="-122"/>
                        </a:rPr>
                        <a:t>和结果（影响）。</a:t>
                      </a:r>
                      <a:endParaRPr lang="zh-CN" altLang="en-US" sz="2400">
                        <a:solidFill>
                          <a:schemeClr val="tx1"/>
                        </a:solidFill>
                        <a:latin typeface="黑体" panose="02010609060101010101" pitchFamily="49" charset="-122"/>
                        <a:ea typeface="黑体" panose="02010609060101010101" pitchFamily="49" charset="-122"/>
                      </a:endParaRPr>
                    </a:p>
                  </a:txBody>
                  <a:tcPr marL="68580" marR="68580" marT="34290" marB="34290" anchor="ctr" anchorCtr="0"/>
                </a:tc>
              </a:tr>
              <a:tr h="666750">
                <a:tc>
                  <a:txBody>
                    <a:bodyPr/>
                    <a:p>
                      <a:pPr algn="just">
                        <a:buNone/>
                      </a:pPr>
                      <a:r>
                        <a:rPr lang="zh-CN" altLang="en-US" sz="2400">
                          <a:solidFill>
                            <a:srgbClr val="0000FF"/>
                          </a:solidFill>
                          <a:latin typeface="黑体" panose="02010609060101010101" pitchFamily="49" charset="-122"/>
                          <a:ea typeface="黑体" panose="02010609060101010101" pitchFamily="49" charset="-122"/>
                        </a:rPr>
                        <a:t>第三层：本质性解释</a:t>
                      </a:r>
                      <a:endParaRPr lang="zh-CN" altLang="en-US" sz="2400">
                        <a:solidFill>
                          <a:srgbClr val="0000FF"/>
                        </a:solidFill>
                        <a:latin typeface="黑体" panose="02010609060101010101" pitchFamily="49" charset="-122"/>
                        <a:ea typeface="黑体" panose="02010609060101010101" pitchFamily="49" charset="-122"/>
                      </a:endParaRPr>
                    </a:p>
                  </a:txBody>
                  <a:tcPr marL="68580" marR="68580" marT="34290" marB="34290" anchor="ctr" anchorCtr="0"/>
                </a:tc>
                <a:tc>
                  <a:txBody>
                    <a:bodyPr/>
                    <a:p>
                      <a:pPr algn="just">
                        <a:buNone/>
                      </a:pPr>
                      <a:r>
                        <a:rPr lang="zh-CN" altLang="en-US" sz="2400">
                          <a:solidFill>
                            <a:schemeClr val="tx1"/>
                          </a:solidFill>
                          <a:latin typeface="黑体" panose="02010609060101010101" pitchFamily="49" charset="-122"/>
                          <a:ea typeface="黑体" panose="02010609060101010101" pitchFamily="49" charset="-122"/>
                        </a:rPr>
                        <a:t>指出该历史事物的表象与其</a:t>
                      </a:r>
                      <a:r>
                        <a:rPr lang="zh-CN" altLang="en-US" sz="2400">
                          <a:solidFill>
                            <a:srgbClr val="0000FF"/>
                          </a:solidFill>
                          <a:latin typeface="黑体" panose="02010609060101010101" pitchFamily="49" charset="-122"/>
                          <a:ea typeface="黑体" panose="02010609060101010101" pitchFamily="49" charset="-122"/>
                        </a:rPr>
                        <a:t>内在属性</a:t>
                      </a:r>
                      <a:r>
                        <a:rPr lang="zh-CN" altLang="en-US" sz="2400">
                          <a:solidFill>
                            <a:schemeClr val="tx1"/>
                          </a:solidFill>
                          <a:latin typeface="黑体" panose="02010609060101010101" pitchFamily="49" charset="-122"/>
                          <a:ea typeface="黑体" panose="02010609060101010101" pitchFamily="49" charset="-122"/>
                        </a:rPr>
                        <a:t>之间的关系。</a:t>
                      </a:r>
                      <a:endParaRPr lang="zh-CN" altLang="en-US" sz="2400">
                        <a:solidFill>
                          <a:schemeClr val="tx1"/>
                        </a:solidFill>
                        <a:latin typeface="黑体" panose="02010609060101010101" pitchFamily="49" charset="-122"/>
                        <a:ea typeface="黑体" panose="02010609060101010101" pitchFamily="49" charset="-122"/>
                      </a:endParaRPr>
                    </a:p>
                  </a:txBody>
                  <a:tcPr marL="68580" marR="68580" marT="34290" marB="34290" anchor="ctr" anchorCtr="0"/>
                </a:tc>
              </a:tr>
              <a:tr h="920115">
                <a:tc>
                  <a:txBody>
                    <a:bodyPr/>
                    <a:p>
                      <a:pPr algn="just">
                        <a:buNone/>
                      </a:pPr>
                      <a:r>
                        <a:rPr lang="zh-CN" altLang="en-US" sz="2400">
                          <a:solidFill>
                            <a:srgbClr val="0000FF"/>
                          </a:solidFill>
                          <a:latin typeface="黑体" panose="02010609060101010101" pitchFamily="49" charset="-122"/>
                          <a:ea typeface="黑体" panose="02010609060101010101" pitchFamily="49" charset="-122"/>
                        </a:rPr>
                        <a:t>第四层：联系性解释</a:t>
                      </a:r>
                      <a:endParaRPr lang="zh-CN" altLang="en-US" sz="2400">
                        <a:solidFill>
                          <a:srgbClr val="0000FF"/>
                        </a:solidFill>
                        <a:latin typeface="黑体" panose="02010609060101010101" pitchFamily="49" charset="-122"/>
                        <a:ea typeface="黑体" panose="02010609060101010101" pitchFamily="49" charset="-122"/>
                      </a:endParaRPr>
                    </a:p>
                  </a:txBody>
                  <a:tcPr marL="68580" marR="68580" marT="34290" marB="34290" anchor="ctr" anchorCtr="0"/>
                </a:tc>
                <a:tc>
                  <a:txBody>
                    <a:bodyPr/>
                    <a:p>
                      <a:pPr algn="just">
                        <a:buNone/>
                      </a:pPr>
                      <a:r>
                        <a:rPr lang="zh-CN" altLang="en-US" sz="2400">
                          <a:solidFill>
                            <a:schemeClr val="tx1"/>
                          </a:solidFill>
                          <a:latin typeface="黑体" panose="02010609060101010101" pitchFamily="49" charset="-122"/>
                          <a:ea typeface="黑体" panose="02010609060101010101" pitchFamily="49" charset="-122"/>
                        </a:rPr>
                        <a:t>找出与该历史事物相关的</a:t>
                      </a:r>
                      <a:r>
                        <a:rPr lang="zh-CN" altLang="en-US" sz="2400">
                          <a:solidFill>
                            <a:srgbClr val="0000FF"/>
                          </a:solidFill>
                          <a:latin typeface="黑体" panose="02010609060101010101" pitchFamily="49" charset="-122"/>
                          <a:ea typeface="黑体" panose="02010609060101010101" pitchFamily="49" charset="-122"/>
                        </a:rPr>
                        <a:t>其他历史事物</a:t>
                      </a:r>
                      <a:r>
                        <a:rPr lang="zh-CN" altLang="en-US" sz="2400">
                          <a:solidFill>
                            <a:schemeClr val="tx1"/>
                          </a:solidFill>
                          <a:latin typeface="黑体" panose="02010609060101010101" pitchFamily="49" charset="-122"/>
                          <a:ea typeface="黑体" panose="02010609060101010101" pitchFamily="49" charset="-122"/>
                        </a:rPr>
                        <a:t>，并叙述它们之间的关系。</a:t>
                      </a:r>
                      <a:endParaRPr lang="zh-CN" altLang="en-US" sz="2400">
                        <a:solidFill>
                          <a:schemeClr val="tx1"/>
                        </a:solidFill>
                        <a:latin typeface="黑体" panose="02010609060101010101" pitchFamily="49" charset="-122"/>
                        <a:ea typeface="黑体" panose="02010609060101010101" pitchFamily="49" charset="-122"/>
                      </a:endParaRPr>
                    </a:p>
                  </a:txBody>
                  <a:tcPr marL="68580" marR="68580" marT="34290" marB="34290" anchor="ctr" anchorCtr="0"/>
                </a:tc>
              </a:tr>
              <a:tr h="589915">
                <a:tc>
                  <a:txBody>
                    <a:bodyPr/>
                    <a:p>
                      <a:pPr algn="just">
                        <a:buNone/>
                      </a:pPr>
                      <a:r>
                        <a:rPr lang="zh-CN" altLang="en-US" sz="2400">
                          <a:solidFill>
                            <a:srgbClr val="0000FF"/>
                          </a:solidFill>
                          <a:latin typeface="黑体" panose="02010609060101010101" pitchFamily="49" charset="-122"/>
                          <a:ea typeface="黑体" panose="02010609060101010101" pitchFamily="49" charset="-122"/>
                        </a:rPr>
                        <a:t>第</a:t>
                      </a:r>
                      <a:r>
                        <a:rPr lang="zh-CN" altLang="en-US" sz="2400">
                          <a:solidFill>
                            <a:srgbClr val="0000FF"/>
                          </a:solidFill>
                          <a:latin typeface="黑体" panose="02010609060101010101" pitchFamily="49" charset="-122"/>
                          <a:ea typeface="黑体" panose="02010609060101010101" pitchFamily="49" charset="-122"/>
                        </a:rPr>
                        <a:t>五层：规律性解释</a:t>
                      </a:r>
                      <a:endParaRPr lang="zh-CN" altLang="en-US" sz="2400">
                        <a:solidFill>
                          <a:schemeClr val="tx1"/>
                        </a:solidFill>
                        <a:latin typeface="黑体" panose="02010609060101010101" pitchFamily="49" charset="-122"/>
                        <a:ea typeface="黑体" panose="02010609060101010101" pitchFamily="49" charset="-122"/>
                      </a:endParaRPr>
                    </a:p>
                  </a:txBody>
                  <a:tcPr marL="68580" marR="68580" marT="34290" marB="34290" anchor="ctr" anchorCtr="0"/>
                </a:tc>
                <a:tc>
                  <a:txBody>
                    <a:bodyPr/>
                    <a:p>
                      <a:pPr algn="just">
                        <a:buNone/>
                      </a:pPr>
                      <a:r>
                        <a:rPr lang="zh-CN" altLang="en-US" sz="2400">
                          <a:solidFill>
                            <a:schemeClr val="tx1"/>
                          </a:solidFill>
                          <a:latin typeface="黑体" panose="02010609060101010101" pitchFamily="49" charset="-122"/>
                          <a:ea typeface="黑体" panose="02010609060101010101" pitchFamily="49" charset="-122"/>
                        </a:rPr>
                        <a:t>运用历史唯物史观分析该历史事物的</a:t>
                      </a:r>
                      <a:r>
                        <a:rPr lang="zh-CN" altLang="en-US" sz="2400">
                          <a:solidFill>
                            <a:srgbClr val="0000FF"/>
                          </a:solidFill>
                          <a:latin typeface="黑体" panose="02010609060101010101" pitchFamily="49" charset="-122"/>
                          <a:ea typeface="黑体" panose="02010609060101010101" pitchFamily="49" charset="-122"/>
                        </a:rPr>
                        <a:t>发</a:t>
                      </a:r>
                      <a:r>
                        <a:rPr lang="zh-CN" altLang="en-US" sz="2400">
                          <a:solidFill>
                            <a:srgbClr val="0000FF"/>
                          </a:solidFill>
                          <a:latin typeface="黑体" panose="02010609060101010101" pitchFamily="49" charset="-122"/>
                          <a:ea typeface="黑体" panose="02010609060101010101" pitchFamily="49" charset="-122"/>
                        </a:rPr>
                        <a:t>展演变规律</a:t>
                      </a:r>
                      <a:r>
                        <a:rPr lang="zh-CN" altLang="en-US" sz="2400">
                          <a:solidFill>
                            <a:schemeClr val="tx1"/>
                          </a:solidFill>
                          <a:latin typeface="黑体" panose="02010609060101010101" pitchFamily="49" charset="-122"/>
                          <a:ea typeface="黑体" panose="02010609060101010101" pitchFamily="49" charset="-122"/>
                        </a:rPr>
                        <a:t>。</a:t>
                      </a:r>
                      <a:endParaRPr lang="zh-CN" altLang="en-US" sz="2400">
                        <a:solidFill>
                          <a:schemeClr val="tx1"/>
                        </a:solidFill>
                        <a:latin typeface="黑体" panose="02010609060101010101" pitchFamily="49" charset="-122"/>
                        <a:ea typeface="黑体" panose="02010609060101010101" pitchFamily="49" charset="-122"/>
                      </a:endParaRPr>
                    </a:p>
                  </a:txBody>
                  <a:tcPr marL="68580" marR="68580" marT="34290" marB="34290" anchor="ctr" anchorCtr="0"/>
                </a:tc>
              </a:tr>
            </a:tbl>
          </a:graphicData>
        </a:graphic>
      </p:graphicFrame>
      <p:sp>
        <p:nvSpPr>
          <p:cNvPr id="3" name="文本框 2"/>
          <p:cNvSpPr txBox="1"/>
          <p:nvPr/>
        </p:nvSpPr>
        <p:spPr>
          <a:xfrm>
            <a:off x="4066540" y="5761355"/>
            <a:ext cx="7159625" cy="506730"/>
          </a:xfrm>
          <a:prstGeom prst="rect">
            <a:avLst/>
          </a:prstGeom>
          <a:noFill/>
        </p:spPr>
        <p:txBody>
          <a:bodyPr wrap="square" rtlCol="0" anchor="t">
            <a:spAutoFit/>
          </a:bodyPr>
          <a:p>
            <a:pPr indent="304800" algn="r" fontAlgn="auto">
              <a:lnSpc>
                <a:spcPct val="150000"/>
              </a:lnSpc>
            </a:pPr>
            <a:r>
              <a:rPr lang="en-US" altLang="zh-CN">
                <a:latin typeface="楷体" panose="02010609060101010101" charset="-122"/>
                <a:ea typeface="楷体" panose="02010609060101010101" charset="-122"/>
                <a:cs typeface="楷体" panose="02010609060101010101" charset="-122"/>
                <a:sym typeface="+mn-ea"/>
              </a:rPr>
              <a:t>——</a:t>
            </a:r>
            <a:r>
              <a:rPr lang="zh-CN">
                <a:latin typeface="楷体" panose="02010609060101010101" charset="-122"/>
                <a:ea typeface="楷体" panose="02010609060101010101" charset="-122"/>
                <a:cs typeface="楷体" panose="02010609060101010101" charset="-122"/>
                <a:sym typeface="+mn-ea"/>
              </a:rPr>
              <a:t>华南师大黄牧航教授</a:t>
            </a:r>
            <a:endParaRPr lang="zh-C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84005" name="图片 384004" descr="2521976_20201102185733278020_0"/>
          <p:cNvPicPr>
            <a:picLocks noChangeAspect="1"/>
          </p:cNvPicPr>
          <p:nvPr/>
        </p:nvPicPr>
        <p:blipFill>
          <a:blip r:embed="rId1">
            <a:lum bright="17999"/>
          </a:blip>
          <a:srcRect t="11536" b="11211"/>
          <a:stretch>
            <a:fillRect/>
          </a:stretch>
        </p:blipFill>
        <p:spPr>
          <a:xfrm>
            <a:off x="0" y="5178425"/>
            <a:ext cx="12192000" cy="1661795"/>
          </a:xfrm>
          <a:prstGeom prst="rect">
            <a:avLst/>
          </a:prstGeom>
          <a:noFill/>
          <a:ln w="9525">
            <a:noFill/>
          </a:ln>
        </p:spPr>
      </p:pic>
      <p:sp>
        <p:nvSpPr>
          <p:cNvPr id="2" name="Text Box 2"/>
          <p:cNvSpPr txBox="1"/>
          <p:nvPr/>
        </p:nvSpPr>
        <p:spPr>
          <a:xfrm>
            <a:off x="1168400" y="381635"/>
            <a:ext cx="9855200" cy="1479550"/>
          </a:xfrm>
          <a:prstGeom prst="rect">
            <a:avLst/>
          </a:prstGeom>
          <a:noFill/>
          <a:ln w="9525">
            <a:noFill/>
          </a:ln>
        </p:spPr>
        <p:txBody>
          <a:bodyPr lIns="121913" tIns="60956" rIns="121913" bIns="60956">
            <a:spAutoFit/>
          </a:bodyPr>
          <a:p>
            <a:pPr algn="ctr">
              <a:lnSpc>
                <a:spcPct val="130000"/>
              </a:lnSpc>
            </a:pPr>
            <a:r>
              <a:rPr lang="zh-CN" altLang="en-US" sz="4400" dirty="0">
                <a:solidFill>
                  <a:schemeClr val="tx1"/>
                </a:solidFill>
                <a:latin typeface="Arial" panose="020B0604020202020204" pitchFamily="34" charset="0"/>
                <a:ea typeface="黑体" panose="02010609060101010101" pitchFamily="49" charset="-122"/>
              </a:rPr>
              <a:t>从记忆历史到解释历史</a:t>
            </a:r>
            <a:endParaRPr lang="zh-CN" altLang="en-US" sz="4400" b="1" dirty="0">
              <a:solidFill>
                <a:schemeClr val="tx1"/>
              </a:solidFill>
              <a:latin typeface="Arial" panose="020B0604020202020204" pitchFamily="34" charset="0"/>
              <a:ea typeface="黑体" panose="02010609060101010101" pitchFamily="49" charset="-122"/>
            </a:endParaRPr>
          </a:p>
          <a:p>
            <a:pPr algn="ctr">
              <a:lnSpc>
                <a:spcPct val="130000"/>
              </a:lnSpc>
            </a:pPr>
            <a:r>
              <a:rPr lang="en-US" altLang="zh-CN" sz="2400" dirty="0">
                <a:solidFill>
                  <a:schemeClr val="tx1"/>
                </a:solidFill>
                <a:latin typeface="楷体" panose="02010609060101010101" charset="-122"/>
                <a:ea typeface="楷体" panose="02010609060101010101" charset="-122"/>
              </a:rPr>
              <a:t>——“</a:t>
            </a:r>
            <a:r>
              <a:rPr lang="zh-CN" altLang="en-US" sz="2400" dirty="0">
                <a:solidFill>
                  <a:schemeClr val="tx1"/>
                </a:solidFill>
                <a:latin typeface="楷体" panose="02010609060101010101" charset="-122"/>
                <a:ea typeface="楷体" panose="02010609060101010101" charset="-122"/>
              </a:rPr>
              <a:t>四新</a:t>
            </a:r>
            <a:r>
              <a:rPr lang="en-US" altLang="zh-CN" sz="2400" dirty="0">
                <a:solidFill>
                  <a:schemeClr val="tx1"/>
                </a:solidFill>
                <a:latin typeface="楷体" panose="02010609060101010101" charset="-122"/>
                <a:ea typeface="楷体" panose="02010609060101010101" charset="-122"/>
              </a:rPr>
              <a:t>”</a:t>
            </a:r>
            <a:r>
              <a:rPr lang="zh-CN" altLang="en-US" sz="2400" dirty="0">
                <a:solidFill>
                  <a:schemeClr val="tx1"/>
                </a:solidFill>
                <a:latin typeface="楷体" panose="02010609060101010101" charset="-122"/>
                <a:ea typeface="楷体" panose="02010609060101010101" charset="-122"/>
              </a:rPr>
              <a:t>背景下历史教学的方向</a:t>
            </a:r>
            <a:endParaRPr lang="zh-CN" altLang="en-US" sz="2400" dirty="0">
              <a:solidFill>
                <a:schemeClr val="tx1"/>
              </a:solidFill>
              <a:latin typeface="楷体" panose="02010609060101010101" charset="-122"/>
              <a:ea typeface="楷体" panose="02010609060101010101" charset="-122"/>
            </a:endParaRPr>
          </a:p>
        </p:txBody>
      </p:sp>
      <p:sp>
        <p:nvSpPr>
          <p:cNvPr id="3" name="文本框 2"/>
          <p:cNvSpPr txBox="1"/>
          <p:nvPr/>
        </p:nvSpPr>
        <p:spPr>
          <a:xfrm>
            <a:off x="1520825" y="2016760"/>
            <a:ext cx="9150985" cy="2676525"/>
          </a:xfrm>
          <a:prstGeom prst="rect">
            <a:avLst/>
          </a:prstGeom>
          <a:noFill/>
          <a:ln w="9525">
            <a:noFill/>
          </a:ln>
        </p:spPr>
        <p:txBody>
          <a:bodyPr wrap="square">
            <a:spAutoFit/>
          </a:bodyPr>
          <a:p>
            <a:pPr algn="ctr" fontAlgn="auto">
              <a:lnSpc>
                <a:spcPct val="150000"/>
              </a:lnSpc>
            </a:pPr>
            <a:r>
              <a:rPr lang="zh-CN" altLang="en-US" sz="2800" dirty="0">
                <a:latin typeface="Arial" panose="020B0604020202020204" pitchFamily="34" charset="0"/>
                <a:ea typeface="黑体" panose="02010609060101010101" pitchFamily="49" charset="-122"/>
              </a:rPr>
              <a:t>一、从学科素养的角度看</a:t>
            </a:r>
            <a:endParaRPr lang="zh-CN" altLang="en-US" sz="2800" dirty="0">
              <a:latin typeface="Arial" panose="020B0604020202020204" pitchFamily="34" charset="0"/>
              <a:ea typeface="黑体" panose="02010609060101010101" pitchFamily="49" charset="-122"/>
            </a:endParaRPr>
          </a:p>
          <a:p>
            <a:pPr algn="ctr" fontAlgn="auto">
              <a:lnSpc>
                <a:spcPct val="150000"/>
              </a:lnSpc>
            </a:pPr>
            <a:r>
              <a:rPr lang="zh-CN" altLang="en-US" sz="2800" dirty="0">
                <a:latin typeface="Arial" panose="020B0604020202020204" pitchFamily="34" charset="0"/>
                <a:ea typeface="黑体" panose="02010609060101010101" pitchFamily="49" charset="-122"/>
              </a:rPr>
              <a:t>二、从必备知识的角度看</a:t>
            </a:r>
            <a:endParaRPr lang="zh-CN" altLang="en-US" sz="2800" dirty="0">
              <a:latin typeface="Arial" panose="020B0604020202020204" pitchFamily="34" charset="0"/>
              <a:ea typeface="黑体" panose="02010609060101010101" pitchFamily="49" charset="-122"/>
            </a:endParaRPr>
          </a:p>
          <a:p>
            <a:pPr algn="ctr" fontAlgn="auto">
              <a:lnSpc>
                <a:spcPct val="150000"/>
              </a:lnSpc>
            </a:pPr>
            <a:r>
              <a:rPr lang="zh-CN" altLang="en-US" sz="2800" dirty="0">
                <a:latin typeface="Arial" panose="020B0604020202020204" pitchFamily="34" charset="0"/>
                <a:ea typeface="黑体" panose="02010609060101010101" pitchFamily="49" charset="-122"/>
              </a:rPr>
              <a:t>三、从关键能力的角度看</a:t>
            </a:r>
            <a:endParaRPr lang="zh-CN" altLang="en-US" sz="2800" dirty="0">
              <a:latin typeface="Arial" panose="020B0604020202020204" pitchFamily="34" charset="0"/>
              <a:ea typeface="黑体" panose="02010609060101010101" pitchFamily="49" charset="-122"/>
            </a:endParaRPr>
          </a:p>
          <a:p>
            <a:pPr algn="ctr" fontAlgn="auto">
              <a:lnSpc>
                <a:spcPct val="150000"/>
              </a:lnSpc>
            </a:pPr>
            <a:r>
              <a:rPr lang="zh-CN" altLang="en-US" sz="2800" dirty="0">
                <a:latin typeface="Arial" panose="020B0604020202020204" pitchFamily="34" charset="0"/>
                <a:ea typeface="黑体" panose="02010609060101010101" pitchFamily="49" charset="-122"/>
              </a:rPr>
              <a:t>四、从核心价值的角度看</a:t>
            </a:r>
            <a:endParaRPr lang="zh-CN" altLang="en-US" sz="2800" dirty="0">
              <a:latin typeface="Arial" panose="020B0604020202020204" pitchFamily="34" charset="0"/>
              <a:ea typeface="黑体" panose="02010609060101010101" pitchFamily="49"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82500" name="Text Box 12"/>
          <p:cNvSpPr txBox="1"/>
          <p:nvPr/>
        </p:nvSpPr>
        <p:spPr>
          <a:xfrm>
            <a:off x="0" y="0"/>
            <a:ext cx="12192000" cy="645160"/>
          </a:xfrm>
          <a:prstGeom prst="rect">
            <a:avLst/>
          </a:prstGeom>
          <a:solidFill>
            <a:srgbClr val="0000FF"/>
          </a:solidFill>
          <a:ln w="9525">
            <a:noFill/>
          </a:ln>
          <a:effectLst>
            <a:outerShdw dist="107763" dir="2699999" algn="ctr" rotWithShape="0">
              <a:srgbClr val="808080">
                <a:alpha val="50000"/>
              </a:srgbClr>
            </a:outerShdw>
          </a:effectLst>
        </p:spPr>
        <p:txBody>
          <a:bodyPr>
            <a:spAutoFit/>
          </a:bodyPr>
          <a:p>
            <a:pPr algn="ctr">
              <a:spcBef>
                <a:spcPct val="50000"/>
              </a:spcBef>
            </a:pPr>
            <a:r>
              <a:rPr lang="zh-CN" sz="3600" b="1" noProof="1" dirty="0">
                <a:solidFill>
                  <a:schemeClr val="bg1"/>
                </a:solidFill>
                <a:effectLst>
                  <a:outerShdw blurRad="38100" dist="38100" dir="2700000">
                    <a:srgbClr val="000000"/>
                  </a:outerShdw>
                </a:effectLst>
                <a:latin typeface="Arial" panose="020B0604020202020204" pitchFamily="34" charset="0"/>
                <a:ea typeface="黑体" panose="02010609060101010101" pitchFamily="49" charset="-122"/>
                <a:cs typeface="+mn-cs"/>
              </a:rPr>
              <a:t>内涵性解释</a:t>
            </a:r>
            <a:endParaRPr lang="zh-CN" sz="3600" b="1" noProof="1">
              <a:solidFill>
                <a:schemeClr val="bg1"/>
              </a:solidFill>
              <a:effectLst>
                <a:outerShdw blurRad="38100" dist="38100" dir="2700000">
                  <a:srgbClr val="000000"/>
                </a:outerShdw>
              </a:effectLst>
              <a:latin typeface="Arial" panose="020B0604020202020204" pitchFamily="34" charset="0"/>
              <a:ea typeface="黑体" panose="02010609060101010101" pitchFamily="49" charset="-122"/>
            </a:endParaRPr>
          </a:p>
        </p:txBody>
      </p:sp>
      <p:sp>
        <p:nvSpPr>
          <p:cNvPr id="100" name="文本框 99"/>
          <p:cNvSpPr txBox="1"/>
          <p:nvPr/>
        </p:nvSpPr>
        <p:spPr>
          <a:xfrm>
            <a:off x="1209040" y="1184910"/>
            <a:ext cx="10153015" cy="3415030"/>
          </a:xfrm>
          <a:prstGeom prst="rect">
            <a:avLst/>
          </a:prstGeom>
          <a:noFill/>
          <a:ln w="9525">
            <a:noFill/>
          </a:ln>
        </p:spPr>
        <p:txBody>
          <a:bodyPr wrap="square">
            <a:spAutoFit/>
          </a:bodyPr>
          <a:p>
            <a:pPr indent="525780" fontAlgn="auto">
              <a:lnSpc>
                <a:spcPct val="150000"/>
              </a:lnSpc>
            </a:pPr>
            <a:r>
              <a:rPr lang="zh-CN" altLang="en-US" sz="2400" b="0">
                <a:latin typeface="黑体" panose="02010609060101010101" pitchFamily="49" charset="-122"/>
                <a:ea typeface="黑体" panose="02010609060101010101" pitchFamily="49" charset="-122"/>
                <a:cs typeface="黑体" panose="02010609060101010101" pitchFamily="49" charset="-122"/>
              </a:rPr>
              <a:t>（</a:t>
            </a:r>
            <a:r>
              <a:rPr lang="en-US" altLang="zh-CN" sz="2400" b="0">
                <a:latin typeface="黑体" panose="02010609060101010101" pitchFamily="49" charset="-122"/>
                <a:ea typeface="黑体" panose="02010609060101010101" pitchFamily="49" charset="-122"/>
                <a:cs typeface="黑体" panose="02010609060101010101" pitchFamily="49" charset="-122"/>
              </a:rPr>
              <a:t>2024</a:t>
            </a:r>
            <a:r>
              <a:rPr lang="zh-CN" altLang="en-US" sz="2400" b="0">
                <a:latin typeface="黑体" panose="02010609060101010101" pitchFamily="49" charset="-122"/>
                <a:ea typeface="黑体" panose="02010609060101010101" pitchFamily="49" charset="-122"/>
                <a:cs typeface="黑体" panose="02010609060101010101" pitchFamily="49" charset="-122"/>
              </a:rPr>
              <a:t>山东卷第</a:t>
            </a:r>
            <a:r>
              <a:rPr lang="en-US" sz="2400" b="0">
                <a:latin typeface="黑体" panose="02010609060101010101" pitchFamily="49" charset="-122"/>
                <a:ea typeface="黑体" panose="02010609060101010101" pitchFamily="49" charset="-122"/>
                <a:cs typeface="黑体" panose="02010609060101010101" pitchFamily="49" charset="-122"/>
              </a:rPr>
              <a:t>6</a:t>
            </a:r>
            <a:r>
              <a:rPr lang="zh-CN" altLang="en-US" sz="2400" b="0">
                <a:latin typeface="黑体" panose="02010609060101010101" pitchFamily="49" charset="-122"/>
                <a:ea typeface="黑体" panose="02010609060101010101" pitchFamily="49" charset="-122"/>
                <a:cs typeface="黑体" panose="02010609060101010101" pitchFamily="49" charset="-122"/>
              </a:rPr>
              <a:t>题</a:t>
            </a:r>
            <a:r>
              <a:rPr lang="zh-CN" altLang="en-US" sz="2400">
                <a:latin typeface="黑体" panose="02010609060101010101" pitchFamily="49" charset="-122"/>
                <a:ea typeface="黑体" panose="02010609060101010101" pitchFamily="49" charset="-122"/>
                <a:cs typeface="黑体" panose="02010609060101010101" pitchFamily="49" charset="-122"/>
                <a:sym typeface="+mn-ea"/>
              </a:rPr>
              <a:t>）</a:t>
            </a:r>
            <a:r>
              <a:rPr sz="2400" b="0">
                <a:latin typeface="黑体" panose="02010609060101010101" pitchFamily="49" charset="-122"/>
                <a:ea typeface="黑体" panose="02010609060101010101" pitchFamily="49" charset="-122"/>
                <a:cs typeface="黑体" panose="02010609060101010101" pitchFamily="49" charset="-122"/>
              </a:rPr>
              <a:t>1926年1月，吴玉章在广州国民党二大期间的一次答词中说：民国元年的革命虽然成功，但所主张的不过是十八世纪法国式的革命，“拿百年前的旧方法，应付现在的新环境，当然是走不通的”。</a:t>
            </a:r>
            <a:r>
              <a:rPr sz="2400" b="1" u="sng">
                <a:solidFill>
                  <a:srgbClr val="FF0000"/>
                </a:solidFill>
                <a:latin typeface="黑体" panose="02010609060101010101" pitchFamily="49" charset="-122"/>
                <a:ea typeface="黑体" panose="02010609060101010101" pitchFamily="49" charset="-122"/>
                <a:cs typeface="黑体" panose="02010609060101010101" pitchFamily="49" charset="-122"/>
              </a:rPr>
              <a:t>他</a:t>
            </a:r>
            <a:r>
              <a:rPr sz="2400" b="1" u="sng">
                <a:solidFill>
                  <a:srgbClr val="FF0000"/>
                </a:solidFill>
                <a:latin typeface="黑体" panose="02010609060101010101" pitchFamily="49" charset="-122"/>
                <a:ea typeface="黑体" panose="02010609060101010101" pitchFamily="49" charset="-122"/>
                <a:cs typeface="黑体" panose="02010609060101010101" pitchFamily="49" charset="-122"/>
              </a:rPr>
              <a:t>强调的是</a:t>
            </a:r>
            <a:endParaRPr sz="2400" b="0">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r>
              <a:rPr sz="2400" b="0">
                <a:latin typeface="黑体" panose="02010609060101010101" pitchFamily="49" charset="-122"/>
                <a:ea typeface="黑体" panose="02010609060101010101" pitchFamily="49" charset="-122"/>
                <a:cs typeface="黑体" panose="02010609060101010101" pitchFamily="49" charset="-122"/>
              </a:rPr>
              <a:t>A．工农群众的革命主力军作用    B．创新革命理论的紧迫性</a:t>
            </a:r>
            <a:endParaRPr sz="2400" b="0">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r>
              <a:rPr sz="2400" b="0">
                <a:latin typeface="黑体" panose="02010609060101010101" pitchFamily="49" charset="-122"/>
                <a:ea typeface="黑体" panose="02010609060101010101" pitchFamily="49" charset="-122"/>
                <a:cs typeface="黑体" panose="02010609060101010101" pitchFamily="49" charset="-122"/>
              </a:rPr>
              <a:t>C．需要吸取法国大革命的教训    </a:t>
            </a:r>
            <a:r>
              <a:rPr sz="2400" b="1">
                <a:solidFill>
                  <a:srgbClr val="FF0000"/>
                </a:solidFill>
                <a:latin typeface="黑体" panose="02010609060101010101" pitchFamily="49" charset="-122"/>
                <a:ea typeface="黑体" panose="02010609060101010101" pitchFamily="49" charset="-122"/>
                <a:cs typeface="黑体" panose="02010609060101010101" pitchFamily="49" charset="-122"/>
              </a:rPr>
              <a:t>D．推进国民革命的必要性</a:t>
            </a:r>
            <a:endParaRPr lang="zh-CN" altLang="en-US" sz="2400" b="1">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82500" name="Text Box 12"/>
          <p:cNvSpPr txBox="1"/>
          <p:nvPr/>
        </p:nvSpPr>
        <p:spPr>
          <a:xfrm>
            <a:off x="0" y="0"/>
            <a:ext cx="12192000" cy="645160"/>
          </a:xfrm>
          <a:prstGeom prst="rect">
            <a:avLst/>
          </a:prstGeom>
          <a:solidFill>
            <a:srgbClr val="0000FF"/>
          </a:solidFill>
          <a:ln w="9525">
            <a:noFill/>
          </a:ln>
          <a:effectLst>
            <a:outerShdw dist="107763" dir="2699999" algn="ctr" rotWithShape="0">
              <a:srgbClr val="808080">
                <a:alpha val="50000"/>
              </a:srgbClr>
            </a:outerShdw>
          </a:effectLst>
        </p:spPr>
        <p:txBody>
          <a:bodyPr>
            <a:spAutoFit/>
          </a:bodyPr>
          <a:p>
            <a:pPr algn="ctr">
              <a:spcBef>
                <a:spcPct val="50000"/>
              </a:spcBef>
            </a:pPr>
            <a:r>
              <a:rPr lang="zh-CN" sz="3600" b="1" noProof="1" dirty="0">
                <a:solidFill>
                  <a:schemeClr val="bg1"/>
                </a:solidFill>
                <a:effectLst>
                  <a:outerShdw blurRad="38100" dist="38100" dir="2700000">
                    <a:srgbClr val="000000"/>
                  </a:outerShdw>
                </a:effectLst>
                <a:latin typeface="Arial" panose="020B0604020202020204" pitchFamily="34" charset="0"/>
                <a:ea typeface="黑体" panose="02010609060101010101" pitchFamily="49" charset="-122"/>
                <a:cs typeface="+mn-cs"/>
              </a:rPr>
              <a:t>本质性解释</a:t>
            </a:r>
            <a:endParaRPr lang="zh-CN" sz="3600" b="1" noProof="1">
              <a:solidFill>
                <a:schemeClr val="bg1"/>
              </a:solidFill>
              <a:effectLst>
                <a:outerShdw blurRad="38100" dist="38100" dir="2700000">
                  <a:srgbClr val="000000"/>
                </a:outerShdw>
              </a:effectLst>
              <a:latin typeface="Arial" panose="020B0604020202020204" pitchFamily="34" charset="0"/>
              <a:ea typeface="黑体" panose="02010609060101010101" pitchFamily="49" charset="-122"/>
            </a:endParaRPr>
          </a:p>
        </p:txBody>
      </p:sp>
      <p:sp>
        <p:nvSpPr>
          <p:cNvPr id="100" name="文本框 99"/>
          <p:cNvSpPr txBox="1"/>
          <p:nvPr/>
        </p:nvSpPr>
        <p:spPr>
          <a:xfrm>
            <a:off x="1169670" y="1126490"/>
            <a:ext cx="10153015" cy="3415030"/>
          </a:xfrm>
          <a:prstGeom prst="rect">
            <a:avLst/>
          </a:prstGeom>
          <a:noFill/>
          <a:ln w="9525">
            <a:noFill/>
          </a:ln>
        </p:spPr>
        <p:txBody>
          <a:bodyPr wrap="square">
            <a:spAutoFit/>
          </a:bodyPr>
          <a:p>
            <a:pPr indent="525780" fontAlgn="auto">
              <a:lnSpc>
                <a:spcPct val="150000"/>
              </a:lnSpc>
            </a:pPr>
            <a:r>
              <a:rPr lang="zh-CN" altLang="en-US" sz="2400">
                <a:latin typeface="黑体" panose="02010609060101010101" pitchFamily="49" charset="-122"/>
                <a:ea typeface="黑体" panose="02010609060101010101" pitchFamily="49" charset="-122"/>
                <a:cs typeface="黑体" panose="02010609060101010101" pitchFamily="49" charset="-122"/>
              </a:rPr>
              <a:t>（2</a:t>
            </a:r>
            <a:r>
              <a:rPr lang="en-US" altLang="zh-CN" sz="2400">
                <a:latin typeface="黑体" panose="02010609060101010101" pitchFamily="49" charset="-122"/>
                <a:ea typeface="黑体" panose="02010609060101010101" pitchFamily="49" charset="-122"/>
                <a:cs typeface="黑体" panose="02010609060101010101" pitchFamily="49" charset="-122"/>
              </a:rPr>
              <a:t>024</a:t>
            </a:r>
            <a:r>
              <a:rPr lang="zh-CN" altLang="en-US" sz="2400">
                <a:latin typeface="黑体" panose="02010609060101010101" pitchFamily="49" charset="-122"/>
                <a:ea typeface="黑体" panose="02010609060101010101" pitchFamily="49" charset="-122"/>
                <a:cs typeface="黑体" panose="02010609060101010101" pitchFamily="49" charset="-122"/>
              </a:rPr>
              <a:t>山东卷第</a:t>
            </a:r>
            <a:r>
              <a:rPr lang="en-US" altLang="zh-CN" sz="2400">
                <a:latin typeface="黑体" panose="02010609060101010101" pitchFamily="49" charset="-122"/>
                <a:ea typeface="黑体" panose="02010609060101010101" pitchFamily="49" charset="-122"/>
                <a:cs typeface="黑体" panose="02010609060101010101" pitchFamily="49" charset="-122"/>
              </a:rPr>
              <a:t>9</a:t>
            </a:r>
            <a:r>
              <a:rPr lang="zh-CN" altLang="en-US" sz="2400">
                <a:latin typeface="黑体" panose="02010609060101010101" pitchFamily="49" charset="-122"/>
                <a:ea typeface="黑体" panose="02010609060101010101" pitchFamily="49" charset="-122"/>
                <a:cs typeface="黑体" panose="02010609060101010101" pitchFamily="49" charset="-122"/>
              </a:rPr>
              <a:t>题）20世纪80年代，邓小平多次表示，世界总人口约四分之一分布在苏联、西欧、北美、日本等地。“很难说这十一二亿人口的继续发展能够建筑在三十多亿人口的继续贫困的基础上”。中国的外交主张中与这种认识</a:t>
            </a:r>
            <a:r>
              <a:rPr lang="zh-CN" altLang="en-US" sz="2400" u="sng">
                <a:solidFill>
                  <a:srgbClr val="FF0000"/>
                </a:solidFill>
                <a:latin typeface="黑体" panose="02010609060101010101" pitchFamily="49" charset="-122"/>
                <a:ea typeface="黑体" panose="02010609060101010101" pitchFamily="49" charset="-122"/>
                <a:cs typeface="黑体" panose="02010609060101010101" pitchFamily="49" charset="-122"/>
              </a:rPr>
              <a:t>相契合的是</a:t>
            </a:r>
            <a:endParaRPr lang="zh-CN" altLang="en-US" sz="2400">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r>
              <a:rPr lang="zh-CN" altLang="en-US" sz="2400">
                <a:latin typeface="黑体" panose="02010609060101010101" pitchFamily="49" charset="-122"/>
                <a:ea typeface="黑体" panose="02010609060101010101" pitchFamily="49" charset="-122"/>
                <a:cs typeface="黑体" panose="02010609060101010101" pitchFamily="49" charset="-122"/>
              </a:rPr>
              <a:t>A．结伴而不结盟               </a:t>
            </a:r>
            <a:r>
              <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rPr>
              <a:t>B．改善南北关系</a:t>
            </a:r>
            <a:endPar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r>
              <a:rPr lang="zh-CN" altLang="en-US" sz="2400">
                <a:latin typeface="黑体" panose="02010609060101010101" pitchFamily="49" charset="-122"/>
                <a:ea typeface="黑体" panose="02010609060101010101" pitchFamily="49" charset="-122"/>
                <a:cs typeface="黑体" panose="02010609060101010101" pitchFamily="49" charset="-122"/>
              </a:rPr>
              <a:t>C．推进大国协调合作           D．与周边国家共同发展</a:t>
            </a:r>
            <a:endParaRPr lang="zh-CN" altLang="en-US" sz="2400">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82500" name="Text Box 12"/>
          <p:cNvSpPr txBox="1"/>
          <p:nvPr/>
        </p:nvSpPr>
        <p:spPr>
          <a:xfrm>
            <a:off x="0" y="0"/>
            <a:ext cx="12192000" cy="645160"/>
          </a:xfrm>
          <a:prstGeom prst="rect">
            <a:avLst/>
          </a:prstGeom>
          <a:solidFill>
            <a:srgbClr val="0000FF"/>
          </a:solidFill>
          <a:ln w="9525">
            <a:noFill/>
          </a:ln>
          <a:effectLst>
            <a:outerShdw dist="107763" dir="2699999" algn="ctr" rotWithShape="0">
              <a:srgbClr val="808080">
                <a:alpha val="50000"/>
              </a:srgbClr>
            </a:outerShdw>
          </a:effectLst>
        </p:spPr>
        <p:txBody>
          <a:bodyPr>
            <a:spAutoFit/>
          </a:bodyPr>
          <a:p>
            <a:pPr algn="ctr">
              <a:spcBef>
                <a:spcPct val="50000"/>
              </a:spcBef>
            </a:pPr>
            <a:r>
              <a:rPr lang="zh-CN" sz="3600" b="1" noProof="1" dirty="0">
                <a:solidFill>
                  <a:schemeClr val="bg1"/>
                </a:solidFill>
                <a:effectLst>
                  <a:outerShdw blurRad="38100" dist="38100" dir="2700000">
                    <a:srgbClr val="000000"/>
                  </a:outerShdw>
                </a:effectLst>
                <a:latin typeface="Arial" panose="020B0604020202020204" pitchFamily="34" charset="0"/>
                <a:ea typeface="黑体" panose="02010609060101010101" pitchFamily="49" charset="-122"/>
                <a:cs typeface="+mn-cs"/>
              </a:rPr>
              <a:t>联系性解释</a:t>
            </a:r>
            <a:endParaRPr lang="zh-CN" sz="3600" b="1" noProof="1">
              <a:solidFill>
                <a:schemeClr val="bg1"/>
              </a:solidFill>
              <a:effectLst>
                <a:outerShdw blurRad="38100" dist="38100" dir="2700000">
                  <a:srgbClr val="000000"/>
                </a:outerShdw>
              </a:effectLst>
              <a:latin typeface="Arial" panose="020B0604020202020204" pitchFamily="34" charset="0"/>
              <a:ea typeface="黑体" panose="02010609060101010101" pitchFamily="49" charset="-122"/>
            </a:endParaRPr>
          </a:p>
        </p:txBody>
      </p:sp>
      <p:sp>
        <p:nvSpPr>
          <p:cNvPr id="100" name="文本框 99"/>
          <p:cNvSpPr txBox="1"/>
          <p:nvPr/>
        </p:nvSpPr>
        <p:spPr>
          <a:xfrm>
            <a:off x="1169670" y="1126490"/>
            <a:ext cx="10153015" cy="3969385"/>
          </a:xfrm>
          <a:prstGeom prst="rect">
            <a:avLst/>
          </a:prstGeom>
          <a:noFill/>
          <a:ln w="9525">
            <a:noFill/>
          </a:ln>
        </p:spPr>
        <p:txBody>
          <a:bodyPr wrap="square">
            <a:spAutoFit/>
          </a:bodyPr>
          <a:p>
            <a:pPr indent="525780" fontAlgn="auto">
              <a:lnSpc>
                <a:spcPct val="150000"/>
              </a:lnSpc>
            </a:pPr>
            <a:r>
              <a:rPr lang="zh-CN" altLang="en-US" sz="2400">
                <a:latin typeface="黑体" panose="02010609060101010101" pitchFamily="49" charset="-122"/>
                <a:ea typeface="黑体" panose="02010609060101010101" pitchFamily="49" charset="-122"/>
                <a:cs typeface="黑体" panose="02010609060101010101" pitchFamily="49" charset="-122"/>
              </a:rPr>
              <a:t>（2</a:t>
            </a:r>
            <a:r>
              <a:rPr lang="en-US" altLang="zh-CN" sz="2400">
                <a:latin typeface="黑体" panose="02010609060101010101" pitchFamily="49" charset="-122"/>
                <a:ea typeface="黑体" panose="02010609060101010101" pitchFamily="49" charset="-122"/>
                <a:cs typeface="黑体" panose="02010609060101010101" pitchFamily="49" charset="-122"/>
              </a:rPr>
              <a:t>024</a:t>
            </a:r>
            <a:r>
              <a:rPr lang="zh-CN" altLang="en-US" sz="2400">
                <a:latin typeface="黑体" panose="02010609060101010101" pitchFamily="49" charset="-122"/>
                <a:ea typeface="黑体" panose="02010609060101010101" pitchFamily="49" charset="-122"/>
                <a:cs typeface="黑体" panose="02010609060101010101" pitchFamily="49" charset="-122"/>
              </a:rPr>
              <a:t>山东卷第</a:t>
            </a:r>
            <a:r>
              <a:rPr lang="en-US" altLang="zh-CN" sz="2400">
                <a:latin typeface="黑体" panose="02010609060101010101" pitchFamily="49" charset="-122"/>
                <a:ea typeface="黑体" panose="02010609060101010101" pitchFamily="49" charset="-122"/>
                <a:cs typeface="黑体" panose="02010609060101010101" pitchFamily="49" charset="-122"/>
              </a:rPr>
              <a:t>4</a:t>
            </a:r>
            <a:r>
              <a:rPr lang="zh-CN" altLang="en-US" sz="2400">
                <a:latin typeface="黑体" panose="02010609060101010101" pitchFamily="49" charset="-122"/>
                <a:ea typeface="黑体" panose="02010609060101010101" pitchFamily="49" charset="-122"/>
                <a:cs typeface="黑体" panose="02010609060101010101" pitchFamily="49" charset="-122"/>
              </a:rPr>
              <a:t>题）</a:t>
            </a:r>
            <a:r>
              <a:rPr lang="zh-CN" altLang="en-US" sz="2400" u="sng">
                <a:latin typeface="黑体" panose="02010609060101010101" pitchFamily="49" charset="-122"/>
                <a:ea typeface="黑体" panose="02010609060101010101" pitchFamily="49" charset="-122"/>
                <a:cs typeface="黑体" panose="02010609060101010101" pitchFamily="49" charset="-122"/>
              </a:rPr>
              <a:t>宋元时期</a:t>
            </a:r>
            <a:r>
              <a:rPr lang="zh-CN" altLang="en-US" sz="2400">
                <a:latin typeface="黑体" panose="02010609060101010101" pitchFamily="49" charset="-122"/>
                <a:ea typeface="黑体" panose="02010609060101010101" pitchFamily="49" charset="-122"/>
                <a:cs typeface="黑体" panose="02010609060101010101" pitchFamily="49" charset="-122"/>
              </a:rPr>
              <a:t>，畜牧兽医专著记述最多的是</a:t>
            </a:r>
            <a:r>
              <a:rPr lang="zh-CN" altLang="en-US" sz="2400" b="1" u="sng">
                <a:solidFill>
                  <a:srgbClr val="FF0000"/>
                </a:solidFill>
                <a:latin typeface="黑体" panose="02010609060101010101" pitchFamily="49" charset="-122"/>
                <a:ea typeface="黑体" panose="02010609060101010101" pitchFamily="49" charset="-122"/>
                <a:cs typeface="黑体" panose="02010609060101010101" pitchFamily="49" charset="-122"/>
              </a:rPr>
              <a:t>马</a:t>
            </a:r>
            <a:r>
              <a:rPr lang="zh-CN" altLang="en-US" sz="2400">
                <a:latin typeface="黑体" panose="02010609060101010101" pitchFamily="49" charset="-122"/>
                <a:ea typeface="黑体" panose="02010609060101010101" pitchFamily="49" charset="-122"/>
                <a:cs typeface="黑体" panose="02010609060101010101" pitchFamily="49" charset="-122"/>
              </a:rPr>
              <a:t>，并以医马、相马的书为多；</a:t>
            </a:r>
            <a:r>
              <a:rPr lang="zh-CN" altLang="en-US" sz="2400" u="sng">
                <a:latin typeface="黑体" panose="02010609060101010101" pitchFamily="49" charset="-122"/>
                <a:ea typeface="黑体" panose="02010609060101010101" pitchFamily="49" charset="-122"/>
                <a:cs typeface="黑体" panose="02010609060101010101" pitchFamily="49" charset="-122"/>
              </a:rPr>
              <a:t>明清时期</a:t>
            </a:r>
            <a:r>
              <a:rPr lang="zh-CN" altLang="en-US" sz="2400">
                <a:latin typeface="黑体" panose="02010609060101010101" pitchFamily="49" charset="-122"/>
                <a:ea typeface="黑体" panose="02010609060101010101" pitchFamily="49" charset="-122"/>
                <a:cs typeface="黑体" panose="02010609060101010101" pitchFamily="49" charset="-122"/>
              </a:rPr>
              <a:t>，最主要的记述对象是</a:t>
            </a:r>
            <a:r>
              <a:rPr lang="zh-CN" altLang="en-US" sz="2400" b="1" u="sng">
                <a:solidFill>
                  <a:srgbClr val="FF0000"/>
                </a:solidFill>
                <a:latin typeface="黑体" panose="02010609060101010101" pitchFamily="49" charset="-122"/>
                <a:ea typeface="黑体" panose="02010609060101010101" pitchFamily="49" charset="-122"/>
                <a:cs typeface="黑体" panose="02010609060101010101" pitchFamily="49" charset="-122"/>
              </a:rPr>
              <a:t>牛</a:t>
            </a:r>
            <a:r>
              <a:rPr lang="zh-CN" altLang="en-US" sz="2400">
                <a:latin typeface="黑体" panose="02010609060101010101" pitchFamily="49" charset="-122"/>
                <a:ea typeface="黑体" panose="02010609060101010101" pitchFamily="49" charset="-122"/>
                <a:cs typeface="黑体" panose="02010609060101010101" pitchFamily="49" charset="-122"/>
              </a:rPr>
              <a:t>，各种相牛、养牛、医牛的书占畜牧兽医专著总数的50%以上。这是</a:t>
            </a:r>
            <a:r>
              <a:rPr lang="zh-CN" altLang="en-US" sz="2400" b="1" u="sng">
                <a:solidFill>
                  <a:srgbClr val="FF0000"/>
                </a:solidFill>
                <a:latin typeface="黑体" panose="02010609060101010101" pitchFamily="49" charset="-122"/>
                <a:ea typeface="黑体" panose="02010609060101010101" pitchFamily="49" charset="-122"/>
                <a:cs typeface="黑体" panose="02010609060101010101" pitchFamily="49" charset="-122"/>
              </a:rPr>
              <a:t>因为</a:t>
            </a:r>
            <a:r>
              <a:rPr lang="zh-CN" altLang="en-US" sz="2400">
                <a:latin typeface="黑体" panose="02010609060101010101" pitchFamily="49" charset="-122"/>
                <a:ea typeface="黑体" panose="02010609060101010101" pitchFamily="49" charset="-122"/>
                <a:cs typeface="黑体" panose="02010609060101010101" pitchFamily="49" charset="-122"/>
              </a:rPr>
              <a:t>明清时期</a:t>
            </a:r>
            <a:endParaRPr lang="zh-CN" altLang="en-US" sz="2400">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r>
              <a:rPr lang="zh-CN" altLang="en-US" sz="2400">
                <a:latin typeface="黑体" panose="02010609060101010101" pitchFamily="49" charset="-122"/>
                <a:ea typeface="黑体" panose="02010609060101010101" pitchFamily="49" charset="-122"/>
                <a:cs typeface="黑体" panose="02010609060101010101" pitchFamily="49" charset="-122"/>
              </a:rPr>
              <a:t> A．政府强化了军事资源控制           </a:t>
            </a:r>
            <a:endParaRPr lang="zh-CN" altLang="en-US" sz="2400">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r>
              <a:rPr lang="zh-CN" altLang="en-US" sz="2400">
                <a:latin typeface="黑体" panose="02010609060101010101" pitchFamily="49" charset="-122"/>
                <a:ea typeface="黑体" panose="02010609060101010101" pitchFamily="49" charset="-122"/>
                <a:cs typeface="黑体" panose="02010609060101010101" pitchFamily="49" charset="-122"/>
              </a:rPr>
              <a:t> B．土地兼并进一步加剧</a:t>
            </a:r>
            <a:endParaRPr lang="zh-CN" altLang="en-US" sz="2400">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r>
              <a:rPr lang="zh-CN" altLang="en-US" sz="2400">
                <a:latin typeface="黑体" panose="02010609060101010101" pitchFamily="49" charset="-122"/>
                <a:ea typeface="黑体" panose="02010609060101010101" pitchFamily="49" charset="-122"/>
                <a:cs typeface="黑体" panose="02010609060101010101" pitchFamily="49" charset="-122"/>
              </a:rPr>
              <a:t> </a:t>
            </a:r>
            <a:r>
              <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rPr>
              <a:t>C．政治相对稳定促进了经济发展 </a:t>
            </a:r>
            <a:r>
              <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rPr>
              <a:t> </a:t>
            </a:r>
            <a:r>
              <a:rPr lang="zh-CN" altLang="en-US" sz="2400">
                <a:latin typeface="黑体" panose="02010609060101010101" pitchFamily="49" charset="-122"/>
                <a:ea typeface="黑体" panose="02010609060101010101" pitchFamily="49" charset="-122"/>
                <a:cs typeface="黑体" panose="02010609060101010101" pitchFamily="49" charset="-122"/>
              </a:rPr>
              <a:t>     </a:t>
            </a:r>
            <a:endParaRPr lang="zh-CN" altLang="en-US" sz="2400">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r>
              <a:rPr lang="zh-CN" altLang="en-US" sz="2400">
                <a:latin typeface="黑体" panose="02010609060101010101" pitchFamily="49" charset="-122"/>
                <a:ea typeface="黑体" panose="02010609060101010101" pitchFamily="49" charset="-122"/>
                <a:cs typeface="黑体" panose="02010609060101010101" pitchFamily="49" charset="-122"/>
              </a:rPr>
              <a:t> D．游牧文明与农耕文明交融加强</a:t>
            </a:r>
            <a:endParaRPr lang="zh-CN" altLang="en-US" sz="2400">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82500" name="Text Box 12"/>
          <p:cNvSpPr txBox="1"/>
          <p:nvPr/>
        </p:nvSpPr>
        <p:spPr>
          <a:xfrm>
            <a:off x="0" y="0"/>
            <a:ext cx="12192000" cy="645160"/>
          </a:xfrm>
          <a:prstGeom prst="rect">
            <a:avLst/>
          </a:prstGeom>
          <a:solidFill>
            <a:srgbClr val="0000FF"/>
          </a:solidFill>
          <a:ln w="9525">
            <a:noFill/>
          </a:ln>
          <a:effectLst>
            <a:outerShdw dist="107763" dir="2699999" algn="ctr" rotWithShape="0">
              <a:srgbClr val="808080">
                <a:alpha val="50000"/>
              </a:srgbClr>
            </a:outerShdw>
          </a:effectLst>
        </p:spPr>
        <p:txBody>
          <a:bodyPr>
            <a:spAutoFit/>
          </a:bodyPr>
          <a:p>
            <a:pPr algn="ctr">
              <a:spcBef>
                <a:spcPct val="50000"/>
              </a:spcBef>
            </a:pPr>
            <a:r>
              <a:rPr lang="zh-CN" sz="3600" b="1" noProof="1" dirty="0">
                <a:solidFill>
                  <a:schemeClr val="bg1"/>
                </a:solidFill>
                <a:effectLst>
                  <a:outerShdw blurRad="38100" dist="38100" dir="2700000">
                    <a:srgbClr val="000000"/>
                  </a:outerShdw>
                </a:effectLst>
                <a:latin typeface="Arial" panose="020B0604020202020204" pitchFamily="34" charset="0"/>
                <a:ea typeface="黑体" panose="02010609060101010101" pitchFamily="49" charset="-122"/>
                <a:cs typeface="+mn-cs"/>
              </a:rPr>
              <a:t>规律性性解释</a:t>
            </a:r>
            <a:endParaRPr lang="zh-CN" sz="3600" b="1" noProof="1">
              <a:solidFill>
                <a:schemeClr val="bg1"/>
              </a:solidFill>
              <a:effectLst>
                <a:outerShdw blurRad="38100" dist="38100" dir="2700000">
                  <a:srgbClr val="000000"/>
                </a:outerShdw>
              </a:effectLst>
              <a:latin typeface="Arial" panose="020B0604020202020204" pitchFamily="34" charset="0"/>
              <a:ea typeface="黑体" panose="02010609060101010101" pitchFamily="49" charset="-122"/>
            </a:endParaRPr>
          </a:p>
        </p:txBody>
      </p:sp>
      <p:sp>
        <p:nvSpPr>
          <p:cNvPr id="100" name="文本框 99"/>
          <p:cNvSpPr txBox="1"/>
          <p:nvPr/>
        </p:nvSpPr>
        <p:spPr>
          <a:xfrm>
            <a:off x="1188720" y="834390"/>
            <a:ext cx="10153015" cy="5169535"/>
          </a:xfrm>
          <a:prstGeom prst="rect">
            <a:avLst/>
          </a:prstGeom>
          <a:noFill/>
          <a:ln w="9525">
            <a:noFill/>
          </a:ln>
        </p:spPr>
        <p:txBody>
          <a:bodyPr wrap="square">
            <a:spAutoFit/>
          </a:bodyPr>
          <a:p>
            <a:pPr indent="52578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（2</a:t>
            </a:r>
            <a:r>
              <a:rPr lang="en-US" altLang="zh-CN" sz="2000">
                <a:latin typeface="黑体" panose="02010609060101010101" pitchFamily="49" charset="-122"/>
                <a:ea typeface="黑体" panose="02010609060101010101" pitchFamily="49" charset="-122"/>
                <a:cs typeface="黑体" panose="02010609060101010101" pitchFamily="49" charset="-122"/>
              </a:rPr>
              <a:t>024</a:t>
            </a:r>
            <a:r>
              <a:rPr lang="zh-CN" altLang="en-US" sz="2000">
                <a:latin typeface="黑体" panose="02010609060101010101" pitchFamily="49" charset="-122"/>
                <a:ea typeface="黑体" panose="02010609060101010101" pitchFamily="49" charset="-122"/>
                <a:cs typeface="黑体" panose="02010609060101010101" pitchFamily="49" charset="-122"/>
              </a:rPr>
              <a:t>山东卷第</a:t>
            </a:r>
            <a:r>
              <a:rPr lang="en-US" altLang="zh-CN" sz="2000">
                <a:latin typeface="黑体" panose="02010609060101010101" pitchFamily="49" charset="-122"/>
                <a:ea typeface="黑体" panose="02010609060101010101" pitchFamily="49" charset="-122"/>
                <a:cs typeface="黑体" panose="02010609060101010101" pitchFamily="49" charset="-122"/>
              </a:rPr>
              <a:t>10</a:t>
            </a:r>
            <a:r>
              <a:rPr lang="zh-CN" altLang="en-US" sz="2000">
                <a:latin typeface="黑体" panose="02010609060101010101" pitchFamily="49" charset="-122"/>
                <a:ea typeface="黑体" panose="02010609060101010101" pitchFamily="49" charset="-122"/>
                <a:cs typeface="黑体" panose="02010609060101010101" pitchFamily="49" charset="-122"/>
              </a:rPr>
              <a:t>题）图2为</a:t>
            </a:r>
            <a:r>
              <a:rPr lang="zh-CN" altLang="en-US" sz="2000" u="sng">
                <a:latin typeface="黑体" panose="02010609060101010101" pitchFamily="49" charset="-122"/>
                <a:ea typeface="黑体" panose="02010609060101010101" pitchFamily="49" charset="-122"/>
                <a:cs typeface="黑体" panose="02010609060101010101" pitchFamily="49" charset="-122"/>
              </a:rPr>
              <a:t>古埃及</a:t>
            </a:r>
            <a:r>
              <a:rPr lang="zh-CN" altLang="en-US" sz="2000">
                <a:latin typeface="黑体" panose="02010609060101010101" pitchFamily="49" charset="-122"/>
                <a:ea typeface="黑体" panose="02010609060101010101" pitchFamily="49" charset="-122"/>
                <a:cs typeface="黑体" panose="02010609060101010101" pitchFamily="49" charset="-122"/>
              </a:rPr>
              <a:t>国王献给太阳神庙的大白陶罐；图3为19世纪北美</a:t>
            </a:r>
            <a:r>
              <a:rPr lang="zh-CN" altLang="en-US" sz="2000" u="sng">
                <a:latin typeface="黑体" panose="02010609060101010101" pitchFamily="49" charset="-122"/>
                <a:ea typeface="黑体" panose="02010609060101010101" pitchFamily="49" charset="-122"/>
                <a:cs typeface="黑体" panose="02010609060101010101" pitchFamily="49" charset="-122"/>
              </a:rPr>
              <a:t>印第安人</a:t>
            </a:r>
            <a:r>
              <a:rPr lang="zh-CN" altLang="en-US" sz="2000">
                <a:latin typeface="黑体" panose="02010609060101010101" pitchFamily="49" charset="-122"/>
                <a:ea typeface="黑体" panose="02010609060101010101" pitchFamily="49" charset="-122"/>
                <a:cs typeface="黑体" panose="02010609060101010101" pitchFamily="49" charset="-122"/>
              </a:rPr>
              <a:t>达科他族首领水牛皮袍上的一份年表的片段。据此可知</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 </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 A．文明交流推动社会进步             B．采用事件纪年具有普遍性</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52578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 C．人类社会经历了相同的发展阶段     </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rPr>
              <a:t>D．年名研究是了解历史的一种途径</a:t>
            </a:r>
            <a:endPar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pic>
        <p:nvPicPr>
          <p:cNvPr id="5" name="图片 4"/>
          <p:cNvPicPr>
            <a:picLocks noChangeAspect="1"/>
          </p:cNvPicPr>
          <p:nvPr/>
        </p:nvPicPr>
        <p:blipFill>
          <a:blip r:embed="rId1"/>
          <a:srcRect l="20854" t="28178" r="23694" b="15805"/>
          <a:stretch>
            <a:fillRect/>
          </a:stretch>
        </p:blipFill>
        <p:spPr>
          <a:xfrm>
            <a:off x="2993390" y="1878965"/>
            <a:ext cx="5903595" cy="310642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29890" name="矩形 2"/>
          <p:cNvSpPr/>
          <p:nvPr/>
        </p:nvSpPr>
        <p:spPr>
          <a:xfrm>
            <a:off x="3048000" y="2468033"/>
            <a:ext cx="6096000" cy="497205"/>
          </a:xfrm>
          <a:prstGeom prst="rect">
            <a:avLst/>
          </a:prstGeom>
          <a:noFill/>
          <a:ln w="9525">
            <a:noFill/>
          </a:ln>
        </p:spPr>
        <p:txBody>
          <a:bodyPr>
            <a:spAutoFit/>
          </a:bodyPr>
          <a:p>
            <a:pPr marL="273050" indent="-273050">
              <a:lnSpc>
                <a:spcPct val="110000"/>
              </a:lnSpc>
              <a:buFont typeface="Wingdings" panose="05000000000000000000" pitchFamily="2" charset="2"/>
            </a:pPr>
            <a:r>
              <a:rPr lang="zh-CN" altLang="en-US" sz="2400" b="1">
                <a:solidFill>
                  <a:srgbClr val="0000FF"/>
                </a:solidFill>
                <a:latin typeface="微软雅黑" panose="020B0503020204020204" charset="-122"/>
                <a:ea typeface="微软雅黑" panose="020B0503020204020204" charset="-122"/>
              </a:rPr>
              <a:t> </a:t>
            </a:r>
            <a:endParaRPr lang="zh-CN" altLang="en-US" sz="2400">
              <a:latin typeface="Arial" panose="020B0604020202020204" pitchFamily="34" charset="0"/>
              <a:ea typeface="PMingLiU" pitchFamily="18" charset="-120"/>
            </a:endParaRPr>
          </a:p>
        </p:txBody>
      </p:sp>
      <p:grpSp>
        <p:nvGrpSpPr>
          <p:cNvPr id="3" name="组合 2"/>
          <p:cNvGrpSpPr/>
          <p:nvPr/>
        </p:nvGrpSpPr>
        <p:grpSpPr>
          <a:xfrm>
            <a:off x="1117600" y="962025"/>
            <a:ext cx="10058400" cy="4616450"/>
            <a:chOff x="1760" y="1515"/>
            <a:chExt cx="15840" cy="7270"/>
          </a:xfrm>
        </p:grpSpPr>
        <p:sp>
          <p:nvSpPr>
            <p:cNvPr id="6" name="圆角矩形 5"/>
            <p:cNvSpPr/>
            <p:nvPr/>
          </p:nvSpPr>
          <p:spPr bwMode="auto">
            <a:xfrm>
              <a:off x="1760" y="7275"/>
              <a:ext cx="7260" cy="1510"/>
            </a:xfrm>
            <a:prstGeom prst="roundRect">
              <a:avLst/>
            </a:prstGeom>
            <a:solidFill>
              <a:schemeClr val="bg1">
                <a:lumMod val="95000"/>
              </a:schemeClr>
            </a:solidFill>
            <a:ln w="222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2665" b="0"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区分不同</a:t>
              </a:r>
              <a:r>
                <a:rPr kumimoji="1" lang="zh-CN" altLang="en-US" sz="2665" b="1"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类型</a:t>
              </a:r>
              <a:r>
                <a:rPr kumimoji="1" lang="zh-CN" altLang="en-US" sz="2665" b="0"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史料，从获取的材料中</a:t>
              </a:r>
              <a:r>
                <a:rPr kumimoji="1" lang="zh-CN" altLang="en-US" sz="2665" b="1"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提取</a:t>
              </a:r>
              <a:r>
                <a:rPr kumimoji="1" lang="zh-CN" altLang="en-US" sz="2665" b="0"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信息</a:t>
              </a:r>
              <a:endParaRPr kumimoji="1" lang="zh-CN" altLang="zh-CN" sz="2665" b="0"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endParaRPr>
            </a:p>
          </p:txBody>
        </p:sp>
        <p:sp>
          <p:nvSpPr>
            <p:cNvPr id="7" name="圆角矩形 6"/>
            <p:cNvSpPr/>
            <p:nvPr/>
          </p:nvSpPr>
          <p:spPr bwMode="auto">
            <a:xfrm>
              <a:off x="4640" y="5355"/>
              <a:ext cx="7077" cy="1510"/>
            </a:xfrm>
            <a:prstGeom prst="roundRect">
              <a:avLst/>
            </a:prstGeom>
            <a:solidFill>
              <a:schemeClr val="bg1">
                <a:lumMod val="95000"/>
              </a:schemeClr>
            </a:solidFill>
            <a:ln w="222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2665" b="0"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认识史料的</a:t>
              </a:r>
              <a:r>
                <a:rPr kumimoji="1" lang="zh-CN" altLang="en-US" sz="2665" b="1"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价值及作用</a:t>
              </a:r>
              <a:r>
                <a:rPr kumimoji="1" lang="zh-CN" altLang="en-US" sz="2665" b="0"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，尝试运用史料作为</a:t>
              </a:r>
              <a:r>
                <a:rPr kumimoji="1" lang="zh-CN" altLang="en-US" sz="2665" b="1"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证据</a:t>
              </a:r>
              <a:endParaRPr kumimoji="1" lang="zh-CN" altLang="en-US" sz="2665" b="1"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endParaRPr>
            </a:p>
          </p:txBody>
        </p:sp>
        <p:sp>
          <p:nvSpPr>
            <p:cNvPr id="8" name="圆角矩形 7"/>
            <p:cNvSpPr/>
            <p:nvPr/>
          </p:nvSpPr>
          <p:spPr bwMode="auto">
            <a:xfrm>
              <a:off x="7360" y="3435"/>
              <a:ext cx="7040" cy="1577"/>
            </a:xfrm>
            <a:prstGeom prst="roundRect">
              <a:avLst/>
            </a:prstGeom>
            <a:solidFill>
              <a:schemeClr val="bg1">
                <a:lumMod val="95000"/>
              </a:schemeClr>
            </a:solidFill>
            <a:ln w="222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2665" b="0"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利用不同类型史料的长处，</a:t>
              </a:r>
              <a:endParaRPr kumimoji="1" lang="zh-CN" altLang="en-US" sz="2665" b="0"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2665" b="0"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进行</a:t>
              </a:r>
              <a:r>
                <a:rPr kumimoji="1" lang="zh-CN" altLang="en-US" sz="2665" b="1"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互证</a:t>
              </a:r>
              <a:r>
                <a:rPr kumimoji="1" lang="zh-CN" altLang="en-US" sz="2665" b="0"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，做出合理</a:t>
              </a:r>
              <a:r>
                <a:rPr kumimoji="1" lang="zh-CN" altLang="en-US" sz="2665" b="1"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解释</a:t>
              </a:r>
              <a:endParaRPr kumimoji="1" lang="zh-CN" altLang="en-US" sz="2665" b="1"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endParaRPr>
            </a:p>
          </p:txBody>
        </p:sp>
        <p:sp>
          <p:nvSpPr>
            <p:cNvPr id="9" name="圆角矩形 8"/>
            <p:cNvSpPr/>
            <p:nvPr/>
          </p:nvSpPr>
          <p:spPr bwMode="auto">
            <a:xfrm>
              <a:off x="10400" y="1515"/>
              <a:ext cx="7200" cy="1607"/>
            </a:xfrm>
            <a:prstGeom prst="roundRect">
              <a:avLst/>
            </a:prstGeom>
            <a:solidFill>
              <a:schemeClr val="bg1">
                <a:lumMod val="95000"/>
              </a:schemeClr>
            </a:solidFill>
            <a:ln w="222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2665" b="1"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辨识</a:t>
              </a:r>
              <a:r>
                <a:rPr kumimoji="1" lang="zh-CN" altLang="en-US" sz="2665" b="0"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史料作者的意图，恰当</a:t>
              </a:r>
              <a:endParaRPr kumimoji="1" lang="zh-CN" altLang="en-US" sz="2665" b="0"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2665" b="0"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地运用材料</a:t>
              </a:r>
              <a:r>
                <a:rPr kumimoji="1" lang="zh-CN" altLang="en-US" sz="2665" b="1"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建构</a:t>
              </a:r>
              <a:r>
                <a:rPr kumimoji="1" lang="zh-CN" altLang="en-US" sz="2665" b="0"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自己的叙述</a:t>
              </a:r>
              <a:endParaRPr kumimoji="1" lang="zh-CN" altLang="en-US" sz="2665" b="0" i="0" u="none" strike="noStrike" kern="1200" cap="none" spc="0" normalizeH="0" baseline="0" noProof="0" smtClean="0">
                <a:ln>
                  <a:noFill/>
                </a:ln>
                <a:solidFill>
                  <a:srgbClr val="660033"/>
                </a:solidFill>
                <a:effectLst>
                  <a:outerShdw blurRad="38100" dist="38100" dir="2700000" algn="tl">
                    <a:srgbClr val="C0C0C0"/>
                  </a:outerShdw>
                </a:effectLst>
                <a:uLnTx/>
                <a:uFillTx/>
                <a:latin typeface="微软雅黑" panose="020B0503020204020204" charset="-122"/>
                <a:ea typeface="微软雅黑" panose="020B0503020204020204" charset="-122"/>
                <a:cs typeface="+mn-cs"/>
              </a:endParaRPr>
            </a:p>
          </p:txBody>
        </p:sp>
        <p:sp>
          <p:nvSpPr>
            <p:cNvPr id="10" name="圆角右箭头 9"/>
            <p:cNvSpPr/>
            <p:nvPr/>
          </p:nvSpPr>
          <p:spPr bwMode="auto">
            <a:xfrm>
              <a:off x="3040" y="6225"/>
              <a:ext cx="1440" cy="1080"/>
            </a:xfrm>
            <a:prstGeom prst="bentArrow">
              <a:avLst>
                <a:gd name="adj1" fmla="val 22659"/>
                <a:gd name="adj2" fmla="val 25000"/>
                <a:gd name="adj3" fmla="val 25000"/>
                <a:gd name="adj4" fmla="val 41409"/>
              </a:avLst>
            </a:prstGeom>
            <a:solidFill>
              <a:srgbClr val="00206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tx1"/>
                </a:solidFill>
                <a:effectLst/>
                <a:uLnTx/>
                <a:uFillTx/>
                <a:latin typeface="Arial" panose="020B0604020202020204" pitchFamily="34" charset="0"/>
                <a:ea typeface="PMingLiU" pitchFamily="18" charset="-120"/>
                <a:cs typeface="+mn-cs"/>
              </a:endParaRPr>
            </a:p>
          </p:txBody>
        </p:sp>
        <p:sp>
          <p:nvSpPr>
            <p:cNvPr id="11" name="圆角右箭头 10"/>
            <p:cNvSpPr/>
            <p:nvPr/>
          </p:nvSpPr>
          <p:spPr bwMode="auto">
            <a:xfrm>
              <a:off x="5920" y="4202"/>
              <a:ext cx="1440" cy="1080"/>
            </a:xfrm>
            <a:prstGeom prst="bentArrow">
              <a:avLst>
                <a:gd name="adj1" fmla="val 22659"/>
                <a:gd name="adj2" fmla="val 25000"/>
                <a:gd name="adj3" fmla="val 25000"/>
                <a:gd name="adj4" fmla="val 41409"/>
              </a:avLst>
            </a:prstGeom>
            <a:solidFill>
              <a:srgbClr val="00206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tx1"/>
                </a:solidFill>
                <a:effectLst/>
                <a:uLnTx/>
                <a:uFillTx/>
                <a:latin typeface="Arial" panose="020B0604020202020204" pitchFamily="34" charset="0"/>
                <a:ea typeface="PMingLiU" pitchFamily="18" charset="-120"/>
                <a:cs typeface="+mn-cs"/>
              </a:endParaRPr>
            </a:p>
          </p:txBody>
        </p:sp>
        <p:sp>
          <p:nvSpPr>
            <p:cNvPr id="12" name="圆角右箭头 11"/>
            <p:cNvSpPr/>
            <p:nvPr/>
          </p:nvSpPr>
          <p:spPr bwMode="auto">
            <a:xfrm>
              <a:off x="8800" y="2312"/>
              <a:ext cx="1440" cy="1080"/>
            </a:xfrm>
            <a:prstGeom prst="bentArrow">
              <a:avLst>
                <a:gd name="adj1" fmla="val 22659"/>
                <a:gd name="adj2" fmla="val 25000"/>
                <a:gd name="adj3" fmla="val 25000"/>
                <a:gd name="adj4" fmla="val 41409"/>
              </a:avLst>
            </a:prstGeom>
            <a:solidFill>
              <a:srgbClr val="00206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tx1"/>
                </a:solidFill>
                <a:effectLst/>
                <a:uLnTx/>
                <a:uFillTx/>
                <a:latin typeface="Arial" panose="020B0604020202020204" pitchFamily="34" charset="0"/>
                <a:ea typeface="PMingLiU" pitchFamily="18" charset="-120"/>
                <a:cs typeface="+mn-cs"/>
              </a:endParaRPr>
            </a:p>
          </p:txBody>
        </p:sp>
      </p:grpSp>
      <p:pic>
        <p:nvPicPr>
          <p:cNvPr id="1829898" name="Picture 2"/>
          <p:cNvPicPr>
            <a:picLocks noChangeAspect="1"/>
          </p:cNvPicPr>
          <p:nvPr/>
        </p:nvPicPr>
        <p:blipFill>
          <a:blip r:embed="rId1"/>
          <a:stretch>
            <a:fillRect/>
          </a:stretch>
        </p:blipFill>
        <p:spPr>
          <a:xfrm>
            <a:off x="8625840" y="3773805"/>
            <a:ext cx="2550160" cy="1692910"/>
          </a:xfrm>
          <a:prstGeom prst="rect">
            <a:avLst/>
          </a:prstGeom>
          <a:noFill/>
          <a:ln w="9525">
            <a:noFill/>
          </a:ln>
        </p:spPr>
      </p:pic>
      <p:sp>
        <p:nvSpPr>
          <p:cNvPr id="4" name="文本框 3"/>
          <p:cNvSpPr txBox="1"/>
          <p:nvPr/>
        </p:nvSpPr>
        <p:spPr>
          <a:xfrm>
            <a:off x="1117600" y="718185"/>
            <a:ext cx="4698365" cy="583565"/>
          </a:xfrm>
          <a:prstGeom prst="rect">
            <a:avLst/>
          </a:prstGeom>
          <a:noFill/>
        </p:spPr>
        <p:txBody>
          <a:bodyPr wrap="square" rtlCol="0">
            <a:spAutoFit/>
          </a:bodyPr>
          <a:p>
            <a:r>
              <a:rPr lang="en-US" altLang="zh-CN" sz="3200" b="1">
                <a:solidFill>
                  <a:srgbClr val="FF0000"/>
                </a:solidFill>
                <a:latin typeface="黑体" panose="02010609060101010101" pitchFamily="49" charset="-122"/>
                <a:ea typeface="黑体" panose="02010609060101010101" pitchFamily="49" charset="-122"/>
              </a:rPr>
              <a:t>4.</a:t>
            </a:r>
            <a:r>
              <a:rPr lang="zh-CN" altLang="en-US" sz="3200" b="1">
                <a:solidFill>
                  <a:srgbClr val="FF0000"/>
                </a:solidFill>
                <a:latin typeface="黑体" panose="02010609060101010101" pitchFamily="49" charset="-122"/>
                <a:ea typeface="黑体" panose="02010609060101010101" pitchFamily="49" charset="-122"/>
              </a:rPr>
              <a:t>学科素养的分层</a:t>
            </a:r>
            <a:endParaRPr lang="zh-CN" altLang="en-US" sz="3200" b="1">
              <a:solidFill>
                <a:srgbClr val="FF0000"/>
              </a:solidFill>
              <a:latin typeface="黑体" panose="02010609060101010101" pitchFamily="49" charset="-122"/>
              <a:ea typeface="黑体" panose="02010609060101010101" pitchFamily="49" charset="-122"/>
            </a:endParaRPr>
          </a:p>
        </p:txBody>
      </p:sp>
      <p:sp>
        <p:nvSpPr>
          <p:cNvPr id="2" name="文本框 1"/>
          <p:cNvSpPr txBox="1"/>
          <p:nvPr/>
        </p:nvSpPr>
        <p:spPr>
          <a:xfrm>
            <a:off x="3287395" y="5772785"/>
            <a:ext cx="5516245" cy="460375"/>
          </a:xfrm>
          <a:prstGeom prst="rect">
            <a:avLst/>
          </a:prstGeom>
          <a:noFill/>
        </p:spPr>
        <p:txBody>
          <a:bodyPr wrap="square" rtlCol="0">
            <a:spAutoFit/>
          </a:bodyPr>
          <a:p>
            <a:pPr algn="ctr"/>
            <a:r>
              <a:rPr lang="zh-CN" altLang="en-US" sz="2400" b="1">
                <a:solidFill>
                  <a:srgbClr val="FF0000"/>
                </a:solidFill>
                <a:latin typeface="楷体" panose="02010609060101010101" charset="-122"/>
                <a:ea typeface="楷体" panose="02010609060101010101" charset="-122"/>
              </a:rPr>
              <a:t>以</a:t>
            </a:r>
            <a:r>
              <a:rPr lang="en-US" altLang="zh-CN" sz="2400" b="1">
                <a:solidFill>
                  <a:srgbClr val="FF0000"/>
                </a:solidFill>
                <a:latin typeface="楷体" panose="02010609060101010101" charset="-122"/>
                <a:ea typeface="楷体" panose="02010609060101010101" charset="-122"/>
              </a:rPr>
              <a:t>“</a:t>
            </a:r>
            <a:r>
              <a:rPr lang="zh-CN" altLang="en-US" sz="2400" b="1">
                <a:solidFill>
                  <a:srgbClr val="FF0000"/>
                </a:solidFill>
                <a:latin typeface="楷体" panose="02010609060101010101" charset="-122"/>
                <a:ea typeface="楷体" panose="02010609060101010101" charset="-122"/>
              </a:rPr>
              <a:t>史料实证</a:t>
            </a:r>
            <a:r>
              <a:rPr lang="en-US" altLang="zh-CN" sz="2400" b="1">
                <a:solidFill>
                  <a:srgbClr val="FF0000"/>
                </a:solidFill>
                <a:latin typeface="楷体" panose="02010609060101010101" charset="-122"/>
                <a:ea typeface="楷体" panose="02010609060101010101" charset="-122"/>
              </a:rPr>
              <a:t>”</a:t>
            </a:r>
            <a:r>
              <a:rPr lang="zh-CN" altLang="en-US" sz="2400" b="1">
                <a:solidFill>
                  <a:srgbClr val="FF0000"/>
                </a:solidFill>
                <a:latin typeface="楷体" panose="02010609060101010101" charset="-122"/>
                <a:ea typeface="楷体" panose="02010609060101010101" charset="-122"/>
              </a:rPr>
              <a:t>为例</a:t>
            </a:r>
            <a:endParaRPr lang="zh-CN" altLang="en-US" sz="2400" b="1">
              <a:solidFill>
                <a:srgbClr val="FF0000"/>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884295" y="1200150"/>
            <a:ext cx="7505065" cy="3969385"/>
          </a:xfrm>
          <a:prstGeom prst="rect">
            <a:avLst/>
          </a:prstGeom>
          <a:noFill/>
        </p:spPr>
        <p:txBody>
          <a:bodyPr wrap="square" rtlCol="0">
            <a:spAutoFit/>
          </a:bodyPr>
          <a:p>
            <a:pPr indent="457200" fontAlgn="auto">
              <a:lnSpc>
                <a:spcPct val="150000"/>
              </a:lnSpc>
            </a:pPr>
            <a:r>
              <a:rPr lang="en-US" altLang="zh-CN" sz="2000">
                <a:latin typeface="黑体" panose="02010609060101010101" pitchFamily="49" charset="-122"/>
                <a:ea typeface="黑体" panose="02010609060101010101" pitchFamily="49" charset="-122"/>
              </a:rPr>
              <a:t> </a:t>
            </a:r>
            <a:r>
              <a:rPr lang="en-US" altLang="zh-CN" sz="2800">
                <a:latin typeface="黑体" panose="02010609060101010101" pitchFamily="49" charset="-122"/>
                <a:ea typeface="黑体" panose="02010609060101010101" pitchFamily="49" charset="-122"/>
              </a:rPr>
              <a:t>“史料实证”素养是一种态度与方法。与纠结于史料为何物相比，培养实证的思维更为重要。所谓“实证”，就是根据论据得出论点。</a:t>
            </a:r>
            <a:endParaRPr lang="en-US" altLang="zh-CN" sz="2800">
              <a:latin typeface="黑体" panose="02010609060101010101" pitchFamily="49" charset="-122"/>
              <a:ea typeface="黑体" panose="02010609060101010101" pitchFamily="49" charset="-122"/>
            </a:endParaRPr>
          </a:p>
          <a:p>
            <a:pPr indent="457200" fontAlgn="auto">
              <a:lnSpc>
                <a:spcPct val="150000"/>
              </a:lnSpc>
            </a:pPr>
            <a:r>
              <a:rPr lang="zh-CN" altLang="en-US" sz="2800">
                <a:latin typeface="黑体" panose="02010609060101010101" pitchFamily="49" charset="-122"/>
                <a:ea typeface="黑体" panose="02010609060101010101" pitchFamily="49" charset="-122"/>
              </a:rPr>
              <a:t> 在中学历史教学中，多数教师侧重于知识体系的建构和历史结论的灌输，</a:t>
            </a:r>
            <a:r>
              <a:rPr lang="zh-CN" altLang="en-US" sz="2800" u="sng">
                <a:solidFill>
                  <a:srgbClr val="FF0000"/>
                </a:solidFill>
                <a:latin typeface="黑体" panose="02010609060101010101" pitchFamily="49" charset="-122"/>
                <a:ea typeface="黑体" panose="02010609060101010101" pitchFamily="49" charset="-122"/>
              </a:rPr>
              <a:t>忽视了历史材料到历史结论获取的过程与方法的训练</a:t>
            </a:r>
            <a:r>
              <a:rPr lang="zh-CN" altLang="en-US" sz="2800">
                <a:latin typeface="黑体" panose="02010609060101010101" pitchFamily="49" charset="-122"/>
                <a:ea typeface="黑体" panose="02010609060101010101" pitchFamily="49" charset="-122"/>
              </a:rPr>
              <a:t>。 </a:t>
            </a:r>
            <a:endParaRPr lang="zh-CN" altLang="en-US" sz="2800">
              <a:latin typeface="黑体" panose="02010609060101010101" pitchFamily="49" charset="-122"/>
              <a:ea typeface="黑体" panose="02010609060101010101" pitchFamily="49" charset="-122"/>
            </a:endParaRPr>
          </a:p>
        </p:txBody>
      </p:sp>
      <p:pic>
        <p:nvPicPr>
          <p:cNvPr id="4" name="图片 3" descr="11480165850-2_u_1689562044"/>
          <p:cNvPicPr>
            <a:picLocks noChangeAspect="1"/>
          </p:cNvPicPr>
          <p:nvPr/>
        </p:nvPicPr>
        <p:blipFill>
          <a:blip r:embed="rId1"/>
          <a:srcRect l="15083" r="18321" b="4792"/>
          <a:stretch>
            <a:fillRect/>
          </a:stretch>
        </p:blipFill>
        <p:spPr>
          <a:xfrm>
            <a:off x="405130" y="1081405"/>
            <a:ext cx="3218180" cy="420751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28370" y="697230"/>
            <a:ext cx="10758170" cy="5123180"/>
          </a:xfrm>
          <a:prstGeom prst="rect">
            <a:avLst/>
          </a:prstGeom>
          <a:noFill/>
        </p:spPr>
        <p:txBody>
          <a:bodyPr wrap="square" rtlCol="0">
            <a:spAutoFit/>
          </a:bodyPr>
          <a:p>
            <a:pPr indent="45720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教学过程中存在</a:t>
            </a:r>
            <a:r>
              <a:rPr lang="zh-CN" altLang="en-US" sz="2000" u="sng">
                <a:solidFill>
                  <a:srgbClr val="FF0000"/>
                </a:solidFill>
                <a:latin typeface="黑体" panose="02010609060101010101" pitchFamily="49" charset="-122"/>
                <a:ea typeface="黑体" panose="02010609060101010101" pitchFamily="49" charset="-122"/>
                <a:cs typeface="黑体" panose="02010609060101010101" pitchFamily="49" charset="-122"/>
              </a:rPr>
              <a:t>教师讲得多、学生思考得少的现象</a:t>
            </a:r>
            <a:r>
              <a:rPr lang="zh-CN" altLang="en-US" sz="2000">
                <a:latin typeface="黑体" panose="02010609060101010101" pitchFamily="49" charset="-122"/>
                <a:ea typeface="黑体" panose="02010609060101010101" pitchFamily="49" charset="-122"/>
                <a:cs typeface="黑体" panose="02010609060101010101" pitchFamily="49" charset="-122"/>
              </a:rPr>
              <a:t>。史料实证素养试题的命制主要针对的就是这一不足，对中学历史</a:t>
            </a:r>
            <a:r>
              <a:rPr lang="zh-CN" altLang="en-US" sz="2000" u="sng">
                <a:solidFill>
                  <a:srgbClr val="FF0000"/>
                </a:solidFill>
                <a:latin typeface="黑体" panose="02010609060101010101" pitchFamily="49" charset="-122"/>
                <a:ea typeface="黑体" panose="02010609060101010101" pitchFamily="49" charset="-122"/>
                <a:cs typeface="黑体" panose="02010609060101010101" pitchFamily="49" charset="-122"/>
              </a:rPr>
              <a:t>教学中重结论、重史实，轻证据、轻分析的弊端</a:t>
            </a:r>
            <a:r>
              <a:rPr lang="zh-CN" altLang="en-US" sz="2000">
                <a:latin typeface="黑体" panose="02010609060101010101" pitchFamily="49" charset="-122"/>
                <a:ea typeface="黑体" panose="02010609060101010101" pitchFamily="49" charset="-122"/>
                <a:cs typeface="黑体" panose="02010609060101010101" pitchFamily="49" charset="-122"/>
              </a:rPr>
              <a:t>展开考查。</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过去30多年中，中学教师对史料教学的研究，其重心都放在了史料(论据)的搜集、整理、阅读上，</a:t>
            </a:r>
            <a:r>
              <a:rPr lang="zh-CN" altLang="en-US" sz="2000" u="sng">
                <a:solidFill>
                  <a:srgbClr val="FF0000"/>
                </a:solidFill>
                <a:latin typeface="黑体" panose="02010609060101010101" pitchFamily="49" charset="-122"/>
                <a:ea typeface="黑体" panose="02010609060101010101" pitchFamily="49" charset="-122"/>
                <a:cs typeface="黑体" panose="02010609060101010101" pitchFamily="49" charset="-122"/>
              </a:rPr>
              <a:t>能够在培养实证思维方面下功夫的教师少之又少</a:t>
            </a:r>
            <a:r>
              <a:rPr lang="zh-CN" altLang="en-US" sz="2000">
                <a:latin typeface="黑体" panose="02010609060101010101" pitchFamily="49" charset="-122"/>
                <a:ea typeface="黑体" panose="02010609060101010101" pitchFamily="49" charset="-122"/>
                <a:cs typeface="黑体" panose="02010609060101010101" pitchFamily="49" charset="-122"/>
              </a:rPr>
              <a:t>。2008年的一道高考题引发了极大的震动，原因就在于大多数师生论证思维的欠缺。</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pPr>
            <a:endParaRPr lang="zh-CN" altLang="en-US" sz="1000">
              <a:latin typeface="楷体" panose="02010609060101010101" charset="-122"/>
              <a:ea typeface="楷体" panose="02010609060101010101" charset="-122"/>
              <a:cs typeface="楷体" panose="02010609060101010101" charset="-122"/>
            </a:endParaRPr>
          </a:p>
          <a:p>
            <a:pPr indent="457200" fontAlgn="auto">
              <a:lnSpc>
                <a:spcPct val="150000"/>
              </a:lnSpc>
            </a:pPr>
            <a:r>
              <a:rPr lang="zh-CN" altLang="en-US">
                <a:latin typeface="楷体" panose="02010609060101010101" charset="-122"/>
                <a:ea typeface="楷体" panose="02010609060101010101" charset="-122"/>
                <a:cs typeface="楷体" panose="02010609060101010101" charset="-122"/>
              </a:rPr>
              <a:t>【例</a:t>
            </a:r>
            <a:r>
              <a:rPr lang="en-US" altLang="zh-CN">
                <a:latin typeface="楷体" panose="02010609060101010101" charset="-122"/>
                <a:ea typeface="楷体" panose="02010609060101010101" charset="-122"/>
                <a:cs typeface="楷体" panose="02010609060101010101" charset="-122"/>
              </a:rPr>
              <a:t>1</a:t>
            </a:r>
            <a:r>
              <a:rPr lang="zh-CN" altLang="en-US">
                <a:latin typeface="楷体" panose="02010609060101010101" charset="-122"/>
                <a:ea typeface="楷体" panose="02010609060101010101" charset="-122"/>
                <a:cs typeface="楷体" panose="02010609060101010101" charset="-122"/>
              </a:rPr>
              <a:t>】(2008年广东高考)</a:t>
            </a:r>
            <a:r>
              <a:rPr lang="zh-CN" altLang="en-US" u="sng">
                <a:latin typeface="楷体" panose="02010609060101010101" charset="-122"/>
                <a:ea typeface="楷体" panose="02010609060101010101" charset="-122"/>
                <a:cs typeface="楷体" panose="02010609060101010101" charset="-122"/>
              </a:rPr>
              <a:t>齐国管仲说</a:t>
            </a:r>
            <a:r>
              <a:rPr lang="zh-CN" altLang="en-US">
                <a:latin typeface="楷体" panose="02010609060101010101" charset="-122"/>
                <a:ea typeface="楷体" panose="02010609060101010101" charset="-122"/>
                <a:cs typeface="楷体" panose="02010609060101010101" charset="-122"/>
              </a:rPr>
              <a:t>:“凡为国之急者，必先禁末作文巧。末作文巧禁，则民无所游食，民无所游食则必事农。民事农则田垦，田垦则粟多，粟多则国富，国富者兵强，兵强者战胜，战胜者地广……”</a:t>
            </a:r>
            <a:r>
              <a:rPr lang="zh-CN" altLang="en-US" u="sng">
                <a:latin typeface="楷体" panose="02010609060101010101" charset="-122"/>
                <a:ea typeface="楷体" panose="02010609060101010101" charset="-122"/>
                <a:cs typeface="楷体" panose="02010609060101010101" charset="-122"/>
              </a:rPr>
              <a:t>某研究者据此得出</a:t>
            </a:r>
            <a:r>
              <a:rPr lang="zh-CN" altLang="en-US">
                <a:latin typeface="楷体" panose="02010609060101010101" charset="-122"/>
                <a:ea typeface="楷体" panose="02010609060101010101" charset="-122"/>
                <a:cs typeface="楷体" panose="02010609060101010101" charset="-122"/>
              </a:rPr>
              <a:t>“中国精耕农业的产生与专制国家农业政策密切相关”的结论。该判断:</a:t>
            </a:r>
            <a:endParaRPr lang="zh-CN" altLang="en-US">
              <a:latin typeface="楷体" panose="02010609060101010101" charset="-122"/>
              <a:ea typeface="楷体" panose="02010609060101010101" charset="-122"/>
              <a:cs typeface="楷体" panose="02010609060101010101" charset="-122"/>
            </a:endParaRPr>
          </a:p>
          <a:p>
            <a:pPr indent="457200" fontAlgn="auto">
              <a:lnSpc>
                <a:spcPct val="150000"/>
              </a:lnSpc>
            </a:pPr>
            <a:r>
              <a:rPr lang="zh-CN" altLang="en-US">
                <a:latin typeface="楷体" panose="02010609060101010101" charset="-122"/>
                <a:ea typeface="楷体" panose="02010609060101010101" charset="-122"/>
                <a:cs typeface="楷体" panose="02010609060101010101" charset="-122"/>
              </a:rPr>
              <a:t>A.材料充分、理解准确，结论合理       B.材料充分、理解不准确，结论不合理 </a:t>
            </a:r>
            <a:endParaRPr lang="zh-CN" altLang="en-US">
              <a:latin typeface="楷体" panose="02010609060101010101" charset="-122"/>
              <a:ea typeface="楷体" panose="02010609060101010101" charset="-122"/>
              <a:cs typeface="楷体" panose="02010609060101010101" charset="-122"/>
            </a:endParaRPr>
          </a:p>
          <a:p>
            <a:pPr indent="457200" fontAlgn="auto">
              <a:lnSpc>
                <a:spcPct val="150000"/>
              </a:lnSpc>
            </a:pPr>
            <a:r>
              <a:rPr lang="zh-CN" altLang="en-US">
                <a:latin typeface="楷体" panose="02010609060101010101" charset="-122"/>
                <a:ea typeface="楷体" panose="02010609060101010101" charset="-122"/>
                <a:cs typeface="楷体" panose="02010609060101010101" charset="-122"/>
              </a:rPr>
              <a:t>C.材料不充分、理解准确，结论合理     </a:t>
            </a:r>
            <a:r>
              <a:rPr lang="zh-CN" altLang="en-US" b="1">
                <a:solidFill>
                  <a:srgbClr val="FF0000"/>
                </a:solidFill>
                <a:latin typeface="楷体" panose="02010609060101010101" charset="-122"/>
                <a:ea typeface="楷体" panose="02010609060101010101" charset="-122"/>
                <a:cs typeface="楷体" panose="02010609060101010101" charset="-122"/>
              </a:rPr>
              <a:t>D.材料不充分、理解不准确，结论不合理</a:t>
            </a:r>
            <a:endParaRPr lang="zh-CN" altLang="en-US" b="1">
              <a:solidFill>
                <a:srgbClr val="FF0000"/>
              </a:solidFill>
              <a:latin typeface="楷体" panose="02010609060101010101" charset="-122"/>
              <a:ea typeface="楷体" panose="02010609060101010101" charset="-122"/>
              <a:cs typeface="楷体" panose="02010609060101010101" charset="-122"/>
            </a:endParaRPr>
          </a:p>
          <a:p>
            <a:pPr indent="457200" fontAlgn="auto">
              <a:lnSpc>
                <a:spcPct val="150000"/>
              </a:lnSpc>
            </a:pPr>
            <a:r>
              <a:rPr lang="zh-CN" altLang="en-US">
                <a:solidFill>
                  <a:schemeClr val="tx1"/>
                </a:solidFill>
                <a:latin typeface="楷体" panose="02010609060101010101" charset="-122"/>
                <a:ea typeface="楷体" panose="02010609060101010101" charset="-122"/>
                <a:cs typeface="楷体" panose="02010609060101010101" charset="-122"/>
              </a:rPr>
              <a:t>【例</a:t>
            </a:r>
            <a:r>
              <a:rPr lang="en-US" altLang="zh-CN">
                <a:solidFill>
                  <a:schemeClr val="tx1"/>
                </a:solidFill>
                <a:latin typeface="楷体" panose="02010609060101010101" charset="-122"/>
                <a:ea typeface="楷体" panose="02010609060101010101" charset="-122"/>
                <a:cs typeface="楷体" panose="02010609060101010101" charset="-122"/>
              </a:rPr>
              <a:t>2</a:t>
            </a:r>
            <a:r>
              <a:rPr lang="zh-CN" altLang="en-US">
                <a:solidFill>
                  <a:schemeClr val="tx1"/>
                </a:solidFill>
                <a:latin typeface="楷体" panose="02010609060101010101" charset="-122"/>
                <a:ea typeface="楷体" panose="02010609060101010101" charset="-122"/>
                <a:cs typeface="楷体" panose="02010609060101010101" charset="-122"/>
                <a:sym typeface="+mn-ea"/>
              </a:rPr>
              <a:t>】（</a:t>
            </a:r>
            <a:r>
              <a:rPr lang="en-US" altLang="zh-CN">
                <a:solidFill>
                  <a:schemeClr val="tx1"/>
                </a:solidFill>
                <a:latin typeface="楷体" panose="02010609060101010101" charset="-122"/>
                <a:ea typeface="楷体" panose="02010609060101010101" charset="-122"/>
                <a:cs typeface="楷体" panose="02010609060101010101" charset="-122"/>
                <a:sym typeface="+mn-ea"/>
              </a:rPr>
              <a:t>2021</a:t>
            </a:r>
            <a:r>
              <a:rPr lang="zh-CN" altLang="en-US">
                <a:solidFill>
                  <a:schemeClr val="tx1"/>
                </a:solidFill>
                <a:latin typeface="楷体" panose="02010609060101010101" charset="-122"/>
                <a:ea typeface="楷体" panose="02010609060101010101" charset="-122"/>
                <a:cs typeface="楷体" panose="02010609060101010101" charset="-122"/>
                <a:sym typeface="+mn-ea"/>
              </a:rPr>
              <a:t>年山东卷第</a:t>
            </a:r>
            <a:r>
              <a:rPr lang="en-US" altLang="zh-CN">
                <a:solidFill>
                  <a:schemeClr val="tx1"/>
                </a:solidFill>
                <a:latin typeface="楷体" panose="02010609060101010101" charset="-122"/>
                <a:ea typeface="楷体" panose="02010609060101010101" charset="-122"/>
                <a:cs typeface="楷体" panose="02010609060101010101" charset="-122"/>
                <a:sym typeface="+mn-ea"/>
              </a:rPr>
              <a:t>19</a:t>
            </a:r>
            <a:r>
              <a:rPr lang="zh-CN" altLang="en-US">
                <a:solidFill>
                  <a:schemeClr val="tx1"/>
                </a:solidFill>
                <a:latin typeface="楷体" panose="02010609060101010101" charset="-122"/>
                <a:ea typeface="楷体" panose="02010609060101010101" charset="-122"/>
                <a:cs typeface="楷体" panose="02010609060101010101" charset="-122"/>
                <a:sym typeface="+mn-ea"/>
              </a:rPr>
              <a:t>题</a:t>
            </a:r>
            <a:r>
              <a:rPr lang="zh-CN" altLang="en-US">
                <a:solidFill>
                  <a:schemeClr val="tx1"/>
                </a:solidFill>
                <a:latin typeface="楷体" panose="02010609060101010101" charset="-122"/>
                <a:ea typeface="楷体" panose="02010609060101010101" charset="-122"/>
                <a:cs typeface="楷体" panose="02010609060101010101" charset="-122"/>
                <a:sym typeface="+mn-ea"/>
              </a:rPr>
              <a:t>）英国在衰落吗？（题目内容略）</a:t>
            </a:r>
            <a:endParaRPr lang="zh-CN" altLang="en-US">
              <a:solidFill>
                <a:schemeClr val="tx1"/>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custDataLst>
              <p:tags r:id="rId1"/>
            </p:custDataLst>
          </p:nvPr>
        </p:nvPicPr>
        <p:blipFill rotWithShape="1">
          <a:blip r:embed="rId2"/>
          <a:srcRect l="5721" r="5721"/>
          <a:stretch>
            <a:fillRect/>
          </a:stretch>
        </p:blipFill>
        <p:spPr>
          <a:xfrm>
            <a:off x="7953375" y="1125220"/>
            <a:ext cx="3303270" cy="4607560"/>
          </a:xfrm>
          <a:custGeom>
            <a:avLst/>
            <a:gdLst>
              <a:gd name="connsiteX0" fmla="*/ 0 w 3539026"/>
              <a:gd name="connsiteY0" fmla="*/ 0 h 5328355"/>
              <a:gd name="connsiteX1" fmla="*/ 3152387 w 3539026"/>
              <a:gd name="connsiteY1" fmla="*/ 0 h 5328355"/>
              <a:gd name="connsiteX2" fmla="*/ 3539026 w 3539026"/>
              <a:gd name="connsiteY2" fmla="*/ 386639 h 5328355"/>
              <a:gd name="connsiteX3" fmla="*/ 3539026 w 3539026"/>
              <a:gd name="connsiteY3" fmla="*/ 5328355 h 5328355"/>
              <a:gd name="connsiteX4" fmla="*/ 0 w 3539026"/>
              <a:gd name="connsiteY4" fmla="*/ 5328355 h 5328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026" h="5328355">
                <a:moveTo>
                  <a:pt x="0" y="0"/>
                </a:moveTo>
                <a:lnTo>
                  <a:pt x="3152387" y="0"/>
                </a:lnTo>
                <a:lnTo>
                  <a:pt x="3539026" y="386639"/>
                </a:lnTo>
                <a:lnTo>
                  <a:pt x="3539026" y="5328355"/>
                </a:lnTo>
                <a:lnTo>
                  <a:pt x="0" y="5328355"/>
                </a:lnTo>
                <a:close/>
              </a:path>
            </a:pathLst>
          </a:custGeom>
        </p:spPr>
      </p:pic>
      <p:sp>
        <p:nvSpPr>
          <p:cNvPr id="2" name="文本框 1"/>
          <p:cNvSpPr txBox="1"/>
          <p:nvPr/>
        </p:nvSpPr>
        <p:spPr>
          <a:xfrm>
            <a:off x="849630" y="2115185"/>
            <a:ext cx="6249671" cy="3308985"/>
          </a:xfrm>
          <a:prstGeom prst="rect">
            <a:avLst/>
          </a:prstGeom>
          <a:noFill/>
        </p:spPr>
        <p:txBody>
          <a:bodyPr wrap="square" rtlCol="0" anchor="t">
            <a:spAutoFit/>
          </a:bodyPr>
          <a:lstStyle/>
          <a:p>
            <a:pPr marL="0" lvl="0" indent="0" algn="l" fontAlgn="auto">
              <a:lnSpc>
                <a:spcPct val="150000"/>
              </a:lnSpc>
              <a:spcBef>
                <a:spcPts val="0"/>
              </a:spcBef>
              <a:spcAft>
                <a:spcPts val="800"/>
              </a:spcAft>
              <a:buSzPct val="100000"/>
              <a:buNone/>
            </a:pPr>
            <a:r>
              <a:rPr lang="en-US" altLang="zh-CN" sz="2400" spc="200">
                <a:ln w="3175">
                  <a:noFill/>
                  <a:prstDash val="dash"/>
                </a:ln>
                <a:solidFill>
                  <a:schemeClr val="dk1">
                    <a:lumMod val="85000"/>
                    <a:lumOff val="15000"/>
                  </a:schemeClr>
                </a:solidFill>
                <a:uFillTx/>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400">
                <a:ln w="3175">
                  <a:noFill/>
                  <a:prstDash val="dash"/>
                </a:ln>
                <a:solidFill>
                  <a:schemeClr val="dk1">
                    <a:lumMod val="85000"/>
                    <a:lumOff val="15000"/>
                  </a:schemeClr>
                </a:solidFill>
                <a:uFillTx/>
                <a:latin typeface="黑体" panose="02010609060101010101" pitchFamily="49" charset="-122"/>
                <a:ea typeface="黑体" panose="02010609060101010101" pitchFamily="49" charset="-122"/>
                <a:cs typeface="黑体" panose="02010609060101010101" pitchFamily="49" charset="-122"/>
                <a:sym typeface="+mn-ea"/>
              </a:rPr>
              <a:t>“纲要”者，概要也，总纲和要则，意为重要内容的大概。《纲要》学习要连点成线，由线及面，汇面构体，以</a:t>
            </a:r>
            <a:r>
              <a:rPr lang="zh-CN" altLang="en-US" sz="2400" b="1" u="sng">
                <a:ln w="3175">
                  <a:noFill/>
                  <a:prstDash val="dash"/>
                </a:ln>
                <a:solidFill>
                  <a:srgbClr val="FF0000"/>
                </a:solidFill>
                <a:uFillTx/>
                <a:latin typeface="黑体" panose="02010609060101010101" pitchFamily="49" charset="-122"/>
                <a:ea typeface="黑体" panose="02010609060101010101" pitchFamily="49" charset="-122"/>
                <a:cs typeface="黑体" panose="02010609060101010101" pitchFamily="49" charset="-122"/>
                <a:sym typeface="+mn-ea"/>
              </a:rPr>
              <a:t>结构化</a:t>
            </a:r>
            <a:r>
              <a:rPr lang="zh-CN" altLang="en-US" sz="2400">
                <a:ln w="3175">
                  <a:noFill/>
                  <a:prstDash val="dash"/>
                </a:ln>
                <a:solidFill>
                  <a:schemeClr val="dk1">
                    <a:lumMod val="85000"/>
                    <a:lumOff val="15000"/>
                  </a:schemeClr>
                </a:solidFill>
                <a:uFillTx/>
                <a:latin typeface="黑体" panose="02010609060101010101" pitchFamily="49" charset="-122"/>
                <a:ea typeface="黑体" panose="02010609060101010101" pitchFamily="49" charset="-122"/>
                <a:cs typeface="黑体" panose="02010609060101010101" pitchFamily="49" charset="-122"/>
                <a:sym typeface="+mn-ea"/>
              </a:rPr>
              <a:t>的史实、史料等呈现对于</a:t>
            </a:r>
            <a:r>
              <a:rPr lang="zh-CN" altLang="en-US" sz="2400" b="1" u="sng">
                <a:ln w="3175">
                  <a:noFill/>
                  <a:prstDash val="dash"/>
                </a:ln>
                <a:solidFill>
                  <a:srgbClr val="FF0000"/>
                </a:solidFill>
                <a:uFillTx/>
                <a:latin typeface="黑体" panose="02010609060101010101" pitchFamily="49" charset="-122"/>
                <a:ea typeface="黑体" panose="02010609060101010101" pitchFamily="49" charset="-122"/>
                <a:cs typeface="黑体" panose="02010609060101010101" pitchFamily="49" charset="-122"/>
                <a:sym typeface="+mn-ea"/>
              </a:rPr>
              <a:t>历史大势</a:t>
            </a:r>
            <a:r>
              <a:rPr lang="zh-CN" altLang="en-US" sz="2400">
                <a:ln w="3175">
                  <a:noFill/>
                  <a:prstDash val="dash"/>
                </a:ln>
                <a:solidFill>
                  <a:schemeClr val="dk1">
                    <a:lumMod val="85000"/>
                    <a:lumOff val="15000"/>
                  </a:schemeClr>
                </a:solidFill>
                <a:uFillTx/>
                <a:latin typeface="黑体" panose="02010609060101010101" pitchFamily="49" charset="-122"/>
                <a:ea typeface="黑体" panose="02010609060101010101" pitchFamily="49" charset="-122"/>
                <a:cs typeface="黑体" panose="02010609060101010101" pitchFamily="49" charset="-122"/>
                <a:sym typeface="+mn-ea"/>
              </a:rPr>
              <a:t>和各个历史时期</a:t>
            </a:r>
            <a:r>
              <a:rPr lang="zh-CN" altLang="en-US" sz="2400" b="1" u="sng">
                <a:ln w="3175">
                  <a:noFill/>
                  <a:prstDash val="dash"/>
                </a:ln>
                <a:solidFill>
                  <a:srgbClr val="FF0000"/>
                </a:solidFill>
                <a:uFillTx/>
                <a:latin typeface="黑体" panose="02010609060101010101" pitchFamily="49" charset="-122"/>
                <a:ea typeface="黑体" panose="02010609060101010101" pitchFamily="49" charset="-122"/>
                <a:cs typeface="黑体" panose="02010609060101010101" pitchFamily="49" charset="-122"/>
                <a:sym typeface="+mn-ea"/>
              </a:rPr>
              <a:t>时代特征</a:t>
            </a:r>
            <a:r>
              <a:rPr lang="zh-CN" altLang="en-US" sz="2400">
                <a:ln w="3175">
                  <a:noFill/>
                  <a:prstDash val="dash"/>
                </a:ln>
                <a:solidFill>
                  <a:schemeClr val="dk1">
                    <a:lumMod val="85000"/>
                    <a:lumOff val="15000"/>
                  </a:schemeClr>
                </a:solidFill>
                <a:uFillTx/>
                <a:latin typeface="黑体" panose="02010609060101010101" pitchFamily="49" charset="-122"/>
                <a:ea typeface="黑体" panose="02010609060101010101" pitchFamily="49" charset="-122"/>
                <a:cs typeface="黑体" panose="02010609060101010101" pitchFamily="49" charset="-122"/>
                <a:sym typeface="+mn-ea"/>
              </a:rPr>
              <a:t>的</a:t>
            </a:r>
            <a:r>
              <a:rPr lang="zh-CN" altLang="en-US" sz="2400">
                <a:ln w="3175">
                  <a:noFill/>
                  <a:prstDash val="dash"/>
                </a:ln>
                <a:solidFill>
                  <a:schemeClr val="tx1"/>
                </a:solidFill>
                <a:uFillTx/>
                <a:latin typeface="黑体" panose="02010609060101010101" pitchFamily="49" charset="-122"/>
                <a:ea typeface="黑体" panose="02010609060101010101" pitchFamily="49" charset="-122"/>
                <a:cs typeface="黑体" panose="02010609060101010101" pitchFamily="49" charset="-122"/>
                <a:sym typeface="+mn-ea"/>
              </a:rPr>
              <a:t>认识</a:t>
            </a:r>
            <a:r>
              <a:rPr lang="zh-CN" altLang="en-US" sz="2400">
                <a:ln w="3175">
                  <a:noFill/>
                  <a:prstDash val="dash"/>
                </a:ln>
                <a:solidFill>
                  <a:schemeClr val="dk1">
                    <a:lumMod val="85000"/>
                    <a:lumOff val="15000"/>
                  </a:schemeClr>
                </a:solidFill>
                <a:uFillTx/>
                <a:latin typeface="黑体" panose="02010609060101010101" pitchFamily="49" charset="-122"/>
                <a:ea typeface="黑体" panose="02010609060101010101" pitchFamily="49" charset="-122"/>
                <a:cs typeface="黑体" panose="02010609060101010101" pitchFamily="49" charset="-122"/>
                <a:sym typeface="+mn-ea"/>
              </a:rPr>
              <a:t>。</a:t>
            </a:r>
            <a:endParaRPr lang="zh-CN" altLang="en-US" sz="2400">
              <a:ln w="3175">
                <a:noFill/>
                <a:prstDash val="dash"/>
              </a:ln>
              <a:solidFill>
                <a:schemeClr val="dk1">
                  <a:lumMod val="85000"/>
                  <a:lumOff val="15000"/>
                </a:schemeClr>
              </a:solidFill>
              <a:uFillTx/>
              <a:latin typeface="黑体" panose="02010609060101010101" pitchFamily="49" charset="-122"/>
              <a:ea typeface="黑体" panose="02010609060101010101" pitchFamily="49" charset="-122"/>
              <a:cs typeface="黑体" panose="02010609060101010101" pitchFamily="49" charset="-122"/>
              <a:sym typeface="+mn-ea"/>
            </a:endParaRPr>
          </a:p>
          <a:p>
            <a:pPr marL="0" lvl="0" indent="0" algn="r" fontAlgn="auto">
              <a:lnSpc>
                <a:spcPct val="120000"/>
              </a:lnSpc>
              <a:spcBef>
                <a:spcPts val="0"/>
              </a:spcBef>
              <a:spcAft>
                <a:spcPts val="800"/>
              </a:spcAft>
              <a:buSzPct val="100000"/>
              <a:buNone/>
            </a:pPr>
            <a:r>
              <a:rPr lang="en-US" altLang="zh-CN" sz="1865">
                <a:ln w="3175">
                  <a:noFill/>
                  <a:prstDash val="dash"/>
                </a:ln>
                <a:solidFill>
                  <a:schemeClr val="accent4">
                    <a:lumMod val="85000"/>
                    <a:lumOff val="15000"/>
                  </a:schemeClr>
                </a:solidFill>
                <a:uFillTx/>
                <a:latin typeface="楷体" panose="02010609060101010101" charset="-122"/>
                <a:ea typeface="楷体" panose="02010609060101010101" charset="-122"/>
                <a:cs typeface="楷体" panose="02010609060101010101" charset="-122"/>
                <a:sym typeface="+mn-ea"/>
              </a:rPr>
              <a:t>——</a:t>
            </a:r>
            <a:r>
              <a:rPr lang="zh-CN" altLang="en-US" sz="1865">
                <a:ln w="3175">
                  <a:noFill/>
                  <a:prstDash val="dash"/>
                </a:ln>
                <a:solidFill>
                  <a:schemeClr val="accent4">
                    <a:lumMod val="85000"/>
                    <a:lumOff val="15000"/>
                  </a:schemeClr>
                </a:solidFill>
                <a:uFillTx/>
                <a:latin typeface="楷体" panose="02010609060101010101" charset="-122"/>
                <a:ea typeface="楷体" panose="02010609060101010101" charset="-122"/>
                <a:cs typeface="楷体" panose="02010609060101010101" charset="-122"/>
                <a:sym typeface="+mn-ea"/>
              </a:rPr>
              <a:t>上海市历史教研员</a:t>
            </a:r>
            <a:r>
              <a:rPr lang="en-US" altLang="zh-CN" sz="1865">
                <a:ln w="3175">
                  <a:noFill/>
                  <a:prstDash val="dash"/>
                </a:ln>
                <a:solidFill>
                  <a:schemeClr val="accent4">
                    <a:lumMod val="85000"/>
                    <a:lumOff val="15000"/>
                  </a:schemeClr>
                </a:solidFill>
                <a:uFillTx/>
                <a:latin typeface="楷体" panose="02010609060101010101" charset="-122"/>
                <a:ea typeface="楷体" panose="02010609060101010101" charset="-122"/>
                <a:cs typeface="楷体" panose="02010609060101010101" charset="-122"/>
                <a:sym typeface="+mn-ea"/>
              </a:rPr>
              <a:t>於以传</a:t>
            </a:r>
            <a:endParaRPr lang="en-US" altLang="zh-CN" sz="1865">
              <a:ln w="3175">
                <a:noFill/>
                <a:prstDash val="dash"/>
              </a:ln>
              <a:solidFill>
                <a:schemeClr val="accent4">
                  <a:lumMod val="85000"/>
                  <a:lumOff val="15000"/>
                </a:schemeClr>
              </a:solidFill>
              <a:uFillTx/>
              <a:latin typeface="楷体" panose="02010609060101010101" charset="-122"/>
              <a:ea typeface="楷体" panose="02010609060101010101" charset="-122"/>
              <a:cs typeface="楷体" panose="02010609060101010101" charset="-122"/>
              <a:sym typeface="+mn-ea"/>
            </a:endParaRPr>
          </a:p>
        </p:txBody>
      </p:sp>
      <p:sp>
        <p:nvSpPr>
          <p:cNvPr id="3" name="文本框 2"/>
          <p:cNvSpPr txBox="1"/>
          <p:nvPr/>
        </p:nvSpPr>
        <p:spPr>
          <a:xfrm>
            <a:off x="930910" y="1260475"/>
            <a:ext cx="6310630" cy="728345"/>
          </a:xfrm>
          <a:prstGeom prst="rect">
            <a:avLst/>
          </a:prstGeom>
          <a:noFill/>
        </p:spPr>
        <p:txBody>
          <a:bodyPr wrap="square" rtlCol="0" anchor="t">
            <a:noAutofit/>
          </a:bodyPr>
          <a:lstStyle/>
          <a:p>
            <a:pPr marL="0" lvl="0" indent="0" algn="l" fontAlgn="auto">
              <a:lnSpc>
                <a:spcPct val="120000"/>
              </a:lnSpc>
              <a:spcBef>
                <a:spcPts val="0"/>
              </a:spcBef>
              <a:spcAft>
                <a:spcPts val="800"/>
              </a:spcAft>
              <a:buSzPct val="100000"/>
              <a:buNone/>
            </a:pPr>
            <a:r>
              <a:rPr lang="en-US" altLang="zh-CN" sz="2800" b="1">
                <a:ln w="3175">
                  <a:noFill/>
                  <a:prstDash val="dash"/>
                </a:ln>
                <a:solidFill>
                  <a:srgbClr val="FF0000"/>
                </a:solidFill>
                <a:uFillTx/>
                <a:latin typeface="黑体" panose="02010609060101010101" pitchFamily="49" charset="-122"/>
                <a:ea typeface="黑体" panose="02010609060101010101" pitchFamily="49" charset="-122"/>
                <a:cs typeface="黑体" panose="02010609060101010101" pitchFamily="49" charset="-122"/>
                <a:sym typeface="+mn-ea"/>
              </a:rPr>
              <a:t>1.</a:t>
            </a:r>
            <a:r>
              <a:rPr lang="zh-CN" altLang="en-US" sz="2800" b="1">
                <a:ln w="3175">
                  <a:noFill/>
                  <a:prstDash val="dash"/>
                </a:ln>
                <a:solidFill>
                  <a:srgbClr val="FF0000"/>
                </a:solidFill>
                <a:uFillTx/>
                <a:latin typeface="黑体" panose="02010609060101010101" pitchFamily="49" charset="-122"/>
                <a:ea typeface="黑体" panose="02010609060101010101" pitchFamily="49" charset="-122"/>
                <a:cs typeface="黑体" panose="02010609060101010101" pitchFamily="49" charset="-122"/>
                <a:sym typeface="+mn-ea"/>
              </a:rPr>
              <a:t>高一教学中的必备知识</a:t>
            </a:r>
            <a:endParaRPr lang="zh-CN" altLang="en-US" sz="2800" b="1" spc="200">
              <a:ln w="3175">
                <a:noFill/>
                <a:prstDash val="dash"/>
              </a:ln>
              <a:solidFill>
                <a:schemeClr val="tx1">
                  <a:lumMod val="65000"/>
                  <a:lumOff val="35000"/>
                </a:schemeClr>
              </a:solidFill>
              <a:uFillTx/>
              <a:latin typeface="微软雅黑" panose="020B0503020204020204" charset="-122"/>
              <a:ea typeface="微软雅黑" panose="020B0503020204020204" charset="-122"/>
              <a:cs typeface="微软雅黑" panose="020B0503020204020204" charset="-122"/>
            </a:endParaRPr>
          </a:p>
          <a:p>
            <a:pPr marL="0" lvl="0" indent="0" algn="l" fontAlgn="auto">
              <a:lnSpc>
                <a:spcPct val="120000"/>
              </a:lnSpc>
              <a:spcBef>
                <a:spcPts val="0"/>
              </a:spcBef>
              <a:spcAft>
                <a:spcPts val="800"/>
              </a:spcAft>
              <a:buSzPct val="100000"/>
              <a:buNone/>
            </a:pPr>
            <a:endParaRPr lang="zh-CN" altLang="en-US" sz="2800" b="1" spc="200">
              <a:ln w="3175">
                <a:noFill/>
                <a:prstDash val="dash"/>
              </a:ln>
              <a:solidFill>
                <a:schemeClr val="tx1">
                  <a:lumMod val="65000"/>
                  <a:lumOff val="35000"/>
                </a:schemeClr>
              </a:solidFill>
              <a:uFillTx/>
              <a:latin typeface="微软雅黑" panose="020B0503020204020204" charset="-122"/>
              <a:ea typeface="微软雅黑" panose="020B0503020204020204" charset="-122"/>
              <a:cs typeface="微软雅黑" panose="020B0503020204020204" charset="-122"/>
            </a:endParaRPr>
          </a:p>
        </p:txBody>
      </p:sp>
      <p:sp>
        <p:nvSpPr>
          <p:cNvPr id="1630211" name="文本框 1630210"/>
          <p:cNvSpPr txBox="1"/>
          <p:nvPr/>
        </p:nvSpPr>
        <p:spPr>
          <a:xfrm>
            <a:off x="0" y="0"/>
            <a:ext cx="12192000" cy="666115"/>
          </a:xfrm>
          <a:prstGeom prst="rect">
            <a:avLst/>
          </a:prstGeom>
          <a:solidFill>
            <a:srgbClr val="0000FF"/>
          </a:solidFill>
          <a:ln w="9525">
            <a:noFill/>
          </a:ln>
          <a:effectLst>
            <a:outerShdw dist="107763" dir="2699999" algn="ctr" rotWithShape="0">
              <a:srgbClr val="808080">
                <a:alpha val="50000"/>
              </a:srgbClr>
            </a:outerShdw>
          </a:effectLst>
        </p:spPr>
        <p:txBody>
          <a:bodyPr>
            <a:spAutoFit/>
          </a:bodyPr>
          <a:p>
            <a:pPr algn="ctr">
              <a:spcBef>
                <a:spcPct val="50000"/>
              </a:spcBef>
            </a:pPr>
            <a:r>
              <a:rPr lang="zh-CN" altLang="en-US" sz="3735" b="1">
                <a:solidFill>
                  <a:srgbClr val="FFFFFF"/>
                </a:solidFill>
                <a:effectLst>
                  <a:outerShdw blurRad="38100" dist="38100" dir="2700000">
                    <a:srgbClr val="000000"/>
                  </a:outerShdw>
                </a:effectLst>
                <a:latin typeface="黑体" panose="02010609060101010101" pitchFamily="49" charset="-122"/>
                <a:ea typeface="黑体" panose="02010609060101010101" pitchFamily="49" charset="-122"/>
              </a:rPr>
              <a:t>二、</a:t>
            </a:r>
            <a:r>
              <a:rPr lang="zh-CN" altLang="en-US" sz="3735" b="1" dirty="0">
                <a:solidFill>
                  <a:srgbClr val="FFFFFF"/>
                </a:solidFill>
                <a:effectLst>
                  <a:outerShdw blurRad="38100" dist="38100" dir="2700000">
                    <a:srgbClr val="000000"/>
                  </a:outerShdw>
                </a:effectLst>
                <a:latin typeface="黑体" panose="02010609060101010101" pitchFamily="49" charset="-122"/>
                <a:ea typeface="黑体" panose="02010609060101010101" pitchFamily="49" charset="-122"/>
              </a:rPr>
              <a:t>从必备知识的角度看</a:t>
            </a:r>
            <a:endParaRPr lang="zh-CN" altLang="en-US" sz="3735" b="1" dirty="0">
              <a:solidFill>
                <a:srgbClr val="FFFFFF"/>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Tree>
    <p:custDataLst>
      <p:tags r:id="rId3"/>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1" name="Text Box 23"/>
          <p:cNvSpPr txBox="1"/>
          <p:nvPr/>
        </p:nvSpPr>
        <p:spPr>
          <a:xfrm>
            <a:off x="762000" y="3176270"/>
            <a:ext cx="10668000" cy="2553970"/>
          </a:xfrm>
          <a:prstGeom prst="rect">
            <a:avLst/>
          </a:prstGeom>
          <a:noFill/>
          <a:ln w="9525">
            <a:noFill/>
          </a:ln>
        </p:spPr>
        <p:txBody>
          <a:bodyPr wrap="square" anchor="t">
            <a:spAutoFit/>
          </a:bodyPr>
          <a:p>
            <a:pPr fontAlgn="auto">
              <a:lnSpc>
                <a:spcPct val="150000"/>
              </a:lnSpc>
            </a:pPr>
            <a:r>
              <a:rPr lang="zh-CN" altLang="en-US" sz="3200" dirty="0">
                <a:latin typeface="Arial" panose="020B0604020202020204" pitchFamily="34" charset="0"/>
                <a:ea typeface="黑体" panose="02010609060101010101" pitchFamily="49" charset="-122"/>
              </a:rPr>
              <a:t>   </a:t>
            </a:r>
            <a:r>
              <a:rPr lang="en-US" altLang="zh-CN" sz="2000">
                <a:solidFill>
                  <a:srgbClr val="FF0000"/>
                </a:solidFill>
                <a:latin typeface="Arial" panose="020B0604020202020204" pitchFamily="34" charset="0"/>
                <a:sym typeface="+mn-ea"/>
              </a:rPr>
              <a:t>■</a:t>
            </a:r>
            <a:r>
              <a:rPr lang="zh-CN" altLang="en-US" sz="2400" u="sng" dirty="0">
                <a:solidFill>
                  <a:schemeClr val="tx1"/>
                </a:solidFill>
                <a:latin typeface="Arial" panose="020B0604020202020204" pitchFamily="34" charset="0"/>
                <a:ea typeface="黑体" panose="02010609060101010101" pitchFamily="49" charset="-122"/>
              </a:rPr>
              <a:t>高考关注各学科中的</a:t>
            </a:r>
            <a:r>
              <a:rPr lang="zh-CN" altLang="en-US" sz="2400" b="1" u="sng" dirty="0">
                <a:solidFill>
                  <a:srgbClr val="FF0000"/>
                </a:solidFill>
                <a:latin typeface="Arial" panose="020B0604020202020204" pitchFamily="34" charset="0"/>
                <a:ea typeface="黑体" panose="02010609060101010101" pitchFamily="49" charset="-122"/>
              </a:rPr>
              <a:t>主干内容</a:t>
            </a:r>
            <a:r>
              <a:rPr lang="zh-CN" altLang="en-US" sz="2400" dirty="0">
                <a:solidFill>
                  <a:schemeClr val="tx1"/>
                </a:solidFill>
                <a:latin typeface="Arial" panose="020B0604020202020204" pitchFamily="34" charset="0"/>
                <a:ea typeface="黑体" panose="02010609060101010101" pitchFamily="49" charset="-122"/>
              </a:rPr>
              <a:t>，关注学习者在未来的生活、学习和工作中所必须具备、不可或缺的知识、能力、素养。因此，</a:t>
            </a:r>
            <a:r>
              <a:rPr lang="zh-CN" altLang="en-US" sz="2400" u="sng" dirty="0">
                <a:solidFill>
                  <a:schemeClr val="tx1"/>
                </a:solidFill>
                <a:latin typeface="Arial" panose="020B0604020202020204" pitchFamily="34" charset="0"/>
                <a:ea typeface="黑体" panose="02010609060101010101" pitchFamily="49" charset="-122"/>
              </a:rPr>
              <a:t>高考要求学生对</a:t>
            </a:r>
            <a:r>
              <a:rPr lang="zh-CN" altLang="en-US" sz="2400" b="1" u="sng" dirty="0">
                <a:solidFill>
                  <a:srgbClr val="FF0000"/>
                </a:solidFill>
                <a:latin typeface="Arial" panose="020B0604020202020204" pitchFamily="34" charset="0"/>
                <a:ea typeface="黑体" panose="02010609060101010101" pitchFamily="49" charset="-122"/>
              </a:rPr>
              <a:t>基础部分内容</a:t>
            </a:r>
            <a:r>
              <a:rPr lang="zh-CN" altLang="en-US" sz="2400" u="sng" dirty="0">
                <a:solidFill>
                  <a:schemeClr val="tx1"/>
                </a:solidFill>
                <a:latin typeface="Arial" panose="020B0604020202020204" pitchFamily="34" charset="0"/>
                <a:ea typeface="黑体" panose="02010609060101010101" pitchFamily="49" charset="-122"/>
              </a:rPr>
              <a:t>的掌握必须扎实牢靠</a:t>
            </a:r>
            <a:r>
              <a:rPr lang="zh-CN" altLang="en-US" sz="2400" dirty="0">
                <a:solidFill>
                  <a:schemeClr val="tx1"/>
                </a:solidFill>
                <a:latin typeface="Arial" panose="020B0604020202020204" pitchFamily="34" charset="0"/>
                <a:ea typeface="黑体" panose="02010609060101010101" pitchFamily="49" charset="-122"/>
              </a:rPr>
              <a:t>。高考试卷中应包含</a:t>
            </a:r>
            <a:r>
              <a:rPr lang="zh-CN" altLang="en-US" sz="2400" u="sng" dirty="0">
                <a:solidFill>
                  <a:schemeClr val="tx1"/>
                </a:solidFill>
                <a:latin typeface="Arial" panose="020B0604020202020204" pitchFamily="34" charset="0"/>
                <a:ea typeface="黑体" panose="02010609060101010101" pitchFamily="49" charset="-122"/>
              </a:rPr>
              <a:t>一定比例的基础性试题</a:t>
            </a:r>
            <a:r>
              <a:rPr lang="zh-CN" altLang="en-US" sz="2400" dirty="0">
                <a:solidFill>
                  <a:schemeClr val="tx1"/>
                </a:solidFill>
                <a:latin typeface="Arial" panose="020B0604020202020204" pitchFamily="34" charset="0"/>
                <a:ea typeface="黑体" panose="02010609060101010101" pitchFamily="49" charset="-122"/>
              </a:rPr>
              <a:t>，</a:t>
            </a:r>
            <a:r>
              <a:rPr lang="zh-CN" altLang="en-US" sz="2400" u="sng" dirty="0">
                <a:solidFill>
                  <a:schemeClr val="tx1"/>
                </a:solidFill>
                <a:latin typeface="Arial" panose="020B0604020202020204" pitchFamily="34" charset="0"/>
                <a:ea typeface="黑体" panose="02010609060101010101" pitchFamily="49" charset="-122"/>
              </a:rPr>
              <a:t>引导学生</a:t>
            </a:r>
            <a:r>
              <a:rPr lang="zh-CN" altLang="en-US" sz="2400" b="1" u="sng" dirty="0">
                <a:solidFill>
                  <a:srgbClr val="FF0000"/>
                </a:solidFill>
                <a:latin typeface="Arial" panose="020B0604020202020204" pitchFamily="34" charset="0"/>
                <a:ea typeface="黑体" panose="02010609060101010101" pitchFamily="49" charset="-122"/>
              </a:rPr>
              <a:t>打牢知识基础</a:t>
            </a:r>
            <a:r>
              <a:rPr lang="zh-CN" altLang="en-US" sz="2400" dirty="0">
                <a:solidFill>
                  <a:schemeClr val="tx1"/>
                </a:solidFill>
                <a:latin typeface="Arial" panose="020B0604020202020204" pitchFamily="34" charset="0"/>
                <a:ea typeface="黑体" panose="02010609060101010101" pitchFamily="49" charset="-122"/>
              </a:rPr>
              <a:t>。                      </a:t>
            </a:r>
            <a:r>
              <a:rPr lang="zh-CN" altLang="en-US" sz="2665" dirty="0">
                <a:latin typeface="Arial" panose="020B0604020202020204" pitchFamily="34" charset="0"/>
                <a:ea typeface="黑体" panose="02010609060101010101" pitchFamily="49" charset="-122"/>
              </a:rPr>
              <a:t>   </a:t>
            </a:r>
            <a:r>
              <a:rPr lang="en-US" altLang="zh-CN">
                <a:latin typeface="楷体" panose="02010609060101010101" charset="-122"/>
                <a:ea typeface="楷体" panose="02010609060101010101" charset="-122"/>
              </a:rPr>
              <a:t>——</a:t>
            </a:r>
            <a:r>
              <a:rPr lang="zh-CN" altLang="en-US" dirty="0">
                <a:latin typeface="楷体" panose="02010609060101010101" charset="-122"/>
                <a:ea typeface="楷体" panose="02010609060101010101" charset="-122"/>
              </a:rPr>
              <a:t>教育部考试中心</a:t>
            </a:r>
            <a:r>
              <a:rPr lang="en-US" altLang="zh-CN">
                <a:latin typeface="楷体" panose="02010609060101010101" charset="-122"/>
                <a:ea typeface="楷体" panose="02010609060101010101" charset="-122"/>
              </a:rPr>
              <a:t>《</a:t>
            </a:r>
            <a:r>
              <a:rPr lang="zh-CN" altLang="en-US" dirty="0">
                <a:latin typeface="楷体" panose="02010609060101010101" charset="-122"/>
                <a:ea typeface="楷体" panose="02010609060101010101" charset="-122"/>
              </a:rPr>
              <a:t>中国高考评价体系说明</a:t>
            </a:r>
            <a:r>
              <a:rPr lang="en-US" altLang="zh-CN">
                <a:latin typeface="楷体" panose="02010609060101010101" charset="-122"/>
                <a:ea typeface="楷体" panose="02010609060101010101" charset="-122"/>
              </a:rPr>
              <a:t>》</a:t>
            </a:r>
            <a:r>
              <a:rPr lang="zh-CN" altLang="en-US" dirty="0">
                <a:latin typeface="楷体" panose="02010609060101010101" charset="-122"/>
                <a:ea typeface="楷体" panose="02010609060101010101" charset="-122"/>
              </a:rPr>
              <a:t>第</a:t>
            </a:r>
            <a:r>
              <a:rPr lang="en-US" altLang="zh-CN">
                <a:latin typeface="楷体" panose="02010609060101010101" charset="-122"/>
                <a:ea typeface="楷体" panose="02010609060101010101" charset="-122"/>
              </a:rPr>
              <a:t>32</a:t>
            </a:r>
            <a:r>
              <a:rPr lang="zh-CN" altLang="en-US" dirty="0">
                <a:latin typeface="楷体" panose="02010609060101010101" charset="-122"/>
                <a:ea typeface="楷体" panose="02010609060101010101" charset="-122"/>
              </a:rPr>
              <a:t>页</a:t>
            </a:r>
            <a:endParaRPr lang="zh-CN" altLang="en-US" dirty="0">
              <a:latin typeface="楷体" panose="02010609060101010101" charset="-122"/>
              <a:ea typeface="楷体" panose="02010609060101010101" charset="-122"/>
            </a:endParaRPr>
          </a:p>
        </p:txBody>
      </p:sp>
      <p:sp>
        <p:nvSpPr>
          <p:cNvPr id="81923" name="Text Box 23"/>
          <p:cNvSpPr txBox="1"/>
          <p:nvPr/>
        </p:nvSpPr>
        <p:spPr>
          <a:xfrm>
            <a:off x="623570" y="1054100"/>
            <a:ext cx="10891520" cy="2230755"/>
          </a:xfrm>
          <a:prstGeom prst="rect">
            <a:avLst/>
          </a:prstGeom>
          <a:noFill/>
          <a:ln w="9525">
            <a:noFill/>
          </a:ln>
        </p:spPr>
        <p:txBody>
          <a:bodyPr wrap="square" anchor="t">
            <a:spAutoFit/>
          </a:bodyPr>
          <a:p>
            <a:pPr fontAlgn="auto">
              <a:lnSpc>
                <a:spcPct val="150000"/>
              </a:lnSpc>
              <a:spcBef>
                <a:spcPts val="0"/>
              </a:spcBef>
            </a:pPr>
            <a:r>
              <a:rPr lang="zh-CN" altLang="en-US" sz="2665" dirty="0">
                <a:latin typeface="Arial" panose="020B0604020202020204" pitchFamily="34" charset="0"/>
                <a:ea typeface="黑体" panose="02010609060101010101" pitchFamily="49" charset="-122"/>
              </a:rPr>
              <a:t>     </a:t>
            </a:r>
            <a:r>
              <a:rPr lang="en-US" altLang="zh-CN" sz="2000">
                <a:solidFill>
                  <a:srgbClr val="FF0000"/>
                </a:solidFill>
                <a:latin typeface="Arial" panose="020B0604020202020204" pitchFamily="34" charset="0"/>
                <a:sym typeface="+mn-ea"/>
              </a:rPr>
              <a:t>■</a:t>
            </a:r>
            <a:r>
              <a:rPr lang="zh-CN" altLang="en-US" sz="2400" dirty="0">
                <a:latin typeface="Arial" panose="020B0604020202020204" pitchFamily="34" charset="0"/>
                <a:ea typeface="黑体" panose="02010609060101010101" pitchFamily="49" charset="-122"/>
                <a:sym typeface="+mn-ea"/>
              </a:rPr>
              <a:t>高老评价体系中的“四翼”</a:t>
            </a:r>
            <a:r>
              <a:rPr lang="zh-CN" altLang="en-US" sz="2400" b="1" dirty="0">
                <a:solidFill>
                  <a:srgbClr val="FF0000"/>
                </a:solidFill>
                <a:latin typeface="Arial" panose="020B0604020202020204" pitchFamily="34" charset="0"/>
                <a:ea typeface="黑体" panose="02010609060101010101" pitchFamily="49" charset="-122"/>
                <a:sym typeface="+mn-ea"/>
              </a:rPr>
              <a:t>突出基础性</a:t>
            </a:r>
            <a:r>
              <a:rPr lang="zh-CN" altLang="en-US" sz="2400" dirty="0">
                <a:latin typeface="Arial" panose="020B0604020202020204" pitchFamily="34" charset="0"/>
                <a:ea typeface="黑体" panose="02010609060101010101" pitchFamily="49" charset="-122"/>
                <a:sym typeface="+mn-ea"/>
              </a:rPr>
              <a:t>。高考围绕</a:t>
            </a:r>
            <a:r>
              <a:rPr lang="zh-CN" altLang="en-US" sz="2400" u="sng" dirty="0">
                <a:solidFill>
                  <a:srgbClr val="FF0000"/>
                </a:solidFill>
                <a:latin typeface="Arial" panose="020B0604020202020204" pitchFamily="34" charset="0"/>
                <a:ea typeface="黑体" panose="02010609060101010101" pitchFamily="49" charset="-122"/>
                <a:sym typeface="+mn-ea"/>
              </a:rPr>
              <a:t>学科主干内容</a:t>
            </a:r>
            <a:r>
              <a:rPr lang="zh-CN" altLang="en-US" sz="2400" dirty="0">
                <a:latin typeface="Arial" panose="020B0604020202020204" pitchFamily="34" charset="0"/>
                <a:ea typeface="黑体" panose="02010609060101010101" pitchFamily="49" charset="-122"/>
                <a:sym typeface="+mn-ea"/>
              </a:rPr>
              <a:t>，加强对</a:t>
            </a:r>
            <a:r>
              <a:rPr lang="zh-CN" altLang="en-US" sz="2400" u="sng" dirty="0">
                <a:solidFill>
                  <a:srgbClr val="FF0000"/>
                </a:solidFill>
                <a:latin typeface="Arial" panose="020B0604020202020204" pitchFamily="34" charset="0"/>
                <a:ea typeface="黑体" panose="02010609060101010101" pitchFamily="49" charset="-122"/>
                <a:sym typeface="+mn-ea"/>
              </a:rPr>
              <a:t>基本概念、基本思想方法</a:t>
            </a:r>
            <a:r>
              <a:rPr lang="zh-CN" altLang="en-US" sz="2400" dirty="0">
                <a:latin typeface="Arial" panose="020B0604020202020204" pitchFamily="34" charset="0"/>
                <a:ea typeface="黑体" panose="02010609060101010101" pitchFamily="49" charset="-122"/>
                <a:sym typeface="+mn-ea"/>
              </a:rPr>
              <a:t>的考查，杜绝偏题怪题和繁难试题，引导教学</a:t>
            </a:r>
            <a:r>
              <a:rPr lang="zh-CN" altLang="en-US" sz="2400" u="sng" dirty="0">
                <a:solidFill>
                  <a:srgbClr val="FF0000"/>
                </a:solidFill>
                <a:latin typeface="Arial" panose="020B0604020202020204" pitchFamily="34" charset="0"/>
                <a:ea typeface="黑体" panose="02010609060101010101" pitchFamily="49" charset="-122"/>
                <a:sym typeface="+mn-ea"/>
              </a:rPr>
              <a:t>重视教材</a:t>
            </a:r>
            <a:r>
              <a:rPr lang="zh-CN" altLang="en-US" sz="2400" dirty="0">
                <a:latin typeface="Arial" panose="020B0604020202020204" pitchFamily="34" charset="0"/>
                <a:ea typeface="黑体" panose="02010609060101010101" pitchFamily="49" charset="-122"/>
                <a:sym typeface="+mn-ea"/>
              </a:rPr>
              <a:t>，夯实学生学习基础，给学生提供深度学习和思考的空间。</a:t>
            </a:r>
            <a:r>
              <a:rPr lang="en-US" altLang="zh-CN" sz="2400">
                <a:latin typeface="楷体" panose="02010609060101010101" charset="-122"/>
                <a:ea typeface="楷体" panose="02010609060101010101" charset="-122"/>
              </a:rPr>
              <a:t>   </a:t>
            </a:r>
            <a:r>
              <a:rPr lang="en-US" altLang="zh-CN" sz="1600">
                <a:latin typeface="楷体" panose="02010609060101010101" charset="-122"/>
                <a:ea typeface="楷体" panose="02010609060101010101" charset="-122"/>
              </a:rPr>
              <a:t>               </a:t>
            </a:r>
            <a:endParaRPr lang="en-US" altLang="zh-CN" sz="1600">
              <a:latin typeface="楷体" panose="02010609060101010101" charset="-122"/>
              <a:ea typeface="楷体" panose="02010609060101010101" charset="-122"/>
            </a:endParaRPr>
          </a:p>
          <a:p>
            <a:pPr algn="r" fontAlgn="auto">
              <a:lnSpc>
                <a:spcPct val="150000"/>
              </a:lnSpc>
              <a:spcBef>
                <a:spcPts val="0"/>
              </a:spcBef>
            </a:pPr>
            <a:r>
              <a:rPr lang="en-US" altLang="zh-CN" sz="1600">
                <a:latin typeface="楷体" panose="02010609060101010101" charset="-122"/>
                <a:ea typeface="楷体" panose="02010609060101010101" charset="-122"/>
              </a:rPr>
              <a:t>                             </a:t>
            </a:r>
            <a:r>
              <a:rPr lang="en-US" altLang="zh-CN">
                <a:latin typeface="楷体" panose="02010609060101010101" charset="-122"/>
                <a:ea typeface="楷体" panose="02010609060101010101" charset="-122"/>
              </a:rPr>
              <a:t>——</a:t>
            </a:r>
            <a:r>
              <a:rPr lang="zh-CN" altLang="en-US" dirty="0">
                <a:latin typeface="楷体" panose="02010609060101010101" charset="-122"/>
                <a:ea typeface="楷体" panose="02010609060101010101" charset="-122"/>
              </a:rPr>
              <a:t>教育部考试中心</a:t>
            </a:r>
            <a:r>
              <a:rPr lang="en-US" altLang="zh-CN">
                <a:latin typeface="楷体" panose="02010609060101010101" charset="-122"/>
                <a:ea typeface="楷体" panose="02010609060101010101" charset="-122"/>
              </a:rPr>
              <a:t>《</a:t>
            </a:r>
            <a:r>
              <a:rPr lang="zh-CN" altLang="en-US" dirty="0">
                <a:latin typeface="楷体" panose="02010609060101010101" charset="-122"/>
                <a:ea typeface="楷体" panose="02010609060101010101" charset="-122"/>
              </a:rPr>
              <a:t>中国高考评价体系说明</a:t>
            </a:r>
            <a:r>
              <a:rPr lang="en-US" altLang="zh-CN">
                <a:latin typeface="楷体" panose="02010609060101010101" charset="-122"/>
                <a:ea typeface="楷体" panose="02010609060101010101" charset="-122"/>
              </a:rPr>
              <a:t>》</a:t>
            </a:r>
            <a:r>
              <a:rPr lang="zh-CN" altLang="en-US" dirty="0">
                <a:latin typeface="楷体" panose="02010609060101010101" charset="-122"/>
                <a:ea typeface="楷体" panose="02010609060101010101" charset="-122"/>
              </a:rPr>
              <a:t>第</a:t>
            </a:r>
            <a:r>
              <a:rPr lang="en-US" altLang="zh-CN">
                <a:latin typeface="楷体" panose="02010609060101010101" charset="-122"/>
                <a:ea typeface="楷体" panose="02010609060101010101" charset="-122"/>
              </a:rPr>
              <a:t>18</a:t>
            </a:r>
            <a:r>
              <a:rPr lang="zh-CN" altLang="en-US" dirty="0">
                <a:latin typeface="楷体" panose="02010609060101010101" charset="-122"/>
                <a:ea typeface="楷体" panose="02010609060101010101" charset="-122"/>
              </a:rPr>
              <a:t>页</a:t>
            </a:r>
            <a:endParaRPr lang="zh-CN" altLang="en-US" dirty="0">
              <a:latin typeface="楷体" panose="02010609060101010101" charset="-122"/>
              <a:ea typeface="楷体" panose="02010609060101010101" charset="-122"/>
            </a:endParaRPr>
          </a:p>
        </p:txBody>
      </p:sp>
      <p:sp>
        <p:nvSpPr>
          <p:cNvPr id="5" name="文本框 4"/>
          <p:cNvSpPr txBox="1"/>
          <p:nvPr/>
        </p:nvSpPr>
        <p:spPr>
          <a:xfrm>
            <a:off x="762000" y="308610"/>
            <a:ext cx="10753725" cy="583565"/>
          </a:xfrm>
          <a:prstGeom prst="rect">
            <a:avLst/>
          </a:prstGeom>
          <a:solidFill>
            <a:srgbClr val="FF0000"/>
          </a:solidFill>
        </p:spPr>
        <p:txBody>
          <a:bodyPr wrap="square" rtlCol="0">
            <a:spAutoFit/>
          </a:bodyPr>
          <a:p>
            <a:pPr algn="ctr"/>
            <a:r>
              <a:rPr lang="en-US" sz="3200" b="1">
                <a:solidFill>
                  <a:schemeClr val="bg1"/>
                </a:solidFill>
                <a:latin typeface="黑体" panose="02010609060101010101" pitchFamily="49" charset="-122"/>
                <a:ea typeface="黑体" panose="02010609060101010101" pitchFamily="49" charset="-122"/>
                <a:cs typeface="黑体" panose="02010609060101010101" pitchFamily="49" charset="-122"/>
              </a:rPr>
              <a:t>2.</a:t>
            </a:r>
            <a:r>
              <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rPr>
              <a:t>高考命题中的必备知识</a:t>
            </a:r>
            <a:endPar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nvGraphicFramePr>
        <p:xfrm>
          <a:off x="1217930" y="969645"/>
          <a:ext cx="9948545" cy="4323715"/>
        </p:xfrm>
        <a:graphic>
          <a:graphicData uri="http://schemas.openxmlformats.org/drawingml/2006/table">
            <a:tbl>
              <a:tblPr firstRow="1" bandRow="1">
                <a:tableStyleId>{5940675A-B579-460E-94D1-54222C63F5DA}</a:tableStyleId>
              </a:tblPr>
              <a:tblGrid>
                <a:gridCol w="1163320"/>
                <a:gridCol w="3349625"/>
                <a:gridCol w="1306830"/>
                <a:gridCol w="4128770"/>
              </a:tblGrid>
              <a:tr h="39306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题号</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考点</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考号</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考点</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306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中国古代商业</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11</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中古西欧经济</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306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2</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春秋战国变革</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12</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空想社会主义</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306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3</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宋代阶层流动</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13</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战后国际关系</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306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4</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明清经济发展</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14</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美国对外战略</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306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5</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近代列强侵华</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15</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英国经济衰落</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306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6</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国民革命原因</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16</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汉唐江南经济</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306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7</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土地革命时期</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17</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鸦片战争认识</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306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8</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经济体制改革</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18</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上海历史缩影</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306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9</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改善南北关系</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19</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非洲真正解放</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306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10</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solidFill>
                            <a:srgbClr val="FF0000"/>
                          </a:solidFill>
                          <a:latin typeface="楷体" panose="02010609060101010101" charset="-122"/>
                          <a:ea typeface="楷体" panose="02010609060101010101" charset="-122"/>
                          <a:cs typeface="宋体" panose="02010600030101010101" pitchFamily="2" charset="-122"/>
                        </a:rPr>
                        <a:t>史学研究方法</a:t>
                      </a:r>
                      <a:endParaRPr lang="en-US" altLang="en-US" sz="2000" b="1">
                        <a:solidFill>
                          <a:srgbClr val="FF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Calibri" panose="020F0502020204030204" charset="0"/>
                        </a:rPr>
                        <a:t> </a:t>
                      </a:r>
                      <a:endParaRPr lang="en-US" altLang="en-US" sz="2000" b="0">
                        <a:latin typeface="黑体" panose="02010609060101010101" pitchFamily="49" charset="-122"/>
                        <a:ea typeface="黑体" panose="02010609060101010101" pitchFamily="49" charset="-122"/>
                        <a:cs typeface="Calibri" panose="020F05020202040302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endParaRPr lang="en-US" altLang="en-US" sz="2000" b="0">
                        <a:latin typeface="黑体" panose="02010609060101010101" pitchFamily="49" charset="-122"/>
                        <a:ea typeface="黑体" panose="02010609060101010101" pitchFamily="49" charset="-122"/>
                        <a:cs typeface="Calibri" panose="020F05020202040302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文本框 4"/>
          <p:cNvSpPr txBox="1"/>
          <p:nvPr/>
        </p:nvSpPr>
        <p:spPr>
          <a:xfrm>
            <a:off x="1217930" y="276860"/>
            <a:ext cx="9949815" cy="583565"/>
          </a:xfrm>
          <a:prstGeom prst="rect">
            <a:avLst/>
          </a:prstGeom>
          <a:solidFill>
            <a:srgbClr val="FF0000"/>
          </a:solidFill>
        </p:spPr>
        <p:txBody>
          <a:bodyPr wrap="square" rtlCol="0">
            <a:spAutoFit/>
          </a:bodyPr>
          <a:p>
            <a:pPr algn="ctr"/>
            <a:r>
              <a:rPr lang="en-US" sz="3200" b="1">
                <a:solidFill>
                  <a:schemeClr val="bg1"/>
                </a:solidFill>
                <a:latin typeface="黑体" panose="02010609060101010101" pitchFamily="49" charset="-122"/>
                <a:ea typeface="黑体" panose="02010609060101010101" pitchFamily="49" charset="-122"/>
                <a:cs typeface="黑体" panose="02010609060101010101" pitchFamily="49" charset="-122"/>
              </a:rPr>
              <a:t>2024</a:t>
            </a:r>
            <a:r>
              <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rPr>
              <a:t>年山东卷突出主干知识考查</a:t>
            </a:r>
            <a:endPar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
        <p:nvSpPr>
          <p:cNvPr id="2" name="文本框 1"/>
          <p:cNvSpPr txBox="1"/>
          <p:nvPr/>
        </p:nvSpPr>
        <p:spPr>
          <a:xfrm>
            <a:off x="1217930" y="5374640"/>
            <a:ext cx="9923145" cy="1014730"/>
          </a:xfrm>
          <a:prstGeom prst="rect">
            <a:avLst/>
          </a:prstGeom>
          <a:solidFill>
            <a:schemeClr val="accent2">
              <a:lumMod val="20000"/>
              <a:lumOff val="80000"/>
            </a:schemeClr>
          </a:solidFill>
        </p:spPr>
        <p:txBody>
          <a:bodyPr wrap="square" rtlCol="0">
            <a:spAutoFit/>
          </a:bodyPr>
          <a:p>
            <a:pPr fontAlgn="auto">
              <a:lnSpc>
                <a:spcPct val="150000"/>
              </a:lnSpc>
            </a:pPr>
            <a:r>
              <a:rPr lang="en-US" altLang="zh-CN" sz="2000">
                <a:latin typeface="黑体" panose="02010609060101010101" pitchFamily="49" charset="-122"/>
                <a:ea typeface="黑体" panose="02010609060101010101" pitchFamily="49" charset="-122"/>
                <a:cs typeface="黑体" panose="02010609060101010101" pitchFamily="49" charset="-122"/>
              </a:rPr>
              <a:t>    </a:t>
            </a:r>
            <a:r>
              <a:rPr lang="zh-CN" altLang="en-US" sz="2000">
                <a:latin typeface="楷体" panose="02010609060101010101" charset="-122"/>
                <a:ea typeface="楷体" panose="02010609060101010101" charset="-122"/>
                <a:cs typeface="楷体" panose="02010609060101010101" charset="-122"/>
              </a:rPr>
              <a:t>教材是一个角度，考试是另一个角度，但都在一个知识框架中。所谓依托教材，不过是转换了一个角度而已。  </a:t>
            </a:r>
            <a:r>
              <a:rPr lang="zh-CN" altLang="en-US" sz="2000">
                <a:latin typeface="黑体" panose="02010609060101010101" pitchFamily="49" charset="-122"/>
                <a:ea typeface="黑体" panose="02010609060101010101" pitchFamily="49" charset="-122"/>
                <a:cs typeface="黑体" panose="02010609060101010101" pitchFamily="49" charset="-122"/>
              </a:rPr>
              <a:t>       </a:t>
            </a:r>
            <a:r>
              <a:rPr lang="zh-CN" altLang="en-US" sz="1600">
                <a:latin typeface="楷体" panose="02010609060101010101" charset="-122"/>
                <a:ea typeface="楷体" panose="02010609060101010101" charset="-122"/>
                <a:cs typeface="楷体" panose="02010609060101010101" charset="-122"/>
              </a:rPr>
              <a:t>——刘芃《卷里卷外》第30页</a:t>
            </a:r>
            <a:endParaRPr lang="zh-CN" altLang="en-US" sz="1600">
              <a:latin typeface="楷体" panose="02010609060101010101" charset="-122"/>
              <a:ea typeface="楷体" panose="02010609060101010101" charset="-122"/>
              <a:cs typeface="楷体" panose="02010609060101010101" charset="-122"/>
            </a:endParaRPr>
          </a:p>
        </p:txBody>
      </p:sp>
      <p:sp>
        <p:nvSpPr>
          <p:cNvPr id="3" name="文本框 2"/>
          <p:cNvSpPr txBox="1"/>
          <p:nvPr/>
        </p:nvSpPr>
        <p:spPr>
          <a:xfrm>
            <a:off x="1217930" y="969645"/>
            <a:ext cx="9949180" cy="1938020"/>
          </a:xfrm>
          <a:prstGeom prst="rect">
            <a:avLst/>
          </a:prstGeom>
          <a:solidFill>
            <a:schemeClr val="accent1">
              <a:lumMod val="20000"/>
              <a:lumOff val="80000"/>
            </a:schemeClr>
          </a:solidFill>
        </p:spPr>
        <p:txBody>
          <a:bodyPr wrap="square" rtlCol="0">
            <a:spAutoFit/>
          </a:bodyPr>
          <a:p>
            <a:pPr fontAlgn="auto">
              <a:lnSpc>
                <a:spcPct val="150000"/>
              </a:lnSpc>
            </a:pPr>
            <a:r>
              <a:rPr lang="en-US" altLang="zh-CN"/>
              <a:t>     </a:t>
            </a:r>
            <a:r>
              <a:rPr lang="en-US" altLang="zh-CN" sz="2000"/>
              <a:t>    </a:t>
            </a:r>
            <a:r>
              <a:rPr lang="en-US" altLang="zh-CN" sz="2000" u="sng">
                <a:latin typeface="楷体" panose="02010609060101010101" charset="-122"/>
                <a:ea typeface="楷体" panose="02010609060101010101" charset="-122"/>
                <a:cs typeface="楷体" panose="02010609060101010101" charset="-122"/>
              </a:rPr>
              <a:t>考试永远是考查某种迁移能力</a:t>
            </a:r>
            <a:r>
              <a:rPr lang="en-US" altLang="zh-CN" sz="2000">
                <a:latin typeface="楷体" panose="02010609060101010101" charset="-122"/>
                <a:ea typeface="楷体" panose="02010609060101010101" charset="-122"/>
                <a:cs typeface="楷体" panose="02010609060101010101" charset="-122"/>
              </a:rPr>
              <a:t>，考试最终是解释受试</a:t>
            </a:r>
            <a:r>
              <a:rPr lang="zh-CN" altLang="en-US" sz="2000">
                <a:latin typeface="楷体" panose="02010609060101010101" charset="-122"/>
                <a:ea typeface="楷体" panose="02010609060101010101" charset="-122"/>
                <a:cs typeface="楷体" panose="02010609060101010101" charset="-122"/>
              </a:rPr>
              <a:t>者</a:t>
            </a:r>
            <a:r>
              <a:rPr lang="en-US" altLang="zh-CN" sz="2000">
                <a:latin typeface="楷体" panose="02010609060101010101" charset="-122"/>
                <a:ea typeface="楷体" panose="02010609060101010101" charset="-122"/>
                <a:cs typeface="楷体" panose="02010609060101010101" charset="-122"/>
              </a:rPr>
              <a:t>的学科素质、学科素养、能力结构和知识运用的程度，</a:t>
            </a:r>
            <a:r>
              <a:rPr lang="en-US" altLang="zh-CN" sz="2000" u="sng">
                <a:latin typeface="楷体" panose="02010609060101010101" charset="-122"/>
                <a:ea typeface="楷体" panose="02010609060101010101" charset="-122"/>
                <a:cs typeface="楷体" panose="02010609060101010101" charset="-122"/>
              </a:rPr>
              <a:t>是一个多维度的评价，</a:t>
            </a:r>
            <a:r>
              <a:rPr lang="en-US" altLang="zh-CN" sz="2000" u="sng">
                <a:solidFill>
                  <a:schemeClr val="tx1"/>
                </a:solidFill>
                <a:latin typeface="楷体" panose="02010609060101010101" charset="-122"/>
                <a:ea typeface="楷体" panose="02010609060101010101" charset="-122"/>
                <a:cs typeface="楷体" panose="02010609060101010101" charset="-122"/>
              </a:rPr>
              <a:t>不是单向的知识评价</a:t>
            </a:r>
            <a:r>
              <a:rPr lang="en-US" altLang="zh-CN" sz="2000">
                <a:solidFill>
                  <a:srgbClr val="FF0000"/>
                </a:solidFill>
                <a:latin typeface="楷体" panose="02010609060101010101" charset="-122"/>
                <a:ea typeface="楷体" panose="02010609060101010101" charset="-122"/>
                <a:cs typeface="楷体" panose="02010609060101010101" charset="-122"/>
              </a:rPr>
              <a:t>，</a:t>
            </a:r>
            <a:r>
              <a:rPr lang="en-US" altLang="zh-CN" sz="2000" b="1" u="sng">
                <a:solidFill>
                  <a:srgbClr val="FF0000"/>
                </a:solidFill>
                <a:latin typeface="楷体" panose="02010609060101010101" charset="-122"/>
                <a:ea typeface="楷体" panose="02010609060101010101" charset="-122"/>
                <a:cs typeface="楷体" panose="02010609060101010101" charset="-122"/>
              </a:rPr>
              <a:t>识记历史知识和历史结论在素养中仅仅是水平1的层级，连合格都达不到</a:t>
            </a:r>
            <a:r>
              <a:rPr lang="en-US" altLang="zh-CN" sz="2000">
                <a:latin typeface="楷体" panose="02010609060101010101" charset="-122"/>
                <a:ea typeface="楷体" panose="02010609060101010101" charset="-122"/>
                <a:cs typeface="楷体" panose="02010609060101010101" charset="-122"/>
              </a:rPr>
              <a:t>。</a:t>
            </a:r>
            <a:r>
              <a:rPr lang="zh-CN" altLang="en-US" sz="2000">
                <a:latin typeface="楷体" panose="02010609060101010101" charset="-122"/>
                <a:ea typeface="楷体" panose="02010609060101010101" charset="-122"/>
              </a:rPr>
              <a:t>  </a:t>
            </a:r>
            <a:r>
              <a:rPr lang="zh-CN" altLang="en-US" sz="2000">
                <a:latin typeface="楷体" panose="02010609060101010101" charset="-122"/>
                <a:ea typeface="楷体" panose="02010609060101010101" charset="-122"/>
              </a:rPr>
              <a:t>                 </a:t>
            </a:r>
            <a:endParaRPr lang="zh-CN" altLang="en-US" sz="2000">
              <a:latin typeface="楷体" panose="02010609060101010101" charset="-122"/>
              <a:ea typeface="楷体" panose="02010609060101010101" charset="-122"/>
            </a:endParaRPr>
          </a:p>
          <a:p>
            <a:pPr fontAlgn="auto">
              <a:lnSpc>
                <a:spcPct val="150000"/>
              </a:lnSpc>
            </a:pPr>
            <a:r>
              <a:rPr lang="zh-CN" altLang="en-US" sz="2000">
                <a:latin typeface="楷体" panose="02010609060101010101" charset="-122"/>
                <a:ea typeface="楷体" panose="02010609060101010101" charset="-122"/>
              </a:rPr>
              <a:t>                                                </a:t>
            </a:r>
            <a:r>
              <a:rPr lang="en-US" altLang="zh-CN" sz="1600">
                <a:latin typeface="楷体" panose="02010609060101010101" charset="-122"/>
                <a:ea typeface="楷体" panose="02010609060101010101" charset="-122"/>
              </a:rPr>
              <a:t>——</a:t>
            </a:r>
            <a:r>
              <a:rPr lang="zh-CN" altLang="en-US" sz="1600">
                <a:latin typeface="楷体" panose="02010609060101010101" charset="-122"/>
                <a:ea typeface="楷体" panose="02010609060101010101" charset="-122"/>
              </a:rPr>
              <a:t>刘芃《卷里卷外</a:t>
            </a:r>
            <a:r>
              <a:rPr lang="zh-CN" altLang="en-US" sz="1600">
                <a:latin typeface="楷体" panose="02010609060101010101" charset="-122"/>
                <a:ea typeface="楷体" panose="02010609060101010101" charset="-122"/>
                <a:sym typeface="+mn-ea"/>
              </a:rPr>
              <a:t>》第</a:t>
            </a:r>
            <a:r>
              <a:rPr lang="en-US" altLang="zh-CN" sz="1600">
                <a:latin typeface="楷体" panose="02010609060101010101" charset="-122"/>
                <a:ea typeface="楷体" panose="02010609060101010101" charset="-122"/>
                <a:sym typeface="+mn-ea"/>
              </a:rPr>
              <a:t>265</a:t>
            </a:r>
            <a:r>
              <a:rPr lang="zh-CN" altLang="en-US" sz="1600">
                <a:latin typeface="楷体" panose="02010609060101010101" charset="-122"/>
                <a:ea typeface="楷体" panose="02010609060101010101" charset="-122"/>
                <a:sym typeface="+mn-ea"/>
              </a:rPr>
              <a:t>、</a:t>
            </a:r>
            <a:r>
              <a:rPr lang="en-US" altLang="zh-CN" sz="1600">
                <a:latin typeface="楷体" panose="02010609060101010101" charset="-122"/>
                <a:ea typeface="楷体" panose="02010609060101010101" charset="-122"/>
                <a:sym typeface="+mn-ea"/>
              </a:rPr>
              <a:t>35</a:t>
            </a:r>
            <a:r>
              <a:rPr lang="zh-CN" altLang="en-US" sz="1600">
                <a:latin typeface="楷体" panose="02010609060101010101" charset="-122"/>
                <a:ea typeface="楷体" panose="02010609060101010101" charset="-122"/>
                <a:sym typeface="+mn-ea"/>
              </a:rPr>
              <a:t>页</a:t>
            </a:r>
            <a:endParaRPr lang="zh-CN" altLang="en-US" sz="1600">
              <a:latin typeface="楷体" panose="02010609060101010101" charset="-122"/>
              <a:ea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0210" name="图片 1630209"/>
          <p:cNvPicPr>
            <a:picLocks noChangeAspect="1"/>
          </p:cNvPicPr>
          <p:nvPr/>
        </p:nvPicPr>
        <p:blipFill>
          <a:blip r:embed="rId1"/>
          <a:stretch>
            <a:fillRect/>
          </a:stretch>
        </p:blipFill>
        <p:spPr>
          <a:xfrm>
            <a:off x="2972435" y="1480185"/>
            <a:ext cx="5694680" cy="4772025"/>
          </a:xfrm>
          <a:prstGeom prst="rect">
            <a:avLst/>
          </a:prstGeom>
          <a:noFill/>
          <a:ln w="9525">
            <a:noFill/>
          </a:ln>
        </p:spPr>
      </p:pic>
      <p:sp>
        <p:nvSpPr>
          <p:cNvPr id="1630211" name="文本框 1630210"/>
          <p:cNvSpPr txBox="1"/>
          <p:nvPr/>
        </p:nvSpPr>
        <p:spPr>
          <a:xfrm>
            <a:off x="0" y="0"/>
            <a:ext cx="12192000" cy="666115"/>
          </a:xfrm>
          <a:prstGeom prst="rect">
            <a:avLst/>
          </a:prstGeom>
          <a:solidFill>
            <a:srgbClr val="0000FF"/>
          </a:solidFill>
          <a:ln w="9525">
            <a:noFill/>
          </a:ln>
          <a:effectLst>
            <a:outerShdw dist="107763" dir="2699999" algn="ctr" rotWithShape="0">
              <a:schemeClr val="bg2">
                <a:alpha val="50000"/>
              </a:schemeClr>
            </a:outerShdw>
          </a:effectLst>
        </p:spPr>
        <p:txBody>
          <a:bodyPr>
            <a:spAutoFit/>
          </a:bodyPr>
          <a:p>
            <a:pPr algn="ctr">
              <a:spcBef>
                <a:spcPct val="50000"/>
              </a:spcBef>
            </a:pPr>
            <a:r>
              <a:rPr lang="zh-CN" altLang="en-US" sz="3735" b="1">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rPr>
              <a:t>一、</a:t>
            </a:r>
            <a:r>
              <a:rPr lang="zh-CN" altLang="en-US" sz="373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rPr>
              <a:t>从学科素养的角度看</a:t>
            </a:r>
            <a:endParaRPr lang="zh-CN" altLang="en-US" sz="373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
        <p:nvSpPr>
          <p:cNvPr id="2" name="文本框 1"/>
          <p:cNvSpPr txBox="1"/>
          <p:nvPr/>
        </p:nvSpPr>
        <p:spPr>
          <a:xfrm>
            <a:off x="7892415" y="5403850"/>
            <a:ext cx="2967990" cy="645160"/>
          </a:xfrm>
          <a:prstGeom prst="rect">
            <a:avLst/>
          </a:prstGeom>
          <a:noFill/>
        </p:spPr>
        <p:txBody>
          <a:bodyPr wrap="square" rtlCol="0" anchor="t">
            <a:spAutoFit/>
          </a:bodyPr>
          <a:p>
            <a:pPr algn="ctr"/>
            <a:r>
              <a:rPr lang="zh-CN" altLang="en-US">
                <a:latin typeface="楷体" panose="02010609060101010101" charset="-122"/>
                <a:ea typeface="楷体" panose="02010609060101010101" charset="-122"/>
                <a:cs typeface="楷体" panose="02010609060101010101" charset="-122"/>
              </a:rPr>
              <a:t>《基础教育课程改革纲要》试行（2001）</a:t>
            </a:r>
            <a:endParaRPr lang="zh-CN" altLang="en-US">
              <a:latin typeface="楷体" panose="02010609060101010101" charset="-122"/>
              <a:ea typeface="楷体" panose="02010609060101010101" charset="-122"/>
              <a:cs typeface="楷体" panose="02010609060101010101" charset="-122"/>
            </a:endParaRPr>
          </a:p>
        </p:txBody>
      </p:sp>
      <p:sp>
        <p:nvSpPr>
          <p:cNvPr id="3" name="文本框 2"/>
          <p:cNvSpPr txBox="1"/>
          <p:nvPr/>
        </p:nvSpPr>
        <p:spPr>
          <a:xfrm>
            <a:off x="1264920" y="742950"/>
            <a:ext cx="3427730" cy="737235"/>
          </a:xfrm>
          <a:prstGeom prst="rect">
            <a:avLst/>
          </a:prstGeom>
          <a:noFill/>
        </p:spPr>
        <p:txBody>
          <a:bodyPr wrap="square" rtlCol="0">
            <a:spAutoFit/>
          </a:bodyPr>
          <a:p>
            <a:pPr algn="ctr" fontAlgn="auto">
              <a:lnSpc>
                <a:spcPct val="150000"/>
              </a:lnSpc>
            </a:pPr>
            <a:r>
              <a:rPr lang="en-US" altLang="zh-CN" sz="2800" b="1">
                <a:solidFill>
                  <a:srgbClr val="FF0000"/>
                </a:solidFill>
                <a:latin typeface="黑体" panose="02010609060101010101" pitchFamily="49" charset="-122"/>
                <a:ea typeface="黑体" panose="02010609060101010101" pitchFamily="49" charset="-122"/>
                <a:cs typeface="黑体" panose="02010609060101010101" pitchFamily="49" charset="-122"/>
              </a:rPr>
              <a:t>1.</a:t>
            </a:r>
            <a:r>
              <a:rPr lang="zh-CN" altLang="en-US" sz="2800" b="1">
                <a:solidFill>
                  <a:srgbClr val="FF0000"/>
                </a:solidFill>
                <a:latin typeface="黑体" panose="02010609060101010101" pitchFamily="49" charset="-122"/>
                <a:ea typeface="黑体" panose="02010609060101010101" pitchFamily="49" charset="-122"/>
                <a:cs typeface="黑体" panose="02010609060101010101" pitchFamily="49" charset="-122"/>
              </a:rPr>
              <a:t>学科素养的本质</a:t>
            </a:r>
            <a:endParaRPr lang="zh-CN" altLang="en-US" sz="2800" b="1">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nvGraphicFramePr>
        <p:xfrm>
          <a:off x="1306195" y="1106170"/>
          <a:ext cx="9965690" cy="4672965"/>
        </p:xfrm>
        <a:graphic>
          <a:graphicData uri="http://schemas.openxmlformats.org/drawingml/2006/table">
            <a:tbl>
              <a:tblPr firstRow="1" bandRow="1">
                <a:tableStyleId>{5940675A-B579-460E-94D1-54222C63F5DA}</a:tableStyleId>
              </a:tblPr>
              <a:tblGrid>
                <a:gridCol w="767080"/>
                <a:gridCol w="3755390"/>
                <a:gridCol w="855980"/>
                <a:gridCol w="4587240"/>
              </a:tblGrid>
              <a:tr h="42481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 </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异同比较</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Calibri" panose="020F0502020204030204" charset="0"/>
                        </a:rPr>
                        <a:t> </a:t>
                      </a:r>
                      <a:endParaRPr lang="en-US" altLang="en-US" sz="2000" b="0">
                        <a:latin typeface="黑体" panose="02010609060101010101" pitchFamily="49" charset="-122"/>
                        <a:ea typeface="黑体" panose="02010609060101010101" pitchFamily="49" charset="-122"/>
                        <a:cs typeface="Calibri" panose="020F05020202040302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异同比较</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4815">
                <a:tc>
                  <a:txBody>
                    <a:bodyPr/>
                    <a:p>
                      <a:pPr indent="0" algn="ctr">
                        <a:buNone/>
                      </a:pPr>
                      <a:r>
                        <a:rPr lang="en-US" sz="2000" b="0">
                          <a:latin typeface="楷体" panose="02010609060101010101" charset="-122"/>
                          <a:ea typeface="楷体" panose="02010609060101010101" charset="-122"/>
                          <a:cs typeface="楷体" panose="02010609060101010101" charset="-122"/>
                        </a:rPr>
                        <a:t>1</a:t>
                      </a:r>
                      <a:endParaRPr lang="en-US" altLang="en-US" sz="20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1">
                          <a:solidFill>
                            <a:srgbClr val="FF0000"/>
                          </a:solidFill>
                          <a:latin typeface="楷体" panose="02010609060101010101" charset="-122"/>
                          <a:ea typeface="楷体" panose="02010609060101010101" charset="-122"/>
                          <a:cs typeface="楷体" panose="02010609060101010101" charset="-122"/>
                        </a:rPr>
                        <a:t>古代货币与工具配饰比较</a:t>
                      </a:r>
                      <a:endParaRPr lang="en-US" altLang="en-US" sz="20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11</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西欧行会十三世纪前后比较</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481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2</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春秋战国与西周风俗比较</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12</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空想社会主义启蒙思想比较</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4815">
                <a:tc>
                  <a:txBody>
                    <a:bodyPr/>
                    <a:p>
                      <a:pPr indent="0" algn="ctr">
                        <a:buNone/>
                      </a:pPr>
                      <a:r>
                        <a:rPr lang="en-US" sz="2000" b="0">
                          <a:latin typeface="楷体" panose="02010609060101010101" charset="-122"/>
                          <a:ea typeface="楷体" panose="02010609060101010101" charset="-122"/>
                          <a:cs typeface="楷体" panose="02010609060101010101" charset="-122"/>
                        </a:rPr>
                        <a:t>3</a:t>
                      </a:r>
                      <a:endParaRPr lang="en-US" altLang="en-US" sz="20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楷体" panose="02010609060101010101" charset="-122"/>
                        </a:rPr>
                        <a:t>宋代致富与科举功名比较</a:t>
                      </a:r>
                      <a:endParaRPr lang="en-US" altLang="en-US" sz="2000" b="0">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楷体" panose="02010609060101010101" charset="-122"/>
                          <a:ea typeface="楷体" panose="02010609060101010101" charset="-122"/>
                          <a:cs typeface="楷体" panose="02010609060101010101" charset="-122"/>
                        </a:rPr>
                        <a:t>13</a:t>
                      </a:r>
                      <a:endParaRPr lang="en-US" altLang="en-US" sz="20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大兵文官国际关系态度比较</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481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4</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宋元重马与明清重牛比较</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14</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美国私人投资政府投资比较</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481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5</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英国侵华四</a:t>
                      </a:r>
                      <a:r>
                        <a:rPr lang="zh-CN" altLang="en-US" sz="2000" b="0">
                          <a:latin typeface="黑体" panose="02010609060101010101" pitchFamily="49" charset="-122"/>
                          <a:ea typeface="黑体" panose="02010609060101010101" pitchFamily="49" charset="-122"/>
                          <a:cs typeface="宋体" panose="02010600030101010101" pitchFamily="2" charset="-122"/>
                        </a:rPr>
                        <a:t>个时空</a:t>
                      </a:r>
                      <a:r>
                        <a:rPr lang="en-US" sz="2000" b="0">
                          <a:latin typeface="黑体" panose="02010609060101010101" pitchFamily="49" charset="-122"/>
                          <a:ea typeface="黑体" panose="02010609060101010101" pitchFamily="49" charset="-122"/>
                          <a:cs typeface="宋体" panose="02010600030101010101" pitchFamily="2" charset="-122"/>
                        </a:rPr>
                        <a:t>的比较</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15</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英国两阶段商品进口额比较</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481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6</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辛亥革命与国民革命比较</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16</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汉唐江南经济发展趋势比较</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481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7</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新民主革命</a:t>
                      </a:r>
                      <a:r>
                        <a:rPr lang="zh-CN" altLang="en-US" sz="2000" b="0">
                          <a:latin typeface="黑体" panose="02010609060101010101" pitchFamily="49" charset="-122"/>
                          <a:ea typeface="黑体" panose="02010609060101010101" pitchFamily="49" charset="-122"/>
                          <a:cs typeface="宋体" panose="02010600030101010101" pitchFamily="2" charset="-122"/>
                        </a:rPr>
                        <a:t>阶段</a:t>
                      </a:r>
                      <a:r>
                        <a:rPr lang="en-US" sz="2000" b="0">
                          <a:latin typeface="黑体" panose="02010609060101010101" pitchFamily="49" charset="-122"/>
                          <a:ea typeface="黑体" panose="02010609060101010101" pitchFamily="49" charset="-122"/>
                          <a:cs typeface="宋体" panose="02010600030101010101" pitchFamily="2" charset="-122"/>
                        </a:rPr>
                        <a:t>特征比较</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17</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鸦片战争认知两个角度比较</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481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8</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科学院办院方针两段比较</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楷体" panose="02010609060101010101" charset="-122"/>
                          <a:ea typeface="楷体" panose="02010609060101010101" charset="-122"/>
                          <a:cs typeface="楷体" panose="02010609060101010101" charset="-122"/>
                        </a:rPr>
                        <a:t>18</a:t>
                      </a:r>
                      <a:endParaRPr lang="en-US" altLang="en-US" sz="20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楷体" panose="02010609060101010101" charset="-122"/>
                        </a:rPr>
                        <a:t>上海解放前后经济特征比较</a:t>
                      </a:r>
                      <a:endParaRPr lang="en-US" altLang="en-US" sz="2000" b="0">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481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9</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世界南北方人口贫富比较</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楷体" panose="02010609060101010101" charset="-122"/>
                        </a:rPr>
                        <a:t>19</a:t>
                      </a:r>
                      <a:endParaRPr lang="en-US" altLang="en-US" sz="2000" b="0">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楷体" panose="02010609060101010101" charset="-122"/>
                        </a:rPr>
                        <a:t>非洲</a:t>
                      </a:r>
                      <a:r>
                        <a:rPr lang="zh-CN" altLang="en-US" sz="2000" b="0">
                          <a:latin typeface="黑体" panose="02010609060101010101" pitchFamily="49" charset="-122"/>
                          <a:ea typeface="黑体" panose="02010609060101010101" pitchFamily="49" charset="-122"/>
                          <a:cs typeface="楷体" panose="02010609060101010101" charset="-122"/>
                        </a:rPr>
                        <a:t>殖民化</a:t>
                      </a:r>
                      <a:r>
                        <a:rPr lang="en-US" sz="2000" b="0">
                          <a:latin typeface="黑体" panose="02010609060101010101" pitchFamily="49" charset="-122"/>
                          <a:ea typeface="黑体" panose="02010609060101010101" pitchFamily="49" charset="-122"/>
                          <a:cs typeface="楷体" panose="02010609060101010101" charset="-122"/>
                        </a:rPr>
                        <a:t>与真正解放比较</a:t>
                      </a:r>
                      <a:endParaRPr lang="en-US" altLang="en-US" sz="2000" b="0">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481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10</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0">
                          <a:solidFill>
                            <a:srgbClr val="FF0000"/>
                          </a:solidFill>
                          <a:latin typeface="黑体" panose="02010609060101010101" pitchFamily="49" charset="-122"/>
                          <a:ea typeface="黑体" panose="02010609060101010101" pitchFamily="49" charset="-122"/>
                          <a:cs typeface="宋体" panose="02010600030101010101" pitchFamily="2" charset="-122"/>
                        </a:rPr>
                        <a:t>   </a:t>
                      </a:r>
                      <a:r>
                        <a:rPr lang="zh-CN"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埃及</a:t>
                      </a:r>
                      <a:r>
                        <a:rPr 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北美纪年方法比较</a:t>
                      </a:r>
                      <a:r>
                        <a:rPr lang="zh-CN" altLang="en-US" sz="1600" b="0">
                          <a:solidFill>
                            <a:srgbClr val="FF0000"/>
                          </a:solidFill>
                          <a:latin typeface="楷体" panose="02010609060101010101" charset="-122"/>
                          <a:ea typeface="楷体" panose="02010609060101010101" charset="-122"/>
                          <a:cs typeface="宋体" panose="02010600030101010101" pitchFamily="2" charset="-122"/>
                        </a:rPr>
                        <a:t>（同）</a:t>
                      </a:r>
                      <a:endParaRPr lang="zh-CN" altLang="en-US" sz="1600" b="0">
                        <a:solidFill>
                          <a:srgbClr val="FF0000"/>
                        </a:solidFill>
                        <a:latin typeface="楷体" panose="02010609060101010101" charset="-122"/>
                        <a:ea typeface="楷体" panose="02010609060101010101"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Calibri" panose="020F0502020204030204" charset="0"/>
                        </a:rPr>
                        <a:t> </a:t>
                      </a:r>
                      <a:endParaRPr lang="en-US" altLang="en-US" sz="2000" b="0">
                        <a:latin typeface="黑体" panose="02010609060101010101" pitchFamily="49" charset="-122"/>
                        <a:ea typeface="黑体" panose="02010609060101010101" pitchFamily="49" charset="-122"/>
                        <a:cs typeface="Calibri" panose="020F050202020403020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en-US" sz="1800" b="1">
                          <a:solidFill>
                            <a:srgbClr val="FF0000"/>
                          </a:solidFill>
                          <a:latin typeface="楷体" panose="02010609060101010101" charset="-122"/>
                          <a:ea typeface="楷体" panose="02010609060101010101" charset="-122"/>
                          <a:cs typeface="楷体" panose="02010609060101010101" charset="-122"/>
                        </a:rPr>
                        <a:t>2024</a:t>
                      </a:r>
                      <a:r>
                        <a:rPr lang="zh-CN" altLang="en-US" sz="1800" b="1">
                          <a:solidFill>
                            <a:srgbClr val="FF0000"/>
                          </a:solidFill>
                          <a:latin typeface="楷体" panose="02010609060101010101" charset="-122"/>
                          <a:ea typeface="楷体" panose="02010609060101010101" charset="-122"/>
                          <a:cs typeface="楷体" panose="02010609060101010101" charset="-122"/>
                        </a:rPr>
                        <a:t>年山东卷为例</a:t>
                      </a:r>
                      <a:endParaRPr lang="zh-CN"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nvSpPr>
        <p:spPr>
          <a:xfrm>
            <a:off x="1306195" y="316230"/>
            <a:ext cx="9965690" cy="583565"/>
          </a:xfrm>
          <a:prstGeom prst="rect">
            <a:avLst/>
          </a:prstGeom>
          <a:solidFill>
            <a:srgbClr val="FF0000"/>
          </a:solidFill>
        </p:spPr>
        <p:txBody>
          <a:bodyPr wrap="square" rtlCol="0">
            <a:spAutoFit/>
          </a:bodyPr>
          <a:p>
            <a:pPr algn="ctr"/>
            <a:r>
              <a:rPr lang="en-US" sz="3200" b="1">
                <a:solidFill>
                  <a:schemeClr val="bg1"/>
                </a:solidFill>
                <a:latin typeface="黑体" panose="02010609060101010101" pitchFamily="49" charset="-122"/>
                <a:ea typeface="黑体" panose="02010609060101010101" pitchFamily="49" charset="-122"/>
                <a:cs typeface="黑体" panose="02010609060101010101" pitchFamily="49" charset="-122"/>
              </a:rPr>
              <a:t>3.</a:t>
            </a:r>
            <a:r>
              <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rPr>
              <a:t>高考</a:t>
            </a:r>
            <a:r>
              <a:rPr sz="3200" b="1">
                <a:solidFill>
                  <a:schemeClr val="bg1"/>
                </a:solidFill>
                <a:latin typeface="黑体" panose="02010609060101010101" pitchFamily="49" charset="-122"/>
                <a:ea typeface="黑体" panose="02010609060101010101" pitchFamily="49" charset="-122"/>
                <a:cs typeface="黑体" panose="02010609060101010101" pitchFamily="49" charset="-122"/>
              </a:rPr>
              <a:t>突出</a:t>
            </a:r>
            <a:r>
              <a:rPr lang="zh-CN" sz="3200" b="1">
                <a:solidFill>
                  <a:schemeClr val="bg1"/>
                </a:solidFill>
                <a:latin typeface="黑体" panose="02010609060101010101" pitchFamily="49" charset="-122"/>
                <a:ea typeface="黑体" panose="02010609060101010101" pitchFamily="49" charset="-122"/>
                <a:cs typeface="黑体" panose="02010609060101010101" pitchFamily="49" charset="-122"/>
              </a:rPr>
              <a:t>必备</a:t>
            </a:r>
            <a:r>
              <a:rPr sz="3200" b="1">
                <a:solidFill>
                  <a:schemeClr val="bg1"/>
                </a:solidFill>
                <a:latin typeface="黑体" panose="02010609060101010101" pitchFamily="49" charset="-122"/>
                <a:ea typeface="黑体" panose="02010609060101010101" pitchFamily="49" charset="-122"/>
                <a:cs typeface="黑体" panose="02010609060101010101" pitchFamily="49" charset="-122"/>
              </a:rPr>
              <a:t>知识比较</a:t>
            </a:r>
            <a:r>
              <a:rPr lang="zh-CN" sz="3200" b="1">
                <a:solidFill>
                  <a:schemeClr val="bg1"/>
                </a:solidFill>
                <a:latin typeface="黑体" panose="02010609060101010101" pitchFamily="49" charset="-122"/>
                <a:ea typeface="黑体" panose="02010609060101010101" pitchFamily="49" charset="-122"/>
                <a:cs typeface="黑体" panose="02010609060101010101" pitchFamily="49" charset="-122"/>
              </a:rPr>
              <a:t>的角度</a:t>
            </a:r>
            <a:endParaRPr lang="zh-CN" sz="32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nvGraphicFramePr>
        <p:xfrm>
          <a:off x="771525" y="1117600"/>
          <a:ext cx="10648950" cy="1823085"/>
        </p:xfrm>
        <a:graphic>
          <a:graphicData uri="http://schemas.openxmlformats.org/drawingml/2006/table">
            <a:tbl>
              <a:tblPr firstRow="1" bandRow="1">
                <a:tableStyleId>{5940675A-B579-460E-94D1-54222C63F5DA}</a:tableStyleId>
              </a:tblPr>
              <a:tblGrid>
                <a:gridCol w="1043940"/>
                <a:gridCol w="3199130"/>
                <a:gridCol w="6405880"/>
              </a:tblGrid>
              <a:tr h="457200">
                <a:tc>
                  <a:txBody>
                    <a:bodyPr/>
                    <a:p>
                      <a:pPr indent="0" algn="ctr" fontAlgn="auto">
                        <a:lnSpc>
                          <a:spcPct val="150000"/>
                        </a:lnSpc>
                        <a:buNone/>
                      </a:pPr>
                      <a:r>
                        <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rPr>
                        <a:t>16</a:t>
                      </a:r>
                      <a:r>
                        <a:rPr lang="zh-CN" altLang="en-US" sz="2000" b="1">
                          <a:solidFill>
                            <a:srgbClr val="FF0000"/>
                          </a:solidFill>
                          <a:latin typeface="黑体" panose="02010609060101010101" pitchFamily="49" charset="-122"/>
                          <a:ea typeface="黑体" panose="02010609060101010101" pitchFamily="49" charset="-122"/>
                          <a:cs typeface="楷体" panose="02010609060101010101" charset="-122"/>
                        </a:rPr>
                        <a:t>题</a:t>
                      </a:r>
                      <a:r>
                        <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rPr>
                        <a:t> </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汉朝江南经济区</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唐朝江南经济区</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2895">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范围</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在长江以南大部分地区</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在长江中下游地区</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2895">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城市</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商业中心城市数量少</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中心城市数量增多，并呈现多中心、多层级的特点</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2895">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交通</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交通干道较少，水陆欠发达</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主次干道增多，并与大运河、海陆通道构成水陆交通网</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7200">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趋势</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l"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经济地位提高、商品经济繁荣、经济联系增强</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graphicFrame>
        <p:nvGraphicFramePr>
          <p:cNvPr id="3" name="表格 2"/>
          <p:cNvGraphicFramePr/>
          <p:nvPr/>
        </p:nvGraphicFramePr>
        <p:xfrm>
          <a:off x="771525" y="4040505"/>
          <a:ext cx="10648950" cy="1210310"/>
        </p:xfrm>
        <a:graphic>
          <a:graphicData uri="http://schemas.openxmlformats.org/drawingml/2006/table">
            <a:tbl>
              <a:tblPr firstRow="1" bandRow="1">
                <a:tableStyleId>{5940675A-B579-460E-94D1-54222C63F5DA}</a:tableStyleId>
              </a:tblPr>
              <a:tblGrid>
                <a:gridCol w="1367790"/>
                <a:gridCol w="5519420"/>
                <a:gridCol w="3761740"/>
              </a:tblGrid>
              <a:tr h="561340">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黑体" panose="02010609060101010101" pitchFamily="49" charset="-122"/>
                        </a:rPr>
                        <a:t>17题</a:t>
                      </a:r>
                      <a:endParaRPr lang="en-US"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学生</a:t>
                      </a:r>
                      <a:r>
                        <a:rPr lang="zh-CN" altLang="en-US" sz="2000" b="1">
                          <a:solidFill>
                            <a:srgbClr val="FF0000"/>
                          </a:solidFill>
                          <a:latin typeface="黑体" panose="02010609060101010101" pitchFamily="49" charset="-122"/>
                          <a:ea typeface="黑体" panose="02010609060101010101" pitchFamily="49" charset="-122"/>
                          <a:cs typeface="楷体" panose="02010609060101010101" charset="-122"/>
                        </a:rPr>
                        <a:t>感性</a:t>
                      </a:r>
                      <a:r>
                        <a:rPr lang="en-US" sz="2000" b="1">
                          <a:solidFill>
                            <a:srgbClr val="FF0000"/>
                          </a:solidFill>
                          <a:latin typeface="黑体" panose="02010609060101010101" pitchFamily="49" charset="-122"/>
                          <a:ea typeface="黑体" panose="02010609060101010101" pitchFamily="49" charset="-122"/>
                          <a:cs typeface="楷体" panose="02010609060101010101" charset="-122"/>
                          <a:sym typeface="+mn-ea"/>
                        </a:rPr>
                        <a:t>视角</a:t>
                      </a:r>
                      <a:endParaRPr lang="zh-CN"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学者</a:t>
                      </a:r>
                      <a:r>
                        <a:rPr lang="zh-CN" altLang="en-US" sz="2000" b="1">
                          <a:solidFill>
                            <a:srgbClr val="FF0000"/>
                          </a:solidFill>
                          <a:latin typeface="黑体" panose="02010609060101010101" pitchFamily="49" charset="-122"/>
                          <a:ea typeface="黑体" panose="02010609060101010101" pitchFamily="49" charset="-122"/>
                          <a:cs typeface="楷体" panose="02010609060101010101" charset="-122"/>
                          <a:sym typeface="+mn-ea"/>
                        </a:rPr>
                        <a:t>理性</a:t>
                      </a:r>
                      <a:r>
                        <a:rPr lang="en-US" sz="2000" b="1">
                          <a:solidFill>
                            <a:srgbClr val="FF0000"/>
                          </a:solidFill>
                          <a:latin typeface="黑体" panose="02010609060101010101" pitchFamily="49" charset="-122"/>
                          <a:ea typeface="黑体" panose="02010609060101010101" pitchFamily="49" charset="-122"/>
                          <a:cs typeface="楷体" panose="02010609060101010101" charset="-122"/>
                        </a:rPr>
                        <a:t>视角</a:t>
                      </a:r>
                      <a:endParaRPr lang="zh-CN"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48970">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认知角度</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鸦片战争的原因、过程、结果、性质、败因</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近代性、世界性、唯物史观</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nvGraphicFramePr>
        <p:xfrm>
          <a:off x="823595" y="390525"/>
          <a:ext cx="10707370" cy="2440940"/>
        </p:xfrm>
        <a:graphic>
          <a:graphicData uri="http://schemas.openxmlformats.org/drawingml/2006/table">
            <a:tbl>
              <a:tblPr firstRow="1" bandRow="1">
                <a:tableStyleId>{5940675A-B579-460E-94D1-54222C63F5DA}</a:tableStyleId>
              </a:tblPr>
              <a:tblGrid>
                <a:gridCol w="1261110"/>
                <a:gridCol w="4057015"/>
                <a:gridCol w="5389245"/>
              </a:tblGrid>
              <a:tr h="488315">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黑体" panose="02010609060101010101" pitchFamily="49" charset="-122"/>
                        </a:rPr>
                        <a:t>18题</a:t>
                      </a:r>
                      <a:endParaRPr lang="en-US"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解放前</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解放后</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8315">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工业结构</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轻重工业比例失调</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轻重工业相对协调发展</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7680">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地理布局</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工业结构不合理</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上海支援全国协调发展，工业布局优化</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76630">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经济体制</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殖民主义特色：官僚外国资本垄断、民族资本不充分、不独立</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社会主义特色：计划体制转变、独立自主发展</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graphicFrame>
        <p:nvGraphicFramePr>
          <p:cNvPr id="3" name="表格 2"/>
          <p:cNvGraphicFramePr/>
          <p:nvPr/>
        </p:nvGraphicFramePr>
        <p:xfrm>
          <a:off x="823595" y="3225165"/>
          <a:ext cx="10706735" cy="2743200"/>
        </p:xfrm>
        <a:graphic>
          <a:graphicData uri="http://schemas.openxmlformats.org/drawingml/2006/table">
            <a:tbl>
              <a:tblPr firstRow="1" bandRow="1">
                <a:tableStyleId>{5940675A-B579-460E-94D1-54222C63F5DA}</a:tableStyleId>
              </a:tblPr>
              <a:tblGrid>
                <a:gridCol w="1205865"/>
                <a:gridCol w="3846195"/>
                <a:gridCol w="5654675"/>
              </a:tblGrid>
              <a:tr h="457200">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黑体" panose="02010609060101010101" pitchFamily="49" charset="-122"/>
                        </a:rPr>
                        <a:t>19题</a:t>
                      </a:r>
                      <a:endParaRPr lang="en-US"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fontAlgn="auto">
                        <a:lnSpc>
                          <a:spcPct val="150000"/>
                        </a:lnSpc>
                        <a:buNone/>
                      </a:pPr>
                      <a:r>
                        <a:rPr lang="zh-CN" altLang="en-US" sz="2000" b="1">
                          <a:solidFill>
                            <a:srgbClr val="FF0000"/>
                          </a:solidFill>
                          <a:latin typeface="黑体" panose="02010609060101010101" pitchFamily="49" charset="-122"/>
                          <a:ea typeface="黑体" panose="02010609060101010101" pitchFamily="49" charset="-122"/>
                          <a:cs typeface="楷体" panose="02010609060101010101" charset="-122"/>
                        </a:rPr>
                        <a:t>非洲解放后的</a:t>
                      </a:r>
                      <a:r>
                        <a:rPr lang="en-US" sz="2000" b="1">
                          <a:solidFill>
                            <a:srgbClr val="FF0000"/>
                          </a:solidFill>
                          <a:latin typeface="黑体" panose="02010609060101010101" pitchFamily="49" charset="-122"/>
                          <a:ea typeface="黑体" panose="02010609060101010101" pitchFamily="49" charset="-122"/>
                          <a:cs typeface="楷体" panose="02010609060101010101" charset="-122"/>
                        </a:rPr>
                        <a:t>实然</a:t>
                      </a:r>
                      <a:r>
                        <a:rPr lang="zh-CN" altLang="en-US" sz="2000" b="1">
                          <a:solidFill>
                            <a:srgbClr val="FF0000"/>
                          </a:solidFill>
                          <a:latin typeface="黑体" panose="02010609060101010101" pitchFamily="49" charset="-122"/>
                          <a:ea typeface="黑体" panose="02010609060101010101" pitchFamily="49" charset="-122"/>
                          <a:cs typeface="楷体" panose="02010609060101010101" charset="-122"/>
                        </a:rPr>
                        <a:t>状况</a:t>
                      </a:r>
                      <a:endParaRPr lang="zh-CN"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fontAlgn="auto">
                        <a:lnSpc>
                          <a:spcPct val="150000"/>
                        </a:lnSpc>
                        <a:buNone/>
                      </a:pPr>
                      <a:r>
                        <a:rPr lang="zh-CN" altLang="en-US" sz="2000" b="1">
                          <a:solidFill>
                            <a:srgbClr val="FF0000"/>
                          </a:solidFill>
                          <a:latin typeface="黑体" panose="02010609060101010101" pitchFamily="49" charset="-122"/>
                          <a:ea typeface="黑体" panose="02010609060101010101" pitchFamily="49" charset="-122"/>
                          <a:cs typeface="楷体" panose="02010609060101010101" charset="-122"/>
                        </a:rPr>
                        <a:t>非洲真解放的</a:t>
                      </a:r>
                      <a:r>
                        <a:rPr lang="en-US" sz="2000" b="1">
                          <a:solidFill>
                            <a:srgbClr val="FF0000"/>
                          </a:solidFill>
                          <a:latin typeface="黑体" panose="02010609060101010101" pitchFamily="49" charset="-122"/>
                          <a:ea typeface="黑体" panose="02010609060101010101" pitchFamily="49" charset="-122"/>
                          <a:cs typeface="楷体" panose="02010609060101010101" charset="-122"/>
                        </a:rPr>
                        <a:t>应然</a:t>
                      </a:r>
                      <a:r>
                        <a:rPr lang="zh-CN" altLang="en-US" sz="2000" b="1">
                          <a:solidFill>
                            <a:srgbClr val="FF0000"/>
                          </a:solidFill>
                          <a:latin typeface="黑体" panose="02010609060101010101" pitchFamily="49" charset="-122"/>
                          <a:ea typeface="黑体" panose="02010609060101010101" pitchFamily="49" charset="-122"/>
                          <a:cs typeface="楷体" panose="02010609060101010101" charset="-122"/>
                        </a:rPr>
                        <a:t>状况</a:t>
                      </a:r>
                      <a:endParaRPr lang="zh-CN"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6870">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经济</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缺乏独立性，结构单一的依附性</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构建国际经济新秩序</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6870">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政治</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依然受西方国家军事和政治控制</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黑体" panose="02010609060101010101" pitchFamily="49" charset="-122"/>
                        </a:rPr>
                        <a:t>加强南北合作，构建公正合理的国际政治新秩序</a:t>
                      </a:r>
                      <a:endParaRPr lang="en-US" altLang="en-US" sz="2000" b="0">
                        <a:solidFill>
                          <a:schemeClr val="tx1"/>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6870">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文化</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依然受西方国际文化渗透。</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楷体" panose="02010609060101010101" charset="-122"/>
                        </a:rPr>
                        <a:t>弘扬民族传统文化，树立民族自信</a:t>
                      </a:r>
                      <a:endParaRPr lang="en-US" altLang="en-US" sz="2000" b="0">
                        <a:solidFill>
                          <a:schemeClr val="tx1"/>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14400">
                <a:tc>
                  <a:txBody>
                    <a:bodyPr/>
                    <a:p>
                      <a:pPr indent="0" algn="ctr" fontAlgn="auto">
                        <a:lnSpc>
                          <a:spcPct val="150000"/>
                        </a:lnSpc>
                        <a:buNone/>
                      </a:pPr>
                      <a:r>
                        <a:rPr lang="en-US" sz="2000" b="1">
                          <a:solidFill>
                            <a:srgbClr val="FF0000"/>
                          </a:solidFill>
                          <a:latin typeface="黑体" panose="02010609060101010101" pitchFamily="49" charset="-122"/>
                          <a:ea typeface="黑体" panose="02010609060101010101" pitchFamily="49" charset="-122"/>
                          <a:cs typeface="楷体" panose="02010609060101010101" charset="-122"/>
                        </a:rPr>
                        <a:t>总结</a:t>
                      </a:r>
                      <a:endParaRPr lang="en-US" altLang="en-US" sz="2000" b="1">
                        <a:solidFill>
                          <a:srgbClr val="FF0000"/>
                        </a:solidFill>
                        <a:latin typeface="黑体" panose="02010609060101010101" pitchFamily="49" charset="-122"/>
                        <a:ea typeface="黑体" panose="02010609060101010101" pitchFamily="49"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fontAlgn="auto">
                        <a:lnSpc>
                          <a:spcPct val="150000"/>
                        </a:lnSpc>
                        <a:buNone/>
                      </a:pPr>
                      <a:r>
                        <a:rPr lang="en-US" sz="2000" b="0">
                          <a:solidFill>
                            <a:schemeClr val="tx1"/>
                          </a:solidFill>
                          <a:latin typeface="黑体" panose="02010609060101010101" pitchFamily="49" charset="-122"/>
                          <a:ea typeface="黑体" panose="02010609060101010101" pitchFamily="49" charset="-122"/>
                          <a:cs typeface="黑体" panose="02010609060101010101" pitchFamily="49" charset="-122"/>
                        </a:rPr>
                        <a:t>国家独立</a:t>
                      </a:r>
                      <a:r>
                        <a:rPr lang="en-US" sz="2000" b="0" u="sng">
                          <a:solidFill>
                            <a:schemeClr val="tx1"/>
                          </a:solidFill>
                          <a:latin typeface="黑体" panose="02010609060101010101" pitchFamily="49" charset="-122"/>
                          <a:ea typeface="黑体" panose="02010609060101010101" pitchFamily="49" charset="-122"/>
                          <a:cs typeface="黑体" panose="02010609060101010101" pitchFamily="49" charset="-122"/>
                        </a:rPr>
                        <a:t>不是真正的解放</a:t>
                      </a:r>
                      <a:r>
                        <a:rPr lang="en-US" sz="2000" b="0">
                          <a:solidFill>
                            <a:schemeClr val="tx1"/>
                          </a:solidFill>
                          <a:latin typeface="黑体" panose="02010609060101010101" pitchFamily="49" charset="-122"/>
                          <a:ea typeface="黑体" panose="02010609060101010101" pitchFamily="49" charset="-122"/>
                          <a:cs typeface="黑体" panose="02010609060101010101" pitchFamily="49" charset="-122"/>
                        </a:rPr>
                        <a:t>，只有摆脱西方国家的控制，从政治、经济、文化方面实现独立自主、全面发展、找到适合自身发展道路，才能实现</a:t>
                      </a:r>
                      <a:r>
                        <a:rPr lang="en-US" sz="2000" b="0" u="sng">
                          <a:solidFill>
                            <a:schemeClr val="tx1"/>
                          </a:solidFill>
                          <a:latin typeface="黑体" panose="02010609060101010101" pitchFamily="49" charset="-122"/>
                          <a:ea typeface="黑体" panose="02010609060101010101" pitchFamily="49" charset="-122"/>
                          <a:cs typeface="黑体" panose="02010609060101010101" pitchFamily="49" charset="-122"/>
                        </a:rPr>
                        <a:t>“真正的解放”</a:t>
                      </a:r>
                      <a:r>
                        <a:rPr lang="en-US" sz="2000" b="0">
                          <a:solidFill>
                            <a:schemeClr val="tx1"/>
                          </a:solidFill>
                          <a:latin typeface="黑体" panose="02010609060101010101" pitchFamily="49" charset="-122"/>
                          <a:ea typeface="黑体" panose="02010609060101010101" pitchFamily="49" charset="-122"/>
                          <a:cs typeface="黑体" panose="02010609060101010101" pitchFamily="49" charset="-122"/>
                        </a:rPr>
                        <a:t>。</a:t>
                      </a:r>
                      <a:endParaRPr lang="en-US" altLang="en-US" sz="2000" b="0">
                        <a:solidFill>
                          <a:schemeClr val="tx1"/>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nvGraphicFramePr>
        <p:xfrm>
          <a:off x="1512570" y="748665"/>
          <a:ext cx="9401175" cy="3435350"/>
        </p:xfrm>
        <a:graphic>
          <a:graphicData uri="http://schemas.openxmlformats.org/drawingml/2006/table">
            <a:tbl>
              <a:tblPr firstRow="1" bandRow="1">
                <a:tableStyleId>{5940675A-B579-460E-94D1-54222C63F5DA}</a:tableStyleId>
              </a:tblPr>
              <a:tblGrid>
                <a:gridCol w="1485900"/>
                <a:gridCol w="7915275"/>
              </a:tblGrid>
              <a:tr h="34353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题号</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solidFill>
                            <a:srgbClr val="FF0000"/>
                          </a:solidFill>
                          <a:latin typeface="黑体" panose="02010609060101010101" pitchFamily="49" charset="-122"/>
                          <a:ea typeface="黑体" panose="02010609060101010101" pitchFamily="49" charset="-122"/>
                          <a:cs typeface="宋体" panose="02010600030101010101" pitchFamily="2" charset="-122"/>
                        </a:rPr>
                        <a:t>9</a:t>
                      </a:r>
                      <a:r>
                        <a:rPr lang="zh-CN" altLang="en-US" sz="2400" b="1">
                          <a:solidFill>
                            <a:srgbClr val="FF0000"/>
                          </a:solidFill>
                          <a:latin typeface="黑体" panose="02010609060101010101" pitchFamily="49" charset="-122"/>
                          <a:ea typeface="黑体" panose="02010609060101010101" pitchFamily="49" charset="-122"/>
                          <a:cs typeface="宋体" panose="02010600030101010101" pitchFamily="2" charset="-122"/>
                        </a:rPr>
                        <a:t>道选择题考查不同点</a:t>
                      </a:r>
                      <a:endParaRPr lang="zh-CN" altLang="en-US" sz="2400" b="1">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353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宋体" panose="02010600030101010101" pitchFamily="2" charset="-122"/>
                        </a:rPr>
                        <a:t>财产从公有到私有的变化</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353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2</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宋体" panose="02010600030101010101" pitchFamily="2" charset="-122"/>
                        </a:rPr>
                        <a:t>从先秦尚马到东汉尚牛的变化</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353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3</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宋体" panose="02010600030101010101" pitchFamily="2" charset="-122"/>
                        </a:rPr>
                        <a:t>从西汉京畿到隋代京畿范围的变化</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353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4</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2000" b="0">
                          <a:latin typeface="黑体" panose="02010609060101010101" pitchFamily="49" charset="-122"/>
                          <a:ea typeface="黑体" panose="02010609060101010101" pitchFamily="49" charset="-122"/>
                          <a:cs typeface="宋体" panose="02010600030101010101" pitchFamily="2" charset="-122"/>
                        </a:rPr>
                        <a:t>张载主张</a:t>
                      </a:r>
                      <a:r>
                        <a:rPr lang="en-US" sz="2000" b="0">
                          <a:latin typeface="黑体" panose="02010609060101010101" pitchFamily="49" charset="-122"/>
                          <a:ea typeface="黑体" panose="02010609060101010101" pitchFamily="49" charset="-122"/>
                          <a:cs typeface="宋体" panose="02010600030101010101" pitchFamily="2" charset="-122"/>
                        </a:rPr>
                        <a:t>封建权力从不简到精简的变化</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353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5</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近代</a:t>
                      </a:r>
                      <a:r>
                        <a:rPr lang="zh-CN" altLang="en-US" sz="2000" b="0">
                          <a:latin typeface="黑体" panose="02010609060101010101" pitchFamily="49" charset="-122"/>
                          <a:ea typeface="黑体" panose="02010609060101010101" pitchFamily="49" charset="-122"/>
                          <a:cs typeface="黑体" panose="02010609060101010101" pitchFamily="49" charset="-122"/>
                        </a:rPr>
                        <a:t>中国</a:t>
                      </a:r>
                      <a:r>
                        <a:rPr lang="en-US" sz="2000" b="0">
                          <a:latin typeface="黑体" panose="02010609060101010101" pitchFamily="49" charset="-122"/>
                          <a:ea typeface="黑体" panose="02010609060101010101" pitchFamily="49" charset="-122"/>
                          <a:cs typeface="黑体" panose="02010609060101010101" pitchFamily="49" charset="-122"/>
                        </a:rPr>
                        <a:t>四类商品50年进口总值的变化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353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8</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宋体" panose="02010600030101010101" pitchFamily="2" charset="-122"/>
                        </a:rPr>
                        <a:t>国家与工厂从统一性到独立性的变化</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353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12</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宋体" panose="02010600030101010101" pitchFamily="2" charset="-122"/>
                        </a:rPr>
                        <a:t>美洲和非洲</a:t>
                      </a:r>
                      <a:r>
                        <a:rPr lang="zh-CN" altLang="en-US" sz="2000" b="0">
                          <a:latin typeface="黑体" panose="02010609060101010101" pitchFamily="49" charset="-122"/>
                          <a:ea typeface="黑体" panose="02010609060101010101" pitchFamily="49" charset="-122"/>
                          <a:cs typeface="宋体" panose="02010600030101010101" pitchFamily="2" charset="-122"/>
                        </a:rPr>
                        <a:t>的</a:t>
                      </a:r>
                      <a:r>
                        <a:rPr lang="en-US" sz="2000" b="0">
                          <a:latin typeface="黑体" panose="02010609060101010101" pitchFamily="49" charset="-122"/>
                          <a:ea typeface="黑体" panose="02010609060101010101" pitchFamily="49" charset="-122"/>
                          <a:cs typeface="宋体" panose="02010600030101010101" pitchFamily="2" charset="-122"/>
                        </a:rPr>
                        <a:t>殖民国家势力的变化</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3535">
                <a:tc>
                  <a:txBody>
                    <a:bodyPr/>
                    <a:p>
                      <a:pPr indent="0" algn="ctr">
                        <a:buNone/>
                      </a:pPr>
                      <a:r>
                        <a:rPr lang="en-US" altLang="en-US" sz="2000" b="0">
                          <a:latin typeface="黑体" panose="02010609060101010101" pitchFamily="49" charset="-122"/>
                          <a:ea typeface="黑体" panose="02010609060101010101" pitchFamily="49" charset="-122"/>
                          <a:cs typeface="宋体" panose="02010600030101010101" pitchFamily="2" charset="-122"/>
                        </a:rPr>
                        <a:t>14</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2000" b="0">
                          <a:latin typeface="黑体" panose="02010609060101010101" pitchFamily="49" charset="-122"/>
                          <a:ea typeface="黑体" panose="02010609060101010101" pitchFamily="49" charset="-122"/>
                          <a:cs typeface="宋体" panose="02010600030101010101" pitchFamily="2" charset="-122"/>
                        </a:rPr>
                        <a:t>非洲从差异困难到建立联合的变化</a:t>
                      </a:r>
                      <a:endParaRPr lang="zh-CN"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353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15</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宋体" panose="02010600030101010101" pitchFamily="2" charset="-122"/>
                        </a:rPr>
                        <a:t>美国国防研发投资占比的变化</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 name="文本框 2"/>
          <p:cNvSpPr txBox="1"/>
          <p:nvPr/>
        </p:nvSpPr>
        <p:spPr>
          <a:xfrm>
            <a:off x="1529080" y="-4445"/>
            <a:ext cx="9385300" cy="583565"/>
          </a:xfrm>
          <a:prstGeom prst="rect">
            <a:avLst/>
          </a:prstGeom>
          <a:solidFill>
            <a:srgbClr val="FF0000"/>
          </a:solidFill>
        </p:spPr>
        <p:txBody>
          <a:bodyPr wrap="square" rtlCol="0">
            <a:spAutoFit/>
          </a:bodyPr>
          <a:p>
            <a:pPr algn="ctr"/>
            <a:r>
              <a:rPr lang="en-US" altLang="zh-CN" sz="3200" b="1">
                <a:solidFill>
                  <a:schemeClr val="bg1"/>
                </a:solidFill>
                <a:latin typeface="黑体" panose="02010609060101010101" pitchFamily="49" charset="-122"/>
                <a:ea typeface="黑体" panose="02010609060101010101" pitchFamily="49" charset="-122"/>
              </a:rPr>
              <a:t>2023</a:t>
            </a:r>
            <a:r>
              <a:rPr lang="zh-CN" altLang="en-US" sz="3200" b="1">
                <a:solidFill>
                  <a:schemeClr val="bg1"/>
                </a:solidFill>
                <a:latin typeface="黑体" panose="02010609060101010101" pitchFamily="49" charset="-122"/>
                <a:ea typeface="黑体" panose="02010609060101010101" pitchFamily="49" charset="-122"/>
              </a:rPr>
              <a:t>年山东卷选择题考查异同比较</a:t>
            </a:r>
            <a:endParaRPr lang="zh-CN" altLang="en-US" sz="3200" b="1">
              <a:solidFill>
                <a:schemeClr val="bg1"/>
              </a:solidFill>
              <a:latin typeface="黑体" panose="02010609060101010101" pitchFamily="49" charset="-122"/>
              <a:ea typeface="黑体" panose="02010609060101010101" pitchFamily="49" charset="-122"/>
            </a:endParaRPr>
          </a:p>
        </p:txBody>
      </p:sp>
      <p:graphicFrame>
        <p:nvGraphicFramePr>
          <p:cNvPr id="5" name="表格 4"/>
          <p:cNvGraphicFramePr/>
          <p:nvPr/>
        </p:nvGraphicFramePr>
        <p:xfrm>
          <a:off x="1512570" y="4424680"/>
          <a:ext cx="9400540" cy="1132840"/>
        </p:xfrm>
        <a:graphic>
          <a:graphicData uri="http://schemas.openxmlformats.org/drawingml/2006/table">
            <a:tbl>
              <a:tblPr firstRow="1" bandRow="1">
                <a:tableStyleId>{5940675A-B579-460E-94D1-54222C63F5DA}</a:tableStyleId>
              </a:tblPr>
              <a:tblGrid>
                <a:gridCol w="1477645"/>
                <a:gridCol w="7922895"/>
              </a:tblGrid>
              <a:tr h="207010">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题号</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solidFill>
                            <a:srgbClr val="FF0000"/>
                          </a:solidFill>
                          <a:latin typeface="黑体" panose="02010609060101010101" pitchFamily="49" charset="-122"/>
                          <a:ea typeface="黑体" panose="02010609060101010101" pitchFamily="49" charset="-122"/>
                          <a:cs typeface="宋体" panose="02010600030101010101" pitchFamily="2" charset="-122"/>
                        </a:rPr>
                        <a:t>4</a:t>
                      </a:r>
                      <a:r>
                        <a:rPr lang="zh-CN" altLang="en-US" sz="2400" b="1">
                          <a:solidFill>
                            <a:srgbClr val="FF0000"/>
                          </a:solidFill>
                          <a:latin typeface="黑体" panose="02010609060101010101" pitchFamily="49" charset="-122"/>
                          <a:ea typeface="黑体" panose="02010609060101010101" pitchFamily="49" charset="-122"/>
                          <a:cs typeface="宋体" panose="02010600030101010101" pitchFamily="2" charset="-122"/>
                        </a:rPr>
                        <a:t>道选择题</a:t>
                      </a:r>
                      <a:r>
                        <a:rPr lang="en-US" sz="2400" b="1">
                          <a:solidFill>
                            <a:srgbClr val="FF0000"/>
                          </a:solidFill>
                          <a:latin typeface="黑体" panose="02010609060101010101" pitchFamily="49" charset="-122"/>
                          <a:ea typeface="黑体" panose="02010609060101010101" pitchFamily="49" charset="-122"/>
                          <a:cs typeface="宋体" panose="02010600030101010101" pitchFamily="2" charset="-122"/>
                        </a:rPr>
                        <a:t>考查相同</a:t>
                      </a:r>
                      <a:r>
                        <a:rPr lang="zh-CN" altLang="en-US" sz="2400" b="1">
                          <a:solidFill>
                            <a:srgbClr val="FF0000"/>
                          </a:solidFill>
                          <a:latin typeface="黑体" panose="02010609060101010101" pitchFamily="49" charset="-122"/>
                          <a:ea typeface="黑体" panose="02010609060101010101" pitchFamily="49" charset="-122"/>
                          <a:cs typeface="宋体" panose="02010600030101010101" pitchFamily="2" charset="-122"/>
                        </a:rPr>
                        <a:t>点</a:t>
                      </a:r>
                      <a:endParaRPr lang="zh-CN" altLang="en-US" sz="2400" b="1">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07010">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9</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1950年代、2003年、2012年后我国外交政策的相同点</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07010">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10</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宋体" panose="02010600030101010101" pitchFamily="2" charset="-122"/>
                        </a:rPr>
                        <a:t>亚述、安息、罗马拱门形制的相同点</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07010">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11</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宋体" panose="02010600030101010101" pitchFamily="2" charset="-122"/>
                        </a:rPr>
                        <a:t>威斯特伐利亚体系、维也纳体系的相同点</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4800">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13</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宋体" panose="02010600030101010101" pitchFamily="2" charset="-122"/>
                        </a:rPr>
                        <a:t>《物种起源》《资本论》的相同点</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nvSpPr>
        <p:spPr>
          <a:xfrm>
            <a:off x="1528445" y="6089015"/>
            <a:ext cx="9367520" cy="368300"/>
          </a:xfrm>
          <a:prstGeom prst="rect">
            <a:avLst/>
          </a:prstGeom>
          <a:noFill/>
        </p:spPr>
        <p:txBody>
          <a:bodyPr wrap="square" rtlCol="0">
            <a:spAutoFit/>
          </a:bodyPr>
          <a:p>
            <a:pPr algn="ctr"/>
            <a:r>
              <a:rPr lang="zh-CN" altLang="en-US">
                <a:latin typeface="楷体" panose="02010609060101010101" charset="-122"/>
                <a:ea typeface="楷体" panose="02010609060101010101" charset="-122"/>
                <a:cs typeface="楷体" panose="02010609060101010101" charset="-122"/>
              </a:rPr>
              <a:t>（第</a:t>
            </a:r>
            <a:r>
              <a:rPr lang="en-US" altLang="zh-CN">
                <a:latin typeface="楷体" panose="02010609060101010101" charset="-122"/>
                <a:ea typeface="楷体" panose="02010609060101010101" charset="-122"/>
                <a:cs typeface="楷体" panose="02010609060101010101" charset="-122"/>
              </a:rPr>
              <a:t>6</a:t>
            </a:r>
            <a:r>
              <a:rPr lang="zh-CN" altLang="en-US">
                <a:latin typeface="楷体" panose="02010609060101010101" charset="-122"/>
                <a:ea typeface="楷体" panose="02010609060101010101" charset="-122"/>
                <a:cs typeface="楷体" panose="02010609060101010101" charset="-122"/>
              </a:rPr>
              <a:t>题</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少年与社会</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、第</a:t>
            </a:r>
            <a:r>
              <a:rPr lang="en-US" altLang="zh-CN">
                <a:latin typeface="楷体" panose="02010609060101010101" charset="-122"/>
                <a:ea typeface="楷体" panose="02010609060101010101" charset="-122"/>
                <a:cs typeface="楷体" panose="02010609060101010101" charset="-122"/>
              </a:rPr>
              <a:t>7</a:t>
            </a:r>
            <a:r>
              <a:rPr lang="zh-CN" altLang="en-US">
                <a:latin typeface="楷体" panose="02010609060101010101" charset="-122"/>
                <a:ea typeface="楷体" panose="02010609060101010101" charset="-122"/>
                <a:cs typeface="楷体" panose="02010609060101010101" charset="-122"/>
              </a:rPr>
              <a:t>题抗战民众剧团</a:t>
            </a:r>
            <a:r>
              <a:rPr lang="zh-CN" altLang="en-US">
                <a:latin typeface="楷体" panose="02010609060101010101" charset="-122"/>
                <a:ea typeface="楷体" panose="02010609060101010101" charset="-122"/>
                <a:cs typeface="楷体" panose="02010609060101010101" charset="-122"/>
                <a:sym typeface="+mn-ea"/>
              </a:rPr>
              <a:t>除外</a:t>
            </a:r>
            <a:r>
              <a:rPr lang="zh-CN" altLang="en-US">
                <a:latin typeface="楷体" panose="02010609060101010101" charset="-122"/>
                <a:ea typeface="楷体" panose="02010609060101010101" charset="-122"/>
                <a:cs typeface="楷体" panose="02010609060101010101" charset="-122"/>
              </a:rPr>
              <a:t>）</a:t>
            </a:r>
            <a:endParaRPr lang="zh-CN" altLang="en-US">
              <a:latin typeface="楷体" panose="02010609060101010101" charset="-122"/>
              <a:ea typeface="楷体" panose="02010609060101010101" charset="-122"/>
              <a:cs typeface="楷体" panose="02010609060101010101" charset="-12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04900" y="894080"/>
            <a:ext cx="9981565" cy="2399665"/>
          </a:xfrm>
          <a:prstGeom prst="rect">
            <a:avLst/>
          </a:prstGeom>
          <a:noFill/>
        </p:spPr>
        <p:txBody>
          <a:bodyPr wrap="square" rtlCol="0">
            <a:spAutoFit/>
          </a:bodyPr>
          <a:p>
            <a:pPr indent="0" fontAlgn="auto">
              <a:lnSpc>
                <a:spcPct val="150000"/>
              </a:lnSpc>
              <a:buFont typeface="Wingdings" panose="05000000000000000000" charset="0"/>
              <a:buNone/>
            </a:pPr>
            <a:r>
              <a:rPr lang="en-US" altLang="zh-CN" sz="2000">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000" u="sng">
                <a:latin typeface="黑体" panose="02010609060101010101" pitchFamily="49" charset="-122"/>
                <a:ea typeface="黑体" panose="02010609060101010101" pitchFamily="49" charset="-122"/>
                <a:cs typeface="黑体" panose="02010609060101010101" pitchFamily="49" charset="-122"/>
                <a:sym typeface="+mn-ea"/>
              </a:rPr>
              <a:t>中国古代史</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的课标要求</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出现了8次</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“变”</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（变化/变动)</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a:t>
            </a:r>
            <a:endParaRPr lang="en-US" altLang="zh-CN" sz="2000">
              <a:latin typeface="黑体" panose="02010609060101010101" pitchFamily="49" charset="-122"/>
              <a:ea typeface="黑体" panose="02010609060101010101" pitchFamily="49" charset="-122"/>
              <a:cs typeface="黑体" panose="02010609060101010101" pitchFamily="49" charset="-122"/>
              <a:sym typeface="+mn-ea"/>
            </a:endParaRPr>
          </a:p>
          <a:p>
            <a:pPr indent="0" fontAlgn="auto">
              <a:lnSpc>
                <a:spcPct val="150000"/>
              </a:lnSpc>
              <a:buFont typeface="Wingdings" panose="05000000000000000000" charset="0"/>
              <a:buNone/>
            </a:pPr>
            <a:r>
              <a:rPr lang="en-US" altLang="zh-CN" sz="2000">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000" u="sng">
                <a:latin typeface="黑体" panose="02010609060101010101" pitchFamily="49" charset="-122"/>
                <a:ea typeface="黑体" panose="02010609060101010101" pitchFamily="49" charset="-122"/>
                <a:cs typeface="黑体" panose="02010609060101010101" pitchFamily="49" charset="-122"/>
                <a:sym typeface="+mn-ea"/>
              </a:rPr>
              <a:t>世界史</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的课标要求出现</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6</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次</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“变”</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（变化/变动</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改变)，</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5</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次</a:t>
            </a:r>
            <a:r>
              <a:rPr lang="en-US" altLang="zh-CN"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不同</a:t>
            </a:r>
            <a:r>
              <a:rPr lang="en-US" altLang="zh-CN"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endPar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p>
            <a:pPr indent="0" fontAlgn="auto">
              <a:lnSpc>
                <a:spcPct val="150000"/>
              </a:lnSpc>
              <a:buFont typeface="Wingdings" panose="05000000000000000000" charset="0"/>
              <a:buNone/>
            </a:pPr>
            <a:r>
              <a:rPr lang="zh-CN" altLang="en-US" sz="2000">
                <a:latin typeface="黑体" panose="02010609060101010101" pitchFamily="49" charset="-122"/>
                <a:ea typeface="黑体" panose="02010609060101010101" pitchFamily="49" charset="-122"/>
                <a:cs typeface="黑体" panose="02010609060101010101" pitchFamily="49" charset="-122"/>
                <a:sym typeface="+mn-ea"/>
              </a:rPr>
              <a:t>    课标明确提出</a:t>
            </a:r>
            <a:r>
              <a:rPr lang="en-US" altLang="zh-CN"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u="sng">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理解不同时空下历史的延续、变迁与发展</a:t>
            </a:r>
            <a:r>
              <a:rPr lang="en-US" altLang="zh-CN"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sz="2000">
                <a:latin typeface="黑体" panose="02010609060101010101" pitchFamily="49" charset="-122"/>
                <a:ea typeface="黑体" panose="02010609060101010101" pitchFamily="49" charset="-122"/>
                <a:cs typeface="黑体" panose="02010609060101010101" pitchFamily="49" charset="-122"/>
                <a:sym typeface="+mn-ea"/>
              </a:rPr>
              <a:t>。因此，</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我们对课标的研读需要深入挖掘，合理整合，从整体和多角度认识历史的发展与变迁。</a:t>
            </a:r>
            <a:endParaRPr lang="zh-CN" altLang="en-US" sz="2000">
              <a:latin typeface="黑体" panose="02010609060101010101" pitchFamily="49" charset="-122"/>
              <a:ea typeface="黑体" panose="02010609060101010101" pitchFamily="49" charset="-122"/>
              <a:cs typeface="黑体" panose="02010609060101010101" pitchFamily="49" charset="-122"/>
              <a:sym typeface="+mn-ea"/>
            </a:endParaRPr>
          </a:p>
          <a:p>
            <a:pPr indent="0" fontAlgn="auto">
              <a:lnSpc>
                <a:spcPct val="150000"/>
              </a:lnSpc>
              <a:buFont typeface="Wingdings" panose="05000000000000000000" charset="0"/>
              <a:buNone/>
            </a:pPr>
            <a:r>
              <a:rPr lang="en-US" altLang="zh-CN"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   2023</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年全国新课标卷历史试题，</a:t>
            </a:r>
            <a:r>
              <a:rPr lang="en-US" altLang="zh-CN"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12</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道客观题，有</a:t>
            </a:r>
            <a:r>
              <a:rPr lang="en-US" altLang="zh-CN"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7</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道在考</a:t>
            </a:r>
            <a:r>
              <a:rPr lang="en-US" altLang="zh-CN"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变化</a:t>
            </a:r>
            <a:r>
              <a:rPr lang="en-US" altLang="zh-CN"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2024</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年</a:t>
            </a:r>
            <a:r>
              <a:rPr lang="en-US" altLang="zh-CN"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9</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道。</a:t>
            </a:r>
            <a:endPar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p:txBody>
      </p:sp>
      <p:graphicFrame>
        <p:nvGraphicFramePr>
          <p:cNvPr id="5" name="表格 4"/>
          <p:cNvGraphicFramePr/>
          <p:nvPr/>
        </p:nvGraphicFramePr>
        <p:xfrm>
          <a:off x="1104900" y="3505200"/>
          <a:ext cx="10599420" cy="2447290"/>
        </p:xfrm>
        <a:graphic>
          <a:graphicData uri="http://schemas.openxmlformats.org/drawingml/2006/table">
            <a:tbl>
              <a:tblPr firstRow="1" bandRow="1">
                <a:tableStyleId>{5940675A-B579-460E-94D1-54222C63F5DA}</a:tableStyleId>
              </a:tblPr>
              <a:tblGrid>
                <a:gridCol w="782955"/>
                <a:gridCol w="4079240"/>
                <a:gridCol w="786765"/>
                <a:gridCol w="4950460"/>
              </a:tblGrid>
              <a:tr h="407670">
                <a:tc gridSpan="4">
                  <a:txBody>
                    <a:bodyPr/>
                    <a:p>
                      <a:pPr indent="0" algn="ctr">
                        <a:buNone/>
                      </a:pPr>
                      <a:r>
                        <a:rPr lang="en-US" sz="2400" b="1">
                          <a:solidFill>
                            <a:srgbClr val="FF0000"/>
                          </a:solidFill>
                          <a:latin typeface="黑体" panose="02010609060101010101" pitchFamily="49" charset="-122"/>
                          <a:ea typeface="黑体" panose="02010609060101010101" pitchFamily="49" charset="-122"/>
                          <a:cs typeface="黑体" panose="02010609060101010101" pitchFamily="49" charset="-122"/>
                        </a:rPr>
                        <a:t>2024年全国新课程卷</a:t>
                      </a:r>
                      <a:r>
                        <a:rPr lang="zh-CN" altLang="en-US" sz="1600" b="1">
                          <a:solidFill>
                            <a:srgbClr val="FF0000"/>
                          </a:solidFill>
                          <a:latin typeface="楷体" panose="02010609060101010101" charset="-122"/>
                          <a:ea typeface="楷体" panose="02010609060101010101" charset="-122"/>
                          <a:cs typeface="黑体" panose="02010609060101010101" pitchFamily="49" charset="-122"/>
                        </a:rPr>
                        <a:t>（</a:t>
                      </a:r>
                      <a:r>
                        <a:rPr lang="en-US" altLang="zh-CN" sz="1600" b="1">
                          <a:solidFill>
                            <a:srgbClr val="FF0000"/>
                          </a:solidFill>
                          <a:latin typeface="楷体" panose="02010609060101010101" charset="-122"/>
                          <a:ea typeface="楷体" panose="02010609060101010101" charset="-122"/>
                          <a:cs typeface="黑体" panose="02010609060101010101" pitchFamily="49" charset="-122"/>
                        </a:rPr>
                        <a:t>9+1</a:t>
                      </a:r>
                      <a:r>
                        <a:rPr lang="zh-CN" altLang="en-US" sz="1600" b="1">
                          <a:solidFill>
                            <a:srgbClr val="FF0000"/>
                          </a:solidFill>
                          <a:latin typeface="楷体" panose="02010609060101010101" charset="-122"/>
                          <a:ea typeface="楷体" panose="02010609060101010101" charset="-122"/>
                          <a:cs typeface="黑体" panose="02010609060101010101" pitchFamily="49" charset="-122"/>
                        </a:rPr>
                        <a:t>）</a:t>
                      </a:r>
                      <a:endParaRPr lang="zh-CN" altLang="en-US" sz="1600" b="1">
                        <a:solidFill>
                          <a:srgbClr val="FF0000"/>
                        </a:solidFill>
                        <a:latin typeface="楷体" panose="02010609060101010101" charset="-122"/>
                        <a:ea typeface="楷体" panose="02010609060101010101"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40360">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题号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历史的发展变化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题号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历史的发展变化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725">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24</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史前遗址大小墓葬形制规模的变化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32</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17世纪法国细布工场生产方式的变化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725">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26</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魏晋皇权更替方式的变化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33</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19-20世纪非洲民解团体的变化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725">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28</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清初农民从自耕到租佃的变化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34</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布党在大城市苏维埃力量的变化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0360">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29</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清末新军军官来源的变化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35</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二战后美英货币体系主导地位的变化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725">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31</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16-17世纪航海活动的变化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44</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从建国初到新时代我国装备制造业的变化 </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nvGraphicFramePr>
        <p:xfrm>
          <a:off x="1532255" y="863600"/>
          <a:ext cx="9401175" cy="4921250"/>
        </p:xfrm>
        <a:graphic>
          <a:graphicData uri="http://schemas.openxmlformats.org/drawingml/2006/table">
            <a:tbl>
              <a:tblPr firstRow="1" bandRow="1">
                <a:tableStyleId>{5940675A-B579-460E-94D1-54222C63F5DA}</a:tableStyleId>
              </a:tblPr>
              <a:tblGrid>
                <a:gridCol w="1485900"/>
                <a:gridCol w="7915275"/>
              </a:tblGrid>
              <a:tr h="49212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题号</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9</a:t>
                      </a:r>
                      <a:r>
                        <a:rPr lang="zh-CN" altLang="en-US" sz="2000" b="0">
                          <a:latin typeface="黑体" panose="02010609060101010101" pitchFamily="49" charset="-122"/>
                          <a:ea typeface="黑体" panose="02010609060101010101" pitchFamily="49" charset="-122"/>
                          <a:cs typeface="宋体" panose="02010600030101010101" pitchFamily="2" charset="-122"/>
                        </a:rPr>
                        <a:t>道选择题</a:t>
                      </a:r>
                      <a:r>
                        <a:rPr lang="en-US" sz="2000" b="0">
                          <a:latin typeface="黑体" panose="02010609060101010101" pitchFamily="49" charset="-122"/>
                          <a:ea typeface="黑体" panose="02010609060101010101" pitchFamily="49" charset="-122"/>
                          <a:cs typeface="宋体" panose="02010600030101010101" pitchFamily="2" charset="-122"/>
                        </a:rPr>
                        <a:t>考查</a:t>
                      </a:r>
                      <a:r>
                        <a:rPr lang="zh-CN" altLang="en-US" sz="2000" b="0">
                          <a:latin typeface="黑体" panose="02010609060101010101" pitchFamily="49" charset="-122"/>
                          <a:ea typeface="黑体" panose="02010609060101010101" pitchFamily="49" charset="-122"/>
                          <a:cs typeface="宋体" panose="02010600030101010101" pitchFamily="2" charset="-122"/>
                        </a:rPr>
                        <a:t>历史的</a:t>
                      </a:r>
                      <a:r>
                        <a:rPr lang="zh-CN" altLang="en-US" sz="2000">
                          <a:latin typeface="黑体" panose="02010609060101010101" pitchFamily="49" charset="-122"/>
                          <a:ea typeface="黑体" panose="02010609060101010101" pitchFamily="49" charset="-122"/>
                          <a:cs typeface="宋体" panose="02010600030101010101" pitchFamily="2" charset="-122"/>
                          <a:sym typeface="+mn-ea"/>
                        </a:rPr>
                        <a:t>发展</a:t>
                      </a:r>
                      <a:r>
                        <a:rPr lang="zh-CN" altLang="en-US" sz="2000" b="0">
                          <a:latin typeface="黑体" panose="02010609060101010101" pitchFamily="49" charset="-122"/>
                          <a:ea typeface="黑体" panose="02010609060101010101" pitchFamily="49" charset="-122"/>
                          <a:cs typeface="宋体" panose="02010600030101010101" pitchFamily="2" charset="-122"/>
                        </a:rPr>
                        <a:t>变化</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12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宋体" panose="02010600030101010101" pitchFamily="2" charset="-122"/>
                        </a:rPr>
                        <a:t>财产从公有到私有的变化</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12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2</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宋体" panose="02010600030101010101" pitchFamily="2" charset="-122"/>
                        </a:rPr>
                        <a:t>从先秦尚马到东汉尚牛的变化</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12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3</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宋体" panose="02010600030101010101" pitchFamily="2" charset="-122"/>
                        </a:rPr>
                        <a:t>从西汉京畿到隋代京畿范围的变化</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12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4</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2000" b="0">
                          <a:latin typeface="黑体" panose="02010609060101010101" pitchFamily="49" charset="-122"/>
                          <a:ea typeface="黑体" panose="02010609060101010101" pitchFamily="49" charset="-122"/>
                          <a:cs typeface="宋体" panose="02010600030101010101" pitchFamily="2" charset="-122"/>
                        </a:rPr>
                        <a:t>张载主张</a:t>
                      </a:r>
                      <a:r>
                        <a:rPr lang="en-US" sz="2000" b="0">
                          <a:latin typeface="黑体" panose="02010609060101010101" pitchFamily="49" charset="-122"/>
                          <a:ea typeface="黑体" panose="02010609060101010101" pitchFamily="49" charset="-122"/>
                          <a:cs typeface="宋体" panose="02010600030101010101" pitchFamily="2" charset="-122"/>
                        </a:rPr>
                        <a:t>封建权力从不简到精简的变化</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12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5</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近代</a:t>
                      </a:r>
                      <a:r>
                        <a:rPr lang="zh-CN" altLang="en-US" sz="2000" b="0">
                          <a:latin typeface="黑体" panose="02010609060101010101" pitchFamily="49" charset="-122"/>
                          <a:ea typeface="黑体" panose="02010609060101010101" pitchFamily="49" charset="-122"/>
                          <a:cs typeface="黑体" panose="02010609060101010101" pitchFamily="49" charset="-122"/>
                        </a:rPr>
                        <a:t>中国</a:t>
                      </a:r>
                      <a:r>
                        <a:rPr lang="en-US" sz="2000" b="0">
                          <a:latin typeface="黑体" panose="02010609060101010101" pitchFamily="49" charset="-122"/>
                          <a:ea typeface="黑体" panose="02010609060101010101" pitchFamily="49" charset="-122"/>
                          <a:cs typeface="黑体" panose="02010609060101010101" pitchFamily="49" charset="-122"/>
                        </a:rPr>
                        <a:t>四类商品50年进口总值的变化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12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8</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宋体" panose="02010600030101010101" pitchFamily="2" charset="-122"/>
                        </a:rPr>
                        <a:t>国家与工厂从统一性到独立性的变化</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12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12</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宋体" panose="02010600030101010101" pitchFamily="2" charset="-122"/>
                        </a:rPr>
                        <a:t>美洲和非洲</a:t>
                      </a:r>
                      <a:r>
                        <a:rPr lang="zh-CN" altLang="en-US" sz="2000" b="0">
                          <a:latin typeface="黑体" panose="02010609060101010101" pitchFamily="49" charset="-122"/>
                          <a:ea typeface="黑体" panose="02010609060101010101" pitchFamily="49" charset="-122"/>
                          <a:cs typeface="宋体" panose="02010600030101010101" pitchFamily="2" charset="-122"/>
                        </a:rPr>
                        <a:t>的</a:t>
                      </a:r>
                      <a:r>
                        <a:rPr lang="en-US" sz="2000" b="0">
                          <a:latin typeface="黑体" panose="02010609060101010101" pitchFamily="49" charset="-122"/>
                          <a:ea typeface="黑体" panose="02010609060101010101" pitchFamily="49" charset="-122"/>
                          <a:cs typeface="宋体" panose="02010600030101010101" pitchFamily="2" charset="-122"/>
                        </a:rPr>
                        <a:t>殖民国家势力的变化</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125">
                <a:tc>
                  <a:txBody>
                    <a:bodyPr/>
                    <a:p>
                      <a:pPr indent="0" algn="ctr">
                        <a:buNone/>
                      </a:pPr>
                      <a:r>
                        <a:rPr lang="en-US" altLang="en-US" sz="2000" b="0">
                          <a:latin typeface="黑体" panose="02010609060101010101" pitchFamily="49" charset="-122"/>
                          <a:ea typeface="黑体" panose="02010609060101010101" pitchFamily="49" charset="-122"/>
                          <a:cs typeface="宋体" panose="02010600030101010101" pitchFamily="2" charset="-122"/>
                        </a:rPr>
                        <a:t>14</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2000" b="0">
                          <a:latin typeface="黑体" panose="02010609060101010101" pitchFamily="49" charset="-122"/>
                          <a:ea typeface="黑体" panose="02010609060101010101" pitchFamily="49" charset="-122"/>
                          <a:cs typeface="宋体" panose="02010600030101010101" pitchFamily="2" charset="-122"/>
                        </a:rPr>
                        <a:t>非洲从差异困难到建立联合的变化</a:t>
                      </a:r>
                      <a:endParaRPr lang="zh-CN"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12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15</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宋体" panose="02010600030101010101" pitchFamily="2" charset="-122"/>
                        </a:rPr>
                        <a:t>美国国防研发投资占比的变化</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 name="文本框 2"/>
          <p:cNvSpPr txBox="1"/>
          <p:nvPr/>
        </p:nvSpPr>
        <p:spPr>
          <a:xfrm>
            <a:off x="-26035" y="-4445"/>
            <a:ext cx="12214225" cy="583565"/>
          </a:xfrm>
          <a:prstGeom prst="rect">
            <a:avLst/>
          </a:prstGeom>
          <a:solidFill>
            <a:srgbClr val="FF0000"/>
          </a:solidFill>
        </p:spPr>
        <p:txBody>
          <a:bodyPr wrap="square" rtlCol="0">
            <a:spAutoFit/>
          </a:bodyPr>
          <a:p>
            <a:pPr algn="ctr"/>
            <a:r>
              <a:rPr lang="en-US" altLang="zh-CN" sz="3200" b="1">
                <a:solidFill>
                  <a:schemeClr val="bg1"/>
                </a:solidFill>
                <a:latin typeface="黑体" panose="02010609060101010101" pitchFamily="49" charset="-122"/>
                <a:ea typeface="黑体" panose="02010609060101010101" pitchFamily="49" charset="-122"/>
              </a:rPr>
              <a:t>2023</a:t>
            </a:r>
            <a:r>
              <a:rPr lang="zh-CN" altLang="en-US" sz="3200" b="1">
                <a:solidFill>
                  <a:schemeClr val="bg1"/>
                </a:solidFill>
                <a:latin typeface="黑体" panose="02010609060101010101" pitchFamily="49" charset="-122"/>
                <a:ea typeface="黑体" panose="02010609060101010101" pitchFamily="49" charset="-122"/>
              </a:rPr>
              <a:t>年山东卷中</a:t>
            </a:r>
            <a:r>
              <a:rPr lang="zh-CN" altLang="en-US" sz="3200" b="1">
                <a:solidFill>
                  <a:schemeClr val="bg1"/>
                </a:solidFill>
                <a:latin typeface="黑体" panose="02010609060101010101" pitchFamily="49" charset="-122"/>
                <a:ea typeface="黑体" panose="02010609060101010101" pitchFamily="49" charset="-122"/>
                <a:sym typeface="+mn-ea"/>
              </a:rPr>
              <a:t>的</a:t>
            </a:r>
            <a:r>
              <a:rPr lang="en-US" altLang="zh-CN" sz="3200" b="1">
                <a:solidFill>
                  <a:schemeClr val="bg1"/>
                </a:solidFill>
                <a:latin typeface="黑体" panose="02010609060101010101" pitchFamily="49" charset="-122"/>
                <a:ea typeface="黑体" panose="02010609060101010101" pitchFamily="49" charset="-122"/>
              </a:rPr>
              <a:t>“</a:t>
            </a:r>
            <a:r>
              <a:rPr lang="zh-CN" altLang="en-US" sz="3200" b="1">
                <a:solidFill>
                  <a:schemeClr val="bg1"/>
                </a:solidFill>
                <a:latin typeface="黑体" panose="02010609060101010101" pitchFamily="49" charset="-122"/>
                <a:ea typeface="黑体" panose="02010609060101010101" pitchFamily="49" charset="-122"/>
              </a:rPr>
              <a:t>变化</a:t>
            </a:r>
            <a:r>
              <a:rPr lang="en-US" altLang="zh-CN" sz="3200" b="1">
                <a:solidFill>
                  <a:schemeClr val="bg1"/>
                </a:solidFill>
                <a:latin typeface="黑体" panose="02010609060101010101" pitchFamily="49" charset="-122"/>
                <a:ea typeface="黑体" panose="02010609060101010101" pitchFamily="49" charset="-122"/>
              </a:rPr>
              <a:t>”</a:t>
            </a:r>
            <a:endParaRPr lang="en-US" altLang="zh-CN" sz="3200" b="1">
              <a:solidFill>
                <a:schemeClr val="bg1"/>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表格 2"/>
          <p:cNvGraphicFramePr/>
          <p:nvPr/>
        </p:nvGraphicFramePr>
        <p:xfrm>
          <a:off x="789940" y="930910"/>
          <a:ext cx="10826115" cy="4878070"/>
        </p:xfrm>
        <a:graphic>
          <a:graphicData uri="http://schemas.openxmlformats.org/drawingml/2006/table">
            <a:tbl>
              <a:tblPr firstRow="1" bandRow="1">
                <a:tableStyleId>{5940675A-B579-460E-94D1-54222C63F5DA}</a:tableStyleId>
              </a:tblPr>
              <a:tblGrid>
                <a:gridCol w="901700"/>
                <a:gridCol w="4509135"/>
                <a:gridCol w="851535"/>
                <a:gridCol w="4563745"/>
              </a:tblGrid>
              <a:tr h="443865">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题号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历史的发展变化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题号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历史的发展变化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760">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1</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古代商业从低级向高级发展的变化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12</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从启蒙思想到空想社会主义的变化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125">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2</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对地方风俗的政策从西周到春秋的变化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13</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停战之路从大兵到文官的变化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760">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4</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兽医从宋元尚马到明清尚牛的变化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14</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美国对外私人投资和政府投资的变化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760">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5</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英国建筑师从少到多的变化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15</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英国四类商品进口总值的变化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760">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6</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从辛亥革命到国民大革命的变化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16</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江南经济区从汉代到唐代的变化</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2760">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7</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中国报刊名称关键词各时期的变化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17</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对鸦片战争的认知从学生到学者的变化</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3395">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8</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中国科学院办院方针的变化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18</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上海工业发展从旧中国到新中国的变化</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1490">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9</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南北关系从旧到新的变化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19</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非洲的解放从现实到理想的变化</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3395">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11</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13世纪前后西欧行会特点的变化</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zh-CN" altLang="en-US" sz="1600" b="0">
                          <a:latin typeface="楷体" panose="02010609060101010101" charset="-122"/>
                          <a:ea typeface="楷体" panose="02010609060101010101" charset="-122"/>
                          <a:cs typeface="楷体" panose="02010609060101010101" charset="-122"/>
                        </a:rPr>
                        <a:t>第</a:t>
                      </a:r>
                      <a:r>
                        <a:rPr lang="en-US" altLang="zh-CN" sz="1600" b="0">
                          <a:latin typeface="楷体" panose="02010609060101010101" charset="-122"/>
                          <a:ea typeface="楷体" panose="02010609060101010101" charset="-122"/>
                          <a:cs typeface="楷体" panose="02010609060101010101" charset="-122"/>
                        </a:rPr>
                        <a:t>3</a:t>
                      </a:r>
                      <a:r>
                        <a:rPr lang="zh-CN" altLang="en-US" sz="1600" b="0">
                          <a:latin typeface="楷体" panose="02010609060101010101" charset="-122"/>
                          <a:ea typeface="楷体" panose="02010609060101010101" charset="-122"/>
                          <a:cs typeface="楷体" panose="02010609060101010101" charset="-122"/>
                        </a:rPr>
                        <a:t>题宋代传统观念的不变、第</a:t>
                      </a:r>
                      <a:r>
                        <a:rPr lang="en-US" altLang="zh-CN" sz="1600" b="0">
                          <a:latin typeface="楷体" panose="02010609060101010101" charset="-122"/>
                          <a:ea typeface="楷体" panose="02010609060101010101" charset="-122"/>
                          <a:cs typeface="楷体" panose="02010609060101010101" charset="-122"/>
                        </a:rPr>
                        <a:t>10</a:t>
                      </a:r>
                      <a:r>
                        <a:rPr lang="zh-CN" altLang="en-US" sz="1600" b="0">
                          <a:latin typeface="楷体" panose="02010609060101010101" charset="-122"/>
                          <a:ea typeface="楷体" panose="02010609060101010101" charset="-122"/>
                          <a:cs typeface="楷体" panose="02010609060101010101" charset="-122"/>
                        </a:rPr>
                        <a:t>题两大古文明的相同</a:t>
                      </a:r>
                      <a:endParaRPr lang="zh-CN" altLang="en-US" sz="1600" b="0">
                        <a:latin typeface="楷体" panose="02010609060101010101" charset="-122"/>
                        <a:ea typeface="楷体" panose="02010609060101010101" charset="-122"/>
                        <a:cs typeface="楷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
        <p:nvSpPr>
          <p:cNvPr id="4" name="文本框 3"/>
          <p:cNvSpPr txBox="1"/>
          <p:nvPr/>
        </p:nvSpPr>
        <p:spPr>
          <a:xfrm>
            <a:off x="-26035" y="-4445"/>
            <a:ext cx="12214225" cy="583565"/>
          </a:xfrm>
          <a:prstGeom prst="rect">
            <a:avLst/>
          </a:prstGeom>
          <a:solidFill>
            <a:srgbClr val="FF0000"/>
          </a:solidFill>
        </p:spPr>
        <p:txBody>
          <a:bodyPr wrap="square" rtlCol="0">
            <a:spAutoFit/>
          </a:bodyPr>
          <a:p>
            <a:pPr algn="ctr"/>
            <a:r>
              <a:rPr lang="en-US" altLang="zh-CN" sz="3200" b="1">
                <a:solidFill>
                  <a:schemeClr val="bg1"/>
                </a:solidFill>
                <a:latin typeface="黑体" panose="02010609060101010101" pitchFamily="49" charset="-122"/>
                <a:ea typeface="黑体" panose="02010609060101010101" pitchFamily="49" charset="-122"/>
              </a:rPr>
              <a:t>2024</a:t>
            </a:r>
            <a:r>
              <a:rPr lang="zh-CN" altLang="en-US" sz="3200" b="1">
                <a:solidFill>
                  <a:schemeClr val="bg1"/>
                </a:solidFill>
                <a:latin typeface="黑体" panose="02010609060101010101" pitchFamily="49" charset="-122"/>
                <a:ea typeface="黑体" panose="02010609060101010101" pitchFamily="49" charset="-122"/>
              </a:rPr>
              <a:t>年山东卷中</a:t>
            </a:r>
            <a:r>
              <a:rPr lang="zh-CN" altLang="en-US" sz="3200" b="1">
                <a:solidFill>
                  <a:schemeClr val="bg1"/>
                </a:solidFill>
                <a:latin typeface="黑体" panose="02010609060101010101" pitchFamily="49" charset="-122"/>
                <a:ea typeface="黑体" panose="02010609060101010101" pitchFamily="49" charset="-122"/>
                <a:sym typeface="+mn-ea"/>
              </a:rPr>
              <a:t>的</a:t>
            </a:r>
            <a:r>
              <a:rPr lang="en-US" altLang="zh-CN" sz="3200" b="1">
                <a:solidFill>
                  <a:schemeClr val="bg1"/>
                </a:solidFill>
                <a:latin typeface="黑体" panose="02010609060101010101" pitchFamily="49" charset="-122"/>
                <a:ea typeface="黑体" panose="02010609060101010101" pitchFamily="49" charset="-122"/>
              </a:rPr>
              <a:t>“</a:t>
            </a:r>
            <a:r>
              <a:rPr lang="zh-CN" altLang="en-US" sz="3200" b="1">
                <a:solidFill>
                  <a:schemeClr val="bg1"/>
                </a:solidFill>
                <a:latin typeface="黑体" panose="02010609060101010101" pitchFamily="49" charset="-122"/>
                <a:ea typeface="黑体" panose="02010609060101010101" pitchFamily="49" charset="-122"/>
              </a:rPr>
              <a:t>变化</a:t>
            </a:r>
            <a:r>
              <a:rPr lang="en-US" altLang="zh-CN" sz="3200" b="1">
                <a:solidFill>
                  <a:schemeClr val="bg1"/>
                </a:solidFill>
                <a:latin typeface="黑体" panose="02010609060101010101" pitchFamily="49" charset="-122"/>
                <a:ea typeface="黑体" panose="02010609060101010101" pitchFamily="49" charset="-122"/>
              </a:rPr>
              <a:t>”</a:t>
            </a:r>
            <a:endParaRPr lang="en-US" altLang="zh-CN" sz="3200" b="1">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97826" name="Text Box 3"/>
          <p:cNvSpPr txBox="1"/>
          <p:nvPr/>
        </p:nvSpPr>
        <p:spPr>
          <a:xfrm>
            <a:off x="914400" y="1089660"/>
            <a:ext cx="10210165" cy="2333625"/>
          </a:xfrm>
          <a:prstGeom prst="rect">
            <a:avLst/>
          </a:prstGeom>
          <a:noFill/>
          <a:ln w="9525">
            <a:noFill/>
          </a:ln>
        </p:spPr>
        <p:txBody>
          <a:bodyPr wrap="square">
            <a:spAutoFit/>
          </a:bodyPr>
          <a:p>
            <a:pPr>
              <a:lnSpc>
                <a:spcPct val="130000"/>
              </a:lnSpc>
            </a:pPr>
            <a:r>
              <a:rPr lang="en-US" altLang="zh-CN" sz="2400">
                <a:latin typeface="Arial" panose="020B0604020202020204" pitchFamily="34" charset="0"/>
              </a:rPr>
              <a:t>■</a:t>
            </a:r>
            <a:r>
              <a:rPr lang="zh-CN" altLang="en-US" sz="2665" dirty="0">
                <a:latin typeface="Arial" panose="020B0604020202020204" pitchFamily="34" charset="0"/>
                <a:ea typeface="黑体" panose="02010609060101010101" pitchFamily="49" charset="-122"/>
              </a:rPr>
              <a:t>必备知识由陈述性知识、程序性知识构成。</a:t>
            </a:r>
            <a:endParaRPr lang="zh-CN" altLang="en-US" sz="2665" dirty="0">
              <a:latin typeface="Arial" panose="020B0604020202020204" pitchFamily="34" charset="0"/>
              <a:ea typeface="黑体" panose="02010609060101010101" pitchFamily="49" charset="-122"/>
            </a:endParaRPr>
          </a:p>
          <a:p>
            <a:pPr>
              <a:lnSpc>
                <a:spcPct val="130000"/>
              </a:lnSpc>
            </a:pPr>
            <a:r>
              <a:rPr lang="zh-CN" altLang="en-US" sz="2400" dirty="0">
                <a:latin typeface="Arial" panose="020B0604020202020204" pitchFamily="34" charset="0"/>
              </a:rPr>
              <a:t>■</a:t>
            </a:r>
            <a:r>
              <a:rPr lang="zh-CN" altLang="en-US" sz="2665" dirty="0">
                <a:latin typeface="Arial" panose="020B0604020202020204" pitchFamily="34" charset="0"/>
                <a:ea typeface="黑体" panose="02010609060101010101" pitchFamily="49" charset="-122"/>
              </a:rPr>
              <a:t>整体知识框架、基本事实是</a:t>
            </a:r>
            <a:r>
              <a:rPr lang="zh-CN" altLang="en-US" sz="2665" u="sng" dirty="0">
                <a:solidFill>
                  <a:srgbClr val="FF0000"/>
                </a:solidFill>
                <a:latin typeface="Arial" panose="020B0604020202020204" pitchFamily="34" charset="0"/>
                <a:ea typeface="黑体" panose="02010609060101010101" pitchFamily="49" charset="-122"/>
              </a:rPr>
              <a:t>陈述性知识</a:t>
            </a:r>
            <a:r>
              <a:rPr lang="zh-CN" altLang="en-US" sz="2665" dirty="0">
                <a:latin typeface="Arial" panose="020B0604020202020204" pitchFamily="34" charset="0"/>
                <a:ea typeface="黑体" panose="02010609060101010101" pitchFamily="49" charset="-122"/>
              </a:rPr>
              <a:t>。</a:t>
            </a:r>
            <a:endParaRPr lang="zh-CN" altLang="en-US" sz="2665" dirty="0">
              <a:latin typeface="Arial" panose="020B0604020202020204" pitchFamily="34" charset="0"/>
              <a:ea typeface="黑体" panose="02010609060101010101" pitchFamily="49" charset="-122"/>
            </a:endParaRPr>
          </a:p>
          <a:p>
            <a:pPr>
              <a:lnSpc>
                <a:spcPct val="130000"/>
              </a:lnSpc>
            </a:pPr>
            <a:r>
              <a:rPr lang="zh-CN" altLang="en-US" sz="2400" dirty="0">
                <a:latin typeface="Arial" panose="020B0604020202020204" pitchFamily="34" charset="0"/>
              </a:rPr>
              <a:t>■</a:t>
            </a:r>
            <a:r>
              <a:rPr lang="zh-CN" altLang="en-US" sz="2665" dirty="0">
                <a:latin typeface="Arial" panose="020B0604020202020204" pitchFamily="34" charset="0"/>
                <a:ea typeface="黑体" panose="02010609060101010101" pitchFamily="49" charset="-122"/>
              </a:rPr>
              <a:t>基本概念、基本原理、基本技能与方法是</a:t>
            </a:r>
            <a:r>
              <a:rPr lang="zh-CN" altLang="en-US" sz="2665" u="sng" dirty="0">
                <a:solidFill>
                  <a:srgbClr val="FF0000"/>
                </a:solidFill>
                <a:latin typeface="Arial" panose="020B0604020202020204" pitchFamily="34" charset="0"/>
                <a:ea typeface="黑体" panose="02010609060101010101" pitchFamily="49" charset="-122"/>
              </a:rPr>
              <a:t>程序性知识</a:t>
            </a:r>
            <a:r>
              <a:rPr lang="zh-CN" altLang="en-US" sz="2665" dirty="0">
                <a:latin typeface="Arial" panose="020B0604020202020204" pitchFamily="34" charset="0"/>
                <a:ea typeface="黑体" panose="02010609060101010101" pitchFamily="49" charset="-122"/>
              </a:rPr>
              <a:t>。</a:t>
            </a:r>
            <a:endParaRPr lang="zh-CN" altLang="en-US" sz="2665" dirty="0">
              <a:latin typeface="Arial" panose="020B0604020202020204" pitchFamily="34" charset="0"/>
              <a:ea typeface="黑体" panose="02010609060101010101" pitchFamily="49" charset="-122"/>
            </a:endParaRPr>
          </a:p>
          <a:p>
            <a:pPr algn="r">
              <a:lnSpc>
                <a:spcPct val="130000"/>
              </a:lnSpc>
            </a:pPr>
            <a:r>
              <a:rPr lang="zh-CN" altLang="en-US" sz="3200" dirty="0">
                <a:latin typeface="Arial" panose="020B0604020202020204" pitchFamily="34" charset="0"/>
                <a:ea typeface="黑体" panose="02010609060101010101" pitchFamily="49" charset="-122"/>
              </a:rPr>
              <a:t>                </a:t>
            </a:r>
            <a:r>
              <a:rPr lang="en-US" altLang="zh-CN" sz="2135">
                <a:latin typeface="楷体" panose="02010609060101010101" charset="-122"/>
                <a:ea typeface="楷体" panose="02010609060101010101" charset="-122"/>
              </a:rPr>
              <a:t>——</a:t>
            </a:r>
            <a:r>
              <a:rPr lang="zh-CN" altLang="en-US" sz="2135" dirty="0">
                <a:latin typeface="Arial" panose="020B0604020202020204" pitchFamily="34" charset="0"/>
                <a:ea typeface="楷体" panose="02010609060101010101" charset="-122"/>
              </a:rPr>
              <a:t>教育部考试中心</a:t>
            </a:r>
            <a:r>
              <a:rPr lang="en-US" altLang="zh-CN" sz="2135">
                <a:latin typeface="Arial" panose="020B0604020202020204" pitchFamily="34" charset="0"/>
                <a:ea typeface="楷体" panose="02010609060101010101" charset="-122"/>
              </a:rPr>
              <a:t>《</a:t>
            </a:r>
            <a:r>
              <a:rPr lang="zh-CN" altLang="en-US" sz="2135" dirty="0">
                <a:latin typeface="Arial" panose="020B0604020202020204" pitchFamily="34" charset="0"/>
                <a:ea typeface="楷体" panose="02010609060101010101" charset="-122"/>
              </a:rPr>
              <a:t>中国高考评价体系</a:t>
            </a:r>
            <a:r>
              <a:rPr lang="en-US" altLang="zh-CN" sz="2135">
                <a:latin typeface="Arial" panose="020B0604020202020204" pitchFamily="34" charset="0"/>
                <a:ea typeface="楷体" panose="02010609060101010101" charset="-122"/>
              </a:rPr>
              <a:t>》</a:t>
            </a:r>
            <a:endParaRPr lang="en-US" altLang="zh-CN" sz="2135">
              <a:latin typeface="Arial" panose="020B0604020202020204" pitchFamily="34" charset="0"/>
              <a:ea typeface="楷体" panose="02010609060101010101" charset="-122"/>
            </a:endParaRPr>
          </a:p>
        </p:txBody>
      </p:sp>
      <p:graphicFrame>
        <p:nvGraphicFramePr>
          <p:cNvPr id="1997827" name="表格 1997826"/>
          <p:cNvGraphicFramePr/>
          <p:nvPr/>
        </p:nvGraphicFramePr>
        <p:xfrm>
          <a:off x="914400" y="3735917"/>
          <a:ext cx="10369550" cy="2122805"/>
        </p:xfrm>
        <a:graphic>
          <a:graphicData uri="http://schemas.openxmlformats.org/drawingml/2006/table">
            <a:tbl>
              <a:tblPr/>
              <a:tblGrid>
                <a:gridCol w="4127500"/>
                <a:gridCol w="6242050"/>
              </a:tblGrid>
              <a:tr h="48768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buNone/>
                      </a:pPr>
                      <a:r>
                        <a:rPr lang="zh-CN" altLang="en-US" sz="2400" dirty="0">
                          <a:ea typeface="楷体" panose="02010609060101010101" charset="-122"/>
                        </a:rPr>
                        <a:t>陈述性知识</a:t>
                      </a:r>
                      <a:endParaRPr lang="zh-CN" altLang="en-US" sz="2400" dirty="0">
                        <a:ea typeface="楷体" panose="02010609060101010101" charset="-122"/>
                      </a:endParaRPr>
                    </a:p>
                  </a:txBody>
                  <a:tcPr marL="121920" marR="121920" marT="60960" marB="6096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buNone/>
                      </a:pPr>
                      <a:r>
                        <a:rPr lang="zh-CN" altLang="en-US" sz="2400" dirty="0">
                          <a:ea typeface="楷体" panose="02010609060101010101" charset="-122"/>
                        </a:rPr>
                        <a:t>程序性知识</a:t>
                      </a:r>
                      <a:endParaRPr lang="zh-CN" altLang="en-US" sz="2400" dirty="0">
                        <a:ea typeface="楷体" panose="02010609060101010101" charset="-122"/>
                      </a:endParaRPr>
                    </a:p>
                  </a:txBody>
                  <a:tcPr marL="121920" marR="121920" marT="60960" marB="6096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2"/>
                    </a:solidFill>
                  </a:tcPr>
                </a:tc>
              </a:tr>
              <a:tr h="54483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2400" dirty="0">
                          <a:ea typeface="楷体" panose="02010609060101010101" charset="-122"/>
                        </a:rPr>
                        <a:t>回答</a:t>
                      </a:r>
                      <a:r>
                        <a:rPr lang="zh-CN" altLang="en-US" sz="2400" dirty="0">
                          <a:latin typeface="楷体" panose="02010609060101010101" charset="-122"/>
                          <a:ea typeface="楷体" panose="02010609060101010101" charset="-122"/>
                        </a:rPr>
                        <a:t>“</a:t>
                      </a:r>
                      <a:r>
                        <a:rPr lang="zh-CN" altLang="en-US" sz="2400" dirty="0">
                          <a:ea typeface="楷体" panose="02010609060101010101" charset="-122"/>
                        </a:rPr>
                        <a:t>是什么</a:t>
                      </a:r>
                      <a:r>
                        <a:rPr lang="zh-CN" altLang="en-US" sz="2400" dirty="0">
                          <a:latin typeface="楷体" panose="02010609060101010101" charset="-122"/>
                          <a:ea typeface="楷体" panose="02010609060101010101" charset="-122"/>
                        </a:rPr>
                        <a:t>”</a:t>
                      </a:r>
                      <a:r>
                        <a:rPr lang="zh-CN" altLang="en-US" sz="2400" dirty="0">
                          <a:ea typeface="楷体" panose="02010609060101010101" charset="-122"/>
                        </a:rPr>
                        <a:t>，静态；</a:t>
                      </a:r>
                      <a:endParaRPr lang="zh-CN" altLang="en-US" sz="2400" dirty="0">
                        <a:ea typeface="楷体" panose="02010609060101010101" charset="-122"/>
                      </a:endParaRPr>
                    </a:p>
                  </a:txBody>
                  <a:tcPr marL="121920" marR="121920" marT="60960" marB="6096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2400" dirty="0">
                          <a:ea typeface="楷体" panose="02010609060101010101" charset="-122"/>
                        </a:rPr>
                        <a:t>回答</a:t>
                      </a:r>
                      <a:r>
                        <a:rPr lang="zh-CN" altLang="en-US" sz="2400" dirty="0">
                          <a:latin typeface="楷体" panose="02010609060101010101" charset="-122"/>
                          <a:ea typeface="楷体" panose="02010609060101010101" charset="-122"/>
                        </a:rPr>
                        <a:t>“</a:t>
                      </a:r>
                      <a:r>
                        <a:rPr lang="zh-CN" altLang="en-US" sz="2400" dirty="0">
                          <a:ea typeface="楷体" panose="02010609060101010101" charset="-122"/>
                        </a:rPr>
                        <a:t>怎么想</a:t>
                      </a:r>
                      <a:r>
                        <a:rPr lang="zh-CN" altLang="en-US" sz="2400" dirty="0">
                          <a:latin typeface="楷体" panose="02010609060101010101" charset="-122"/>
                          <a:ea typeface="楷体" panose="02010609060101010101" charset="-122"/>
                        </a:rPr>
                        <a:t>”“</a:t>
                      </a:r>
                      <a:r>
                        <a:rPr lang="zh-CN" altLang="en-US" sz="2400" dirty="0">
                          <a:ea typeface="楷体" panose="02010609060101010101" charset="-122"/>
                        </a:rPr>
                        <a:t>怎么做</a:t>
                      </a:r>
                      <a:r>
                        <a:rPr lang="zh-CN" altLang="en-US" sz="2400" dirty="0">
                          <a:latin typeface="楷体" panose="02010609060101010101" charset="-122"/>
                          <a:ea typeface="楷体" panose="02010609060101010101" charset="-122"/>
                        </a:rPr>
                        <a:t>”</a:t>
                      </a:r>
                      <a:r>
                        <a:rPr lang="zh-CN" altLang="en-US" sz="2400" dirty="0">
                          <a:ea typeface="楷体" panose="02010609060101010101" charset="-122"/>
                        </a:rPr>
                        <a:t>，动态；</a:t>
                      </a:r>
                      <a:endParaRPr lang="zh-CN" altLang="en-US" sz="2400" dirty="0">
                        <a:ea typeface="楷体" panose="02010609060101010101" charset="-122"/>
                      </a:endParaRPr>
                    </a:p>
                  </a:txBody>
                  <a:tcPr marL="121920" marR="121920" marT="60960" marB="6096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2"/>
                    </a:solidFill>
                  </a:tcPr>
                </a:tc>
              </a:tr>
              <a:tr h="545465">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2400" dirty="0">
                          <a:ea typeface="楷体" panose="02010609060101010101" charset="-122"/>
                        </a:rPr>
                        <a:t>可以通过语言、记忆习得</a:t>
                      </a:r>
                      <a:endParaRPr lang="zh-CN" altLang="en-US" sz="2400" dirty="0">
                        <a:ea typeface="楷体" panose="02010609060101010101" charset="-122"/>
                      </a:endParaRPr>
                    </a:p>
                  </a:txBody>
                  <a:tcPr marL="121920" marR="121920" marT="60960" marB="6096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2400" dirty="0">
                          <a:ea typeface="楷体" panose="02010609060101010101" charset="-122"/>
                        </a:rPr>
                        <a:t>不能通过语言，只能通过操作实践习得</a:t>
                      </a:r>
                      <a:endParaRPr lang="zh-CN" altLang="en-US" sz="2400" dirty="0">
                        <a:ea typeface="楷体" panose="02010609060101010101" charset="-122"/>
                      </a:endParaRPr>
                    </a:p>
                  </a:txBody>
                  <a:tcPr marL="121920" marR="121920" marT="60960" marB="6096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2"/>
                    </a:solidFill>
                  </a:tcPr>
                </a:tc>
              </a:tr>
              <a:tr h="54483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2400" dirty="0">
                          <a:ea typeface="楷体" panose="02010609060101010101" charset="-122"/>
                        </a:rPr>
                        <a:t>通过再认再现描述表现</a:t>
                      </a:r>
                      <a:endParaRPr lang="zh-CN" altLang="en-US" sz="2400" dirty="0">
                        <a:ea typeface="楷体" panose="02010609060101010101" charset="-122"/>
                      </a:endParaRPr>
                    </a:p>
                  </a:txBody>
                  <a:tcPr marL="121920" marR="121920" marT="60960" marB="6096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2"/>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2400" dirty="0">
                          <a:ea typeface="楷体" panose="02010609060101010101" charset="-122"/>
                        </a:rPr>
                        <a:t>通过操作步骤体现</a:t>
                      </a:r>
                      <a:endParaRPr lang="zh-CN" altLang="en-US" sz="2400" dirty="0">
                        <a:ea typeface="楷体" panose="02010609060101010101" charset="-122"/>
                      </a:endParaRPr>
                    </a:p>
                  </a:txBody>
                  <a:tcPr marL="121920" marR="121920" marT="60960" marB="6096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2"/>
                    </a:solidFill>
                  </a:tcPr>
                </a:tc>
              </a:tr>
            </a:tbl>
          </a:graphicData>
        </a:graphic>
      </p:graphicFrame>
      <p:sp>
        <p:nvSpPr>
          <p:cNvPr id="4" name="文本框 3"/>
          <p:cNvSpPr txBox="1"/>
          <p:nvPr/>
        </p:nvSpPr>
        <p:spPr>
          <a:xfrm>
            <a:off x="-20320" y="-5080"/>
            <a:ext cx="12232640" cy="829945"/>
          </a:xfrm>
          <a:prstGeom prst="rect">
            <a:avLst/>
          </a:prstGeom>
          <a:solidFill>
            <a:srgbClr val="FF0000"/>
          </a:solidFill>
        </p:spPr>
        <p:txBody>
          <a:bodyPr wrap="square" rtlCol="0">
            <a:spAutoFit/>
          </a:bodyPr>
          <a:p>
            <a:pPr algn="ctr" fontAlgn="auto">
              <a:lnSpc>
                <a:spcPct val="150000"/>
              </a:lnSpc>
            </a:pPr>
            <a:r>
              <a:rPr lang="en-US" sz="3200" b="1">
                <a:solidFill>
                  <a:schemeClr val="bg1"/>
                </a:solidFill>
                <a:latin typeface="黑体" panose="02010609060101010101" pitchFamily="49" charset="-122"/>
                <a:ea typeface="黑体" panose="02010609060101010101" pitchFamily="49" charset="-122"/>
                <a:cs typeface="黑体" panose="02010609060101010101" pitchFamily="49" charset="-122"/>
              </a:rPr>
              <a:t>3.</a:t>
            </a:r>
            <a:r>
              <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rPr>
              <a:t>高考</a:t>
            </a:r>
            <a:r>
              <a:rPr sz="3200" b="1">
                <a:solidFill>
                  <a:schemeClr val="bg1"/>
                </a:solidFill>
                <a:latin typeface="黑体" panose="02010609060101010101" pitchFamily="49" charset="-122"/>
                <a:ea typeface="黑体" panose="02010609060101010101" pitchFamily="49" charset="-122"/>
                <a:cs typeface="黑体" panose="02010609060101010101" pitchFamily="49" charset="-122"/>
              </a:rPr>
              <a:t>突出</a:t>
            </a:r>
            <a:r>
              <a:rPr lang="zh-CN" sz="3200" b="1">
                <a:solidFill>
                  <a:schemeClr val="bg1"/>
                </a:solidFill>
                <a:latin typeface="黑体" panose="02010609060101010101" pitchFamily="49" charset="-122"/>
                <a:ea typeface="黑体" panose="02010609060101010101" pitchFamily="49" charset="-122"/>
                <a:cs typeface="黑体" panose="02010609060101010101" pitchFamily="49" charset="-122"/>
              </a:rPr>
              <a:t>必备</a:t>
            </a:r>
            <a:r>
              <a:rPr sz="3200" b="1">
                <a:solidFill>
                  <a:schemeClr val="bg1"/>
                </a:solidFill>
                <a:latin typeface="黑体" panose="02010609060101010101" pitchFamily="49" charset="-122"/>
                <a:ea typeface="黑体" panose="02010609060101010101" pitchFamily="49" charset="-122"/>
                <a:cs typeface="黑体" panose="02010609060101010101" pitchFamily="49" charset="-122"/>
              </a:rPr>
              <a:t>知识</a:t>
            </a:r>
            <a:r>
              <a:rPr lang="zh-CN" sz="3200" b="1">
                <a:solidFill>
                  <a:schemeClr val="bg1"/>
                </a:solidFill>
                <a:latin typeface="黑体" panose="02010609060101010101" pitchFamily="49" charset="-122"/>
                <a:ea typeface="黑体" panose="02010609060101010101" pitchFamily="49" charset="-122"/>
                <a:cs typeface="黑体" panose="02010609060101010101" pitchFamily="49" charset="-122"/>
              </a:rPr>
              <a:t>的层次</a:t>
            </a:r>
            <a:endParaRPr lang="zh-CN" sz="32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97827"/>
                                        </p:tgtEl>
                                        <p:attrNameLst>
                                          <p:attrName>style.visibility</p:attrName>
                                        </p:attrNameLst>
                                      </p:cBhvr>
                                      <p:to>
                                        <p:strVal val="visible"/>
                                      </p:to>
                                    </p:set>
                                    <p:anim calcmode="lin" valueType="num">
                                      <p:cBhvr additive="base">
                                        <p:cTn id="7" dur="500" fill="hold"/>
                                        <p:tgtEl>
                                          <p:spTgt spid="1997827"/>
                                        </p:tgtEl>
                                        <p:attrNameLst>
                                          <p:attrName>ppt_x</p:attrName>
                                        </p:attrNameLst>
                                      </p:cBhvr>
                                      <p:tavLst>
                                        <p:tav tm="0">
                                          <p:val>
                                            <p:strVal val="#ppt_x"/>
                                          </p:val>
                                        </p:tav>
                                        <p:tav tm="100000">
                                          <p:val>
                                            <p:strVal val="#ppt_x"/>
                                          </p:val>
                                        </p:tav>
                                      </p:tavLst>
                                    </p:anim>
                                    <p:anim calcmode="lin" valueType="num">
                                      <p:cBhvr additive="base">
                                        <p:cTn id="8" dur="500" fill="hold"/>
                                        <p:tgtEl>
                                          <p:spTgt spid="19978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778510" y="982345"/>
            <a:ext cx="7207885" cy="3876675"/>
          </a:xfrm>
          <a:prstGeom prst="rect">
            <a:avLst/>
          </a:prstGeom>
          <a:noFill/>
        </p:spPr>
        <p:txBody>
          <a:bodyPr wrap="square" rtlCol="0">
            <a:spAutoFit/>
          </a:bodyPr>
          <a:p>
            <a:pPr fontAlgn="auto">
              <a:lnSpc>
                <a:spcPct val="150000"/>
              </a:lnSpc>
            </a:pPr>
            <a:r>
              <a:rPr lang="zh-CN" altLang="en-US" sz="2400">
                <a:latin typeface="黑体" panose="02010609060101010101" pitchFamily="49" charset="-122"/>
                <a:ea typeface="黑体" panose="02010609060101010101" pitchFamily="49" charset="-122"/>
              </a:rPr>
              <a:t>   </a:t>
            </a:r>
            <a:r>
              <a:rPr lang="zh-CN" altLang="en-US" sz="2000">
                <a:latin typeface="黑体" panose="02010609060101010101" pitchFamily="49" charset="-122"/>
                <a:ea typeface="黑体" panose="02010609060101010101" pitchFamily="49" charset="-122"/>
              </a:rPr>
              <a:t> 在历史思维的过程中，有两类概念，一类是有关</a:t>
            </a:r>
            <a:r>
              <a:rPr lang="zh-CN" altLang="en-US" sz="2000" u="sng">
                <a:latin typeface="黑体" panose="02010609060101010101" pitchFamily="49" charset="-122"/>
                <a:ea typeface="黑体" panose="02010609060101010101" pitchFamily="49" charset="-122"/>
              </a:rPr>
              <a:t>历史本体的概念</a:t>
            </a:r>
            <a:r>
              <a:rPr lang="zh-CN" altLang="en-US" sz="2000">
                <a:latin typeface="黑体" panose="02010609060101010101" pitchFamily="49" charset="-122"/>
                <a:ea typeface="黑体" panose="02010609060101010101" pitchFamily="49" charset="-122"/>
              </a:rPr>
              <a:t>，如分封制、启蒙运动、抗日战争、土地革命、资产阶级；另一类是有关</a:t>
            </a:r>
            <a:r>
              <a:rPr lang="zh-CN" altLang="en-US" sz="2000" u="sng">
                <a:latin typeface="黑体" panose="02010609060101010101" pitchFamily="49" charset="-122"/>
                <a:ea typeface="黑体" panose="02010609060101010101" pitchFamily="49" charset="-122"/>
              </a:rPr>
              <a:t>历史认识的概念</a:t>
            </a:r>
            <a:r>
              <a:rPr lang="zh-CN" altLang="en-US" sz="2000">
                <a:latin typeface="黑体" panose="02010609060101010101" pitchFamily="49" charset="-122"/>
                <a:ea typeface="黑体" panose="02010609060101010101" pitchFamily="49" charset="-122"/>
              </a:rPr>
              <a:t>，如证据、一手材料、因果关系、理解、历史叙述等。</a:t>
            </a:r>
            <a:endParaRPr lang="zh-CN" altLang="en-US" sz="2000">
              <a:latin typeface="黑体" panose="02010609060101010101" pitchFamily="49" charset="-122"/>
              <a:ea typeface="黑体" panose="02010609060101010101" pitchFamily="49" charset="-122"/>
            </a:endParaRPr>
          </a:p>
          <a:p>
            <a:pPr fontAlgn="auto">
              <a:lnSpc>
                <a:spcPct val="150000"/>
              </a:lnSpc>
            </a:pPr>
            <a:r>
              <a:rPr lang="zh-CN" altLang="en-US" sz="2000">
                <a:latin typeface="黑体" panose="02010609060101010101" pitchFamily="49" charset="-122"/>
                <a:ea typeface="黑体" panose="02010609060101010101" pitchFamily="49" charset="-122"/>
              </a:rPr>
              <a:t>    第一类概念是</a:t>
            </a:r>
            <a:r>
              <a:rPr lang="zh-CN" altLang="en-US" sz="2000" u="sng">
                <a:latin typeface="黑体" panose="02010609060101010101" pitchFamily="49" charset="-122"/>
                <a:ea typeface="黑体" panose="02010609060101010101" pitchFamily="49" charset="-122"/>
              </a:rPr>
              <a:t>历史思维的对象</a:t>
            </a:r>
            <a:r>
              <a:rPr lang="zh-CN" altLang="en-US" sz="2000">
                <a:latin typeface="黑体" panose="02010609060101010101" pitchFamily="49" charset="-122"/>
                <a:ea typeface="黑体" panose="02010609060101010101" pitchFamily="49" charset="-122"/>
              </a:rPr>
              <a:t>，第二类概念是</a:t>
            </a:r>
            <a:r>
              <a:rPr lang="zh-CN" altLang="en-US" sz="2000" u="sng">
                <a:latin typeface="黑体" panose="02010609060101010101" pitchFamily="49" charset="-122"/>
                <a:ea typeface="黑体" panose="02010609060101010101" pitchFamily="49" charset="-122"/>
              </a:rPr>
              <a:t>历史思维</a:t>
            </a:r>
            <a:r>
              <a:rPr lang="zh-CN" altLang="en-US" sz="2000">
                <a:latin typeface="黑体" panose="02010609060101010101" pitchFamily="49" charset="-122"/>
                <a:ea typeface="黑体" panose="02010609060101010101" pitchFamily="49" charset="-122"/>
                <a:sym typeface="+mn-ea"/>
              </a:rPr>
              <a:t>的</a:t>
            </a:r>
            <a:r>
              <a:rPr lang="zh-CN" altLang="en-US" sz="2000" u="sng">
                <a:latin typeface="黑体" panose="02010609060101010101" pitchFamily="49" charset="-122"/>
                <a:ea typeface="黑体" panose="02010609060101010101" pitchFamily="49" charset="-122"/>
              </a:rPr>
              <a:t>方法</a:t>
            </a:r>
            <a:r>
              <a:rPr lang="zh-CN" altLang="en-US" sz="2000">
                <a:latin typeface="黑体" panose="02010609060101010101" pitchFamily="49" charset="-122"/>
                <a:ea typeface="黑体" panose="02010609060101010101" pitchFamily="49" charset="-122"/>
              </a:rPr>
              <a:t>。</a:t>
            </a:r>
            <a:r>
              <a:rPr lang="zh-CN" altLang="en-US" sz="2000" u="sng">
                <a:latin typeface="黑体" panose="02010609060101010101" pitchFamily="49" charset="-122"/>
                <a:ea typeface="黑体" panose="02010609060101010101" pitchFamily="49" charset="-122"/>
              </a:rPr>
              <a:t>构成历史思维能力体系核心的概念，是指第二类概念</a:t>
            </a:r>
            <a:r>
              <a:rPr lang="zh-CN" altLang="en-US" sz="2000">
                <a:latin typeface="黑体" panose="02010609060101010101" pitchFamily="49" charset="-122"/>
                <a:ea typeface="黑体" panose="02010609060101010101" pitchFamily="49" charset="-122"/>
              </a:rPr>
              <a:t>。从目前来看，学生掌握的基本上是关于历史本体的概念，而</a:t>
            </a:r>
            <a:r>
              <a:rPr lang="zh-CN" altLang="en-US" sz="2000" u="sng">
                <a:latin typeface="黑体" panose="02010609060101010101" pitchFamily="49" charset="-122"/>
                <a:ea typeface="黑体" panose="02010609060101010101" pitchFamily="49" charset="-122"/>
              </a:rPr>
              <a:t>有关历史认识的概念则知之甚少</a:t>
            </a:r>
            <a:r>
              <a:rPr lang="zh-CN" altLang="en-US" sz="2000">
                <a:latin typeface="黑体" panose="02010609060101010101" pitchFamily="49" charset="-122"/>
                <a:ea typeface="黑体" panose="02010609060101010101" pitchFamily="49" charset="-122"/>
              </a:rPr>
              <a:t>。</a:t>
            </a:r>
            <a:endParaRPr lang="zh-CN" altLang="en-US" sz="2000">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1"/>
          <a:srcRect l="13600" r="13200" b="4600"/>
          <a:stretch>
            <a:fillRect/>
          </a:stretch>
        </p:blipFill>
        <p:spPr>
          <a:xfrm>
            <a:off x="8272145" y="982345"/>
            <a:ext cx="3279775" cy="4276090"/>
          </a:xfrm>
          <a:prstGeom prst="rect">
            <a:avLst/>
          </a:prstGeom>
        </p:spPr>
      </p:pic>
      <p:sp>
        <p:nvSpPr>
          <p:cNvPr id="6" name="文本框 5"/>
          <p:cNvSpPr txBox="1"/>
          <p:nvPr/>
        </p:nvSpPr>
        <p:spPr>
          <a:xfrm>
            <a:off x="1597660" y="5102860"/>
            <a:ext cx="6388735" cy="368300"/>
          </a:xfrm>
          <a:prstGeom prst="rect">
            <a:avLst/>
          </a:prstGeom>
          <a:noFill/>
        </p:spPr>
        <p:txBody>
          <a:bodyPr wrap="square" rtlCol="0">
            <a:spAutoFit/>
          </a:bodyPr>
          <a:p>
            <a:pPr algn="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摘编自</a:t>
            </a:r>
            <a:r>
              <a:rPr lang="zh-CN" altLang="en-US">
                <a:latin typeface="楷体" panose="02010609060101010101" charset="-122"/>
                <a:ea typeface="楷体" panose="02010609060101010101" charset="-122"/>
                <a:cs typeface="楷体" panose="02010609060101010101" charset="-122"/>
              </a:rPr>
              <a:t>张汉林《历史思维能力研究</a:t>
            </a:r>
            <a:r>
              <a:rPr lang="zh-CN" altLang="en-US">
                <a:latin typeface="楷体" panose="02010609060101010101" charset="-122"/>
                <a:ea typeface="楷体" panose="02010609060101010101" charset="-122"/>
                <a:cs typeface="楷体" panose="02010609060101010101" charset="-122"/>
                <a:sym typeface="+mn-ea"/>
              </a:rPr>
              <a:t>》</a:t>
            </a:r>
            <a:endParaRPr lang="zh-CN" altLang="en-US">
              <a:latin typeface="楷体" panose="02010609060101010101" charset="-122"/>
              <a:ea typeface="楷体" panose="02010609060101010101" charset="-122"/>
              <a:cs typeface="楷体" panose="02010609060101010101" charset="-122"/>
              <a:sym typeface="+mn-e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rcRect l="3364" t="10918" r="1515" b="6732"/>
          <a:stretch>
            <a:fillRect/>
          </a:stretch>
        </p:blipFill>
        <p:spPr>
          <a:xfrm>
            <a:off x="1905" y="175260"/>
            <a:ext cx="12188190" cy="5935345"/>
          </a:xfrm>
          <a:prstGeom prst="rect">
            <a:avLst/>
          </a:prstGeom>
        </p:spPr>
      </p:pic>
      <p:sp>
        <p:nvSpPr>
          <p:cNvPr id="4" name="文本框 3"/>
          <p:cNvSpPr txBox="1"/>
          <p:nvPr/>
        </p:nvSpPr>
        <p:spPr>
          <a:xfrm>
            <a:off x="6242050" y="5757545"/>
            <a:ext cx="4859020" cy="368300"/>
          </a:xfrm>
          <a:prstGeom prst="rect">
            <a:avLst/>
          </a:prstGeom>
          <a:noFill/>
        </p:spPr>
        <p:txBody>
          <a:bodyPr wrap="square" rtlCol="0">
            <a:spAutoFit/>
          </a:bodyPr>
          <a:p>
            <a:pPr algn="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华东师大李月琴教授</a:t>
            </a:r>
            <a:endParaRPr lang="zh-CN" altLang="en-US">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3285" name="图片 1633284" descr="0cfb587b98a949b38dd5802dba97b809_th"/>
          <p:cNvPicPr>
            <a:picLocks noChangeAspect="1"/>
          </p:cNvPicPr>
          <p:nvPr/>
        </p:nvPicPr>
        <p:blipFill>
          <a:blip r:embed="rId1"/>
          <a:stretch>
            <a:fillRect/>
          </a:stretch>
        </p:blipFill>
        <p:spPr>
          <a:xfrm>
            <a:off x="850265" y="734695"/>
            <a:ext cx="4163060" cy="4851400"/>
          </a:xfrm>
          <a:prstGeom prst="rect">
            <a:avLst/>
          </a:prstGeom>
          <a:noFill/>
          <a:ln w="9525">
            <a:noFill/>
          </a:ln>
        </p:spPr>
      </p:pic>
      <p:pic>
        <p:nvPicPr>
          <p:cNvPr id="627714" name="图片 627713"/>
          <p:cNvPicPr>
            <a:picLocks noChangeAspect="1"/>
          </p:cNvPicPr>
          <p:nvPr/>
        </p:nvPicPr>
        <p:blipFill>
          <a:blip r:embed="rId2"/>
          <a:srcRect l="22375" t="11386" r="23454" b="18257"/>
          <a:stretch>
            <a:fillRect/>
          </a:stretch>
        </p:blipFill>
        <p:spPr>
          <a:xfrm>
            <a:off x="5398770" y="734695"/>
            <a:ext cx="6063615" cy="4852035"/>
          </a:xfrm>
          <a:prstGeom prst="rect">
            <a:avLst/>
          </a:prstGeom>
          <a:noFill/>
          <a:ln w="9525">
            <a:noFill/>
          </a:ln>
        </p:spPr>
      </p:pic>
      <p:sp>
        <p:nvSpPr>
          <p:cNvPr id="2" name="文本框 1"/>
          <p:cNvSpPr txBox="1"/>
          <p:nvPr/>
        </p:nvSpPr>
        <p:spPr>
          <a:xfrm>
            <a:off x="15875" y="5758180"/>
            <a:ext cx="12181840" cy="398780"/>
          </a:xfrm>
          <a:prstGeom prst="rect">
            <a:avLst/>
          </a:prstGeom>
          <a:noFill/>
        </p:spPr>
        <p:txBody>
          <a:bodyPr wrap="square" rtlCol="0">
            <a:spAutoFit/>
          </a:bodyPr>
          <a:p>
            <a:pPr algn="ctr"/>
            <a:r>
              <a:rPr lang="zh-CN" altLang="en-US" sz="2000">
                <a:solidFill>
                  <a:srgbClr val="FF0000"/>
                </a:solidFill>
                <a:latin typeface="黑体" panose="02010609060101010101" pitchFamily="49" charset="-122"/>
                <a:ea typeface="黑体" panose="02010609060101010101" pitchFamily="49" charset="-122"/>
              </a:rPr>
              <a:t>崔云漷：关键能力是能</a:t>
            </a:r>
            <a:r>
              <a:rPr lang="zh-CN" altLang="en-US" sz="2000" u="sng">
                <a:solidFill>
                  <a:srgbClr val="FF0000"/>
                </a:solidFill>
                <a:latin typeface="黑体" panose="02010609060101010101" pitchFamily="49" charset="-122"/>
                <a:ea typeface="黑体" panose="02010609060101010101" pitchFamily="49" charset="-122"/>
              </a:rPr>
              <a:t>做事</a:t>
            </a:r>
            <a:r>
              <a:rPr lang="zh-CN" altLang="en-US" sz="2000">
                <a:solidFill>
                  <a:srgbClr val="FF0000"/>
                </a:solidFill>
                <a:latin typeface="黑体" panose="02010609060101010101" pitchFamily="49" charset="-122"/>
                <a:ea typeface="黑体" panose="02010609060101010101" pitchFamily="49" charset="-122"/>
              </a:rPr>
              <a:t>，必备品格是坚持</a:t>
            </a:r>
            <a:r>
              <a:rPr lang="zh-CN" altLang="en-US" sz="2000" u="sng">
                <a:solidFill>
                  <a:srgbClr val="FF0000"/>
                </a:solidFill>
                <a:latin typeface="黑体" panose="02010609060101010101" pitchFamily="49" charset="-122"/>
                <a:ea typeface="黑体" panose="02010609060101010101" pitchFamily="49" charset="-122"/>
              </a:rPr>
              <a:t>做正确的事</a:t>
            </a:r>
            <a:r>
              <a:rPr lang="zh-CN" altLang="en-US" sz="2000">
                <a:solidFill>
                  <a:srgbClr val="FF0000"/>
                </a:solidFill>
                <a:latin typeface="黑体" panose="02010609060101010101" pitchFamily="49" charset="-122"/>
                <a:ea typeface="黑体" panose="02010609060101010101" pitchFamily="49" charset="-122"/>
              </a:rPr>
              <a:t>，价值观念是坚持</a:t>
            </a:r>
            <a:r>
              <a:rPr lang="zh-CN" altLang="en-US" sz="2000" u="sng">
                <a:solidFill>
                  <a:srgbClr val="FF0000"/>
                </a:solidFill>
                <a:latin typeface="黑体" panose="02010609060101010101" pitchFamily="49" charset="-122"/>
                <a:ea typeface="黑体" panose="02010609060101010101" pitchFamily="49" charset="-122"/>
              </a:rPr>
              <a:t>把事情做正确</a:t>
            </a:r>
            <a:r>
              <a:rPr lang="zh-CN" altLang="en-US" sz="2000">
                <a:solidFill>
                  <a:srgbClr val="FF0000"/>
                </a:solidFill>
                <a:latin typeface="黑体" panose="02010609060101010101" pitchFamily="49" charset="-122"/>
                <a:ea typeface="黑体" panose="02010609060101010101" pitchFamily="49" charset="-122"/>
              </a:rPr>
              <a:t>。</a:t>
            </a:r>
            <a:endParaRPr lang="zh-CN" altLang="en-US" sz="2000">
              <a:solidFill>
                <a:srgbClr val="FF0000"/>
              </a:solidFill>
              <a:latin typeface="黑体" panose="02010609060101010101" pitchFamily="49" charset="-122"/>
              <a:ea typeface="黑体" panose="02010609060101010101" pitchFamily="49"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1538" name="Text Box 2"/>
          <p:cNvSpPr txBox="1">
            <a:spLocks noChangeArrowheads="1"/>
          </p:cNvSpPr>
          <p:nvPr/>
        </p:nvSpPr>
        <p:spPr bwMode="auto">
          <a:xfrm>
            <a:off x="4485005" y="978535"/>
            <a:ext cx="6335395" cy="3830955"/>
          </a:xfrm>
          <a:prstGeom prst="rect">
            <a:avLst/>
          </a:prstGeom>
          <a:noFill/>
          <a:ln w="9525">
            <a:noFill/>
            <a:miter lim="800000"/>
          </a:ln>
          <a:effectLst/>
        </p:spPr>
        <p:txBody>
          <a:bodyPr wrap="square">
            <a:spAutoFit/>
          </a:bodyPr>
          <a:p>
            <a:pPr fontAlgn="auto">
              <a:lnSpc>
                <a:spcPct val="150000"/>
              </a:lnSpc>
            </a:pPr>
            <a:r>
              <a:rPr lang="en-US" altLang="zh-CN" sz="3200" b="1">
                <a:solidFill>
                  <a:schemeClr val="folHlink"/>
                </a:solidFill>
                <a:effectLst>
                  <a:outerShdw blurRad="38100" dist="38100" dir="2700000">
                    <a:srgbClr val="C0C0C0"/>
                  </a:outerShdw>
                </a:effectLst>
                <a:latin typeface="仿宋_GB2312"/>
                <a:ea typeface="仿宋_GB2312"/>
              </a:rPr>
              <a:t>   </a:t>
            </a:r>
            <a:r>
              <a:rPr lang="zh-CN" altLang="en-US" sz="2800" dirty="0">
                <a:latin typeface="黑体" panose="02010609060101010101" pitchFamily="49" charset="-122"/>
                <a:ea typeface="黑体" panose="02010609060101010101" pitchFamily="49" charset="-122"/>
              </a:rPr>
              <a:t>历史知识，主要是历史史实，而不是历史结论。前者基本上是相对稳定的，而后者的变化则相当大。</a:t>
            </a:r>
            <a:endParaRPr lang="zh-CN" altLang="en-US" sz="2800" dirty="0">
              <a:latin typeface="黑体" panose="02010609060101010101" pitchFamily="49" charset="-122"/>
              <a:ea typeface="黑体" panose="02010609060101010101" pitchFamily="49" charset="-122"/>
            </a:endParaRPr>
          </a:p>
          <a:p>
            <a:pPr fontAlgn="auto">
              <a:lnSpc>
                <a:spcPct val="150000"/>
              </a:lnSpc>
            </a:pPr>
            <a:r>
              <a:rPr lang="zh-CN" altLang="en-US" sz="2800" dirty="0">
                <a:latin typeface="黑体" panose="02010609060101010101" pitchFamily="49" charset="-122"/>
                <a:ea typeface="黑体" panose="02010609060101010101" pitchFamily="49" charset="-122"/>
              </a:rPr>
              <a:t>   角度不同，结论有多种。所以，对教科书的结论不必</a:t>
            </a:r>
            <a:r>
              <a:rPr lang="zh-CN" altLang="en-US" sz="2800" dirty="0">
                <a:latin typeface="Arial" panose="020B0604020202020204" pitchFamily="34" charset="0"/>
                <a:ea typeface="黑体" panose="02010609060101010101" pitchFamily="49" charset="-122"/>
              </a:rPr>
              <a:t>“</a:t>
            </a:r>
            <a:r>
              <a:rPr lang="zh-CN" altLang="en-US" sz="2800" dirty="0">
                <a:latin typeface="黑体" panose="02010609060101010101" pitchFamily="49" charset="-122"/>
                <a:ea typeface="黑体" panose="02010609060101010101" pitchFamily="49" charset="-122"/>
              </a:rPr>
              <a:t>苦心维护</a:t>
            </a:r>
            <a:r>
              <a:rPr lang="zh-CN" altLang="en-US" sz="2800" dirty="0">
                <a:latin typeface="Arial" panose="020B0604020202020204" pitchFamily="34" charset="0"/>
                <a:ea typeface="黑体" panose="02010609060101010101" pitchFamily="49" charset="-122"/>
              </a:rPr>
              <a:t>”</a:t>
            </a:r>
            <a:r>
              <a:rPr lang="zh-CN" altLang="en-US" sz="2800"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  </a:t>
            </a:r>
            <a:endParaRPr lang="zh-CN" altLang="en-US" dirty="0">
              <a:latin typeface="黑体" panose="02010609060101010101" pitchFamily="49" charset="-122"/>
              <a:ea typeface="黑体" panose="02010609060101010101" pitchFamily="49" charset="-122"/>
            </a:endParaRPr>
          </a:p>
          <a:p>
            <a:pPr fontAlgn="auto">
              <a:lnSpc>
                <a:spcPct val="150000"/>
              </a:lnSpc>
            </a:pPr>
            <a:r>
              <a:rPr lang="zh-CN" altLang="en-US" dirty="0">
                <a:latin typeface="黑体" panose="02010609060101010101" pitchFamily="49" charset="-122"/>
                <a:ea typeface="黑体" panose="02010609060101010101" pitchFamily="49" charset="-122"/>
              </a:rPr>
              <a:t>                   </a:t>
            </a:r>
            <a:r>
              <a:rPr lang="en-US" altLang="zh-CN">
                <a:latin typeface="楷体" panose="02010609060101010101" charset="-122"/>
                <a:ea typeface="楷体" panose="02010609060101010101" charset="-122"/>
              </a:rPr>
              <a:t>——</a:t>
            </a:r>
            <a:r>
              <a:rPr lang="zh-CN" altLang="en-US" dirty="0">
                <a:latin typeface="楷体" panose="02010609060101010101" charset="-122"/>
                <a:ea typeface="楷体" panose="02010609060101010101" charset="-122"/>
              </a:rPr>
              <a:t>北师大杨宁一教授</a:t>
            </a:r>
            <a:r>
              <a:rPr lang="zh-CN" altLang="en-US" dirty="0">
                <a:latin typeface="黑体" panose="02010609060101010101" pitchFamily="49" charset="-122"/>
                <a:ea typeface="黑体" panose="02010609060101010101" pitchFamily="49" charset="-122"/>
              </a:rPr>
              <a:t> </a:t>
            </a:r>
            <a:endParaRPr lang="zh-CN" altLang="en-US" dirty="0">
              <a:latin typeface="黑体" panose="02010609060101010101" pitchFamily="49" charset="-122"/>
              <a:ea typeface="黑体" panose="02010609060101010101" pitchFamily="49" charset="-122"/>
            </a:endParaRPr>
          </a:p>
        </p:txBody>
      </p:sp>
      <p:pic>
        <p:nvPicPr>
          <p:cNvPr id="2150403" name="Picture 3" descr="20060922153503879"/>
          <p:cNvPicPr>
            <a:picLocks noChangeAspect="1"/>
          </p:cNvPicPr>
          <p:nvPr/>
        </p:nvPicPr>
        <p:blipFill>
          <a:blip r:embed="rId1"/>
          <a:srcRect l="36018" r="31790" b="31940"/>
          <a:stretch>
            <a:fillRect/>
          </a:stretch>
        </p:blipFill>
        <p:spPr>
          <a:xfrm>
            <a:off x="1383030" y="978535"/>
            <a:ext cx="2584450" cy="4156710"/>
          </a:xfrm>
          <a:prstGeom prst="rect">
            <a:avLst/>
          </a:prstGeom>
          <a:noFill/>
          <a:ln w="9525">
            <a:noFill/>
          </a:ln>
          <a:effectLst>
            <a:outerShdw dist="107763" dir="2699999" algn="ctr" rotWithShape="0">
              <a:srgbClr val="808080">
                <a:alpha val="5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39490" name="Text Box 2"/>
          <p:cNvSpPr txBox="1"/>
          <p:nvPr/>
        </p:nvSpPr>
        <p:spPr>
          <a:xfrm>
            <a:off x="1290955" y="2909570"/>
            <a:ext cx="9610090" cy="2431415"/>
          </a:xfrm>
          <a:prstGeom prst="rect">
            <a:avLst/>
          </a:prstGeom>
          <a:noFill/>
          <a:ln w="9525">
            <a:noFill/>
          </a:ln>
        </p:spPr>
        <p:txBody>
          <a:bodyPr wrap="square">
            <a:spAutoFit/>
          </a:bodyPr>
          <a:p>
            <a:pPr fontAlgn="auto">
              <a:lnSpc>
                <a:spcPct val="150000"/>
              </a:lnSpc>
            </a:pPr>
            <a:r>
              <a:rPr lang="en-US" altLang="zh-CN" sz="2665">
                <a:latin typeface="黑体" panose="02010609060101010101" pitchFamily="49" charset="-122"/>
                <a:ea typeface="黑体" panose="02010609060101010101" pitchFamily="49" charset="-122"/>
              </a:rPr>
              <a:t>    </a:t>
            </a:r>
            <a:r>
              <a:rPr lang="zh-CN" altLang="en-US" sz="2400" u="sng" dirty="0">
                <a:latin typeface="黑体" panose="02010609060101010101" pitchFamily="49" charset="-122"/>
                <a:ea typeface="黑体" panose="02010609060101010101" pitchFamily="49" charset="-122"/>
              </a:rPr>
              <a:t>教科书只是历史知识的载体，并非课程知识本身</a:t>
            </a:r>
            <a:r>
              <a:rPr lang="zh-CN" altLang="en-US" sz="2400" dirty="0">
                <a:latin typeface="黑体" panose="02010609060101010101" pitchFamily="49" charset="-122"/>
                <a:ea typeface="黑体" panose="02010609060101010101" pitchFamily="49" charset="-122"/>
              </a:rPr>
              <a:t>。当我们在教学中不断地把历史知识浓缩化、概念化、公式化，甚至口号化，</a:t>
            </a:r>
            <a:r>
              <a:rPr lang="zh-CN" altLang="en-US" sz="2400" u="sng" dirty="0">
                <a:latin typeface="黑体" panose="02010609060101010101" pitchFamily="49" charset="-122"/>
                <a:ea typeface="黑体" panose="02010609060101010101" pitchFamily="49" charset="-122"/>
              </a:rPr>
              <a:t>学生把教科书的表述视为历史的真实</a:t>
            </a:r>
            <a:r>
              <a:rPr lang="zh-CN" altLang="en-US" sz="2400" dirty="0">
                <a:latin typeface="黑体" panose="02010609060101010101" pitchFamily="49" charset="-122"/>
                <a:ea typeface="黑体" panose="02010609060101010101" pitchFamily="49" charset="-122"/>
              </a:rPr>
              <a:t>，把背诵教科书视为学好历史的不二法门时，</a:t>
            </a:r>
            <a:r>
              <a:rPr lang="zh-CN" altLang="en-US" sz="2400" u="sng" dirty="0">
                <a:latin typeface="黑体" panose="02010609060101010101" pitchFamily="49" charset="-122"/>
                <a:ea typeface="黑体" panose="02010609060101010101" pitchFamily="49" charset="-122"/>
              </a:rPr>
              <a:t>真实的历史知识就离学生越来越远了</a:t>
            </a:r>
            <a:r>
              <a:rPr lang="zh-CN" altLang="en-US" sz="2400" dirty="0">
                <a:latin typeface="黑体" panose="02010609060101010101" pitchFamily="49" charset="-122"/>
                <a:ea typeface="黑体" panose="02010609060101010101" pitchFamily="49" charset="-122"/>
              </a:rPr>
              <a:t>。</a:t>
            </a:r>
            <a:r>
              <a:rPr lang="zh-CN" altLang="en-US" sz="2665" dirty="0">
                <a:latin typeface="黑体" panose="02010609060101010101" pitchFamily="49" charset="-122"/>
                <a:ea typeface="黑体" panose="02010609060101010101" pitchFamily="49" charset="-122"/>
              </a:rPr>
              <a:t> </a:t>
            </a:r>
            <a:r>
              <a:rPr lang="en-US" altLang="zh-CN" sz="1865">
                <a:latin typeface="楷体" panose="02010609060101010101" charset="-122"/>
                <a:ea typeface="楷体" panose="02010609060101010101" charset="-122"/>
              </a:rPr>
              <a:t>——</a:t>
            </a:r>
            <a:r>
              <a:rPr lang="zh-CN" altLang="en-US" sz="1865" dirty="0">
                <a:latin typeface="Arial" panose="020B0604020202020204" pitchFamily="34" charset="0"/>
                <a:ea typeface="楷体" panose="02010609060101010101" charset="-122"/>
              </a:rPr>
              <a:t>华南师大</a:t>
            </a:r>
            <a:r>
              <a:rPr lang="zh-CN" altLang="en-US" sz="1865" dirty="0">
                <a:latin typeface="黑体" panose="02010609060101010101" pitchFamily="49" charset="-122"/>
                <a:ea typeface="楷体" panose="02010609060101010101" charset="-122"/>
              </a:rPr>
              <a:t>黄牧航教授</a:t>
            </a:r>
            <a:endParaRPr lang="zh-CN" altLang="en-US" sz="1865" dirty="0">
              <a:latin typeface="Arial" panose="020B0604020202020204" pitchFamily="34" charset="0"/>
              <a:ea typeface="楷体" panose="02010609060101010101" charset="-122"/>
            </a:endParaRPr>
          </a:p>
        </p:txBody>
      </p:sp>
      <p:pic>
        <p:nvPicPr>
          <p:cNvPr id="322563" name="Picture 3" descr="201154173323935"/>
          <p:cNvPicPr>
            <a:picLocks noChangeAspect="1" noChangeArrowheads="1"/>
          </p:cNvPicPr>
          <p:nvPr/>
        </p:nvPicPr>
        <p:blipFill>
          <a:blip r:embed="rId1"/>
          <a:srcRect l="25990" t="8170" r="5521"/>
          <a:stretch>
            <a:fillRect/>
          </a:stretch>
        </p:blipFill>
        <p:spPr bwMode="auto">
          <a:xfrm>
            <a:off x="4474210" y="-26035"/>
            <a:ext cx="3243580" cy="2838450"/>
          </a:xfrm>
          <a:prstGeom prst="rect">
            <a:avLst/>
          </a:prstGeom>
          <a:noFill/>
          <a:ln w="9525">
            <a:noFill/>
            <a:miter lim="800000"/>
            <a:headEnd/>
            <a:tailEnd/>
          </a:ln>
          <a:effectLst>
            <a:outerShdw dist="107763" dir="2700000" algn="ctr" rotWithShape="0">
              <a:srgbClr val="808080">
                <a:alpha val="50000"/>
              </a:srgbClr>
            </a:outerShdw>
          </a:effectLst>
        </p:spPr>
      </p:pic>
      <p:sp>
        <p:nvSpPr>
          <p:cNvPr id="5" name="文本框 4"/>
          <p:cNvSpPr txBox="1"/>
          <p:nvPr/>
        </p:nvSpPr>
        <p:spPr>
          <a:xfrm>
            <a:off x="1905" y="5930900"/>
            <a:ext cx="12188190" cy="460375"/>
          </a:xfrm>
          <a:prstGeom prst="rect">
            <a:avLst/>
          </a:prstGeom>
          <a:solidFill>
            <a:srgbClr val="FF0000"/>
          </a:solidFill>
        </p:spPr>
        <p:txBody>
          <a:bodyPr wrap="square" rtlCol="0">
            <a:spAutoFit/>
          </a:bodyPr>
          <a:p>
            <a:pPr algn="ctr"/>
            <a:r>
              <a:rPr lang="zh-CN" sz="2400" b="1">
                <a:solidFill>
                  <a:schemeClr val="bg1"/>
                </a:solidFill>
                <a:latin typeface="黑体" panose="02010609060101010101" pitchFamily="49" charset="-122"/>
                <a:ea typeface="黑体" panose="02010609060101010101" pitchFamily="49" charset="-122"/>
                <a:cs typeface="楷体" panose="02010609060101010101" charset="-122"/>
              </a:rPr>
              <a:t>课程改革和高考改革的要求：从背诵记忆历史知识到解释运用历史知识</a:t>
            </a:r>
            <a:endParaRPr lang="zh-CN" sz="2400" b="1">
              <a:solidFill>
                <a:schemeClr val="bg1"/>
              </a:solidFill>
              <a:latin typeface="黑体" panose="02010609060101010101" pitchFamily="49" charset="-122"/>
              <a:ea typeface="黑体" panose="02010609060101010101" pitchFamily="49" charset="-122"/>
              <a:cs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09980" y="842645"/>
            <a:ext cx="10186035" cy="4707890"/>
          </a:xfrm>
          <a:prstGeom prst="rect">
            <a:avLst/>
          </a:prstGeom>
          <a:noFill/>
        </p:spPr>
        <p:txBody>
          <a:bodyPr wrap="square" rtlCol="0">
            <a:spAutoFit/>
          </a:bodyPr>
          <a:p>
            <a:pPr fontAlgn="auto">
              <a:lnSpc>
                <a:spcPct val="150000"/>
              </a:lnSpc>
            </a:pPr>
            <a:r>
              <a:rPr lang="en-US" altLang="zh-CN" sz="2000">
                <a:latin typeface="黑体" panose="02010609060101010101" pitchFamily="49" charset="-122"/>
                <a:ea typeface="黑体" panose="02010609060101010101" pitchFamily="49" charset="-122"/>
                <a:cs typeface="黑体" panose="02010609060101010101" pitchFamily="49" charset="-122"/>
              </a:rPr>
              <a:t>    </a:t>
            </a:r>
            <a:r>
              <a:rPr lang="zh-CN" altLang="en-US" sz="2000">
                <a:latin typeface="黑体" panose="02010609060101010101" pitchFamily="49" charset="-122"/>
                <a:ea typeface="黑体" panose="02010609060101010101" pitchFamily="49" charset="-122"/>
                <a:cs typeface="黑体" panose="02010609060101010101" pitchFamily="49" charset="-122"/>
              </a:rPr>
              <a:t>（</a:t>
            </a:r>
            <a:r>
              <a:rPr lang="en-US" altLang="zh-CN" sz="2000">
                <a:latin typeface="黑体" panose="02010609060101010101" pitchFamily="49" charset="-122"/>
                <a:ea typeface="黑体" panose="02010609060101010101" pitchFamily="49" charset="-122"/>
                <a:cs typeface="黑体" panose="02010609060101010101" pitchFamily="49" charset="-122"/>
              </a:rPr>
              <a:t>2023</a:t>
            </a:r>
            <a:r>
              <a:rPr lang="zh-CN" altLang="en-US" sz="2000">
                <a:latin typeface="黑体" panose="02010609060101010101" pitchFamily="49" charset="-122"/>
                <a:ea typeface="黑体" panose="02010609060101010101" pitchFamily="49" charset="-122"/>
                <a:cs typeface="黑体" panose="02010609060101010101" pitchFamily="49" charset="-122"/>
              </a:rPr>
              <a:t>年山东卷第</a:t>
            </a:r>
            <a:r>
              <a:rPr lang="en-US" altLang="zh-CN" sz="2000">
                <a:latin typeface="黑体" panose="02010609060101010101" pitchFamily="49" charset="-122"/>
                <a:ea typeface="黑体" panose="02010609060101010101" pitchFamily="49" charset="-122"/>
                <a:cs typeface="黑体" panose="02010609060101010101" pitchFamily="49" charset="-122"/>
              </a:rPr>
              <a:t>8</a:t>
            </a:r>
            <a:r>
              <a:rPr lang="zh-CN" altLang="en-US" sz="2000">
                <a:latin typeface="黑体" panose="02010609060101010101" pitchFamily="49" charset="-122"/>
                <a:ea typeface="黑体" panose="02010609060101010101" pitchFamily="49" charset="-122"/>
                <a:cs typeface="黑体" panose="02010609060101010101" pitchFamily="49" charset="-122"/>
              </a:rPr>
              <a:t>题）</a:t>
            </a:r>
            <a:r>
              <a:rPr lang="en-US" altLang="zh-CN" sz="2000" u="sng">
                <a:latin typeface="黑体" panose="02010609060101010101" pitchFamily="49" charset="-122"/>
                <a:ea typeface="黑体" panose="02010609060101010101" pitchFamily="49" charset="-122"/>
                <a:cs typeface="黑体" panose="02010609060101010101" pitchFamily="49" charset="-122"/>
              </a:rPr>
              <a:t>1956年，毛泽东</a:t>
            </a:r>
            <a:r>
              <a:rPr lang="en-US" altLang="zh-CN" sz="2000">
                <a:latin typeface="黑体" panose="02010609060101010101" pitchFamily="49" charset="-122"/>
                <a:ea typeface="黑体" panose="02010609060101010101" pitchFamily="49" charset="-122"/>
                <a:cs typeface="黑体" panose="02010609060101010101" pitchFamily="49" charset="-122"/>
              </a:rPr>
              <a:t>在淡到国家与工厂的关系时指出：“统一性和独立性是对立的统一，要有统一性，也要有独立性。……各个生产单位部要有一个与统一性相联系的独立性，才会发展得更加活泼。”毛泽东强调的是</a:t>
            </a:r>
            <a:endParaRPr lang="en-US" altLang="zh-CN" sz="2000">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pPr>
            <a:r>
              <a:rPr lang="en-US" altLang="zh-CN" sz="2000">
                <a:latin typeface="黑体" panose="02010609060101010101" pitchFamily="49" charset="-122"/>
                <a:ea typeface="黑体" panose="02010609060101010101" pitchFamily="49" charset="-122"/>
                <a:cs typeface="黑体" panose="02010609060101010101" pitchFamily="49" charset="-122"/>
              </a:rPr>
              <a:t>    </a:t>
            </a:r>
            <a:r>
              <a:rPr lang="en-US" altLang="zh-CN" sz="2000" b="1">
                <a:solidFill>
                  <a:srgbClr val="FF0000"/>
                </a:solidFill>
                <a:latin typeface="黑体" panose="02010609060101010101" pitchFamily="49" charset="-122"/>
                <a:ea typeface="黑体" panose="02010609060101010101" pitchFamily="49" charset="-122"/>
                <a:cs typeface="黑体" panose="02010609060101010101" pitchFamily="49" charset="-122"/>
              </a:rPr>
              <a:t>A．适当提高工厂的生产经营自主权 </a:t>
            </a:r>
            <a:r>
              <a:rPr lang="en-US" altLang="zh-CN" sz="2000">
                <a:latin typeface="黑体" panose="02010609060101010101" pitchFamily="49" charset="-122"/>
                <a:ea typeface="黑体" panose="02010609060101010101" pitchFamily="49" charset="-122"/>
                <a:cs typeface="黑体" panose="02010609060101010101" pitchFamily="49" charset="-122"/>
              </a:rPr>
              <a:t>    B．适度发挥市场的调节作用</a:t>
            </a:r>
            <a:endParaRPr lang="en-US" altLang="zh-CN" sz="2000">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pPr>
            <a:r>
              <a:rPr lang="en-US" altLang="zh-CN" sz="2000">
                <a:latin typeface="黑体" panose="02010609060101010101" pitchFamily="49" charset="-122"/>
                <a:ea typeface="黑体" panose="02010609060101010101" pitchFamily="49" charset="-122"/>
                <a:cs typeface="黑体" panose="02010609060101010101" pitchFamily="49" charset="-122"/>
              </a:rPr>
              <a:t>    C．平衡工商企业改造中的公私关系     D．鼓励个体私营经济的发展</a:t>
            </a:r>
            <a:endParaRPr lang="en-US" altLang="zh-CN" sz="2000">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   （</a:t>
            </a:r>
            <a:r>
              <a:rPr lang="en-US" altLang="zh-CN" sz="2000">
                <a:latin typeface="黑体" panose="02010609060101010101" pitchFamily="49" charset="-122"/>
                <a:ea typeface="黑体" panose="02010609060101010101" pitchFamily="49" charset="-122"/>
                <a:cs typeface="黑体" panose="02010609060101010101" pitchFamily="49" charset="-122"/>
              </a:rPr>
              <a:t>2021</a:t>
            </a:r>
            <a:r>
              <a:rPr lang="zh-CN" altLang="en-US" sz="2000">
                <a:latin typeface="黑体" panose="02010609060101010101" pitchFamily="49" charset="-122"/>
                <a:ea typeface="黑体" panose="02010609060101010101" pitchFamily="49" charset="-122"/>
                <a:cs typeface="黑体" panose="02010609060101010101" pitchFamily="49" charset="-122"/>
              </a:rPr>
              <a:t>年山东卷第</a:t>
            </a:r>
            <a:r>
              <a:rPr lang="en-US" altLang="zh-CN" sz="2000">
                <a:latin typeface="黑体" panose="02010609060101010101" pitchFamily="49" charset="-122"/>
                <a:ea typeface="黑体" panose="02010609060101010101" pitchFamily="49" charset="-122"/>
                <a:cs typeface="黑体" panose="02010609060101010101" pitchFamily="49" charset="-122"/>
              </a:rPr>
              <a:t>8</a:t>
            </a:r>
            <a:r>
              <a:rPr lang="zh-CN" altLang="en-US" sz="2000">
                <a:latin typeface="黑体" panose="02010609060101010101" pitchFamily="49" charset="-122"/>
                <a:ea typeface="黑体" panose="02010609060101010101" pitchFamily="49" charset="-122"/>
                <a:cs typeface="黑体" panose="02010609060101010101" pitchFamily="49" charset="-122"/>
              </a:rPr>
              <a:t>题）</a:t>
            </a:r>
            <a:r>
              <a:rPr lang="zh-CN" altLang="en-US" sz="2000" u="sng">
                <a:latin typeface="黑体" panose="02010609060101010101" pitchFamily="49" charset="-122"/>
                <a:ea typeface="黑体" panose="02010609060101010101" pitchFamily="49" charset="-122"/>
                <a:cs typeface="黑体" panose="02010609060101010101" pitchFamily="49" charset="-122"/>
              </a:rPr>
              <a:t>1954年8月，毛泽东</a:t>
            </a:r>
            <a:r>
              <a:rPr lang="zh-CN" altLang="en-US" sz="2000">
                <a:latin typeface="黑体" panose="02010609060101010101" pitchFamily="49" charset="-122"/>
                <a:ea typeface="黑体" panose="02010609060101010101" pitchFamily="49" charset="-122"/>
                <a:cs typeface="黑体" panose="02010609060101010101" pitchFamily="49" charset="-122"/>
              </a:rPr>
              <a:t>在接见英国工党代表团时指出：“我们这类国家，如中国和苏联，主要依靠国内市场，而不是国外市场。这并不是说不要国外联系，不做生意。不，需要联系，需要做生意，不要孤立。”他意在强调中国</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    A．需要学习和借鉴西方经验            B．经济建设要坚持自力更生</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    C．应逐步放弃“一边倒”政策          </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rPr>
              <a:t>D．愿意开展对外经济交流</a:t>
            </a:r>
            <a:endPar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82370" y="675005"/>
            <a:ext cx="10313035" cy="1198880"/>
          </a:xfrm>
          <a:prstGeom prst="rect">
            <a:avLst/>
          </a:prstGeom>
          <a:noFill/>
        </p:spPr>
        <p:txBody>
          <a:bodyPr wrap="square" rtlCol="0">
            <a:spAutoFit/>
          </a:bodyPr>
          <a:p>
            <a:pPr fontAlgn="auto">
              <a:lnSpc>
                <a:spcPct val="150000"/>
              </a:lnSpc>
            </a:pPr>
            <a:r>
              <a:rPr lang="en-US" altLang="zh-CN" sz="2000">
                <a:latin typeface="黑体" panose="02010609060101010101" pitchFamily="49" charset="-122"/>
                <a:ea typeface="黑体" panose="02010609060101010101" pitchFamily="49" charset="-122"/>
                <a:cs typeface="黑体" panose="02010609060101010101" pitchFamily="49" charset="-122"/>
              </a:rPr>
              <a:t>    </a:t>
            </a:r>
            <a:r>
              <a:rPr lang="zh-CN" altLang="en-US" sz="2000">
                <a:latin typeface="楷体" panose="02010609060101010101" charset="-122"/>
                <a:ea typeface="楷体" panose="02010609060101010101" charset="-122"/>
                <a:cs typeface="楷体" panose="02010609060101010101" charset="-122"/>
              </a:rPr>
              <a:t>（</a:t>
            </a:r>
            <a:r>
              <a:rPr lang="en-US" altLang="zh-CN" sz="2000">
                <a:latin typeface="楷体" panose="02010609060101010101" charset="-122"/>
                <a:ea typeface="楷体" panose="02010609060101010101" charset="-122"/>
                <a:cs typeface="楷体" panose="02010609060101010101" charset="-122"/>
              </a:rPr>
              <a:t>2024</a:t>
            </a:r>
            <a:r>
              <a:rPr lang="zh-CN" altLang="en-US" sz="2000">
                <a:latin typeface="楷体" panose="02010609060101010101" charset="-122"/>
                <a:ea typeface="楷体" panose="02010609060101010101" charset="-122"/>
                <a:cs typeface="楷体" panose="02010609060101010101" charset="-122"/>
              </a:rPr>
              <a:t>年山东卷第</a:t>
            </a:r>
            <a:r>
              <a:rPr lang="en-US" altLang="zh-CN" sz="2000">
                <a:latin typeface="楷体" panose="02010609060101010101" charset="-122"/>
                <a:ea typeface="楷体" panose="02010609060101010101" charset="-122"/>
                <a:cs typeface="楷体" panose="02010609060101010101" charset="-122"/>
              </a:rPr>
              <a:t>3</a:t>
            </a:r>
            <a:r>
              <a:rPr lang="zh-CN" altLang="en-US" sz="2000">
                <a:latin typeface="楷体" panose="02010609060101010101" charset="-122"/>
                <a:ea typeface="楷体" panose="02010609060101010101" charset="-122"/>
                <a:cs typeface="楷体" panose="02010609060101010101" charset="-122"/>
              </a:rPr>
              <a:t>题）</a:t>
            </a:r>
            <a:r>
              <a:rPr lang="zh-CN" altLang="en-US" sz="2400">
                <a:latin typeface="黑体" panose="02010609060101010101" pitchFamily="49" charset="-122"/>
                <a:ea typeface="黑体" panose="02010609060101010101" pitchFamily="49" charset="-122"/>
                <a:cs typeface="黑体" panose="02010609060101010101" pitchFamily="49" charset="-122"/>
              </a:rPr>
              <a:t>图1为《宋史·王猎传》中的相关记载。王猎的经历反映出宋代</a:t>
            </a:r>
            <a:r>
              <a:rPr sz="2400">
                <a:latin typeface="黑体" panose="02010609060101010101" pitchFamily="49" charset="-122"/>
                <a:ea typeface="黑体" panose="02010609060101010101" pitchFamily="49" charset="-122"/>
                <a:cs typeface="黑体" panose="02010609060101010101" pitchFamily="49" charset="-122"/>
              </a:rPr>
              <a:t>  </a:t>
            </a:r>
            <a:endParaRPr sz="2400">
              <a:latin typeface="黑体" panose="02010609060101010101" pitchFamily="49" charset="-122"/>
              <a:ea typeface="黑体" panose="02010609060101010101" pitchFamily="49" charset="-122"/>
              <a:cs typeface="黑体" panose="02010609060101010101" pitchFamily="49" charset="-122"/>
            </a:endParaRPr>
          </a:p>
        </p:txBody>
      </p:sp>
      <p:graphicFrame>
        <p:nvGraphicFramePr>
          <p:cNvPr id="3" name="表格 2"/>
          <p:cNvGraphicFramePr/>
          <p:nvPr/>
        </p:nvGraphicFramePr>
        <p:xfrm>
          <a:off x="1744980" y="1981835"/>
          <a:ext cx="9286240" cy="654685"/>
        </p:xfrm>
        <a:graphic>
          <a:graphicData uri="http://schemas.openxmlformats.org/drawingml/2006/table">
            <a:tbl>
              <a:tblPr firstRow="1" bandRow="1">
                <a:tableStyleId>{5940675A-B579-460E-94D1-54222C63F5DA}</a:tableStyleId>
              </a:tblPr>
              <a:tblGrid>
                <a:gridCol w="9286240"/>
              </a:tblGrid>
              <a:tr h="654685">
                <a:tc>
                  <a:txBody>
                    <a:bodyPr/>
                    <a:p>
                      <a:pPr indent="0" fontAlgn="auto">
                        <a:lnSpc>
                          <a:spcPct val="150000"/>
                        </a:lnSpc>
                        <a:buNone/>
                      </a:pPr>
                      <a:r>
                        <a:rPr lang="en-US" sz="2000" b="0">
                          <a:solidFill>
                            <a:srgbClr val="000000"/>
                          </a:solidFill>
                          <a:latin typeface="楷体" panose="02010609060101010101" charset="-122"/>
                          <a:ea typeface="楷体" panose="02010609060101010101" charset="-122"/>
                          <a:cs typeface="楷体" panose="02010609060101010101" charset="-122"/>
                        </a:rPr>
                        <a:t>    </a:t>
                      </a:r>
                      <a:r>
                        <a:rPr lang="en-US" sz="2400" b="0">
                          <a:solidFill>
                            <a:srgbClr val="000000"/>
                          </a:solidFill>
                          <a:latin typeface="楷体" panose="02010609060101010101" charset="-122"/>
                          <a:ea typeface="楷体" panose="02010609060101010101" charset="-122"/>
                          <a:cs typeface="楷体" panose="02010609060101010101" charset="-122"/>
                        </a:rPr>
                        <a:t>王猎，字得之，长垣人。累应进士不第，乃治生积钱，既而叹曰：“此败吾志也。”悉以班（分发）诸亲族。庆历用兵，诏求遗逸，范仲淹荐之，得出身为永兴蓝田主薄</a:t>
                      </a:r>
                      <a:r>
                        <a:rPr lang="en-US" sz="2400" b="0">
                          <a:solidFill>
                            <a:srgbClr val="000000"/>
                          </a:solidFill>
                          <a:latin typeface="楷体" panose="02010609060101010101" charset="-122"/>
                          <a:ea typeface="楷体" panose="02010609060101010101" charset="-122"/>
                          <a:cs typeface="楷体" panose="02010609060101010101" charset="-122"/>
                        </a:rPr>
                        <a:t>。……</a:t>
                      </a:r>
                      <a:endParaRPr lang="en-US" altLang="en-US" sz="2400" b="0">
                        <a:solidFill>
                          <a:srgbClr val="000000"/>
                        </a:solidFill>
                        <a:latin typeface="楷体" panose="02010609060101010101" charset="-122"/>
                        <a:ea typeface="楷体" panose="02010609060101010101" charset="-122"/>
                        <a:cs typeface="楷体" panose="02010609060101010101" charset="-122"/>
                      </a:endParaRPr>
                    </a:p>
                  </a:txBody>
                  <a:tcPr marL="75564" marR="75564"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nvSpPr>
        <p:spPr>
          <a:xfrm>
            <a:off x="1183005" y="3643630"/>
            <a:ext cx="9847580" cy="1660525"/>
          </a:xfrm>
          <a:prstGeom prst="rect">
            <a:avLst/>
          </a:prstGeom>
          <a:noFill/>
          <a:ln w="9525">
            <a:noFill/>
          </a:ln>
        </p:spPr>
        <p:txBody>
          <a:bodyPr wrap="square">
            <a:spAutoFit/>
          </a:bodyPr>
          <a:p>
            <a:pPr indent="0" algn="ctr" fontAlgn="auto">
              <a:lnSpc>
                <a:spcPct val="150000"/>
              </a:lnSpc>
            </a:pPr>
            <a:r>
              <a:rPr lang="zh-CN" sz="2000" b="0">
                <a:solidFill>
                  <a:srgbClr val="000000"/>
                </a:solidFill>
                <a:latin typeface="楷体" panose="02010609060101010101" charset="-122"/>
                <a:ea typeface="楷体" panose="02010609060101010101" charset="-122"/>
                <a:cs typeface="楷体" panose="02010609060101010101" charset="-122"/>
              </a:rPr>
              <a:t>图</a:t>
            </a:r>
            <a:r>
              <a:rPr lang="en-US" sz="2000" b="0">
                <a:solidFill>
                  <a:srgbClr val="000000"/>
                </a:solidFill>
                <a:latin typeface="楷体" panose="02010609060101010101" charset="-122"/>
                <a:ea typeface="楷体" panose="02010609060101010101" charset="-122"/>
                <a:cs typeface="楷体" panose="02010609060101010101" charset="-122"/>
              </a:rPr>
              <a:t>1</a:t>
            </a:r>
            <a:endParaRPr lang="en-US" sz="2000" b="0">
              <a:solidFill>
                <a:srgbClr val="000000"/>
              </a:solidFill>
              <a:latin typeface="楷体" panose="02010609060101010101" charset="-122"/>
              <a:ea typeface="楷体" panose="02010609060101010101" charset="-122"/>
              <a:cs typeface="楷体" panose="02010609060101010101" charset="-122"/>
            </a:endParaRPr>
          </a:p>
          <a:p>
            <a:pPr indent="0" algn="ctr" fontAlgn="auto">
              <a:lnSpc>
                <a:spcPct val="150000"/>
              </a:lnSpc>
            </a:pPr>
            <a:r>
              <a:rPr lang="en-US" sz="2400" b="0">
                <a:solidFill>
                  <a:srgbClr val="000000"/>
                </a:solidFill>
                <a:latin typeface="黑体" panose="02010609060101010101" pitchFamily="49" charset="-122"/>
                <a:ea typeface="黑体" panose="02010609060101010101" pitchFamily="49" charset="-122"/>
                <a:cs typeface="黑体" panose="02010609060101010101" pitchFamily="49" charset="-122"/>
              </a:rPr>
              <a:t>A</a:t>
            </a:r>
            <a:r>
              <a:rPr lang="zh-CN" sz="2400" b="0">
                <a:solidFill>
                  <a:srgbClr val="000000"/>
                </a:solidFill>
                <a:latin typeface="黑体" panose="02010609060101010101" pitchFamily="49" charset="-122"/>
                <a:ea typeface="黑体" panose="02010609060101010101" pitchFamily="49" charset="-122"/>
                <a:cs typeface="黑体" panose="02010609060101010101" pitchFamily="49" charset="-122"/>
              </a:rPr>
              <a:t>．士人价值取向发生变化</a:t>
            </a:r>
            <a:r>
              <a:rPr lang="en-US" sz="2400" b="0">
                <a:solidFill>
                  <a:srgbClr val="000000"/>
                </a:solidFill>
                <a:latin typeface="黑体" panose="02010609060101010101" pitchFamily="49" charset="-122"/>
                <a:ea typeface="黑体" panose="02010609060101010101" pitchFamily="49" charset="-122"/>
                <a:cs typeface="黑体" panose="02010609060101010101" pitchFamily="49" charset="-122"/>
              </a:rPr>
              <a:t>        </a:t>
            </a:r>
            <a:r>
              <a:rPr lang="en-US" sz="2400" b="1">
                <a:solidFill>
                  <a:srgbClr val="FF0000"/>
                </a:solidFill>
                <a:latin typeface="黑体" panose="02010609060101010101" pitchFamily="49" charset="-122"/>
                <a:ea typeface="黑体" panose="02010609060101010101" pitchFamily="49" charset="-122"/>
                <a:cs typeface="黑体" panose="02010609060101010101" pitchFamily="49" charset="-122"/>
              </a:rPr>
              <a:t>B</a:t>
            </a:r>
            <a:r>
              <a:rPr lang="zh-CN" sz="2400" b="1">
                <a:solidFill>
                  <a:srgbClr val="FF0000"/>
                </a:solidFill>
                <a:latin typeface="黑体" panose="02010609060101010101" pitchFamily="49" charset="-122"/>
                <a:ea typeface="黑体" panose="02010609060101010101" pitchFamily="49" charset="-122"/>
                <a:cs typeface="黑体" panose="02010609060101010101" pitchFamily="49" charset="-122"/>
              </a:rPr>
              <a:t>．传统观念制约阶层流动</a:t>
            </a:r>
            <a:endParaRPr lang="en-US" sz="2400" b="1">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0" algn="ctr" fontAlgn="auto">
              <a:lnSpc>
                <a:spcPct val="150000"/>
              </a:lnSpc>
            </a:pPr>
            <a:r>
              <a:rPr lang="en-US" sz="2400" b="0">
                <a:solidFill>
                  <a:srgbClr val="000000"/>
                </a:solidFill>
                <a:latin typeface="黑体" panose="02010609060101010101" pitchFamily="49" charset="-122"/>
                <a:ea typeface="黑体" panose="02010609060101010101" pitchFamily="49" charset="-122"/>
                <a:cs typeface="黑体" panose="02010609060101010101" pitchFamily="49" charset="-122"/>
              </a:rPr>
              <a:t>C</a:t>
            </a:r>
            <a:r>
              <a:rPr lang="zh-CN" sz="2400" b="0">
                <a:solidFill>
                  <a:srgbClr val="000000"/>
                </a:solidFill>
                <a:latin typeface="黑体" panose="02010609060101010101" pitchFamily="49" charset="-122"/>
                <a:ea typeface="黑体" panose="02010609060101010101" pitchFamily="49" charset="-122"/>
                <a:cs typeface="黑体" panose="02010609060101010101" pitchFamily="49" charset="-122"/>
              </a:rPr>
              <a:t>．商人政治地位得到提高</a:t>
            </a:r>
            <a:r>
              <a:rPr lang="en-US" sz="2400" b="0">
                <a:solidFill>
                  <a:srgbClr val="000000"/>
                </a:solidFill>
                <a:latin typeface="黑体" panose="02010609060101010101" pitchFamily="49" charset="-122"/>
                <a:ea typeface="黑体" panose="02010609060101010101" pitchFamily="49" charset="-122"/>
                <a:cs typeface="黑体" panose="02010609060101010101" pitchFamily="49" charset="-122"/>
              </a:rPr>
              <a:t>        D</a:t>
            </a:r>
            <a:r>
              <a:rPr lang="zh-CN" sz="2400" b="0">
                <a:solidFill>
                  <a:srgbClr val="000000"/>
                </a:solidFill>
                <a:latin typeface="黑体" panose="02010609060101010101" pitchFamily="49" charset="-122"/>
                <a:ea typeface="黑体" panose="02010609060101010101" pitchFamily="49" charset="-122"/>
                <a:cs typeface="黑体" panose="02010609060101010101" pitchFamily="49" charset="-122"/>
              </a:rPr>
              <a:t>．经济发展影响选官方式</a:t>
            </a:r>
            <a:endParaRPr lang="zh-CN" altLang="en-US" sz="2400">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l="13600" r="13200" b="4600"/>
          <a:stretch>
            <a:fillRect/>
          </a:stretch>
        </p:blipFill>
        <p:spPr>
          <a:xfrm>
            <a:off x="756285" y="1191260"/>
            <a:ext cx="3117850" cy="4318635"/>
          </a:xfrm>
          <a:prstGeom prst="rect">
            <a:avLst/>
          </a:prstGeom>
        </p:spPr>
      </p:pic>
      <p:sp>
        <p:nvSpPr>
          <p:cNvPr id="3" name="文本框 2"/>
          <p:cNvSpPr txBox="1"/>
          <p:nvPr/>
        </p:nvSpPr>
        <p:spPr>
          <a:xfrm>
            <a:off x="4385945" y="1075055"/>
            <a:ext cx="6869430" cy="4707890"/>
          </a:xfrm>
          <a:prstGeom prst="rect">
            <a:avLst/>
          </a:prstGeom>
          <a:noFill/>
        </p:spPr>
        <p:txBody>
          <a:bodyPr wrap="square" rtlCol="0">
            <a:spAutoFit/>
          </a:bodyPr>
          <a:p>
            <a:pPr fontAlgn="auto">
              <a:lnSpc>
                <a:spcPct val="150000"/>
              </a:lnSpc>
            </a:pPr>
            <a:r>
              <a:rPr lang="en-US" altLang="zh-CN">
                <a:latin typeface="黑体" panose="02010609060101010101" pitchFamily="49" charset="-122"/>
                <a:ea typeface="黑体" panose="02010609060101010101" pitchFamily="49" charset="-122"/>
                <a:cs typeface="黑体" panose="02010609060101010101" pitchFamily="49" charset="-122"/>
              </a:rPr>
              <a:t>    </a:t>
            </a:r>
            <a:r>
              <a:rPr lang="zh-CN" altLang="en-US" sz="2000" u="sng">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对于一门学科来说，没有什么比思维方式这个问题更为重要了</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    </a:t>
            </a:r>
            <a:r>
              <a:rPr lang="zh-CN" altLang="en-US" sz="2000" u="sng">
                <a:solidFill>
                  <a:srgbClr val="FF0000"/>
                </a:solidFill>
                <a:latin typeface="黑体" panose="02010609060101010101" pitchFamily="49" charset="-122"/>
                <a:ea typeface="黑体" panose="02010609060101010101" pitchFamily="49" charset="-122"/>
                <a:cs typeface="黑体" panose="02010609060101010101" pitchFamily="49" charset="-122"/>
              </a:rPr>
              <a:t>培养</a:t>
            </a:r>
            <a:r>
              <a:rPr lang="zh-CN" altLang="en-US" sz="2000" b="1" u="sng">
                <a:solidFill>
                  <a:srgbClr val="FF0000"/>
                </a:solidFill>
                <a:latin typeface="黑体" panose="02010609060101010101" pitchFamily="49" charset="-122"/>
                <a:ea typeface="黑体" panose="02010609060101010101" pitchFamily="49" charset="-122"/>
                <a:cs typeface="黑体" panose="02010609060101010101" pitchFamily="49" charset="-122"/>
              </a:rPr>
              <a:t>历史思维能力</a:t>
            </a:r>
            <a:r>
              <a:rPr lang="zh-CN" altLang="en-US" sz="2000" u="sng">
                <a:solidFill>
                  <a:srgbClr val="FF0000"/>
                </a:solidFill>
                <a:latin typeface="黑体" panose="02010609060101010101" pitchFamily="49" charset="-122"/>
                <a:ea typeface="黑体" panose="02010609060101010101" pitchFamily="49" charset="-122"/>
                <a:cs typeface="黑体" panose="02010609060101010101" pitchFamily="49" charset="-122"/>
              </a:rPr>
              <a:t>是历史教育的核心任务</a:t>
            </a:r>
            <a:r>
              <a:rPr lang="zh-CN" altLang="en-US" sz="2000">
                <a:latin typeface="黑体" panose="02010609060101010101" pitchFamily="49" charset="-122"/>
                <a:ea typeface="黑体" panose="02010609060101010101" pitchFamily="49" charset="-122"/>
                <a:cs typeface="黑体" panose="02010609060101010101" pitchFamily="49" charset="-122"/>
              </a:rPr>
              <a:t>，涉及历史教育工作的各个领域。</a:t>
            </a:r>
            <a:r>
              <a:rPr lang="zh-CN" altLang="en-US" sz="2000" u="sng">
                <a:latin typeface="黑体" panose="02010609060101010101" pitchFamily="49" charset="-122"/>
                <a:ea typeface="黑体" panose="02010609060101010101" pitchFamily="49" charset="-122"/>
                <a:cs typeface="黑体" panose="02010609060101010101" pitchFamily="49" charset="-122"/>
              </a:rPr>
              <a:t>历史思维能力</a:t>
            </a:r>
            <a:r>
              <a:rPr lang="zh-CN" altLang="en-US" sz="2000">
                <a:latin typeface="黑体" panose="02010609060101010101" pitchFamily="49" charset="-122"/>
                <a:ea typeface="黑体" panose="02010609060101010101" pitchFamily="49" charset="-122"/>
                <a:cs typeface="黑体" panose="02010609060101010101" pitchFamily="49" charset="-122"/>
              </a:rPr>
              <a:t>是历史课程标准的灵魂，是衡量历史教科书质量的重要尺度，</a:t>
            </a:r>
            <a:r>
              <a:rPr lang="zh-CN" altLang="en-US" sz="2000" u="sng">
                <a:latin typeface="黑体" panose="02010609060101010101" pitchFamily="49" charset="-122"/>
                <a:ea typeface="黑体" panose="02010609060101010101" pitchFamily="49" charset="-122"/>
                <a:cs typeface="黑体" panose="02010609060101010101" pitchFamily="49" charset="-122"/>
              </a:rPr>
              <a:t>是历史教学的</a:t>
            </a:r>
            <a:r>
              <a:rPr lang="zh-CN" altLang="en-US" sz="2000" u="sng">
                <a:solidFill>
                  <a:srgbClr val="FF0000"/>
                </a:solidFill>
                <a:latin typeface="黑体" panose="02010609060101010101" pitchFamily="49" charset="-122"/>
                <a:ea typeface="黑体" panose="02010609060101010101" pitchFamily="49" charset="-122"/>
                <a:cs typeface="黑体" panose="02010609060101010101" pitchFamily="49" charset="-122"/>
              </a:rPr>
              <a:t>关键目标</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rPr>
              <a:t>，</a:t>
            </a:r>
            <a:r>
              <a:rPr lang="zh-CN" altLang="en-US" sz="2000">
                <a:latin typeface="黑体" panose="02010609060101010101" pitchFamily="49" charset="-122"/>
                <a:ea typeface="黑体" panose="02010609060101010101" pitchFamily="49" charset="-122"/>
                <a:cs typeface="黑体" panose="02010609060101010101" pitchFamily="49" charset="-122"/>
              </a:rPr>
              <a:t>是量度历史教师专业水平的主要标准。</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    </a:t>
            </a:r>
            <a:r>
              <a:rPr lang="zh-CN" altLang="en-US" sz="2000" b="1" u="sng">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历史学科能力等同于历史思维能力</a:t>
            </a:r>
            <a:endParaRPr lang="zh-CN" altLang="en-US" sz="2000" b="1">
              <a:latin typeface="黑体" panose="02010609060101010101" pitchFamily="49" charset="-122"/>
              <a:ea typeface="黑体" panose="02010609060101010101" pitchFamily="49" charset="-122"/>
              <a:cs typeface="黑体" panose="02010609060101010101" pitchFamily="49" charset="-122"/>
              <a:sym typeface="+mn-ea"/>
            </a:endParaRPr>
          </a:p>
          <a:p>
            <a:pPr fontAlgn="auto">
              <a:lnSpc>
                <a:spcPct val="150000"/>
              </a:lnSpc>
            </a:pP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000" u="sng">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发展学生的历史思维能力</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是历史教育的必然担当</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    </a:t>
            </a:r>
            <a:r>
              <a:rPr lang="zh-CN" altLang="en-US" sz="2000" u="sng">
                <a:solidFill>
                  <a:srgbClr val="FF0000"/>
                </a:solidFill>
                <a:latin typeface="黑体" panose="02010609060101010101" pitchFamily="49" charset="-122"/>
                <a:ea typeface="黑体" panose="02010609060101010101" pitchFamily="49" charset="-122"/>
                <a:cs typeface="黑体" panose="02010609060101010101" pitchFamily="49" charset="-122"/>
              </a:rPr>
              <a:t>历史教育旨在培养学生学会思考</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    </a:t>
            </a:r>
            <a:r>
              <a:rPr lang="zh-CN" altLang="en-US" sz="2000" u="sng">
                <a:solidFill>
                  <a:srgbClr val="FF0000"/>
                </a:solidFill>
                <a:latin typeface="黑体" panose="02010609060101010101" pitchFamily="49" charset="-122"/>
                <a:ea typeface="黑体" panose="02010609060101010101" pitchFamily="49" charset="-122"/>
                <a:cs typeface="黑体" panose="02010609060101010101" pitchFamily="49" charset="-122"/>
              </a:rPr>
              <a:t>思考历史而不是背诵历史</a:t>
            </a:r>
            <a:endParaRPr lang="zh-CN" altLang="en-US" sz="2000" u="sng">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
        <p:nvSpPr>
          <p:cNvPr id="4" name="文本框 3"/>
          <p:cNvSpPr txBox="1"/>
          <p:nvPr/>
        </p:nvSpPr>
        <p:spPr>
          <a:xfrm>
            <a:off x="3308350" y="5861685"/>
            <a:ext cx="7820025" cy="337185"/>
          </a:xfrm>
          <a:prstGeom prst="rect">
            <a:avLst/>
          </a:prstGeom>
          <a:noFill/>
        </p:spPr>
        <p:txBody>
          <a:bodyPr wrap="square" rtlCol="0">
            <a:spAutoFit/>
          </a:bodyPr>
          <a:p>
            <a:pPr algn="r"/>
            <a:r>
              <a:rPr lang="en-US" altLang="zh-CN" sz="1600">
                <a:latin typeface="楷体" panose="02010609060101010101" charset="-122"/>
                <a:ea typeface="楷体" panose="02010609060101010101" charset="-122"/>
                <a:cs typeface="楷体" panose="02010609060101010101" charset="-122"/>
              </a:rPr>
              <a:t>——</a:t>
            </a:r>
            <a:r>
              <a:rPr lang="zh-CN" altLang="en-US" sz="1600">
                <a:latin typeface="楷体" panose="02010609060101010101" charset="-122"/>
                <a:ea typeface="楷体" panose="02010609060101010101" charset="-122"/>
                <a:cs typeface="楷体" panose="02010609060101010101" charset="-122"/>
              </a:rPr>
              <a:t>张汉林《历史思维能力研究</a:t>
            </a:r>
            <a:r>
              <a:rPr lang="zh-CN" altLang="en-US" sz="1600">
                <a:latin typeface="楷体" panose="02010609060101010101" charset="-122"/>
                <a:ea typeface="楷体" panose="02010609060101010101" charset="-122"/>
                <a:cs typeface="楷体" panose="02010609060101010101" charset="-122"/>
                <a:sym typeface="+mn-ea"/>
              </a:rPr>
              <a:t>》</a:t>
            </a:r>
            <a:r>
              <a:rPr lang="en-US" altLang="zh-CN" sz="1600">
                <a:latin typeface="楷体" panose="02010609060101010101" charset="-122"/>
                <a:ea typeface="楷体" panose="02010609060101010101" charset="-122"/>
                <a:cs typeface="楷体" panose="02010609060101010101" charset="-122"/>
                <a:sym typeface="+mn-ea"/>
              </a:rPr>
              <a:t>,</a:t>
            </a:r>
            <a:r>
              <a:rPr lang="zh-CN" altLang="zh-CN" sz="1600">
                <a:latin typeface="楷体" panose="02010609060101010101" charset="-122"/>
                <a:ea typeface="楷体" panose="02010609060101010101" charset="-122"/>
                <a:cs typeface="楷体" panose="02010609060101010101" charset="-122"/>
                <a:sym typeface="+mn-ea"/>
              </a:rPr>
              <a:t>北京师范大学出版社，</a:t>
            </a:r>
            <a:r>
              <a:rPr lang="en-US" altLang="zh-CN" sz="1600">
                <a:latin typeface="楷体" panose="02010609060101010101" charset="-122"/>
                <a:ea typeface="楷体" panose="02010609060101010101" charset="-122"/>
                <a:cs typeface="楷体" panose="02010609060101010101" charset="-122"/>
                <a:sym typeface="+mn-ea"/>
              </a:rPr>
              <a:t>2023</a:t>
            </a:r>
            <a:r>
              <a:rPr lang="zh-CN" altLang="en-US" sz="1600">
                <a:latin typeface="楷体" panose="02010609060101010101" charset="-122"/>
                <a:ea typeface="楷体" panose="02010609060101010101" charset="-122"/>
                <a:cs typeface="楷体" panose="02010609060101010101" charset="-122"/>
                <a:sym typeface="+mn-ea"/>
              </a:rPr>
              <a:t>年</a:t>
            </a:r>
            <a:r>
              <a:rPr lang="en-US" altLang="zh-CN" sz="1600">
                <a:latin typeface="楷体" panose="02010609060101010101" charset="-122"/>
                <a:ea typeface="楷体" panose="02010609060101010101" charset="-122"/>
                <a:cs typeface="楷体" panose="02010609060101010101" charset="-122"/>
                <a:sym typeface="+mn-ea"/>
              </a:rPr>
              <a:t>1</a:t>
            </a:r>
            <a:r>
              <a:rPr lang="zh-CN" altLang="en-US" sz="1600">
                <a:latin typeface="楷体" panose="02010609060101010101" charset="-122"/>
                <a:ea typeface="楷体" panose="02010609060101010101" charset="-122"/>
                <a:cs typeface="楷体" panose="02010609060101010101" charset="-122"/>
                <a:sym typeface="+mn-ea"/>
              </a:rPr>
              <a:t>月</a:t>
            </a:r>
            <a:endParaRPr lang="zh-CN" altLang="en-US" sz="1600">
              <a:latin typeface="楷体" panose="02010609060101010101" charset="-122"/>
              <a:ea typeface="楷体" panose="02010609060101010101" charset="-122"/>
              <a:cs typeface="楷体" panose="02010609060101010101" charset="-122"/>
              <a:sym typeface="+mn-ea"/>
            </a:endParaRPr>
          </a:p>
        </p:txBody>
      </p:sp>
      <p:sp>
        <p:nvSpPr>
          <p:cNvPr id="1630211" name="文本框 1630210"/>
          <p:cNvSpPr txBox="1"/>
          <p:nvPr/>
        </p:nvSpPr>
        <p:spPr>
          <a:xfrm>
            <a:off x="0" y="0"/>
            <a:ext cx="12192000" cy="666115"/>
          </a:xfrm>
          <a:prstGeom prst="rect">
            <a:avLst/>
          </a:prstGeom>
          <a:solidFill>
            <a:srgbClr val="0000FF"/>
          </a:solidFill>
          <a:ln w="9525">
            <a:noFill/>
          </a:ln>
          <a:effectLst>
            <a:outerShdw dist="107763" dir="2699999" algn="ctr" rotWithShape="0">
              <a:srgbClr val="808080">
                <a:alpha val="50000"/>
              </a:srgbClr>
            </a:outerShdw>
          </a:effectLst>
        </p:spPr>
        <p:txBody>
          <a:bodyPr>
            <a:spAutoFit/>
          </a:bodyPr>
          <a:p>
            <a:pPr algn="ctr">
              <a:spcBef>
                <a:spcPct val="50000"/>
              </a:spcBef>
            </a:pPr>
            <a:r>
              <a:rPr lang="zh-CN" altLang="en-US" sz="3735" b="1">
                <a:solidFill>
                  <a:srgbClr val="FFFFFF"/>
                </a:solidFill>
                <a:effectLst>
                  <a:outerShdw blurRad="38100" dist="38100" dir="2700000">
                    <a:srgbClr val="000000"/>
                  </a:outerShdw>
                </a:effectLst>
                <a:latin typeface="黑体" panose="02010609060101010101" pitchFamily="49" charset="-122"/>
                <a:ea typeface="黑体" panose="02010609060101010101" pitchFamily="49" charset="-122"/>
              </a:rPr>
              <a:t>三、</a:t>
            </a:r>
            <a:r>
              <a:rPr lang="zh-CN" altLang="en-US" sz="3735" b="1" dirty="0">
                <a:solidFill>
                  <a:srgbClr val="FFFFFF"/>
                </a:solidFill>
                <a:effectLst>
                  <a:outerShdw blurRad="38100" dist="38100" dir="2700000">
                    <a:srgbClr val="000000"/>
                  </a:outerShdw>
                </a:effectLst>
                <a:latin typeface="黑体" panose="02010609060101010101" pitchFamily="49" charset="-122"/>
                <a:ea typeface="黑体" panose="02010609060101010101" pitchFamily="49" charset="-122"/>
              </a:rPr>
              <a:t>从关键能力的角度看</a:t>
            </a:r>
            <a:endParaRPr lang="zh-CN" altLang="en-US" sz="3735" b="1" dirty="0">
              <a:solidFill>
                <a:srgbClr val="FFFFFF"/>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6" name="表格 5"/>
          <p:cNvGraphicFramePr>
            <a:graphicFrameLocks noGrp="1"/>
          </p:cNvGraphicFramePr>
          <p:nvPr/>
        </p:nvGraphicFramePr>
        <p:xfrm>
          <a:off x="1129665" y="1243965"/>
          <a:ext cx="10257155" cy="2715260"/>
        </p:xfrm>
        <a:graphic>
          <a:graphicData uri="http://schemas.openxmlformats.org/drawingml/2006/table">
            <a:tbl>
              <a:tblPr firstRow="1" bandRow="1">
                <a:tableStyleId>{5C22544A-7EE6-4342-B048-85BDC9FD1C3A}</a:tableStyleId>
              </a:tblPr>
              <a:tblGrid>
                <a:gridCol w="3646170"/>
                <a:gridCol w="6610985"/>
              </a:tblGrid>
              <a:tr h="519430">
                <a:tc>
                  <a:txBody>
                    <a:bodyPr/>
                    <a:lstStyle/>
                    <a:p>
                      <a:pPr algn="ctr"/>
                      <a:r>
                        <a:rPr lang="zh-CN" altLang="en-US" sz="2400" dirty="0" smtClean="0">
                          <a:solidFill>
                            <a:srgbClr val="FF0000"/>
                          </a:solidFill>
                          <a:latin typeface="黑体" panose="02010609060101010101" pitchFamily="49" charset="-122"/>
                          <a:ea typeface="黑体" panose="02010609060101010101" pitchFamily="49" charset="-122"/>
                        </a:rPr>
                        <a:t>三个能力群</a:t>
                      </a:r>
                      <a:endParaRPr lang="zh-CN" altLang="en-US" sz="2400" dirty="0" smtClean="0">
                        <a:solidFill>
                          <a:srgbClr val="FF0000"/>
                        </a:solidFill>
                        <a:latin typeface="黑体" panose="02010609060101010101" pitchFamily="49" charset="-122"/>
                        <a:ea typeface="黑体" panose="02010609060101010101" pitchFamily="49" charset="-122"/>
                      </a:endParaRPr>
                    </a:p>
                  </a:txBody>
                  <a:tcPr/>
                </a:tc>
                <a:tc>
                  <a:txBody>
                    <a:bodyPr/>
                    <a:lstStyle/>
                    <a:p>
                      <a:pPr algn="ctr"/>
                      <a:r>
                        <a:rPr lang="zh-CN" altLang="en-US" sz="2400" dirty="0" smtClean="0">
                          <a:solidFill>
                            <a:srgbClr val="FF0000"/>
                          </a:solidFill>
                          <a:latin typeface="黑体" panose="02010609060101010101" pitchFamily="49" charset="-122"/>
                          <a:ea typeface="黑体" panose="02010609060101010101" pitchFamily="49" charset="-122"/>
                        </a:rPr>
                        <a:t>九个能力要求</a:t>
                      </a:r>
                      <a:endParaRPr lang="zh-CN" altLang="en-US" sz="2400" dirty="0" smtClean="0">
                        <a:solidFill>
                          <a:srgbClr val="FF0000"/>
                        </a:solidFill>
                        <a:latin typeface="黑体" panose="02010609060101010101" pitchFamily="49" charset="-122"/>
                        <a:ea typeface="黑体" panose="02010609060101010101" pitchFamily="49" charset="-122"/>
                      </a:endParaRPr>
                    </a:p>
                  </a:txBody>
                  <a:tcPr/>
                </a:tc>
              </a:tr>
              <a:tr h="604520">
                <a:tc>
                  <a:txBody>
                    <a:bodyPr/>
                    <a:lstStyle/>
                    <a:p>
                      <a:pPr fontAlgn="auto">
                        <a:lnSpc>
                          <a:spcPts val="3300"/>
                        </a:lnSpc>
                      </a:pPr>
                      <a:r>
                        <a:rPr lang="zh-CN" altLang="en-US" sz="2000" b="1" dirty="0" smtClean="0">
                          <a:solidFill>
                            <a:srgbClr val="FF0000"/>
                          </a:solidFill>
                          <a:latin typeface="Calibri" panose="020F0502020204030204" charset="0"/>
                          <a:ea typeface="黑体" panose="02010609060101010101" pitchFamily="49" charset="-122"/>
                        </a:rPr>
                        <a:t>①</a:t>
                      </a:r>
                      <a:r>
                        <a:rPr lang="zh-CN" altLang="en-US" sz="2000" b="1" dirty="0" smtClean="0">
                          <a:solidFill>
                            <a:srgbClr val="FF0000"/>
                          </a:solidFill>
                          <a:latin typeface="黑体" panose="02010609060101010101" pitchFamily="49" charset="-122"/>
                          <a:ea typeface="黑体" panose="02010609060101010101" pitchFamily="49" charset="-122"/>
                        </a:rPr>
                        <a:t>获取和解读历史</a:t>
                      </a:r>
                      <a:r>
                        <a:rPr lang="zh-CN" altLang="en-US" sz="2000" b="1" u="sng" dirty="0" smtClean="0">
                          <a:solidFill>
                            <a:srgbClr val="FF0000"/>
                          </a:solidFill>
                          <a:latin typeface="黑体" panose="02010609060101010101" pitchFamily="49" charset="-122"/>
                          <a:ea typeface="黑体" panose="02010609060101010101" pitchFamily="49" charset="-122"/>
                        </a:rPr>
                        <a:t>信息</a:t>
                      </a:r>
                      <a:r>
                        <a:rPr lang="zh-CN" altLang="en-US" sz="2000" b="1" dirty="0" smtClean="0">
                          <a:solidFill>
                            <a:srgbClr val="FF0000"/>
                          </a:solidFill>
                          <a:latin typeface="黑体" panose="02010609060101010101" pitchFamily="49" charset="-122"/>
                          <a:ea typeface="黑体" panose="02010609060101010101" pitchFamily="49" charset="-122"/>
                        </a:rPr>
                        <a:t>的能力</a:t>
                      </a:r>
                      <a:endParaRPr lang="zh-CN" altLang="en-US" sz="2000" b="1" dirty="0" smtClean="0">
                        <a:solidFill>
                          <a:srgbClr val="FF0000"/>
                        </a:solidFill>
                        <a:latin typeface="黑体" panose="02010609060101010101" pitchFamily="49" charset="-122"/>
                        <a:ea typeface="黑体" panose="02010609060101010101" pitchFamily="49" charset="-122"/>
                      </a:endParaRPr>
                    </a:p>
                  </a:txBody>
                  <a:tcPr/>
                </a:tc>
                <a:tc>
                  <a:txBody>
                    <a:bodyPr/>
                    <a:lstStyle/>
                    <a:p>
                      <a:r>
                        <a:rPr lang="zh-CN" altLang="en-US" sz="2000" dirty="0" smtClean="0">
                          <a:latin typeface="黑体" panose="02010609060101010101" pitchFamily="49" charset="-122"/>
                          <a:ea typeface="黑体" panose="02010609060101010101" pitchFamily="49" charset="-122"/>
                        </a:rPr>
                        <a:t>理解与辨识、概括与提炼、组织与运用</a:t>
                      </a:r>
                      <a:endParaRPr lang="zh-CN" altLang="en-US" sz="2000" dirty="0" smtClean="0">
                        <a:latin typeface="黑体" panose="02010609060101010101" pitchFamily="49" charset="-122"/>
                        <a:ea typeface="黑体" panose="02010609060101010101" pitchFamily="49" charset="-122"/>
                      </a:endParaRPr>
                    </a:p>
                  </a:txBody>
                  <a:tcPr/>
                </a:tc>
              </a:tr>
              <a:tr h="1034415">
                <a:tc>
                  <a:txBody>
                    <a:bodyPr/>
                    <a:lstStyle/>
                    <a:p>
                      <a:pPr fontAlgn="auto">
                        <a:lnSpc>
                          <a:spcPts val="3300"/>
                        </a:lnSpc>
                      </a:pPr>
                      <a:r>
                        <a:rPr lang="zh-CN" altLang="en-US" sz="2000" b="1" dirty="0" smtClean="0">
                          <a:solidFill>
                            <a:srgbClr val="FF0000"/>
                          </a:solidFill>
                          <a:latin typeface="Calibri" panose="020F0502020204030204" charset="0"/>
                          <a:ea typeface="黑体" panose="02010609060101010101" pitchFamily="49" charset="-122"/>
                        </a:rPr>
                        <a:t>②</a:t>
                      </a:r>
                      <a:r>
                        <a:rPr lang="zh-CN" altLang="en-US" sz="2000" b="1" u="sng" dirty="0" smtClean="0">
                          <a:solidFill>
                            <a:srgbClr val="FF0000"/>
                          </a:solidFill>
                          <a:latin typeface="黑体" panose="02010609060101010101" pitchFamily="49" charset="-122"/>
                          <a:ea typeface="黑体" panose="02010609060101010101" pitchFamily="49" charset="-122"/>
                        </a:rPr>
                        <a:t>分析</a:t>
                      </a:r>
                      <a:r>
                        <a:rPr lang="zh-CN" altLang="en-US" sz="2000" b="1" dirty="0" smtClean="0">
                          <a:solidFill>
                            <a:srgbClr val="FF0000"/>
                          </a:solidFill>
                          <a:latin typeface="黑体" panose="02010609060101010101" pitchFamily="49" charset="-122"/>
                          <a:ea typeface="黑体" panose="02010609060101010101" pitchFamily="49" charset="-122"/>
                        </a:rPr>
                        <a:t>历史问题的能力</a:t>
                      </a:r>
                      <a:endParaRPr lang="zh-CN" altLang="en-US" sz="2000" b="1" dirty="0" smtClean="0">
                        <a:solidFill>
                          <a:srgbClr val="FF0000"/>
                        </a:solidFill>
                        <a:latin typeface="黑体" panose="02010609060101010101" pitchFamily="49" charset="-122"/>
                        <a:ea typeface="黑体" panose="02010609060101010101" pitchFamily="49" charset="-122"/>
                      </a:endParaRPr>
                    </a:p>
                  </a:txBody>
                  <a:tcPr/>
                </a:tc>
                <a:tc>
                  <a:txBody>
                    <a:bodyPr/>
                    <a:lstStyle/>
                    <a:p>
                      <a:pPr fontAlgn="auto">
                        <a:lnSpc>
                          <a:spcPts val="3300"/>
                        </a:lnSpc>
                      </a:pPr>
                      <a:r>
                        <a:rPr lang="zh-CN" altLang="en-US" sz="2000" dirty="0" smtClean="0">
                          <a:latin typeface="黑体" panose="02010609060101010101" pitchFamily="49" charset="-122"/>
                          <a:ea typeface="黑体" panose="02010609060101010101" pitchFamily="49" charset="-122"/>
                        </a:rPr>
                        <a:t>运用辩证</a:t>
                      </a:r>
                      <a:r>
                        <a:rPr lang="zh-CN" altLang="en-US" sz="2000" u="sng" dirty="0" smtClean="0">
                          <a:latin typeface="黑体" panose="02010609060101010101" pitchFamily="49" charset="-122"/>
                          <a:ea typeface="黑体" panose="02010609060101010101" pitchFamily="49" charset="-122"/>
                        </a:rPr>
                        <a:t>唯物主义和历史唯物主义</a:t>
                      </a:r>
                      <a:r>
                        <a:rPr lang="zh-CN" altLang="en-US" sz="2000" dirty="0" smtClean="0">
                          <a:latin typeface="黑体" panose="02010609060101010101" pitchFamily="49" charset="-122"/>
                          <a:ea typeface="黑体" panose="02010609060101010101" pitchFamily="49" charset="-122"/>
                        </a:rPr>
                        <a:t>分析历史事物、运用历史思维和科学的方法分析历史事物、阐述历史事物</a:t>
                      </a:r>
                      <a:endParaRPr lang="zh-CN" altLang="en-US" sz="2000" dirty="0" smtClean="0">
                        <a:latin typeface="黑体" panose="02010609060101010101" pitchFamily="49" charset="-122"/>
                        <a:ea typeface="黑体" panose="02010609060101010101" pitchFamily="49" charset="-122"/>
                      </a:endParaRPr>
                    </a:p>
                  </a:txBody>
                  <a:tcPr/>
                </a:tc>
              </a:tr>
              <a:tr h="556895">
                <a:tc>
                  <a:txBody>
                    <a:bodyPr/>
                    <a:lstStyle/>
                    <a:p>
                      <a:r>
                        <a:rPr lang="zh-CN" altLang="en-US" sz="2000" b="1" dirty="0" smtClean="0">
                          <a:solidFill>
                            <a:srgbClr val="FF0000"/>
                          </a:solidFill>
                          <a:latin typeface="Calibri" panose="020F0502020204030204" charset="0"/>
                          <a:ea typeface="黑体" panose="02010609060101010101" pitchFamily="49" charset="-122"/>
                        </a:rPr>
                        <a:t>③</a:t>
                      </a:r>
                      <a:r>
                        <a:rPr lang="zh-CN" altLang="en-US" sz="2000" b="1" dirty="0" smtClean="0">
                          <a:solidFill>
                            <a:srgbClr val="FF0000"/>
                          </a:solidFill>
                          <a:latin typeface="黑体" panose="02010609060101010101" pitchFamily="49" charset="-122"/>
                          <a:ea typeface="黑体" panose="02010609060101010101" pitchFamily="49" charset="-122"/>
                        </a:rPr>
                        <a:t>历史</a:t>
                      </a:r>
                      <a:r>
                        <a:rPr lang="zh-CN" altLang="en-US" sz="2000" b="1" u="sng" dirty="0" smtClean="0">
                          <a:solidFill>
                            <a:srgbClr val="FF0000"/>
                          </a:solidFill>
                          <a:latin typeface="黑体" panose="02010609060101010101" pitchFamily="49" charset="-122"/>
                          <a:ea typeface="黑体" panose="02010609060101010101" pitchFamily="49" charset="-122"/>
                        </a:rPr>
                        <a:t>探究</a:t>
                      </a:r>
                      <a:r>
                        <a:rPr lang="zh-CN" altLang="en-US" sz="2000" b="1" dirty="0" smtClean="0">
                          <a:solidFill>
                            <a:srgbClr val="FF0000"/>
                          </a:solidFill>
                          <a:latin typeface="黑体" panose="02010609060101010101" pitchFamily="49" charset="-122"/>
                          <a:ea typeface="黑体" panose="02010609060101010101" pitchFamily="49" charset="-122"/>
                        </a:rPr>
                        <a:t>能力</a:t>
                      </a:r>
                      <a:endParaRPr lang="zh-CN" altLang="en-US" sz="2000" b="1" dirty="0" smtClean="0">
                        <a:solidFill>
                          <a:srgbClr val="FF0000"/>
                        </a:solidFill>
                        <a:latin typeface="黑体" panose="02010609060101010101" pitchFamily="49" charset="-122"/>
                        <a:ea typeface="黑体" panose="02010609060101010101" pitchFamily="49" charset="-122"/>
                      </a:endParaRPr>
                    </a:p>
                  </a:txBody>
                  <a:tcPr/>
                </a:tc>
                <a:tc>
                  <a:txBody>
                    <a:bodyPr/>
                    <a:lstStyle/>
                    <a:p>
                      <a:r>
                        <a:rPr lang="zh-CN" altLang="en-US" sz="2000" u="sng" dirty="0" smtClean="0">
                          <a:latin typeface="黑体" panose="02010609060101010101" pitchFamily="49" charset="-122"/>
                          <a:ea typeface="黑体" panose="02010609060101010101" pitchFamily="49" charset="-122"/>
                        </a:rPr>
                        <a:t>发现和提出问题、论证问题、得出结论</a:t>
                      </a:r>
                      <a:endParaRPr lang="zh-CN" altLang="en-US" sz="2000" u="sng" dirty="0" smtClean="0">
                        <a:latin typeface="黑体" panose="02010609060101010101" pitchFamily="49" charset="-122"/>
                        <a:ea typeface="黑体" panose="02010609060101010101" pitchFamily="49" charset="-122"/>
                      </a:endParaRPr>
                    </a:p>
                  </a:txBody>
                  <a:tcPr/>
                </a:tc>
              </a:tr>
            </a:tbl>
          </a:graphicData>
        </a:graphic>
      </p:graphicFrame>
      <p:sp>
        <p:nvSpPr>
          <p:cNvPr id="823298" name="Text Box 5"/>
          <p:cNvSpPr txBox="1"/>
          <p:nvPr/>
        </p:nvSpPr>
        <p:spPr>
          <a:xfrm>
            <a:off x="1129030" y="4176395"/>
            <a:ext cx="10257790" cy="1557655"/>
          </a:xfrm>
          <a:prstGeom prst="rect">
            <a:avLst/>
          </a:prstGeom>
          <a:solidFill>
            <a:schemeClr val="bg2"/>
          </a:solidFill>
          <a:ln w="9525">
            <a:noFill/>
          </a:ln>
        </p:spPr>
        <p:txBody>
          <a:bodyPr wrap="square" lIns="91436" tIns="45718" rIns="91436" bIns="45718">
            <a:spAutoFit/>
          </a:bodyPr>
          <a:p>
            <a:pPr fontAlgn="auto">
              <a:lnSpc>
                <a:spcPct val="150000"/>
              </a:lnSpc>
            </a:pPr>
            <a:r>
              <a:rPr lang="en-US" altLang="zh-CN" sz="2000">
                <a:latin typeface="Arial" panose="020B0604020202020204" pitchFamily="34" charset="0"/>
                <a:ea typeface="黑体" panose="02010609060101010101" pitchFamily="49" charset="-122"/>
              </a:rPr>
              <a:t>       </a:t>
            </a:r>
            <a:r>
              <a:rPr lang="zh-CN" altLang="en-US" sz="2400" b="1" u="sng" dirty="0">
                <a:solidFill>
                  <a:srgbClr val="FF0000"/>
                </a:solidFill>
                <a:latin typeface="Arial" panose="020B0604020202020204" pitchFamily="34" charset="0"/>
                <a:ea typeface="黑体" panose="02010609060101010101" pitchFamily="49" charset="-122"/>
              </a:rPr>
              <a:t>这3个能力群共9个关键能力实际上是从文本、理论、思维3个方面分别描述了关键能力的有机构成</a:t>
            </a:r>
            <a:r>
              <a:rPr lang="zh-CN" altLang="en-US" sz="2400" dirty="0">
                <a:latin typeface="Arial" panose="020B0604020202020204" pitchFamily="34" charset="0"/>
                <a:ea typeface="黑体" panose="02010609060101010101" pitchFamily="49" charset="-122"/>
              </a:rPr>
              <a:t>。</a:t>
            </a:r>
            <a:endParaRPr lang="zh-CN" altLang="en-US" sz="2400" dirty="0">
              <a:latin typeface="Arial" panose="020B0604020202020204" pitchFamily="34" charset="0"/>
              <a:ea typeface="黑体" panose="02010609060101010101" pitchFamily="49" charset="-122"/>
            </a:endParaRPr>
          </a:p>
          <a:p>
            <a:pPr algn="r">
              <a:lnSpc>
                <a:spcPct val="130000"/>
              </a:lnSpc>
            </a:pPr>
            <a:r>
              <a:rPr lang="zh-CN" altLang="en-US" dirty="0">
                <a:latin typeface="Arial" panose="020B0604020202020204" pitchFamily="34" charset="0"/>
                <a:ea typeface="黑体" panose="02010609060101010101" pitchFamily="49" charset="-122"/>
              </a:rPr>
              <a:t> </a:t>
            </a:r>
            <a:r>
              <a:rPr lang="en-US" altLang="zh-CN" sz="1600">
                <a:latin typeface="楷体" panose="02010609060101010101" charset="-122"/>
                <a:ea typeface="楷体" panose="02010609060101010101" charset="-122"/>
              </a:rPr>
              <a:t>——</a:t>
            </a:r>
            <a:r>
              <a:rPr lang="zh-CN" altLang="en-US" sz="1600" dirty="0">
                <a:latin typeface="楷体" panose="02010609060101010101" charset="-122"/>
                <a:ea typeface="楷体" panose="02010609060101010101" charset="-122"/>
              </a:rPr>
              <a:t>徐奉先</a:t>
            </a:r>
            <a:r>
              <a:rPr lang="en-US" altLang="zh-CN" sz="1600">
                <a:latin typeface="楷体" panose="02010609060101010101" charset="-122"/>
                <a:ea typeface="楷体" panose="02010609060101010101" charset="-122"/>
              </a:rPr>
              <a:t>《 </a:t>
            </a:r>
            <a:r>
              <a:rPr lang="zh-CN" altLang="en-US" sz="1600" dirty="0">
                <a:latin typeface="楷体" panose="02010609060101010101" charset="-122"/>
                <a:ea typeface="楷体" panose="02010609060101010101" charset="-122"/>
              </a:rPr>
              <a:t>高考历史学科关键能力考查路径研究</a:t>
            </a:r>
            <a:r>
              <a:rPr lang="en-US" altLang="zh-CN" sz="1600">
                <a:latin typeface="楷体" panose="02010609060101010101" charset="-122"/>
                <a:ea typeface="楷体" panose="02010609060101010101" charset="-122"/>
              </a:rPr>
              <a:t>》</a:t>
            </a:r>
            <a:r>
              <a:rPr lang="zh-CN" altLang="en-US" sz="1600">
                <a:latin typeface="楷体" panose="02010609060101010101" charset="-122"/>
                <a:ea typeface="楷体" panose="02010609060101010101" charset="-122"/>
              </a:rPr>
              <a:t>，</a:t>
            </a:r>
            <a:r>
              <a:rPr lang="en-US" altLang="zh-CN" sz="1600">
                <a:latin typeface="楷体" panose="02010609060101010101" charset="-122"/>
                <a:ea typeface="楷体" panose="02010609060101010101" charset="-122"/>
              </a:rPr>
              <a:t>《中国考试》2019年第12期</a:t>
            </a:r>
            <a:endParaRPr lang="zh-CN" altLang="en-US" sz="1600">
              <a:latin typeface="楷体" panose="02010609060101010101" charset="-122"/>
              <a:ea typeface="楷体" panose="02010609060101010101" charset="-122"/>
            </a:endParaRPr>
          </a:p>
        </p:txBody>
      </p:sp>
      <p:sp>
        <p:nvSpPr>
          <p:cNvPr id="3" name="文本框 2"/>
          <p:cNvSpPr txBox="1"/>
          <p:nvPr/>
        </p:nvSpPr>
        <p:spPr>
          <a:xfrm>
            <a:off x="1130935" y="434975"/>
            <a:ext cx="10256520" cy="583565"/>
          </a:xfrm>
          <a:prstGeom prst="rect">
            <a:avLst/>
          </a:prstGeom>
          <a:solidFill>
            <a:srgbClr val="FF0000"/>
          </a:solidFill>
        </p:spPr>
        <p:txBody>
          <a:bodyPr wrap="square" rtlCol="0">
            <a:spAutoFit/>
          </a:bodyPr>
          <a:p>
            <a:pPr algn="ctr"/>
            <a:r>
              <a:rPr lang="en-US" altLang="zh-CN" sz="3200" b="1">
                <a:solidFill>
                  <a:schemeClr val="bg1"/>
                </a:solidFill>
                <a:latin typeface="Calibri" panose="020F0502020204030204" charset="0"/>
                <a:ea typeface="黑体" panose="02010609060101010101" pitchFamily="49" charset="-122"/>
              </a:rPr>
              <a:t>1.</a:t>
            </a:r>
            <a:r>
              <a:rPr lang="zh-CN" altLang="en-US" sz="3200" b="1">
                <a:solidFill>
                  <a:schemeClr val="bg1"/>
                </a:solidFill>
                <a:latin typeface="Calibri" panose="020F0502020204030204" charset="0"/>
                <a:ea typeface="黑体" panose="02010609060101010101" pitchFamily="49" charset="-122"/>
              </a:rPr>
              <a:t>历史学科能力的内涵</a:t>
            </a:r>
            <a:endParaRPr lang="zh-CN" altLang="en-US" sz="3200" b="1">
              <a:solidFill>
                <a:schemeClr val="bg1"/>
              </a:solidFill>
              <a:latin typeface="Calibri" panose="020F0502020204030204" charset="0"/>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3298"/>
                                        </p:tgtEl>
                                        <p:attrNameLst>
                                          <p:attrName>style.visibility</p:attrName>
                                        </p:attrNameLst>
                                      </p:cBhvr>
                                      <p:to>
                                        <p:strVal val="visible"/>
                                      </p:to>
                                    </p:set>
                                    <p:anim calcmode="lin" valueType="num">
                                      <p:cBhvr additive="base">
                                        <p:cTn id="7" dur="500" fill="hold"/>
                                        <p:tgtEl>
                                          <p:spTgt spid="823298"/>
                                        </p:tgtEl>
                                        <p:attrNameLst>
                                          <p:attrName>ppt_x</p:attrName>
                                        </p:attrNameLst>
                                      </p:cBhvr>
                                      <p:tavLst>
                                        <p:tav tm="0">
                                          <p:val>
                                            <p:strVal val="#ppt_x"/>
                                          </p:val>
                                        </p:tav>
                                        <p:tav tm="100000">
                                          <p:val>
                                            <p:strVal val="#ppt_x"/>
                                          </p:val>
                                        </p:tav>
                                      </p:tavLst>
                                    </p:anim>
                                    <p:anim calcmode="lin" valueType="num">
                                      <p:cBhvr additive="base">
                                        <p:cTn id="8" dur="500" fill="hold"/>
                                        <p:tgtEl>
                                          <p:spTgt spid="8232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298"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672465" y="789305"/>
            <a:ext cx="10847705" cy="3784600"/>
          </a:xfrm>
          <a:prstGeom prst="rect">
            <a:avLst/>
          </a:prstGeom>
          <a:noFill/>
        </p:spPr>
        <p:txBody>
          <a:bodyPr wrap="square" rtlCol="0">
            <a:spAutoFit/>
          </a:bodyPr>
          <a:p>
            <a:pPr indent="45720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例1:(1992年全国高考)清末“预备立宪”的实质在于</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A.顺应舆论要求  B. 引进欧美政体    C.改革各级官制    D.加强专制集权(√)</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例2:(1996年全国高考)1928年蒋介石在南京建立政权，其性质是</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A.地主阶级政权  B.官僚资产阶级政权 C.资产阶级政权    D.大地主大资产阶级政权(√)</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例3:(1992年全国高考)下列哪一改革标志着向新的社会形态过渡?</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A.梭伦改革	     B.大化改新(√)     C</a:t>
            </a:r>
            <a:r>
              <a:rPr lang="en-US" altLang="zh-CN" sz="2000">
                <a:latin typeface="黑体" panose="02010609060101010101" pitchFamily="49" charset="-122"/>
                <a:ea typeface="黑体" panose="02010609060101010101" pitchFamily="49" charset="-122"/>
                <a:cs typeface="黑体" panose="02010609060101010101" pitchFamily="49" charset="-122"/>
              </a:rPr>
              <a:t>.</a:t>
            </a:r>
            <a:r>
              <a:rPr lang="zh-CN" altLang="en-US" sz="2000">
                <a:latin typeface="黑体" panose="02010609060101010101" pitchFamily="49" charset="-122"/>
                <a:ea typeface="黑体" panose="02010609060101010101" pitchFamily="49" charset="-122"/>
                <a:cs typeface="黑体" panose="02010609060101010101" pitchFamily="49" charset="-122"/>
              </a:rPr>
              <a:t>周世宗改革      D.彼得一世改革	</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pPr>
            <a:r>
              <a:rPr lang="zh-CN" altLang="en-US" sz="2000">
                <a:latin typeface="黑体" panose="02010609060101010101" pitchFamily="49" charset="-122"/>
                <a:ea typeface="黑体" panose="02010609060101010101" pitchFamily="49" charset="-122"/>
                <a:cs typeface="黑体" panose="02010609060101010101" pitchFamily="49" charset="-122"/>
              </a:rPr>
              <a:t>例4:(1991年全国高考)比较中国近代史上洋务派、维新派和资产阶级革命系的基本主张与社会实践的异同，指出他们留给后人的历史教训。    </a:t>
            </a:r>
            <a:endParaRPr lang="zh-CN" altLang="en-US" sz="1600">
              <a:latin typeface="楷体" panose="02010609060101010101" charset="-122"/>
              <a:ea typeface="楷体" panose="02010609060101010101" charset="-122"/>
              <a:cs typeface="楷体" panose="02010609060101010101" charset="-122"/>
            </a:endParaRPr>
          </a:p>
        </p:txBody>
      </p:sp>
      <p:sp>
        <p:nvSpPr>
          <p:cNvPr id="4" name="文本框 3"/>
          <p:cNvSpPr txBox="1"/>
          <p:nvPr/>
        </p:nvSpPr>
        <p:spPr>
          <a:xfrm>
            <a:off x="962660" y="4710430"/>
            <a:ext cx="10264775" cy="1476375"/>
          </a:xfrm>
          <a:prstGeom prst="rect">
            <a:avLst/>
          </a:prstGeom>
          <a:solidFill>
            <a:schemeClr val="accent1"/>
          </a:solidFill>
        </p:spPr>
        <p:txBody>
          <a:bodyPr wrap="square" rtlCol="0">
            <a:spAutoFit/>
          </a:bodyPr>
          <a:p>
            <a:pPr algn="l" defTabSz="1219200">
              <a:lnSpc>
                <a:spcPct val="150000"/>
              </a:lnSpc>
            </a:pPr>
            <a:r>
              <a:rPr lang="en-US" altLang="zh-CN" sz="2000" b="1">
                <a:solidFill>
                  <a:srgbClr val="FF0000"/>
                </a:solidFill>
                <a:latin typeface="楷体" panose="02010609060101010101" charset="-122"/>
                <a:ea typeface="楷体" panose="02010609060101010101" charset="-122"/>
                <a:cs typeface="楷体" panose="02010609060101010101" charset="-122"/>
                <a:sym typeface="+mn-ea"/>
              </a:rPr>
              <a:t>    </a:t>
            </a:r>
            <a:r>
              <a:rPr lang="zh-CN" altLang="en-US" sz="2000">
                <a:solidFill>
                  <a:schemeClr val="tx1"/>
                </a:solidFill>
                <a:latin typeface="楷体" panose="02010609060101010101" charset="-122"/>
                <a:ea typeface="楷体" panose="02010609060101010101" charset="-122"/>
                <a:cs typeface="楷体" panose="02010609060101010101" charset="-122"/>
                <a:sym typeface="+mn-ea"/>
              </a:rPr>
              <a:t>情境化教学和情境化命题的本质追求是:</a:t>
            </a:r>
            <a:r>
              <a:rPr lang="zh-CN" altLang="en-US" sz="2000" u="sng">
                <a:solidFill>
                  <a:schemeClr val="tx1"/>
                </a:solidFill>
                <a:latin typeface="楷体" panose="02010609060101010101" charset="-122"/>
                <a:ea typeface="楷体" panose="02010609060101010101" charset="-122"/>
                <a:cs typeface="楷体" panose="02010609060101010101" charset="-122"/>
                <a:sym typeface="+mn-ea"/>
              </a:rPr>
              <a:t>反对过分强调符号化、概念化、公式化、抽象化的历史教学和历史命题</a:t>
            </a:r>
            <a:r>
              <a:rPr lang="zh-CN" altLang="en-US" sz="2000">
                <a:solidFill>
                  <a:schemeClr val="tx1"/>
                </a:solidFill>
                <a:latin typeface="楷体" panose="02010609060101010101" charset="-122"/>
                <a:ea typeface="楷体" panose="02010609060101010101" charset="-122"/>
                <a:cs typeface="楷体" panose="02010609060101010101" charset="-122"/>
                <a:sym typeface="+mn-ea"/>
              </a:rPr>
              <a:t>，</a:t>
            </a:r>
            <a:r>
              <a:rPr lang="zh-CN" altLang="en-US" sz="2000" u="sng">
                <a:solidFill>
                  <a:schemeClr val="tx1"/>
                </a:solidFill>
                <a:latin typeface="楷体" panose="02010609060101010101" charset="-122"/>
                <a:ea typeface="楷体" panose="02010609060101010101" charset="-122"/>
                <a:cs typeface="楷体" panose="02010609060101010101" charset="-122"/>
                <a:sym typeface="+mn-ea"/>
              </a:rPr>
              <a:t>倡导生动、形象、真实、感性的历史教学和历史命题</a:t>
            </a:r>
            <a:r>
              <a:rPr lang="zh-CN" altLang="en-US" sz="2000">
                <a:solidFill>
                  <a:schemeClr val="tx1"/>
                </a:solidFill>
                <a:latin typeface="楷体" panose="02010609060101010101" charset="-122"/>
                <a:ea typeface="楷体" panose="02010609060101010101" charset="-122"/>
                <a:cs typeface="楷体" panose="02010609060101010101" charset="-122"/>
                <a:sym typeface="+mn-ea"/>
              </a:rPr>
              <a:t>。</a:t>
            </a:r>
            <a:endParaRPr lang="zh-CN" altLang="en-US" sz="2000">
              <a:solidFill>
                <a:schemeClr val="tx1"/>
              </a:solidFill>
              <a:latin typeface="楷体" panose="02010609060101010101" charset="-122"/>
              <a:ea typeface="楷体" panose="02010609060101010101" charset="-122"/>
              <a:cs typeface="楷体" panose="02010609060101010101" charset="-122"/>
            </a:endParaRPr>
          </a:p>
          <a:p>
            <a:pPr algn="l" defTabSz="1219200">
              <a:lnSpc>
                <a:spcPct val="150000"/>
              </a:lnSpc>
            </a:pPr>
            <a:r>
              <a:rPr lang="zh-CN" altLang="en-US" sz="2000">
                <a:solidFill>
                  <a:schemeClr val="tx1"/>
                </a:solidFill>
                <a:latin typeface="楷体" panose="02010609060101010101" charset="-122"/>
                <a:ea typeface="楷体" panose="02010609060101010101" charset="-122"/>
                <a:cs typeface="楷体" panose="02010609060101010101" charset="-122"/>
                <a:sym typeface="+mn-ea"/>
              </a:rPr>
              <a:t>                                 </a:t>
            </a:r>
            <a:r>
              <a:rPr lang="en-US" altLang="zh-CN" sz="1600">
                <a:solidFill>
                  <a:schemeClr val="tx1"/>
                </a:solidFill>
                <a:latin typeface="楷体" panose="02010609060101010101" charset="-122"/>
                <a:ea typeface="楷体" panose="02010609060101010101" charset="-122"/>
                <a:cs typeface="楷体" panose="02010609060101010101" charset="-122"/>
                <a:sym typeface="+mn-ea"/>
              </a:rPr>
              <a:t>——</a:t>
            </a:r>
            <a:r>
              <a:rPr lang="zh-CN" altLang="en-US" sz="1600">
                <a:solidFill>
                  <a:schemeClr val="tx1"/>
                </a:solidFill>
                <a:latin typeface="楷体" panose="02010609060101010101" charset="-122"/>
                <a:ea typeface="楷体" panose="02010609060101010101" charset="-122"/>
                <a:cs typeface="楷体" panose="02010609060101010101" charset="-122"/>
                <a:sym typeface="+mn-ea"/>
              </a:rPr>
              <a:t>黄牧航、朱命友《中学历史核心素养命题的原理与方法》</a:t>
            </a:r>
            <a:endParaRPr lang="zh-CN" altLang="en-US" sz="1600">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5" name="文本框 4"/>
          <p:cNvSpPr txBox="1"/>
          <p:nvPr/>
        </p:nvSpPr>
        <p:spPr>
          <a:xfrm>
            <a:off x="-20955" y="-26035"/>
            <a:ext cx="12232640" cy="583565"/>
          </a:xfrm>
          <a:prstGeom prst="rect">
            <a:avLst/>
          </a:prstGeom>
          <a:solidFill>
            <a:srgbClr val="FF0000"/>
          </a:solidFill>
        </p:spPr>
        <p:txBody>
          <a:bodyPr wrap="square" rtlCol="0">
            <a:spAutoFit/>
          </a:bodyPr>
          <a:p>
            <a:pPr algn="ctr"/>
            <a:r>
              <a:rPr lang="en-US" altLang="zh-CN" sz="3200" b="1">
                <a:solidFill>
                  <a:schemeClr val="bg1"/>
                </a:solidFill>
                <a:latin typeface="Calibri" panose="020F0502020204030204" charset="0"/>
                <a:ea typeface="黑体" panose="02010609060101010101" pitchFamily="49" charset="-122"/>
              </a:rPr>
              <a:t>2.</a:t>
            </a:r>
            <a:r>
              <a:rPr lang="zh-CN" altLang="en-US" sz="3200" b="1">
                <a:solidFill>
                  <a:schemeClr val="bg1"/>
                </a:solidFill>
                <a:latin typeface="Calibri" panose="020F0502020204030204" charset="0"/>
                <a:ea typeface="黑体" panose="02010609060101010101" pitchFamily="49" charset="-122"/>
              </a:rPr>
              <a:t>历史学科能力考查的方式</a:t>
            </a:r>
            <a:endParaRPr lang="zh-CN" altLang="en-US" sz="3200" b="1">
              <a:solidFill>
                <a:schemeClr val="bg1"/>
              </a:solidFill>
              <a:latin typeface="Calibri" panose="020F0502020204030204" charset="0"/>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150360" y="984250"/>
            <a:ext cx="7203440" cy="3969385"/>
          </a:xfrm>
          <a:prstGeom prst="rect">
            <a:avLst/>
          </a:prstGeom>
          <a:noFill/>
        </p:spPr>
        <p:txBody>
          <a:bodyPr wrap="square" rtlCol="0">
            <a:spAutoFit/>
          </a:bodyPr>
          <a:p>
            <a:pPr fontAlgn="auto">
              <a:lnSpc>
                <a:spcPct val="150000"/>
              </a:lnSpc>
            </a:pPr>
            <a:r>
              <a:rPr lang="zh-CN" altLang="en-US" sz="2400">
                <a:latin typeface="黑体" panose="02010609060101010101" pitchFamily="49" charset="-122"/>
                <a:ea typeface="黑体" panose="02010609060101010101" pitchFamily="49" charset="-122"/>
              </a:rPr>
              <a:t>   </a:t>
            </a:r>
            <a:r>
              <a:rPr lang="zh-CN" altLang="en-US" sz="2000">
                <a:latin typeface="黑体" panose="02010609060101010101" pitchFamily="49" charset="-122"/>
                <a:ea typeface="黑体" panose="02010609060101010101" pitchFamily="49" charset="-122"/>
              </a:rPr>
              <a:t> </a:t>
            </a:r>
            <a:r>
              <a:rPr lang="zh-CN" altLang="en-US" sz="2800">
                <a:latin typeface="黑体" panose="02010609060101010101" pitchFamily="49" charset="-122"/>
                <a:ea typeface="黑体" panose="02010609060101010101" pitchFamily="49" charset="-122"/>
              </a:rPr>
              <a:t>对于“史料实证”的过分强调，已经在历史教育中导致了“史料实证”的异化。这主要表现在：</a:t>
            </a:r>
            <a:r>
              <a:rPr lang="zh-CN" altLang="en-US" sz="2800" u="sng">
                <a:solidFill>
                  <a:srgbClr val="FF0000"/>
                </a:solidFill>
                <a:latin typeface="黑体" panose="02010609060101010101" pitchFamily="49" charset="-122"/>
                <a:ea typeface="黑体" panose="02010609060101010101" pitchFamily="49" charset="-122"/>
              </a:rPr>
              <a:t>拿史料去证明观点，从结论走向结论</a:t>
            </a:r>
            <a:r>
              <a:rPr lang="zh-CN" altLang="en-US" sz="2800">
                <a:latin typeface="黑体" panose="02010609060101010101" pitchFamily="49" charset="-122"/>
                <a:ea typeface="黑体" panose="02010609060101010101" pitchFamily="49" charset="-122"/>
              </a:rPr>
              <a:t>，显然这</a:t>
            </a:r>
            <a:r>
              <a:rPr lang="zh-CN" altLang="en-US" sz="2800" u="sng">
                <a:solidFill>
                  <a:srgbClr val="FF0000"/>
                </a:solidFill>
                <a:latin typeface="黑体" panose="02010609060101010101" pitchFamily="49" charset="-122"/>
                <a:ea typeface="黑体" panose="02010609060101010101" pitchFamily="49" charset="-122"/>
              </a:rPr>
              <a:t>并非史料实证的本义</a:t>
            </a:r>
            <a:r>
              <a:rPr lang="zh-CN" altLang="en-US" sz="2800">
                <a:latin typeface="黑体" panose="02010609060101010101" pitchFamily="49" charset="-122"/>
                <a:ea typeface="黑体" panose="02010609060101010101" pitchFamily="49" charset="-122"/>
              </a:rPr>
              <a:t>。更为关键的是，历史意义的阐释不是“史料实证”所能完成的任务。</a:t>
            </a:r>
            <a:endParaRPr lang="zh-CN" altLang="en-US" sz="2800">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1"/>
          <a:srcRect l="13600" r="13200" b="4600"/>
          <a:stretch>
            <a:fillRect/>
          </a:stretch>
        </p:blipFill>
        <p:spPr>
          <a:xfrm>
            <a:off x="690245" y="1163320"/>
            <a:ext cx="3183890" cy="4150995"/>
          </a:xfrm>
          <a:prstGeom prst="rect">
            <a:avLst/>
          </a:prstGeom>
        </p:spPr>
      </p:pic>
      <p:sp>
        <p:nvSpPr>
          <p:cNvPr id="6" name="文本框 5"/>
          <p:cNvSpPr txBox="1"/>
          <p:nvPr/>
        </p:nvSpPr>
        <p:spPr>
          <a:xfrm>
            <a:off x="4965065" y="5011420"/>
            <a:ext cx="6388735" cy="368300"/>
          </a:xfrm>
          <a:prstGeom prst="rect">
            <a:avLst/>
          </a:prstGeom>
          <a:noFill/>
        </p:spPr>
        <p:txBody>
          <a:bodyPr wrap="square" rtlCol="0">
            <a:spAutoFit/>
          </a:bodyPr>
          <a:p>
            <a:pPr algn="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摘编自</a:t>
            </a:r>
            <a:r>
              <a:rPr lang="zh-CN" altLang="en-US">
                <a:latin typeface="楷体" panose="02010609060101010101" charset="-122"/>
                <a:ea typeface="楷体" panose="02010609060101010101" charset="-122"/>
                <a:cs typeface="楷体" panose="02010609060101010101" charset="-122"/>
              </a:rPr>
              <a:t>张汉林《历史思维能力研究</a:t>
            </a:r>
            <a:r>
              <a:rPr lang="zh-CN" altLang="en-US">
                <a:latin typeface="楷体" panose="02010609060101010101" charset="-122"/>
                <a:ea typeface="楷体" panose="02010609060101010101" charset="-122"/>
                <a:cs typeface="楷体" panose="02010609060101010101" charset="-122"/>
                <a:sym typeface="+mn-ea"/>
              </a:rPr>
              <a:t>》</a:t>
            </a:r>
            <a:endParaRPr lang="zh-CN" altLang="en-US">
              <a:latin typeface="楷体" panose="02010609060101010101" charset="-122"/>
              <a:ea typeface="楷体" panose="02010609060101010101" charset="-122"/>
              <a:cs typeface="楷体" panose="02010609060101010101" charset="-122"/>
              <a:sym typeface="+mn-e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86850" name="Text Box 2"/>
          <p:cNvSpPr txBox="1"/>
          <p:nvPr/>
        </p:nvSpPr>
        <p:spPr>
          <a:xfrm>
            <a:off x="1357630" y="605790"/>
            <a:ext cx="9966325" cy="5077460"/>
          </a:xfrm>
          <a:prstGeom prst="rect">
            <a:avLst/>
          </a:prstGeom>
          <a:noFill/>
          <a:ln w="9525">
            <a:noFill/>
          </a:ln>
        </p:spPr>
        <p:txBody>
          <a:bodyPr wrap="square">
            <a:spAutoFit/>
          </a:bodyPr>
          <a:p>
            <a:pPr fontAlgn="auto">
              <a:lnSpc>
                <a:spcPct val="150000"/>
              </a:lnSpc>
            </a:pPr>
            <a:r>
              <a:rPr lang="zh-CN" altLang="en-US" sz="1600" b="1">
                <a:solidFill>
                  <a:srgbClr val="FF0000"/>
                </a:solidFill>
                <a:latin typeface="Arial" panose="020B0604020202020204" pitchFamily="34" charset="0"/>
              </a:rPr>
              <a:t>■</a:t>
            </a:r>
            <a:r>
              <a:rPr lang="zh-CN" altLang="en-US" sz="2400" b="1" dirty="0">
                <a:solidFill>
                  <a:srgbClr val="FF0000"/>
                </a:solidFill>
                <a:latin typeface="Arial" panose="020B0604020202020204" pitchFamily="34" charset="0"/>
                <a:ea typeface="黑体" panose="02010609060101010101" pitchFamily="49" charset="-122"/>
              </a:rPr>
              <a:t>材料应以史料为主：</a:t>
            </a:r>
            <a:r>
              <a:rPr lang="zh-CN" altLang="en-US" sz="2400" dirty="0">
                <a:latin typeface="黑体" panose="02010609060101010101" pitchFamily="49" charset="-122"/>
                <a:ea typeface="黑体" panose="02010609060101010101" pitchFamily="49" charset="-122"/>
              </a:rPr>
              <a:t>实际教学中大量出现的并不是史料，而是材料。两者的差别在于，前者应是一手的，可以逼真地呈现它发生场景的某一侧面，是根源；后者则可以是后人对这一历史现象的叙述与看法。</a:t>
            </a:r>
            <a:r>
              <a:rPr lang="zh-CN" altLang="en-US" sz="2400" u="sng" dirty="0">
                <a:latin typeface="黑体" panose="02010609060101010101" pitchFamily="49" charset="-122"/>
                <a:ea typeface="黑体" panose="02010609060101010101" pitchFamily="49" charset="-122"/>
              </a:rPr>
              <a:t>论文、专著的大量内容是学者的“论”而不是当时的“史”</a:t>
            </a:r>
            <a:r>
              <a:rPr lang="zh-CN" altLang="en-US" sz="2400" dirty="0">
                <a:latin typeface="黑体" panose="02010609060101010101" pitchFamily="49" charset="-122"/>
                <a:ea typeface="黑体" panose="02010609060101010101" pitchFamily="49" charset="-122"/>
              </a:rPr>
              <a:t>，</a:t>
            </a:r>
            <a:r>
              <a:rPr lang="zh-CN" altLang="en-US" sz="2400" u="sng" dirty="0">
                <a:latin typeface="黑体" panose="02010609060101010101" pitchFamily="49" charset="-122"/>
                <a:ea typeface="黑体" panose="02010609060101010101" pitchFamily="49" charset="-122"/>
              </a:rPr>
              <a:t>并且它们带有学术研究的概括性、理论性与枯燥性。</a:t>
            </a:r>
            <a:endParaRPr lang="zh-CN" altLang="en-US" sz="2400" u="sng" dirty="0">
              <a:latin typeface="黑体" panose="02010609060101010101" pitchFamily="49" charset="-122"/>
              <a:ea typeface="黑体" panose="02010609060101010101" pitchFamily="49" charset="-122"/>
            </a:endParaRPr>
          </a:p>
          <a:p>
            <a:pPr fontAlgn="auto">
              <a:lnSpc>
                <a:spcPct val="150000"/>
              </a:lnSpc>
            </a:pPr>
            <a:r>
              <a:rPr lang="zh-CN" altLang="en-US" sz="1600" dirty="0">
                <a:solidFill>
                  <a:srgbClr val="FF0000"/>
                </a:solidFill>
                <a:latin typeface="Arial" panose="020B0604020202020204" pitchFamily="34" charset="0"/>
                <a:ea typeface="黑体" panose="02010609060101010101" pitchFamily="49" charset="-122"/>
              </a:rPr>
              <a:t>■</a:t>
            </a:r>
            <a:r>
              <a:rPr lang="zh-CN" altLang="en-US" sz="2400" b="1" dirty="0">
                <a:solidFill>
                  <a:srgbClr val="FF0000"/>
                </a:solidFill>
                <a:latin typeface="Arial" panose="020B0604020202020204" pitchFamily="34" charset="0"/>
                <a:ea typeface="黑体" panose="02010609060101010101" pitchFamily="49" charset="-122"/>
              </a:rPr>
              <a:t>材料应是动态的</a:t>
            </a:r>
            <a:r>
              <a:rPr lang="zh-CN" altLang="en-US" sz="2400" b="1" dirty="0">
                <a:solidFill>
                  <a:srgbClr val="FF0000"/>
                </a:solidFill>
                <a:latin typeface="黑体" panose="02010609060101010101" pitchFamily="49" charset="-122"/>
                <a:ea typeface="黑体" panose="02010609060101010101" pitchFamily="49" charset="-122"/>
              </a:rPr>
              <a:t>“</a:t>
            </a:r>
            <a:r>
              <a:rPr lang="zh-CN" altLang="en-US" sz="2400" b="1" dirty="0">
                <a:solidFill>
                  <a:srgbClr val="FF0000"/>
                </a:solidFill>
                <a:latin typeface="Arial" panose="020B0604020202020204" pitchFamily="34" charset="0"/>
                <a:ea typeface="黑体" panose="02010609060101010101" pitchFamily="49" charset="-122"/>
              </a:rPr>
              <a:t>史</a:t>
            </a:r>
            <a:r>
              <a:rPr lang="zh-CN" altLang="en-US" sz="2400" b="1" dirty="0">
                <a:solidFill>
                  <a:srgbClr val="FF0000"/>
                </a:solidFill>
                <a:latin typeface="黑体" panose="02010609060101010101" pitchFamily="49" charset="-122"/>
                <a:ea typeface="黑体" panose="02010609060101010101" pitchFamily="49" charset="-122"/>
              </a:rPr>
              <a:t>”</a:t>
            </a:r>
            <a:r>
              <a:rPr lang="zh-CN" altLang="en-US" sz="2400" b="1" dirty="0">
                <a:solidFill>
                  <a:srgbClr val="FF0000"/>
                </a:solidFill>
                <a:latin typeface="Arial" panose="020B0604020202020204" pitchFamily="34" charset="0"/>
                <a:ea typeface="黑体" panose="02010609060101010101" pitchFamily="49" charset="-122"/>
              </a:rPr>
              <a:t>：</a:t>
            </a:r>
            <a:r>
              <a:rPr lang="zh-CN" altLang="en-US" sz="2400" u="sng" dirty="0">
                <a:latin typeface="黑体" panose="02010609060101010101" pitchFamily="49" charset="-122"/>
                <a:ea typeface="黑体" panose="02010609060101010101" pitchFamily="49" charset="-122"/>
              </a:rPr>
              <a:t>要区分当事人的“论”与“史”</a:t>
            </a:r>
            <a:r>
              <a:rPr lang="zh-CN" altLang="en-US" sz="2400" dirty="0">
                <a:latin typeface="黑体" panose="02010609060101010101" pitchFamily="49" charset="-122"/>
                <a:ea typeface="黑体" panose="02010609060101010101" pitchFamily="49" charset="-122"/>
              </a:rPr>
              <a:t>。材料是过程性的“史”，能反映特定场景中历史的变迁，而不是静态的“论”。</a:t>
            </a:r>
            <a:r>
              <a:rPr lang="zh-CN" altLang="en-US" sz="2400" u="sng" dirty="0">
                <a:latin typeface="黑体" panose="02010609060101010101" pitchFamily="49" charset="-122"/>
                <a:ea typeface="黑体" panose="02010609060101010101" pitchFamily="49" charset="-122"/>
              </a:rPr>
              <a:t>静态的“论”从概念到概念</a:t>
            </a:r>
            <a:r>
              <a:rPr lang="zh-CN" altLang="en-US" sz="2400" dirty="0">
                <a:latin typeface="黑体" panose="02010609060101010101" pitchFamily="49" charset="-122"/>
                <a:ea typeface="黑体" panose="02010609060101010101" pitchFamily="49" charset="-122"/>
              </a:rPr>
              <a:t>，从理论到理论，脱离了具体的历史背景与演变过程，带有去历史化的倾向，是</a:t>
            </a:r>
            <a:r>
              <a:rPr lang="zh-CN" altLang="en-US" sz="2400" u="sng" dirty="0">
                <a:latin typeface="黑体" panose="02010609060101010101" pitchFamily="49" charset="-122"/>
                <a:ea typeface="黑体" panose="02010609060101010101" pitchFamily="49" charset="-122"/>
              </a:rPr>
              <a:t>历史教学的忌讳</a:t>
            </a:r>
            <a:r>
              <a:rPr lang="zh-CN" altLang="en-US" sz="2400" dirty="0">
                <a:latin typeface="黑体" panose="02010609060101010101" pitchFamily="49" charset="-122"/>
                <a:ea typeface="黑体" panose="02010609060101010101" pitchFamily="49" charset="-122"/>
              </a:rPr>
              <a:t>。</a:t>
            </a:r>
            <a:endParaRPr lang="zh-CN" altLang="en-US" sz="2400" dirty="0">
              <a:latin typeface="黑体" panose="02010609060101010101" pitchFamily="49" charset="-122"/>
              <a:ea typeface="黑体" panose="02010609060101010101" pitchFamily="49" charset="-122"/>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510405" y="1846580"/>
            <a:ext cx="6991985" cy="3322955"/>
          </a:xfrm>
          <a:prstGeom prst="rect">
            <a:avLst/>
          </a:prstGeom>
          <a:noFill/>
        </p:spPr>
        <p:txBody>
          <a:bodyPr wrap="square" rtlCol="0">
            <a:spAutoFit/>
          </a:bodyPr>
          <a:p>
            <a:pPr indent="457200" fontAlgn="auto">
              <a:lnSpc>
                <a:spcPct val="150000"/>
              </a:lnSpc>
            </a:pPr>
            <a:r>
              <a:rPr lang="zh-CN" altLang="en-US" sz="2800">
                <a:latin typeface="黑体" panose="02010609060101010101" pitchFamily="49" charset="-122"/>
                <a:ea typeface="黑体" panose="02010609060101010101" pitchFamily="49" charset="-122"/>
              </a:rPr>
              <a:t>（</a:t>
            </a:r>
            <a:r>
              <a:rPr lang="en-US" altLang="zh-CN" sz="2800">
                <a:latin typeface="黑体" panose="02010609060101010101" pitchFamily="49" charset="-122"/>
                <a:ea typeface="黑体" panose="02010609060101010101" pitchFamily="49" charset="-122"/>
              </a:rPr>
              <a:t>1</a:t>
            </a:r>
            <a:r>
              <a:rPr lang="zh-CN" altLang="en-US" sz="2800">
                <a:latin typeface="黑体" panose="02010609060101010101" pitchFamily="49" charset="-122"/>
                <a:ea typeface="黑体" panose="02010609060101010101" pitchFamily="49" charset="-122"/>
              </a:rPr>
              <a:t>）有情节的历史片段和历史小故事；</a:t>
            </a:r>
            <a:endParaRPr lang="zh-CN" altLang="en-US" sz="2800">
              <a:latin typeface="黑体" panose="02010609060101010101" pitchFamily="49" charset="-122"/>
              <a:ea typeface="黑体" panose="02010609060101010101" pitchFamily="49" charset="-122"/>
            </a:endParaRPr>
          </a:p>
          <a:p>
            <a:pPr indent="457200" fontAlgn="auto">
              <a:lnSpc>
                <a:spcPct val="150000"/>
              </a:lnSpc>
            </a:pPr>
            <a:r>
              <a:rPr lang="zh-CN" altLang="en-US" sz="2800">
                <a:latin typeface="黑体" panose="02010609060101010101" pitchFamily="49" charset="-122"/>
                <a:ea typeface="黑体" panose="02010609060101010101" pitchFamily="49" charset="-122"/>
              </a:rPr>
              <a:t>（</a:t>
            </a:r>
            <a:r>
              <a:rPr lang="en-US" altLang="zh-CN" sz="2800">
                <a:latin typeface="黑体" panose="02010609060101010101" pitchFamily="49" charset="-122"/>
                <a:ea typeface="黑体" panose="02010609060101010101" pitchFamily="49" charset="-122"/>
                <a:sym typeface="+mn-ea"/>
              </a:rPr>
              <a:t>2</a:t>
            </a:r>
            <a:r>
              <a:rPr lang="zh-CN" altLang="en-US" sz="2800">
                <a:latin typeface="黑体" panose="02010609060101010101" pitchFamily="49" charset="-122"/>
                <a:ea typeface="黑体" panose="02010609060101010101" pitchFamily="49" charset="-122"/>
              </a:rPr>
              <a:t>）历史人物的言谈举止；</a:t>
            </a:r>
            <a:endParaRPr lang="zh-CN" altLang="en-US" sz="2800">
              <a:latin typeface="黑体" panose="02010609060101010101" pitchFamily="49" charset="-122"/>
              <a:ea typeface="黑体" panose="02010609060101010101" pitchFamily="49" charset="-122"/>
            </a:endParaRPr>
          </a:p>
          <a:p>
            <a:pPr indent="457200" fontAlgn="auto">
              <a:lnSpc>
                <a:spcPct val="150000"/>
              </a:lnSpc>
            </a:pPr>
            <a:r>
              <a:rPr lang="zh-CN" altLang="en-US" sz="2800">
                <a:latin typeface="黑体" panose="02010609060101010101" pitchFamily="49" charset="-122"/>
                <a:ea typeface="黑体" panose="02010609060101010101" pitchFamily="49" charset="-122"/>
              </a:rPr>
              <a:t>（</a:t>
            </a:r>
            <a:r>
              <a:rPr lang="en-US" altLang="zh-CN" sz="2800">
                <a:latin typeface="黑体" panose="02010609060101010101" pitchFamily="49" charset="-122"/>
                <a:ea typeface="黑体" panose="02010609060101010101" pitchFamily="49" charset="-122"/>
              </a:rPr>
              <a:t>3</a:t>
            </a:r>
            <a:r>
              <a:rPr lang="zh-CN" altLang="en-US" sz="2800">
                <a:latin typeface="黑体" panose="02010609060101010101" pitchFamily="49" charset="-122"/>
                <a:ea typeface="黑体" panose="02010609060101010101" pitchFamily="49" charset="-122"/>
              </a:rPr>
              <a:t>）</a:t>
            </a:r>
            <a:r>
              <a:rPr lang="zh-CN" altLang="en-US" sz="2800">
                <a:latin typeface="黑体" panose="02010609060101010101" pitchFamily="49" charset="-122"/>
                <a:ea typeface="黑体" panose="02010609060101010101" pitchFamily="49" charset="-122"/>
              </a:rPr>
              <a:t>有史料价值的文学作品；</a:t>
            </a:r>
            <a:endParaRPr lang="zh-CN" altLang="en-US" sz="2800">
              <a:latin typeface="黑体" panose="02010609060101010101" pitchFamily="49" charset="-122"/>
              <a:ea typeface="黑体" panose="02010609060101010101" pitchFamily="49" charset="-122"/>
            </a:endParaRPr>
          </a:p>
          <a:p>
            <a:pPr indent="457200" fontAlgn="auto">
              <a:lnSpc>
                <a:spcPct val="150000"/>
              </a:lnSpc>
            </a:pPr>
            <a:r>
              <a:rPr lang="zh-CN" altLang="en-US" sz="2800">
                <a:latin typeface="黑体" panose="02010609060101010101" pitchFamily="49" charset="-122"/>
                <a:ea typeface="黑体" panose="02010609060101010101" pitchFamily="49" charset="-122"/>
              </a:rPr>
              <a:t>（</a:t>
            </a:r>
            <a:r>
              <a:rPr lang="en-US" altLang="zh-CN" sz="2800">
                <a:latin typeface="黑体" panose="02010609060101010101" pitchFamily="49" charset="-122"/>
                <a:ea typeface="黑体" panose="02010609060101010101" pitchFamily="49" charset="-122"/>
              </a:rPr>
              <a:t>4</a:t>
            </a:r>
            <a:r>
              <a:rPr lang="zh-CN" altLang="en-US" sz="2800">
                <a:latin typeface="黑体" panose="02010609060101010101" pitchFamily="49" charset="-122"/>
                <a:ea typeface="黑体" panose="02010609060101010101" pitchFamily="49" charset="-122"/>
              </a:rPr>
              <a:t>）</a:t>
            </a:r>
            <a:r>
              <a:rPr lang="zh-CN" altLang="en-US" sz="2800">
                <a:latin typeface="黑体" panose="02010609060101010101" pitchFamily="49" charset="-122"/>
                <a:ea typeface="黑体" panose="02010609060101010101" pitchFamily="49" charset="-122"/>
              </a:rPr>
              <a:t>有史料价值的美术作品；</a:t>
            </a:r>
            <a:endParaRPr lang="zh-CN" altLang="en-US" sz="2800">
              <a:latin typeface="黑体" panose="02010609060101010101" pitchFamily="49" charset="-122"/>
              <a:ea typeface="黑体" panose="02010609060101010101" pitchFamily="49" charset="-122"/>
            </a:endParaRPr>
          </a:p>
          <a:p>
            <a:pPr indent="457200" fontAlgn="auto">
              <a:lnSpc>
                <a:spcPct val="150000"/>
              </a:lnSpc>
            </a:pPr>
            <a:r>
              <a:rPr lang="zh-CN" altLang="en-US" sz="2800">
                <a:latin typeface="黑体" panose="02010609060101010101" pitchFamily="49" charset="-122"/>
                <a:ea typeface="黑体" panose="02010609060101010101" pitchFamily="49" charset="-122"/>
              </a:rPr>
              <a:t>（</a:t>
            </a:r>
            <a:r>
              <a:rPr lang="en-US" altLang="zh-CN" sz="2800">
                <a:latin typeface="黑体" panose="02010609060101010101" pitchFamily="49" charset="-122"/>
                <a:ea typeface="黑体" panose="02010609060101010101" pitchFamily="49" charset="-122"/>
              </a:rPr>
              <a:t>5</a:t>
            </a:r>
            <a:r>
              <a:rPr lang="zh-CN" altLang="en-US" sz="2800">
                <a:latin typeface="黑体" panose="02010609060101010101" pitchFamily="49" charset="-122"/>
                <a:ea typeface="黑体" panose="02010609060101010101" pitchFamily="49" charset="-122"/>
              </a:rPr>
              <a:t>）</a:t>
            </a:r>
            <a:r>
              <a:rPr lang="zh-CN" altLang="en-US" sz="2800">
                <a:latin typeface="黑体" panose="02010609060101010101" pitchFamily="49" charset="-122"/>
                <a:ea typeface="黑体" panose="02010609060101010101" pitchFamily="49" charset="-122"/>
              </a:rPr>
              <a:t>历史地图和历史图示。</a:t>
            </a:r>
            <a:endParaRPr lang="zh-CN" altLang="en-US" sz="2800">
              <a:latin typeface="黑体" panose="02010609060101010101" pitchFamily="49" charset="-122"/>
              <a:ea typeface="黑体" panose="02010609060101010101" pitchFamily="49" charset="-122"/>
            </a:endParaRPr>
          </a:p>
        </p:txBody>
      </p:sp>
      <p:sp>
        <p:nvSpPr>
          <p:cNvPr id="3" name="文本框 2"/>
          <p:cNvSpPr txBox="1"/>
          <p:nvPr/>
        </p:nvSpPr>
        <p:spPr>
          <a:xfrm>
            <a:off x="1275715" y="600075"/>
            <a:ext cx="9930130" cy="583565"/>
          </a:xfrm>
          <a:prstGeom prst="rect">
            <a:avLst/>
          </a:prstGeom>
          <a:solidFill>
            <a:srgbClr val="FF0000"/>
          </a:solidFill>
        </p:spPr>
        <p:txBody>
          <a:bodyPr wrap="square" rtlCol="0">
            <a:spAutoFit/>
          </a:bodyPr>
          <a:p>
            <a:pPr algn="ctr"/>
            <a:r>
              <a:rPr lang="zh-CN" altLang="en-US" sz="3200" b="1">
                <a:solidFill>
                  <a:schemeClr val="bg1"/>
                </a:solidFill>
                <a:latin typeface="Calibri" panose="020F0502020204030204" charset="0"/>
                <a:ea typeface="黑体" panose="02010609060101010101" pitchFamily="49" charset="-122"/>
              </a:rPr>
              <a:t>高考命题的典型材料</a:t>
            </a:r>
            <a:endParaRPr lang="zh-CN" altLang="en-US" sz="3200" b="1">
              <a:solidFill>
                <a:schemeClr val="bg1"/>
              </a:solidFill>
              <a:latin typeface="Calibri" panose="020F0502020204030204" charset="0"/>
              <a:ea typeface="黑体" panose="02010609060101010101" pitchFamily="49" charset="-122"/>
            </a:endParaRPr>
          </a:p>
        </p:txBody>
      </p:sp>
      <p:pic>
        <p:nvPicPr>
          <p:cNvPr id="4" name="图片 3" descr="11480165850-2_u_1689562044"/>
          <p:cNvPicPr>
            <a:picLocks noChangeAspect="1"/>
          </p:cNvPicPr>
          <p:nvPr/>
        </p:nvPicPr>
        <p:blipFill>
          <a:blip r:embed="rId1"/>
          <a:srcRect l="15083" r="18321" b="4792"/>
          <a:stretch>
            <a:fillRect/>
          </a:stretch>
        </p:blipFill>
        <p:spPr>
          <a:xfrm>
            <a:off x="1275715" y="1417320"/>
            <a:ext cx="3444240" cy="434086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37442" name="文本框 2237441"/>
          <p:cNvSpPr txBox="1"/>
          <p:nvPr/>
        </p:nvSpPr>
        <p:spPr>
          <a:xfrm>
            <a:off x="5227955" y="1074420"/>
            <a:ext cx="5861685" cy="4123055"/>
          </a:xfrm>
          <a:prstGeom prst="rect">
            <a:avLst/>
          </a:prstGeom>
          <a:noFill/>
          <a:ln w="9525">
            <a:noFill/>
          </a:ln>
        </p:spPr>
        <p:txBody>
          <a:bodyPr wrap="square" lIns="121913" tIns="60956" rIns="121913" bIns="60956">
            <a:spAutoFit/>
          </a:bodyPr>
          <a:p>
            <a:pPr fontAlgn="auto">
              <a:lnSpc>
                <a:spcPct val="150000"/>
              </a:lnSpc>
            </a:pPr>
            <a:r>
              <a:rPr lang="zh-CN" altLang="en-US" sz="2400" dirty="0">
                <a:latin typeface="黑体" panose="02010609060101010101" pitchFamily="49" charset="-122"/>
                <a:ea typeface="黑体" panose="02010609060101010101" pitchFamily="49" charset="-122"/>
              </a:rPr>
              <a:t>    </a:t>
            </a:r>
            <a:r>
              <a:rPr lang="zh-CN" altLang="en-US" sz="2400" b="1" dirty="0">
                <a:solidFill>
                  <a:srgbClr val="FF0000"/>
                </a:solidFill>
                <a:latin typeface="黑体" panose="02010609060101010101" pitchFamily="49" charset="-122"/>
                <a:ea typeface="黑体" panose="02010609060101010101" pitchFamily="49" charset="-122"/>
              </a:rPr>
              <a:t>所谓</a:t>
            </a:r>
            <a:r>
              <a:rPr lang="zh-CN" altLang="en-US" sz="2400" b="1" dirty="0" err="1">
                <a:solidFill>
                  <a:srgbClr val="FF0000"/>
                </a:solidFill>
                <a:latin typeface="黑体" panose="02010609060101010101" pitchFamily="49" charset="-122"/>
                <a:ea typeface="黑体" panose="02010609060101010101" pitchFamily="49" charset="-122"/>
              </a:rPr>
              <a:t>学科核心素养，说到底就是</a:t>
            </a:r>
            <a:r>
              <a:rPr lang="zh-CN" altLang="en-US" sz="2400" b="1" u="sng" dirty="0" err="1">
                <a:solidFill>
                  <a:srgbClr val="FF0000"/>
                </a:solidFill>
                <a:latin typeface="黑体" panose="02010609060101010101" pitchFamily="49" charset="-122"/>
                <a:ea typeface="黑体" panose="02010609060101010101" pitchFamily="49" charset="-122"/>
              </a:rPr>
              <a:t>真实情境中的问题解决能力</a:t>
            </a:r>
            <a:r>
              <a:rPr lang="zh-CN" altLang="en-US" sz="2400" b="1" dirty="0" err="1">
                <a:solidFill>
                  <a:srgbClr val="FF0000"/>
                </a:solidFill>
                <a:latin typeface="黑体" panose="02010609060101010101" pitchFamily="49" charset="-122"/>
                <a:ea typeface="黑体" panose="02010609060101010101" pitchFamily="49" charset="-122"/>
              </a:rPr>
              <a:t>。所以，我们新的教育目标可以</a:t>
            </a:r>
            <a:r>
              <a:rPr lang="zh-CN" altLang="en-US" sz="2400" b="1" u="sng" dirty="0" err="1">
                <a:solidFill>
                  <a:srgbClr val="FF0000"/>
                </a:solidFill>
                <a:latin typeface="黑体" panose="02010609060101010101" pitchFamily="49" charset="-122"/>
                <a:ea typeface="黑体" panose="02010609060101010101" pitchFamily="49" charset="-122"/>
              </a:rPr>
              <a:t>浓缩为两个字：做事</a:t>
            </a:r>
            <a:r>
              <a:rPr lang="zh-CN" altLang="en-US" sz="2400" b="1" dirty="0" err="1">
                <a:solidFill>
                  <a:srgbClr val="FF0000"/>
                </a:solidFill>
                <a:latin typeface="黑体" panose="02010609060101010101" pitchFamily="49" charset="-122"/>
                <a:ea typeface="黑体" panose="02010609060101010101" pitchFamily="49" charset="-122"/>
              </a:rPr>
              <a:t>。</a:t>
            </a:r>
            <a:endParaRPr lang="zh-CN" altLang="en-US" sz="2400" b="1" u="sng" dirty="0" err="1">
              <a:solidFill>
                <a:srgbClr val="FF0000"/>
              </a:solidFill>
              <a:latin typeface="黑体" panose="02010609060101010101" pitchFamily="49" charset="-122"/>
              <a:ea typeface="黑体" panose="02010609060101010101" pitchFamily="49" charset="-122"/>
            </a:endParaRPr>
          </a:p>
          <a:p>
            <a:pPr fontAlgn="auto">
              <a:lnSpc>
                <a:spcPct val="150000"/>
              </a:lnSpc>
            </a:pPr>
            <a:r>
              <a:rPr lang="zh-CN" altLang="en-US" sz="2400" b="1" dirty="0" err="1">
                <a:solidFill>
                  <a:srgbClr val="FF0000"/>
                </a:solidFill>
                <a:latin typeface="黑体" panose="02010609060101010101" pitchFamily="49" charset="-122"/>
                <a:ea typeface="黑体" panose="02010609060101010101" pitchFamily="49" charset="-122"/>
              </a:rPr>
              <a:t>    </a:t>
            </a:r>
            <a:r>
              <a:rPr lang="zh-CN" altLang="en-US" sz="2400" dirty="0">
                <a:solidFill>
                  <a:schemeClr val="tx1"/>
                </a:solidFill>
                <a:latin typeface="黑体" panose="02010609060101010101" pitchFamily="49" charset="-122"/>
                <a:ea typeface="黑体" panose="02010609060101010101" pitchFamily="49" charset="-122"/>
              </a:rPr>
              <a:t>这次的课程修订强调“任务”，</a:t>
            </a:r>
            <a:r>
              <a:rPr lang="zh-CN" altLang="en-US" sz="2400" dirty="0">
                <a:latin typeface="黑体" panose="02010609060101010101" pitchFamily="49" charset="-122"/>
                <a:ea typeface="黑体" panose="02010609060101010101" pitchFamily="49" charset="-122"/>
              </a:rPr>
              <a:t>这就明确了概念。</a:t>
            </a:r>
            <a:r>
              <a:rPr lang="zh-CN" altLang="en-US" sz="2400" u="sng" dirty="0">
                <a:solidFill>
                  <a:schemeClr val="tx1"/>
                </a:solidFill>
                <a:latin typeface="黑体" panose="02010609060101010101" pitchFamily="49" charset="-122"/>
                <a:ea typeface="黑体" panose="02010609060101010101" pitchFamily="49" charset="-122"/>
              </a:rPr>
              <a:t>任务即做事</a:t>
            </a:r>
            <a:r>
              <a:rPr lang="zh-CN" altLang="en-US" sz="2400" dirty="0">
                <a:solidFill>
                  <a:schemeClr val="tx1"/>
                </a:solidFill>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完成任务一定需要活动，但活动不一定代表在完成任务</a:t>
            </a:r>
            <a:r>
              <a:rPr lang="zh-CN" altLang="en-US" sz="2665" dirty="0">
                <a:latin typeface="黑体" panose="02010609060101010101" pitchFamily="49" charset="-122"/>
                <a:ea typeface="黑体" panose="02010609060101010101" pitchFamily="49" charset="-122"/>
              </a:rPr>
              <a:t>。</a:t>
            </a:r>
            <a:endParaRPr lang="zh-CN" altLang="en-US" sz="2665">
              <a:latin typeface="黑体" panose="02010609060101010101" pitchFamily="49" charset="-122"/>
              <a:ea typeface="黑体" panose="02010609060101010101" pitchFamily="49" charset="-122"/>
            </a:endParaRPr>
          </a:p>
          <a:p>
            <a:pPr fontAlgn="auto">
              <a:lnSpc>
                <a:spcPct val="150000"/>
              </a:lnSpc>
            </a:pPr>
            <a:r>
              <a:rPr lang="zh-CN" altLang="en-US" sz="2665"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 </a:t>
            </a:r>
            <a:r>
              <a:rPr lang="en-US" altLang="zh-CN" sz="1600">
                <a:latin typeface="楷体" panose="02010609060101010101" charset="-122"/>
                <a:ea typeface="楷体" panose="02010609060101010101" charset="-122"/>
              </a:rPr>
              <a:t>——2019</a:t>
            </a:r>
            <a:r>
              <a:rPr lang="zh-CN" altLang="en-US" sz="1600" dirty="0">
                <a:latin typeface="楷体" panose="02010609060101010101" charset="-122"/>
                <a:ea typeface="楷体" panose="02010609060101010101" charset="-122"/>
              </a:rPr>
              <a:t>年</a:t>
            </a:r>
            <a:r>
              <a:rPr lang="en-US" altLang="zh-CN" sz="1600">
                <a:latin typeface="楷体" panose="02010609060101010101" charset="-122"/>
                <a:ea typeface="楷体" panose="02010609060101010101" charset="-122"/>
              </a:rPr>
              <a:t>10</a:t>
            </a:r>
            <a:r>
              <a:rPr lang="zh-CN" altLang="en-US" sz="1600" dirty="0">
                <a:latin typeface="楷体" panose="02010609060101010101" charset="-122"/>
                <a:ea typeface="楷体" panose="02010609060101010101" charset="-122"/>
              </a:rPr>
              <a:t>月第二届全国思维型教学大会专题讲座</a:t>
            </a:r>
            <a:endParaRPr lang="zh-CN" altLang="en-US" sz="1600" dirty="0">
              <a:latin typeface="楷体" panose="02010609060101010101" charset="-122"/>
              <a:ea typeface="楷体" panose="02010609060101010101" charset="-122"/>
            </a:endParaRPr>
          </a:p>
        </p:txBody>
      </p:sp>
      <p:sp>
        <p:nvSpPr>
          <p:cNvPr id="2237443" name="文本框 2237442"/>
          <p:cNvSpPr txBox="1"/>
          <p:nvPr/>
        </p:nvSpPr>
        <p:spPr>
          <a:xfrm>
            <a:off x="1346200" y="5248275"/>
            <a:ext cx="3427730" cy="407670"/>
          </a:xfrm>
          <a:prstGeom prst="rect">
            <a:avLst/>
          </a:prstGeom>
          <a:noFill/>
          <a:ln w="9525">
            <a:noFill/>
          </a:ln>
        </p:spPr>
        <p:txBody>
          <a:bodyPr wrap="square" lIns="121913" tIns="60956" rIns="121913" bIns="60956">
            <a:spAutoFit/>
          </a:bodyPr>
          <a:p>
            <a:pPr algn="ctr">
              <a:spcBef>
                <a:spcPct val="50000"/>
              </a:spcBef>
            </a:pPr>
            <a:r>
              <a:rPr lang="zh-CN" altLang="en-US" sz="1865" dirty="0">
                <a:latin typeface="Arial" panose="020B0604020202020204" pitchFamily="34" charset="0"/>
                <a:ea typeface="楷体" panose="02010609060101010101" charset="-122"/>
              </a:rPr>
              <a:t>崔允漷教授</a:t>
            </a:r>
            <a:endParaRPr lang="zh-CN" altLang="en-US" sz="1865" dirty="0">
              <a:latin typeface="Arial" panose="020B0604020202020204" pitchFamily="34" charset="0"/>
              <a:ea typeface="楷体" panose="02010609060101010101" charset="-122"/>
            </a:endParaRPr>
          </a:p>
        </p:txBody>
      </p:sp>
      <p:pic>
        <p:nvPicPr>
          <p:cNvPr id="2237444" name="图片 2237443" descr="ce68d5c546334ba5b7a78921f837a60c"/>
          <p:cNvPicPr>
            <a:picLocks noChangeAspect="1"/>
          </p:cNvPicPr>
          <p:nvPr/>
        </p:nvPicPr>
        <p:blipFill>
          <a:blip r:embed="rId1"/>
          <a:srcRect l="18619" t="15007" r="34143"/>
          <a:stretch>
            <a:fillRect/>
          </a:stretch>
        </p:blipFill>
        <p:spPr>
          <a:xfrm>
            <a:off x="1374775" y="1023620"/>
            <a:ext cx="3426884" cy="4224867"/>
          </a:xfrm>
          <a:prstGeom prst="rect">
            <a:avLst/>
          </a:prstGeom>
          <a:noFill/>
          <a:ln w="9525">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微信图片_20230811155847"/>
          <p:cNvPicPr>
            <a:picLocks noChangeAspect="1"/>
          </p:cNvPicPr>
          <p:nvPr/>
        </p:nvPicPr>
        <p:blipFill>
          <a:blip r:embed="rId1"/>
          <a:srcRect t="9293" r="17039" b="47030"/>
          <a:stretch>
            <a:fillRect/>
          </a:stretch>
        </p:blipFill>
        <p:spPr>
          <a:xfrm>
            <a:off x="678815" y="1233170"/>
            <a:ext cx="10834370" cy="3208655"/>
          </a:xfrm>
          <a:prstGeom prst="rect">
            <a:avLst/>
          </a:prstGeom>
        </p:spPr>
      </p:pic>
      <p:cxnSp>
        <p:nvCxnSpPr>
          <p:cNvPr id="3" name="直接连接符 2"/>
          <p:cNvCxnSpPr/>
          <p:nvPr/>
        </p:nvCxnSpPr>
        <p:spPr>
          <a:xfrm flipV="1">
            <a:off x="1341120" y="1751965"/>
            <a:ext cx="1313815" cy="95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7006590" y="2813685"/>
            <a:ext cx="4286885" cy="1524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678815" y="3867150"/>
            <a:ext cx="3866515" cy="1143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9932035" y="3321050"/>
            <a:ext cx="1342390" cy="889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0" name="文本框 99"/>
          <p:cNvSpPr txBox="1"/>
          <p:nvPr/>
        </p:nvSpPr>
        <p:spPr>
          <a:xfrm>
            <a:off x="10160" y="5053330"/>
            <a:ext cx="12171680" cy="583565"/>
          </a:xfrm>
          <a:prstGeom prst="rect">
            <a:avLst/>
          </a:prstGeom>
          <a:solidFill>
            <a:srgbClr val="0000FF"/>
          </a:solidFill>
          <a:ln w="9525">
            <a:noFill/>
          </a:ln>
        </p:spPr>
        <p:txBody>
          <a:bodyPr wrap="square">
            <a:spAutoFit/>
          </a:bodyPr>
          <a:p>
            <a:pPr indent="266700" algn="ctr"/>
            <a:r>
              <a:rPr lang="zh-CN" sz="32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rPr>
              <a:t>新情境的“新”，是指“陌生、复杂、开放、真实”</a:t>
            </a:r>
            <a:endParaRPr lang="zh-CN" altLang="en-US" sz="32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445" y="3810"/>
            <a:ext cx="12193905" cy="583565"/>
          </a:xfrm>
          <a:prstGeom prst="rect">
            <a:avLst/>
          </a:prstGeom>
          <a:solidFill>
            <a:srgbClr val="FF0000"/>
          </a:solidFill>
        </p:spPr>
        <p:txBody>
          <a:bodyPr wrap="square">
            <a:spAutoFit/>
          </a:bodyPr>
          <a:p>
            <a:pPr marL="0" indent="0" algn="ctr" defTabSz="266700">
              <a:spcBef>
                <a:spcPct val="0"/>
              </a:spcBef>
              <a:spcAft>
                <a:spcPct val="0"/>
              </a:spcAft>
            </a:pPr>
            <a:r>
              <a:rPr lang="en-US" sz="32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rPr>
              <a:t>3.</a:t>
            </a:r>
            <a:r>
              <a:rPr lang="zh-CN" altLang="en-US" sz="32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rPr>
              <a:t>历史学科能力考查的重点</a:t>
            </a:r>
            <a:endParaRPr lang="zh-CN" altLang="en-US" sz="32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endParaRPr>
          </a:p>
        </p:txBody>
      </p:sp>
      <p:sp>
        <p:nvSpPr>
          <p:cNvPr id="4" name="文本框 3"/>
          <p:cNvSpPr txBox="1"/>
          <p:nvPr/>
        </p:nvSpPr>
        <p:spPr>
          <a:xfrm>
            <a:off x="671195" y="4961890"/>
            <a:ext cx="10921365" cy="1430020"/>
          </a:xfrm>
          <a:prstGeom prst="rect">
            <a:avLst/>
          </a:prstGeom>
          <a:solidFill>
            <a:srgbClr val="FF0000"/>
          </a:solidFill>
        </p:spPr>
        <p:txBody>
          <a:bodyPr wrap="square" rtlCol="0" anchor="t">
            <a:spAutoFit/>
          </a:bodyPr>
          <a:p>
            <a:pPr marL="0" indent="0" algn="just" defTabSz="266700" fontAlgn="auto">
              <a:lnSpc>
                <a:spcPct val="150000"/>
              </a:lnSpc>
              <a:spcBef>
                <a:spcPct val="0"/>
              </a:spcBef>
              <a:spcAft>
                <a:spcPct val="0"/>
              </a:spcAft>
            </a:pPr>
            <a:r>
              <a:rPr lang="en-US" altLang="zh-CN" sz="2000">
                <a:latin typeface="楷体" panose="02010609060101010101" charset="-122"/>
                <a:ea typeface="楷体" panose="02010609060101010101" charset="-122"/>
                <a:sym typeface="+mn-ea"/>
              </a:rPr>
              <a:t>     </a:t>
            </a:r>
            <a:r>
              <a:rPr lang="zh-CN" altLang="en-US" b="1">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2013年—2018年间，</a:t>
            </a:r>
            <a:r>
              <a:rPr lang="zh-CN" altLang="en-US" b="1" u="sng">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“概括”“指出”“说明”三个动词</a:t>
            </a:r>
            <a:r>
              <a:rPr lang="zh-CN" altLang="en-US" b="1">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的使用频率非常高，而且一直稳居前三。“概括”一词的使用频次高达308次；其次是“指出”，有232次；第三是“说明”，有228次。</a:t>
            </a:r>
            <a:endParaRPr lang="zh-CN" altLang="en-US" sz="2000" b="1">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a:p>
            <a:pPr marL="0" indent="0" algn="just" defTabSz="266700" fontAlgn="auto">
              <a:lnSpc>
                <a:spcPct val="150000"/>
              </a:lnSpc>
              <a:spcBef>
                <a:spcPct val="0"/>
              </a:spcBef>
              <a:spcAft>
                <a:spcPct val="0"/>
              </a:spcAft>
            </a:pPr>
            <a:r>
              <a:rPr lang="zh-CN" altLang="en-US" sz="2000" b="1">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                                     </a:t>
            </a:r>
            <a:r>
              <a:rPr lang="zh-CN" altLang="en-US" sz="1600" b="1">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——黄牧航、王正宇《从行为动词的变化看高考历史科的命题规律》</a:t>
            </a:r>
            <a:endParaRPr lang="zh-CN" altLang="en-US" sz="1600" b="1">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pic>
        <p:nvPicPr>
          <p:cNvPr id="6" name="图片 6"/>
          <p:cNvPicPr>
            <a:picLocks noChangeAspect="1"/>
          </p:cNvPicPr>
          <p:nvPr/>
        </p:nvPicPr>
        <p:blipFill>
          <a:blip r:embed="rId1"/>
          <a:srcRect l="15107" t="20896" r="12298" b="15281"/>
          <a:stretch>
            <a:fillRect/>
          </a:stretch>
        </p:blipFill>
        <p:spPr>
          <a:xfrm>
            <a:off x="6863715" y="793115"/>
            <a:ext cx="4728845" cy="4072890"/>
          </a:xfrm>
          <a:prstGeom prst="rect">
            <a:avLst/>
          </a:prstGeom>
          <a:noFill/>
          <a:ln>
            <a:noFill/>
          </a:ln>
        </p:spPr>
      </p:pic>
      <p:pic>
        <p:nvPicPr>
          <p:cNvPr id="7" name="图片 7"/>
          <p:cNvPicPr>
            <a:picLocks noChangeAspect="1"/>
          </p:cNvPicPr>
          <p:nvPr/>
        </p:nvPicPr>
        <p:blipFill>
          <a:blip r:embed="rId2"/>
          <a:srcRect l="23234" t="33112" r="20702" b="27647"/>
          <a:stretch>
            <a:fillRect/>
          </a:stretch>
        </p:blipFill>
        <p:spPr>
          <a:xfrm>
            <a:off x="671830" y="793115"/>
            <a:ext cx="5908675" cy="40735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表格 2"/>
          <p:cNvGraphicFramePr/>
          <p:nvPr/>
        </p:nvGraphicFramePr>
        <p:xfrm>
          <a:off x="1001395" y="893445"/>
          <a:ext cx="10561955" cy="5179060"/>
        </p:xfrm>
        <a:graphic>
          <a:graphicData uri="http://schemas.openxmlformats.org/drawingml/2006/table">
            <a:tbl>
              <a:tblPr firstRow="1" bandRow="1">
                <a:tableStyleId>{5940675A-B579-460E-94D1-54222C63F5DA}</a:tableStyleId>
              </a:tblPr>
              <a:tblGrid>
                <a:gridCol w="1536700"/>
                <a:gridCol w="2733675"/>
                <a:gridCol w="6291580"/>
              </a:tblGrid>
              <a:tr h="381000">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题型</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特点</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例题</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65760">
                <a:tc rowSpan="2">
                  <a:txBody>
                    <a:bodyPr/>
                    <a:p>
                      <a:pPr indent="0" algn="ctr">
                        <a:buNone/>
                      </a:pPr>
                      <a:r>
                        <a:rPr lang="en-US" sz="2000" b="1">
                          <a:solidFill>
                            <a:srgbClr val="FF0000"/>
                          </a:solidFill>
                          <a:latin typeface="黑体" panose="02010609060101010101" pitchFamily="49" charset="-122"/>
                          <a:ea typeface="黑体" panose="02010609060101010101" pitchFamily="49" charset="-122"/>
                          <a:cs typeface="黑体" panose="02010609060101010101" pitchFamily="49" charset="-122"/>
                        </a:rPr>
                        <a:t>史料实证类</a:t>
                      </a:r>
                      <a:endParaRPr lang="en-US"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1">
                          <a:solidFill>
                            <a:srgbClr val="FF0000"/>
                          </a:solidFill>
                          <a:latin typeface="黑体" panose="02010609060101010101" pitchFamily="49" charset="-122"/>
                          <a:ea typeface="黑体" panose="02010609060101010101" pitchFamily="49" charset="-122"/>
                          <a:cs typeface="黑体" panose="02010609060101010101" pitchFamily="49" charset="-122"/>
                        </a:rPr>
                        <a:t>史料类型与价值</a:t>
                      </a:r>
                      <a:r>
                        <a:rPr lang="en-US" sz="20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sz="20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减少</a:t>
                      </a:r>
                      <a:r>
                        <a:rPr lang="en-US" sz="20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endParaRPr lang="en-US"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2020.18题“村支书笔记”</a:t>
                      </a:r>
                      <a:endParaRPr lang="en-US" altLang="zh-CN"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4513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史料运用与论证方法</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2021</a:t>
                      </a:r>
                      <a:r>
                        <a:rPr lang="en-US" altLang="zh-CN" sz="2000" b="0">
                          <a:latin typeface="黑体" panose="02010609060101010101" pitchFamily="49" charset="-122"/>
                          <a:ea typeface="黑体" panose="02010609060101010101" pitchFamily="49" charset="-122"/>
                          <a:cs typeface="黑体" panose="02010609060101010101" pitchFamily="49" charset="-122"/>
                        </a:rPr>
                        <a:t>.</a:t>
                      </a:r>
                      <a:r>
                        <a:rPr lang="en-US" sz="2000" b="0">
                          <a:latin typeface="黑体" panose="02010609060101010101" pitchFamily="49" charset="-122"/>
                          <a:ea typeface="黑体" panose="02010609060101010101" pitchFamily="49" charset="-122"/>
                          <a:cs typeface="黑体" panose="02010609060101010101" pitchFamily="49" charset="-122"/>
                        </a:rPr>
                        <a:t>19题“英国衰落”</a:t>
                      </a:r>
                      <a:r>
                        <a:rPr lang="zh-CN" altLang="en-US" sz="2000" b="0">
                          <a:latin typeface="黑体" panose="02010609060101010101" pitchFamily="49" charset="-122"/>
                          <a:ea typeface="黑体" panose="02010609060101010101" pitchFamily="49" charset="-122"/>
                          <a:cs typeface="黑体" panose="02010609060101010101" pitchFamily="49" charset="-122"/>
                        </a:rPr>
                        <a:t>、</a:t>
                      </a:r>
                      <a:r>
                        <a:rPr lang="en-US" altLang="en-US" sz="2000">
                          <a:latin typeface="黑体" panose="02010609060101010101" pitchFamily="49" charset="-122"/>
                          <a:ea typeface="黑体" panose="02010609060101010101" pitchFamily="49" charset="-122"/>
                          <a:cs typeface="黑体" panose="02010609060101010101" pitchFamily="49" charset="-122"/>
                          <a:sym typeface="+mn-ea"/>
                        </a:rPr>
                        <a:t>2023</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19</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题</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博览会</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a:t>
                      </a:r>
                      <a:endParaRPr lang="en-US" altLang="zh-CN" sz="2000">
                        <a:latin typeface="黑体" panose="02010609060101010101" pitchFamily="49" charset="-122"/>
                        <a:ea typeface="黑体" panose="02010609060101010101" pitchFamily="49" charset="-122"/>
                        <a:cs typeface="黑体" panose="02010609060101010101" pitchFamily="49" charset="-122"/>
                        <a:sym typeface="+mn-ea"/>
                      </a:endParaRPr>
                    </a:p>
                    <a:p>
                      <a:pPr indent="0">
                        <a:buNone/>
                      </a:pPr>
                      <a:r>
                        <a:rPr lang="en-US" altLang="zh-CN" sz="2000" b="0">
                          <a:latin typeface="黑体" panose="02010609060101010101" pitchFamily="49" charset="-122"/>
                          <a:ea typeface="黑体" panose="02010609060101010101" pitchFamily="49" charset="-122"/>
                          <a:cs typeface="黑体" panose="02010609060101010101" pitchFamily="49" charset="-122"/>
                          <a:sym typeface="+mn-ea"/>
                        </a:rPr>
                        <a:t>2024.17</a:t>
                      </a:r>
                      <a:r>
                        <a:rPr lang="zh-CN" altLang="en-US" sz="2000" b="0">
                          <a:latin typeface="黑体" panose="02010609060101010101" pitchFamily="49" charset="-122"/>
                          <a:ea typeface="黑体" panose="02010609060101010101" pitchFamily="49" charset="-122"/>
                          <a:cs typeface="黑体" panose="02010609060101010101" pitchFamily="49" charset="-122"/>
                          <a:sym typeface="+mn-ea"/>
                        </a:rPr>
                        <a:t>题</a:t>
                      </a:r>
                      <a:r>
                        <a:rPr lang="en-US" altLang="zh-CN" sz="2000" b="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b="0">
                          <a:latin typeface="黑体" panose="02010609060101010101" pitchFamily="49" charset="-122"/>
                          <a:ea typeface="黑体" panose="02010609060101010101" pitchFamily="49" charset="-122"/>
                          <a:cs typeface="黑体" panose="02010609060101010101" pitchFamily="49" charset="-122"/>
                          <a:sym typeface="+mn-ea"/>
                        </a:rPr>
                        <a:t>鸦片战争</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2024.19</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题</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非洲解放</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a:t>
                      </a:r>
                      <a:endParaRPr lang="en-US" altLang="zh-CN" sz="2000" b="0">
                        <a:latin typeface="黑体" panose="02010609060101010101" pitchFamily="49" charset="-122"/>
                        <a:ea typeface="黑体" panose="02010609060101010101" pitchFamily="49" charset="-122"/>
                        <a:cs typeface="黑体" panose="02010609060101010101" pitchFamily="49" charset="-122"/>
                        <a:sym typeface="+mn-ea"/>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81635">
                <a:tc rowSpan="2">
                  <a:txBody>
                    <a:bodyPr/>
                    <a:p>
                      <a:pPr indent="0" algn="ctr">
                        <a:buNone/>
                      </a:pPr>
                      <a:r>
                        <a:rPr lang="en-US" sz="2000" b="1">
                          <a:solidFill>
                            <a:srgbClr val="FF0000"/>
                          </a:solidFill>
                          <a:latin typeface="黑体" panose="02010609060101010101" pitchFamily="49" charset="-122"/>
                          <a:ea typeface="黑体" panose="02010609060101010101" pitchFamily="49" charset="-122"/>
                          <a:cs typeface="黑体" panose="02010609060101010101" pitchFamily="49" charset="-122"/>
                        </a:rPr>
                        <a:t>历史解释类</a:t>
                      </a:r>
                      <a:endParaRPr lang="en-US"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观点</a:t>
                      </a:r>
                      <a:r>
                        <a:rPr lang="en-US" sz="2000" b="1">
                          <a:solidFill>
                            <a:srgbClr val="FF0000"/>
                          </a:solidFill>
                          <a:latin typeface="黑体" panose="02010609060101010101" pitchFamily="49" charset="-122"/>
                          <a:ea typeface="黑体" panose="02010609060101010101" pitchFamily="49" charset="-122"/>
                          <a:cs typeface="黑体" panose="02010609060101010101" pitchFamily="49" charset="-122"/>
                        </a:rPr>
                        <a:t>解释(</a:t>
                      </a:r>
                      <a:r>
                        <a:rPr lang="zh-CN" sz="2000" b="1">
                          <a:solidFill>
                            <a:srgbClr val="FF0000"/>
                          </a:solidFill>
                          <a:latin typeface="黑体" panose="02010609060101010101" pitchFamily="49" charset="-122"/>
                          <a:ea typeface="黑体" panose="02010609060101010101" pitchFamily="49" charset="-122"/>
                          <a:cs typeface="黑体" panose="02010609060101010101" pitchFamily="49" charset="-122"/>
                        </a:rPr>
                        <a:t>减少</a:t>
                      </a:r>
                      <a:r>
                        <a:rPr lang="en-US" sz="2000" b="1">
                          <a:solidFill>
                            <a:srgbClr val="FF0000"/>
                          </a:solidFill>
                          <a:latin typeface="黑体" panose="02010609060101010101" pitchFamily="49" charset="-122"/>
                          <a:ea typeface="黑体" panose="02010609060101010101" pitchFamily="49" charset="-122"/>
                          <a:cs typeface="黑体" panose="02010609060101010101" pitchFamily="49" charset="-122"/>
                        </a:rPr>
                        <a:t>)</a:t>
                      </a:r>
                      <a:endParaRPr lang="en-US"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2020</a:t>
                      </a:r>
                      <a:r>
                        <a:rPr lang="en-US" altLang="zh-CN" sz="2000" b="0">
                          <a:latin typeface="黑体" panose="02010609060101010101" pitchFamily="49" charset="-122"/>
                          <a:ea typeface="黑体" panose="02010609060101010101" pitchFamily="49" charset="-122"/>
                          <a:cs typeface="黑体" panose="02010609060101010101" pitchFamily="49" charset="-122"/>
                        </a:rPr>
                        <a:t>.</a:t>
                      </a:r>
                      <a:r>
                        <a:rPr lang="en-US" sz="2000" b="0">
                          <a:latin typeface="黑体" panose="02010609060101010101" pitchFamily="49" charset="-122"/>
                          <a:ea typeface="黑体" panose="02010609060101010101" pitchFamily="49" charset="-122"/>
                          <a:cs typeface="黑体" panose="02010609060101010101" pitchFamily="49" charset="-122"/>
                        </a:rPr>
                        <a:t>17题“梁启超认识”</a:t>
                      </a:r>
                      <a:endParaRPr lang="en-US" altLang="zh-CN" sz="2000" b="0">
                        <a:latin typeface="黑体" panose="02010609060101010101" pitchFamily="49" charset="-122"/>
                        <a:ea typeface="黑体" panose="02010609060101010101" pitchFamily="49" charset="-122"/>
                        <a:cs typeface="黑体" panose="02010609060101010101" pitchFamily="49" charset="-122"/>
                        <a:sym typeface="+mn-ea"/>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8163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2000">
                          <a:latin typeface="黑体" panose="02010609060101010101" pitchFamily="49" charset="-122"/>
                          <a:ea typeface="黑体" panose="02010609060101010101" pitchFamily="49" charset="-122"/>
                          <a:cs typeface="黑体" panose="02010609060101010101" pitchFamily="49" charset="-122"/>
                          <a:sym typeface="+mn-ea"/>
                        </a:rPr>
                        <a:t>现象</a:t>
                      </a:r>
                      <a:r>
                        <a:rPr lang="en-US" sz="2000" b="0">
                          <a:latin typeface="黑体" panose="02010609060101010101" pitchFamily="49" charset="-122"/>
                          <a:ea typeface="黑体" panose="02010609060101010101" pitchFamily="49" charset="-122"/>
                          <a:cs typeface="黑体" panose="02010609060101010101" pitchFamily="49" charset="-122"/>
                        </a:rPr>
                        <a:t>解释</a:t>
                      </a:r>
                      <a:r>
                        <a:rPr lang="zh-CN" altLang="en-US" sz="1200" b="0">
                          <a:latin typeface="楷体" panose="02010609060101010101" charset="-122"/>
                          <a:ea typeface="楷体" panose="02010609060101010101" charset="-122"/>
                          <a:cs typeface="黑体" panose="02010609060101010101" pitchFamily="49" charset="-122"/>
                        </a:rPr>
                        <a:t>（主体、开放、生成性）</a:t>
                      </a:r>
                      <a:endParaRPr lang="zh-CN" altLang="en-US" sz="1200" b="0">
                        <a:latin typeface="楷体" panose="02010609060101010101" charset="-122"/>
                        <a:ea typeface="楷体" panose="02010609060101010101"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2021年第17题“小英雄形象”</a:t>
                      </a:r>
                      <a:r>
                        <a:rPr lang="zh-CN" altLang="en-US" sz="2000" b="0">
                          <a:latin typeface="黑体" panose="02010609060101010101" pitchFamily="49" charset="-122"/>
                          <a:ea typeface="黑体" panose="02010609060101010101" pitchFamily="49" charset="-122"/>
                          <a:cs typeface="黑体" panose="02010609060101010101" pitchFamily="49" charset="-122"/>
                        </a:rPr>
                        <a:t>、</a:t>
                      </a:r>
                      <a:r>
                        <a:rPr lang="en-US" sz="2000">
                          <a:latin typeface="黑体" panose="02010609060101010101" pitchFamily="49" charset="-122"/>
                          <a:ea typeface="黑体" panose="02010609060101010101" pitchFamily="49" charset="-122"/>
                          <a:cs typeface="黑体" panose="02010609060101010101" pitchFamily="49" charset="-122"/>
                          <a:sym typeface="+mn-ea"/>
                        </a:rPr>
                        <a:t>2024.16</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题</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江南经济</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a:t>
                      </a:r>
                      <a:r>
                        <a:rPr lang="en-US" sz="2000" b="0">
                          <a:latin typeface="黑体" panose="02010609060101010101" pitchFamily="49" charset="-122"/>
                          <a:ea typeface="黑体" panose="02010609060101010101" pitchFamily="49" charset="-122"/>
                          <a:cs typeface="黑体" panose="02010609060101010101" pitchFamily="49" charset="-122"/>
                        </a:rPr>
                        <a:t> </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82270">
                <a:tc rowSpan="2">
                  <a:txBody>
                    <a:bodyPr/>
                    <a:p>
                      <a:pPr indent="0" algn="ctr">
                        <a:buNone/>
                      </a:pPr>
                      <a:r>
                        <a:rPr lang="en-US" sz="2000" b="1">
                          <a:solidFill>
                            <a:srgbClr val="FF0000"/>
                          </a:solidFill>
                          <a:latin typeface="黑体" panose="02010609060101010101" pitchFamily="49" charset="-122"/>
                          <a:ea typeface="黑体" panose="02010609060101010101" pitchFamily="49" charset="-122"/>
                          <a:cs typeface="黑体" panose="02010609060101010101" pitchFamily="49" charset="-122"/>
                        </a:rPr>
                        <a:t>实践操作类</a:t>
                      </a:r>
                      <a:endParaRPr lang="en-US"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1">
                          <a:solidFill>
                            <a:srgbClr val="FF0000"/>
                          </a:solidFill>
                          <a:latin typeface="黑体" panose="02010609060101010101" pitchFamily="49" charset="-122"/>
                          <a:ea typeface="黑体" panose="02010609060101010101" pitchFamily="49" charset="-122"/>
                          <a:cs typeface="黑体" panose="02010609060101010101" pitchFamily="49" charset="-122"/>
                        </a:rPr>
                        <a:t>时间尺度</a:t>
                      </a:r>
                      <a:r>
                        <a:rPr lang="zh-CN"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rPr>
                        <a:t>（过时）</a:t>
                      </a:r>
                      <a:endParaRPr lang="zh-CN"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2020级</a:t>
                      </a:r>
                      <a:r>
                        <a:rPr lang="zh-CN" altLang="en-US" sz="2000" b="0">
                          <a:latin typeface="黑体" panose="02010609060101010101" pitchFamily="49" charset="-122"/>
                          <a:ea typeface="黑体" panose="02010609060101010101" pitchFamily="49" charset="-122"/>
                          <a:cs typeface="黑体" panose="02010609060101010101" pitchFamily="49" charset="-122"/>
                        </a:rPr>
                        <a:t>省</a:t>
                      </a:r>
                      <a:r>
                        <a:rPr lang="en-US" sz="2000" b="0">
                          <a:latin typeface="黑体" panose="02010609060101010101" pitchFamily="49" charset="-122"/>
                          <a:ea typeface="黑体" panose="02010609060101010101" pitchFamily="49" charset="-122"/>
                          <a:cs typeface="黑体" panose="02010609060101010101" pitchFamily="49" charset="-122"/>
                        </a:rPr>
                        <a:t>一模卷第20题“英国经济发展阶段”</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147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绘图设计</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2022</a:t>
                      </a:r>
                      <a:r>
                        <a:rPr lang="en-US" altLang="zh-CN" sz="2000" b="0">
                          <a:latin typeface="黑体" panose="02010609060101010101" pitchFamily="49" charset="-122"/>
                          <a:ea typeface="黑体" panose="02010609060101010101" pitchFamily="49" charset="-122"/>
                          <a:cs typeface="黑体" panose="02010609060101010101" pitchFamily="49" charset="-122"/>
                        </a:rPr>
                        <a:t>.</a:t>
                      </a:r>
                      <a:r>
                        <a:rPr lang="en-US" sz="2000" b="0">
                          <a:latin typeface="黑体" panose="02010609060101010101" pitchFamily="49" charset="-122"/>
                          <a:ea typeface="黑体" panose="02010609060101010101" pitchFamily="49" charset="-122"/>
                          <a:cs typeface="黑体" panose="02010609060101010101" pitchFamily="49" charset="-122"/>
                        </a:rPr>
                        <a:t>19题</a:t>
                      </a:r>
                      <a:r>
                        <a:rPr lang="zh-CN" altLang="en-US" sz="2000" b="0">
                          <a:latin typeface="黑体" panose="02010609060101010101" pitchFamily="49" charset="-122"/>
                          <a:ea typeface="黑体" panose="02010609060101010101" pitchFamily="49" charset="-122"/>
                          <a:cs typeface="黑体" panose="02010609060101010101" pitchFamily="49" charset="-122"/>
                        </a:rPr>
                        <a:t>（</a:t>
                      </a:r>
                      <a:r>
                        <a:rPr lang="en-US" altLang="zh-CN" sz="2000" b="0">
                          <a:latin typeface="黑体" panose="02010609060101010101" pitchFamily="49" charset="-122"/>
                          <a:ea typeface="黑体" panose="02010609060101010101" pitchFamily="49" charset="-122"/>
                          <a:cs typeface="黑体" panose="02010609060101010101" pitchFamily="49" charset="-122"/>
                        </a:rPr>
                        <a:t>2</a:t>
                      </a:r>
                      <a:r>
                        <a:rPr lang="zh-CN" altLang="en-US" sz="2000" b="0">
                          <a:latin typeface="黑体" panose="02010609060101010101" pitchFamily="49" charset="-122"/>
                          <a:ea typeface="黑体" panose="02010609060101010101" pitchFamily="49" charset="-122"/>
                          <a:cs typeface="黑体" panose="02010609060101010101" pitchFamily="49" charset="-122"/>
                        </a:rPr>
                        <a:t>）</a:t>
                      </a:r>
                      <a:r>
                        <a:rPr lang="en-US" sz="2000" b="0">
                          <a:latin typeface="黑体" panose="02010609060101010101" pitchFamily="49" charset="-122"/>
                          <a:ea typeface="黑体" panose="02010609060101010101" pitchFamily="49" charset="-122"/>
                          <a:cs typeface="黑体" panose="02010609060101010101" pitchFamily="49" charset="-122"/>
                        </a:rPr>
                        <a:t>“绘制地图”</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38530">
                <a:tc>
                  <a:txBody>
                    <a:bodyPr/>
                    <a:p>
                      <a:pPr indent="0" algn="ctr">
                        <a:buNone/>
                      </a:pPr>
                      <a:r>
                        <a:rPr lang="en-US" sz="2000" b="1">
                          <a:solidFill>
                            <a:srgbClr val="FF0000"/>
                          </a:solidFill>
                          <a:latin typeface="黑体" panose="02010609060101010101" pitchFamily="49" charset="-122"/>
                          <a:ea typeface="黑体" panose="02010609060101010101" pitchFamily="49" charset="-122"/>
                          <a:cs typeface="黑体" panose="02010609060101010101" pitchFamily="49" charset="-122"/>
                        </a:rPr>
                        <a:t>图片识读题</a:t>
                      </a:r>
                      <a:endParaRPr lang="en-US"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黑体" panose="02010609060101010101" pitchFamily="49" charset="-122"/>
                        </a:rPr>
                        <a:t>解读</a:t>
                      </a:r>
                      <a:r>
                        <a:rPr lang="en-US" sz="2000">
                          <a:latin typeface="黑体" panose="02010609060101010101" pitchFamily="49" charset="-122"/>
                          <a:ea typeface="黑体" panose="02010609060101010101" pitchFamily="49" charset="-122"/>
                          <a:cs typeface="黑体" panose="02010609060101010101" pitchFamily="49" charset="-122"/>
                          <a:sym typeface="+mn-ea"/>
                        </a:rPr>
                        <a:t>信息</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a:t>
                      </a:r>
                      <a:r>
                        <a:rPr lang="en-US" sz="2000" b="0">
                          <a:latin typeface="黑体" panose="02010609060101010101" pitchFamily="49" charset="-122"/>
                          <a:ea typeface="黑体" panose="02010609060101010101" pitchFamily="49" charset="-122"/>
                          <a:cs typeface="黑体" panose="02010609060101010101" pitchFamily="49" charset="-122"/>
                        </a:rPr>
                        <a:t>欣赏图片</a:t>
                      </a:r>
                      <a:endParaRPr lang="en-US" sz="2000" b="0">
                        <a:latin typeface="黑体" panose="02010609060101010101" pitchFamily="49" charset="-122"/>
                        <a:ea typeface="黑体" panose="02010609060101010101" pitchFamily="49" charset="-122"/>
                        <a:cs typeface="黑体" panose="02010609060101010101" pitchFamily="49" charset="-122"/>
                      </a:endParaRPr>
                    </a:p>
                    <a:p>
                      <a:pPr indent="0" algn="ctr">
                        <a:buNone/>
                      </a:pPr>
                      <a:r>
                        <a:rPr lang="zh-CN"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rPr>
                        <a:t>（重点、薄弱）</a:t>
                      </a:r>
                      <a:endParaRPr lang="zh-CN"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2024.16</a:t>
                      </a:r>
                      <a:r>
                        <a:rPr lang="zh-CN" altLang="en-US" sz="2000" b="0">
                          <a:latin typeface="黑体" panose="02010609060101010101" pitchFamily="49" charset="-122"/>
                          <a:ea typeface="黑体" panose="02010609060101010101" pitchFamily="49" charset="-122"/>
                          <a:cs typeface="黑体" panose="02010609060101010101" pitchFamily="49" charset="-122"/>
                        </a:rPr>
                        <a:t>题</a:t>
                      </a:r>
                      <a:r>
                        <a:rPr lang="en-US" altLang="zh-CN" sz="2000" b="0">
                          <a:latin typeface="黑体" panose="02010609060101010101" pitchFamily="49" charset="-122"/>
                          <a:ea typeface="黑体" panose="02010609060101010101" pitchFamily="49" charset="-122"/>
                          <a:cs typeface="黑体" panose="02010609060101010101" pitchFamily="49" charset="-122"/>
                        </a:rPr>
                        <a:t>“</a:t>
                      </a:r>
                      <a:r>
                        <a:rPr lang="zh-CN" altLang="en-US" sz="2000" b="0">
                          <a:latin typeface="黑体" panose="02010609060101010101" pitchFamily="49" charset="-122"/>
                          <a:ea typeface="黑体" panose="02010609060101010101" pitchFamily="49" charset="-122"/>
                          <a:cs typeface="黑体" panose="02010609060101010101" pitchFamily="49" charset="-122"/>
                        </a:rPr>
                        <a:t>江南经济</a:t>
                      </a:r>
                      <a:r>
                        <a:rPr lang="en-US" altLang="zh-CN" sz="2000" b="0">
                          <a:latin typeface="黑体" panose="02010609060101010101" pitchFamily="49" charset="-122"/>
                          <a:ea typeface="黑体" panose="02010609060101010101" pitchFamily="49" charset="-122"/>
                          <a:cs typeface="黑体" panose="02010609060101010101" pitchFamily="49" charset="-122"/>
                        </a:rPr>
                        <a:t>”</a:t>
                      </a:r>
                      <a:r>
                        <a:rPr lang="zh-CN" altLang="en-US" sz="2000" b="0">
                          <a:latin typeface="黑体" panose="02010609060101010101" pitchFamily="49" charset="-122"/>
                          <a:ea typeface="黑体" panose="02010609060101010101" pitchFamily="49" charset="-122"/>
                          <a:cs typeface="黑体" panose="02010609060101010101" pitchFamily="49" charset="-122"/>
                        </a:rPr>
                        <a:t>、</a:t>
                      </a:r>
                      <a:r>
                        <a:rPr lang="en-US" sz="2000" b="0">
                          <a:latin typeface="黑体" panose="02010609060101010101" pitchFamily="49" charset="-122"/>
                          <a:ea typeface="黑体" panose="02010609060101010101" pitchFamily="49" charset="-122"/>
                          <a:cs typeface="黑体" panose="02010609060101010101" pitchFamily="49" charset="-122"/>
                        </a:rPr>
                        <a:t>2023</a:t>
                      </a:r>
                      <a:r>
                        <a:rPr lang="en-US" altLang="zh-CN" sz="2000" b="0">
                          <a:latin typeface="黑体" panose="02010609060101010101" pitchFamily="49" charset="-122"/>
                          <a:ea typeface="黑体" panose="02010609060101010101" pitchFamily="49" charset="-122"/>
                          <a:cs typeface="黑体" panose="02010609060101010101" pitchFamily="49" charset="-122"/>
                        </a:rPr>
                        <a:t>.</a:t>
                      </a:r>
                      <a:r>
                        <a:rPr lang="en-US" altLang="zh-CN" sz="2000" b="0">
                          <a:latin typeface="黑体" panose="02010609060101010101" pitchFamily="49" charset="-122"/>
                          <a:ea typeface="黑体" panose="02010609060101010101" pitchFamily="49" charset="-122"/>
                          <a:cs typeface="黑体" panose="02010609060101010101" pitchFamily="49" charset="-122"/>
                        </a:rPr>
                        <a:t>19</a:t>
                      </a:r>
                      <a:r>
                        <a:rPr lang="zh-CN" altLang="en-US" sz="2000" b="0">
                          <a:latin typeface="黑体" panose="02010609060101010101" pitchFamily="49" charset="-122"/>
                          <a:ea typeface="黑体" panose="02010609060101010101" pitchFamily="49" charset="-122"/>
                          <a:cs typeface="黑体" panose="02010609060101010101" pitchFamily="49" charset="-122"/>
                        </a:rPr>
                        <a:t>题</a:t>
                      </a:r>
                      <a:r>
                        <a:rPr lang="en-US" altLang="zh-CN" sz="2000" b="0">
                          <a:latin typeface="黑体" panose="02010609060101010101" pitchFamily="49" charset="-122"/>
                          <a:ea typeface="黑体" panose="02010609060101010101" pitchFamily="49" charset="-122"/>
                          <a:cs typeface="黑体" panose="02010609060101010101" pitchFamily="49" charset="-122"/>
                        </a:rPr>
                        <a:t>“1924</a:t>
                      </a:r>
                      <a:r>
                        <a:rPr lang="zh-CN" altLang="en-US" sz="2000" b="0">
                          <a:latin typeface="黑体" panose="02010609060101010101" pitchFamily="49" charset="-122"/>
                          <a:ea typeface="黑体" panose="02010609060101010101" pitchFamily="49" charset="-122"/>
                          <a:cs typeface="黑体" panose="02010609060101010101" pitchFamily="49" charset="-122"/>
                        </a:rPr>
                        <a:t>年博览会</a:t>
                      </a:r>
                      <a:r>
                        <a:rPr lang="en-US" altLang="zh-CN" sz="2000" b="0">
                          <a:latin typeface="黑体" panose="02010609060101010101" pitchFamily="49" charset="-122"/>
                          <a:ea typeface="黑体" panose="02010609060101010101" pitchFamily="49" charset="-122"/>
                          <a:cs typeface="黑体" panose="02010609060101010101" pitchFamily="49" charset="-122"/>
                        </a:rPr>
                        <a:t>”</a:t>
                      </a:r>
                      <a:r>
                        <a:rPr lang="zh-CN" altLang="en-US" sz="2000" b="0">
                          <a:latin typeface="黑体" panose="02010609060101010101" pitchFamily="49" charset="-122"/>
                          <a:ea typeface="黑体" panose="02010609060101010101" pitchFamily="49" charset="-122"/>
                          <a:cs typeface="黑体" panose="02010609060101010101" pitchFamily="49" charset="-122"/>
                        </a:rPr>
                        <a:t>；</a:t>
                      </a:r>
                      <a:endParaRPr lang="en-US" sz="2000" b="0">
                        <a:latin typeface="黑体" panose="02010609060101010101" pitchFamily="49" charset="-122"/>
                        <a:ea typeface="黑体" panose="02010609060101010101" pitchFamily="49" charset="-122"/>
                        <a:cs typeface="黑体" panose="02010609060101010101" pitchFamily="49" charset="-122"/>
                      </a:endParaRPr>
                    </a:p>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2022.16题隋朝政区、17工人新村</a:t>
                      </a:r>
                      <a:r>
                        <a:rPr lang="zh-CN" altLang="en-US" sz="2000" b="0">
                          <a:latin typeface="黑体" panose="02010609060101010101" pitchFamily="49" charset="-122"/>
                          <a:ea typeface="黑体" panose="02010609060101010101" pitchFamily="49" charset="-122"/>
                          <a:cs typeface="黑体" panose="02010609060101010101" pitchFamily="49" charset="-122"/>
                        </a:rPr>
                        <a:t>、</a:t>
                      </a:r>
                      <a:r>
                        <a:rPr lang="en-US" sz="2000" b="0">
                          <a:latin typeface="黑体" panose="02010609060101010101" pitchFamily="49" charset="-122"/>
                          <a:ea typeface="黑体" panose="02010609060101010101" pitchFamily="49" charset="-122"/>
                          <a:cs typeface="黑体" panose="02010609060101010101" pitchFamily="49" charset="-122"/>
                        </a:rPr>
                        <a:t>19文明</a:t>
                      </a:r>
                      <a:r>
                        <a:rPr lang="zh-CN" sz="2000" b="0">
                          <a:latin typeface="黑体" panose="02010609060101010101" pitchFamily="49" charset="-122"/>
                          <a:ea typeface="黑体" panose="02010609060101010101" pitchFamily="49" charset="-122"/>
                          <a:cs typeface="黑体" panose="02010609060101010101" pitchFamily="49" charset="-122"/>
                        </a:rPr>
                        <a:t>地图</a:t>
                      </a:r>
                      <a:r>
                        <a:rPr lang="en-US" sz="2000" b="0">
                          <a:latin typeface="黑体" panose="02010609060101010101" pitchFamily="49" charset="-122"/>
                          <a:ea typeface="黑体" panose="02010609060101010101" pitchFamily="49" charset="-122"/>
                          <a:cs typeface="黑体" panose="02010609060101010101" pitchFamily="49" charset="-122"/>
                        </a:rPr>
                        <a:t>；</a:t>
                      </a:r>
                      <a:endParaRPr lang="en-US" sz="2000" b="0">
                        <a:latin typeface="黑体" panose="02010609060101010101" pitchFamily="49" charset="-122"/>
                        <a:ea typeface="黑体" panose="02010609060101010101" pitchFamily="49" charset="-122"/>
                        <a:cs typeface="黑体" panose="02010609060101010101" pitchFamily="49" charset="-122"/>
                      </a:endParaRPr>
                    </a:p>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2021.16题“开封建都”；2020.16题“人口密度”</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32155">
                <a:tc>
                  <a:txBody>
                    <a:bodyPr/>
                    <a:p>
                      <a:pPr indent="0" algn="ctr">
                        <a:buNone/>
                      </a:pPr>
                      <a:r>
                        <a:rPr lang="zh-CN"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历史短文</a:t>
                      </a:r>
                      <a:r>
                        <a:rPr lang="en-US" sz="20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类</a:t>
                      </a:r>
                      <a:endParaRPr lang="en-US" sz="20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p>
                      <a:pPr indent="0" algn="ctr">
                        <a:buNone/>
                      </a:pPr>
                      <a:r>
                        <a:rPr lang="zh-CN" altLang="en-US" sz="2000" b="1">
                          <a:solidFill>
                            <a:srgbClr val="FF0000"/>
                          </a:solidFill>
                          <a:latin typeface="黑体" panose="02010609060101010101" pitchFamily="49" charset="-122"/>
                          <a:ea typeface="黑体" panose="02010609060101010101" pitchFamily="49" charset="-122"/>
                          <a:sym typeface="+mn-ea"/>
                        </a:rPr>
                        <a:t>开放性试题</a:t>
                      </a:r>
                      <a:endParaRPr lang="zh-CN"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sz="20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限定论题，非自拟论题</a:t>
                      </a:r>
                      <a:endParaRPr lang="zh-CN"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en-US" sz="2000">
                          <a:latin typeface="黑体" panose="02010609060101010101" pitchFamily="49" charset="-122"/>
                          <a:ea typeface="黑体" panose="02010609060101010101" pitchFamily="49" charset="-122"/>
                          <a:cs typeface="黑体" panose="02010609060101010101" pitchFamily="49" charset="-122"/>
                          <a:sym typeface="+mn-ea"/>
                        </a:rPr>
                        <a:t>2021</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18</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题</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足迹</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a:t>
                      </a:r>
                      <a:r>
                        <a:rPr lang="en-US" sz="2000">
                          <a:latin typeface="黑体" panose="02010609060101010101" pitchFamily="49" charset="-122"/>
                          <a:ea typeface="黑体" panose="02010609060101010101" pitchFamily="49" charset="-122"/>
                          <a:cs typeface="黑体" panose="02010609060101010101" pitchFamily="49" charset="-122"/>
                          <a:sym typeface="+mn-ea"/>
                        </a:rPr>
                        <a:t>2022.18题“</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工人新村</a:t>
                      </a:r>
                      <a:r>
                        <a:rPr lang="en-US" sz="2000">
                          <a:latin typeface="黑体" panose="02010609060101010101" pitchFamily="49" charset="-122"/>
                          <a:ea typeface="黑体" panose="02010609060101010101" pitchFamily="49" charset="-122"/>
                          <a:cs typeface="黑体" panose="02010609060101010101" pitchFamily="49" charset="-122"/>
                          <a:sym typeface="+mn-ea"/>
                        </a:rPr>
                        <a:t>”</a:t>
                      </a:r>
                      <a:endParaRPr lang="en-US" sz="2000">
                        <a:latin typeface="黑体" panose="02010609060101010101" pitchFamily="49" charset="-122"/>
                        <a:ea typeface="黑体" panose="02010609060101010101" pitchFamily="49" charset="-122"/>
                        <a:cs typeface="黑体" panose="02010609060101010101" pitchFamily="49" charset="-122"/>
                        <a:sym typeface="+mn-ea"/>
                      </a:endParaRPr>
                    </a:p>
                    <a:p>
                      <a:pPr indent="0">
                        <a:buNone/>
                      </a:pPr>
                      <a:r>
                        <a:rPr lang="en-US" altLang="zh-CN" sz="2000">
                          <a:latin typeface="黑体" panose="02010609060101010101" pitchFamily="49" charset="-122"/>
                          <a:ea typeface="黑体" panose="02010609060101010101" pitchFamily="49" charset="-122"/>
                          <a:cs typeface="黑体" panose="02010609060101010101" pitchFamily="49" charset="-122"/>
                          <a:sym typeface="+mn-ea"/>
                        </a:rPr>
                        <a:t>2023.18</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题</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“深</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圳窗口</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2024.18</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题</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a:latin typeface="黑体" panose="02010609060101010101" pitchFamily="49" charset="-122"/>
                          <a:ea typeface="黑体" panose="02010609060101010101" pitchFamily="49" charset="-122"/>
                          <a:cs typeface="黑体" panose="02010609060101010101" pitchFamily="49" charset="-122"/>
                          <a:sym typeface="+mn-ea"/>
                        </a:rPr>
                        <a:t>上海缩影</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a:t>
                      </a:r>
                      <a:endParaRPr lang="en-US" altLang="zh-CN" sz="2000" b="0">
                        <a:latin typeface="黑体" panose="02010609060101010101" pitchFamily="49" charset="-122"/>
                        <a:ea typeface="黑体" panose="02010609060101010101" pitchFamily="49" charset="-122"/>
                        <a:cs typeface="黑体" panose="02010609060101010101" pitchFamily="49" charset="-122"/>
                        <a:sym typeface="+mn-ea"/>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18795">
                <a:tc>
                  <a:txBody>
                    <a:bodyPr/>
                    <a:p>
                      <a:pPr indent="0" algn="ctr">
                        <a:buNone/>
                      </a:pPr>
                      <a:r>
                        <a:rPr lang="zh-CN"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rPr>
                        <a:t>概括信息类</a:t>
                      </a:r>
                      <a:endParaRPr lang="zh-CN" altLang="en-US" sz="2000" b="1">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2000" b="0">
                          <a:latin typeface="黑体" panose="02010609060101010101" pitchFamily="49" charset="-122"/>
                          <a:ea typeface="黑体" panose="02010609060101010101" pitchFamily="49" charset="-122"/>
                          <a:cs typeface="黑体" panose="02010609060101010101" pitchFamily="49" charset="-122"/>
                          <a:sym typeface="+mn-ea"/>
                        </a:rPr>
                        <a:t>涵盖全部，基础能力</a:t>
                      </a:r>
                      <a:endParaRPr lang="zh-CN" altLang="en-US" sz="2000" b="0">
                        <a:latin typeface="黑体" panose="02010609060101010101" pitchFamily="49" charset="-122"/>
                        <a:ea typeface="黑体" panose="02010609060101010101" pitchFamily="49" charset="-122"/>
                        <a:cs typeface="黑体" panose="02010609060101010101" pitchFamily="49" charset="-122"/>
                        <a:sym typeface="+mn-ea"/>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altLang="zh-CN" sz="2000" b="0">
                          <a:latin typeface="黑体" panose="02010609060101010101" pitchFamily="49" charset="-122"/>
                          <a:ea typeface="黑体" panose="02010609060101010101" pitchFamily="49" charset="-122"/>
                          <a:cs typeface="黑体" panose="02010609060101010101" pitchFamily="49" charset="-122"/>
                          <a:sym typeface="+mn-ea"/>
                        </a:rPr>
                        <a:t>2023.16</a:t>
                      </a:r>
                      <a:r>
                        <a:rPr lang="zh-CN" altLang="en-US" sz="2000" b="0">
                          <a:latin typeface="黑体" panose="02010609060101010101" pitchFamily="49" charset="-122"/>
                          <a:ea typeface="黑体" panose="02010609060101010101" pitchFamily="49" charset="-122"/>
                          <a:cs typeface="黑体" panose="02010609060101010101" pitchFamily="49" charset="-122"/>
                          <a:sym typeface="+mn-ea"/>
                        </a:rPr>
                        <a:t>题</a:t>
                      </a:r>
                      <a:r>
                        <a:rPr lang="en-US" altLang="zh-CN" sz="2000" b="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b="0">
                          <a:latin typeface="黑体" panose="02010609060101010101" pitchFamily="49" charset="-122"/>
                          <a:ea typeface="黑体" panose="02010609060101010101" pitchFamily="49" charset="-122"/>
                          <a:cs typeface="黑体" panose="02010609060101010101" pitchFamily="49" charset="-122"/>
                          <a:sym typeface="+mn-ea"/>
                        </a:rPr>
                        <a:t>棚民案</a:t>
                      </a:r>
                      <a:r>
                        <a:rPr lang="en-US" altLang="zh-CN" sz="2000" b="0">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000">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000" b="0">
                          <a:latin typeface="黑体" panose="02010609060101010101" pitchFamily="49" charset="-122"/>
                          <a:ea typeface="黑体" panose="02010609060101010101" pitchFamily="49" charset="-122"/>
                          <a:cs typeface="黑体" panose="02010609060101010101" pitchFamily="49" charset="-122"/>
                          <a:sym typeface="+mn-ea"/>
                        </a:rPr>
                        <a:t> </a:t>
                      </a:r>
                      <a:endParaRPr lang="en-US" altLang="zh-CN" sz="2000" b="0">
                        <a:latin typeface="黑体" panose="02010609060101010101" pitchFamily="49" charset="-122"/>
                        <a:ea typeface="黑体" panose="02010609060101010101" pitchFamily="49" charset="-122"/>
                        <a:cs typeface="黑体" panose="02010609060101010101" pitchFamily="49" charset="-122"/>
                        <a:sym typeface="+mn-ea"/>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nvSpPr>
        <p:spPr>
          <a:xfrm>
            <a:off x="13335" y="2540"/>
            <a:ext cx="12165965" cy="645160"/>
          </a:xfrm>
          <a:prstGeom prst="rect">
            <a:avLst/>
          </a:prstGeom>
          <a:solidFill>
            <a:srgbClr val="FF0000"/>
          </a:solidFill>
        </p:spPr>
        <p:txBody>
          <a:bodyPr wrap="square" rtlCol="0">
            <a:spAutoFit/>
          </a:bodyPr>
          <a:p>
            <a:pPr algn="ctr"/>
            <a:r>
              <a:rPr lang="en-US" altLang="zh-CN" sz="3600" b="1" dirty="0">
                <a:solidFill>
                  <a:schemeClr val="bg1"/>
                </a:solidFill>
                <a:latin typeface="Calibri" panose="020F0502020204030204" charset="0"/>
                <a:ea typeface="黑体" panose="02010609060101010101" pitchFamily="49" charset="-122"/>
                <a:sym typeface="+mn-ea"/>
              </a:rPr>
              <a:t>4.</a:t>
            </a:r>
            <a:r>
              <a:rPr lang="zh-CN" altLang="en-US" sz="3600" b="1" dirty="0">
                <a:solidFill>
                  <a:schemeClr val="bg1"/>
                </a:solidFill>
                <a:latin typeface="Calibri" panose="020F0502020204030204" charset="0"/>
                <a:ea typeface="黑体" panose="02010609060101010101" pitchFamily="49" charset="-122"/>
                <a:sym typeface="+mn-ea"/>
              </a:rPr>
              <a:t>山东卷学科能力考查的特点</a:t>
            </a:r>
            <a:endParaRPr lang="zh-CN" altLang="en-US" sz="3600" b="1" dirty="0">
              <a:solidFill>
                <a:schemeClr val="bg1"/>
              </a:solidFill>
              <a:latin typeface="Calibri" panose="020F0502020204030204" charset="0"/>
              <a:ea typeface="黑体" panose="02010609060101010101" pitchFamily="49" charset="-122"/>
              <a:cs typeface="黑体" panose="02010609060101010101" pitchFamily="49" charset="-122"/>
              <a:sym typeface="+mn-ea"/>
            </a:endParaRPr>
          </a:p>
        </p:txBody>
      </p:sp>
      <p:sp>
        <p:nvSpPr>
          <p:cNvPr id="2" name="文本框 1"/>
          <p:cNvSpPr txBox="1"/>
          <p:nvPr/>
        </p:nvSpPr>
        <p:spPr>
          <a:xfrm>
            <a:off x="13335" y="6296660"/>
            <a:ext cx="12165330" cy="583565"/>
          </a:xfrm>
          <a:prstGeom prst="rect">
            <a:avLst/>
          </a:prstGeom>
          <a:solidFill>
            <a:srgbClr val="FF0000"/>
          </a:solidFill>
        </p:spPr>
        <p:txBody>
          <a:bodyPr wrap="square" rtlCol="0">
            <a:spAutoFit/>
          </a:bodyPr>
          <a:p>
            <a:pPr algn="ctr"/>
            <a:r>
              <a:rPr lang="zh-CN" altLang="en-US" sz="3200" b="1">
                <a:solidFill>
                  <a:schemeClr val="bg1"/>
                </a:solidFill>
                <a:latin typeface="黑体" panose="02010609060101010101" pitchFamily="49" charset="-122"/>
                <a:ea typeface="黑体" panose="02010609060101010101" pitchFamily="49" charset="-122"/>
              </a:rPr>
              <a:t>方向比努力更重要：要高度关注命题的发展趋势</a:t>
            </a:r>
            <a:endParaRPr lang="zh-CN" altLang="en-US" sz="3200" b="1">
              <a:solidFill>
                <a:schemeClr val="bg1"/>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nvGraphicFramePr>
        <p:xfrm>
          <a:off x="866775" y="727710"/>
          <a:ext cx="10581640" cy="5486400"/>
        </p:xfrm>
        <a:graphic>
          <a:graphicData uri="http://schemas.openxmlformats.org/drawingml/2006/table">
            <a:tbl>
              <a:tblPr firstRow="1" bandRow="1">
                <a:tableStyleId>{5940675A-B579-460E-94D1-54222C63F5DA}</a:tableStyleId>
              </a:tblPr>
              <a:tblGrid>
                <a:gridCol w="1099185"/>
                <a:gridCol w="9482455"/>
              </a:tblGrid>
              <a:tr h="436245">
                <a:tc>
                  <a:txBody>
                    <a:bodyPr/>
                    <a:p>
                      <a:pPr algn="ctr">
                        <a:buNone/>
                      </a:pPr>
                      <a:r>
                        <a:rPr lang="en-US" sz="1800">
                          <a:latin typeface="黑体" panose="02010609060101010101" pitchFamily="49" charset="-122"/>
                          <a:ea typeface="黑体" panose="02010609060101010101" pitchFamily="49" charset="-122"/>
                          <a:cs typeface="宋体" panose="02010600030101010101" pitchFamily="2" charset="-122"/>
                        </a:rPr>
                        <a:t>省份</a:t>
                      </a:r>
                      <a:endParaRPr lang="en-US" altLang="en-US" sz="180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800">
                          <a:latin typeface="黑体" panose="02010609060101010101" pitchFamily="49" charset="-122"/>
                          <a:ea typeface="黑体" panose="02010609060101010101" pitchFamily="49" charset="-122"/>
                          <a:cs typeface="宋体" panose="02010600030101010101" pitchFamily="2" charset="-122"/>
                        </a:rPr>
                        <a:t>开放性试题的问题设计</a:t>
                      </a:r>
                      <a:endParaRPr lang="en-US" altLang="en-US" sz="180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3530">
                <a:tc>
                  <a:txBody>
                    <a:bodyPr/>
                    <a:p>
                      <a:pPr algn="ctr">
                        <a:buNone/>
                      </a:pPr>
                      <a:r>
                        <a:rPr lang="zh-CN" altLang="en-US" sz="1800">
                          <a:latin typeface="黑体" panose="02010609060101010101" pitchFamily="49" charset="-122"/>
                          <a:ea typeface="黑体" panose="02010609060101010101" pitchFamily="49" charset="-122"/>
                          <a:cs typeface="宋体" panose="02010600030101010101" pitchFamily="2" charset="-122"/>
                        </a:rPr>
                        <a:t>全国新卷</a:t>
                      </a:r>
                      <a:endParaRPr lang="zh-CN" altLang="en-US" sz="180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1800">
                          <a:latin typeface="黑体" panose="02010609060101010101" pitchFamily="49" charset="-122"/>
                          <a:ea typeface="黑体" panose="02010609060101010101" pitchFamily="49" charset="-122"/>
                          <a:cs typeface="黑体" panose="02010609060101010101" pitchFamily="49" charset="-122"/>
                        </a:rPr>
                        <a:t>43.结合所学中国近现代史知识，择取材料中的有关时事，</a:t>
                      </a: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拟定一个主题</a:t>
                      </a:r>
                      <a:r>
                        <a:rPr lang="en-US" sz="1800">
                          <a:latin typeface="黑体" panose="02010609060101010101" pitchFamily="49" charset="-122"/>
                          <a:ea typeface="黑体" panose="02010609060101010101" pitchFamily="49" charset="-122"/>
                          <a:cs typeface="黑体" panose="02010609060101010101" pitchFamily="49" charset="-122"/>
                        </a:rPr>
                        <a:t>，写一篇短评。</a:t>
                      </a:r>
                      <a:endParaRPr lang="en-US" sz="180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1015">
                <a:tc>
                  <a:txBody>
                    <a:bodyPr/>
                    <a:p>
                      <a:pPr algn="ctr">
                        <a:buNone/>
                      </a:pPr>
                      <a:r>
                        <a:rPr lang="zh-CN" altLang="en-US" sz="1800">
                          <a:latin typeface="黑体" panose="02010609060101010101" pitchFamily="49" charset="-122"/>
                          <a:ea typeface="黑体" panose="02010609060101010101" pitchFamily="49" charset="-122"/>
                          <a:cs typeface="宋体" panose="02010600030101010101" pitchFamily="2" charset="-122"/>
                          <a:sym typeface="+mn-ea"/>
                        </a:rPr>
                        <a:t>广东</a:t>
                      </a:r>
                      <a:endParaRPr lang="zh-CN" altLang="en-US" sz="1800">
                        <a:latin typeface="黑体" panose="02010609060101010101" pitchFamily="49" charset="-122"/>
                        <a:ea typeface="黑体" panose="02010609060101010101" pitchFamily="49" charset="-122"/>
                        <a:cs typeface="宋体" panose="02010600030101010101" pitchFamily="2" charset="-122"/>
                        <a:sym typeface="+mn-ea"/>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en-US" sz="1800">
                          <a:latin typeface="黑体" panose="02010609060101010101" pitchFamily="49" charset="-122"/>
                          <a:ea typeface="黑体" panose="02010609060101010101" pitchFamily="49" charset="-122"/>
                          <a:cs typeface="黑体" panose="02010609060101010101" pitchFamily="49" charset="-122"/>
                        </a:rPr>
                        <a:t>19.请围绕“广东与近代中国”这一主题，</a:t>
                      </a:r>
                      <a:r>
                        <a:rPr lang="en-US" alt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自拟论题，</a:t>
                      </a:r>
                      <a:r>
                        <a:rPr lang="en-US" altLang="en-US" sz="1800">
                          <a:latin typeface="黑体" panose="02010609060101010101" pitchFamily="49" charset="-122"/>
                          <a:ea typeface="黑体" panose="02010609060101010101" pitchFamily="49" charset="-122"/>
                          <a:cs typeface="黑体" panose="02010609060101010101" pitchFamily="49" charset="-122"/>
                        </a:rPr>
                        <a:t>结合中国近代史回答。</a:t>
                      </a:r>
                      <a:endParaRPr lang="en-US" altLang="en-US" sz="180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1015">
                <a:tc>
                  <a:txBody>
                    <a:bodyPr/>
                    <a:p>
                      <a:pPr algn="ctr">
                        <a:buNone/>
                      </a:pPr>
                      <a:r>
                        <a:rPr lang="zh-CN" altLang="en-US" sz="1800">
                          <a:latin typeface="黑体" panose="02010609060101010101" pitchFamily="49" charset="-122"/>
                          <a:ea typeface="黑体" panose="02010609060101010101" pitchFamily="49" charset="-122"/>
                          <a:cs typeface="宋体" panose="02010600030101010101" pitchFamily="2" charset="-122"/>
                          <a:sym typeface="+mn-ea"/>
                        </a:rPr>
                        <a:t>湖北</a:t>
                      </a:r>
                      <a:endParaRPr lang="zh-CN" altLang="en-US" sz="1800">
                        <a:latin typeface="黑体" panose="02010609060101010101" pitchFamily="49" charset="-122"/>
                        <a:ea typeface="黑体" panose="02010609060101010101" pitchFamily="49" charset="-122"/>
                        <a:cs typeface="宋体" panose="02010600030101010101" pitchFamily="2" charset="-122"/>
                        <a:sym typeface="+mn-ea"/>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en-US" sz="1800">
                          <a:latin typeface="黑体" panose="02010609060101010101" pitchFamily="49" charset="-122"/>
                          <a:ea typeface="黑体" panose="02010609060101010101" pitchFamily="49" charset="-122"/>
                          <a:cs typeface="黑体" panose="02010609060101010101" pitchFamily="49" charset="-122"/>
                        </a:rPr>
                        <a:t>19.在上述三种类型中任选其一，结合所学知识，</a:t>
                      </a:r>
                      <a:r>
                        <a:rPr lang="en-US" alt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自拟论题，</a:t>
                      </a:r>
                      <a:r>
                        <a:rPr lang="en-US" altLang="en-US" sz="1800">
                          <a:latin typeface="黑体" panose="02010609060101010101" pitchFamily="49" charset="-122"/>
                          <a:ea typeface="黑体" panose="02010609060101010101" pitchFamily="49" charset="-122"/>
                          <a:cs typeface="黑体" panose="02010609060101010101" pitchFamily="49" charset="-122"/>
                        </a:rPr>
                        <a:t>展开论述。</a:t>
                      </a:r>
                      <a:endParaRPr lang="en-US" altLang="en-US" sz="180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1015">
                <a:tc>
                  <a:txBody>
                    <a:bodyPr/>
                    <a:p>
                      <a:pPr algn="ctr">
                        <a:buNone/>
                      </a:pPr>
                      <a:r>
                        <a:rPr lang="zh-CN" altLang="en-US" sz="1800">
                          <a:latin typeface="黑体" panose="02010609060101010101" pitchFamily="49" charset="-122"/>
                          <a:ea typeface="黑体" panose="02010609060101010101" pitchFamily="49" charset="-122"/>
                          <a:cs typeface="宋体" panose="02010600030101010101" pitchFamily="2" charset="-122"/>
                          <a:sym typeface="+mn-ea"/>
                        </a:rPr>
                        <a:t>浙江</a:t>
                      </a:r>
                      <a:endParaRPr lang="zh-CN" altLang="en-US" sz="1800">
                        <a:latin typeface="黑体" panose="02010609060101010101" pitchFamily="49" charset="-122"/>
                        <a:ea typeface="黑体" panose="02010609060101010101" pitchFamily="49" charset="-122"/>
                        <a:cs typeface="宋体" panose="02010600030101010101" pitchFamily="2" charset="-122"/>
                        <a:sym typeface="+mn-ea"/>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en-US" sz="1800">
                          <a:latin typeface="黑体" panose="02010609060101010101" pitchFamily="49" charset="-122"/>
                          <a:ea typeface="黑体" panose="02010609060101010101" pitchFamily="49" charset="-122"/>
                          <a:cs typeface="黑体" panose="02010609060101010101" pitchFamily="49" charset="-122"/>
                        </a:rPr>
                        <a:t>25.根据材料，结合史实，从唐宋的“文学艺术”“科技”两个主题中任选其一，</a:t>
                      </a:r>
                      <a:r>
                        <a:rPr lang="en-US" alt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自拟题目，</a:t>
                      </a:r>
                      <a:r>
                        <a:rPr lang="en-US" altLang="en-US" sz="1800">
                          <a:latin typeface="黑体" panose="02010609060101010101" pitchFamily="49" charset="-122"/>
                          <a:ea typeface="黑体" panose="02010609060101010101" pitchFamily="49" charset="-122"/>
                          <a:cs typeface="黑体" panose="02010609060101010101" pitchFamily="49" charset="-122"/>
                        </a:rPr>
                        <a:t>写一篇历史小论文。</a:t>
                      </a:r>
                      <a:endParaRPr lang="en-US" altLang="en-US" sz="180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0380">
                <a:tc>
                  <a:txBody>
                    <a:bodyPr/>
                    <a:p>
                      <a:pPr algn="ctr">
                        <a:buNone/>
                      </a:pPr>
                      <a:r>
                        <a:rPr lang="zh-CN" altLang="en-US" sz="1800">
                          <a:latin typeface="黑体" panose="02010609060101010101" pitchFamily="49" charset="-122"/>
                          <a:ea typeface="黑体" panose="02010609060101010101" pitchFamily="49" charset="-122"/>
                          <a:cs typeface="宋体" panose="02010600030101010101" pitchFamily="2" charset="-122"/>
                          <a:sym typeface="+mn-ea"/>
                        </a:rPr>
                        <a:t>河北</a:t>
                      </a:r>
                      <a:endParaRPr lang="zh-CN" altLang="en-US" sz="1800">
                        <a:latin typeface="黑体" panose="02010609060101010101" pitchFamily="49" charset="-122"/>
                        <a:ea typeface="黑体" panose="02010609060101010101" pitchFamily="49" charset="-122"/>
                        <a:cs typeface="宋体" panose="02010600030101010101" pitchFamily="2" charset="-122"/>
                        <a:sym typeface="+mn-ea"/>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en-US" sz="1800">
                          <a:latin typeface="黑体" panose="02010609060101010101" pitchFamily="49" charset="-122"/>
                          <a:ea typeface="黑体" panose="02010609060101010101" pitchFamily="49" charset="-122"/>
                          <a:cs typeface="黑体" panose="02010609060101010101" pitchFamily="49" charset="-122"/>
                        </a:rPr>
                        <a:t>18.从材料中提取一项或几项信息，</a:t>
                      </a:r>
                      <a:r>
                        <a:rPr lang="en-US" alt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自拟论题，</a:t>
                      </a:r>
                      <a:r>
                        <a:rPr lang="en-US" altLang="en-US" sz="1800">
                          <a:latin typeface="黑体" panose="02010609060101010101" pitchFamily="49" charset="-122"/>
                          <a:ea typeface="黑体" panose="02010609060101010101" pitchFamily="49" charset="-122"/>
                          <a:cs typeface="黑体" panose="02010609060101010101" pitchFamily="49" charset="-122"/>
                        </a:rPr>
                        <a:t>结合世界史知识予以阐述。</a:t>
                      </a:r>
                      <a:endParaRPr lang="en-US" altLang="en-US" sz="180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1015">
                <a:tc>
                  <a:txBody>
                    <a:bodyPr/>
                    <a:p>
                      <a:pPr algn="ctr">
                        <a:buNone/>
                      </a:pPr>
                      <a:r>
                        <a:rPr lang="zh-CN" altLang="en-US" sz="1800">
                          <a:latin typeface="黑体" panose="02010609060101010101" pitchFamily="49" charset="-122"/>
                          <a:ea typeface="黑体" panose="02010609060101010101" pitchFamily="49" charset="-122"/>
                          <a:cs typeface="宋体" panose="02010600030101010101" pitchFamily="2" charset="-122"/>
                        </a:rPr>
                        <a:t>东北</a:t>
                      </a:r>
                      <a:endParaRPr lang="zh-CN" altLang="en-US" sz="180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en-US" sz="1800">
                          <a:latin typeface="黑体" panose="02010609060101010101" pitchFamily="49" charset="-122"/>
                          <a:ea typeface="黑体" panose="02010609060101010101" pitchFamily="49" charset="-122"/>
                          <a:cs typeface="黑体" panose="02010609060101010101" pitchFamily="49" charset="-122"/>
                        </a:rPr>
                        <a:t>20.请围绕“党史中的东北元素”，结合所学知识，向该课题组推荐一个专题，</a:t>
                      </a:r>
                      <a:r>
                        <a:rPr lang="en-US" alt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自拟专题题目，</a:t>
                      </a:r>
                      <a:r>
                        <a:rPr lang="en-US" altLang="en-US" sz="1800">
                          <a:latin typeface="黑体" panose="02010609060101010101" pitchFamily="49" charset="-122"/>
                          <a:ea typeface="黑体" panose="02010609060101010101" pitchFamily="49" charset="-122"/>
                          <a:cs typeface="黑体" panose="02010609060101010101" pitchFamily="49" charset="-122"/>
                        </a:rPr>
                        <a:t>并阐明推荐理由。</a:t>
                      </a:r>
                      <a:endParaRPr lang="en-US" altLang="en-US" sz="180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1015">
                <a:tc>
                  <a:txBody>
                    <a:bodyPr/>
                    <a:p>
                      <a:pPr algn="ctr">
                        <a:buNone/>
                      </a:pPr>
                      <a:r>
                        <a:rPr lang="zh-CN" altLang="en-US" sz="1800">
                          <a:latin typeface="黑体" panose="02010609060101010101" pitchFamily="49" charset="-122"/>
                          <a:ea typeface="黑体" panose="02010609060101010101" pitchFamily="49" charset="-122"/>
                          <a:cs typeface="宋体" panose="02010600030101010101" pitchFamily="2" charset="-122"/>
                        </a:rPr>
                        <a:t>安徽</a:t>
                      </a:r>
                      <a:endParaRPr lang="zh-CN" altLang="en-US" sz="180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en-US" sz="1800">
                          <a:latin typeface="黑体" panose="02010609060101010101" pitchFamily="49" charset="-122"/>
                          <a:ea typeface="黑体" panose="02010609060101010101" pitchFamily="49" charset="-122"/>
                          <a:cs typeface="黑体" panose="02010609060101010101" pitchFamily="49" charset="-122"/>
                        </a:rPr>
                        <a:t>20.田子茂的生平是宋代某些历史场景的再现。从材料中提取历史信息，运用所学中国古代史知识，</a:t>
                      </a:r>
                      <a:r>
                        <a:rPr lang="en-US" alt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任选角度，自拟论题，</a:t>
                      </a:r>
                      <a:r>
                        <a:rPr lang="en-US" altLang="en-US" sz="1800">
                          <a:latin typeface="黑体" panose="02010609060101010101" pitchFamily="49" charset="-122"/>
                          <a:ea typeface="黑体" panose="02010609060101010101" pitchFamily="49" charset="-122"/>
                          <a:cs typeface="黑体" panose="02010609060101010101" pitchFamily="49" charset="-122"/>
                        </a:rPr>
                        <a:t>加以阐释。</a:t>
                      </a:r>
                      <a:endParaRPr lang="en-US" altLang="en-US" sz="180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1015">
                <a:tc>
                  <a:txBody>
                    <a:bodyPr/>
                    <a:p>
                      <a:pPr algn="ctr">
                        <a:buNone/>
                      </a:pPr>
                      <a:r>
                        <a:rPr lang="zh-CN" altLang="en-US" sz="1800">
                          <a:latin typeface="黑体" panose="02010609060101010101" pitchFamily="49" charset="-122"/>
                          <a:ea typeface="黑体" panose="02010609060101010101" pitchFamily="49" charset="-122"/>
                          <a:cs typeface="宋体" panose="02010600030101010101" pitchFamily="2" charset="-122"/>
                        </a:rPr>
                        <a:t>江西</a:t>
                      </a:r>
                      <a:endParaRPr lang="zh-CN" altLang="en-US" sz="180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en-US" sz="1800">
                          <a:latin typeface="黑体" panose="02010609060101010101" pitchFamily="49" charset="-122"/>
                          <a:ea typeface="黑体" panose="02010609060101010101" pitchFamily="49" charset="-122"/>
                          <a:cs typeface="黑体" panose="02010609060101010101" pitchFamily="49" charset="-122"/>
                        </a:rPr>
                        <a:t>20.结合所学知识，围绕“马克思主义基本原理同中华优秀传统文化相结合”，</a:t>
                      </a:r>
                      <a:r>
                        <a:rPr lang="en-US" alt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任选</a:t>
                      </a:r>
                      <a:r>
                        <a:rPr lang="en-US" altLang="en-US" sz="1800">
                          <a:latin typeface="黑体" panose="02010609060101010101" pitchFamily="49" charset="-122"/>
                          <a:ea typeface="黑体" panose="02010609060101010101" pitchFamily="49" charset="-122"/>
                          <a:cs typeface="黑体" panose="02010609060101010101" pitchFamily="49" charset="-122"/>
                        </a:rPr>
                        <a:t>表2中某一对或者整体关系进行论证，</a:t>
                      </a:r>
                      <a:r>
                        <a:rPr lang="en-US" alt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也可以</a:t>
                      </a:r>
                      <a:r>
                        <a:rPr lang="en-US" altLang="en-US" sz="1800">
                          <a:latin typeface="黑体" panose="02010609060101010101" pitchFamily="49" charset="-122"/>
                          <a:ea typeface="黑体" panose="02010609060101010101" pitchFamily="49" charset="-122"/>
                          <a:cs typeface="黑体" panose="02010609060101010101" pitchFamily="49" charset="-122"/>
                        </a:rPr>
                        <a:t>修改、补充或提出新关系，并加以论述。</a:t>
                      </a:r>
                      <a:endParaRPr lang="en-US" altLang="en-US" sz="180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1015">
                <a:tc>
                  <a:txBody>
                    <a:bodyPr/>
                    <a:p>
                      <a:pPr algn="ctr">
                        <a:buNone/>
                      </a:pPr>
                      <a:r>
                        <a:rPr lang="zh-CN" altLang="en-US" sz="1800">
                          <a:latin typeface="黑体" panose="02010609060101010101" pitchFamily="49" charset="-122"/>
                          <a:ea typeface="黑体" panose="02010609060101010101" pitchFamily="49" charset="-122"/>
                          <a:cs typeface="宋体" panose="02010600030101010101" pitchFamily="2" charset="-122"/>
                        </a:rPr>
                        <a:t>甘肃</a:t>
                      </a:r>
                      <a:endParaRPr lang="zh-CN" altLang="en-US" sz="180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en-US" sz="1800">
                          <a:latin typeface="黑体" panose="02010609060101010101" pitchFamily="49" charset="-122"/>
                          <a:ea typeface="黑体" panose="02010609060101010101" pitchFamily="49" charset="-122"/>
                          <a:cs typeface="黑体" panose="02010609060101010101" pitchFamily="49" charset="-122"/>
                        </a:rPr>
                        <a:t>20.请根据上述视角，运用所学知识，选取某一历史事件或现象，展开评述（要求：</a:t>
                      </a:r>
                      <a:r>
                        <a:rPr lang="en-US" alt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自拟题目，</a:t>
                      </a:r>
                      <a:r>
                        <a:rPr lang="en-US" altLang="en-US" sz="1800">
                          <a:latin typeface="黑体" panose="02010609060101010101" pitchFamily="49" charset="-122"/>
                          <a:ea typeface="黑体" panose="02010609060101010101" pitchFamily="49" charset="-122"/>
                          <a:cs typeface="黑体" panose="02010609060101010101" pitchFamily="49" charset="-122"/>
                        </a:rPr>
                        <a:t>史论结合，观点正确，结构完整，逻辑严谨，表述清晰，不得抄袭示例）。</a:t>
                      </a:r>
                      <a:endParaRPr lang="en-US" altLang="en-US" sz="180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1015">
                <a:tc>
                  <a:txBody>
                    <a:bodyPr/>
                    <a:p>
                      <a:pPr algn="ctr">
                        <a:buNone/>
                      </a:pPr>
                      <a:r>
                        <a:rPr lang="zh-CN" altLang="en-US" sz="1800">
                          <a:latin typeface="黑体" panose="02010609060101010101" pitchFamily="49" charset="-122"/>
                          <a:ea typeface="黑体" panose="02010609060101010101" pitchFamily="49" charset="-122"/>
                          <a:cs typeface="宋体" panose="02010600030101010101" pitchFamily="2" charset="-122"/>
                        </a:rPr>
                        <a:t>广西</a:t>
                      </a:r>
                      <a:endParaRPr lang="zh-CN" altLang="en-US" sz="180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en-US" sz="1800">
                          <a:latin typeface="黑体" panose="02010609060101010101" pitchFamily="49" charset="-122"/>
                          <a:ea typeface="黑体" panose="02010609060101010101" pitchFamily="49" charset="-122"/>
                          <a:cs typeface="黑体" panose="02010609060101010101" pitchFamily="49" charset="-122"/>
                        </a:rPr>
                        <a:t>19.根据材料，任选一个时段，</a:t>
                      </a:r>
                      <a:r>
                        <a:rPr lang="en-US" altLang="en-US" sz="1800">
                          <a:solidFill>
                            <a:srgbClr val="FF0000"/>
                          </a:solidFill>
                          <a:latin typeface="黑体" panose="02010609060101010101" pitchFamily="49" charset="-122"/>
                          <a:ea typeface="黑体" panose="02010609060101010101" pitchFamily="49" charset="-122"/>
                          <a:cs typeface="黑体" panose="02010609060101010101" pitchFamily="49" charset="-122"/>
                        </a:rPr>
                        <a:t>另拟一个</a:t>
                      </a:r>
                      <a:r>
                        <a:rPr lang="en-US" altLang="en-US" sz="1800">
                          <a:latin typeface="黑体" panose="02010609060101010101" pitchFamily="49" charset="-122"/>
                          <a:ea typeface="黑体" panose="02010609060101010101" pitchFamily="49" charset="-122"/>
                          <a:cs typeface="黑体" panose="02010609060101010101" pitchFamily="49" charset="-122"/>
                        </a:rPr>
                        <a:t>能够反映其时代特征的</a:t>
                      </a:r>
                      <a:r>
                        <a:rPr lang="en-US" alt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标题</a:t>
                      </a:r>
                      <a:r>
                        <a:rPr lang="en-US" altLang="en-US" sz="1800">
                          <a:latin typeface="黑体" panose="02010609060101010101" pitchFamily="49" charset="-122"/>
                          <a:ea typeface="黑体" panose="02010609060101010101" pitchFamily="49" charset="-122"/>
                          <a:cs typeface="黑体" panose="02010609060101010101" pitchFamily="49" charset="-122"/>
                        </a:rPr>
                        <a:t>，并结合新中国的发展成就进行论证。</a:t>
                      </a:r>
                      <a:endParaRPr lang="en-US" altLang="en-US" sz="180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 name="文本框 2"/>
          <p:cNvSpPr txBox="1"/>
          <p:nvPr/>
        </p:nvSpPr>
        <p:spPr>
          <a:xfrm>
            <a:off x="866140" y="5080"/>
            <a:ext cx="10581640" cy="583565"/>
          </a:xfrm>
          <a:prstGeom prst="rect">
            <a:avLst/>
          </a:prstGeom>
          <a:solidFill>
            <a:srgbClr val="FF0000"/>
          </a:solidFill>
        </p:spPr>
        <p:txBody>
          <a:bodyPr wrap="square" rtlCol="0">
            <a:spAutoFit/>
          </a:bodyPr>
          <a:p>
            <a:pPr algn="ctr"/>
            <a:r>
              <a:rPr lang="en-US" altLang="zh-CN" sz="3200" b="1">
                <a:solidFill>
                  <a:schemeClr val="bg1"/>
                </a:solidFill>
                <a:latin typeface="黑体" panose="02010609060101010101" pitchFamily="49" charset="-122"/>
                <a:ea typeface="黑体" panose="02010609060101010101" pitchFamily="49" charset="-122"/>
                <a:cs typeface="黑体" panose="02010609060101010101" pitchFamily="49" charset="-122"/>
              </a:rPr>
              <a:t>2024</a:t>
            </a:r>
            <a:r>
              <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rPr>
              <a:t>年全国高考开放型试题统计表</a:t>
            </a:r>
            <a:endPar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nvGraphicFramePr>
        <p:xfrm>
          <a:off x="1123315" y="880110"/>
          <a:ext cx="9704070" cy="4761230"/>
        </p:xfrm>
        <a:graphic>
          <a:graphicData uri="http://schemas.openxmlformats.org/drawingml/2006/table">
            <a:tbl>
              <a:tblPr firstRow="1" bandRow="1">
                <a:tableStyleId>{5940675A-B579-460E-94D1-54222C63F5DA}</a:tableStyleId>
              </a:tblPr>
              <a:tblGrid>
                <a:gridCol w="1214755"/>
                <a:gridCol w="8489315"/>
              </a:tblGrid>
              <a:tr h="457200">
                <a:tc>
                  <a:txBody>
                    <a:bodyPr/>
                    <a:p>
                      <a:pPr indent="0" algn="ctr" fontAlgn="auto">
                        <a:lnSpc>
                          <a:spcPct val="150000"/>
                        </a:lnSpc>
                        <a:buNone/>
                      </a:pPr>
                      <a:r>
                        <a:rPr lang="zh-CN" altLang="en-US" sz="2000" b="0">
                          <a:latin typeface="黑体" panose="02010609060101010101" pitchFamily="49" charset="-122"/>
                          <a:ea typeface="黑体" panose="02010609060101010101" pitchFamily="49" charset="-122"/>
                          <a:cs typeface="宋体" panose="02010600030101010101" pitchFamily="2" charset="-122"/>
                        </a:rPr>
                        <a:t>年份</a:t>
                      </a:r>
                      <a:endParaRPr lang="zh-CN"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fontAlgn="auto">
                        <a:lnSpc>
                          <a:spcPct val="150000"/>
                        </a:lnSpc>
                        <a:buNone/>
                      </a:pPr>
                      <a:r>
                        <a:rPr lang="zh-CN" altLang="en-US" sz="2000" b="0">
                          <a:latin typeface="黑体" panose="02010609060101010101" pitchFamily="49" charset="-122"/>
                          <a:ea typeface="黑体" panose="02010609060101010101" pitchFamily="49" charset="-122"/>
                          <a:cs typeface="宋体" panose="02010600030101010101" pitchFamily="2" charset="-122"/>
                        </a:rPr>
                        <a:t>开行性试题</a:t>
                      </a:r>
                      <a:r>
                        <a:rPr lang="en-US" altLang="zh-CN" sz="2000" b="0">
                          <a:latin typeface="黑体" panose="02010609060101010101" pitchFamily="49" charset="-122"/>
                          <a:ea typeface="黑体" panose="02010609060101010101" pitchFamily="49" charset="-122"/>
                          <a:cs typeface="宋体" panose="02010600030101010101" pitchFamily="2" charset="-122"/>
                        </a:rPr>
                        <a:t>——</a:t>
                      </a:r>
                      <a:r>
                        <a:rPr lang="zh-CN" altLang="en-US" sz="2000" b="0">
                          <a:latin typeface="黑体" panose="02010609060101010101" pitchFamily="49" charset="-122"/>
                          <a:ea typeface="黑体" panose="02010609060101010101" pitchFamily="49" charset="-122"/>
                          <a:cs typeface="宋体" panose="02010600030101010101" pitchFamily="2" charset="-122"/>
                        </a:rPr>
                        <a:t>小论文题</a:t>
                      </a:r>
                      <a:endParaRPr lang="zh-CN"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66420">
                <a:tc>
                  <a:txBody>
                    <a:bodyPr/>
                    <a:p>
                      <a:pPr indent="0" algn="ctr" fontAlgn="auto">
                        <a:lnSpc>
                          <a:spcPct val="150000"/>
                        </a:lnSpc>
                        <a:buNone/>
                      </a:pPr>
                      <a:r>
                        <a:rPr lang="en-US" sz="2000" b="0">
                          <a:latin typeface="黑体" panose="02010609060101010101" pitchFamily="49" charset="-122"/>
                          <a:ea typeface="黑体" panose="02010609060101010101" pitchFamily="49" charset="-122"/>
                          <a:cs typeface="宋体" panose="02010600030101010101" pitchFamily="2" charset="-122"/>
                        </a:rPr>
                        <a:t>2020</a:t>
                      </a:r>
                      <a:r>
                        <a:rPr lang="zh-CN" altLang="en-US" sz="2000" b="0">
                          <a:latin typeface="黑体" panose="02010609060101010101" pitchFamily="49" charset="-122"/>
                          <a:ea typeface="黑体" panose="02010609060101010101" pitchFamily="49" charset="-122"/>
                          <a:cs typeface="宋体" panose="02010600030101010101" pitchFamily="2" charset="-122"/>
                        </a:rPr>
                        <a:t>年</a:t>
                      </a:r>
                      <a:endParaRPr lang="zh-CN"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altLang="en-US" sz="2000" b="0">
                          <a:latin typeface="黑体" panose="02010609060101010101" pitchFamily="49" charset="-122"/>
                          <a:ea typeface="黑体" panose="02010609060101010101" pitchFamily="49" charset="-122"/>
                          <a:cs typeface="黑体" panose="02010609060101010101" pitchFamily="49" charset="-122"/>
                        </a:rPr>
                        <a:t>17．阅读材料，回答问题</a:t>
                      </a:r>
                      <a:r>
                        <a:rPr lang="zh-CN" altLang="en-US" sz="2000" b="0">
                          <a:latin typeface="黑体" panose="02010609060101010101" pitchFamily="49" charset="-122"/>
                          <a:ea typeface="黑体" panose="02010609060101010101" pitchFamily="49" charset="-122"/>
                          <a:cs typeface="黑体" panose="02010609060101010101" pitchFamily="49" charset="-122"/>
                        </a:rPr>
                        <a:t>：行走的少年</a:t>
                      </a:r>
                      <a:endParaRPr lang="zh-CN" altLang="en-US" sz="2000" b="0">
                        <a:latin typeface="黑体" panose="02010609060101010101" pitchFamily="49" charset="-122"/>
                        <a:ea typeface="黑体" panose="02010609060101010101" pitchFamily="49" charset="-122"/>
                        <a:cs typeface="黑体" panose="02010609060101010101" pitchFamily="49" charset="-122"/>
                      </a:endParaRPr>
                    </a:p>
                    <a:p>
                      <a:pPr indent="0" fontAlgn="auto">
                        <a:lnSpc>
                          <a:spcPct val="150000"/>
                        </a:lnSpc>
                        <a:buNone/>
                      </a:pPr>
                      <a:r>
                        <a:rPr lang="zh-CN" altLang="en-US" sz="2000" b="0">
                          <a:latin typeface="黑体" panose="02010609060101010101" pitchFamily="49" charset="-122"/>
                          <a:ea typeface="黑体" panose="02010609060101010101" pitchFamily="49" charset="-122"/>
                          <a:cs typeface="黑体" panose="02010609060101010101" pitchFamily="49" charset="-122"/>
                        </a:rPr>
                        <a:t>根据材料，谈谈你</a:t>
                      </a:r>
                      <a:r>
                        <a:rPr lang="zh-CN" altLang="en-US" sz="2000" b="1" u="sng">
                          <a:solidFill>
                            <a:srgbClr val="FF0000"/>
                          </a:solidFill>
                          <a:latin typeface="黑体" panose="02010609060101010101" pitchFamily="49" charset="-122"/>
                          <a:ea typeface="黑体" panose="02010609060101010101" pitchFamily="49" charset="-122"/>
                          <a:cs typeface="黑体" panose="02010609060101010101" pitchFamily="49" charset="-122"/>
                        </a:rPr>
                        <a:t>对梁启超认识</a:t>
                      </a:r>
                      <a:r>
                        <a:rPr lang="zh-CN" altLang="en-US" sz="2000" b="0">
                          <a:latin typeface="黑体" panose="02010609060101010101" pitchFamily="49" charset="-122"/>
                          <a:ea typeface="黑体" panose="02010609060101010101" pitchFamily="49" charset="-122"/>
                          <a:cs typeface="黑体" panose="02010609060101010101" pitchFamily="49" charset="-122"/>
                        </a:rPr>
                        <a:t>的理解。(14分) </a:t>
                      </a:r>
                      <a:endParaRPr lang="zh-CN"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48995">
                <a:tc>
                  <a:txBody>
                    <a:bodyPr/>
                    <a:p>
                      <a:pPr indent="0" algn="ctr" fontAlgn="auto">
                        <a:lnSpc>
                          <a:spcPct val="150000"/>
                        </a:lnSpc>
                        <a:buNone/>
                      </a:pPr>
                      <a:r>
                        <a:rPr lang="en-US" sz="2000" b="0">
                          <a:latin typeface="黑体" panose="02010609060101010101" pitchFamily="49" charset="-122"/>
                          <a:ea typeface="黑体" panose="02010609060101010101" pitchFamily="49" charset="-122"/>
                          <a:cs typeface="宋体" panose="02010600030101010101" pitchFamily="2" charset="-122"/>
                        </a:rPr>
                        <a:t>2021</a:t>
                      </a:r>
                      <a:r>
                        <a:rPr lang="zh-CN" altLang="en-US" sz="2000" b="0">
                          <a:latin typeface="黑体" panose="02010609060101010101" pitchFamily="49" charset="-122"/>
                          <a:ea typeface="黑体" panose="02010609060101010101" pitchFamily="49" charset="-122"/>
                          <a:cs typeface="宋体" panose="02010600030101010101" pitchFamily="2" charset="-122"/>
                        </a:rPr>
                        <a:t>年</a:t>
                      </a:r>
                      <a:endParaRPr lang="zh-CN"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altLang="en-US" sz="2000" b="0">
                          <a:latin typeface="黑体" panose="02010609060101010101" pitchFamily="49" charset="-122"/>
                          <a:ea typeface="黑体" panose="02010609060101010101" pitchFamily="49" charset="-122"/>
                          <a:cs typeface="黑体" panose="02010609060101010101" pitchFamily="49" charset="-122"/>
                        </a:rPr>
                        <a:t>18．阅读材料，回答问题</a:t>
                      </a:r>
                      <a:r>
                        <a:rPr lang="zh-CN" sz="2000" b="0">
                          <a:latin typeface="黑体" panose="02010609060101010101" pitchFamily="49" charset="-122"/>
                          <a:ea typeface="黑体" panose="02010609060101010101" pitchFamily="49" charset="-122"/>
                          <a:cs typeface="黑体" panose="02010609060101010101" pitchFamily="49" charset="-122"/>
                        </a:rPr>
                        <a:t>：</a:t>
                      </a:r>
                      <a:r>
                        <a:rPr altLang="en-US" sz="2000" b="0">
                          <a:latin typeface="黑体" panose="02010609060101010101" pitchFamily="49" charset="-122"/>
                          <a:ea typeface="黑体" panose="02010609060101010101" pitchFamily="49" charset="-122"/>
                          <a:cs typeface="黑体" panose="02010609060101010101" pitchFamily="49" charset="-122"/>
                        </a:rPr>
                        <a:t>足   迹</a:t>
                      </a:r>
                      <a:r>
                        <a:rPr altLang="en-US" sz="2000">
                          <a:latin typeface="黑体" panose="02010609060101010101" pitchFamily="49" charset="-122"/>
                          <a:ea typeface="黑体" panose="02010609060101010101" pitchFamily="49" charset="-122"/>
                          <a:cs typeface="黑体" panose="02010609060101010101" pitchFamily="49" charset="-122"/>
                          <a:sym typeface="+mn-ea"/>
                        </a:rPr>
                        <a:t>（13 分）</a:t>
                      </a:r>
                      <a:endParaRPr altLang="en-US" sz="2000" b="0">
                        <a:latin typeface="黑体" panose="02010609060101010101" pitchFamily="49" charset="-122"/>
                        <a:ea typeface="黑体" panose="02010609060101010101" pitchFamily="49" charset="-122"/>
                        <a:cs typeface="黑体" panose="02010609060101010101" pitchFamily="49" charset="-122"/>
                      </a:endParaRPr>
                    </a:p>
                    <a:p>
                      <a:pPr indent="0" fontAlgn="auto">
                        <a:lnSpc>
                          <a:spcPct val="150000"/>
                        </a:lnSpc>
                        <a:buNone/>
                      </a:pPr>
                      <a:r>
                        <a:rPr altLang="en-US" sz="2000" b="0">
                          <a:latin typeface="黑体" panose="02010609060101010101" pitchFamily="49" charset="-122"/>
                          <a:ea typeface="黑体" panose="02010609060101010101" pitchFamily="49" charset="-122"/>
                          <a:cs typeface="黑体" panose="02010609060101010101" pitchFamily="49" charset="-122"/>
                        </a:rPr>
                        <a:t>根据材料并结合新民主主义革命的史实，</a:t>
                      </a:r>
                      <a:r>
                        <a:rPr altLang="en-US" sz="2000" b="1" u="sng">
                          <a:solidFill>
                            <a:srgbClr val="FF0000"/>
                          </a:solidFill>
                          <a:latin typeface="黑体" panose="02010609060101010101" pitchFamily="49" charset="-122"/>
                          <a:ea typeface="黑体" panose="02010609060101010101" pitchFamily="49" charset="-122"/>
                          <a:cs typeface="黑体" panose="02010609060101010101" pitchFamily="49" charset="-122"/>
                        </a:rPr>
                        <a:t>以“足迹”为题</a:t>
                      </a:r>
                      <a:r>
                        <a:rPr altLang="en-US" sz="2000" b="0">
                          <a:latin typeface="黑体" panose="02010609060101010101" pitchFamily="49" charset="-122"/>
                          <a:ea typeface="黑体" panose="02010609060101010101" pitchFamily="49" charset="-122"/>
                          <a:cs typeface="黑体" panose="02010609060101010101" pitchFamily="49" charset="-122"/>
                        </a:rPr>
                        <a:t>写一则历史短文。</a:t>
                      </a:r>
                      <a:endParaRPr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94410">
                <a:tc>
                  <a:txBody>
                    <a:bodyPr/>
                    <a:p>
                      <a:pPr indent="0" algn="ctr" fontAlgn="auto">
                        <a:lnSpc>
                          <a:spcPct val="150000"/>
                        </a:lnSpc>
                        <a:buNone/>
                      </a:pPr>
                      <a:r>
                        <a:rPr lang="en-US" sz="2000" b="0">
                          <a:latin typeface="黑体" panose="02010609060101010101" pitchFamily="49" charset="-122"/>
                          <a:ea typeface="黑体" panose="02010609060101010101" pitchFamily="49" charset="-122"/>
                          <a:cs typeface="宋体" panose="02010600030101010101" pitchFamily="2" charset="-122"/>
                        </a:rPr>
                        <a:t>2022</a:t>
                      </a:r>
                      <a:r>
                        <a:rPr lang="zh-CN" altLang="en-US" sz="2000" b="0">
                          <a:latin typeface="黑体" panose="02010609060101010101" pitchFamily="49" charset="-122"/>
                          <a:ea typeface="黑体" panose="02010609060101010101" pitchFamily="49" charset="-122"/>
                          <a:cs typeface="宋体" panose="02010600030101010101" pitchFamily="2" charset="-122"/>
                        </a:rPr>
                        <a:t>年</a:t>
                      </a:r>
                      <a:endParaRPr lang="zh-CN"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altLang="en-US" sz="2000" b="0">
                          <a:latin typeface="黑体" panose="02010609060101010101" pitchFamily="49" charset="-122"/>
                          <a:ea typeface="黑体" panose="02010609060101010101" pitchFamily="49" charset="-122"/>
                          <a:cs typeface="黑体" panose="02010609060101010101" pitchFamily="49" charset="-122"/>
                        </a:rPr>
                        <a:t>18．阅读材料，回答问题</a:t>
                      </a:r>
                      <a:r>
                        <a:rPr lang="zh-CN" altLang="en-US" sz="2000" b="0">
                          <a:latin typeface="黑体" panose="02010609060101010101" pitchFamily="49" charset="-122"/>
                          <a:ea typeface="黑体" panose="02010609060101010101" pitchFamily="49" charset="-122"/>
                          <a:cs typeface="黑体" panose="02010609060101010101" pitchFamily="49" charset="-122"/>
                        </a:rPr>
                        <a:t>。</a:t>
                      </a:r>
                      <a:r>
                        <a:rPr lang="en-US" altLang="en-US" sz="2000" b="0">
                          <a:latin typeface="黑体" panose="02010609060101010101" pitchFamily="49" charset="-122"/>
                          <a:ea typeface="黑体" panose="02010609060101010101" pitchFamily="49" charset="-122"/>
                          <a:cs typeface="黑体" panose="02010609060101010101" pitchFamily="49" charset="-122"/>
                        </a:rPr>
                        <a:t>历史的透视：一幅宣传画</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p>
                      <a:pPr indent="0" fontAlgn="auto">
                        <a:lnSpc>
                          <a:spcPct val="150000"/>
                        </a:lnSpc>
                        <a:buNone/>
                      </a:pPr>
                      <a:r>
                        <a:rPr lang="en-US" altLang="en-US" sz="2000" b="0">
                          <a:latin typeface="黑体" panose="02010609060101010101" pitchFamily="49" charset="-122"/>
                          <a:ea typeface="黑体" panose="02010609060101010101" pitchFamily="49" charset="-122"/>
                          <a:cs typeface="黑体" panose="02010609060101010101" pitchFamily="49" charset="-122"/>
                        </a:rPr>
                        <a:t>结合所学知识，以</a:t>
                      </a:r>
                      <a:r>
                        <a:rPr lang="en-US" altLang="en-US" sz="2000" b="1" u="sng">
                          <a:solidFill>
                            <a:srgbClr val="FF0000"/>
                          </a:solidFill>
                          <a:latin typeface="黑体" panose="02010609060101010101" pitchFamily="49" charset="-122"/>
                          <a:ea typeface="黑体" panose="02010609060101010101" pitchFamily="49" charset="-122"/>
                          <a:cs typeface="黑体" panose="02010609060101010101" pitchFamily="49" charset="-122"/>
                        </a:rPr>
                        <a:t>“《工人新村》赏析”为题</a:t>
                      </a:r>
                      <a:r>
                        <a:rPr lang="en-US" altLang="en-US" sz="2000" b="0">
                          <a:latin typeface="黑体" panose="02010609060101010101" pitchFamily="49" charset="-122"/>
                          <a:ea typeface="黑体" panose="02010609060101010101" pitchFamily="49" charset="-122"/>
                          <a:cs typeface="黑体" panose="02010609060101010101" pitchFamily="49" charset="-122"/>
                        </a:rPr>
                        <a:t>写一则历史短文。（14分）</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7200">
                <a:tc>
                  <a:txBody>
                    <a:bodyPr/>
                    <a:p>
                      <a:pPr indent="0" algn="ctr" fontAlgn="auto">
                        <a:lnSpc>
                          <a:spcPct val="150000"/>
                        </a:lnSpc>
                        <a:buNone/>
                      </a:pPr>
                      <a:r>
                        <a:rPr lang="en-US" sz="2000" b="0">
                          <a:latin typeface="黑体" panose="02010609060101010101" pitchFamily="49" charset="-122"/>
                          <a:ea typeface="黑体" panose="02010609060101010101" pitchFamily="49" charset="-122"/>
                          <a:cs typeface="宋体" panose="02010600030101010101" pitchFamily="2" charset="-122"/>
                        </a:rPr>
                        <a:t>2023</a:t>
                      </a:r>
                      <a:r>
                        <a:rPr lang="zh-CN" altLang="en-US" sz="2000" b="0">
                          <a:latin typeface="黑体" panose="02010609060101010101" pitchFamily="49" charset="-122"/>
                          <a:ea typeface="黑体" panose="02010609060101010101" pitchFamily="49" charset="-122"/>
                          <a:cs typeface="宋体" panose="02010600030101010101" pitchFamily="2" charset="-122"/>
                        </a:rPr>
                        <a:t>年</a:t>
                      </a:r>
                      <a:endParaRPr lang="zh-CN"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latin typeface="黑体" panose="02010609060101010101" pitchFamily="49" charset="-122"/>
                          <a:ea typeface="黑体" panose="02010609060101010101" pitchFamily="49" charset="-122"/>
                          <a:cs typeface="黑体" panose="02010609060101010101" pitchFamily="49" charset="-122"/>
                        </a:rPr>
                        <a:t>18.阅读材料，回答问题</a:t>
                      </a:r>
                      <a:r>
                        <a:rPr lang="zh-CN" altLang="en-US" sz="2000" b="0">
                          <a:latin typeface="黑体" panose="02010609060101010101" pitchFamily="49" charset="-122"/>
                          <a:ea typeface="黑体" panose="02010609060101010101" pitchFamily="49" charset="-122"/>
                          <a:cs typeface="黑体" panose="02010609060101010101" pitchFamily="49" charset="-122"/>
                        </a:rPr>
                        <a:t>：</a:t>
                      </a:r>
                      <a:r>
                        <a:rPr lang="en-US" sz="2000" b="0">
                          <a:latin typeface="黑体" panose="02010609060101010101" pitchFamily="49" charset="-122"/>
                          <a:ea typeface="黑体" panose="02010609060101010101" pitchFamily="49" charset="-122"/>
                          <a:cs typeface="黑体" panose="02010609060101010101" pitchFamily="49" charset="-122"/>
                        </a:rPr>
                        <a:t>一份人才招聘启事</a:t>
                      </a:r>
                      <a:endParaRPr lang="en-US" sz="2000" b="0">
                        <a:latin typeface="黑体" panose="02010609060101010101" pitchFamily="49" charset="-122"/>
                        <a:ea typeface="黑体" panose="02010609060101010101" pitchFamily="49" charset="-122"/>
                        <a:cs typeface="黑体" panose="02010609060101010101" pitchFamily="49" charset="-122"/>
                      </a:endParaRPr>
                    </a:p>
                    <a:p>
                      <a:pPr indent="0" fontAlgn="auto">
                        <a:lnSpc>
                          <a:spcPct val="150000"/>
                        </a:lnSpc>
                        <a:buNone/>
                      </a:pPr>
                      <a:r>
                        <a:rPr lang="en-US" sz="2000" b="0">
                          <a:latin typeface="黑体" panose="02010609060101010101" pitchFamily="49" charset="-122"/>
                          <a:ea typeface="黑体" panose="02010609060101010101" pitchFamily="49" charset="-122"/>
                          <a:cs typeface="黑体" panose="02010609060101010101" pitchFamily="49" charset="-122"/>
                        </a:rPr>
                        <a:t>结合材料，</a:t>
                      </a:r>
                      <a:r>
                        <a:rPr lang="en-US" sz="2000" b="1" u="sng">
                          <a:solidFill>
                            <a:srgbClr val="FF0000"/>
                          </a:solidFill>
                          <a:latin typeface="黑体" panose="02010609060101010101" pitchFamily="49" charset="-122"/>
                          <a:ea typeface="黑体" panose="02010609060101010101" pitchFamily="49" charset="-122"/>
                          <a:cs typeface="黑体" panose="02010609060101010101" pitchFamily="49" charset="-122"/>
                        </a:rPr>
                        <a:t>以“深圳·窗口”为题</a:t>
                      </a:r>
                      <a:r>
                        <a:rPr lang="en-US" sz="2000" b="0">
                          <a:latin typeface="黑体" panose="02010609060101010101" pitchFamily="49" charset="-122"/>
                          <a:ea typeface="黑体" panose="02010609060101010101" pitchFamily="49" charset="-122"/>
                          <a:cs typeface="黑体" panose="02010609060101010101" pitchFamily="49" charset="-122"/>
                        </a:rPr>
                        <a:t>写一则历史短文。（12分）</a:t>
                      </a:r>
                      <a:endParaRPr 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7200">
                <a:tc>
                  <a:txBody>
                    <a:bodyPr/>
                    <a:p>
                      <a:pPr indent="0" algn="ctr" fontAlgn="auto">
                        <a:lnSpc>
                          <a:spcPct val="150000"/>
                        </a:lnSpc>
                        <a:buNone/>
                      </a:pPr>
                      <a:r>
                        <a:rPr lang="en-US" altLang="zh-CN" sz="2000" b="0">
                          <a:latin typeface="黑体" panose="02010609060101010101" pitchFamily="49" charset="-122"/>
                          <a:ea typeface="黑体" panose="02010609060101010101" pitchFamily="49" charset="-122"/>
                          <a:cs typeface="宋体" panose="02010600030101010101" pitchFamily="2" charset="-122"/>
                        </a:rPr>
                        <a:t>2024</a:t>
                      </a:r>
                      <a:r>
                        <a:rPr lang="zh-CN" altLang="en-US" sz="2000" b="0">
                          <a:latin typeface="黑体" panose="02010609060101010101" pitchFamily="49" charset="-122"/>
                          <a:ea typeface="黑体" panose="02010609060101010101" pitchFamily="49" charset="-122"/>
                          <a:cs typeface="宋体" panose="02010600030101010101" pitchFamily="2" charset="-122"/>
                        </a:rPr>
                        <a:t>年</a:t>
                      </a:r>
                      <a:endParaRPr lang="zh-CN"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a:latin typeface="黑体" panose="02010609060101010101" pitchFamily="49" charset="-122"/>
                          <a:ea typeface="黑体" panose="02010609060101010101" pitchFamily="49" charset="-122"/>
                          <a:cs typeface="黑体" panose="02010609060101010101" pitchFamily="49" charset="-122"/>
                          <a:sym typeface="+mn-ea"/>
                        </a:rPr>
                        <a:t>18.阅读材料，回答问题：数字里的上海</a:t>
                      </a:r>
                      <a:endParaRPr lang="en-US" sz="2000">
                        <a:latin typeface="黑体" panose="02010609060101010101" pitchFamily="49" charset="-122"/>
                        <a:ea typeface="黑体" panose="02010609060101010101" pitchFamily="49" charset="-122"/>
                        <a:cs typeface="黑体" panose="02010609060101010101" pitchFamily="49" charset="-122"/>
                        <a:sym typeface="+mn-ea"/>
                      </a:endParaRPr>
                    </a:p>
                    <a:p>
                      <a:pPr indent="0" fontAlgn="auto">
                        <a:lnSpc>
                          <a:spcPct val="150000"/>
                        </a:lnSpc>
                        <a:buNone/>
                      </a:pPr>
                      <a:r>
                        <a:rPr lang="en-US" sz="2000">
                          <a:latin typeface="黑体" panose="02010609060101010101" pitchFamily="49" charset="-122"/>
                          <a:ea typeface="黑体" panose="02010609060101010101" pitchFamily="49" charset="-122"/>
                          <a:cs typeface="黑体" panose="02010609060101010101" pitchFamily="49" charset="-122"/>
                          <a:sym typeface="+mn-ea"/>
                        </a:rPr>
                        <a:t>提取材料信息，以</a:t>
                      </a:r>
                      <a:r>
                        <a:rPr lang="en-US" sz="2000" b="1" u="sng">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“上海·缩影”为题</a:t>
                      </a:r>
                      <a:r>
                        <a:rPr lang="en-US" sz="2000">
                          <a:latin typeface="黑体" panose="02010609060101010101" pitchFamily="49" charset="-122"/>
                          <a:ea typeface="黑体" panose="02010609060101010101" pitchFamily="49" charset="-122"/>
                          <a:cs typeface="黑体" panose="02010609060101010101" pitchFamily="49" charset="-122"/>
                          <a:sym typeface="+mn-ea"/>
                        </a:rPr>
                        <a:t>写一则历史短文。(14分)</a:t>
                      </a:r>
                      <a:endParaRPr lang="en-US" altLang="en-US" sz="2000" b="0">
                        <a:latin typeface="黑体" panose="02010609060101010101" pitchFamily="49" charset="-122"/>
                        <a:ea typeface="黑体" panose="02010609060101010101" pitchFamily="49" charset="-122"/>
                        <a:cs typeface="黑体" panose="02010609060101010101" pitchFamily="49" charset="-122"/>
                        <a:sym typeface="+mn-ea"/>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 name="文本框 2"/>
          <p:cNvSpPr txBox="1"/>
          <p:nvPr/>
        </p:nvSpPr>
        <p:spPr>
          <a:xfrm>
            <a:off x="1077595" y="183515"/>
            <a:ext cx="9796145" cy="583565"/>
          </a:xfrm>
          <a:prstGeom prst="rect">
            <a:avLst/>
          </a:prstGeom>
          <a:solidFill>
            <a:srgbClr val="FF0000"/>
          </a:solidFill>
        </p:spPr>
        <p:txBody>
          <a:bodyPr wrap="square" rtlCol="0">
            <a:spAutoFit/>
          </a:bodyPr>
          <a:p>
            <a:pPr algn="ctr"/>
            <a:r>
              <a:rPr lang="zh-CN" altLang="en-US" sz="32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rPr>
              <a:t>近五年</a:t>
            </a:r>
            <a:r>
              <a:rPr lang="zh-CN" altLang="zh-CN" sz="32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rPr>
              <a:t>山东卷的开放性试题统计</a:t>
            </a:r>
            <a:endParaRPr lang="zh-CN" altLang="zh-CN" sz="32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iming>
    <p:tnLst>
      <p:par>
        <p:cTn id="1" dur="indefinite" restart="never" nodeType="tmRoot"/>
      </p:par>
    </p:tnLst>
  </p:timing>
</p:sld>
</file>

<file path=ppt/slides/slide55.xml><?xml version="1.0" encoding="utf-8"?>
<p:sld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4605" y="-36195"/>
            <a:ext cx="12163425" cy="583565"/>
          </a:xfrm>
          <a:prstGeom prst="rect">
            <a:avLst/>
          </a:prstGeom>
          <a:solidFill>
            <a:srgbClr val="FF0000"/>
          </a:solidFill>
          <a:ln w="9525">
            <a:noFill/>
          </a:ln>
        </p:spPr>
        <p:txBody>
          <a:bodyPr wrap="square">
            <a:spAutoFit/>
          </a:bodyPr>
          <a:lstStyle/>
          <a:p>
            <a:pPr indent="0" algn="ctr"/>
            <a:r>
              <a:rPr lang="zh-CN" sz="3200" b="1">
                <a:solidFill>
                  <a:schemeClr val="bg1"/>
                </a:solidFill>
                <a:latin typeface="黑体" panose="02010609060101010101" pitchFamily="49" charset="-122"/>
                <a:ea typeface="黑体" panose="02010609060101010101" pitchFamily="49" charset="-122"/>
                <a:cs typeface="黑体" panose="02010609060101010101" pitchFamily="49" charset="-122"/>
              </a:rPr>
              <a:t>近十年全国卷</a:t>
            </a:r>
            <a:r>
              <a:rPr lang="en-US" sz="3200" b="1">
                <a:solidFill>
                  <a:schemeClr val="bg1"/>
                </a:solidFill>
                <a:latin typeface="黑体" panose="02010609060101010101" pitchFamily="49" charset="-122"/>
                <a:ea typeface="黑体" panose="02010609060101010101" pitchFamily="49" charset="-122"/>
                <a:cs typeface="黑体" panose="02010609060101010101" pitchFamily="49" charset="-122"/>
              </a:rPr>
              <a:t>41</a:t>
            </a:r>
            <a:r>
              <a:rPr lang="zh-CN" sz="3200" b="1">
                <a:solidFill>
                  <a:schemeClr val="bg1"/>
                </a:solidFill>
                <a:latin typeface="黑体" panose="02010609060101010101" pitchFamily="49" charset="-122"/>
                <a:ea typeface="黑体" panose="02010609060101010101" pitchFamily="49" charset="-122"/>
                <a:cs typeface="黑体" panose="02010609060101010101" pitchFamily="49" charset="-122"/>
              </a:rPr>
              <a:t>题侧重“横向贯通”</a:t>
            </a:r>
            <a:endPar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graphicFrame>
        <p:nvGraphicFramePr>
          <p:cNvPr id="3" name="表格 2"/>
          <p:cNvGraphicFramePr/>
          <p:nvPr>
            <p:custDataLst>
              <p:tags r:id="rId1"/>
            </p:custDataLst>
          </p:nvPr>
        </p:nvGraphicFramePr>
        <p:xfrm>
          <a:off x="1069340" y="668655"/>
          <a:ext cx="10280015" cy="5846445"/>
        </p:xfrm>
        <a:graphic>
          <a:graphicData uri="http://schemas.openxmlformats.org/drawingml/2006/table">
            <a:tbl>
              <a:tblPr/>
              <a:tblGrid>
                <a:gridCol w="1734185"/>
                <a:gridCol w="4457065"/>
                <a:gridCol w="4088765"/>
              </a:tblGrid>
              <a:tr h="340360">
                <a:tc>
                  <a:txBody>
                    <a:bodyPr/>
                    <a:lstStyle/>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出处</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试题角度（主题）</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涉及时间段</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090">
                <a:tc>
                  <a:txBody>
                    <a:bodyPr/>
                    <a:lstStyle/>
                    <a:p>
                      <a:pPr indent="0">
                        <a:buNone/>
                      </a:pPr>
                      <a:r>
                        <a:rPr lang="en-US" altLang="en-US" sz="2000" b="0">
                          <a:latin typeface="黑体" panose="02010609060101010101" pitchFamily="49" charset="-122"/>
                          <a:ea typeface="黑体" panose="02010609060101010101" pitchFamily="49" charset="-122"/>
                          <a:cs typeface="黑体" panose="02010609060101010101" pitchFamily="49" charset="-122"/>
                        </a:rPr>
                        <a:t>2023</a:t>
                      </a:r>
                      <a:r>
                        <a:rPr lang="zh-CN" altLang="en-US" sz="2000" b="0">
                          <a:latin typeface="黑体" panose="02010609060101010101" pitchFamily="49" charset="-122"/>
                          <a:ea typeface="黑体" panose="02010609060101010101" pitchFamily="49" charset="-122"/>
                          <a:cs typeface="黑体" panose="02010609060101010101" pitchFamily="49" charset="-122"/>
                        </a:rPr>
                        <a:t>年新卷</a:t>
                      </a:r>
                      <a:r>
                        <a:rPr lang="en-US" altLang="zh-CN" sz="2000" b="0">
                          <a:latin typeface="黑体" panose="02010609060101010101" pitchFamily="49" charset="-122"/>
                          <a:ea typeface="黑体" panose="02010609060101010101" pitchFamily="49" charset="-122"/>
                          <a:cs typeface="黑体" panose="02010609060101010101" pitchFamily="49" charset="-122"/>
                        </a:rPr>
                        <a:t>42</a:t>
                      </a:r>
                      <a:endParaRPr lang="en-US" altLang="zh-CN"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zh-CN" altLang="en-US" sz="2000" b="0">
                          <a:latin typeface="黑体" panose="02010609060101010101" pitchFamily="49" charset="-122"/>
                          <a:ea typeface="黑体" panose="02010609060101010101" pitchFamily="49" charset="-122"/>
                          <a:cs typeface="宋体" panose="02010600030101010101" pitchFamily="2" charset="-122"/>
                        </a:rPr>
                        <a:t>中美处理同周边国家关系比较</a:t>
                      </a:r>
                      <a:endParaRPr lang="zh-CN"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altLang="en-US" sz="2000" b="0">
                          <a:latin typeface="黑体" panose="02010609060101010101" pitchFamily="49" charset="-122"/>
                          <a:ea typeface="黑体" panose="02010609060101010101" pitchFamily="49" charset="-122"/>
                          <a:cs typeface="黑体" panose="02010609060101010101" pitchFamily="49" charset="-122"/>
                        </a:rPr>
                        <a:t>20</a:t>
                      </a:r>
                      <a:r>
                        <a:rPr lang="zh-CN" altLang="en-US" sz="2000" b="0">
                          <a:latin typeface="黑体" panose="02010609060101010101" pitchFamily="49" charset="-122"/>
                          <a:ea typeface="黑体" panose="02010609060101010101" pitchFamily="49" charset="-122"/>
                          <a:cs typeface="黑体" panose="02010609060101010101" pitchFamily="49" charset="-122"/>
                        </a:rPr>
                        <a:t>世纪末</a:t>
                      </a:r>
                      <a:r>
                        <a:rPr lang="en-US" altLang="zh-CN" sz="2000" b="0">
                          <a:latin typeface="黑体" panose="02010609060101010101" pitchFamily="49" charset="-122"/>
                          <a:ea typeface="黑体" panose="02010609060101010101" pitchFamily="49" charset="-122"/>
                          <a:cs typeface="黑体" panose="02010609060101010101" pitchFamily="49" charset="-122"/>
                        </a:rPr>
                        <a:t>21</a:t>
                      </a:r>
                      <a:r>
                        <a:rPr lang="zh-CN" altLang="en-US" sz="2000" b="0">
                          <a:latin typeface="黑体" panose="02010609060101010101" pitchFamily="49" charset="-122"/>
                          <a:ea typeface="黑体" panose="02010609060101010101" pitchFamily="49" charset="-122"/>
                          <a:cs typeface="黑体" panose="02010609060101010101" pitchFamily="49" charset="-122"/>
                        </a:rPr>
                        <a:t>世纪初</a:t>
                      </a:r>
                      <a:endParaRPr lang="zh-CN"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090">
                <a:tc>
                  <a:txBody>
                    <a:bodyPr/>
                    <a:p>
                      <a:pPr indent="0">
                        <a:buNone/>
                      </a:pPr>
                      <a:r>
                        <a:rPr lang="en-US" sz="2000">
                          <a:latin typeface="黑体" panose="02010609060101010101" pitchFamily="49" charset="-122"/>
                          <a:ea typeface="黑体" panose="02010609060101010101" pitchFamily="49" charset="-122"/>
                          <a:cs typeface="黑体" panose="02010609060101010101" pitchFamily="49" charset="-122"/>
                          <a:sym typeface="+mn-ea"/>
                        </a:rPr>
                        <a:t>2022年乙卷</a:t>
                      </a:r>
                      <a:endParaRPr lang="en-US" altLang="en-US" sz="2000" b="0">
                        <a:latin typeface="黑体" panose="02010609060101010101" pitchFamily="49" charset="-122"/>
                        <a:ea typeface="黑体" panose="02010609060101010101" pitchFamily="49" charset="-122"/>
                        <a:cs typeface="黑体" panose="02010609060101010101" pitchFamily="49" charset="-122"/>
                        <a:sym typeface="+mn-ea"/>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a:latin typeface="黑体" panose="02010609060101010101" pitchFamily="49" charset="-122"/>
                          <a:ea typeface="黑体" panose="02010609060101010101" pitchFamily="49" charset="-122"/>
                          <a:cs typeface="宋体" panose="02010600030101010101" pitchFamily="2" charset="-122"/>
                          <a:sym typeface="+mn-ea"/>
                        </a:rPr>
                        <a:t>中日技术引进</a:t>
                      </a:r>
                      <a:r>
                        <a:rPr lang="zh-CN" altLang="en-US" sz="2000">
                          <a:latin typeface="黑体" panose="02010609060101010101" pitchFamily="49" charset="-122"/>
                          <a:ea typeface="黑体" panose="02010609060101010101" pitchFamily="49" charset="-122"/>
                          <a:cs typeface="宋体" panose="02010600030101010101" pitchFamily="2" charset="-122"/>
                          <a:sym typeface="+mn-ea"/>
                        </a:rPr>
                        <a:t>比较</a:t>
                      </a:r>
                      <a:endParaRPr lang="zh-CN" altLang="en-US" sz="2000" b="0">
                        <a:latin typeface="黑体" panose="02010609060101010101" pitchFamily="49" charset="-122"/>
                        <a:ea typeface="黑体" panose="02010609060101010101" pitchFamily="49" charset="-122"/>
                        <a:cs typeface="宋体" panose="02010600030101010101" pitchFamily="2" charset="-122"/>
                        <a:sym typeface="+mn-ea"/>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000">
                          <a:latin typeface="黑体" panose="02010609060101010101" pitchFamily="49" charset="-122"/>
                          <a:ea typeface="黑体" panose="02010609060101010101" pitchFamily="49" charset="-122"/>
                          <a:cs typeface="黑体" panose="02010609060101010101" pitchFamily="49" charset="-122"/>
                          <a:sym typeface="+mn-ea"/>
                        </a:rPr>
                        <a:t>20世纪五六十年代</a:t>
                      </a:r>
                      <a:endParaRPr lang="en-US" altLang="en-US" sz="2000" b="0">
                        <a:latin typeface="黑体" panose="02010609060101010101" pitchFamily="49" charset="-122"/>
                        <a:ea typeface="黑体" panose="02010609060101010101" pitchFamily="49" charset="-122"/>
                        <a:cs typeface="黑体" panose="02010609060101010101" pitchFamily="49" charset="-122"/>
                        <a:sym typeface="+mn-ea"/>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0360">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2021年甲卷</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美英对华贸易比较、中国进出口贸易</a:t>
                      </a:r>
                      <a:endParaRPr lang="en-US"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20世纪50年代</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8455">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2021年乙卷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希罗多德与司马迁</a:t>
                      </a:r>
                      <a:r>
                        <a:rPr lang="zh-CN" altLang="en-US" sz="2000" b="0">
                          <a:latin typeface="黑体" panose="02010609060101010101" pitchFamily="49" charset="-122"/>
                          <a:ea typeface="黑体" panose="02010609060101010101" pitchFamily="49" charset="-122"/>
                          <a:cs typeface="宋体" panose="02010600030101010101" pitchFamily="2" charset="-122"/>
                        </a:rPr>
                        <a:t>比较</a:t>
                      </a:r>
                      <a:endParaRPr lang="zh-CN"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古希腊、汉代</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0360">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2020年I卷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中德外交关系</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20世纪50年代</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725">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2020年III卷</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城邦和都城</a:t>
                      </a:r>
                      <a:r>
                        <a:rPr lang="zh-CN"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比较</a:t>
                      </a:r>
                      <a:endParaRPr lang="zh-CN"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西周、古希腊</a:t>
                      </a:r>
                      <a:endParaRPr lang="en-US"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725">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2019年I卷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中美苏日钢产量</a:t>
                      </a:r>
                      <a:r>
                        <a:rPr lang="zh-CN" altLang="en-US" sz="2000" b="0">
                          <a:latin typeface="黑体" panose="02010609060101010101" pitchFamily="49" charset="-122"/>
                          <a:ea typeface="黑体" panose="02010609060101010101" pitchFamily="49" charset="-122"/>
                          <a:cs typeface="宋体" panose="02010600030101010101" pitchFamily="2" charset="-122"/>
                        </a:rPr>
                        <a:t>比较</a:t>
                      </a:r>
                      <a:endParaRPr lang="zh-CN"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20世纪80年代以前</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725">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2019年III卷</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国家治理</a:t>
                      </a:r>
                      <a:endParaRPr lang="en-US"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罗马帝国和汉朝</a:t>
                      </a:r>
                      <a:endParaRPr lang="en-US"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725">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2018年II卷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中美大豆</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先秦、唐宋、至今；1765—1954年</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090">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2018年III卷</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上海和曼彻斯特城市发展</a:t>
                      </a:r>
                      <a:endParaRPr lang="en-US"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近现代拉通</a:t>
                      </a:r>
                      <a:endParaRPr lang="en-US"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0360">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2017年III卷</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荷兰入侵台湾与台湾收复</a:t>
                      </a:r>
                      <a:endParaRPr lang="en-US"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17世纪</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090">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2016年II卷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世界与中国人口迁移</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近现代拉通</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0360">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2016年III卷</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济贫制度</a:t>
                      </a:r>
                      <a:endParaRPr lang="en-US"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明清、英国近代</a:t>
                      </a:r>
                      <a:endParaRPr lang="en-US"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090">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2015年II卷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孟子和苏格拉底</a:t>
                      </a:r>
                      <a:r>
                        <a:rPr lang="zh-CN" altLang="en-US" sz="2000" b="0">
                          <a:latin typeface="黑体" panose="02010609060101010101" pitchFamily="49" charset="-122"/>
                          <a:ea typeface="黑体" panose="02010609060101010101" pitchFamily="49" charset="-122"/>
                          <a:cs typeface="宋体" panose="02010600030101010101" pitchFamily="2" charset="-122"/>
                        </a:rPr>
                        <a:t>比较</a:t>
                      </a:r>
                      <a:endParaRPr lang="zh-CN"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战国时期、古希腊</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0360">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2014年I卷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宋应星和牛顿</a:t>
                      </a:r>
                      <a:r>
                        <a:rPr lang="zh-CN" altLang="en-US" sz="2000" b="0">
                          <a:latin typeface="黑体" panose="02010609060101010101" pitchFamily="49" charset="-122"/>
                          <a:ea typeface="黑体" panose="02010609060101010101" pitchFamily="49" charset="-122"/>
                          <a:cs typeface="宋体" panose="02010600030101010101" pitchFamily="2" charset="-122"/>
                        </a:rPr>
                        <a:t>比较</a:t>
                      </a:r>
                      <a:endParaRPr lang="zh-CN"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16—18世纪</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11480">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2013年II卷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爱因斯坦热在中国</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20世纪初</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ustDataLst>
      <p:tags r:id="rId2"/>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Requires="p14">
        <p15:prstTrans prst="pageCurlDouble"/>
      </p:transition>
    </mc:Choice>
    <mc:Fallback>
      <p:transition spd="slow">
        <p:fade/>
      </p:transition>
    </mc:Fallback>
  </mc:AlternateContent>
  <p:timing>
    <p:tnLst>
      <p:par>
        <p:cTn id="1" dur="indefinite" restart="never" nodeType="tmRoot"/>
      </p:par>
    </p:tnLst>
  </p:timing>
</p:sld>
</file>

<file path=ppt/slides/slide56.xml><?xml version="1.0" encoding="utf-8"?>
<p:sld xmlns:mc="http://schemas.openxmlformats.org/markup-compatibility/2006" xmlns:p15="http://schemas.microsoft.com/office/powerpoint/2012/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p:nvPr>
            <p:custDataLst>
              <p:tags r:id="rId1"/>
            </p:custDataLst>
          </p:nvPr>
        </p:nvGraphicFramePr>
        <p:xfrm>
          <a:off x="1508760" y="677545"/>
          <a:ext cx="9641205" cy="5092065"/>
        </p:xfrm>
        <a:graphic>
          <a:graphicData uri="http://schemas.openxmlformats.org/drawingml/2006/table">
            <a:tbl>
              <a:tblPr/>
              <a:tblGrid>
                <a:gridCol w="1737995"/>
                <a:gridCol w="3221355"/>
                <a:gridCol w="4681855"/>
              </a:tblGrid>
              <a:tr h="316865">
                <a:tc>
                  <a:txBody>
                    <a:bodyPr/>
                    <a:lstStyle/>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出处</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试题角度（主题）</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涉及时间段</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6865">
                <a:tc>
                  <a:txBody>
                    <a:bodyPr/>
                    <a:p>
                      <a:pPr indent="0">
                        <a:buNone/>
                      </a:pPr>
                      <a:r>
                        <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2023</a:t>
                      </a:r>
                      <a:r>
                        <a:rPr lang="zh-CN"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年乙卷</a:t>
                      </a:r>
                      <a:endParaRPr lang="zh-CN"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中国历代民德升降</a:t>
                      </a:r>
                      <a:endParaRPr lang="en-US"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从春秋至清中叶</a:t>
                      </a:r>
                      <a:endParaRPr lang="zh-CN"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6865">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2022年甲卷</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海军实力</a:t>
                      </a:r>
                      <a:endParaRPr lang="en-US"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明朝、晚清、新中国成立至今</a:t>
                      </a:r>
                      <a:endParaRPr lang="en-US"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725">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2020年I卷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中德外交关系（中外对比）</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20世纪50年代、90年代以来</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6865">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2020年II卷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大河治理</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清代、新中国成立后（五六十年代）</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6865">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2019年I卷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钢产量（中外对比）</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20世纪80年代以前、80年代至今</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6865">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2019年II卷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海关税率</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清前中朝、晚清、1950年</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6865">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2018年I卷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基层治理</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宋朝、清末、20世纪80年代以来</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6865">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2018年II卷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大豆（中外对比）</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先秦、唐宋、至今；1765—1954年</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6865">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黑体" panose="02010609060101010101" pitchFamily="49" charset="-122"/>
                        </a:rPr>
                        <a:t>2018年III卷</a:t>
                      </a:r>
                      <a:endParaRPr lang="en-US" altLang="en-US"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城市发展（中外对比）</a:t>
                      </a:r>
                      <a:endParaRPr lang="en-US"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近现代</a:t>
                      </a:r>
                      <a:r>
                        <a:rPr lang="zh-CN"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打</a:t>
                      </a:r>
                      <a:r>
                        <a:rPr lang="en-US" sz="2000" b="0">
                          <a:solidFill>
                            <a:srgbClr val="FF0000"/>
                          </a:solidFill>
                          <a:latin typeface="黑体" panose="02010609060101010101" pitchFamily="49" charset="-122"/>
                          <a:ea typeface="黑体" panose="02010609060101010101" pitchFamily="49" charset="-122"/>
                          <a:cs typeface="宋体" panose="02010600030101010101" pitchFamily="2" charset="-122"/>
                        </a:rPr>
                        <a:t>通</a:t>
                      </a:r>
                      <a:endParaRPr lang="en-US" altLang="en-US" sz="20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6865">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2017年II卷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矿业政策</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雍正、晚清、一五计划</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6230">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2016年I卷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人口</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清中期、近代</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6865">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2016年II卷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人口迁移（中外对比）</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近现代拉通</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6865">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2015年I卷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儒学发展</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汉、唐、宋、近代前期</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6865">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2014年II卷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东北移民</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清朝建立至辛亥革命</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6865">
                <a:tc>
                  <a:txBody>
                    <a:bodyPr/>
                    <a:lstStyle/>
                    <a:p>
                      <a:pPr indent="0">
                        <a:buNone/>
                      </a:pPr>
                      <a:r>
                        <a:rPr lang="en-US" sz="2000" b="0">
                          <a:latin typeface="黑体" panose="02010609060101010101" pitchFamily="49" charset="-122"/>
                          <a:ea typeface="黑体" panose="02010609060101010101" pitchFamily="49" charset="-122"/>
                          <a:cs typeface="黑体" panose="02010609060101010101" pitchFamily="49" charset="-122"/>
                        </a:rPr>
                        <a:t>2013年I卷</a:t>
                      </a:r>
                      <a:endParaRPr lang="en-US" altLang="en-US" sz="20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海洋利用</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黑体" panose="02010609060101010101" pitchFamily="49" charset="-122"/>
                          <a:ea typeface="黑体" panose="02010609060101010101" pitchFamily="49" charset="-122"/>
                          <a:cs typeface="宋体" panose="02010600030101010101" pitchFamily="2" charset="-122"/>
                        </a:rPr>
                        <a:t>古代贯通、近代前期贯通</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文本框 4"/>
          <p:cNvSpPr txBox="1"/>
          <p:nvPr/>
        </p:nvSpPr>
        <p:spPr>
          <a:xfrm>
            <a:off x="14605" y="-36195"/>
            <a:ext cx="12163425" cy="583565"/>
          </a:xfrm>
          <a:prstGeom prst="rect">
            <a:avLst/>
          </a:prstGeom>
          <a:solidFill>
            <a:srgbClr val="FF0000"/>
          </a:solidFill>
          <a:ln w="9525">
            <a:noFill/>
          </a:ln>
        </p:spPr>
        <p:txBody>
          <a:bodyPr wrap="square">
            <a:spAutoFit/>
          </a:bodyPr>
          <a:p>
            <a:pPr indent="0" algn="ctr"/>
            <a:r>
              <a:rPr sz="3200" b="1">
                <a:solidFill>
                  <a:schemeClr val="bg1"/>
                </a:solidFill>
                <a:latin typeface="黑体" panose="02010609060101010101" pitchFamily="49" charset="-122"/>
                <a:ea typeface="黑体" panose="02010609060101010101" pitchFamily="49" charset="-122"/>
                <a:cs typeface="黑体" panose="02010609060101010101" pitchFamily="49" charset="-122"/>
              </a:rPr>
              <a:t>近十年全国卷41题</a:t>
            </a:r>
            <a:r>
              <a:rPr lang="zh-CN" sz="3200" b="1">
                <a:solidFill>
                  <a:schemeClr val="bg1"/>
                </a:solidFill>
                <a:latin typeface="黑体" panose="02010609060101010101" pitchFamily="49" charset="-122"/>
                <a:ea typeface="黑体" panose="02010609060101010101" pitchFamily="49" charset="-122"/>
                <a:cs typeface="黑体" panose="02010609060101010101" pitchFamily="49" charset="-122"/>
              </a:rPr>
              <a:t>的</a:t>
            </a:r>
            <a:r>
              <a:rPr sz="3200" b="1">
                <a:solidFill>
                  <a:schemeClr val="bg1"/>
                </a:solidFill>
                <a:latin typeface="黑体" panose="02010609060101010101" pitchFamily="49" charset="-122"/>
                <a:ea typeface="黑体" panose="02010609060101010101" pitchFamily="49" charset="-122"/>
                <a:cs typeface="黑体" panose="02010609060101010101" pitchFamily="49" charset="-122"/>
              </a:rPr>
              <a:t>“纵向贯通”</a:t>
            </a:r>
            <a:endParaRPr sz="32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
        <p:nvSpPr>
          <p:cNvPr id="6" name="文本框 5"/>
          <p:cNvSpPr txBox="1"/>
          <p:nvPr/>
        </p:nvSpPr>
        <p:spPr>
          <a:xfrm>
            <a:off x="1528445" y="5900420"/>
            <a:ext cx="9622155" cy="460375"/>
          </a:xfrm>
          <a:prstGeom prst="rect">
            <a:avLst/>
          </a:prstGeom>
          <a:solidFill>
            <a:srgbClr val="FF0000"/>
          </a:solidFill>
        </p:spPr>
        <p:txBody>
          <a:bodyPr wrap="square" rtlCol="0">
            <a:spAutoFit/>
          </a:bodyPr>
          <a:p>
            <a:pPr algn="ctr"/>
            <a:r>
              <a:rPr lang="zh-CN" altLang="en-US" sz="2400" b="1">
                <a:solidFill>
                  <a:schemeClr val="bg1"/>
                </a:solidFill>
                <a:latin typeface="黑体" panose="02010609060101010101" pitchFamily="49" charset="-122"/>
                <a:ea typeface="黑体" panose="02010609060101010101" pitchFamily="49" charset="-122"/>
              </a:rPr>
              <a:t>突出特征：大跨度、高概括；中外关联、大开大合</a:t>
            </a:r>
            <a:endParaRPr lang="zh-CN" altLang="en-US" sz="2400" b="1">
              <a:solidFill>
                <a:schemeClr val="bg1"/>
              </a:solidFill>
              <a:latin typeface="黑体" panose="02010609060101010101" pitchFamily="49" charset="-122"/>
              <a:ea typeface="黑体" panose="02010609060101010101" pitchFamily="49" charset="-122"/>
            </a:endParaRPr>
          </a:p>
        </p:txBody>
      </p:sp>
    </p:spTree>
    <p:custDataLst>
      <p:tags r:id="rId2"/>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Requires="p14">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nvGraphicFramePr>
        <p:xfrm>
          <a:off x="984250" y="799465"/>
          <a:ext cx="9934575" cy="5092065"/>
        </p:xfrm>
        <a:graphic>
          <a:graphicData uri="http://schemas.openxmlformats.org/drawingml/2006/table">
            <a:tbl>
              <a:tblPr firstRow="1" bandRow="1">
                <a:tableStyleId>{5940675A-B579-460E-94D1-54222C63F5DA}</a:tableStyleId>
              </a:tblPr>
              <a:tblGrid>
                <a:gridCol w="531495"/>
                <a:gridCol w="2533650"/>
                <a:gridCol w="746125"/>
                <a:gridCol w="3507105"/>
                <a:gridCol w="2616200"/>
              </a:tblGrid>
              <a:tr h="302260">
                <a:tc>
                  <a:txBody>
                    <a:bodyPr/>
                    <a:p>
                      <a:pPr indent="0" algn="ctr">
                        <a:buNone/>
                      </a:pPr>
                      <a:endParaRPr lang="zh-CN" altLang="en-US" sz="1600" b="1">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600" b="1">
                          <a:solidFill>
                            <a:srgbClr val="FF0000"/>
                          </a:solidFill>
                          <a:latin typeface="黑体" panose="02010609060101010101" pitchFamily="49" charset="-122"/>
                          <a:ea typeface="黑体" panose="02010609060101010101" pitchFamily="49" charset="-122"/>
                          <a:cs typeface="宋体" panose="02010600030101010101" pitchFamily="2" charset="-122"/>
                        </a:rPr>
                        <a:t>四年考点</a:t>
                      </a:r>
                      <a:endParaRPr lang="zh-CN" altLang="en-US" sz="1600" b="1">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600" b="1">
                          <a:solidFill>
                            <a:srgbClr val="FF0000"/>
                          </a:solidFill>
                          <a:latin typeface="黑体" panose="02010609060101010101" pitchFamily="49" charset="-122"/>
                          <a:ea typeface="黑体" panose="02010609060101010101" pitchFamily="49" charset="-122"/>
                          <a:cs typeface="宋体" panose="02010600030101010101" pitchFamily="2" charset="-122"/>
                        </a:rPr>
                        <a:t>时期</a:t>
                      </a:r>
                      <a:endParaRPr lang="zh-CN" altLang="en-US" sz="1600" b="1">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600" b="1">
                          <a:solidFill>
                            <a:srgbClr val="FF0000"/>
                          </a:solidFill>
                          <a:latin typeface="黑体" panose="02010609060101010101" pitchFamily="49" charset="-122"/>
                          <a:ea typeface="黑体" panose="02010609060101010101" pitchFamily="49" charset="-122"/>
                          <a:cs typeface="宋体" panose="02010600030101010101" pitchFamily="2" charset="-122"/>
                        </a:rPr>
                        <a:t>热点主题</a:t>
                      </a:r>
                      <a:endParaRPr lang="zh-CN" altLang="en-US" sz="1600" b="1">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zh-CN" sz="1600" b="1">
                          <a:solidFill>
                            <a:srgbClr val="FF0000"/>
                          </a:solidFill>
                          <a:latin typeface="黑体" panose="02010609060101010101" pitchFamily="49" charset="-122"/>
                          <a:ea typeface="黑体" panose="02010609060101010101" pitchFamily="49" charset="-122"/>
                          <a:cs typeface="宋体" panose="02010600030101010101" pitchFamily="2" charset="-122"/>
                        </a:rPr>
                        <a:t>知识特点</a:t>
                      </a:r>
                      <a:endParaRPr lang="zh-CN" altLang="zh-CN" sz="1600" b="1">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32205">
                <a:tc>
                  <a:txBody>
                    <a:bodyPr/>
                    <a:p>
                      <a:pPr indent="0" algn="ctr">
                        <a:buNone/>
                      </a:pPr>
                      <a:r>
                        <a:rPr lang="en-US" sz="1600" b="0">
                          <a:latin typeface="黑体" panose="02010609060101010101" pitchFamily="49" charset="-122"/>
                          <a:ea typeface="黑体" panose="02010609060101010101" pitchFamily="49" charset="-122"/>
                          <a:cs typeface="宋体" panose="02010600030101010101" pitchFamily="2" charset="-122"/>
                        </a:rPr>
                        <a:t>16</a:t>
                      </a:r>
                      <a:endParaRPr lang="en-US" altLang="en-US" sz="16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2020——汉唐明人口；</a:t>
                      </a:r>
                      <a:endPar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2021——北宋建都；</a:t>
                      </a:r>
                      <a:endPar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2022——隋朝政区改革</a:t>
                      </a:r>
                      <a:endPar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altLang="zh-CN" sz="1600" b="0">
                          <a:solidFill>
                            <a:schemeClr val="tx1"/>
                          </a:solidFill>
                          <a:latin typeface="黑体" panose="02010609060101010101" pitchFamily="49" charset="-122"/>
                          <a:ea typeface="黑体" panose="02010609060101010101" pitchFamily="49" charset="-122"/>
                          <a:cs typeface="宋体" panose="02010600030101010101" pitchFamily="2" charset="-122"/>
                        </a:rPr>
                        <a:t>2023——</a:t>
                      </a:r>
                      <a:r>
                        <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清朝社会治理</a:t>
                      </a:r>
                      <a:endPar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altLang="zh-CN" sz="1600" b="0">
                          <a:solidFill>
                            <a:schemeClr val="tx1"/>
                          </a:solidFill>
                          <a:latin typeface="黑体" panose="02010609060101010101" pitchFamily="49" charset="-122"/>
                          <a:ea typeface="黑体" panose="02010609060101010101" pitchFamily="49" charset="-122"/>
                          <a:cs typeface="宋体" panose="02010600030101010101" pitchFamily="2" charset="-122"/>
                        </a:rPr>
                        <a:t>2024——</a:t>
                      </a:r>
                      <a:r>
                        <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江南经济区</a:t>
                      </a:r>
                      <a:endPar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黑体" panose="02010609060101010101" pitchFamily="49" charset="-122"/>
                          <a:ea typeface="黑体" panose="02010609060101010101" pitchFamily="49" charset="-122"/>
                          <a:cs typeface="宋体" panose="02010600030101010101" pitchFamily="2" charset="-122"/>
                        </a:rPr>
                        <a:t>中国</a:t>
                      </a:r>
                      <a:endParaRPr lang="en-US" sz="1600" b="0">
                        <a:latin typeface="黑体" panose="02010609060101010101" pitchFamily="49" charset="-122"/>
                        <a:ea typeface="黑体" panose="02010609060101010101" pitchFamily="49" charset="-122"/>
                        <a:cs typeface="宋体" panose="02010600030101010101" pitchFamily="2" charset="-122"/>
                      </a:endParaRPr>
                    </a:p>
                    <a:p>
                      <a:pPr indent="0" algn="ctr">
                        <a:buNone/>
                      </a:pPr>
                      <a:r>
                        <a:rPr lang="en-US" sz="1600" b="0">
                          <a:latin typeface="黑体" panose="02010609060101010101" pitchFamily="49" charset="-122"/>
                          <a:ea typeface="黑体" panose="02010609060101010101" pitchFamily="49" charset="-122"/>
                          <a:cs typeface="宋体" panose="02010600030101010101" pitchFamily="2" charset="-122"/>
                        </a:rPr>
                        <a:t>古代</a:t>
                      </a:r>
                      <a:endParaRPr lang="en-US" altLang="en-US" sz="16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汉、隋唐、宋、明清政治、经济</a:t>
                      </a:r>
                      <a:r>
                        <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、社会治理的特点与</a:t>
                      </a:r>
                      <a:r>
                        <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变化</a:t>
                      </a:r>
                      <a:endParaRPr lang="en-US"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600" b="1" u="sng">
                          <a:solidFill>
                            <a:srgbClr val="FF0000"/>
                          </a:solidFill>
                          <a:latin typeface="黑体" panose="02010609060101010101" pitchFamily="49" charset="-122"/>
                          <a:ea typeface="黑体" panose="02010609060101010101" pitchFamily="49" charset="-122"/>
                          <a:cs typeface="宋体" panose="02010600030101010101" pitchFamily="2" charset="-122"/>
                        </a:rPr>
                        <a:t>大跨度、高概括</a:t>
                      </a:r>
                      <a:endParaRPr lang="zh-CN" altLang="en-US" sz="1600" b="0" u="sng">
                        <a:solidFill>
                          <a:srgbClr val="FF0000"/>
                        </a:solidFill>
                        <a:latin typeface="黑体" panose="02010609060101010101" pitchFamily="49" charset="-122"/>
                        <a:ea typeface="黑体" panose="02010609060101010101" pitchFamily="49" charset="-122"/>
                        <a:cs typeface="宋体" panose="02010600030101010101" pitchFamily="2" charset="-122"/>
                      </a:endParaRPr>
                    </a:p>
                    <a:p>
                      <a:pPr indent="0" algn="ctr">
                        <a:buNone/>
                      </a:pPr>
                      <a:r>
                        <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小切口、深分析</a:t>
                      </a:r>
                      <a:endPar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endParaRPr>
                    </a:p>
                    <a:p>
                      <a:pPr indent="0" algn="ctr">
                        <a:buNone/>
                      </a:pPr>
                      <a:r>
                        <a:rPr lang="zh-CN" altLang="en-US" sz="1600">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小切口、深分析</a:t>
                      </a:r>
                      <a:endPar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sym typeface="+mn-ea"/>
                      </a:endParaRPr>
                    </a:p>
                    <a:p>
                      <a:pPr indent="0" algn="ctr">
                        <a:buNone/>
                      </a:pPr>
                      <a:r>
                        <a:rPr lang="zh-CN" altLang="en-US" sz="1600">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小切口、深分析</a:t>
                      </a:r>
                      <a:endParaRPr lang="zh-CN" altLang="en-US" sz="1600">
                        <a:solidFill>
                          <a:srgbClr val="FF0000"/>
                        </a:solidFill>
                        <a:latin typeface="黑体" panose="02010609060101010101" pitchFamily="49" charset="-122"/>
                        <a:ea typeface="黑体" panose="02010609060101010101" pitchFamily="49" charset="-122"/>
                        <a:cs typeface="宋体" panose="02010600030101010101" pitchFamily="2" charset="-122"/>
                        <a:sym typeface="+mn-ea"/>
                      </a:endParaRPr>
                    </a:p>
                    <a:p>
                      <a:pPr indent="0" algn="ctr">
                        <a:buNone/>
                      </a:pPr>
                      <a:r>
                        <a:rPr lang="zh-CN" altLang="en-US" sz="1600" b="1" u="sng">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小切口、中概括</a:t>
                      </a:r>
                      <a:endPar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32205">
                <a:tc>
                  <a:txBody>
                    <a:bodyPr/>
                    <a:p>
                      <a:pPr indent="0" algn="ctr">
                        <a:buNone/>
                      </a:pPr>
                      <a:r>
                        <a:rPr lang="en-US" sz="1600" b="0">
                          <a:latin typeface="黑体" panose="02010609060101010101" pitchFamily="49" charset="-122"/>
                          <a:ea typeface="黑体" panose="02010609060101010101" pitchFamily="49" charset="-122"/>
                          <a:cs typeface="宋体" panose="02010600030101010101" pitchFamily="2" charset="-122"/>
                        </a:rPr>
                        <a:t>17</a:t>
                      </a:r>
                      <a:endParaRPr lang="en-US" altLang="en-US" sz="16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1600" b="0">
                          <a:solidFill>
                            <a:schemeClr val="tx1"/>
                          </a:solidFill>
                          <a:latin typeface="黑体" panose="02010609060101010101" pitchFamily="49" charset="-122"/>
                          <a:ea typeface="黑体" panose="02010609060101010101" pitchFamily="49" charset="-122"/>
                          <a:cs typeface="宋体" panose="02010600030101010101" pitchFamily="2" charset="-122"/>
                        </a:rPr>
                        <a:t>2020——</a:t>
                      </a:r>
                      <a:r>
                        <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行走的少年</a:t>
                      </a:r>
                      <a:r>
                        <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a:t>
                      </a:r>
                      <a:endPar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2021——小英雄形象；</a:t>
                      </a:r>
                      <a:endPar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2022——李超之死</a:t>
                      </a:r>
                      <a:endPar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altLang="zh-CN" sz="1600" b="0">
                          <a:solidFill>
                            <a:schemeClr val="tx1"/>
                          </a:solidFill>
                          <a:latin typeface="黑体" panose="02010609060101010101" pitchFamily="49" charset="-122"/>
                          <a:ea typeface="黑体" panose="02010609060101010101" pitchFamily="49" charset="-122"/>
                          <a:cs typeface="宋体" panose="02010600030101010101" pitchFamily="2" charset="-122"/>
                        </a:rPr>
                        <a:t>2023——</a:t>
                      </a:r>
                      <a:r>
                        <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书与时代</a:t>
                      </a:r>
                      <a:endPar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altLang="zh-CN" sz="1600" b="0">
                          <a:solidFill>
                            <a:schemeClr val="tx1"/>
                          </a:solidFill>
                          <a:latin typeface="黑体" panose="02010609060101010101" pitchFamily="49" charset="-122"/>
                          <a:ea typeface="黑体" panose="02010609060101010101" pitchFamily="49" charset="-122"/>
                          <a:cs typeface="宋体" panose="02010600030101010101" pitchFamily="2" charset="-122"/>
                        </a:rPr>
                        <a:t>2024——</a:t>
                      </a:r>
                      <a:r>
                        <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鸦片战争</a:t>
                      </a:r>
                      <a:endPar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黑体" panose="02010609060101010101" pitchFamily="49" charset="-122"/>
                          <a:ea typeface="黑体" panose="02010609060101010101" pitchFamily="49" charset="-122"/>
                          <a:cs typeface="宋体" panose="02010600030101010101" pitchFamily="2" charset="-122"/>
                        </a:rPr>
                        <a:t>中国</a:t>
                      </a:r>
                      <a:endParaRPr lang="en-US" sz="1600" b="0">
                        <a:latin typeface="黑体" panose="02010609060101010101" pitchFamily="49" charset="-122"/>
                        <a:ea typeface="黑体" panose="02010609060101010101" pitchFamily="49" charset="-122"/>
                        <a:cs typeface="宋体" panose="02010600030101010101" pitchFamily="2" charset="-122"/>
                      </a:endParaRPr>
                    </a:p>
                    <a:p>
                      <a:pPr indent="0" algn="ctr">
                        <a:buNone/>
                      </a:pPr>
                      <a:r>
                        <a:rPr lang="en-US" sz="1600" b="0">
                          <a:latin typeface="黑体" panose="02010609060101010101" pitchFamily="49" charset="-122"/>
                          <a:ea typeface="黑体" panose="02010609060101010101" pitchFamily="49" charset="-122"/>
                          <a:cs typeface="宋体" panose="02010600030101010101" pitchFamily="2" charset="-122"/>
                        </a:rPr>
                        <a:t>近代</a:t>
                      </a:r>
                      <a:endParaRPr lang="en-US" altLang="en-US" sz="16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00000"/>
                        </a:lnSpc>
                        <a:buNone/>
                      </a:pPr>
                      <a:endPar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endParaRPr>
                    </a:p>
                    <a:p>
                      <a:pPr indent="0" fontAlgn="auto">
                        <a:lnSpc>
                          <a:spcPct val="100000"/>
                        </a:lnSpc>
                        <a:buNone/>
                      </a:pPr>
                      <a:r>
                        <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救亡与启蒙的交织；</a:t>
                      </a:r>
                      <a:endPar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endParaRPr>
                    </a:p>
                    <a:p>
                      <a:pPr indent="0" fontAlgn="auto">
                        <a:lnSpc>
                          <a:spcPct val="100000"/>
                        </a:lnSpc>
                        <a:buNone/>
                      </a:pPr>
                      <a:r>
                        <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中国</a:t>
                      </a:r>
                      <a:r>
                        <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社会变迁与时代特征</a:t>
                      </a:r>
                      <a:endPar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600">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小切口、深分析</a:t>
                      </a:r>
                      <a:endParaRPr lang="zh-CN" altLang="en-US" sz="1600">
                        <a:solidFill>
                          <a:srgbClr val="FF0000"/>
                        </a:solidFill>
                        <a:latin typeface="黑体" panose="02010609060101010101" pitchFamily="49" charset="-122"/>
                        <a:ea typeface="黑体" panose="02010609060101010101" pitchFamily="49" charset="-122"/>
                        <a:cs typeface="宋体" panose="02010600030101010101" pitchFamily="2" charset="-122"/>
                        <a:sym typeface="+mn-ea"/>
                      </a:endParaRPr>
                    </a:p>
                    <a:p>
                      <a:pPr indent="0" algn="ctr">
                        <a:buNone/>
                      </a:pPr>
                      <a:r>
                        <a:rPr lang="zh-CN" altLang="en-US" sz="1600">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小切口、深分析</a:t>
                      </a:r>
                      <a:endPar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endParaRPr>
                    </a:p>
                    <a:p>
                      <a:pPr indent="0" algn="ctr">
                        <a:buNone/>
                      </a:pPr>
                      <a:r>
                        <a:rPr lang="zh-CN" altLang="en-US" sz="1600">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小切口、深分析</a:t>
                      </a:r>
                      <a:endPar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sym typeface="+mn-ea"/>
                      </a:endParaRPr>
                    </a:p>
                    <a:p>
                      <a:pPr indent="0" algn="ctr">
                        <a:buNone/>
                      </a:pPr>
                      <a:r>
                        <a:rPr lang="zh-CN" altLang="en-US" sz="1600">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小切口、深分析</a:t>
                      </a:r>
                      <a:endParaRPr lang="zh-CN" altLang="en-US" sz="1600">
                        <a:solidFill>
                          <a:srgbClr val="FF0000"/>
                        </a:solidFill>
                        <a:latin typeface="黑体" panose="02010609060101010101" pitchFamily="49" charset="-122"/>
                        <a:ea typeface="黑体" panose="02010609060101010101" pitchFamily="49" charset="-122"/>
                        <a:cs typeface="宋体" panose="02010600030101010101" pitchFamily="2" charset="-122"/>
                        <a:sym typeface="+mn-ea"/>
                      </a:endParaRPr>
                    </a:p>
                    <a:p>
                      <a:pPr indent="0" algn="ctr">
                        <a:buNone/>
                      </a:pPr>
                      <a:r>
                        <a:rPr lang="zh-CN" altLang="en-US" sz="1600">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小切口、深分析</a:t>
                      </a:r>
                      <a:endPar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32840">
                <a:tc>
                  <a:txBody>
                    <a:bodyPr/>
                    <a:p>
                      <a:pPr indent="0" algn="ctr">
                        <a:buNone/>
                      </a:pPr>
                      <a:r>
                        <a:rPr lang="en-US" sz="1600" b="0">
                          <a:latin typeface="黑体" panose="02010609060101010101" pitchFamily="49" charset="-122"/>
                          <a:ea typeface="黑体" panose="02010609060101010101" pitchFamily="49" charset="-122"/>
                          <a:cs typeface="宋体" panose="02010600030101010101" pitchFamily="2" charset="-122"/>
                        </a:rPr>
                        <a:t>18</a:t>
                      </a:r>
                      <a:endParaRPr lang="en-US" altLang="en-US" sz="16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2020——村支书日记；</a:t>
                      </a:r>
                      <a:endPar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2021——光辉足迹；</a:t>
                      </a:r>
                      <a:endPar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2022——工人新村</a:t>
                      </a:r>
                      <a:endPar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alt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2023——深圳窗口</a:t>
                      </a:r>
                      <a:endParaRPr lang="en-US" alt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alt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2024——</a:t>
                      </a:r>
                      <a:r>
                        <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上海缩影</a:t>
                      </a:r>
                      <a:endPar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黑体" panose="02010609060101010101" pitchFamily="49" charset="-122"/>
                          <a:ea typeface="黑体" panose="02010609060101010101" pitchFamily="49" charset="-122"/>
                          <a:cs typeface="宋体" panose="02010600030101010101" pitchFamily="2" charset="-122"/>
                        </a:rPr>
                        <a:t>中国</a:t>
                      </a:r>
                      <a:endParaRPr lang="en-US" sz="1600" b="0">
                        <a:latin typeface="黑体" panose="02010609060101010101" pitchFamily="49" charset="-122"/>
                        <a:ea typeface="黑体" panose="02010609060101010101" pitchFamily="49" charset="-122"/>
                        <a:cs typeface="宋体" panose="02010600030101010101" pitchFamily="2" charset="-122"/>
                      </a:endParaRPr>
                    </a:p>
                    <a:p>
                      <a:pPr indent="0" algn="ctr">
                        <a:buNone/>
                      </a:pPr>
                      <a:r>
                        <a:rPr lang="en-US" sz="1600" b="0">
                          <a:latin typeface="黑体" panose="02010609060101010101" pitchFamily="49" charset="-122"/>
                          <a:ea typeface="黑体" panose="02010609060101010101" pitchFamily="49" charset="-122"/>
                          <a:cs typeface="宋体" panose="02010600030101010101" pitchFamily="2" charset="-122"/>
                        </a:rPr>
                        <a:t>现代</a:t>
                      </a:r>
                      <a:endParaRPr lang="en-US" altLang="en-US" sz="16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00000"/>
                        </a:lnSpc>
                        <a:buNone/>
                      </a:pPr>
                      <a:endPar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endParaRPr>
                    </a:p>
                    <a:p>
                      <a:pPr indent="0" fontAlgn="auto">
                        <a:lnSpc>
                          <a:spcPct val="100000"/>
                        </a:lnSpc>
                        <a:buNone/>
                      </a:pPr>
                      <a:r>
                        <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中国新民主革命的</a:t>
                      </a:r>
                      <a:r>
                        <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光辉成就</a:t>
                      </a:r>
                      <a:r>
                        <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a:t>
                      </a:r>
                      <a:endPar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endParaRPr>
                    </a:p>
                    <a:p>
                      <a:pPr indent="0" fontAlgn="auto">
                        <a:lnSpc>
                          <a:spcPct val="100000"/>
                        </a:lnSpc>
                        <a:buNone/>
                      </a:pPr>
                      <a:r>
                        <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新中国社会主义建设</a:t>
                      </a:r>
                      <a:r>
                        <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成就</a:t>
                      </a:r>
                      <a:r>
                        <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a:t>
                      </a:r>
                      <a:endPar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endParaRPr>
                    </a:p>
                    <a:p>
                      <a:pPr indent="0" fontAlgn="auto">
                        <a:lnSpc>
                          <a:spcPct val="100000"/>
                        </a:lnSpc>
                        <a:buNone/>
                      </a:pPr>
                      <a:r>
                        <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改革开放</a:t>
                      </a:r>
                      <a:r>
                        <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的</a:t>
                      </a:r>
                      <a:r>
                        <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探索</a:t>
                      </a:r>
                      <a:r>
                        <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与成就</a:t>
                      </a:r>
                      <a:endPar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fontAlgn="auto">
                        <a:lnSpc>
                          <a:spcPct val="100000"/>
                        </a:lnSpc>
                        <a:buNone/>
                      </a:pPr>
                      <a:r>
                        <a:rPr lang="zh-CN" altLang="en-US" sz="1600">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小切口、深分析</a:t>
                      </a:r>
                      <a:endParaRPr lang="zh-CN" altLang="en-US" sz="1600">
                        <a:solidFill>
                          <a:srgbClr val="FF0000"/>
                        </a:solidFill>
                        <a:latin typeface="黑体" panose="02010609060101010101" pitchFamily="49" charset="-122"/>
                        <a:ea typeface="黑体" panose="02010609060101010101" pitchFamily="49" charset="-122"/>
                        <a:cs typeface="宋体" panose="02010600030101010101" pitchFamily="2" charset="-122"/>
                        <a:sym typeface="+mn-ea"/>
                      </a:endParaRPr>
                    </a:p>
                    <a:p>
                      <a:pPr indent="0" algn="ctr" fontAlgn="auto">
                        <a:lnSpc>
                          <a:spcPct val="100000"/>
                        </a:lnSpc>
                        <a:buNone/>
                      </a:pPr>
                      <a:r>
                        <a:rPr lang="zh-CN" altLang="en-US" sz="1600" b="1" u="sng">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小切口、中概括</a:t>
                      </a:r>
                      <a:endParaRPr lang="zh-CN" altLang="en-US" sz="1600" b="1">
                        <a:solidFill>
                          <a:srgbClr val="FF0000"/>
                        </a:solidFill>
                        <a:latin typeface="黑体" panose="02010609060101010101" pitchFamily="49" charset="-122"/>
                        <a:ea typeface="黑体" panose="02010609060101010101" pitchFamily="49" charset="-122"/>
                        <a:cs typeface="宋体" panose="02010600030101010101" pitchFamily="2" charset="-122"/>
                        <a:sym typeface="+mn-ea"/>
                      </a:endParaRPr>
                    </a:p>
                    <a:p>
                      <a:pPr indent="0" algn="ctr" fontAlgn="auto">
                        <a:lnSpc>
                          <a:spcPct val="100000"/>
                        </a:lnSpc>
                        <a:buNone/>
                      </a:pPr>
                      <a:r>
                        <a:rPr lang="zh-CN" altLang="en-US" sz="1600">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小切口、深分析</a:t>
                      </a:r>
                      <a:endPar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sym typeface="+mn-ea"/>
                      </a:endParaRPr>
                    </a:p>
                    <a:p>
                      <a:pPr indent="0" algn="ctr" fontAlgn="auto">
                        <a:lnSpc>
                          <a:spcPct val="100000"/>
                        </a:lnSpc>
                        <a:buNone/>
                      </a:pPr>
                      <a:r>
                        <a:rPr lang="zh-CN" altLang="en-US" sz="1600">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小切口、深分析</a:t>
                      </a:r>
                      <a:endParaRPr lang="zh-CN" altLang="en-US" sz="1600">
                        <a:solidFill>
                          <a:srgbClr val="FF0000"/>
                        </a:solidFill>
                        <a:latin typeface="黑体" panose="02010609060101010101" pitchFamily="49" charset="-122"/>
                        <a:ea typeface="黑体" panose="02010609060101010101" pitchFamily="49" charset="-122"/>
                        <a:cs typeface="宋体" panose="02010600030101010101" pitchFamily="2" charset="-122"/>
                        <a:sym typeface="+mn-ea"/>
                      </a:endParaRPr>
                    </a:p>
                    <a:p>
                      <a:pPr indent="0" algn="ctr" fontAlgn="auto">
                        <a:lnSpc>
                          <a:spcPct val="100000"/>
                        </a:lnSpc>
                        <a:buNone/>
                      </a:pPr>
                      <a:r>
                        <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小切口、深分析</a:t>
                      </a:r>
                      <a:endPar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sym typeface="+mn-ea"/>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32205">
                <a:tc>
                  <a:txBody>
                    <a:bodyPr/>
                    <a:p>
                      <a:pPr indent="0" algn="ctr">
                        <a:buNone/>
                      </a:pPr>
                      <a:r>
                        <a:rPr lang="en-US" sz="1600" b="0">
                          <a:latin typeface="黑体" panose="02010609060101010101" pitchFamily="49" charset="-122"/>
                          <a:ea typeface="黑体" panose="02010609060101010101" pitchFamily="49" charset="-122"/>
                          <a:cs typeface="宋体" panose="02010600030101010101" pitchFamily="2" charset="-122"/>
                        </a:rPr>
                        <a:t>19</a:t>
                      </a:r>
                      <a:endParaRPr lang="en-US" altLang="en-US" sz="16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2020——英国</a:t>
                      </a:r>
                      <a:r>
                        <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sym typeface="+mn-ea"/>
                        </a:rPr>
                        <a:t>咖</a:t>
                      </a:r>
                      <a:r>
                        <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啡馆；</a:t>
                      </a:r>
                      <a:endPar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2021——英国衰落；</a:t>
                      </a:r>
                      <a:endPar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sym typeface="+mn-ea"/>
                        </a:rPr>
                        <a:t>2022——地图</a:t>
                      </a:r>
                      <a:r>
                        <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上的</a:t>
                      </a:r>
                      <a:r>
                        <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文明</a:t>
                      </a:r>
                      <a:r>
                        <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史</a:t>
                      </a:r>
                      <a:endParaRPr 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altLang="zh-CN" sz="1600" b="0">
                          <a:solidFill>
                            <a:schemeClr val="tx1"/>
                          </a:solidFill>
                          <a:latin typeface="黑体" panose="02010609060101010101" pitchFamily="49" charset="-122"/>
                          <a:ea typeface="黑体" panose="02010609060101010101" pitchFamily="49" charset="-122"/>
                          <a:cs typeface="宋体" panose="02010600030101010101" pitchFamily="2" charset="-122"/>
                        </a:rPr>
                        <a:t>2023——</a:t>
                      </a:r>
                      <a:r>
                        <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英国</a:t>
                      </a:r>
                      <a:r>
                        <a:rPr lang="en-US" altLang="zh-CN" sz="1600" b="0">
                          <a:solidFill>
                            <a:schemeClr val="tx1"/>
                          </a:solidFill>
                          <a:latin typeface="黑体" panose="02010609060101010101" pitchFamily="49" charset="-122"/>
                          <a:ea typeface="黑体" panose="02010609060101010101" pitchFamily="49" charset="-122"/>
                          <a:cs typeface="宋体" panose="02010600030101010101" pitchFamily="2" charset="-122"/>
                        </a:rPr>
                        <a:t>1924</a:t>
                      </a:r>
                      <a:r>
                        <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博览会</a:t>
                      </a:r>
                      <a:endPar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p>
                      <a:pPr indent="0">
                        <a:buNone/>
                      </a:pPr>
                      <a:r>
                        <a:rPr lang="en-US" altLang="zh-CN" sz="1600" b="0">
                          <a:solidFill>
                            <a:schemeClr val="tx1"/>
                          </a:solidFill>
                          <a:latin typeface="黑体" panose="02010609060101010101" pitchFamily="49" charset="-122"/>
                          <a:ea typeface="黑体" panose="02010609060101010101" pitchFamily="49" charset="-122"/>
                          <a:cs typeface="宋体" panose="02010600030101010101" pitchFamily="2" charset="-122"/>
                        </a:rPr>
                        <a:t>2024——</a:t>
                      </a:r>
                      <a:r>
                        <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rPr>
                        <a:t>非洲的解放</a:t>
                      </a:r>
                      <a:endParaRPr lang="zh-CN" altLang="en-US" sz="1600" b="0">
                        <a:solidFill>
                          <a:schemeClr val="tx1"/>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黑体" panose="02010609060101010101" pitchFamily="49" charset="-122"/>
                          <a:ea typeface="黑体" panose="02010609060101010101" pitchFamily="49" charset="-122"/>
                          <a:cs typeface="宋体" panose="02010600030101010101" pitchFamily="2" charset="-122"/>
                        </a:rPr>
                        <a:t>世界史</a:t>
                      </a:r>
                      <a:endParaRPr lang="en-US" altLang="en-US" sz="16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大国兴衰经验教训</a:t>
                      </a:r>
                      <a:r>
                        <a:rPr lang="zh-CN" altLang="en-US" sz="1600" b="0">
                          <a:solidFill>
                            <a:srgbClr val="FF0000"/>
                          </a:solidFill>
                          <a:latin typeface="楷体" panose="02010609060101010101" charset="-122"/>
                          <a:ea typeface="楷体" panose="02010609060101010101" charset="-122"/>
                          <a:cs typeface="宋体" panose="02010600030101010101" pitchFamily="2" charset="-122"/>
                        </a:rPr>
                        <a:t>（</a:t>
                      </a:r>
                      <a:r>
                        <a:rPr lang="zh-CN" altLang="en-US" sz="1600" b="0">
                          <a:solidFill>
                            <a:srgbClr val="FF0000"/>
                          </a:solidFill>
                          <a:latin typeface="楷体" panose="02010609060101010101" charset="-122"/>
                          <a:ea typeface="楷体" panose="02010609060101010101" charset="-122"/>
                          <a:cs typeface="宋体" panose="02010600030101010101" pitchFamily="2" charset="-122"/>
                          <a:sym typeface="+mn-ea"/>
                        </a:rPr>
                        <a:t>重点</a:t>
                      </a:r>
                      <a:r>
                        <a:rPr lang="zh-CN" altLang="en-US" sz="1600" b="0">
                          <a:solidFill>
                            <a:srgbClr val="FF0000"/>
                          </a:solidFill>
                          <a:latin typeface="楷体" panose="02010609060101010101" charset="-122"/>
                          <a:ea typeface="楷体" panose="02010609060101010101" charset="-122"/>
                          <a:cs typeface="宋体" panose="02010600030101010101" pitchFamily="2" charset="-122"/>
                        </a:rPr>
                        <a:t>英国）</a:t>
                      </a:r>
                      <a:endPar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endParaRPr>
                    </a:p>
                    <a:p>
                      <a:pPr indent="0" fontAlgn="auto">
                        <a:lnSpc>
                          <a:spcPct val="150000"/>
                        </a:lnSpc>
                        <a:buNone/>
                      </a:pPr>
                      <a:r>
                        <a:rPr 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人类文明的交流与进步</a:t>
                      </a:r>
                      <a:endPar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endParaRPr>
                    </a:p>
                    <a:p>
                      <a:pPr indent="0" fontAlgn="auto">
                        <a:lnSpc>
                          <a:spcPct val="150000"/>
                        </a:lnSpc>
                        <a:buNone/>
                      </a:pPr>
                      <a:r>
                        <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rPr>
                        <a:t>国际政治经济新秩序</a:t>
                      </a:r>
                      <a:endParaRPr lang="zh-CN" altLang="en-US" sz="1600" b="0">
                        <a:solidFill>
                          <a:srgbClr val="FF0000"/>
                        </a:solidFill>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fontAlgn="auto">
                        <a:lnSpc>
                          <a:spcPct val="100000"/>
                        </a:lnSpc>
                        <a:buNone/>
                      </a:pPr>
                      <a:r>
                        <a:rPr lang="zh-CN" altLang="en-US" sz="1600" b="1" u="sng">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小切口、中跨度</a:t>
                      </a:r>
                      <a:endParaRPr lang="zh-CN" altLang="en-US" sz="1600" b="1" u="sng">
                        <a:solidFill>
                          <a:srgbClr val="FF0000"/>
                        </a:solidFill>
                        <a:latin typeface="黑体" panose="02010609060101010101" pitchFamily="49" charset="-122"/>
                        <a:ea typeface="黑体" panose="02010609060101010101" pitchFamily="49" charset="-122"/>
                        <a:cs typeface="宋体" panose="02010600030101010101" pitchFamily="2" charset="-122"/>
                        <a:sym typeface="+mn-ea"/>
                      </a:endParaRPr>
                    </a:p>
                    <a:p>
                      <a:pPr indent="0" algn="ctr" fontAlgn="auto">
                        <a:lnSpc>
                          <a:spcPct val="100000"/>
                        </a:lnSpc>
                        <a:buNone/>
                      </a:pPr>
                      <a:r>
                        <a:rPr lang="zh-CN" altLang="en-US" sz="1600" b="1" u="sng">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小切口、中跨度</a:t>
                      </a:r>
                      <a:endParaRPr lang="zh-CN" altLang="en-US" sz="1600" b="1" u="sng">
                        <a:solidFill>
                          <a:srgbClr val="FF0000"/>
                        </a:solidFill>
                        <a:latin typeface="黑体" panose="02010609060101010101" pitchFamily="49" charset="-122"/>
                        <a:ea typeface="黑体" panose="02010609060101010101" pitchFamily="49" charset="-122"/>
                        <a:cs typeface="宋体" panose="02010600030101010101" pitchFamily="2" charset="-122"/>
                        <a:sym typeface="+mn-ea"/>
                      </a:endParaRPr>
                    </a:p>
                    <a:p>
                      <a:pPr indent="0" algn="ctr" fontAlgn="auto">
                        <a:lnSpc>
                          <a:spcPct val="100000"/>
                        </a:lnSpc>
                        <a:buNone/>
                      </a:pPr>
                      <a:r>
                        <a:rPr lang="zh-CN" altLang="en-US" sz="1600" b="1" u="sng">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小切口、中跨度</a:t>
                      </a:r>
                      <a:endParaRPr lang="zh-CN" altLang="en-US" sz="1600" b="1" u="sng">
                        <a:solidFill>
                          <a:srgbClr val="FF0000"/>
                        </a:solidFill>
                        <a:latin typeface="黑体" panose="02010609060101010101" pitchFamily="49" charset="-122"/>
                        <a:ea typeface="黑体" panose="02010609060101010101" pitchFamily="49" charset="-122"/>
                        <a:cs typeface="宋体" panose="02010600030101010101" pitchFamily="2" charset="-122"/>
                        <a:sym typeface="+mn-ea"/>
                      </a:endParaRPr>
                    </a:p>
                    <a:p>
                      <a:pPr indent="0" algn="ctr" fontAlgn="auto">
                        <a:lnSpc>
                          <a:spcPct val="100000"/>
                        </a:lnSpc>
                        <a:buNone/>
                      </a:pPr>
                      <a:r>
                        <a:rPr lang="zh-CN" altLang="en-US" sz="1600" b="1" u="sng">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小切口、中跨度</a:t>
                      </a:r>
                      <a:endParaRPr lang="zh-CN" altLang="en-US" sz="1600" b="1" u="sng">
                        <a:solidFill>
                          <a:srgbClr val="FF0000"/>
                        </a:solidFill>
                        <a:latin typeface="黑体" panose="02010609060101010101" pitchFamily="49" charset="-122"/>
                        <a:ea typeface="黑体" panose="02010609060101010101" pitchFamily="49" charset="-122"/>
                        <a:cs typeface="宋体" panose="02010600030101010101" pitchFamily="2" charset="-122"/>
                        <a:sym typeface="+mn-ea"/>
                      </a:endParaRPr>
                    </a:p>
                    <a:p>
                      <a:pPr indent="0" algn="ctr" fontAlgn="auto">
                        <a:lnSpc>
                          <a:spcPct val="100000"/>
                        </a:lnSpc>
                        <a:buNone/>
                      </a:pPr>
                      <a:r>
                        <a:rPr lang="zh-CN" altLang="en-US" sz="1600">
                          <a:solidFill>
                            <a:srgbClr val="FF0000"/>
                          </a:solidFill>
                          <a:latin typeface="黑体" panose="02010609060101010101" pitchFamily="49" charset="-122"/>
                          <a:ea typeface="黑体" panose="02010609060101010101" pitchFamily="49" charset="-122"/>
                          <a:cs typeface="宋体" panose="02010600030101010101" pitchFamily="2" charset="-122"/>
                          <a:sym typeface="+mn-ea"/>
                        </a:rPr>
                        <a:t>小切口、深分析</a:t>
                      </a:r>
                      <a:endParaRPr lang="zh-CN" altLang="en-US" sz="1600" b="1" u="sng">
                        <a:solidFill>
                          <a:srgbClr val="FF0000"/>
                        </a:solidFill>
                        <a:latin typeface="黑体" panose="02010609060101010101" pitchFamily="49" charset="-122"/>
                        <a:ea typeface="黑体" panose="02010609060101010101" pitchFamily="49" charset="-122"/>
                        <a:cs typeface="宋体" panose="02010600030101010101" pitchFamily="2" charset="-122"/>
                        <a:sym typeface="+mn-ea"/>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文本框 4"/>
          <p:cNvSpPr txBox="1"/>
          <p:nvPr/>
        </p:nvSpPr>
        <p:spPr>
          <a:xfrm>
            <a:off x="-13970" y="4445"/>
            <a:ext cx="12195175" cy="583565"/>
          </a:xfrm>
          <a:prstGeom prst="rect">
            <a:avLst/>
          </a:prstGeom>
          <a:solidFill>
            <a:srgbClr val="FF0000"/>
          </a:solidFill>
        </p:spPr>
        <p:txBody>
          <a:bodyPr wrap="square" rtlCol="0">
            <a:spAutoFit/>
          </a:bodyPr>
          <a:p>
            <a:pPr algn="ctr"/>
            <a:r>
              <a:rPr lang="zh-CN" altLang="en-US" sz="3200" b="1">
                <a:solidFill>
                  <a:schemeClr val="bg1"/>
                </a:solidFill>
                <a:latin typeface="Calibri" panose="020F0502020204030204" charset="0"/>
                <a:ea typeface="黑体" panose="02010609060101010101" pitchFamily="49" charset="-122"/>
                <a:cs typeface="黑体" panose="02010609060101010101" pitchFamily="49" charset="-122"/>
              </a:rPr>
              <a:t>山东卷非选择题的突出特色</a:t>
            </a:r>
            <a:endParaRPr lang="zh-CN" altLang="en-US" sz="3200" b="1">
              <a:solidFill>
                <a:schemeClr val="bg1"/>
              </a:solidFill>
              <a:latin typeface="Calibri" panose="020F0502020204030204" charset="0"/>
              <a:ea typeface="黑体" panose="02010609060101010101" pitchFamily="49" charset="-122"/>
              <a:cs typeface="黑体" panose="02010609060101010101" pitchFamily="49" charset="-122"/>
            </a:endParaRPr>
          </a:p>
        </p:txBody>
      </p:sp>
      <p:sp>
        <p:nvSpPr>
          <p:cNvPr id="6" name="文本框 5"/>
          <p:cNvSpPr txBox="1"/>
          <p:nvPr/>
        </p:nvSpPr>
        <p:spPr>
          <a:xfrm>
            <a:off x="984250" y="6019800"/>
            <a:ext cx="9934575" cy="460375"/>
          </a:xfrm>
          <a:prstGeom prst="rect">
            <a:avLst/>
          </a:prstGeom>
          <a:solidFill>
            <a:srgbClr val="FF0000"/>
          </a:solidFill>
        </p:spPr>
        <p:txBody>
          <a:bodyPr wrap="square" rtlCol="0">
            <a:spAutoFit/>
          </a:bodyPr>
          <a:p>
            <a:pPr algn="ctr"/>
            <a:r>
              <a:rPr lang="zh-CN" altLang="en-US" sz="2400" b="1">
                <a:solidFill>
                  <a:schemeClr val="bg1"/>
                </a:solidFill>
                <a:latin typeface="黑体" panose="02010609060101010101" pitchFamily="49" charset="-122"/>
                <a:ea typeface="黑体" panose="02010609060101010101" pitchFamily="49" charset="-122"/>
              </a:rPr>
              <a:t>【特点】小切口、深分析；</a:t>
            </a:r>
            <a:r>
              <a:rPr lang="zh-CN" altLang="en-US" sz="2400" b="1">
                <a:solidFill>
                  <a:schemeClr val="bg1"/>
                </a:solidFill>
                <a:latin typeface="黑体" panose="02010609060101010101" pitchFamily="49" charset="-122"/>
                <a:ea typeface="黑体" panose="02010609060101010101" pitchFamily="49" charset="-122"/>
                <a:sym typeface="+mn-ea"/>
              </a:rPr>
              <a:t>点状</a:t>
            </a:r>
            <a:r>
              <a:rPr lang="zh-CN" altLang="en-US" sz="2400" b="1">
                <a:solidFill>
                  <a:schemeClr val="bg1"/>
                </a:solidFill>
                <a:latin typeface="黑体" panose="02010609060101010101" pitchFamily="49" charset="-122"/>
                <a:ea typeface="黑体" panose="02010609060101010101" pitchFamily="49" charset="-122"/>
              </a:rPr>
              <a:t>聚焦、横中带纵、内在联系</a:t>
            </a:r>
            <a:endParaRPr lang="zh-CN" altLang="en-US" sz="2400" b="1">
              <a:solidFill>
                <a:schemeClr val="bg1"/>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nvGraphicFramePr>
        <p:xfrm>
          <a:off x="1010285" y="860425"/>
          <a:ext cx="10172065" cy="5445125"/>
        </p:xfrm>
        <a:graphic>
          <a:graphicData uri="http://schemas.openxmlformats.org/drawingml/2006/table">
            <a:tbl>
              <a:tblPr firstRow="1" bandRow="1">
                <a:tableStyleId>{5940675A-B579-460E-94D1-54222C63F5DA}</a:tableStyleId>
              </a:tblPr>
              <a:tblGrid>
                <a:gridCol w="1384935"/>
                <a:gridCol w="8787130"/>
              </a:tblGrid>
              <a:tr h="607060">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2020年</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19.（2）结合英国咖啡馆的变化，说明咖啡馆的历史是一部“经济史”。（8分）</a:t>
                      </a:r>
                      <a:endParaRPr lang="en-US" sz="1600" b="0">
                        <a:latin typeface="黑体" panose="02010609060101010101" pitchFamily="49" charset="-122"/>
                        <a:ea typeface="黑体" panose="02010609060101010101" pitchFamily="49" charset="-122"/>
                        <a:cs typeface="黑体" panose="02010609060101010101" pitchFamily="49" charset="-122"/>
                      </a:endParaRPr>
                    </a:p>
                    <a:p>
                      <a:pPr indent="0">
                        <a:buNone/>
                      </a:pPr>
                      <a:r>
                        <a:rPr lang="en-US" sz="1600" b="1">
                          <a:solidFill>
                            <a:srgbClr val="FF0000"/>
                          </a:solidFill>
                          <a:latin typeface="楷体" panose="02010609060101010101" charset="-122"/>
                          <a:ea typeface="楷体" panose="02010609060101010101" charset="-122"/>
                          <a:cs typeface="黑体" panose="02010609060101010101" pitchFamily="49" charset="-122"/>
                        </a:rPr>
                        <a:t>从咖啡馆的变化与世界经济发展联系的</a:t>
                      </a:r>
                      <a:r>
                        <a:rPr lang="en-US" sz="1600" b="1" u="sng">
                          <a:solidFill>
                            <a:srgbClr val="FF0000"/>
                          </a:solidFill>
                          <a:latin typeface="楷体" panose="02010609060101010101" charset="-122"/>
                          <a:ea typeface="楷体" panose="02010609060101010101" charset="-122"/>
                          <a:cs typeface="黑体" panose="02010609060101010101" pitchFamily="49" charset="-122"/>
                        </a:rPr>
                        <a:t>角度</a:t>
                      </a:r>
                      <a:r>
                        <a:rPr lang="en-US" sz="1600" b="1">
                          <a:solidFill>
                            <a:srgbClr val="FF0000"/>
                          </a:solidFill>
                          <a:latin typeface="楷体" panose="02010609060101010101" charset="-122"/>
                          <a:ea typeface="楷体" panose="02010609060101010101" charset="-122"/>
                          <a:cs typeface="黑体" panose="02010609060101010101" pitchFamily="49" charset="-122"/>
                        </a:rPr>
                        <a:t>：从咖啡馆的变化与英国国内经济发展联系的</a:t>
                      </a:r>
                      <a:r>
                        <a:rPr lang="en-US" sz="1600" b="1" u="sng">
                          <a:solidFill>
                            <a:srgbClr val="FF0000"/>
                          </a:solidFill>
                          <a:latin typeface="楷体" panose="02010609060101010101" charset="-122"/>
                          <a:ea typeface="楷体" panose="02010609060101010101" charset="-122"/>
                          <a:cs typeface="黑体" panose="02010609060101010101" pitchFamily="49" charset="-122"/>
                        </a:rPr>
                        <a:t>角度</a:t>
                      </a:r>
                      <a:r>
                        <a:rPr lang="en-US" sz="1600" b="1">
                          <a:solidFill>
                            <a:srgbClr val="FF0000"/>
                          </a:solidFill>
                          <a:latin typeface="楷体" panose="02010609060101010101" charset="-122"/>
                          <a:ea typeface="楷体" panose="02010609060101010101" charset="-122"/>
                          <a:cs typeface="黑体" panose="02010609060101010101" pitchFamily="49" charset="-122"/>
                        </a:rPr>
                        <a:t>：</a:t>
                      </a:r>
                      <a:endParaRPr lang="en-US" altLang="en-US" sz="1600" b="1">
                        <a:solidFill>
                          <a:srgbClr val="FF0000"/>
                        </a:solidFill>
                        <a:latin typeface="楷体" panose="02010609060101010101" charset="-122"/>
                        <a:ea typeface="楷体" panose="02010609060101010101"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12900">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2021年</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16.分析说明北宋继续以开封为都城的利弊。（12分）</a:t>
                      </a:r>
                      <a:endParaRPr lang="en-US" sz="1600" b="0">
                        <a:latin typeface="黑体" panose="02010609060101010101" pitchFamily="49" charset="-122"/>
                        <a:ea typeface="黑体" panose="02010609060101010101" pitchFamily="49" charset="-122"/>
                        <a:cs typeface="黑体" panose="02010609060101010101" pitchFamily="49" charset="-122"/>
                      </a:endParaRPr>
                    </a:p>
                    <a:p>
                      <a:pPr indent="0">
                        <a:buNone/>
                      </a:pPr>
                      <a:r>
                        <a:rPr lang="en-US" sz="1600" b="1">
                          <a:solidFill>
                            <a:srgbClr val="FF0000"/>
                          </a:solidFill>
                          <a:latin typeface="楷体" panose="02010609060101010101" charset="-122"/>
                          <a:ea typeface="楷体" panose="02010609060101010101" charset="-122"/>
                          <a:cs typeface="楷体" panose="02010609060101010101" charset="-122"/>
                        </a:rPr>
                        <a:t>利：（1）从以开封为都城具有一定历史基础</a:t>
                      </a:r>
                      <a:r>
                        <a:rPr lang="en-US" sz="1600" b="1" u="sng">
                          <a:solidFill>
                            <a:srgbClr val="FF0000"/>
                          </a:solidFill>
                          <a:latin typeface="楷体" panose="02010609060101010101" charset="-122"/>
                          <a:ea typeface="楷体" panose="02010609060101010101" charset="-122"/>
                          <a:cs typeface="楷体" panose="02010609060101010101" charset="-122"/>
                        </a:rPr>
                        <a:t>角度</a:t>
                      </a:r>
                      <a:r>
                        <a:rPr lang="en-US" sz="1600" b="1">
                          <a:solidFill>
                            <a:srgbClr val="FF0000"/>
                          </a:solidFill>
                          <a:latin typeface="楷体" panose="02010609060101010101" charset="-122"/>
                          <a:ea typeface="楷体" panose="02010609060101010101" charset="-122"/>
                          <a:cs typeface="楷体" panose="02010609060101010101" charset="-122"/>
                        </a:rPr>
                        <a:t>作答；（2）从以开封为都城具有相对有利的现实条件</a:t>
                      </a:r>
                      <a:r>
                        <a:rPr lang="en-US" sz="1600" b="1" u="sng">
                          <a:solidFill>
                            <a:srgbClr val="FF0000"/>
                          </a:solidFill>
                          <a:latin typeface="楷体" panose="02010609060101010101" charset="-122"/>
                          <a:ea typeface="楷体" panose="02010609060101010101" charset="-122"/>
                          <a:cs typeface="楷体" panose="02010609060101010101" charset="-122"/>
                        </a:rPr>
                        <a:t>角度</a:t>
                      </a:r>
                      <a:r>
                        <a:rPr lang="en-US" sz="1600" b="1">
                          <a:solidFill>
                            <a:srgbClr val="FF0000"/>
                          </a:solidFill>
                          <a:latin typeface="楷体" panose="02010609060101010101" charset="-122"/>
                          <a:ea typeface="楷体" panose="02010609060101010101" charset="-122"/>
                          <a:cs typeface="楷体" panose="02010609060101010101" charset="-122"/>
                        </a:rPr>
                        <a:t>作答：①从与长安、洛阳地区之间经济发展对比</a:t>
                      </a:r>
                      <a:r>
                        <a:rPr lang="en-US" sz="1600" b="1" u="sng">
                          <a:solidFill>
                            <a:srgbClr val="FF0000"/>
                          </a:solidFill>
                          <a:latin typeface="楷体" panose="02010609060101010101" charset="-122"/>
                          <a:ea typeface="楷体" panose="02010609060101010101" charset="-122"/>
                          <a:cs typeface="楷体" panose="02010609060101010101" charset="-122"/>
                        </a:rPr>
                        <a:t>角度</a:t>
                      </a:r>
                      <a:r>
                        <a:rPr lang="en-US" sz="1600" b="1">
                          <a:solidFill>
                            <a:srgbClr val="FF0000"/>
                          </a:solidFill>
                          <a:latin typeface="楷体" panose="02010609060101010101" charset="-122"/>
                          <a:ea typeface="楷体" panose="02010609060101010101" charset="-122"/>
                          <a:cs typeface="楷体" panose="02010609060101010101" charset="-122"/>
                        </a:rPr>
                        <a:t>作答；②从开封位置优越和交通便利</a:t>
                      </a:r>
                      <a:r>
                        <a:rPr lang="en-US" sz="1600" b="1" u="sng">
                          <a:solidFill>
                            <a:srgbClr val="FF0000"/>
                          </a:solidFill>
                          <a:latin typeface="楷体" panose="02010609060101010101" charset="-122"/>
                          <a:ea typeface="楷体" panose="02010609060101010101" charset="-122"/>
                          <a:cs typeface="楷体" panose="02010609060101010101" charset="-122"/>
                        </a:rPr>
                        <a:t>角度</a:t>
                      </a:r>
                      <a:r>
                        <a:rPr lang="en-US" sz="1600" b="1">
                          <a:solidFill>
                            <a:srgbClr val="FF0000"/>
                          </a:solidFill>
                          <a:latin typeface="楷体" panose="02010609060101010101" charset="-122"/>
                          <a:ea typeface="楷体" panose="02010609060101010101" charset="-122"/>
                          <a:cs typeface="楷体" panose="02010609060101010101" charset="-122"/>
                        </a:rPr>
                        <a:t>作答。</a:t>
                      </a:r>
                      <a:endParaRPr lang="en-US" sz="1600" b="1">
                        <a:solidFill>
                          <a:srgbClr val="FF0000"/>
                        </a:solidFill>
                        <a:latin typeface="楷体" panose="02010609060101010101" charset="-122"/>
                        <a:ea typeface="楷体" panose="02010609060101010101" charset="-122"/>
                        <a:cs typeface="楷体" panose="02010609060101010101" charset="-122"/>
                      </a:endParaRPr>
                    </a:p>
                    <a:p>
                      <a:pPr indent="0">
                        <a:buNone/>
                      </a:pPr>
                      <a:r>
                        <a:rPr lang="en-US" sz="1600" b="1">
                          <a:solidFill>
                            <a:srgbClr val="FF0000"/>
                          </a:solidFill>
                          <a:latin typeface="楷体" panose="02010609060101010101" charset="-122"/>
                          <a:ea typeface="楷体" panose="02010609060101010101" charset="-122"/>
                          <a:cs typeface="楷体" panose="02010609060101010101" charset="-122"/>
                        </a:rPr>
                        <a:t>弊：（1）从气候条件及其影响的</a:t>
                      </a:r>
                      <a:r>
                        <a:rPr lang="en-US" sz="1600" b="1" u="sng">
                          <a:solidFill>
                            <a:srgbClr val="FF0000"/>
                          </a:solidFill>
                          <a:latin typeface="楷体" panose="02010609060101010101" charset="-122"/>
                          <a:ea typeface="楷体" panose="02010609060101010101" charset="-122"/>
                          <a:cs typeface="楷体" panose="02010609060101010101" charset="-122"/>
                        </a:rPr>
                        <a:t>角度</a:t>
                      </a:r>
                      <a:r>
                        <a:rPr lang="en-US" sz="1600" b="1">
                          <a:solidFill>
                            <a:srgbClr val="FF0000"/>
                          </a:solidFill>
                          <a:latin typeface="楷体" panose="02010609060101010101" charset="-122"/>
                          <a:ea typeface="楷体" panose="02010609060101010101" charset="-122"/>
                          <a:cs typeface="楷体" panose="02010609060101010101" charset="-122"/>
                        </a:rPr>
                        <a:t>作答；（2）从地形条件及其影响的</a:t>
                      </a:r>
                      <a:r>
                        <a:rPr lang="en-US" sz="1600" b="1" u="sng">
                          <a:solidFill>
                            <a:srgbClr val="FF0000"/>
                          </a:solidFill>
                          <a:latin typeface="楷体" panose="02010609060101010101" charset="-122"/>
                          <a:ea typeface="楷体" panose="02010609060101010101" charset="-122"/>
                          <a:cs typeface="楷体" panose="02010609060101010101" charset="-122"/>
                        </a:rPr>
                        <a:t>角度</a:t>
                      </a:r>
                      <a:r>
                        <a:rPr lang="en-US" sz="1600" b="1">
                          <a:solidFill>
                            <a:srgbClr val="FF0000"/>
                          </a:solidFill>
                          <a:latin typeface="楷体" panose="02010609060101010101" charset="-122"/>
                          <a:ea typeface="楷体" panose="02010609060101010101" charset="-122"/>
                          <a:cs typeface="楷体" panose="02010609060101010101" charset="-122"/>
                        </a:rPr>
                        <a:t>作答；（3）从黄河水患严重及其影响的</a:t>
                      </a:r>
                      <a:r>
                        <a:rPr lang="en-US" sz="1600" b="1" u="sng">
                          <a:solidFill>
                            <a:srgbClr val="FF0000"/>
                          </a:solidFill>
                          <a:latin typeface="楷体" panose="02010609060101010101" charset="-122"/>
                          <a:ea typeface="楷体" panose="02010609060101010101" charset="-122"/>
                          <a:cs typeface="楷体" panose="02010609060101010101" charset="-122"/>
                        </a:rPr>
                        <a:t>角度</a:t>
                      </a:r>
                      <a:r>
                        <a:rPr lang="en-US" sz="1600" b="1">
                          <a:solidFill>
                            <a:srgbClr val="FF0000"/>
                          </a:solidFill>
                          <a:latin typeface="楷体" panose="02010609060101010101" charset="-122"/>
                          <a:ea typeface="楷体" panose="02010609060101010101" charset="-122"/>
                          <a:cs typeface="楷体" panose="02010609060101010101" charset="-122"/>
                        </a:rPr>
                        <a:t>作答。</a:t>
                      </a:r>
                      <a:endParaRPr lang="en-US" altLang="en-US" sz="16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74420">
                <a:tc rowSpan="2">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2022年</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17.概括说明李超之死为何会引发广泛的社会关注</a:t>
                      </a:r>
                      <a:r>
                        <a:rPr lang="zh-CN" altLang="en-US" sz="1600" b="0">
                          <a:latin typeface="黑体" panose="02010609060101010101" pitchFamily="49" charset="-122"/>
                          <a:ea typeface="黑体" panose="02010609060101010101" pitchFamily="49" charset="-122"/>
                          <a:cs typeface="黑体" panose="02010609060101010101" pitchFamily="49" charset="-122"/>
                        </a:rPr>
                        <a:t>。</a:t>
                      </a:r>
                      <a:endParaRPr lang="zh-CN" altLang="en-US" sz="1600" b="0">
                        <a:latin typeface="黑体" panose="02010609060101010101" pitchFamily="49" charset="-122"/>
                        <a:ea typeface="黑体" panose="02010609060101010101" pitchFamily="49" charset="-122"/>
                        <a:cs typeface="黑体" panose="02010609060101010101" pitchFamily="49" charset="-122"/>
                      </a:endParaRPr>
                    </a:p>
                    <a:p>
                      <a:pPr indent="0">
                        <a:buNone/>
                      </a:pPr>
                      <a:r>
                        <a:rPr lang="en-US" sz="1600" b="1">
                          <a:solidFill>
                            <a:srgbClr val="FF0000"/>
                          </a:solidFill>
                          <a:latin typeface="楷体" panose="02010609060101010101" charset="-122"/>
                          <a:ea typeface="楷体" panose="02010609060101010101" charset="-122"/>
                          <a:cs typeface="黑体" panose="02010609060101010101" pitchFamily="49" charset="-122"/>
                        </a:rPr>
                        <a:t>作答应主要包括</a:t>
                      </a:r>
                      <a:r>
                        <a:rPr lang="en-US" sz="1600" b="1" u="sng">
                          <a:solidFill>
                            <a:srgbClr val="FF0000"/>
                          </a:solidFill>
                          <a:latin typeface="楷体" panose="02010609060101010101" charset="-122"/>
                          <a:ea typeface="楷体" panose="02010609060101010101" charset="-122"/>
                          <a:cs typeface="黑体" panose="02010609060101010101" pitchFamily="49" charset="-122"/>
                        </a:rPr>
                        <a:t>三个角度</a:t>
                      </a:r>
                      <a:r>
                        <a:rPr lang="zh-CN" altLang="en-US" sz="1600" b="1">
                          <a:solidFill>
                            <a:srgbClr val="FF0000"/>
                          </a:solidFill>
                          <a:latin typeface="楷体" panose="02010609060101010101" charset="-122"/>
                          <a:ea typeface="楷体" panose="02010609060101010101" charset="-122"/>
                          <a:cs typeface="黑体" panose="02010609060101010101" pitchFamily="49" charset="-122"/>
                        </a:rPr>
                        <a:t>：</a:t>
                      </a:r>
                      <a:r>
                        <a:rPr lang="en-US" sz="1600" b="1">
                          <a:solidFill>
                            <a:srgbClr val="FF0000"/>
                          </a:solidFill>
                          <a:latin typeface="楷体" panose="02010609060101010101" charset="-122"/>
                          <a:ea typeface="楷体" panose="02010609060101010101" charset="-122"/>
                          <a:cs typeface="黑体" panose="02010609060101010101" pitchFamily="49" charset="-122"/>
                        </a:rPr>
                        <a:t>能从近代中国社会处于转型期，新旧思想冲突激烈的时代背景</a:t>
                      </a:r>
                      <a:r>
                        <a:rPr lang="en-US" sz="1600" b="1" u="sng">
                          <a:solidFill>
                            <a:srgbClr val="FF0000"/>
                          </a:solidFill>
                          <a:latin typeface="楷体" panose="02010609060101010101" charset="-122"/>
                          <a:ea typeface="楷体" panose="02010609060101010101" charset="-122"/>
                          <a:cs typeface="黑体" panose="02010609060101010101" pitchFamily="49" charset="-122"/>
                        </a:rPr>
                        <a:t>角度</a:t>
                      </a:r>
                      <a:r>
                        <a:rPr lang="en-US" sz="1600" b="1">
                          <a:solidFill>
                            <a:srgbClr val="FF0000"/>
                          </a:solidFill>
                          <a:latin typeface="楷体" panose="02010609060101010101" charset="-122"/>
                          <a:ea typeface="楷体" panose="02010609060101010101" charset="-122"/>
                          <a:cs typeface="黑体" panose="02010609060101010101" pitchFamily="49" charset="-122"/>
                        </a:rPr>
                        <a:t>作答；能结合陈独秀等人的社会活动，从五四新文化运动对事件的推动</a:t>
                      </a:r>
                      <a:r>
                        <a:rPr lang="en-US" sz="1600" b="1" u="sng">
                          <a:solidFill>
                            <a:srgbClr val="FF0000"/>
                          </a:solidFill>
                          <a:latin typeface="楷体" panose="02010609060101010101" charset="-122"/>
                          <a:ea typeface="楷体" panose="02010609060101010101" charset="-122"/>
                          <a:cs typeface="黑体" panose="02010609060101010101" pitchFamily="49" charset="-122"/>
                        </a:rPr>
                        <a:t>角度</a:t>
                      </a:r>
                      <a:r>
                        <a:rPr lang="en-US" sz="1600" b="1">
                          <a:solidFill>
                            <a:srgbClr val="FF0000"/>
                          </a:solidFill>
                          <a:latin typeface="楷体" panose="02010609060101010101" charset="-122"/>
                          <a:ea typeface="楷体" panose="02010609060101010101" charset="-122"/>
                          <a:cs typeface="黑体" panose="02010609060101010101" pitchFamily="49" charset="-122"/>
                        </a:rPr>
                        <a:t>作答；能结合李超与家庭的矛盾，从李超之死与当时社会的关系</a:t>
                      </a:r>
                      <a:r>
                        <a:rPr lang="en-US" sz="1600" b="1" u="sng">
                          <a:solidFill>
                            <a:srgbClr val="FF0000"/>
                          </a:solidFill>
                          <a:latin typeface="楷体" panose="02010609060101010101" charset="-122"/>
                          <a:ea typeface="楷体" panose="02010609060101010101" charset="-122"/>
                          <a:cs typeface="黑体" panose="02010609060101010101" pitchFamily="49" charset="-122"/>
                        </a:rPr>
                        <a:t>角度</a:t>
                      </a:r>
                      <a:r>
                        <a:rPr lang="en-US" sz="1600" b="1">
                          <a:solidFill>
                            <a:srgbClr val="FF0000"/>
                          </a:solidFill>
                          <a:latin typeface="楷体" panose="02010609060101010101" charset="-122"/>
                          <a:ea typeface="楷体" panose="02010609060101010101" charset="-122"/>
                          <a:cs typeface="黑体" panose="02010609060101010101" pitchFamily="49" charset="-122"/>
                        </a:rPr>
                        <a:t>作答。</a:t>
                      </a:r>
                      <a:endParaRPr lang="en-US" altLang="en-US" sz="1600" b="1">
                        <a:solidFill>
                          <a:srgbClr val="FF0000"/>
                        </a:solidFill>
                        <a:latin typeface="楷体" panose="02010609060101010101" charset="-122"/>
                        <a:ea typeface="楷体" panose="02010609060101010101"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7569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19.（1）概括指出图6、图7的编绘者力图告诉我们些什么。（10分）</a:t>
                      </a:r>
                      <a:endParaRPr lang="en-US" sz="1600" b="0">
                        <a:latin typeface="黑体" panose="02010609060101010101" pitchFamily="49" charset="-122"/>
                        <a:ea typeface="黑体" panose="02010609060101010101" pitchFamily="49" charset="-122"/>
                        <a:cs typeface="黑体" panose="02010609060101010101" pitchFamily="49" charset="-122"/>
                      </a:endParaRPr>
                    </a:p>
                    <a:p>
                      <a:pPr indent="0">
                        <a:buNone/>
                      </a:pPr>
                      <a:r>
                        <a:rPr lang="en-US" sz="1600" b="1">
                          <a:solidFill>
                            <a:srgbClr val="FF0000"/>
                          </a:solidFill>
                          <a:latin typeface="楷体" panose="02010609060101010101" charset="-122"/>
                          <a:ea typeface="楷体" panose="02010609060101010101" charset="-122"/>
                          <a:cs typeface="楷体" panose="02010609060101010101" charset="-122"/>
                        </a:rPr>
                        <a:t>图6从早期人类文明多元、独立发展的</a:t>
                      </a:r>
                      <a:r>
                        <a:rPr lang="en-US" sz="1600" b="1" u="sng">
                          <a:solidFill>
                            <a:srgbClr val="FF0000"/>
                          </a:solidFill>
                          <a:latin typeface="楷体" panose="02010609060101010101" charset="-122"/>
                          <a:ea typeface="楷体" panose="02010609060101010101" charset="-122"/>
                          <a:cs typeface="楷体" panose="02010609060101010101" charset="-122"/>
                        </a:rPr>
                        <a:t>角度</a:t>
                      </a:r>
                      <a:r>
                        <a:rPr lang="en-US" sz="1600" b="1">
                          <a:solidFill>
                            <a:srgbClr val="FF0000"/>
                          </a:solidFill>
                          <a:latin typeface="楷体" panose="02010609060101010101" charset="-122"/>
                          <a:ea typeface="楷体" panose="02010609060101010101" charset="-122"/>
                          <a:cs typeface="楷体" panose="02010609060101010101" charset="-122"/>
                        </a:rPr>
                        <a:t>作答；从人类文明由分散逐步走向区域性联系的</a:t>
                      </a:r>
                      <a:r>
                        <a:rPr lang="en-US" sz="1600" b="1" u="sng">
                          <a:solidFill>
                            <a:srgbClr val="FF0000"/>
                          </a:solidFill>
                          <a:latin typeface="楷体" panose="02010609060101010101" charset="-122"/>
                          <a:ea typeface="楷体" panose="02010609060101010101" charset="-122"/>
                          <a:cs typeface="楷体" panose="02010609060101010101" charset="-122"/>
                        </a:rPr>
                        <a:t>角度</a:t>
                      </a:r>
                      <a:r>
                        <a:rPr lang="en-US" sz="1600" b="1">
                          <a:solidFill>
                            <a:srgbClr val="FF0000"/>
                          </a:solidFill>
                          <a:latin typeface="楷体" panose="02010609060101010101" charset="-122"/>
                          <a:ea typeface="楷体" panose="02010609060101010101" charset="-122"/>
                          <a:cs typeface="楷体" panose="02010609060101010101" charset="-122"/>
                        </a:rPr>
                        <a:t>作答；从扩张战争、人口迁徙、商贸活动是文明交流和联系的途径</a:t>
                      </a:r>
                      <a:r>
                        <a:rPr lang="en-US" sz="1600" b="1" u="sng">
                          <a:solidFill>
                            <a:srgbClr val="FF0000"/>
                          </a:solidFill>
                          <a:latin typeface="楷体" panose="02010609060101010101" charset="-122"/>
                          <a:ea typeface="楷体" panose="02010609060101010101" charset="-122"/>
                          <a:cs typeface="楷体" panose="02010609060101010101" charset="-122"/>
                        </a:rPr>
                        <a:t>角度</a:t>
                      </a:r>
                      <a:r>
                        <a:rPr lang="en-US" sz="1600" b="1">
                          <a:solidFill>
                            <a:srgbClr val="FF0000"/>
                          </a:solidFill>
                          <a:latin typeface="楷体" panose="02010609060101010101" charset="-122"/>
                          <a:ea typeface="楷体" panose="02010609060101010101" charset="-122"/>
                          <a:cs typeface="楷体" panose="02010609060101010101" charset="-122"/>
                        </a:rPr>
                        <a:t>作答。</a:t>
                      </a:r>
                      <a:endParaRPr lang="en-US" sz="1600" b="1">
                        <a:solidFill>
                          <a:srgbClr val="FF0000"/>
                        </a:solidFill>
                        <a:latin typeface="楷体" panose="02010609060101010101" charset="-122"/>
                        <a:ea typeface="楷体" panose="02010609060101010101" charset="-122"/>
                        <a:cs typeface="楷体" panose="02010609060101010101" charset="-122"/>
                      </a:endParaRPr>
                    </a:p>
                    <a:p>
                      <a:pPr indent="0">
                        <a:buNone/>
                      </a:pPr>
                      <a:r>
                        <a:rPr lang="en-US" sz="1600" b="1">
                          <a:solidFill>
                            <a:srgbClr val="FF0000"/>
                          </a:solidFill>
                          <a:latin typeface="楷体" panose="02010609060101010101" charset="-122"/>
                          <a:ea typeface="楷体" panose="02010609060101010101" charset="-122"/>
                          <a:cs typeface="楷体" panose="02010609060101010101" charset="-122"/>
                        </a:rPr>
                        <a:t>图7从以农业文明的视角看人类文明发展的</a:t>
                      </a:r>
                      <a:r>
                        <a:rPr lang="en-US" sz="1600" b="1" u="sng">
                          <a:solidFill>
                            <a:srgbClr val="FF0000"/>
                          </a:solidFill>
                          <a:latin typeface="楷体" panose="02010609060101010101" charset="-122"/>
                          <a:ea typeface="楷体" panose="02010609060101010101" charset="-122"/>
                          <a:cs typeface="楷体" panose="02010609060101010101" charset="-122"/>
                        </a:rPr>
                        <a:t>角度</a:t>
                      </a:r>
                      <a:r>
                        <a:rPr lang="en-US" sz="1600" b="1">
                          <a:solidFill>
                            <a:srgbClr val="FF0000"/>
                          </a:solidFill>
                          <a:latin typeface="楷体" panose="02010609060101010101" charset="-122"/>
                          <a:ea typeface="楷体" panose="02010609060101010101" charset="-122"/>
                          <a:cs typeface="楷体" panose="02010609060101010101" charset="-122"/>
                        </a:rPr>
                        <a:t>作答；从人类文明发展不平衡的</a:t>
                      </a:r>
                      <a:r>
                        <a:rPr lang="en-US" sz="1600" b="1" u="sng">
                          <a:solidFill>
                            <a:srgbClr val="FF0000"/>
                          </a:solidFill>
                          <a:latin typeface="楷体" panose="02010609060101010101" charset="-122"/>
                          <a:ea typeface="楷体" panose="02010609060101010101" charset="-122"/>
                          <a:cs typeface="楷体" panose="02010609060101010101" charset="-122"/>
                        </a:rPr>
                        <a:t>角度</a:t>
                      </a:r>
                      <a:r>
                        <a:rPr lang="en-US" sz="1600" b="1">
                          <a:solidFill>
                            <a:srgbClr val="FF0000"/>
                          </a:solidFill>
                          <a:latin typeface="楷体" panose="02010609060101010101" charset="-122"/>
                          <a:ea typeface="楷体" panose="02010609060101010101" charset="-122"/>
                          <a:cs typeface="楷体" panose="02010609060101010101" charset="-122"/>
                        </a:rPr>
                        <a:t>作答。</a:t>
                      </a:r>
                      <a:endParaRPr lang="en-US" altLang="en-US" sz="16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06450">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2023年</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16.（1）该案主要是由哪些矛盾引发的?（6分）</a:t>
                      </a:r>
                      <a:endParaRPr lang="en-US" sz="1600" b="0">
                        <a:latin typeface="黑体" panose="02010609060101010101" pitchFamily="49" charset="-122"/>
                        <a:ea typeface="黑体" panose="02010609060101010101" pitchFamily="49" charset="-122"/>
                        <a:cs typeface="黑体" panose="02010609060101010101" pitchFamily="49" charset="-122"/>
                      </a:endParaRPr>
                    </a:p>
                    <a:p>
                      <a:pPr indent="0">
                        <a:buNone/>
                      </a:pPr>
                      <a:r>
                        <a:rPr lang="en-US" sz="1600" b="1">
                          <a:solidFill>
                            <a:srgbClr val="FF0000"/>
                          </a:solidFill>
                          <a:latin typeface="楷体" panose="02010609060101010101" charset="-122"/>
                          <a:ea typeface="楷体" panose="02010609060101010101" charset="-122"/>
                          <a:cs typeface="黑体" panose="02010609060101010101" pitchFamily="49" charset="-122"/>
                        </a:rPr>
                        <a:t>人地矛盾；棚民与土著的矛盾；生态环境破坏；玉米与传统农作物种植矛盾；一些族人将族产共产私下出租</a:t>
                      </a:r>
                      <a:r>
                        <a:rPr lang="zh-CN" altLang="en-US" sz="1600" b="1">
                          <a:solidFill>
                            <a:srgbClr val="FF0000"/>
                          </a:solidFill>
                          <a:latin typeface="楷体" panose="02010609060101010101" charset="-122"/>
                          <a:ea typeface="楷体" panose="02010609060101010101" charset="-122"/>
                          <a:cs typeface="黑体" panose="02010609060101010101" pitchFamily="49" charset="-122"/>
                        </a:rPr>
                        <a:t>等</a:t>
                      </a:r>
                      <a:r>
                        <a:rPr lang="zh-CN" altLang="en-US" sz="1600" b="1" u="sng">
                          <a:solidFill>
                            <a:srgbClr val="FF0000"/>
                          </a:solidFill>
                          <a:latin typeface="楷体" panose="02010609060101010101" charset="-122"/>
                          <a:ea typeface="楷体" panose="02010609060101010101" charset="-122"/>
                          <a:cs typeface="黑体" panose="02010609060101010101" pitchFamily="49" charset="-122"/>
                        </a:rPr>
                        <a:t>角度</a:t>
                      </a:r>
                      <a:r>
                        <a:rPr lang="en-US" sz="1600" b="1">
                          <a:solidFill>
                            <a:srgbClr val="FF0000"/>
                          </a:solidFill>
                          <a:latin typeface="楷体" panose="02010609060101010101" charset="-122"/>
                          <a:ea typeface="楷体" panose="02010609060101010101" charset="-122"/>
                          <a:cs typeface="黑体" panose="02010609060101010101" pitchFamily="49" charset="-122"/>
                        </a:rPr>
                        <a:t>。</a:t>
                      </a:r>
                      <a:endParaRPr lang="en-US" altLang="en-US" sz="1600" b="1">
                        <a:solidFill>
                          <a:srgbClr val="FF0000"/>
                        </a:solidFill>
                        <a:latin typeface="楷体" panose="02010609060101010101" charset="-122"/>
                        <a:ea typeface="楷体" panose="02010609060101010101"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nvSpPr>
        <p:spPr>
          <a:xfrm>
            <a:off x="-10160" y="6348730"/>
            <a:ext cx="12212320" cy="521970"/>
          </a:xfrm>
          <a:prstGeom prst="rect">
            <a:avLst/>
          </a:prstGeom>
          <a:solidFill>
            <a:srgbClr val="FF0000"/>
          </a:solidFill>
        </p:spPr>
        <p:txBody>
          <a:bodyPr wrap="square" rtlCol="0">
            <a:spAutoFit/>
          </a:bodyPr>
          <a:p>
            <a:pPr algn="ctr"/>
            <a:r>
              <a:rPr lang="zh-CN" sz="2800" b="1">
                <a:solidFill>
                  <a:schemeClr val="bg1"/>
                </a:solidFill>
                <a:latin typeface="黑体" panose="02010609060101010101" pitchFamily="49" charset="-122"/>
                <a:ea typeface="黑体" panose="02010609060101010101" pitchFamily="49" charset="-122"/>
                <a:cs typeface="楷体" panose="02010609060101010101" charset="-122"/>
              </a:rPr>
              <a:t>横向重角度，纵向重层次</a:t>
            </a:r>
            <a:endParaRPr lang="zh-CN" sz="2800" b="1">
              <a:solidFill>
                <a:schemeClr val="bg1"/>
              </a:solidFill>
              <a:latin typeface="黑体" panose="02010609060101010101" pitchFamily="49" charset="-122"/>
              <a:ea typeface="黑体" panose="02010609060101010101" pitchFamily="49" charset="-122"/>
              <a:cs typeface="楷体" panose="02010609060101010101" charset="-122"/>
            </a:endParaRPr>
          </a:p>
        </p:txBody>
      </p:sp>
      <p:sp>
        <p:nvSpPr>
          <p:cNvPr id="3" name="文本框 2"/>
          <p:cNvSpPr txBox="1"/>
          <p:nvPr/>
        </p:nvSpPr>
        <p:spPr>
          <a:xfrm>
            <a:off x="-8255" y="6350"/>
            <a:ext cx="12211685" cy="583565"/>
          </a:xfrm>
          <a:prstGeom prst="rect">
            <a:avLst/>
          </a:prstGeom>
          <a:solidFill>
            <a:srgbClr val="FF0000"/>
          </a:solidFill>
        </p:spPr>
        <p:txBody>
          <a:bodyPr wrap="square" rtlCol="0">
            <a:spAutoFit/>
          </a:bodyPr>
          <a:p>
            <a:pPr algn="ctr"/>
            <a:r>
              <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rPr>
              <a:t>山东卷非选择题作答</a:t>
            </a:r>
            <a:r>
              <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的两大</a:t>
            </a:r>
            <a:r>
              <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rPr>
              <a:t>要求</a:t>
            </a:r>
            <a:endPar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nvGraphicFramePr>
        <p:xfrm>
          <a:off x="1123315" y="845820"/>
          <a:ext cx="9811385" cy="5203825"/>
        </p:xfrm>
        <a:graphic>
          <a:graphicData uri="http://schemas.openxmlformats.org/drawingml/2006/table">
            <a:tbl>
              <a:tblPr firstRow="1" bandRow="1">
                <a:tableStyleId>{5940675A-B579-460E-94D1-54222C63F5DA}</a:tableStyleId>
              </a:tblPr>
              <a:tblGrid>
                <a:gridCol w="863600"/>
                <a:gridCol w="8947785"/>
              </a:tblGrid>
              <a:tr h="46545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题号</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问题设计</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4805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16</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latin typeface="黑体" panose="02010609060101010101" pitchFamily="49" charset="-122"/>
                          <a:ea typeface="黑体" panose="02010609060101010101" pitchFamily="49" charset="-122"/>
                          <a:cs typeface="黑体" panose="02010609060101010101" pitchFamily="49" charset="-122"/>
                        </a:rPr>
                        <a:t>概括说明“江南经济区”的变化体现了汉唐时期怎样的经济发展趋势。</a:t>
                      </a:r>
                      <a:endParaRPr lang="en-US" sz="2000" b="0">
                        <a:latin typeface="黑体" panose="02010609060101010101" pitchFamily="49" charset="-122"/>
                        <a:ea typeface="黑体" panose="02010609060101010101" pitchFamily="49" charset="-122"/>
                        <a:cs typeface="黑体" panose="02010609060101010101" pitchFamily="49" charset="-122"/>
                      </a:endParaRPr>
                    </a:p>
                    <a:p>
                      <a:pPr indent="0" fontAlgn="auto">
                        <a:lnSpc>
                          <a:spcPct val="150000"/>
                        </a:lnSpc>
                        <a:buNone/>
                      </a:pPr>
                      <a:r>
                        <a:rPr lang="zh-CN" altLang="en-US" sz="1800" b="0">
                          <a:latin typeface="楷体" panose="02010609060101010101" charset="-122"/>
                          <a:ea typeface="楷体" panose="02010609060101010101" charset="-122"/>
                          <a:cs typeface="黑体" panose="02010609060101010101" pitchFamily="49" charset="-122"/>
                        </a:rPr>
                        <a:t>从中心城市、交通干线、区域范围、海陆贸易、人口分布、经济格局等</a:t>
                      </a:r>
                      <a:r>
                        <a:rPr lang="zh-CN" altLang="en-US" sz="1800" b="0" u="sng">
                          <a:solidFill>
                            <a:srgbClr val="FF0000"/>
                          </a:solidFill>
                          <a:latin typeface="楷体" panose="02010609060101010101" charset="-122"/>
                          <a:ea typeface="楷体" panose="02010609060101010101" charset="-122"/>
                          <a:cs typeface="黑体" panose="02010609060101010101" pitchFamily="49" charset="-122"/>
                        </a:rPr>
                        <a:t>角度</a:t>
                      </a:r>
                      <a:endParaRPr lang="zh-CN" altLang="en-US" sz="1800" b="0" u="sng">
                        <a:solidFill>
                          <a:srgbClr val="FF0000"/>
                        </a:solidFill>
                        <a:latin typeface="楷体" panose="02010609060101010101" charset="-122"/>
                        <a:ea typeface="楷体" panose="02010609060101010101"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94840">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17</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latin typeface="黑体" panose="02010609060101010101" pitchFamily="49" charset="-122"/>
                          <a:ea typeface="黑体" panose="02010609060101010101" pitchFamily="49" charset="-122"/>
                          <a:cs typeface="黑体" panose="02010609060101010101" pitchFamily="49" charset="-122"/>
                        </a:rPr>
                        <a:t>(1)大聪的讲述，会让小敏对“鸦片战争”形成怎样的认识?(6分)</a:t>
                      </a:r>
                      <a:endParaRPr lang="en-US" sz="2000" b="0">
                        <a:latin typeface="黑体" panose="02010609060101010101" pitchFamily="49" charset="-122"/>
                        <a:ea typeface="黑体" panose="02010609060101010101" pitchFamily="49" charset="-122"/>
                        <a:cs typeface="黑体" panose="02010609060101010101" pitchFamily="49" charset="-122"/>
                      </a:endParaRPr>
                    </a:p>
                    <a:p>
                      <a:pPr indent="0" fontAlgn="auto">
                        <a:lnSpc>
                          <a:spcPct val="150000"/>
                        </a:lnSpc>
                        <a:buNone/>
                      </a:pPr>
                      <a:r>
                        <a:rPr lang="zh-CN" altLang="en-US" sz="1800" b="0">
                          <a:latin typeface="楷体" panose="02010609060101010101" charset="-122"/>
                          <a:ea typeface="楷体" panose="02010609060101010101" charset="-122"/>
                          <a:cs typeface="黑体" panose="02010609060101010101" pitchFamily="49" charset="-122"/>
                        </a:rPr>
                        <a:t>从战争原因、失败原因、战争影响与救亡意识等</a:t>
                      </a:r>
                      <a:r>
                        <a:rPr lang="zh-CN" altLang="en-US" sz="1800" b="0" u="sng">
                          <a:solidFill>
                            <a:srgbClr val="FF0000"/>
                          </a:solidFill>
                          <a:latin typeface="楷体" panose="02010609060101010101" charset="-122"/>
                          <a:ea typeface="楷体" panose="02010609060101010101" charset="-122"/>
                          <a:cs typeface="黑体" panose="02010609060101010101" pitchFamily="49" charset="-122"/>
                        </a:rPr>
                        <a:t>角度</a:t>
                      </a:r>
                      <a:endParaRPr lang="en-US" sz="1800" b="0">
                        <a:latin typeface="楷体" panose="02010609060101010101" charset="-122"/>
                        <a:ea typeface="楷体" panose="02010609060101010101" charset="-122"/>
                        <a:cs typeface="黑体" panose="02010609060101010101" pitchFamily="49" charset="-122"/>
                      </a:endParaRPr>
                    </a:p>
                    <a:p>
                      <a:pPr indent="0" fontAlgn="auto">
                        <a:lnSpc>
                          <a:spcPct val="150000"/>
                        </a:lnSpc>
                        <a:buNone/>
                      </a:pPr>
                      <a:r>
                        <a:rPr lang="en-US" sz="2000" b="0">
                          <a:latin typeface="黑体" panose="02010609060101010101" pitchFamily="49" charset="-122"/>
                          <a:ea typeface="黑体" panose="02010609060101010101" pitchFamily="49" charset="-122"/>
                          <a:cs typeface="黑体" panose="02010609060101010101" pitchFamily="49" charset="-122"/>
                        </a:rPr>
                        <a:t>(2)你认为应如何书写“鸦片战争”?说明理由。(7分)</a:t>
                      </a:r>
                      <a:endParaRPr lang="en-US" sz="2000" b="0">
                        <a:latin typeface="黑体" panose="02010609060101010101" pitchFamily="49" charset="-122"/>
                        <a:ea typeface="黑体" panose="02010609060101010101" pitchFamily="49" charset="-122"/>
                        <a:cs typeface="黑体" panose="02010609060101010101" pitchFamily="49" charset="-122"/>
                      </a:endParaRPr>
                    </a:p>
                    <a:p>
                      <a:pPr indent="0" fontAlgn="auto">
                        <a:lnSpc>
                          <a:spcPct val="150000"/>
                        </a:lnSpc>
                        <a:buNone/>
                      </a:pPr>
                      <a:r>
                        <a:rPr lang="zh-CN" altLang="en-US" sz="1800" b="0">
                          <a:latin typeface="楷体" panose="02010609060101010101" charset="-122"/>
                          <a:ea typeface="楷体" panose="02010609060101010101" charset="-122"/>
                          <a:cs typeface="黑体" panose="02010609060101010101" pitchFamily="49" charset="-122"/>
                        </a:rPr>
                        <a:t>从世界性、近代性、唯物史观等</a:t>
                      </a:r>
                      <a:r>
                        <a:rPr lang="zh-CN" altLang="en-US" sz="1800" b="0" u="sng">
                          <a:solidFill>
                            <a:srgbClr val="FF0000"/>
                          </a:solidFill>
                          <a:latin typeface="楷体" panose="02010609060101010101" charset="-122"/>
                          <a:ea typeface="楷体" panose="02010609060101010101" charset="-122"/>
                          <a:cs typeface="黑体" panose="02010609060101010101" pitchFamily="49" charset="-122"/>
                        </a:rPr>
                        <a:t>角度</a:t>
                      </a:r>
                      <a:endParaRPr lang="zh-CN" altLang="en-US" sz="1800" b="0" u="sng">
                        <a:solidFill>
                          <a:srgbClr val="FF0000"/>
                        </a:solidFill>
                        <a:latin typeface="楷体" panose="02010609060101010101" charset="-122"/>
                        <a:ea typeface="楷体" panose="02010609060101010101"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48055">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18</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latin typeface="黑体" panose="02010609060101010101" pitchFamily="49" charset="-122"/>
                          <a:ea typeface="黑体" panose="02010609060101010101" pitchFamily="49" charset="-122"/>
                          <a:cs typeface="黑体" panose="02010609060101010101" pitchFamily="49" charset="-122"/>
                        </a:rPr>
                        <a:t>提取材料信息，以“上海·缩影”为题写一则历史短文。(14分)</a:t>
                      </a:r>
                      <a:endParaRPr lang="en-US" sz="2000" b="0">
                        <a:latin typeface="黑体" panose="02010609060101010101" pitchFamily="49" charset="-122"/>
                        <a:ea typeface="黑体" panose="02010609060101010101" pitchFamily="49" charset="-122"/>
                        <a:cs typeface="黑体" panose="02010609060101010101" pitchFamily="49" charset="-122"/>
                      </a:endParaRPr>
                    </a:p>
                    <a:p>
                      <a:pPr indent="0" fontAlgn="auto">
                        <a:lnSpc>
                          <a:spcPct val="150000"/>
                        </a:lnSpc>
                        <a:buNone/>
                      </a:pPr>
                      <a:r>
                        <a:rPr lang="zh-CN" altLang="en-US" sz="1800" b="0">
                          <a:latin typeface="楷体" panose="02010609060101010101" charset="-122"/>
                          <a:ea typeface="楷体" panose="02010609060101010101" charset="-122"/>
                          <a:cs typeface="楷体" panose="02010609060101010101" charset="-122"/>
                        </a:rPr>
                        <a:t>从资本结构、产业结构、经济格局、经济体制、区域协调等</a:t>
                      </a:r>
                      <a:r>
                        <a:rPr lang="zh-CN" altLang="en-US" sz="1800" b="0" u="sng">
                          <a:solidFill>
                            <a:srgbClr val="FF0000"/>
                          </a:solidFill>
                          <a:latin typeface="楷体" panose="02010609060101010101" charset="-122"/>
                          <a:ea typeface="楷体" panose="02010609060101010101" charset="-122"/>
                          <a:cs typeface="楷体" panose="02010609060101010101" charset="-122"/>
                        </a:rPr>
                        <a:t>角度</a:t>
                      </a:r>
                      <a:endParaRPr lang="zh-CN" altLang="en-US" sz="1800" b="0" u="sng">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47420">
                <a:tc>
                  <a:txBody>
                    <a:bodyPr/>
                    <a:p>
                      <a:pPr indent="0" algn="ctr">
                        <a:buNone/>
                      </a:pPr>
                      <a:r>
                        <a:rPr lang="en-US" sz="2000" b="0">
                          <a:latin typeface="黑体" panose="02010609060101010101" pitchFamily="49" charset="-122"/>
                          <a:ea typeface="黑体" panose="02010609060101010101" pitchFamily="49" charset="-122"/>
                          <a:cs typeface="宋体" panose="02010600030101010101" pitchFamily="2" charset="-122"/>
                        </a:rPr>
                        <a:t>19</a:t>
                      </a:r>
                      <a:endParaRPr lang="en-US" altLang="en-US" sz="2000" b="0">
                        <a:latin typeface="黑体" panose="02010609060101010101" pitchFamily="49" charset="-122"/>
                        <a:ea typeface="黑体" panose="02010609060101010101" pitchFamily="49"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50000"/>
                        </a:lnSpc>
                        <a:buNone/>
                      </a:pPr>
                      <a:r>
                        <a:rPr lang="en-US" sz="2000" b="0">
                          <a:latin typeface="黑体" panose="02010609060101010101" pitchFamily="49" charset="-122"/>
                          <a:ea typeface="黑体" panose="02010609060101010101" pitchFamily="49" charset="-122"/>
                          <a:cs typeface="黑体" panose="02010609060101010101" pitchFamily="49" charset="-122"/>
                        </a:rPr>
                        <a:t>阅读材料，回答问题：非洲的“解放”。(16分)</a:t>
                      </a:r>
                      <a:endParaRPr lang="en-US" sz="2000" b="0">
                        <a:latin typeface="黑体" panose="02010609060101010101" pitchFamily="49" charset="-122"/>
                        <a:ea typeface="黑体" panose="02010609060101010101" pitchFamily="49" charset="-122"/>
                        <a:cs typeface="黑体" panose="02010609060101010101" pitchFamily="49" charset="-122"/>
                      </a:endParaRPr>
                    </a:p>
                    <a:p>
                      <a:pPr indent="0" fontAlgn="auto">
                        <a:lnSpc>
                          <a:spcPct val="150000"/>
                        </a:lnSpc>
                        <a:buNone/>
                      </a:pPr>
                      <a:r>
                        <a:rPr lang="zh-CN" altLang="en-US" sz="1800" b="0">
                          <a:latin typeface="楷体" panose="02010609060101010101" charset="-122"/>
                          <a:ea typeface="楷体" panose="02010609060101010101" charset="-122"/>
                          <a:cs typeface="黑体" panose="02010609060101010101" pitchFamily="49" charset="-122"/>
                        </a:rPr>
                        <a:t>从</a:t>
                      </a:r>
                      <a:r>
                        <a:rPr lang="zh-CN" altLang="en-US" sz="1800">
                          <a:latin typeface="楷体" panose="02010609060101010101" charset="-122"/>
                          <a:ea typeface="楷体" panose="02010609060101010101" charset="-122"/>
                          <a:cs typeface="黑体" panose="02010609060101010101" pitchFamily="49" charset="-122"/>
                          <a:sym typeface="+mn-ea"/>
                        </a:rPr>
                        <a:t>经济结构、</a:t>
                      </a:r>
                      <a:r>
                        <a:rPr lang="zh-CN" altLang="en-US" sz="1800" b="0">
                          <a:latin typeface="楷体" panose="02010609060101010101" charset="-122"/>
                          <a:ea typeface="楷体" panose="02010609060101010101" charset="-122"/>
                          <a:cs typeface="黑体" panose="02010609060101010101" pitchFamily="49" charset="-122"/>
                        </a:rPr>
                        <a:t>政治独立、文化特色，实然与应然对比等</a:t>
                      </a:r>
                      <a:r>
                        <a:rPr lang="zh-CN" altLang="en-US" sz="1800" b="0" u="sng">
                          <a:solidFill>
                            <a:srgbClr val="FF0000"/>
                          </a:solidFill>
                          <a:latin typeface="楷体" panose="02010609060101010101" charset="-122"/>
                          <a:ea typeface="楷体" panose="02010609060101010101" charset="-122"/>
                          <a:cs typeface="黑体" panose="02010609060101010101" pitchFamily="49" charset="-122"/>
                        </a:rPr>
                        <a:t>角度</a:t>
                      </a:r>
                      <a:endParaRPr lang="zh-CN" altLang="en-US" sz="1800" b="0" u="sng">
                        <a:solidFill>
                          <a:srgbClr val="FF0000"/>
                        </a:solidFill>
                        <a:latin typeface="楷体" panose="02010609060101010101" charset="-122"/>
                        <a:ea typeface="楷体" panose="02010609060101010101"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 name="文本框 2"/>
          <p:cNvSpPr txBox="1"/>
          <p:nvPr/>
        </p:nvSpPr>
        <p:spPr>
          <a:xfrm>
            <a:off x="-10160" y="-8890"/>
            <a:ext cx="12212320" cy="645160"/>
          </a:xfrm>
          <a:prstGeom prst="rect">
            <a:avLst/>
          </a:prstGeom>
          <a:solidFill>
            <a:srgbClr val="FF0000"/>
          </a:solidFill>
        </p:spPr>
        <p:txBody>
          <a:bodyPr wrap="square" rtlCol="0">
            <a:spAutoFit/>
          </a:bodyPr>
          <a:p>
            <a:pPr algn="ctr"/>
            <a:r>
              <a:rPr lang="en-US" altLang="zh-CN" sz="36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rPr>
              <a:t>2024</a:t>
            </a:r>
            <a:r>
              <a:rPr lang="zh-CN" altLang="en-US" sz="36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rPr>
              <a:t>年山东卷非选择题的作答要求</a:t>
            </a:r>
            <a:endParaRPr lang="zh-CN" altLang="en-US" sz="36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endParaRPr>
          </a:p>
        </p:txBody>
      </p:sp>
      <p:sp>
        <p:nvSpPr>
          <p:cNvPr id="5" name="文本框 4"/>
          <p:cNvSpPr txBox="1"/>
          <p:nvPr/>
        </p:nvSpPr>
        <p:spPr>
          <a:xfrm>
            <a:off x="-10160" y="6348730"/>
            <a:ext cx="12212320" cy="521970"/>
          </a:xfrm>
          <a:prstGeom prst="rect">
            <a:avLst/>
          </a:prstGeom>
          <a:solidFill>
            <a:srgbClr val="FF0000"/>
          </a:solidFill>
        </p:spPr>
        <p:txBody>
          <a:bodyPr wrap="square" rtlCol="0">
            <a:spAutoFit/>
          </a:bodyPr>
          <a:p>
            <a:pPr algn="ctr"/>
            <a:r>
              <a:rPr lang="zh-CN" sz="2800" b="1">
                <a:solidFill>
                  <a:schemeClr val="bg1"/>
                </a:solidFill>
                <a:latin typeface="黑体" panose="02010609060101010101" pitchFamily="49" charset="-122"/>
                <a:ea typeface="黑体" panose="02010609060101010101" pitchFamily="49" charset="-122"/>
                <a:cs typeface="楷体" panose="02010609060101010101" charset="-122"/>
              </a:rPr>
              <a:t>横向重角度，纵向重层次</a:t>
            </a:r>
            <a:endParaRPr lang="zh-CN" sz="2800" b="1">
              <a:solidFill>
                <a:schemeClr val="bg1"/>
              </a:solidFill>
              <a:latin typeface="黑体" panose="02010609060101010101" pitchFamily="49" charset="-122"/>
              <a:ea typeface="黑体" panose="02010609060101010101" pitchFamily="49" charset="-122"/>
              <a:cs typeface="楷体" panose="02010609060101010101"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1073" name="Picture 2"/>
          <p:cNvPicPr>
            <a:picLocks noChangeAspect="1"/>
          </p:cNvPicPr>
          <p:nvPr/>
        </p:nvPicPr>
        <p:blipFill>
          <a:blip r:embed="rId1"/>
          <a:srcRect l="8264" t="19832" r="5415" b="13585"/>
          <a:stretch>
            <a:fillRect/>
          </a:stretch>
        </p:blipFill>
        <p:spPr>
          <a:xfrm>
            <a:off x="508000" y="1270000"/>
            <a:ext cx="11472333" cy="4197351"/>
          </a:xfrm>
          <a:prstGeom prst="rect">
            <a:avLst/>
          </a:prstGeom>
          <a:noFill/>
          <a:ln w="9525">
            <a:noFill/>
          </a:ln>
        </p:spPr>
      </p:pic>
      <p:sp>
        <p:nvSpPr>
          <p:cNvPr id="131074" name="Oval 4"/>
          <p:cNvSpPr/>
          <p:nvPr/>
        </p:nvSpPr>
        <p:spPr>
          <a:xfrm>
            <a:off x="6604000" y="1981200"/>
            <a:ext cx="1162051" cy="914400"/>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p>
            <a:endParaRPr lang="zh-CN" altLang="en-US" sz="2400" dirty="0">
              <a:latin typeface="Arial" panose="020B0604020202020204" pitchFamily="34" charset="0"/>
              <a:ea typeface="宋体" panose="02010600030101010101" pitchFamily="2" charset="-122"/>
            </a:endParaRPr>
          </a:p>
        </p:txBody>
      </p:sp>
      <p:sp>
        <p:nvSpPr>
          <p:cNvPr id="222213" name="Text Box 5"/>
          <p:cNvSpPr txBox="1">
            <a:spLocks noChangeArrowheads="1"/>
          </p:cNvSpPr>
          <p:nvPr/>
        </p:nvSpPr>
        <p:spPr bwMode="auto">
          <a:xfrm>
            <a:off x="6604000" y="2082800"/>
            <a:ext cx="1151467" cy="583565"/>
          </a:xfrm>
          <a:prstGeom prst="rect">
            <a:avLst/>
          </a:prstGeom>
          <a:noFill/>
          <a:ln w="9525">
            <a:noFill/>
            <a:miter lim="800000"/>
          </a:ln>
          <a:effectLst/>
        </p:spPr>
        <p:txBody>
          <a:bodyPr>
            <a:spAutoFit/>
          </a:bodyPr>
          <a:lstStyle/>
          <a:p>
            <a:pPr marR="0" algn="ctr" defTabSz="914400">
              <a:spcBef>
                <a:spcPct val="50000"/>
              </a:spcBef>
              <a:buClrTx/>
              <a:buSzTx/>
              <a:buFontTx/>
              <a:defRPr/>
            </a:pPr>
            <a:r>
              <a:rPr kumimoji="0" lang="zh-CN" altLang="en-US" sz="3200" b="1" kern="1200" cap="none" spc="0" normalizeH="0" baseline="0" noProof="0">
                <a:solidFill>
                  <a:srgbClr val="0000CC"/>
                </a:solidFill>
                <a:effectLst>
                  <a:outerShdw blurRad="38100" dist="38100" dir="2700000" algn="tl">
                    <a:srgbClr val="C0C0C0"/>
                  </a:outerShdw>
                </a:effectLst>
                <a:latin typeface="Arial" panose="020B0604020202020204" pitchFamily="34" charset="0"/>
                <a:ea typeface="宋体" panose="02010600030101010101" pitchFamily="2" charset="-122"/>
                <a:cs typeface="+mn-cs"/>
              </a:rPr>
              <a:t>三维</a:t>
            </a:r>
            <a:endParaRPr kumimoji="0" lang="zh-CN" altLang="en-US" sz="3200" b="1" kern="1200" cap="none" spc="0" normalizeH="0" baseline="0" noProof="0">
              <a:solidFill>
                <a:srgbClr val="0000CC"/>
              </a:solidFill>
              <a:effectLst>
                <a:outerShdw blurRad="38100" dist="38100" dir="2700000" algn="tl">
                  <a:srgbClr val="C0C0C0"/>
                </a:outerShdw>
              </a:effectLst>
              <a:latin typeface="Arial" panose="020B0604020202020204" pitchFamily="34" charset="0"/>
              <a:ea typeface="宋体" panose="02010600030101010101" pitchFamily="2" charset="-122"/>
              <a:cs typeface="+mn-cs"/>
            </a:endParaRPr>
          </a:p>
        </p:txBody>
      </p:sp>
      <p:sp>
        <p:nvSpPr>
          <p:cNvPr id="131076" name="Text Box 6"/>
          <p:cNvSpPr txBox="1"/>
          <p:nvPr/>
        </p:nvSpPr>
        <p:spPr>
          <a:xfrm>
            <a:off x="6288617" y="3282950"/>
            <a:ext cx="1919816" cy="583565"/>
          </a:xfrm>
          <a:prstGeom prst="rect">
            <a:avLst/>
          </a:prstGeom>
          <a:solidFill>
            <a:schemeClr val="accent1"/>
          </a:solidFill>
          <a:ln w="9525">
            <a:noFill/>
          </a:ln>
        </p:spPr>
        <p:txBody>
          <a:bodyPr anchor="t">
            <a:spAutoFit/>
          </a:bodyPr>
          <a:p>
            <a:pPr>
              <a:spcBef>
                <a:spcPct val="50000"/>
              </a:spcBef>
            </a:pPr>
            <a:r>
              <a:rPr lang="zh-CN" altLang="en-US" sz="3200" b="1" dirty="0">
                <a:solidFill>
                  <a:srgbClr val="FF0000"/>
                </a:solidFill>
                <a:latin typeface="Arial" panose="020B0604020202020204" pitchFamily="34" charset="0"/>
                <a:ea typeface="宋体" panose="02010600030101010101" pitchFamily="2" charset="-122"/>
              </a:rPr>
              <a:t>课程三维</a:t>
            </a:r>
            <a:endParaRPr lang="zh-CN" altLang="en-US" sz="3200" b="1" dirty="0">
              <a:solidFill>
                <a:srgbClr val="FF0000"/>
              </a:solidFill>
              <a:latin typeface="Arial" panose="020B0604020202020204" pitchFamily="34" charset="0"/>
              <a:ea typeface="宋体" panose="02010600030101010101" pitchFamily="2" charset="-122"/>
            </a:endParaRPr>
          </a:p>
        </p:txBody>
      </p:sp>
      <p:sp>
        <p:nvSpPr>
          <p:cNvPr id="131079" name="Text Box 9"/>
          <p:cNvSpPr txBox="1"/>
          <p:nvPr/>
        </p:nvSpPr>
        <p:spPr>
          <a:xfrm>
            <a:off x="674370" y="539115"/>
            <a:ext cx="10654030" cy="730885"/>
          </a:xfrm>
          <a:prstGeom prst="rect">
            <a:avLst/>
          </a:prstGeom>
          <a:noFill/>
          <a:ln w="9525">
            <a:noFill/>
          </a:ln>
        </p:spPr>
        <p:txBody>
          <a:bodyPr wrap="square" anchor="t">
            <a:spAutoFit/>
          </a:bodyPr>
          <a:p>
            <a:pPr algn="ctr">
              <a:lnSpc>
                <a:spcPct val="130000"/>
              </a:lnSpc>
              <a:spcBef>
                <a:spcPct val="50000"/>
              </a:spcBef>
            </a:pPr>
            <a:r>
              <a:rPr lang="zh-CN" altLang="en-US" sz="2400" dirty="0">
                <a:solidFill>
                  <a:srgbClr val="FF0000"/>
                </a:solidFill>
                <a:latin typeface="黑体" panose="02010609060101010101" pitchFamily="49" charset="-122"/>
                <a:ea typeface="黑体" panose="02010609060101010101" pitchFamily="49" charset="-122"/>
              </a:rPr>
              <a:t>    </a:t>
            </a:r>
            <a:r>
              <a:rPr lang="zh-CN" altLang="en-US" sz="3200" dirty="0">
                <a:solidFill>
                  <a:srgbClr val="FF0000"/>
                </a:solidFill>
                <a:latin typeface="黑体" panose="02010609060101010101" pitchFamily="49" charset="-122"/>
                <a:ea typeface="黑体" panose="02010609060101010101" pitchFamily="49" charset="-122"/>
              </a:rPr>
              <a:t>高考命题立意的时代变迁</a:t>
            </a:r>
            <a:endParaRPr lang="zh-CN" altLang="en-US" sz="3200"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91716" name="文本框 2291715"/>
          <p:cNvSpPr txBox="1"/>
          <p:nvPr/>
        </p:nvSpPr>
        <p:spPr>
          <a:xfrm>
            <a:off x="-21378" y="3598"/>
            <a:ext cx="12236027" cy="666115"/>
          </a:xfrm>
          <a:prstGeom prst="rect">
            <a:avLst/>
          </a:prstGeom>
          <a:solidFill>
            <a:srgbClr val="0000FF"/>
          </a:solidFill>
          <a:ln w="9525">
            <a:noFill/>
          </a:ln>
          <a:effectLst>
            <a:outerShdw dist="107763" dir="2699999" algn="ctr" rotWithShape="0">
              <a:schemeClr val="bg2">
                <a:alpha val="50000"/>
              </a:schemeClr>
            </a:outerShdw>
          </a:effectLst>
        </p:spPr>
        <p:txBody>
          <a:bodyPr wrap="square">
            <a:spAutoFit/>
          </a:bodyPr>
          <a:p>
            <a:pPr algn="ctr">
              <a:spcBef>
                <a:spcPct val="50000"/>
              </a:spcBef>
            </a:pPr>
            <a:r>
              <a:rPr lang="zh-CN" altLang="en-US" sz="3735" b="1" dirty="0">
                <a:solidFill>
                  <a:schemeClr val="bg1"/>
                </a:solidFill>
                <a:effectLst>
                  <a:outerShdw blurRad="38100" dist="38100" dir="2700000">
                    <a:srgbClr val="000000"/>
                  </a:outerShdw>
                </a:effectLst>
                <a:latin typeface="Arial" panose="020B0604020202020204" pitchFamily="34" charset="0"/>
                <a:ea typeface="黑体" panose="02010609060101010101" pitchFamily="49" charset="-122"/>
              </a:rPr>
              <a:t>山东卷分层评价标准 </a:t>
            </a:r>
            <a:endParaRPr lang="zh-CN" altLang="en-US" sz="3735" b="1" dirty="0">
              <a:solidFill>
                <a:schemeClr val="bg1"/>
              </a:solidFill>
              <a:effectLst>
                <a:outerShdw blurRad="38100" dist="38100" dir="2700000">
                  <a:srgbClr val="000000"/>
                </a:outerShdw>
              </a:effectLst>
              <a:latin typeface="Arial" panose="020B0604020202020204" pitchFamily="34" charset="0"/>
              <a:ea typeface="黑体" panose="02010609060101010101" pitchFamily="49" charset="-122"/>
            </a:endParaRPr>
          </a:p>
        </p:txBody>
      </p:sp>
      <p:graphicFrame>
        <p:nvGraphicFramePr>
          <p:cNvPr id="2291852" name="表格 2291851"/>
          <p:cNvGraphicFramePr/>
          <p:nvPr/>
        </p:nvGraphicFramePr>
        <p:xfrm>
          <a:off x="821055" y="1165860"/>
          <a:ext cx="10363200" cy="4019550"/>
        </p:xfrm>
        <a:graphic>
          <a:graphicData uri="http://schemas.openxmlformats.org/drawingml/2006/table">
            <a:tbl>
              <a:tblPr/>
              <a:tblGrid>
                <a:gridCol w="1636395"/>
                <a:gridCol w="2214245"/>
                <a:gridCol w="2387600"/>
                <a:gridCol w="2061845"/>
                <a:gridCol w="2063115"/>
              </a:tblGrid>
              <a:tr h="619760">
                <a:tc>
                  <a:txBody>
                    <a:bodyPr/>
                    <a:p>
                      <a:pPr algn="ctr"/>
                      <a:r>
                        <a:rPr lang="zh-CN" altLang="en-US" sz="2800" dirty="0">
                          <a:latin typeface="黑体" panose="02010609060101010101" pitchFamily="49" charset="-122"/>
                          <a:ea typeface="黑体" panose="02010609060101010101" pitchFamily="49" charset="-122"/>
                        </a:rPr>
                        <a:t>年度</a:t>
                      </a:r>
                      <a:endParaRPr lang="zh-CN" altLang="en-US" sz="2800" dirty="0">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r>
                        <a:rPr lang="zh-CN" altLang="en-US" sz="2800" dirty="0">
                          <a:latin typeface="黑体" panose="02010609060101010101" pitchFamily="49" charset="-122"/>
                          <a:ea typeface="黑体" panose="02010609060101010101" pitchFamily="49" charset="-122"/>
                        </a:rPr>
                        <a:t>第</a:t>
                      </a:r>
                      <a:r>
                        <a:rPr lang="en-US" altLang="zh-CN" sz="2800">
                          <a:latin typeface="黑体" panose="02010609060101010101" pitchFamily="49" charset="-122"/>
                          <a:ea typeface="黑体" panose="02010609060101010101" pitchFamily="49" charset="-122"/>
                        </a:rPr>
                        <a:t>16</a:t>
                      </a:r>
                      <a:r>
                        <a:rPr lang="zh-CN" altLang="en-US" sz="2800" dirty="0">
                          <a:latin typeface="黑体" panose="02010609060101010101" pitchFamily="49" charset="-122"/>
                          <a:ea typeface="黑体" panose="02010609060101010101" pitchFamily="49" charset="-122"/>
                        </a:rPr>
                        <a:t>题</a:t>
                      </a:r>
                      <a:endParaRPr lang="zh-CN" altLang="en-US" sz="2800" dirty="0">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r>
                        <a:rPr lang="zh-CN" altLang="en-US" sz="2800" dirty="0">
                          <a:latin typeface="黑体" panose="02010609060101010101" pitchFamily="49" charset="-122"/>
                          <a:ea typeface="黑体" panose="02010609060101010101" pitchFamily="49" charset="-122"/>
                        </a:rPr>
                        <a:t>第</a:t>
                      </a:r>
                      <a:r>
                        <a:rPr lang="en-US" altLang="zh-CN" sz="2800">
                          <a:latin typeface="黑体" panose="02010609060101010101" pitchFamily="49" charset="-122"/>
                          <a:ea typeface="黑体" panose="02010609060101010101" pitchFamily="49" charset="-122"/>
                        </a:rPr>
                        <a:t>17</a:t>
                      </a:r>
                      <a:r>
                        <a:rPr lang="zh-CN" altLang="en-US" sz="2800" dirty="0">
                          <a:latin typeface="黑体" panose="02010609060101010101" pitchFamily="49" charset="-122"/>
                          <a:ea typeface="黑体" panose="02010609060101010101" pitchFamily="49" charset="-122"/>
                        </a:rPr>
                        <a:t>题</a:t>
                      </a:r>
                      <a:endParaRPr lang="zh-CN" altLang="en-US" sz="2800" dirty="0">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r>
                        <a:rPr lang="zh-CN" altLang="en-US" sz="2800" dirty="0">
                          <a:latin typeface="黑体" panose="02010609060101010101" pitchFamily="49" charset="-122"/>
                          <a:ea typeface="黑体" panose="02010609060101010101" pitchFamily="49" charset="-122"/>
                        </a:rPr>
                        <a:t>第</a:t>
                      </a:r>
                      <a:r>
                        <a:rPr lang="en-US" altLang="zh-CN" sz="2800">
                          <a:latin typeface="黑体" panose="02010609060101010101" pitchFamily="49" charset="-122"/>
                          <a:ea typeface="黑体" panose="02010609060101010101" pitchFamily="49" charset="-122"/>
                        </a:rPr>
                        <a:t>18</a:t>
                      </a:r>
                      <a:r>
                        <a:rPr lang="zh-CN" altLang="en-US" sz="2800" dirty="0">
                          <a:latin typeface="黑体" panose="02010609060101010101" pitchFamily="49" charset="-122"/>
                          <a:ea typeface="黑体" panose="02010609060101010101" pitchFamily="49" charset="-122"/>
                        </a:rPr>
                        <a:t>题</a:t>
                      </a:r>
                      <a:endParaRPr lang="zh-CN" altLang="en-US" sz="2800" dirty="0">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r>
                        <a:rPr lang="zh-CN" altLang="en-US" sz="2800" dirty="0">
                          <a:latin typeface="黑体" panose="02010609060101010101" pitchFamily="49" charset="-122"/>
                          <a:ea typeface="黑体" panose="02010609060101010101" pitchFamily="49" charset="-122"/>
                        </a:rPr>
                        <a:t>第</a:t>
                      </a:r>
                      <a:r>
                        <a:rPr lang="en-US" altLang="zh-CN" sz="2800">
                          <a:latin typeface="黑体" panose="02010609060101010101" pitchFamily="49" charset="-122"/>
                          <a:ea typeface="黑体" panose="02010609060101010101" pitchFamily="49" charset="-122"/>
                        </a:rPr>
                        <a:t>19</a:t>
                      </a:r>
                      <a:r>
                        <a:rPr lang="zh-CN" altLang="en-US" sz="2800" dirty="0">
                          <a:latin typeface="黑体" panose="02010609060101010101" pitchFamily="49" charset="-122"/>
                          <a:ea typeface="黑体" panose="02010609060101010101" pitchFamily="49" charset="-122"/>
                        </a:rPr>
                        <a:t>题</a:t>
                      </a:r>
                      <a:endParaRPr lang="zh-CN" altLang="en-US" sz="2800" dirty="0">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077595">
                <a:tc>
                  <a:txBody>
                    <a:bodyPr/>
                    <a:p>
                      <a:pPr algn="ctr"/>
                      <a:r>
                        <a:rPr lang="en-US" altLang="zh-CN" sz="2800">
                          <a:latin typeface="黑体" panose="02010609060101010101" pitchFamily="49" charset="-122"/>
                          <a:ea typeface="黑体" panose="02010609060101010101" pitchFamily="49" charset="-122"/>
                        </a:rPr>
                        <a:t>2020</a:t>
                      </a:r>
                      <a:r>
                        <a:rPr lang="zh-CN" altLang="en-US" sz="2800" dirty="0">
                          <a:latin typeface="黑体" panose="02010609060101010101" pitchFamily="49" charset="-122"/>
                          <a:ea typeface="黑体" panose="02010609060101010101" pitchFamily="49" charset="-122"/>
                        </a:rPr>
                        <a:t>年</a:t>
                      </a:r>
                      <a:endParaRPr lang="zh-CN" altLang="en-US" sz="2800" dirty="0">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r>
                        <a:rPr lang="zh-CN" altLang="en-US" sz="2800" dirty="0">
                          <a:latin typeface="黑体" panose="02010609060101010101" pitchFamily="49" charset="-122"/>
                          <a:ea typeface="黑体" panose="02010609060101010101" pitchFamily="49" charset="-122"/>
                        </a:rPr>
                        <a:t>按地图采点</a:t>
                      </a:r>
                      <a:endParaRPr lang="zh-CN" altLang="en-US" sz="2800" dirty="0">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l"/>
                      <a:r>
                        <a:rPr lang="zh-CN" altLang="en-US" sz="2800" dirty="0">
                          <a:latin typeface="黑体" panose="02010609060101010101" pitchFamily="49" charset="-122"/>
                          <a:ea typeface="黑体" panose="02010609060101010101" pitchFamily="49" charset="-122"/>
                        </a:rPr>
                        <a:t>按角度采点</a:t>
                      </a:r>
                      <a:endParaRPr lang="zh-CN" altLang="en-US" sz="2800" dirty="0">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l"/>
                      <a:r>
                        <a:rPr lang="zh-CN" altLang="en-US" sz="2800" dirty="0">
                          <a:latin typeface="黑体" panose="02010609060101010101" pitchFamily="49" charset="-122"/>
                          <a:ea typeface="黑体" panose="02010609060101010101" pitchFamily="49" charset="-122"/>
                        </a:rPr>
                        <a:t>按角度采点</a:t>
                      </a:r>
                      <a:endParaRPr lang="zh-CN" altLang="en-US" sz="2800" dirty="0">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l"/>
                      <a:r>
                        <a:rPr lang="zh-CN" altLang="en-US" sz="2800" b="1" dirty="0">
                          <a:solidFill>
                            <a:srgbClr val="FF0000"/>
                          </a:solidFill>
                          <a:latin typeface="黑体" panose="02010609060101010101" pitchFamily="49" charset="-122"/>
                          <a:ea typeface="黑体" panose="02010609060101010101" pitchFamily="49" charset="-122"/>
                        </a:rPr>
                        <a:t>（</a:t>
                      </a:r>
                      <a:r>
                        <a:rPr lang="en-US" altLang="zh-CN" sz="2800" b="1">
                          <a:solidFill>
                            <a:srgbClr val="FF0000"/>
                          </a:solidFill>
                          <a:latin typeface="黑体" panose="02010609060101010101" pitchFamily="49" charset="-122"/>
                          <a:ea typeface="黑体" panose="02010609060101010101" pitchFamily="49" charset="-122"/>
                        </a:rPr>
                        <a:t>1</a:t>
                      </a:r>
                      <a:r>
                        <a:rPr lang="zh-CN" altLang="en-US" sz="2800" b="1" dirty="0">
                          <a:solidFill>
                            <a:srgbClr val="FF0000"/>
                          </a:solidFill>
                          <a:latin typeface="黑体" panose="02010609060101010101" pitchFamily="49" charset="-122"/>
                          <a:ea typeface="黑体" panose="02010609060101010101" pitchFamily="49" charset="-122"/>
                        </a:rPr>
                        <a:t>）分层</a:t>
                      </a:r>
                      <a:endParaRPr lang="zh-CN" altLang="en-US" sz="2800" b="1" dirty="0">
                        <a:solidFill>
                          <a:srgbClr val="FF0000"/>
                        </a:solidFill>
                        <a:latin typeface="黑体" panose="02010609060101010101" pitchFamily="49" charset="-122"/>
                        <a:ea typeface="黑体" panose="02010609060101010101" pitchFamily="49" charset="-122"/>
                      </a:endParaRPr>
                    </a:p>
                    <a:p>
                      <a:pPr algn="l" eaLnBrk="0" hangingPunct="0"/>
                      <a:r>
                        <a:rPr lang="zh-CN" altLang="en-US" sz="2800" dirty="0">
                          <a:latin typeface="黑体" panose="02010609060101010101" pitchFamily="49" charset="-122"/>
                          <a:ea typeface="黑体" panose="02010609060101010101" pitchFamily="49" charset="-122"/>
                        </a:rPr>
                        <a:t>（</a:t>
                      </a:r>
                      <a:r>
                        <a:rPr lang="en-US" altLang="zh-CN" sz="2800">
                          <a:latin typeface="黑体" panose="02010609060101010101" pitchFamily="49" charset="-122"/>
                          <a:ea typeface="黑体" panose="02010609060101010101" pitchFamily="49" charset="-122"/>
                        </a:rPr>
                        <a:t>2</a:t>
                      </a:r>
                      <a:r>
                        <a:rPr lang="zh-CN" altLang="en-US" sz="2800" dirty="0">
                          <a:latin typeface="黑体" panose="02010609060101010101" pitchFamily="49" charset="-122"/>
                          <a:ea typeface="黑体" panose="02010609060101010101" pitchFamily="49" charset="-122"/>
                        </a:rPr>
                        <a:t>）采点</a:t>
                      </a:r>
                      <a:endParaRPr lang="zh-CN" altLang="en-US" sz="2800" dirty="0">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115060">
                <a:tc>
                  <a:txBody>
                    <a:bodyPr/>
                    <a:p>
                      <a:pPr algn="ctr"/>
                      <a:r>
                        <a:rPr lang="en-US" altLang="zh-CN" sz="2800">
                          <a:latin typeface="黑体" panose="02010609060101010101" pitchFamily="49" charset="-122"/>
                          <a:ea typeface="黑体" panose="02010609060101010101" pitchFamily="49" charset="-122"/>
                        </a:rPr>
                        <a:t>2021</a:t>
                      </a:r>
                      <a:r>
                        <a:rPr lang="zh-CN" altLang="en-US" sz="2800" dirty="0">
                          <a:latin typeface="黑体" panose="02010609060101010101" pitchFamily="49" charset="-122"/>
                          <a:ea typeface="黑体" panose="02010609060101010101" pitchFamily="49" charset="-122"/>
                        </a:rPr>
                        <a:t>年</a:t>
                      </a:r>
                      <a:endParaRPr lang="zh-CN" altLang="en-US" sz="2800" dirty="0">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r>
                        <a:rPr lang="zh-CN" altLang="en-US" sz="2800" dirty="0">
                          <a:latin typeface="黑体" panose="02010609060101010101" pitchFamily="49" charset="-122"/>
                          <a:ea typeface="黑体" panose="02010609060101010101" pitchFamily="49" charset="-122"/>
                        </a:rPr>
                        <a:t>按利弊采点</a:t>
                      </a:r>
                      <a:endParaRPr lang="zh-CN" altLang="en-US" sz="2800" dirty="0">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l"/>
                      <a:r>
                        <a:rPr lang="zh-CN" altLang="en-US" sz="2800" dirty="0">
                          <a:solidFill>
                            <a:srgbClr val="FF0000"/>
                          </a:solidFill>
                          <a:latin typeface="黑体" panose="02010609060101010101" pitchFamily="49" charset="-122"/>
                          <a:ea typeface="黑体" panose="02010609060101010101" pitchFamily="49" charset="-122"/>
                        </a:rPr>
                        <a:t>信息、阐释分层</a:t>
                      </a:r>
                      <a:endParaRPr lang="zh-CN" altLang="en-US" sz="2800" dirty="0">
                        <a:solidFill>
                          <a:srgbClr val="FF0000"/>
                        </a:solidFill>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l"/>
                      <a:r>
                        <a:rPr lang="zh-CN" altLang="en-US" sz="2800" dirty="0">
                          <a:solidFill>
                            <a:srgbClr val="FF0000"/>
                          </a:solidFill>
                          <a:latin typeface="黑体" panose="02010609060101010101" pitchFamily="49" charset="-122"/>
                          <a:ea typeface="黑体" panose="02010609060101010101" pitchFamily="49" charset="-122"/>
                        </a:rPr>
                        <a:t>表述分层</a:t>
                      </a:r>
                      <a:endParaRPr lang="zh-CN" altLang="en-US" sz="2800" dirty="0">
                        <a:solidFill>
                          <a:srgbClr val="FF0000"/>
                        </a:solidFill>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l"/>
                      <a:r>
                        <a:rPr lang="zh-CN" altLang="en-US" sz="2800" dirty="0">
                          <a:latin typeface="黑体" panose="02010609060101010101" pitchFamily="49" charset="-122"/>
                          <a:ea typeface="黑体" panose="02010609060101010101" pitchFamily="49" charset="-122"/>
                        </a:rPr>
                        <a:t>五问采点</a:t>
                      </a:r>
                      <a:endParaRPr lang="zh-CN" altLang="en-US" sz="2800" dirty="0">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207135">
                <a:tc>
                  <a:txBody>
                    <a:bodyPr/>
                    <a:p>
                      <a:pPr algn="ctr"/>
                      <a:r>
                        <a:rPr lang="en-US" altLang="zh-CN" sz="2800">
                          <a:latin typeface="黑体" panose="02010609060101010101" pitchFamily="49" charset="-122"/>
                          <a:ea typeface="黑体" panose="02010609060101010101" pitchFamily="49" charset="-122"/>
                        </a:rPr>
                        <a:t>2022</a:t>
                      </a:r>
                      <a:r>
                        <a:rPr lang="zh-CN" altLang="en-US" sz="2800" dirty="0">
                          <a:latin typeface="黑体" panose="02010609060101010101" pitchFamily="49" charset="-122"/>
                          <a:ea typeface="黑体" panose="02010609060101010101" pitchFamily="49" charset="-122"/>
                        </a:rPr>
                        <a:t>年</a:t>
                      </a:r>
                      <a:endParaRPr lang="zh-CN" altLang="en-US" sz="2800" dirty="0">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r>
                        <a:rPr lang="zh-CN" altLang="en-US" sz="2800" dirty="0">
                          <a:latin typeface="黑体" panose="02010609060101010101" pitchFamily="49" charset="-122"/>
                          <a:ea typeface="黑体" panose="02010609060101010101" pitchFamily="49" charset="-122"/>
                        </a:rPr>
                        <a:t>按角度采点</a:t>
                      </a:r>
                      <a:endParaRPr lang="zh-CN" altLang="en-US" sz="2800" dirty="0">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l"/>
                      <a:r>
                        <a:rPr lang="zh-CN" altLang="en-US" sz="2800" dirty="0">
                          <a:solidFill>
                            <a:srgbClr val="FF0000"/>
                          </a:solidFill>
                          <a:latin typeface="黑体" panose="02010609060101010101" pitchFamily="49" charset="-122"/>
                          <a:ea typeface="黑体" panose="02010609060101010101" pitchFamily="49" charset="-122"/>
                        </a:rPr>
                        <a:t>原因、出路分层</a:t>
                      </a:r>
                      <a:endParaRPr lang="zh-CN" altLang="en-US" sz="2800" dirty="0">
                        <a:solidFill>
                          <a:srgbClr val="FF0000"/>
                        </a:solidFill>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l"/>
                      <a:r>
                        <a:rPr lang="zh-CN" altLang="en-US" sz="2800" dirty="0">
                          <a:solidFill>
                            <a:srgbClr val="FF0000"/>
                          </a:solidFill>
                          <a:latin typeface="黑体" panose="02010609060101010101" pitchFamily="49" charset="-122"/>
                          <a:ea typeface="黑体" panose="02010609060101010101" pitchFamily="49" charset="-122"/>
                        </a:rPr>
                        <a:t>信息、阐释表述分层</a:t>
                      </a:r>
                      <a:endParaRPr lang="zh-CN" altLang="en-US" sz="2800" dirty="0">
                        <a:solidFill>
                          <a:srgbClr val="FF0000"/>
                        </a:solidFill>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l"/>
                      <a:r>
                        <a:rPr lang="zh-CN" altLang="en-US" sz="2800" dirty="0">
                          <a:solidFill>
                            <a:srgbClr val="FF0000"/>
                          </a:solidFill>
                          <a:latin typeface="黑体" panose="02010609060101010101" pitchFamily="49" charset="-122"/>
                          <a:ea typeface="黑体" panose="02010609060101010101" pitchFamily="49" charset="-122"/>
                        </a:rPr>
                        <a:t>设计、理由分层</a:t>
                      </a:r>
                      <a:endParaRPr lang="zh-CN" altLang="en-US" sz="2800" dirty="0">
                        <a:solidFill>
                          <a:srgbClr val="FF0000"/>
                        </a:solidFill>
                        <a:latin typeface="黑体" panose="02010609060101010101" pitchFamily="49" charset="-122"/>
                        <a:ea typeface="黑体" panose="02010609060101010101" pitchFamily="49" charset="-122"/>
                      </a:endParaRPr>
                    </a:p>
                  </a:txBody>
                  <a:tcPr marL="121920" marR="121920" marT="60960" marB="6096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90690" name="文本框 1230852"/>
          <p:cNvSpPr txBox="1"/>
          <p:nvPr/>
        </p:nvSpPr>
        <p:spPr>
          <a:xfrm>
            <a:off x="596900" y="279400"/>
            <a:ext cx="11003915" cy="5955665"/>
          </a:xfrm>
          <a:prstGeom prst="rect">
            <a:avLst/>
          </a:prstGeom>
          <a:noFill/>
          <a:ln w="9525">
            <a:noFill/>
          </a:ln>
        </p:spPr>
        <p:txBody>
          <a:bodyPr wrap="square">
            <a:spAutoFit/>
          </a:bodyPr>
          <a:p>
            <a:pPr indent="457200" fontAlgn="auto">
              <a:lnSpc>
                <a:spcPct val="120000"/>
              </a:lnSpc>
            </a:pPr>
            <a:r>
              <a:rPr lang="en-US" altLang="zh-CN" sz="1865">
                <a:latin typeface="黑体" panose="02010609060101010101" pitchFamily="49" charset="-122"/>
                <a:ea typeface="黑体" panose="02010609060101010101" pitchFamily="49" charset="-122"/>
              </a:rPr>
              <a:t>【</a:t>
            </a:r>
            <a:r>
              <a:rPr lang="zh-CN" altLang="en-US" sz="1865" dirty="0">
                <a:latin typeface="黑体" panose="02010609060101010101" pitchFamily="49" charset="-122"/>
                <a:ea typeface="黑体" panose="02010609060101010101" pitchFamily="49" charset="-122"/>
              </a:rPr>
              <a:t>例</a:t>
            </a:r>
            <a:r>
              <a:rPr lang="en-US" altLang="zh-CN" sz="1865">
                <a:latin typeface="黑体" panose="02010609060101010101" pitchFamily="49" charset="-122"/>
                <a:ea typeface="黑体" panose="02010609060101010101" pitchFamily="49" charset="-122"/>
              </a:rPr>
              <a:t>2】</a:t>
            </a:r>
            <a:r>
              <a:rPr lang="zh-CN" altLang="en-US" sz="1865" dirty="0">
                <a:latin typeface="黑体" panose="02010609060101010101" pitchFamily="49" charset="-122"/>
                <a:ea typeface="黑体" panose="02010609060101010101" pitchFamily="49" charset="-122"/>
              </a:rPr>
              <a:t>（</a:t>
            </a:r>
            <a:r>
              <a:rPr lang="en-US" altLang="zh-CN" sz="1865">
                <a:latin typeface="黑体" panose="02010609060101010101" pitchFamily="49" charset="-122"/>
                <a:ea typeface="黑体" panose="02010609060101010101" pitchFamily="49" charset="-122"/>
              </a:rPr>
              <a:t>2021</a:t>
            </a:r>
            <a:r>
              <a:rPr lang="zh-CN" altLang="en-US" sz="1865" dirty="0">
                <a:latin typeface="黑体" panose="02010609060101010101" pitchFamily="49" charset="-122"/>
                <a:ea typeface="黑体" panose="02010609060101010101" pitchFamily="49" charset="-122"/>
              </a:rPr>
              <a:t>年山东卷第</a:t>
            </a:r>
            <a:r>
              <a:rPr lang="en-US" altLang="zh-CN" sz="1865">
                <a:latin typeface="黑体" panose="02010609060101010101" pitchFamily="49" charset="-122"/>
                <a:ea typeface="黑体" panose="02010609060101010101" pitchFamily="49" charset="-122"/>
              </a:rPr>
              <a:t>17</a:t>
            </a:r>
            <a:r>
              <a:rPr lang="zh-CN" altLang="en-US" sz="1865" dirty="0">
                <a:latin typeface="黑体" panose="02010609060101010101" pitchFamily="49" charset="-122"/>
                <a:ea typeface="黑体" panose="02010609060101010101" pitchFamily="49" charset="-122"/>
              </a:rPr>
              <a:t>题）</a:t>
            </a:r>
            <a:endParaRPr lang="zh-CN" altLang="en-US" sz="1865" dirty="0">
              <a:latin typeface="黑体" panose="02010609060101010101" pitchFamily="49" charset="-122"/>
              <a:ea typeface="黑体" panose="02010609060101010101" pitchFamily="49" charset="-122"/>
            </a:endParaRPr>
          </a:p>
          <a:p>
            <a:pPr indent="457200" fontAlgn="auto">
              <a:lnSpc>
                <a:spcPct val="120000"/>
              </a:lnSpc>
            </a:pPr>
            <a:r>
              <a:rPr lang="zh-CN" altLang="en-US" sz="1865" dirty="0">
                <a:latin typeface="黑体" panose="02010609060101010101" pitchFamily="49" charset="-122"/>
                <a:ea typeface="黑体" panose="02010609060101010101" pitchFamily="49" charset="-122"/>
              </a:rPr>
              <a:t>（一）信息提取：</a:t>
            </a:r>
            <a:endParaRPr lang="zh-CN" altLang="en-US" sz="1865" dirty="0">
              <a:latin typeface="黑体" panose="02010609060101010101" pitchFamily="49" charset="-122"/>
              <a:ea typeface="黑体" panose="02010609060101010101" pitchFamily="49" charset="-122"/>
            </a:endParaRPr>
          </a:p>
          <a:p>
            <a:pPr indent="457200" fontAlgn="auto">
              <a:lnSpc>
                <a:spcPct val="120000"/>
              </a:lnSpc>
            </a:pPr>
            <a:r>
              <a:rPr lang="zh-CN" altLang="en-US" sz="1865" dirty="0">
                <a:latin typeface="黑体" panose="02010609060101010101" pitchFamily="49" charset="-122"/>
                <a:ea typeface="黑体" panose="02010609060101010101" pitchFamily="49" charset="-122"/>
              </a:rPr>
              <a:t>清末、</a:t>
            </a:r>
            <a:r>
              <a:rPr lang="en-US" altLang="zh-CN" sz="1865">
                <a:latin typeface="黑体" panose="02010609060101010101" pitchFamily="49" charset="-122"/>
                <a:ea typeface="黑体" panose="02010609060101010101" pitchFamily="49" charset="-122"/>
              </a:rPr>
              <a:t>1902</a:t>
            </a:r>
            <a:r>
              <a:rPr lang="zh-CN" altLang="en-US" sz="1865" dirty="0">
                <a:latin typeface="黑体" panose="02010609060101010101" pitchFamily="49" charset="-122"/>
                <a:ea typeface="黑体" panose="02010609060101010101" pitchFamily="49" charset="-122"/>
              </a:rPr>
              <a:t>年；画报、阅报；火枪、地球仪；孝、忠、圣经贤传；慧且聪、好学、开智；雄且英，风姿豪迈等。（若从图中提取其他有效信息并加以阐释，言之有理，即可得分。）</a:t>
            </a:r>
            <a:endParaRPr lang="zh-CN" altLang="en-US" sz="1865" dirty="0">
              <a:latin typeface="黑体" panose="02010609060101010101" pitchFamily="49" charset="-122"/>
              <a:ea typeface="黑体" panose="02010609060101010101" pitchFamily="49" charset="-122"/>
            </a:endParaRPr>
          </a:p>
          <a:p>
            <a:pPr indent="457200" fontAlgn="auto">
              <a:lnSpc>
                <a:spcPct val="120000"/>
              </a:lnSpc>
            </a:pPr>
            <a:r>
              <a:rPr lang="zh-CN" altLang="en-US" sz="1865" dirty="0">
                <a:solidFill>
                  <a:srgbClr val="FF0000"/>
                </a:solidFill>
                <a:latin typeface="黑体" panose="02010609060101010101" pitchFamily="49" charset="-122"/>
                <a:ea typeface="黑体" panose="02010609060101010101" pitchFamily="49" charset="-122"/>
              </a:rPr>
              <a:t>层次要求：</a:t>
            </a:r>
            <a:endParaRPr lang="zh-CN" altLang="en-US" sz="1865" dirty="0">
              <a:solidFill>
                <a:srgbClr val="FF0000"/>
              </a:solidFill>
              <a:latin typeface="黑体" panose="02010609060101010101" pitchFamily="49" charset="-122"/>
              <a:ea typeface="黑体" panose="02010609060101010101" pitchFamily="49" charset="-122"/>
            </a:endParaRPr>
          </a:p>
          <a:p>
            <a:pPr indent="457200" fontAlgn="auto">
              <a:lnSpc>
                <a:spcPct val="120000"/>
              </a:lnSpc>
            </a:pPr>
            <a:r>
              <a:rPr lang="zh-CN" altLang="en-US" sz="1865" dirty="0">
                <a:solidFill>
                  <a:srgbClr val="FF0000"/>
                </a:solidFill>
                <a:latin typeface="黑体" panose="02010609060101010101" pitchFamily="49" charset="-122"/>
                <a:ea typeface="黑体" panose="02010609060101010101" pitchFamily="49" charset="-122"/>
              </a:rPr>
              <a:t>层次</a:t>
            </a:r>
            <a:r>
              <a:rPr lang="en-US" altLang="zh-CN" sz="1865">
                <a:solidFill>
                  <a:srgbClr val="FF0000"/>
                </a:solidFill>
                <a:latin typeface="黑体" panose="02010609060101010101" pitchFamily="49" charset="-122"/>
                <a:ea typeface="黑体" panose="02010609060101010101" pitchFamily="49" charset="-122"/>
              </a:rPr>
              <a:t>1</a:t>
            </a:r>
            <a:r>
              <a:rPr lang="zh-CN" altLang="en-US" sz="1865" dirty="0">
                <a:solidFill>
                  <a:srgbClr val="FF0000"/>
                </a:solidFill>
                <a:latin typeface="黑体" panose="02010609060101010101" pitchFamily="49" charset="-122"/>
                <a:ea typeface="黑体" panose="02010609060101010101" pitchFamily="49" charset="-122"/>
              </a:rPr>
              <a:t>：不能根据试题要求从材料中提取有效信息；</a:t>
            </a:r>
            <a:endParaRPr lang="zh-CN" altLang="en-US" sz="1865" dirty="0">
              <a:solidFill>
                <a:srgbClr val="FF0000"/>
              </a:solidFill>
              <a:latin typeface="黑体" panose="02010609060101010101" pitchFamily="49" charset="-122"/>
              <a:ea typeface="黑体" panose="02010609060101010101" pitchFamily="49" charset="-122"/>
            </a:endParaRPr>
          </a:p>
          <a:p>
            <a:pPr indent="457200" fontAlgn="auto">
              <a:lnSpc>
                <a:spcPct val="120000"/>
              </a:lnSpc>
            </a:pPr>
            <a:r>
              <a:rPr lang="zh-CN" altLang="en-US" sz="1865" dirty="0">
                <a:solidFill>
                  <a:srgbClr val="FF0000"/>
                </a:solidFill>
                <a:latin typeface="黑体" panose="02010609060101010101" pitchFamily="49" charset="-122"/>
                <a:ea typeface="黑体" panose="02010609060101010101" pitchFamily="49" charset="-122"/>
              </a:rPr>
              <a:t>层次</a:t>
            </a:r>
            <a:r>
              <a:rPr lang="en-US" altLang="zh-CN" sz="1865">
                <a:solidFill>
                  <a:srgbClr val="FF0000"/>
                </a:solidFill>
                <a:latin typeface="黑体" panose="02010609060101010101" pitchFamily="49" charset="-122"/>
                <a:ea typeface="黑体" panose="02010609060101010101" pitchFamily="49" charset="-122"/>
              </a:rPr>
              <a:t>2</a:t>
            </a:r>
            <a:r>
              <a:rPr lang="zh-CN" altLang="en-US" sz="1865" dirty="0">
                <a:solidFill>
                  <a:srgbClr val="FF0000"/>
                </a:solidFill>
                <a:latin typeface="黑体" panose="02010609060101010101" pitchFamily="49" charset="-122"/>
                <a:ea typeface="黑体" panose="02010609060101010101" pitchFamily="49" charset="-122"/>
              </a:rPr>
              <a:t>：提取信息不够完整，只能从材料中获取部分有效信息；</a:t>
            </a:r>
            <a:endParaRPr lang="zh-CN" altLang="en-US" sz="1865" dirty="0">
              <a:solidFill>
                <a:srgbClr val="FF0000"/>
              </a:solidFill>
              <a:latin typeface="黑体" panose="02010609060101010101" pitchFamily="49" charset="-122"/>
              <a:ea typeface="黑体" panose="02010609060101010101" pitchFamily="49" charset="-122"/>
            </a:endParaRPr>
          </a:p>
          <a:p>
            <a:pPr indent="457200" fontAlgn="auto">
              <a:lnSpc>
                <a:spcPct val="120000"/>
              </a:lnSpc>
            </a:pPr>
            <a:r>
              <a:rPr lang="zh-CN" altLang="en-US" sz="1865" dirty="0">
                <a:solidFill>
                  <a:srgbClr val="FF0000"/>
                </a:solidFill>
                <a:latin typeface="黑体" panose="02010609060101010101" pitchFamily="49" charset="-122"/>
                <a:ea typeface="黑体" panose="02010609060101010101" pitchFamily="49" charset="-122"/>
              </a:rPr>
              <a:t>层次</a:t>
            </a:r>
            <a:r>
              <a:rPr lang="en-US" altLang="zh-CN" sz="1865">
                <a:solidFill>
                  <a:srgbClr val="FF0000"/>
                </a:solidFill>
                <a:latin typeface="黑体" panose="02010609060101010101" pitchFamily="49" charset="-122"/>
                <a:ea typeface="黑体" panose="02010609060101010101" pitchFamily="49" charset="-122"/>
              </a:rPr>
              <a:t>3</a:t>
            </a:r>
            <a:r>
              <a:rPr lang="zh-CN" altLang="en-US" sz="1865" dirty="0">
                <a:solidFill>
                  <a:srgbClr val="FF0000"/>
                </a:solidFill>
                <a:latin typeface="黑体" panose="02010609060101010101" pitchFamily="49" charset="-122"/>
                <a:ea typeface="黑体" panose="02010609060101010101" pitchFamily="49" charset="-122"/>
              </a:rPr>
              <a:t>：全面提取材料信息，并对信息进行恰当的归纳整理。</a:t>
            </a:r>
            <a:endParaRPr lang="zh-CN" altLang="en-US" sz="1865" dirty="0">
              <a:solidFill>
                <a:srgbClr val="FF0000"/>
              </a:solidFill>
              <a:latin typeface="黑体" panose="02010609060101010101" pitchFamily="49" charset="-122"/>
              <a:ea typeface="黑体" panose="02010609060101010101" pitchFamily="49" charset="-122"/>
            </a:endParaRPr>
          </a:p>
          <a:p>
            <a:pPr indent="457200" fontAlgn="auto">
              <a:lnSpc>
                <a:spcPct val="120000"/>
              </a:lnSpc>
            </a:pPr>
            <a:r>
              <a:rPr lang="zh-CN" altLang="en-US" sz="1865" dirty="0">
                <a:latin typeface="黑体" panose="02010609060101010101" pitchFamily="49" charset="-122"/>
                <a:ea typeface="黑体" panose="02010609060101010101" pitchFamily="49" charset="-122"/>
              </a:rPr>
              <a:t>（二）历史闸释</a:t>
            </a:r>
            <a:endParaRPr lang="zh-CN" altLang="en-US" sz="1865" dirty="0">
              <a:latin typeface="黑体" panose="02010609060101010101" pitchFamily="49" charset="-122"/>
              <a:ea typeface="黑体" panose="02010609060101010101" pitchFamily="49" charset="-122"/>
            </a:endParaRPr>
          </a:p>
          <a:p>
            <a:pPr indent="457200" fontAlgn="auto">
              <a:lnSpc>
                <a:spcPct val="120000"/>
              </a:lnSpc>
            </a:pPr>
            <a:r>
              <a:rPr lang="zh-CN" altLang="en-US" sz="1865" dirty="0">
                <a:latin typeface="黑体" panose="02010609060101010101" pitchFamily="49" charset="-122"/>
                <a:ea typeface="黑体" panose="02010609060101010101" pitchFamily="49" charset="-122"/>
              </a:rPr>
              <a:t>阐释内容：</a:t>
            </a:r>
            <a:endParaRPr lang="zh-CN" altLang="en-US" sz="1865" dirty="0">
              <a:latin typeface="黑体" panose="02010609060101010101" pitchFamily="49" charset="-122"/>
              <a:ea typeface="黑体" panose="02010609060101010101" pitchFamily="49" charset="-122"/>
            </a:endParaRPr>
          </a:p>
          <a:p>
            <a:pPr indent="457200" fontAlgn="auto">
              <a:lnSpc>
                <a:spcPct val="120000"/>
              </a:lnSpc>
            </a:pPr>
            <a:r>
              <a:rPr sz="1865">
                <a:latin typeface="黑体" panose="02010609060101010101" pitchFamily="49" charset="-122"/>
                <a:ea typeface="黑体" panose="02010609060101010101" pitchFamily="49" charset="-122"/>
              </a:rPr>
              <a:t>⑴</a:t>
            </a:r>
            <a:r>
              <a:rPr lang="zh-CN" altLang="en-US" sz="1865" dirty="0">
                <a:latin typeface="黑体" panose="02010609060101010101" pitchFamily="49" charset="-122"/>
                <a:ea typeface="黑体" panose="02010609060101010101" pitchFamily="49" charset="-122"/>
              </a:rPr>
              <a:t>“小英雄”形象产生的时代背景；</a:t>
            </a:r>
            <a:r>
              <a:rPr sz="1860">
                <a:latin typeface="黑体" panose="02010609060101010101" pitchFamily="49" charset="-122"/>
                <a:ea typeface="黑体" panose="02010609060101010101" pitchFamily="49" charset="-122"/>
                <a:sym typeface="+mn-ea"/>
              </a:rPr>
              <a:t>⑵</a:t>
            </a:r>
            <a:r>
              <a:rPr lang="zh-CN" altLang="en-US" sz="1865" dirty="0">
                <a:latin typeface="黑体" panose="02010609060101010101" pitchFamily="49" charset="-122"/>
                <a:ea typeface="黑体" panose="02010609060101010101" pitchFamily="49" charset="-122"/>
              </a:rPr>
              <a:t>“小英雄”形象的内涵；</a:t>
            </a:r>
            <a:r>
              <a:rPr sz="1860">
                <a:latin typeface="黑体" panose="02010609060101010101" pitchFamily="49" charset="-122"/>
                <a:ea typeface="黑体" panose="02010609060101010101" pitchFamily="49" charset="-122"/>
                <a:sym typeface="+mn-ea"/>
              </a:rPr>
              <a:t>⑶</a:t>
            </a:r>
            <a:r>
              <a:rPr lang="zh-CN" altLang="en-US" sz="1865" dirty="0">
                <a:latin typeface="黑体" panose="02010609060101010101" pitchFamily="49" charset="-122"/>
                <a:ea typeface="黑体" panose="02010609060101010101" pitchFamily="49" charset="-122"/>
              </a:rPr>
              <a:t>“小英雄”形象的评价。</a:t>
            </a:r>
            <a:endParaRPr lang="zh-CN" altLang="en-US" sz="1865" dirty="0">
              <a:latin typeface="黑体" panose="02010609060101010101" pitchFamily="49" charset="-122"/>
              <a:ea typeface="黑体" panose="02010609060101010101" pitchFamily="49" charset="-122"/>
            </a:endParaRPr>
          </a:p>
          <a:p>
            <a:pPr indent="457200" fontAlgn="auto">
              <a:lnSpc>
                <a:spcPct val="120000"/>
              </a:lnSpc>
            </a:pPr>
            <a:r>
              <a:rPr lang="zh-CN" altLang="en-US" sz="1865" dirty="0">
                <a:solidFill>
                  <a:srgbClr val="FF0000"/>
                </a:solidFill>
                <a:latin typeface="黑体" panose="02010609060101010101" pitchFamily="49" charset="-122"/>
                <a:ea typeface="黑体" panose="02010609060101010101" pitchFamily="49" charset="-122"/>
              </a:rPr>
              <a:t>层次要求：</a:t>
            </a:r>
            <a:endParaRPr lang="zh-CN" altLang="en-US" sz="1865" dirty="0">
              <a:solidFill>
                <a:srgbClr val="FF0000"/>
              </a:solidFill>
              <a:latin typeface="黑体" panose="02010609060101010101" pitchFamily="49" charset="-122"/>
              <a:ea typeface="黑体" panose="02010609060101010101" pitchFamily="49" charset="-122"/>
            </a:endParaRPr>
          </a:p>
          <a:p>
            <a:pPr indent="457200" fontAlgn="auto">
              <a:lnSpc>
                <a:spcPct val="120000"/>
              </a:lnSpc>
            </a:pPr>
            <a:r>
              <a:rPr lang="zh-CN" altLang="en-US" sz="1865" dirty="0">
                <a:solidFill>
                  <a:srgbClr val="FF0000"/>
                </a:solidFill>
                <a:latin typeface="黑体" panose="02010609060101010101" pitchFamily="49" charset="-122"/>
                <a:ea typeface="黑体" panose="02010609060101010101" pitchFamily="49" charset="-122"/>
              </a:rPr>
              <a:t>层次</a:t>
            </a:r>
            <a:r>
              <a:rPr lang="en-US" altLang="zh-CN" sz="1865">
                <a:solidFill>
                  <a:srgbClr val="FF0000"/>
                </a:solidFill>
                <a:latin typeface="黑体" panose="02010609060101010101" pitchFamily="49" charset="-122"/>
                <a:ea typeface="黑体" panose="02010609060101010101" pitchFamily="49" charset="-122"/>
              </a:rPr>
              <a:t>1</a:t>
            </a:r>
            <a:r>
              <a:rPr lang="zh-CN" altLang="en-US" sz="1865" dirty="0">
                <a:solidFill>
                  <a:srgbClr val="FF0000"/>
                </a:solidFill>
                <a:latin typeface="黑体" panose="02010609060101010101" pitchFamily="49" charset="-122"/>
                <a:ea typeface="黑体" panose="02010609060101010101" pitchFamily="49" charset="-122"/>
              </a:rPr>
              <a:t>：没有对历史信息进行解释说明；</a:t>
            </a:r>
            <a:endParaRPr lang="zh-CN" altLang="en-US" sz="1865" dirty="0">
              <a:solidFill>
                <a:srgbClr val="FF0000"/>
              </a:solidFill>
              <a:latin typeface="黑体" panose="02010609060101010101" pitchFamily="49" charset="-122"/>
              <a:ea typeface="黑体" panose="02010609060101010101" pitchFamily="49" charset="-122"/>
            </a:endParaRPr>
          </a:p>
          <a:p>
            <a:pPr indent="457200" fontAlgn="auto">
              <a:lnSpc>
                <a:spcPct val="120000"/>
              </a:lnSpc>
            </a:pPr>
            <a:r>
              <a:rPr lang="zh-CN" altLang="en-US" sz="1865" dirty="0">
                <a:solidFill>
                  <a:srgbClr val="FF0000"/>
                </a:solidFill>
                <a:latin typeface="黑体" panose="02010609060101010101" pitchFamily="49" charset="-122"/>
                <a:ea typeface="黑体" panose="02010609060101010101" pitchFamily="49" charset="-122"/>
              </a:rPr>
              <a:t>层次</a:t>
            </a:r>
            <a:r>
              <a:rPr lang="en-US" altLang="zh-CN" sz="1865">
                <a:solidFill>
                  <a:srgbClr val="FF0000"/>
                </a:solidFill>
                <a:latin typeface="黑体" panose="02010609060101010101" pitchFamily="49" charset="-122"/>
                <a:ea typeface="黑体" panose="02010609060101010101" pitchFamily="49" charset="-122"/>
              </a:rPr>
              <a:t>2</a:t>
            </a:r>
            <a:r>
              <a:rPr lang="zh-CN" altLang="en-US" sz="1865" dirty="0">
                <a:solidFill>
                  <a:srgbClr val="FF0000"/>
                </a:solidFill>
                <a:latin typeface="黑体" panose="02010609060101010101" pitchFamily="49" charset="-122"/>
                <a:ea typeface="黑体" panose="02010609060101010101" pitchFamily="49" charset="-122"/>
              </a:rPr>
              <a:t>：能在历史信息和相关历史现象之间建立起简单联系；</a:t>
            </a:r>
            <a:endParaRPr lang="zh-CN" altLang="en-US" sz="1865" dirty="0">
              <a:solidFill>
                <a:srgbClr val="FF0000"/>
              </a:solidFill>
              <a:latin typeface="黑体" panose="02010609060101010101" pitchFamily="49" charset="-122"/>
              <a:ea typeface="黑体" panose="02010609060101010101" pitchFamily="49" charset="-122"/>
            </a:endParaRPr>
          </a:p>
          <a:p>
            <a:pPr indent="457200" fontAlgn="auto">
              <a:lnSpc>
                <a:spcPct val="120000"/>
              </a:lnSpc>
            </a:pPr>
            <a:r>
              <a:rPr lang="zh-CN" altLang="en-US" sz="1865" dirty="0">
                <a:solidFill>
                  <a:srgbClr val="FF0000"/>
                </a:solidFill>
                <a:latin typeface="黑体" panose="02010609060101010101" pitchFamily="49" charset="-122"/>
                <a:ea typeface="黑体" panose="02010609060101010101" pitchFamily="49" charset="-122"/>
              </a:rPr>
              <a:t>层次</a:t>
            </a:r>
            <a:r>
              <a:rPr lang="en-US" altLang="zh-CN" sz="1865">
                <a:solidFill>
                  <a:srgbClr val="FF0000"/>
                </a:solidFill>
                <a:latin typeface="黑体" panose="02010609060101010101" pitchFamily="49" charset="-122"/>
                <a:ea typeface="黑体" panose="02010609060101010101" pitchFamily="49" charset="-122"/>
              </a:rPr>
              <a:t>3</a:t>
            </a:r>
            <a:r>
              <a:rPr lang="zh-CN" altLang="en-US" sz="1865" dirty="0">
                <a:solidFill>
                  <a:srgbClr val="FF0000"/>
                </a:solidFill>
                <a:latin typeface="黑体" panose="02010609060101010101" pitchFamily="49" charset="-122"/>
                <a:ea typeface="黑体" panose="02010609060101010101" pitchFamily="49" charset="-122"/>
              </a:rPr>
              <a:t>：能在历史信息和相关历史现象之间建立起恰当联系，并分别加以阐释说明；</a:t>
            </a:r>
            <a:endParaRPr lang="zh-CN" altLang="en-US" sz="1865" dirty="0">
              <a:solidFill>
                <a:srgbClr val="FF0000"/>
              </a:solidFill>
              <a:latin typeface="黑体" panose="02010609060101010101" pitchFamily="49" charset="-122"/>
              <a:ea typeface="黑体" panose="02010609060101010101" pitchFamily="49" charset="-122"/>
            </a:endParaRPr>
          </a:p>
          <a:p>
            <a:pPr indent="457200" fontAlgn="auto">
              <a:lnSpc>
                <a:spcPct val="120000"/>
              </a:lnSpc>
            </a:pPr>
            <a:r>
              <a:rPr lang="zh-CN" altLang="en-US" sz="1865" dirty="0">
                <a:solidFill>
                  <a:srgbClr val="FF0000"/>
                </a:solidFill>
                <a:latin typeface="黑体" panose="02010609060101010101" pitchFamily="49" charset="-122"/>
                <a:ea typeface="黑体" panose="02010609060101010101" pitchFamily="49" charset="-122"/>
              </a:rPr>
              <a:t>层次</a:t>
            </a:r>
            <a:r>
              <a:rPr lang="en-US" altLang="zh-CN" sz="1865">
                <a:solidFill>
                  <a:srgbClr val="FF0000"/>
                </a:solidFill>
                <a:latin typeface="黑体" panose="02010609060101010101" pitchFamily="49" charset="-122"/>
                <a:ea typeface="黑体" panose="02010609060101010101" pitchFamily="49" charset="-122"/>
              </a:rPr>
              <a:t>4</a:t>
            </a:r>
            <a:r>
              <a:rPr lang="zh-CN" altLang="en-US" sz="1865" dirty="0">
                <a:solidFill>
                  <a:srgbClr val="FF0000"/>
                </a:solidFill>
                <a:latin typeface="黑体" panose="02010609060101010101" pitchFamily="49" charset="-122"/>
                <a:ea typeface="黑体" panose="02010609060101010101" pitchFamily="49" charset="-122"/>
              </a:rPr>
              <a:t>：能结合时代背景，在历史信息和相关历史现象之间建立起逻辑关系，并在概括归纳的基础上，进行多角度的阐释说明。</a:t>
            </a:r>
            <a:endParaRPr lang="zh-CN" altLang="en-US" sz="1865" dirty="0">
              <a:solidFill>
                <a:srgbClr val="FF0000"/>
              </a:solidFill>
              <a:latin typeface="黑体" panose="02010609060101010101" pitchFamily="49" charset="-122"/>
              <a:ea typeface="黑体" panose="02010609060101010101" pitchFamily="49" charset="-12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4" name="文本框 2296836"/>
          <p:cNvSpPr txBox="1"/>
          <p:nvPr/>
        </p:nvSpPr>
        <p:spPr>
          <a:xfrm>
            <a:off x="875030" y="390525"/>
            <a:ext cx="10442575" cy="5908040"/>
          </a:xfrm>
          <a:prstGeom prst="rect">
            <a:avLst/>
          </a:prstGeom>
          <a:noFill/>
          <a:ln w="9525">
            <a:noFill/>
          </a:ln>
        </p:spPr>
        <p:txBody>
          <a:bodyPr wrap="square" anchor="t">
            <a:spAutoFit/>
          </a:bodyPr>
          <a:p>
            <a:pPr indent="457200" fontAlgn="auto">
              <a:lnSpc>
                <a:spcPct val="150000"/>
              </a:lnSpc>
              <a:spcBef>
                <a:spcPts val="0"/>
              </a:spcBef>
            </a:pPr>
            <a:r>
              <a:rPr lang="en-US" altLang="zh-CN" b="1">
                <a:solidFill>
                  <a:srgbClr val="FF0000"/>
                </a:solidFill>
                <a:latin typeface="黑体" panose="02010609060101010101" pitchFamily="49" charset="-122"/>
                <a:ea typeface="黑体" panose="02010609060101010101" pitchFamily="49" charset="-122"/>
                <a:cs typeface="黑体" panose="02010609060101010101" pitchFamily="49" charset="-122"/>
              </a:rPr>
              <a:t>【</a:t>
            </a:r>
            <a:r>
              <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rPr>
              <a:t>例</a:t>
            </a:r>
            <a:r>
              <a:rPr lang="en-US" altLang="zh-CN" b="1">
                <a:solidFill>
                  <a:srgbClr val="FF0000"/>
                </a:solidFill>
                <a:latin typeface="黑体" panose="02010609060101010101" pitchFamily="49" charset="-122"/>
                <a:ea typeface="黑体" panose="02010609060101010101" pitchFamily="49" charset="-122"/>
                <a:cs typeface="黑体" panose="02010609060101010101" pitchFamily="49" charset="-122"/>
              </a:rPr>
              <a:t>3】</a:t>
            </a:r>
            <a:r>
              <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rPr>
              <a:t>（</a:t>
            </a:r>
            <a:r>
              <a:rPr lang="en-US" altLang="zh-CN" b="1">
                <a:solidFill>
                  <a:srgbClr val="FF0000"/>
                </a:solidFill>
                <a:latin typeface="黑体" panose="02010609060101010101" pitchFamily="49" charset="-122"/>
                <a:ea typeface="黑体" panose="02010609060101010101" pitchFamily="49" charset="-122"/>
                <a:cs typeface="黑体" panose="02010609060101010101" pitchFamily="49" charset="-122"/>
              </a:rPr>
              <a:t>2022</a:t>
            </a:r>
            <a:r>
              <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rPr>
              <a:t>年山东卷第</a:t>
            </a:r>
            <a:r>
              <a:rPr lang="en-US" altLang="zh-CN" b="1" dirty="0">
                <a:solidFill>
                  <a:srgbClr val="FF0000"/>
                </a:solidFill>
                <a:latin typeface="黑体" panose="02010609060101010101" pitchFamily="49" charset="-122"/>
                <a:ea typeface="黑体" panose="02010609060101010101" pitchFamily="49" charset="-122"/>
                <a:cs typeface="黑体" panose="02010609060101010101" pitchFamily="49" charset="-122"/>
              </a:rPr>
              <a:t>17</a:t>
            </a:r>
            <a:r>
              <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rPr>
              <a:t>题</a:t>
            </a:r>
            <a:r>
              <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rPr>
              <a:t>）</a:t>
            </a:r>
            <a:r>
              <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rPr>
              <a:t>（一）社会关注的原因：</a:t>
            </a:r>
            <a:endPar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spcBef>
                <a:spcPts val="0"/>
              </a:spcBef>
            </a:pPr>
            <a:r>
              <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rPr>
              <a:t>作答角度：（作答应主要包括三个角度）</a:t>
            </a:r>
            <a:endPar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spcBef>
                <a:spcPts val="0"/>
              </a:spcBef>
            </a:pPr>
            <a:r>
              <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rPr>
              <a:t>能从近代中国社会处于转型期，新旧思想冲突激烈的时代背景角度作答；</a:t>
            </a:r>
            <a:endPar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spcBef>
                <a:spcPts val="0"/>
              </a:spcBef>
            </a:pPr>
            <a:r>
              <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rPr>
              <a:t>能结合陈独秀等人的社会活动，从五四新文化运动对事件的推动角度作答；</a:t>
            </a:r>
            <a:endPar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spcBef>
                <a:spcPts val="0"/>
              </a:spcBef>
            </a:pPr>
            <a:r>
              <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rPr>
              <a:t>能结合李超与家庭的矛盾，从李超之死与当时社会的关系角度作答。</a:t>
            </a:r>
            <a:endPar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spcBef>
                <a:spcPts val="0"/>
              </a:spcBef>
            </a:pPr>
            <a:r>
              <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rPr>
              <a:t>（若从其他角度作答，言之有理，可的情给分）</a:t>
            </a:r>
            <a:endPar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spcBef>
                <a:spcPts val="0"/>
              </a:spcBef>
            </a:pPr>
            <a:r>
              <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rPr>
              <a:t>层次划分：（按照不同层级对每个角度的阐述进行评价）</a:t>
            </a:r>
            <a:endPar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spcBef>
                <a:spcPts val="0"/>
              </a:spcBef>
            </a:pP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层次1：作答角度具有一定合理性，说明不够充分，表述不够完整；</a:t>
            </a:r>
            <a:endPar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spcBef>
                <a:spcPts val="0"/>
              </a:spcBef>
            </a:pP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层次2：作答角度合理，能密切联系材料和所学知识，说明完整、充分，逻辑严密。</a:t>
            </a:r>
            <a:endPar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spcBef>
                <a:spcPts val="0"/>
              </a:spcBef>
            </a:pPr>
            <a:r>
              <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rPr>
              <a:t>（二）新生的出路：</a:t>
            </a:r>
            <a:endPar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spcBef>
                <a:spcPts val="0"/>
              </a:spcBef>
            </a:pP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层次1：能分别概括三人的观点，并进行简要说明；</a:t>
            </a:r>
            <a:endPar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spcBef>
                <a:spcPts val="0"/>
              </a:spcBef>
            </a:pP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层次2：能结合三人的观点，从个人解放、社会改良、制度变革的关系角度进行较为充分的阐述；</a:t>
            </a:r>
            <a:endPar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ct val="150000"/>
              </a:lnSpc>
              <a:spcBef>
                <a:spcPts val="0"/>
              </a:spcBef>
            </a:pP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层次3：在对三人观点的论述中，能提出自己的见解，并结合史实，阐明在马克思主义指引下进行彻底的革命是“李超们”获得新生的根本途径。</a:t>
            </a:r>
            <a:endPar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4" name="文本框 2296836"/>
          <p:cNvSpPr txBox="1"/>
          <p:nvPr/>
        </p:nvSpPr>
        <p:spPr>
          <a:xfrm>
            <a:off x="1160780" y="647700"/>
            <a:ext cx="10442575" cy="5631180"/>
          </a:xfrm>
          <a:prstGeom prst="rect">
            <a:avLst/>
          </a:prstGeom>
          <a:noFill/>
          <a:ln w="9525">
            <a:noFill/>
          </a:ln>
        </p:spPr>
        <p:txBody>
          <a:bodyPr wrap="square" anchor="t">
            <a:spAutoFit/>
          </a:bodyPr>
          <a:p>
            <a:pPr indent="457200" fontAlgn="auto">
              <a:spcBef>
                <a:spcPts val="0"/>
              </a:spcBef>
            </a:pPr>
            <a:r>
              <a:rPr lang="en-US" altLang="zh-CN" b="1">
                <a:solidFill>
                  <a:srgbClr val="FF0000"/>
                </a:solidFill>
                <a:latin typeface="黑体" panose="02010609060101010101" pitchFamily="49" charset="-122"/>
                <a:ea typeface="黑体" panose="02010609060101010101" pitchFamily="49" charset="-122"/>
                <a:cs typeface="黑体" panose="02010609060101010101" pitchFamily="49" charset="-122"/>
              </a:rPr>
              <a:t>   【</a:t>
            </a:r>
            <a:r>
              <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rPr>
              <a:t>例</a:t>
            </a:r>
            <a:r>
              <a:rPr lang="en-US" altLang="zh-CN" b="1">
                <a:solidFill>
                  <a:srgbClr val="FF0000"/>
                </a:solidFill>
                <a:latin typeface="黑体" panose="02010609060101010101" pitchFamily="49" charset="-122"/>
                <a:ea typeface="黑体" panose="02010609060101010101" pitchFamily="49" charset="-122"/>
                <a:cs typeface="黑体" panose="02010609060101010101" pitchFamily="49" charset="-122"/>
              </a:rPr>
              <a:t>4】</a:t>
            </a:r>
            <a:r>
              <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rPr>
              <a:t>（</a:t>
            </a:r>
            <a:r>
              <a:rPr lang="en-US" altLang="zh-CN" b="1">
                <a:solidFill>
                  <a:srgbClr val="FF0000"/>
                </a:solidFill>
                <a:latin typeface="黑体" panose="02010609060101010101" pitchFamily="49" charset="-122"/>
                <a:ea typeface="黑体" panose="02010609060101010101" pitchFamily="49" charset="-122"/>
                <a:cs typeface="黑体" panose="02010609060101010101" pitchFamily="49" charset="-122"/>
              </a:rPr>
              <a:t>2022</a:t>
            </a:r>
            <a:r>
              <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rPr>
              <a:t>年山东卷第</a:t>
            </a:r>
            <a:r>
              <a:rPr lang="en-US" altLang="zh-CN" b="1" dirty="0">
                <a:solidFill>
                  <a:srgbClr val="FF0000"/>
                </a:solidFill>
                <a:latin typeface="黑体" panose="02010609060101010101" pitchFamily="49" charset="-122"/>
                <a:ea typeface="黑体" panose="02010609060101010101" pitchFamily="49" charset="-122"/>
                <a:cs typeface="黑体" panose="02010609060101010101" pitchFamily="49" charset="-122"/>
              </a:rPr>
              <a:t>18</a:t>
            </a:r>
            <a:r>
              <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rPr>
              <a:t>题）（一）信息提取信息举例：</a:t>
            </a:r>
            <a:r>
              <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rPr>
              <a:t>（1）材料性质类信息：1952年的宣传画《工人新村》；（2）经济生活类信息：工厂、自来水、自行车、电灯、生产模范锦旗、玩具飞机和玩具汽车等；（3）政治寓意类信息：红旗、向日葵、鸽子、报纸等；（4）场景主题类信息：整齐的房子、干净的街道、喜悦的表情、和谐融洽的氛围等。（若能提取其他信息，合理即可）</a:t>
            </a:r>
            <a:endPar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457200" fontAlgn="auto">
              <a:spcBef>
                <a:spcPts val="0"/>
              </a:spcBef>
            </a:pP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层次要求：</a:t>
            </a:r>
            <a:endPar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457200" fontAlgn="auto">
              <a:spcBef>
                <a:spcPts val="0"/>
              </a:spcBef>
            </a:pP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层次1：提取信息不够完整，只能从材料中获取部分零散的有效信息；</a:t>
            </a:r>
            <a:endPar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457200" fontAlgn="auto">
              <a:spcBef>
                <a:spcPts val="0"/>
              </a:spcBef>
            </a:pP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层次2：提取材料信息比较全面，并能对信息进行合理的分类归纳。</a:t>
            </a:r>
            <a:endPar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fontAlgn="auto">
              <a:spcBef>
                <a:spcPts val="0"/>
              </a:spcBef>
            </a:pPr>
            <a:r>
              <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rPr>
              <a:t>   </a:t>
            </a:r>
            <a:r>
              <a:rPr lang="zh-CN" altLang="en-US" b="1" dirty="0">
                <a:solidFill>
                  <a:schemeClr val="tx1"/>
                </a:solidFill>
                <a:latin typeface="黑体" panose="02010609060101010101" pitchFamily="49" charset="-122"/>
                <a:ea typeface="黑体" panose="02010609060101010101" pitchFamily="49" charset="-122"/>
                <a:cs typeface="黑体" panose="02010609060101010101" pitchFamily="49" charset="-122"/>
              </a:rPr>
              <a:t>（</a:t>
            </a:r>
            <a:r>
              <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rPr>
              <a:t>二）历史阐述：</a:t>
            </a:r>
            <a:r>
              <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rPr>
              <a:t>阐述角度：（阐述应主要包括三个角度）</a:t>
            </a:r>
            <a:endPar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fontAlgn="auto">
              <a:spcBef>
                <a:spcPts val="0"/>
              </a:spcBef>
            </a:pPr>
            <a:r>
              <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rPr>
              <a:t>   （1）结合工厂、生产模范锦旗等信息，联系新中国成立后恢复国民经济的努力，从人民对美好生活向往的角度阐述；（2）结合鸽子、和谐融洽的氛围等信息，联系新中国成立后巩固政权的一系列斗争，从社会稳定、人民热爱和平的角度阐述；（3）结合红旗、向日葵等信息，从人民拥护党的领导、认同新生政权的角度阐述。（若从其他角度阐述，言之有理，也可酌情给分）</a:t>
            </a:r>
            <a:endPar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fontAlgn="auto">
              <a:spcBef>
                <a:spcPts val="0"/>
              </a:spcBef>
            </a:pPr>
            <a:r>
              <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rPr>
              <a:t>    层次要求：（按照不同层级对每个角度的阐述进行评价）</a:t>
            </a:r>
            <a:endPar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fontAlgn="auto">
              <a:spcBef>
                <a:spcPts val="0"/>
              </a:spcBef>
            </a:pP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    层次1：能在历史信息和相关历史现象之间建立起简单联系，并加以简要说明；</a:t>
            </a:r>
            <a:endPar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fontAlgn="auto">
              <a:spcBef>
                <a:spcPts val="0"/>
              </a:spcBef>
            </a:pP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    层次2：能结合时代背景，在历史信息和相关历史现象之间建立起密切联系，并在概括归纳的基础上，进行完整、充分的阐释说明。</a:t>
            </a:r>
            <a:endPar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fontAlgn="auto">
              <a:spcBef>
                <a:spcPts val="0"/>
              </a:spcBef>
            </a:pP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   </a:t>
            </a:r>
            <a:r>
              <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rPr>
              <a:t>（三）历史表述</a:t>
            </a:r>
            <a:endPar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fontAlgn="auto">
              <a:spcBef>
                <a:spcPts val="0"/>
              </a:spcBef>
            </a:pP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    层次1：不能表述成文，思路不清，词不达意；</a:t>
            </a:r>
            <a:endPar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fontAlgn="auto">
              <a:spcBef>
                <a:spcPts val="0"/>
              </a:spcBef>
            </a:pP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    层次2：能表述成文，思路不够清晰，语言不够流畅；</a:t>
            </a:r>
            <a:endPar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fontAlgn="auto">
              <a:spcBef>
                <a:spcPts val="0"/>
              </a:spcBef>
            </a:pPr>
            <a:r>
              <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rPr>
              <a:t>    层次3：能表述成文，思路清晰，逻辑严密，语言流畅。</a:t>
            </a:r>
            <a:endParaRPr lang="zh-CN" altLang="en-US"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4" name="文本框 2296836"/>
          <p:cNvSpPr txBox="1"/>
          <p:nvPr/>
        </p:nvSpPr>
        <p:spPr>
          <a:xfrm>
            <a:off x="818515" y="542925"/>
            <a:ext cx="10784840" cy="5169535"/>
          </a:xfrm>
          <a:prstGeom prst="rect">
            <a:avLst/>
          </a:prstGeom>
          <a:noFill/>
          <a:ln w="9525">
            <a:noFill/>
          </a:ln>
        </p:spPr>
        <p:txBody>
          <a:bodyPr wrap="square" anchor="t">
            <a:spAutoFit/>
          </a:bodyPr>
          <a:p>
            <a:pPr indent="457200" fontAlgn="auto">
              <a:lnSpc>
                <a:spcPts val="3300"/>
              </a:lnSpc>
              <a:spcBef>
                <a:spcPts val="0"/>
              </a:spcBef>
            </a:pPr>
            <a:r>
              <a:rPr lang="en-US" altLang="zh-CN" sz="2000" b="1">
                <a:solidFill>
                  <a:srgbClr val="FF0000"/>
                </a:solidFill>
                <a:latin typeface="黑体" panose="02010609060101010101" pitchFamily="49" charset="-122"/>
                <a:ea typeface="黑体" panose="02010609060101010101" pitchFamily="49" charset="-122"/>
                <a:cs typeface="黑体" panose="02010609060101010101" pitchFamily="49" charset="-122"/>
              </a:rPr>
              <a:t>【</a:t>
            </a: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rPr>
              <a:t>例</a:t>
            </a:r>
            <a:r>
              <a:rPr lang="en-US" altLang="zh-CN" sz="2000" b="1">
                <a:solidFill>
                  <a:srgbClr val="FF0000"/>
                </a:solidFill>
                <a:latin typeface="黑体" panose="02010609060101010101" pitchFamily="49" charset="-122"/>
                <a:ea typeface="黑体" panose="02010609060101010101" pitchFamily="49" charset="-122"/>
                <a:cs typeface="黑体" panose="02010609060101010101" pitchFamily="49" charset="-122"/>
              </a:rPr>
              <a:t>5</a:t>
            </a:r>
            <a:r>
              <a:rPr lang="en-US" altLang="zh-CN" sz="2000" b="1">
                <a:solidFill>
                  <a:srgbClr val="FF0000"/>
                </a:solidFill>
                <a:latin typeface="黑体" panose="02010609060101010101" pitchFamily="49" charset="-122"/>
                <a:ea typeface="黑体" panose="02010609060101010101" pitchFamily="49" charset="-122"/>
                <a:cs typeface="黑体" panose="02010609060101010101" pitchFamily="49" charset="-122"/>
              </a:rPr>
              <a:t>】</a:t>
            </a: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rPr>
              <a:t>（</a:t>
            </a:r>
            <a:r>
              <a:rPr lang="en-US" altLang="zh-CN" sz="2000" b="1">
                <a:solidFill>
                  <a:srgbClr val="FF0000"/>
                </a:solidFill>
                <a:latin typeface="黑体" panose="02010609060101010101" pitchFamily="49" charset="-122"/>
                <a:ea typeface="黑体" panose="02010609060101010101" pitchFamily="49" charset="-122"/>
                <a:cs typeface="黑体" panose="02010609060101010101" pitchFamily="49" charset="-122"/>
              </a:rPr>
              <a:t>2022</a:t>
            </a: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rPr>
              <a:t>年山东卷第</a:t>
            </a:r>
            <a:r>
              <a:rPr lang="en-US" altLang="zh-CN" sz="2000" b="1" dirty="0">
                <a:solidFill>
                  <a:srgbClr val="FF0000"/>
                </a:solidFill>
                <a:latin typeface="黑体" panose="02010609060101010101" pitchFamily="49" charset="-122"/>
                <a:ea typeface="黑体" panose="02010609060101010101" pitchFamily="49" charset="-122"/>
                <a:cs typeface="黑体" panose="02010609060101010101" pitchFamily="49" charset="-122"/>
              </a:rPr>
              <a:t>19</a:t>
            </a: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rPr>
              <a:t>题）</a:t>
            </a:r>
            <a:endPar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ts val="3300"/>
              </a:lnSpc>
              <a:spcBef>
                <a:spcPts val="0"/>
              </a:spcBef>
            </a:pPr>
            <a:r>
              <a:rPr lang="zh-CN" altLang="en-US" sz="2000" dirty="0">
                <a:solidFill>
                  <a:schemeClr val="tx1"/>
                </a:solidFill>
                <a:latin typeface="黑体" panose="02010609060101010101" pitchFamily="49" charset="-122"/>
                <a:ea typeface="黑体" panose="02010609060101010101" pitchFamily="49" charset="-122"/>
                <a:cs typeface="黑体" panose="02010609060101010101" pitchFamily="49" charset="-122"/>
              </a:rPr>
              <a:t>（1）图6：从早期人类文明多元、独立发展的角度作答；从人类文明由分散逐步走向区域性联系的角度作答；从扩张战争、人口迁徙、商贸活动是文明交流和联系的途径角度作答。</a:t>
            </a:r>
            <a:endParaRPr lang="zh-CN" altLang="en-US" sz="2000"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ts val="3300"/>
              </a:lnSpc>
              <a:spcBef>
                <a:spcPts val="0"/>
              </a:spcBef>
            </a:pPr>
            <a:r>
              <a:rPr lang="zh-CN" altLang="en-US" sz="2000" dirty="0">
                <a:solidFill>
                  <a:schemeClr val="tx1"/>
                </a:solidFill>
                <a:latin typeface="黑体" panose="02010609060101010101" pitchFamily="49" charset="-122"/>
                <a:ea typeface="黑体" panose="02010609060101010101" pitchFamily="49" charset="-122"/>
                <a:cs typeface="黑体" panose="02010609060101010101" pitchFamily="49" charset="-122"/>
              </a:rPr>
              <a:t>图7：从以农业文明的视角看人类文明发展的角度作答；从人类文明发展不平衡的角度作答。</a:t>
            </a:r>
            <a:endParaRPr lang="zh-CN" altLang="en-US" sz="2000"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ts val="3300"/>
              </a:lnSpc>
              <a:spcBef>
                <a:spcPts val="0"/>
              </a:spcBef>
            </a:pPr>
            <a:r>
              <a:rPr lang="zh-CN" altLang="en-US" sz="2000" dirty="0">
                <a:solidFill>
                  <a:schemeClr val="tx1"/>
                </a:solidFill>
                <a:latin typeface="黑体" panose="02010609060101010101" pitchFamily="49" charset="-122"/>
                <a:ea typeface="黑体" panose="02010609060101010101" pitchFamily="49" charset="-122"/>
                <a:cs typeface="黑体" panose="02010609060101010101" pitchFamily="49" charset="-122"/>
              </a:rPr>
              <a:t>（2）设计：</a:t>
            </a:r>
            <a:endParaRPr lang="zh-CN" altLang="en-US" sz="2000"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ts val="3300"/>
              </a:lnSpc>
              <a:spcBef>
                <a:spcPts val="0"/>
              </a:spcBef>
            </a:pPr>
            <a:r>
              <a:rPr lang="zh-CN" altLang="en-US" sz="2000" dirty="0">
                <a:solidFill>
                  <a:srgbClr val="FF0000"/>
                </a:solidFill>
                <a:latin typeface="黑体" panose="02010609060101010101" pitchFamily="49" charset="-122"/>
                <a:ea typeface="黑体" panose="02010609060101010101" pitchFamily="49" charset="-122"/>
                <a:cs typeface="黑体" panose="02010609060101010101" pitchFamily="49" charset="-122"/>
              </a:rPr>
              <a:t>层次1：主题设计不够恰当，只与当时人类文明发展有一定联系；</a:t>
            </a:r>
            <a:endParaRPr lang="zh-CN" altLang="en-US" sz="2000"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ts val="3300"/>
              </a:lnSpc>
              <a:spcBef>
                <a:spcPts val="0"/>
              </a:spcBef>
            </a:pPr>
            <a:r>
              <a:rPr lang="zh-CN" altLang="en-US" sz="2000" dirty="0">
                <a:solidFill>
                  <a:srgbClr val="FF0000"/>
                </a:solidFill>
                <a:latin typeface="黑体" panose="02010609060101010101" pitchFamily="49" charset="-122"/>
                <a:ea typeface="黑体" panose="02010609060101010101" pitchFamily="49" charset="-122"/>
                <a:cs typeface="黑体" panose="02010609060101010101" pitchFamily="49" charset="-122"/>
              </a:rPr>
              <a:t>层次2：主题设计比较恰当，能反映当时人类文明发展的整体趋势和特征；</a:t>
            </a:r>
            <a:endParaRPr lang="zh-CN" altLang="en-US" sz="2000"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ts val="3300"/>
              </a:lnSpc>
              <a:spcBef>
                <a:spcPts val="0"/>
              </a:spcBef>
            </a:pPr>
            <a:r>
              <a:rPr lang="zh-CN" altLang="en-US" sz="2000" dirty="0">
                <a:solidFill>
                  <a:srgbClr val="FF0000"/>
                </a:solidFill>
                <a:latin typeface="黑体" panose="02010609060101010101" pitchFamily="49" charset="-122"/>
                <a:ea typeface="黑体" panose="02010609060101010101" pitchFamily="49" charset="-122"/>
                <a:cs typeface="黑体" panose="02010609060101010101" pitchFamily="49" charset="-122"/>
              </a:rPr>
              <a:t>层次3：主题设计恰当、准确，反映人类文明整体特征，并有进一步的介绍。</a:t>
            </a:r>
            <a:endParaRPr lang="zh-CN" altLang="en-US" sz="2000"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ts val="3300"/>
              </a:lnSpc>
              <a:spcBef>
                <a:spcPts val="0"/>
              </a:spcBef>
            </a:pPr>
            <a:r>
              <a:rPr lang="zh-CN" altLang="en-US" sz="2000" dirty="0">
                <a:solidFill>
                  <a:schemeClr val="tx1"/>
                </a:solidFill>
                <a:latin typeface="黑体" panose="02010609060101010101" pitchFamily="49" charset="-122"/>
                <a:ea typeface="黑体" panose="02010609060101010101" pitchFamily="49" charset="-122"/>
                <a:cs typeface="黑体" panose="02010609060101010101" pitchFamily="49" charset="-122"/>
              </a:rPr>
              <a:t>理由：</a:t>
            </a:r>
            <a:endParaRPr lang="zh-CN" altLang="en-US" sz="2000"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ts val="3300"/>
              </a:lnSpc>
              <a:spcBef>
                <a:spcPts val="0"/>
              </a:spcBef>
            </a:pPr>
            <a:r>
              <a:rPr lang="zh-CN" altLang="en-US" sz="2000" dirty="0">
                <a:solidFill>
                  <a:srgbClr val="FF0000"/>
                </a:solidFill>
                <a:latin typeface="黑体" panose="02010609060101010101" pitchFamily="49" charset="-122"/>
                <a:ea typeface="黑体" panose="02010609060101010101" pitchFamily="49" charset="-122"/>
                <a:cs typeface="黑体" panose="02010609060101010101" pitchFamily="49" charset="-122"/>
              </a:rPr>
              <a:t>层次1：说明比较宽泛，与主题联系不够密切；</a:t>
            </a:r>
            <a:endParaRPr lang="zh-CN" altLang="en-US" sz="2000"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ts val="3300"/>
              </a:lnSpc>
              <a:spcBef>
                <a:spcPts val="0"/>
              </a:spcBef>
            </a:pPr>
            <a:r>
              <a:rPr lang="zh-CN" altLang="en-US" sz="2000" dirty="0">
                <a:solidFill>
                  <a:srgbClr val="FF0000"/>
                </a:solidFill>
                <a:latin typeface="黑体" panose="02010609060101010101" pitchFamily="49" charset="-122"/>
                <a:ea typeface="黑体" panose="02010609060101010101" pitchFamily="49" charset="-122"/>
                <a:cs typeface="黑体" panose="02010609060101010101" pitchFamily="49" charset="-122"/>
              </a:rPr>
              <a:t>层次2：说明与主题相符合，叙述比较合理；</a:t>
            </a:r>
            <a:endParaRPr lang="zh-CN" altLang="en-US" sz="2000"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457200" fontAlgn="auto">
              <a:lnSpc>
                <a:spcPts val="3300"/>
              </a:lnSpc>
              <a:spcBef>
                <a:spcPts val="0"/>
              </a:spcBef>
            </a:pPr>
            <a:r>
              <a:rPr lang="zh-CN" altLang="en-US" sz="2000" dirty="0">
                <a:solidFill>
                  <a:srgbClr val="FF0000"/>
                </a:solidFill>
                <a:latin typeface="黑体" panose="02010609060101010101" pitchFamily="49" charset="-122"/>
                <a:ea typeface="黑体" panose="02010609060101010101" pitchFamily="49" charset="-122"/>
                <a:cs typeface="黑体" panose="02010609060101010101" pitchFamily="49" charset="-122"/>
              </a:rPr>
              <a:t>层次3：说明契合主题，叙述完整、充分，表述准确。</a:t>
            </a:r>
            <a:endParaRPr lang="zh-CN" altLang="en-US" sz="2000" dirty="0">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64386" name="图片 2064385"/>
          <p:cNvPicPr>
            <a:picLocks noChangeAspect="1"/>
          </p:cNvPicPr>
          <p:nvPr/>
        </p:nvPicPr>
        <p:blipFill>
          <a:blip r:embed="rId1"/>
          <a:srcRect l="13753" t="25041" r="26873" b="14175"/>
          <a:stretch>
            <a:fillRect/>
          </a:stretch>
        </p:blipFill>
        <p:spPr>
          <a:xfrm>
            <a:off x="1750060" y="866775"/>
            <a:ext cx="8337550" cy="4491355"/>
          </a:xfrm>
          <a:prstGeom prst="rect">
            <a:avLst/>
          </a:prstGeom>
          <a:noFill/>
          <a:ln w="9525">
            <a:noFill/>
          </a:ln>
        </p:spPr>
      </p:pic>
      <p:pic>
        <p:nvPicPr>
          <p:cNvPr id="57345" name="图片 2292737" descr="微信图片_20220706145402"/>
          <p:cNvPicPr>
            <a:picLocks noChangeAspect="1"/>
          </p:cNvPicPr>
          <p:nvPr/>
        </p:nvPicPr>
        <p:blipFill>
          <a:blip r:embed="rId2"/>
          <a:srcRect l="20303" t="84758" r="20963" b="5952"/>
          <a:stretch>
            <a:fillRect/>
          </a:stretch>
        </p:blipFill>
        <p:spPr>
          <a:xfrm>
            <a:off x="1194435" y="178435"/>
            <a:ext cx="9448800" cy="840740"/>
          </a:xfrm>
          <a:prstGeom prst="rect">
            <a:avLst/>
          </a:prstGeom>
          <a:noFill/>
          <a:ln w="9525">
            <a:noFill/>
          </a:ln>
        </p:spPr>
      </p:pic>
      <p:sp>
        <p:nvSpPr>
          <p:cNvPr id="2" name="文本框 1"/>
          <p:cNvSpPr txBox="1"/>
          <p:nvPr/>
        </p:nvSpPr>
        <p:spPr>
          <a:xfrm>
            <a:off x="1475740" y="5416550"/>
            <a:ext cx="9241155" cy="398780"/>
          </a:xfrm>
          <a:prstGeom prst="rect">
            <a:avLst/>
          </a:prstGeom>
          <a:noFill/>
        </p:spPr>
        <p:txBody>
          <a:bodyPr wrap="square" rtlCol="0">
            <a:spAutoFit/>
          </a:bodyPr>
          <a:p>
            <a:pPr algn="ctr"/>
            <a:r>
              <a:rPr lang="zh-CN" altLang="en-US" sz="2000">
                <a:solidFill>
                  <a:schemeClr val="tx1"/>
                </a:solidFill>
                <a:latin typeface="楷体" panose="02010609060101010101" charset="-122"/>
                <a:ea typeface="楷体" panose="02010609060101010101" charset="-122"/>
                <a:cs typeface="楷体" panose="02010609060101010101" charset="-122"/>
                <a:sym typeface="+mn-ea"/>
              </a:rPr>
              <a:t>SOLO评分法是质性评价方法，既包含量的方面，也包含质的方面。</a:t>
            </a:r>
            <a:endParaRPr lang="zh-CN" altLang="en-US" sz="2000">
              <a:solidFill>
                <a:schemeClr val="tx1"/>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24130" name="Picture 2"/>
          <p:cNvPicPr>
            <a:picLocks noChangeAspect="1"/>
          </p:cNvPicPr>
          <p:nvPr/>
        </p:nvPicPr>
        <p:blipFill>
          <a:blip r:embed="rId1"/>
          <a:srcRect l="16577" t="23353" r="14519" b="20889"/>
          <a:stretch>
            <a:fillRect/>
          </a:stretch>
        </p:blipFill>
        <p:spPr>
          <a:xfrm>
            <a:off x="1808480" y="895350"/>
            <a:ext cx="9020810" cy="5207000"/>
          </a:xfrm>
          <a:prstGeom prst="rect">
            <a:avLst/>
          </a:prstGeom>
          <a:noFill/>
          <a:ln w="9525">
            <a:noFill/>
          </a:ln>
        </p:spPr>
      </p:pic>
      <p:sp>
        <p:nvSpPr>
          <p:cNvPr id="2" name="文本框 1"/>
          <p:cNvSpPr txBox="1"/>
          <p:nvPr/>
        </p:nvSpPr>
        <p:spPr>
          <a:xfrm>
            <a:off x="-6350" y="0"/>
            <a:ext cx="12198985" cy="706755"/>
          </a:xfrm>
          <a:prstGeom prst="rect">
            <a:avLst/>
          </a:prstGeom>
          <a:solidFill>
            <a:srgbClr val="FF0000"/>
          </a:solidFill>
        </p:spPr>
        <p:txBody>
          <a:bodyPr wrap="square" rtlCol="0">
            <a:spAutoFit/>
          </a:bodyPr>
          <a:p>
            <a:pPr algn="ctr"/>
            <a:r>
              <a:rPr lang="zh-CN" sz="4000" b="1">
                <a:solidFill>
                  <a:schemeClr val="bg1"/>
                </a:solidFill>
                <a:ea typeface="黑体" panose="02010609060101010101" pitchFamily="49" charset="-122"/>
                <a:cs typeface="黑体" panose="02010609060101010101" pitchFamily="49" charset="-122"/>
              </a:rPr>
              <a:t>四、从核心价值的角度看</a:t>
            </a:r>
            <a:endParaRPr lang="zh-CN" sz="4000" b="1">
              <a:solidFill>
                <a:schemeClr val="bg1"/>
              </a:solidFill>
              <a:ea typeface="黑体" panose="02010609060101010101" pitchFamily="49" charset="-122"/>
              <a:cs typeface="黑体" panose="02010609060101010101" pitchFamily="49" charset="-122"/>
            </a:endParaRPr>
          </a:p>
        </p:txBody>
      </p:sp>
      <p:sp>
        <p:nvSpPr>
          <p:cNvPr id="3" name="文本框 2"/>
          <p:cNvSpPr txBox="1"/>
          <p:nvPr/>
        </p:nvSpPr>
        <p:spPr>
          <a:xfrm>
            <a:off x="-6350" y="6291580"/>
            <a:ext cx="12199620" cy="583565"/>
          </a:xfrm>
          <a:prstGeom prst="rect">
            <a:avLst/>
          </a:prstGeom>
          <a:solidFill>
            <a:srgbClr val="FF0000"/>
          </a:solidFill>
        </p:spPr>
        <p:txBody>
          <a:bodyPr wrap="square" rtlCol="0">
            <a:spAutoFit/>
          </a:bodyPr>
          <a:p>
            <a:pPr algn="ctr"/>
            <a:r>
              <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rPr>
              <a:t>必要</a:t>
            </a:r>
            <a:r>
              <a:rPr lang="en-US" altLang="zh-CN" sz="3200" b="1">
                <a:solidFill>
                  <a:schemeClr val="bg1"/>
                </a:solidFill>
                <a:latin typeface="Calibri" panose="020F0502020204030204" charset="0"/>
                <a:ea typeface="黑体" panose="02010609060101010101" pitchFamily="49" charset="-122"/>
                <a:cs typeface="黑体" panose="02010609060101010101" pitchFamily="49" charset="-122"/>
              </a:rPr>
              <a:t>①</a:t>
            </a:r>
            <a:r>
              <a:rPr lang="en-US" altLang="zh-CN" sz="3200" b="1">
                <a:solidFill>
                  <a:schemeClr val="bg1"/>
                </a:solidFill>
                <a:latin typeface="黑体" panose="02010609060101010101" pitchFamily="49" charset="-122"/>
                <a:ea typeface="黑体" panose="02010609060101010101" pitchFamily="49" charset="-122"/>
                <a:cs typeface="黑体" panose="02010609060101010101" pitchFamily="49" charset="-122"/>
              </a:rPr>
              <a:t>——</a:t>
            </a:r>
            <a:r>
              <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rPr>
              <a:t>立德树人</a:t>
            </a:r>
            <a:endPar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25154" name="图片 21505"/>
          <p:cNvPicPr>
            <a:picLocks noChangeAspect="1"/>
          </p:cNvPicPr>
          <p:nvPr/>
        </p:nvPicPr>
        <p:blipFill>
          <a:blip r:embed="rId1"/>
          <a:srcRect l="20143" t="23399" r="17908" b="24280"/>
          <a:stretch>
            <a:fillRect/>
          </a:stretch>
        </p:blipFill>
        <p:spPr>
          <a:xfrm>
            <a:off x="0" y="240665"/>
            <a:ext cx="12192000" cy="4978400"/>
          </a:xfrm>
          <a:prstGeom prst="rect">
            <a:avLst/>
          </a:prstGeom>
          <a:noFill/>
          <a:ln w="9525">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26178" name="Text Box 3"/>
          <p:cNvSpPr txBox="1"/>
          <p:nvPr/>
        </p:nvSpPr>
        <p:spPr>
          <a:xfrm>
            <a:off x="4572000" y="787400"/>
            <a:ext cx="7010400" cy="4225925"/>
          </a:xfrm>
          <a:prstGeom prst="rect">
            <a:avLst/>
          </a:prstGeom>
          <a:noFill/>
          <a:ln w="9525">
            <a:noFill/>
          </a:ln>
        </p:spPr>
        <p:txBody>
          <a:bodyPr>
            <a:spAutoFit/>
          </a:bodyPr>
          <a:p>
            <a:pPr fontAlgn="auto">
              <a:lnSpc>
                <a:spcPct val="140000"/>
              </a:lnSpc>
            </a:pPr>
            <a:r>
              <a:rPr lang="en-US" altLang="zh-CN" sz="2400" b="1" u="sng">
                <a:solidFill>
                  <a:srgbClr val="FF0000"/>
                </a:solidFill>
                <a:latin typeface="Arial" panose="020B0604020202020204" pitchFamily="34" charset="0"/>
              </a:rPr>
              <a:t>■</a:t>
            </a:r>
            <a:r>
              <a:rPr lang="en-US" altLang="zh-CN" sz="2400" b="1" u="sng">
                <a:solidFill>
                  <a:srgbClr val="FF0000"/>
                </a:solidFill>
                <a:latin typeface="黑体" panose="02010609060101010101" pitchFamily="49" charset="-122"/>
                <a:ea typeface="黑体" panose="02010609060101010101" pitchFamily="49" charset="-122"/>
              </a:rPr>
              <a:t>“</a:t>
            </a:r>
            <a:r>
              <a:rPr lang="zh-CN" altLang="en-US" sz="2400" b="1" u="sng" dirty="0">
                <a:solidFill>
                  <a:srgbClr val="FF0000"/>
                </a:solidFill>
                <a:latin typeface="Arial" panose="020B0604020202020204" pitchFamily="34" charset="0"/>
                <a:ea typeface="黑体" panose="02010609060101010101" pitchFamily="49" charset="-122"/>
              </a:rPr>
              <a:t>培养什么人</a:t>
            </a:r>
            <a:r>
              <a:rPr lang="zh-CN" altLang="en-US" sz="2400" b="1" u="sng" dirty="0">
                <a:solidFill>
                  <a:srgbClr val="FF0000"/>
                </a:solidFill>
                <a:latin typeface="黑体" panose="02010609060101010101" pitchFamily="49" charset="-122"/>
                <a:ea typeface="黑体" panose="02010609060101010101" pitchFamily="49" charset="-122"/>
              </a:rPr>
              <a:t>”</a:t>
            </a:r>
            <a:r>
              <a:rPr lang="zh-CN" altLang="en-US" sz="2400" dirty="0">
                <a:latin typeface="Arial" panose="020B0604020202020204" pitchFamily="34" charset="0"/>
                <a:ea typeface="黑体" panose="02010609060101010101" pitchFamily="49" charset="-122"/>
              </a:rPr>
              <a:t>是教育的首要问题。习近平总书记在全国教育大会上对此给出了明确答案，即培养</a:t>
            </a:r>
            <a:r>
              <a:rPr lang="zh-CN" altLang="en-US" sz="2400" u="sng" dirty="0">
                <a:latin typeface="Arial" panose="020B0604020202020204" pitchFamily="34" charset="0"/>
                <a:ea typeface="黑体" panose="02010609060101010101" pitchFamily="49" charset="-122"/>
              </a:rPr>
              <a:t>德智体美劳全面发展</a:t>
            </a:r>
            <a:r>
              <a:rPr lang="zh-CN" altLang="en-US" sz="2400" dirty="0">
                <a:latin typeface="Arial" panose="020B0604020202020204" pitchFamily="34" charset="0"/>
                <a:ea typeface="黑体" panose="02010609060101010101" pitchFamily="49" charset="-122"/>
              </a:rPr>
              <a:t>的社会主义建设者和接班人。</a:t>
            </a:r>
            <a:endParaRPr lang="zh-CN" altLang="en-US" sz="2400" b="1" u="sng" dirty="0">
              <a:solidFill>
                <a:srgbClr val="FF0000"/>
              </a:solidFill>
              <a:latin typeface="Arial" panose="020B0604020202020204" pitchFamily="34" charset="0"/>
              <a:ea typeface="黑体" panose="02010609060101010101" pitchFamily="49" charset="-122"/>
            </a:endParaRPr>
          </a:p>
          <a:p>
            <a:pPr fontAlgn="auto">
              <a:lnSpc>
                <a:spcPct val="140000"/>
              </a:lnSpc>
            </a:pPr>
            <a:r>
              <a:rPr lang="zh-CN" altLang="en-US" sz="2400" b="1" u="sng" dirty="0">
                <a:solidFill>
                  <a:srgbClr val="FF0000"/>
                </a:solidFill>
                <a:latin typeface="Arial" panose="020B0604020202020204" pitchFamily="34" charset="0"/>
                <a:ea typeface="黑体" panose="02010609060101010101" pitchFamily="49" charset="-122"/>
              </a:rPr>
              <a:t>■在</a:t>
            </a:r>
            <a:r>
              <a:rPr lang="zh-CN" altLang="en-US" sz="2400" b="1" u="sng" dirty="0">
                <a:solidFill>
                  <a:srgbClr val="FF0000"/>
                </a:solidFill>
                <a:latin typeface="黑体" panose="02010609060101010101" pitchFamily="49" charset="-122"/>
                <a:ea typeface="黑体" panose="02010609060101010101" pitchFamily="49" charset="-122"/>
              </a:rPr>
              <a:t>“</a:t>
            </a:r>
            <a:r>
              <a:rPr lang="zh-CN" altLang="en-US" sz="2400" b="1" u="sng" dirty="0">
                <a:solidFill>
                  <a:srgbClr val="FF0000"/>
                </a:solidFill>
                <a:latin typeface="Arial" panose="020B0604020202020204" pitchFamily="34" charset="0"/>
                <a:ea typeface="黑体" panose="02010609060101010101" pitchFamily="49" charset="-122"/>
              </a:rPr>
              <a:t>怎样培养人</a:t>
            </a:r>
            <a:r>
              <a:rPr lang="zh-CN" altLang="en-US" sz="2400" b="1" u="sng" dirty="0">
                <a:solidFill>
                  <a:srgbClr val="FF0000"/>
                </a:solidFill>
                <a:latin typeface="黑体" panose="02010609060101010101" pitchFamily="49" charset="-122"/>
                <a:ea typeface="黑体" panose="02010609060101010101" pitchFamily="49" charset="-122"/>
              </a:rPr>
              <a:t>”</a:t>
            </a:r>
            <a:r>
              <a:rPr lang="zh-CN" altLang="en-US" sz="2400" dirty="0">
                <a:latin typeface="Arial" panose="020B0604020202020204" pitchFamily="34" charset="0"/>
                <a:ea typeface="黑体" panose="02010609060101010101" pitchFamily="49" charset="-122"/>
              </a:rPr>
              <a:t>的问题上，习近平总书记进一步指出，要在坚定</a:t>
            </a:r>
            <a:r>
              <a:rPr lang="zh-CN" altLang="en-US" sz="2400" u="sng" dirty="0">
                <a:latin typeface="Arial" panose="020B0604020202020204" pitchFamily="34" charset="0"/>
                <a:ea typeface="黑体" panose="02010609060101010101" pitchFamily="49" charset="-122"/>
              </a:rPr>
              <a:t>理想信念</a:t>
            </a:r>
            <a:r>
              <a:rPr lang="zh-CN" altLang="en-US" sz="2400" dirty="0">
                <a:latin typeface="Arial" panose="020B0604020202020204" pitchFamily="34" charset="0"/>
                <a:ea typeface="黑体" panose="02010609060101010101" pitchFamily="49" charset="-122"/>
              </a:rPr>
              <a:t>上下功夫、在厚植</a:t>
            </a:r>
            <a:r>
              <a:rPr lang="zh-CN" altLang="en-US" sz="2400" u="sng" dirty="0">
                <a:latin typeface="Arial" panose="020B0604020202020204" pitchFamily="34" charset="0"/>
                <a:ea typeface="黑体" panose="02010609060101010101" pitchFamily="49" charset="-122"/>
              </a:rPr>
              <a:t>爱国主义</a:t>
            </a:r>
            <a:r>
              <a:rPr lang="zh-CN" altLang="en-US" sz="2400" dirty="0">
                <a:latin typeface="Arial" panose="020B0604020202020204" pitchFamily="34" charset="0"/>
                <a:ea typeface="黑体" panose="02010609060101010101" pitchFamily="49" charset="-122"/>
              </a:rPr>
              <a:t>情怀上下功夫、在加强</a:t>
            </a:r>
            <a:r>
              <a:rPr lang="zh-CN" altLang="en-US" sz="2400" u="sng" dirty="0">
                <a:latin typeface="Arial" panose="020B0604020202020204" pitchFamily="34" charset="0"/>
                <a:ea typeface="黑体" panose="02010609060101010101" pitchFamily="49" charset="-122"/>
              </a:rPr>
              <a:t>品德修养</a:t>
            </a:r>
            <a:r>
              <a:rPr lang="zh-CN" altLang="en-US" sz="2400" dirty="0">
                <a:latin typeface="Arial" panose="020B0604020202020204" pitchFamily="34" charset="0"/>
                <a:ea typeface="黑体" panose="02010609060101010101" pitchFamily="49" charset="-122"/>
              </a:rPr>
              <a:t>上下功夫、在增长</a:t>
            </a:r>
            <a:r>
              <a:rPr lang="zh-CN" altLang="en-US" sz="2400" u="sng" dirty="0">
                <a:latin typeface="Arial" panose="020B0604020202020204" pitchFamily="34" charset="0"/>
                <a:ea typeface="黑体" panose="02010609060101010101" pitchFamily="49" charset="-122"/>
              </a:rPr>
              <a:t>知识见识</a:t>
            </a:r>
            <a:r>
              <a:rPr lang="zh-CN" altLang="en-US" sz="2400" dirty="0">
                <a:latin typeface="Arial" panose="020B0604020202020204" pitchFamily="34" charset="0"/>
                <a:ea typeface="黑体" panose="02010609060101010101" pitchFamily="49" charset="-122"/>
              </a:rPr>
              <a:t>上下功夫、在培养</a:t>
            </a:r>
            <a:r>
              <a:rPr lang="zh-CN" altLang="en-US" sz="2400" u="sng" dirty="0">
                <a:latin typeface="Arial" panose="020B0604020202020204" pitchFamily="34" charset="0"/>
                <a:ea typeface="黑体" panose="02010609060101010101" pitchFamily="49" charset="-122"/>
              </a:rPr>
              <a:t>奋斗精神</a:t>
            </a:r>
            <a:r>
              <a:rPr lang="zh-CN" altLang="en-US" sz="2400" dirty="0">
                <a:latin typeface="Arial" panose="020B0604020202020204" pitchFamily="34" charset="0"/>
                <a:ea typeface="黑体" panose="02010609060101010101" pitchFamily="49" charset="-122"/>
              </a:rPr>
              <a:t>上下功夫、在增强</a:t>
            </a:r>
            <a:r>
              <a:rPr lang="zh-CN" altLang="en-US" sz="2400" u="sng" dirty="0">
                <a:latin typeface="Arial" panose="020B0604020202020204" pitchFamily="34" charset="0"/>
                <a:ea typeface="黑体" panose="02010609060101010101" pitchFamily="49" charset="-122"/>
              </a:rPr>
              <a:t>综合素质</a:t>
            </a:r>
            <a:r>
              <a:rPr lang="zh-CN" altLang="en-US" sz="2400" dirty="0">
                <a:latin typeface="Arial" panose="020B0604020202020204" pitchFamily="34" charset="0"/>
                <a:ea typeface="黑体" panose="02010609060101010101" pitchFamily="49" charset="-122"/>
              </a:rPr>
              <a:t>上下功夫。</a:t>
            </a:r>
            <a:endParaRPr lang="zh-CN" altLang="en-US" sz="2400" dirty="0">
              <a:latin typeface="Arial" panose="020B0604020202020204" pitchFamily="34" charset="0"/>
              <a:ea typeface="黑体" panose="02010609060101010101" pitchFamily="49" charset="-122"/>
            </a:endParaRPr>
          </a:p>
        </p:txBody>
      </p:sp>
      <p:sp>
        <p:nvSpPr>
          <p:cNvPr id="297988" name="Text Box 4"/>
          <p:cNvSpPr txBox="1">
            <a:spLocks noChangeArrowheads="1"/>
          </p:cNvSpPr>
          <p:nvPr/>
        </p:nvSpPr>
        <p:spPr bwMode="auto">
          <a:xfrm>
            <a:off x="4673600" y="5359400"/>
            <a:ext cx="6908800" cy="501650"/>
          </a:xfrm>
          <a:prstGeom prst="rect">
            <a:avLst/>
          </a:prstGeom>
          <a:solidFill>
            <a:srgbClr val="FF0000"/>
          </a:solidFill>
          <a:ln w="9525">
            <a:noFill/>
            <a:miter lim="800000"/>
          </a:ln>
          <a:effectLst>
            <a:outerShdw dist="107763" dir="2700000" algn="ctr" rotWithShape="0">
              <a:schemeClr val="bg2">
                <a:alpha val="50000"/>
              </a:schemeClr>
            </a:outerShdw>
          </a:effectLst>
        </p:spPr>
        <p:txBody>
          <a:bodyPr>
            <a:spAutoFit/>
          </a:bodyPr>
          <a:p>
            <a:pPr algn="ctr">
              <a:spcBef>
                <a:spcPct val="50000"/>
              </a:spcBef>
            </a:pPr>
            <a:r>
              <a:rPr lang="zh-CN" altLang="en-US" sz="2665" b="1" dirty="0">
                <a:solidFill>
                  <a:schemeClr val="bg1"/>
                </a:solidFill>
                <a:effectLst>
                  <a:outerShdw blurRad="38100" dist="38100" dir="2700000">
                    <a:srgbClr val="C0C0C0"/>
                  </a:outerShdw>
                </a:effectLst>
                <a:latin typeface="黑体" panose="02010609060101010101" pitchFamily="49" charset="-122"/>
                <a:ea typeface="黑体" panose="02010609060101010101" pitchFamily="49" charset="-122"/>
              </a:rPr>
              <a:t>五育并举</a:t>
            </a:r>
            <a:r>
              <a:rPr lang="en-US" altLang="zh-CN" sz="2665" b="1">
                <a:solidFill>
                  <a:schemeClr val="bg1"/>
                </a:solidFill>
                <a:effectLst>
                  <a:outerShdw blurRad="38100" dist="38100" dir="2700000">
                    <a:srgbClr val="C0C0C0"/>
                  </a:outerShdw>
                </a:effectLst>
                <a:latin typeface="黑体" panose="02010609060101010101" pitchFamily="49" charset="-122"/>
                <a:ea typeface="黑体" panose="02010609060101010101" pitchFamily="49" charset="-122"/>
              </a:rPr>
              <a:t>——</a:t>
            </a:r>
            <a:r>
              <a:rPr lang="zh-CN" altLang="en-US" sz="2665" b="1" dirty="0">
                <a:solidFill>
                  <a:schemeClr val="bg1"/>
                </a:solidFill>
                <a:effectLst>
                  <a:outerShdw blurRad="38100" dist="38100" dir="2700000">
                    <a:srgbClr val="C0C0C0"/>
                  </a:outerShdw>
                </a:effectLst>
                <a:latin typeface="黑体" panose="02010609060101010101" pitchFamily="49" charset="-122"/>
                <a:ea typeface="黑体" panose="02010609060101010101" pitchFamily="49" charset="-122"/>
              </a:rPr>
              <a:t>六个下功夫</a:t>
            </a:r>
            <a:endParaRPr lang="zh-CN" altLang="en-US" sz="2665" b="1" dirty="0">
              <a:solidFill>
                <a:schemeClr val="bg1"/>
              </a:solidFill>
              <a:effectLst>
                <a:outerShdw blurRad="38100" dist="38100" dir="2700000">
                  <a:srgbClr val="C0C0C0"/>
                </a:outerShdw>
              </a:effectLst>
              <a:latin typeface="黑体" panose="02010609060101010101" pitchFamily="49" charset="-122"/>
              <a:ea typeface="黑体" panose="02010609060101010101" pitchFamily="49" charset="-122"/>
            </a:endParaRPr>
          </a:p>
        </p:txBody>
      </p:sp>
      <p:pic>
        <p:nvPicPr>
          <p:cNvPr id="2226180" name="图片 2226179" descr="140410cxz5eyze7nybx7xn"/>
          <p:cNvPicPr>
            <a:picLocks noChangeAspect="1"/>
          </p:cNvPicPr>
          <p:nvPr/>
        </p:nvPicPr>
        <p:blipFill>
          <a:blip r:embed="rId1"/>
          <a:stretch>
            <a:fillRect/>
          </a:stretch>
        </p:blipFill>
        <p:spPr>
          <a:xfrm>
            <a:off x="508000" y="787400"/>
            <a:ext cx="3810000" cy="5080000"/>
          </a:xfrm>
          <a:prstGeom prst="rect">
            <a:avLst/>
          </a:prstGeom>
          <a:noFill/>
          <a:ln w="9525">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50338" name="Picture 2" descr="https://timgsa.baidu.com/timg?image&amp;quality=80&amp;size=b9999_10000&amp;sec=1562953001054&amp;di=267a5694136396137b1653d297985f7a&amp;imgtype=0&amp;src=http%3A%2F%2F5b0988e595225.cdn.sohucs.com%2Fimages%2F20170913%2Fca90be6298664000b3f23022cee94c40.jpeg"/>
          <p:cNvPicPr>
            <a:picLocks noChangeAspect="1"/>
          </p:cNvPicPr>
          <p:nvPr/>
        </p:nvPicPr>
        <p:blipFill>
          <a:blip r:embed="rId1"/>
          <a:stretch>
            <a:fillRect/>
          </a:stretch>
        </p:blipFill>
        <p:spPr>
          <a:xfrm>
            <a:off x="0" y="438150"/>
            <a:ext cx="12209145" cy="5392420"/>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2147482621"/>
          <p:cNvPicPr>
            <a:picLocks noChangeAspect="1"/>
          </p:cNvPicPr>
          <p:nvPr/>
        </p:nvPicPr>
        <p:blipFill>
          <a:blip r:embed="rId1"/>
          <a:srcRect l="51326" t="24657" r="12440" b="16147"/>
          <a:stretch>
            <a:fillRect/>
          </a:stretch>
        </p:blipFill>
        <p:spPr>
          <a:xfrm>
            <a:off x="6245860" y="799465"/>
            <a:ext cx="5328285" cy="4894580"/>
          </a:xfrm>
          <a:prstGeom prst="rect">
            <a:avLst/>
          </a:prstGeom>
          <a:noFill/>
          <a:ln w="9525">
            <a:noFill/>
          </a:ln>
        </p:spPr>
      </p:pic>
      <p:pic>
        <p:nvPicPr>
          <p:cNvPr id="3" name="图片 -2147482622"/>
          <p:cNvPicPr>
            <a:picLocks noChangeAspect="1"/>
          </p:cNvPicPr>
          <p:nvPr/>
        </p:nvPicPr>
        <p:blipFill>
          <a:blip r:embed="rId2"/>
          <a:srcRect l="14458" t="19914" r="49670" b="25113"/>
          <a:stretch>
            <a:fillRect/>
          </a:stretch>
        </p:blipFill>
        <p:spPr>
          <a:xfrm>
            <a:off x="535940" y="964565"/>
            <a:ext cx="5475605" cy="4729480"/>
          </a:xfrm>
          <a:prstGeom prst="rect">
            <a:avLst/>
          </a:prstGeom>
          <a:noFill/>
          <a:ln w="9525">
            <a:noFill/>
          </a:ln>
        </p:spPr>
      </p:pic>
      <p:sp>
        <p:nvSpPr>
          <p:cNvPr id="100" name="文本框 99"/>
          <p:cNvSpPr txBox="1"/>
          <p:nvPr/>
        </p:nvSpPr>
        <p:spPr>
          <a:xfrm>
            <a:off x="536575" y="5767070"/>
            <a:ext cx="10858500" cy="398780"/>
          </a:xfrm>
          <a:prstGeom prst="rect">
            <a:avLst/>
          </a:prstGeom>
          <a:noFill/>
          <a:ln w="9525">
            <a:noFill/>
          </a:ln>
        </p:spPr>
        <p:txBody>
          <a:bodyPr wrap="square">
            <a:spAutoFit/>
          </a:bodyPr>
          <a:p>
            <a:pPr indent="0" algn="ctr"/>
            <a:r>
              <a:rPr lang="en-US" sz="2000" b="0">
                <a:latin typeface="楷体" panose="02010609060101010101" charset="-122"/>
                <a:ea typeface="楷体" panose="02010609060101010101" charset="-122"/>
                <a:cs typeface="楷体" panose="02010609060101010101" charset="-122"/>
              </a:rPr>
              <a:t>      1980</a:t>
            </a:r>
            <a:r>
              <a:rPr lang="zh-CN" sz="2000" b="0">
                <a:latin typeface="楷体" panose="02010609060101010101" charset="-122"/>
                <a:ea typeface="楷体" panose="02010609060101010101" charset="-122"/>
                <a:cs typeface="楷体" panose="02010609060101010101" charset="-122"/>
              </a:rPr>
              <a:t>年高考第</a:t>
            </a:r>
            <a:r>
              <a:rPr lang="en-US" sz="2000" b="0">
                <a:latin typeface="楷体" panose="02010609060101010101" charset="-122"/>
                <a:ea typeface="楷体" panose="02010609060101010101" charset="-122"/>
                <a:cs typeface="楷体" panose="02010609060101010101" charset="-122"/>
              </a:rPr>
              <a:t>2</a:t>
            </a:r>
            <a:r>
              <a:rPr lang="zh-CN" sz="2000" b="0">
                <a:latin typeface="楷体" panose="02010609060101010101" charset="-122"/>
                <a:ea typeface="楷体" panose="02010609060101010101" charset="-122"/>
                <a:cs typeface="楷体" panose="02010609060101010101" charset="-122"/>
              </a:rPr>
              <a:t>题（图</a:t>
            </a:r>
            <a:r>
              <a:rPr lang="en-US" sz="2000" b="0">
                <a:latin typeface="楷体" panose="02010609060101010101" charset="-122"/>
                <a:ea typeface="楷体" panose="02010609060101010101" charset="-122"/>
                <a:cs typeface="楷体" panose="02010609060101010101" charset="-122"/>
              </a:rPr>
              <a:t>1</a:t>
            </a:r>
            <a:r>
              <a:rPr lang="zh-CN" sz="2000" b="0">
                <a:latin typeface="楷体" panose="02010609060101010101" charset="-122"/>
                <a:ea typeface="楷体" panose="02010609060101010101" charset="-122"/>
                <a:cs typeface="楷体" panose="02010609060101010101" charset="-122"/>
              </a:rPr>
              <a:t>）                 </a:t>
            </a:r>
            <a:r>
              <a:rPr lang="en-US" sz="2000" b="0">
                <a:latin typeface="楷体" panose="02010609060101010101" charset="-122"/>
                <a:ea typeface="楷体" panose="02010609060101010101" charset="-122"/>
                <a:cs typeface="楷体" panose="02010609060101010101" charset="-122"/>
              </a:rPr>
              <a:t>2013</a:t>
            </a:r>
            <a:r>
              <a:rPr lang="zh-CN" sz="2000" b="0">
                <a:latin typeface="楷体" panose="02010609060101010101" charset="-122"/>
                <a:ea typeface="楷体" panose="02010609060101010101" charset="-122"/>
                <a:cs typeface="楷体" panose="02010609060101010101" charset="-122"/>
              </a:rPr>
              <a:t>年新课标卷第</a:t>
            </a:r>
            <a:r>
              <a:rPr lang="en-US" sz="2000" b="0">
                <a:latin typeface="楷体" panose="02010609060101010101" charset="-122"/>
                <a:ea typeface="楷体" panose="02010609060101010101" charset="-122"/>
                <a:cs typeface="楷体" panose="02010609060101010101" charset="-122"/>
              </a:rPr>
              <a:t>41</a:t>
            </a:r>
            <a:r>
              <a:rPr lang="zh-CN" sz="2000" b="0">
                <a:latin typeface="楷体" panose="02010609060101010101" charset="-122"/>
                <a:ea typeface="楷体" panose="02010609060101010101" charset="-122"/>
                <a:cs typeface="楷体" panose="02010609060101010101" charset="-122"/>
              </a:rPr>
              <a:t>题（图</a:t>
            </a:r>
            <a:r>
              <a:rPr lang="en-US" sz="2000" b="0">
                <a:latin typeface="楷体" panose="02010609060101010101" charset="-122"/>
                <a:ea typeface="楷体" panose="02010609060101010101" charset="-122"/>
                <a:cs typeface="楷体" panose="02010609060101010101" charset="-122"/>
              </a:rPr>
              <a:t>2</a:t>
            </a:r>
            <a:r>
              <a:rPr lang="zh-CN" sz="2000" b="0">
                <a:latin typeface="楷体" panose="02010609060101010101" charset="-122"/>
                <a:ea typeface="楷体" panose="02010609060101010101" charset="-122"/>
                <a:cs typeface="楷体" panose="02010609060101010101" charset="-122"/>
              </a:rPr>
              <a:t>）</a:t>
            </a:r>
            <a:endParaRPr lang="zh-CN" altLang="en-US" sz="2000">
              <a:latin typeface="楷体" panose="02010609060101010101" charset="-122"/>
              <a:ea typeface="楷体" panose="02010609060101010101" charset="-122"/>
              <a:cs typeface="楷体" panose="02010609060101010101" charset="-122"/>
            </a:endParaRPr>
          </a:p>
        </p:txBody>
      </p:sp>
      <p:sp>
        <p:nvSpPr>
          <p:cNvPr id="4" name="文本框 3"/>
          <p:cNvSpPr txBox="1"/>
          <p:nvPr/>
        </p:nvSpPr>
        <p:spPr>
          <a:xfrm>
            <a:off x="-12700" y="-5715"/>
            <a:ext cx="12216765" cy="737235"/>
          </a:xfrm>
          <a:prstGeom prst="rect">
            <a:avLst/>
          </a:prstGeom>
          <a:solidFill>
            <a:srgbClr val="FF0000"/>
          </a:solidFill>
        </p:spPr>
        <p:txBody>
          <a:bodyPr wrap="square" rtlCol="0">
            <a:spAutoFit/>
          </a:bodyPr>
          <a:p>
            <a:pPr algn="ctr" fontAlgn="auto">
              <a:lnSpc>
                <a:spcPct val="150000"/>
              </a:lnSpc>
            </a:pPr>
            <a:r>
              <a:rPr lang="zh-CN" sz="2800" b="1">
                <a:solidFill>
                  <a:schemeClr val="bg1"/>
                </a:solidFill>
                <a:latin typeface="黑体" panose="02010609060101010101" pitchFamily="49" charset="-122"/>
                <a:ea typeface="黑体" panose="02010609060101010101" pitchFamily="49" charset="-122"/>
                <a:cs typeface="黑体" panose="02010609060101010101" pitchFamily="49" charset="-122"/>
              </a:rPr>
              <a:t>命题立意的转变：主体性、开放性、生成性</a:t>
            </a:r>
            <a:endParaRPr lang="zh-CN" sz="28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29250" name="文本框 2229249"/>
          <p:cNvSpPr txBox="1"/>
          <p:nvPr/>
        </p:nvSpPr>
        <p:spPr>
          <a:xfrm>
            <a:off x="1102784" y="3860800"/>
            <a:ext cx="10081683" cy="460375"/>
          </a:xfrm>
          <a:prstGeom prst="rect">
            <a:avLst/>
          </a:prstGeom>
          <a:noFill/>
          <a:ln w="9525">
            <a:noFill/>
          </a:ln>
        </p:spPr>
        <p:txBody>
          <a:bodyPr>
            <a:spAutoFit/>
          </a:bodyPr>
          <a:p>
            <a:pPr>
              <a:spcBef>
                <a:spcPct val="50000"/>
              </a:spcBef>
            </a:pPr>
            <a:endParaRPr lang="zh-CN" altLang="en-US" sz="2400" dirty="0">
              <a:latin typeface="Arial" panose="020B0604020202020204" pitchFamily="34" charset="0"/>
            </a:endParaRPr>
          </a:p>
        </p:txBody>
      </p:sp>
      <p:sp>
        <p:nvSpPr>
          <p:cNvPr id="2229251" name="文本框 2229250"/>
          <p:cNvSpPr txBox="1"/>
          <p:nvPr/>
        </p:nvSpPr>
        <p:spPr>
          <a:xfrm>
            <a:off x="4451350" y="1378585"/>
            <a:ext cx="7213600" cy="3830320"/>
          </a:xfrm>
          <a:prstGeom prst="rect">
            <a:avLst/>
          </a:prstGeom>
          <a:solidFill>
            <a:schemeClr val="accent1"/>
          </a:solidFill>
          <a:ln w="9525">
            <a:noFill/>
          </a:ln>
          <a:effectLst>
            <a:outerShdw dist="107763" dir="2699999" algn="ctr" rotWithShape="0">
              <a:schemeClr val="bg2">
                <a:alpha val="50000"/>
              </a:schemeClr>
            </a:outerShdw>
          </a:effectLst>
        </p:spPr>
        <p:txBody>
          <a:bodyPr>
            <a:spAutoFit/>
          </a:bodyPr>
          <a:p>
            <a:pPr>
              <a:lnSpc>
                <a:spcPct val="130000"/>
              </a:lnSpc>
            </a:pPr>
            <a:r>
              <a:rPr lang="zh-CN" altLang="en-US" sz="2665" dirty="0">
                <a:latin typeface="楷体" panose="02010609060101010101" charset="-122"/>
                <a:ea typeface="楷体" panose="02010609060101010101" charset="-122"/>
              </a:rPr>
              <a:t>    </a:t>
            </a:r>
            <a:r>
              <a:rPr lang="zh-CN" altLang="en-US" sz="2665" dirty="0">
                <a:latin typeface="黑体" panose="02010609060101010101" pitchFamily="49" charset="-122"/>
                <a:ea typeface="黑体" panose="02010609060101010101" pitchFamily="49" charset="-122"/>
              </a:rPr>
              <a:t>编写中学历史教材</a:t>
            </a:r>
            <a:r>
              <a:rPr lang="en-US" altLang="zh-CN" sz="2665">
                <a:latin typeface="黑体" panose="02010609060101010101" pitchFamily="49" charset="-122"/>
                <a:ea typeface="黑体" panose="02010609060101010101" pitchFamily="49" charset="-122"/>
              </a:rPr>
              <a:t>,</a:t>
            </a:r>
            <a:r>
              <a:rPr lang="zh-CN" altLang="en-US" sz="2665" dirty="0">
                <a:latin typeface="黑体" panose="02010609060101010101" pitchFamily="49" charset="-122"/>
                <a:ea typeface="黑体" panose="02010609060101010101" pitchFamily="49" charset="-122"/>
              </a:rPr>
              <a:t>像编写德育、语文教材一样，</a:t>
            </a:r>
            <a:r>
              <a:rPr lang="zh-CN" altLang="en-US" sz="2665" u="sng" dirty="0">
                <a:solidFill>
                  <a:srgbClr val="FF0000"/>
                </a:solidFill>
                <a:latin typeface="黑体" panose="02010609060101010101" pitchFamily="49" charset="-122"/>
                <a:ea typeface="黑体" panose="02010609060101010101" pitchFamily="49" charset="-122"/>
              </a:rPr>
              <a:t>是国家事权，体现国家意志，</a:t>
            </a:r>
            <a:r>
              <a:rPr lang="zh-CN" altLang="en-US" sz="2665" dirty="0">
                <a:latin typeface="黑体" panose="02010609060101010101" pitchFamily="49" charset="-122"/>
                <a:ea typeface="黑体" panose="02010609060101010101" pitchFamily="49" charset="-122"/>
              </a:rPr>
              <a:t>关党对教育工作的领导，事关中国特色社会主义事业兴旺发达、后继有人，事关党和国家长治久安、实现中华民族伟大复兴的中国梦，具有非常深刻的历史意义和战略意义。</a:t>
            </a:r>
            <a:endParaRPr lang="zh-CN" altLang="en-US" sz="2665" dirty="0">
              <a:latin typeface="黑体" panose="02010609060101010101" pitchFamily="49" charset="-122"/>
              <a:ea typeface="黑体" panose="02010609060101010101" pitchFamily="49" charset="-122"/>
            </a:endParaRPr>
          </a:p>
          <a:p>
            <a:pPr>
              <a:lnSpc>
                <a:spcPct val="130000"/>
              </a:lnSpc>
            </a:pPr>
            <a:r>
              <a:rPr lang="zh-CN" altLang="en-US" sz="2665" dirty="0">
                <a:latin typeface="楷体" panose="02010609060101010101" charset="-122"/>
                <a:ea typeface="楷体" panose="02010609060101010101" charset="-122"/>
              </a:rPr>
              <a:t>       </a:t>
            </a:r>
            <a:r>
              <a:rPr lang="en-US" altLang="zh-CN" sz="2135">
                <a:latin typeface="楷体" panose="02010609060101010101" charset="-122"/>
                <a:ea typeface="楷体" panose="02010609060101010101" charset="-122"/>
              </a:rPr>
              <a:t>——</a:t>
            </a:r>
            <a:r>
              <a:rPr lang="zh-CN" altLang="en-US" sz="2135" dirty="0">
                <a:latin typeface="楷体" panose="02010609060101010101" charset="-122"/>
                <a:ea typeface="楷体" panose="02010609060101010101" charset="-122"/>
              </a:rPr>
              <a:t>张海鹏教授</a:t>
            </a:r>
            <a:r>
              <a:rPr lang="en-US" altLang="zh-CN" sz="2135">
                <a:latin typeface="楷体" panose="02010609060101010101" charset="-122"/>
                <a:ea typeface="楷体" panose="02010609060101010101" charset="-122"/>
              </a:rPr>
              <a:t>2019.8</a:t>
            </a:r>
            <a:r>
              <a:rPr lang="zh-CN" altLang="en-US" sz="2135" dirty="0">
                <a:latin typeface="楷体" panose="02010609060101010101" charset="-122"/>
                <a:ea typeface="楷体" panose="02010609060101010101" charset="-122"/>
              </a:rPr>
              <a:t>教育部新教材培训讲座</a:t>
            </a:r>
            <a:endParaRPr lang="zh-CN" altLang="en-US" sz="2135" dirty="0">
              <a:latin typeface="楷体" panose="02010609060101010101" charset="-122"/>
              <a:ea typeface="楷体" panose="02010609060101010101" charset="-122"/>
            </a:endParaRPr>
          </a:p>
        </p:txBody>
      </p:sp>
      <p:pic>
        <p:nvPicPr>
          <p:cNvPr id="2229252" name="图片 2229251" descr="微信图片_20190827152821"/>
          <p:cNvPicPr>
            <a:picLocks noChangeAspect="1"/>
          </p:cNvPicPr>
          <p:nvPr/>
        </p:nvPicPr>
        <p:blipFill>
          <a:blip r:embed="rId1"/>
          <a:stretch>
            <a:fillRect/>
          </a:stretch>
        </p:blipFill>
        <p:spPr>
          <a:xfrm>
            <a:off x="9525" y="1358900"/>
            <a:ext cx="4368800" cy="3907367"/>
          </a:xfrm>
          <a:prstGeom prst="rect">
            <a:avLst/>
          </a:prstGeom>
          <a:noFill/>
          <a:ln w="9525">
            <a:noFill/>
          </a:ln>
        </p:spPr>
      </p:pic>
      <p:sp>
        <p:nvSpPr>
          <p:cNvPr id="3" name="文本框 2"/>
          <p:cNvSpPr txBox="1"/>
          <p:nvPr/>
        </p:nvSpPr>
        <p:spPr>
          <a:xfrm>
            <a:off x="-1905" y="9525"/>
            <a:ext cx="12214860" cy="706755"/>
          </a:xfrm>
          <a:prstGeom prst="rect">
            <a:avLst/>
          </a:prstGeom>
          <a:solidFill>
            <a:srgbClr val="FF0000"/>
          </a:solidFill>
        </p:spPr>
        <p:txBody>
          <a:bodyPr wrap="square" rtlCol="0">
            <a:spAutoFit/>
          </a:bodyPr>
          <a:p>
            <a:pPr algn="ctr"/>
            <a:r>
              <a:rPr lang="zh-CN" altLang="en-US" sz="4000" b="1">
                <a:solidFill>
                  <a:schemeClr val="bg1"/>
                </a:solidFill>
                <a:latin typeface="黑体" panose="02010609060101010101" pitchFamily="49" charset="-122"/>
                <a:ea typeface="黑体" panose="02010609060101010101" pitchFamily="49" charset="-122"/>
                <a:cs typeface="黑体" panose="02010609060101010101" pitchFamily="49" charset="-122"/>
              </a:rPr>
              <a:t>必要</a:t>
            </a:r>
            <a:r>
              <a:rPr lang="en-US" altLang="zh-CN" sz="4000" b="1">
                <a:solidFill>
                  <a:schemeClr val="bg1"/>
                </a:solidFill>
                <a:latin typeface="Calibri" panose="020F0502020204030204" charset="0"/>
                <a:ea typeface="黑体" panose="02010609060101010101" pitchFamily="49" charset="-122"/>
                <a:cs typeface="黑体" panose="02010609060101010101" pitchFamily="49" charset="-122"/>
              </a:rPr>
              <a:t>②</a:t>
            </a:r>
            <a:r>
              <a:rPr lang="zh-CN" altLang="en-US" sz="4000" b="1">
                <a:solidFill>
                  <a:schemeClr val="bg1"/>
                </a:solidFill>
                <a:latin typeface="黑体" panose="02010609060101010101" pitchFamily="49" charset="-122"/>
                <a:ea typeface="黑体" panose="02010609060101010101" pitchFamily="49" charset="-122"/>
                <a:cs typeface="黑体" panose="02010609060101010101" pitchFamily="49" charset="-122"/>
              </a:rPr>
              <a:t>：</a:t>
            </a:r>
            <a:r>
              <a:rPr lang="zh-CN" altLang="en-US" sz="4000" b="1">
                <a:solidFill>
                  <a:schemeClr val="bg1"/>
                </a:solidFill>
                <a:latin typeface="黑体" panose="02010609060101010101" pitchFamily="49" charset="-122"/>
                <a:ea typeface="黑体" panose="02010609060101010101" pitchFamily="49" charset="-122"/>
                <a:cs typeface="黑体" panose="02010609060101010101" pitchFamily="49" charset="-122"/>
              </a:rPr>
              <a:t>课程改革</a:t>
            </a:r>
            <a:endParaRPr lang="zh-CN" altLang="en-US" sz="40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4093845" y="738505"/>
            <a:ext cx="7311390" cy="4892675"/>
          </a:xfrm>
          <a:prstGeom prst="rect">
            <a:avLst/>
          </a:prstGeom>
          <a:noFill/>
          <a:ln w="9525">
            <a:noFill/>
          </a:ln>
        </p:spPr>
        <p:txBody>
          <a:bodyPr wrap="square">
            <a:spAutoFit/>
          </a:bodyPr>
          <a:p>
            <a:pPr indent="304800" fontAlgn="auto">
              <a:lnSpc>
                <a:spcPct val="150000"/>
              </a:lnSpc>
            </a:pPr>
            <a:r>
              <a:rPr lang="en-US" altLang="zh-CN" sz="2400" b="0">
                <a:solidFill>
                  <a:srgbClr val="231F20"/>
                </a:solidFill>
                <a:latin typeface="黑体" panose="02010609060101010101" pitchFamily="49" charset="-122"/>
                <a:ea typeface="黑体" panose="02010609060101010101" pitchFamily="49" charset="-122"/>
                <a:cs typeface="黑体" panose="02010609060101010101" pitchFamily="49" charset="-122"/>
              </a:rPr>
              <a:t>  </a:t>
            </a:r>
            <a:r>
              <a:rPr lang="zh-CN" sz="24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 </a:t>
            </a:r>
            <a:r>
              <a:rPr sz="2000" b="0">
                <a:solidFill>
                  <a:schemeClr val="tx1"/>
                </a:solidFill>
                <a:latin typeface="黑体" panose="02010609060101010101" pitchFamily="49" charset="-122"/>
                <a:ea typeface="黑体" panose="02010609060101010101" pitchFamily="49" charset="-122"/>
                <a:cs typeface="黑体" panose="02010609060101010101" pitchFamily="49" charset="-122"/>
              </a:rPr>
              <a:t>本课程以马克思主义为指导，通过对中外重大历史事件、历史人物和历史现象的叙述，展现人类发展进程中丰富的历史文化遗产，以及人类社会从古至今、从分散到整体、社会形态从低级到高级的发展历程。通过学习，学生应了解和掌握</a:t>
            </a:r>
            <a:r>
              <a:rPr sz="2000">
                <a:solidFill>
                  <a:schemeClr val="tx1"/>
                </a:solidFill>
                <a:latin typeface="黑体" panose="02010609060101010101" pitchFamily="49" charset="-122"/>
                <a:ea typeface="黑体" panose="02010609060101010101" pitchFamily="49" charset="-122"/>
                <a:cs typeface="黑体" panose="02010609060101010101" pitchFamily="49" charset="-122"/>
              </a:rPr>
              <a:t>唯物史观</a:t>
            </a:r>
            <a:r>
              <a:rPr sz="2000" b="0">
                <a:solidFill>
                  <a:schemeClr val="tx1"/>
                </a:solidFill>
                <a:latin typeface="黑体" panose="02010609060101010101" pitchFamily="49" charset="-122"/>
                <a:ea typeface="黑体" panose="02010609060101010101" pitchFamily="49" charset="-122"/>
                <a:cs typeface="黑体" panose="02010609060101010101" pitchFamily="49" charset="-122"/>
              </a:rPr>
              <a:t>的基本观点，体会唯物史观的科学性，理解不同时空条件下历史的延续、变迁与发展，学习史料实证的基本方法，能够在此基础上对历史作出正确的解释；</a:t>
            </a:r>
            <a:r>
              <a:rPr sz="2000" b="0" u="sng">
                <a:solidFill>
                  <a:srgbClr val="FF0000"/>
                </a:solidFill>
                <a:latin typeface="黑体" panose="02010609060101010101" pitchFamily="49" charset="-122"/>
                <a:ea typeface="黑体" panose="02010609060101010101" pitchFamily="49" charset="-122"/>
                <a:cs typeface="黑体" panose="02010609060101010101" pitchFamily="49" charset="-122"/>
              </a:rPr>
              <a:t>深化对</a:t>
            </a:r>
            <a:r>
              <a:rPr sz="2000" b="1" u="sng">
                <a:solidFill>
                  <a:srgbClr val="FF0000"/>
                </a:solidFill>
                <a:latin typeface="黑体" panose="02010609060101010101" pitchFamily="49" charset="-122"/>
                <a:ea typeface="黑体" panose="02010609060101010101" pitchFamily="49" charset="-122"/>
                <a:cs typeface="黑体" panose="02010609060101010101" pitchFamily="49" charset="-122"/>
              </a:rPr>
              <a:t>中华民族</a:t>
            </a:r>
            <a:r>
              <a:rPr sz="2000" b="0" u="sng">
                <a:solidFill>
                  <a:srgbClr val="FF0000"/>
                </a:solidFill>
                <a:latin typeface="黑体" panose="02010609060101010101" pitchFamily="49" charset="-122"/>
                <a:ea typeface="黑体" panose="02010609060101010101" pitchFamily="49" charset="-122"/>
                <a:cs typeface="黑体" panose="02010609060101010101" pitchFamily="49" charset="-122"/>
              </a:rPr>
              <a:t>多元一体发展趋势的认识，认同</a:t>
            </a:r>
            <a:r>
              <a:rPr sz="2000" b="1" u="sng">
                <a:solidFill>
                  <a:srgbClr val="FF0000"/>
                </a:solidFill>
                <a:latin typeface="黑体" panose="02010609060101010101" pitchFamily="49" charset="-122"/>
                <a:ea typeface="黑体" panose="02010609060101010101" pitchFamily="49" charset="-122"/>
                <a:cs typeface="黑体" panose="02010609060101010101" pitchFamily="49" charset="-122"/>
              </a:rPr>
              <a:t>社会主义</a:t>
            </a:r>
            <a:r>
              <a:rPr sz="2000" b="0" u="sng">
                <a:solidFill>
                  <a:srgbClr val="FF0000"/>
                </a:solidFill>
                <a:latin typeface="黑体" panose="02010609060101010101" pitchFamily="49" charset="-122"/>
                <a:ea typeface="黑体" panose="02010609060101010101" pitchFamily="49" charset="-122"/>
                <a:cs typeface="黑体" panose="02010609060101010101" pitchFamily="49" charset="-122"/>
              </a:rPr>
              <a:t>核心价值观和中华优秀</a:t>
            </a:r>
            <a:r>
              <a:rPr sz="2000" b="1" u="sng">
                <a:solidFill>
                  <a:srgbClr val="FF0000"/>
                </a:solidFill>
                <a:latin typeface="黑体" panose="02010609060101010101" pitchFamily="49" charset="-122"/>
                <a:ea typeface="黑体" panose="02010609060101010101" pitchFamily="49" charset="-122"/>
                <a:cs typeface="黑体" panose="02010609060101010101" pitchFamily="49" charset="-122"/>
              </a:rPr>
              <a:t>传统文化</a:t>
            </a:r>
            <a:r>
              <a:rPr sz="2000" b="0" u="sng">
                <a:solidFill>
                  <a:srgbClr val="FF0000"/>
                </a:solidFill>
                <a:latin typeface="黑体" panose="02010609060101010101" pitchFamily="49" charset="-122"/>
                <a:ea typeface="黑体" panose="02010609060101010101" pitchFamily="49" charset="-122"/>
                <a:cs typeface="黑体" panose="02010609060101010101" pitchFamily="49" charset="-122"/>
              </a:rPr>
              <a:t>，了解世界历史发展的多样性，理解和尊重世界各国各地区的文化传统，拓宽国际视野，形成开放的</a:t>
            </a:r>
            <a:r>
              <a:rPr sz="2000" b="1" u="sng">
                <a:solidFill>
                  <a:srgbClr val="FF0000"/>
                </a:solidFill>
                <a:latin typeface="黑体" panose="02010609060101010101" pitchFamily="49" charset="-122"/>
                <a:ea typeface="黑体" panose="02010609060101010101" pitchFamily="49" charset="-122"/>
                <a:cs typeface="黑体" panose="02010609060101010101" pitchFamily="49" charset="-122"/>
              </a:rPr>
              <a:t>世界意识</a:t>
            </a:r>
            <a:r>
              <a:rPr sz="2000" b="0">
                <a:solidFill>
                  <a:schemeClr val="tx1"/>
                </a:solidFill>
                <a:latin typeface="黑体" panose="02010609060101010101" pitchFamily="49" charset="-122"/>
                <a:ea typeface="黑体" panose="02010609060101010101" pitchFamily="49" charset="-122"/>
                <a:cs typeface="黑体" panose="02010609060101010101" pitchFamily="49" charset="-122"/>
              </a:rPr>
              <a:t>。     </a:t>
            </a:r>
            <a:r>
              <a:rPr sz="2400" b="0">
                <a:solidFill>
                  <a:schemeClr val="tx1"/>
                </a:solidFill>
                <a:latin typeface="黑体" panose="02010609060101010101" pitchFamily="49" charset="-122"/>
                <a:ea typeface="黑体" panose="02010609060101010101" pitchFamily="49" charset="-122"/>
                <a:cs typeface="黑体" panose="02010609060101010101" pitchFamily="49" charset="-122"/>
              </a:rPr>
              <a:t>    </a:t>
            </a:r>
            <a:endParaRPr lang="zh-CN" altLang="en-US" sz="24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p:txBody>
      </p:sp>
      <p:pic>
        <p:nvPicPr>
          <p:cNvPr id="1681412" name="图片 1681411" descr="8f9943cf07196a75_b"/>
          <p:cNvPicPr>
            <a:picLocks noChangeAspect="1"/>
          </p:cNvPicPr>
          <p:nvPr/>
        </p:nvPicPr>
        <p:blipFill>
          <a:blip r:embed="rId1"/>
          <a:srcRect l="15790" r="15790"/>
          <a:stretch>
            <a:fillRect/>
          </a:stretch>
        </p:blipFill>
        <p:spPr>
          <a:xfrm>
            <a:off x="341630" y="648335"/>
            <a:ext cx="3409315" cy="4982845"/>
          </a:xfrm>
          <a:prstGeom prst="rect">
            <a:avLst/>
          </a:prstGeom>
          <a:noFill/>
          <a:ln w="9525">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微信图片_20230811154602"/>
          <p:cNvPicPr>
            <a:picLocks noChangeAspect="1"/>
          </p:cNvPicPr>
          <p:nvPr/>
        </p:nvPicPr>
        <p:blipFill>
          <a:blip r:embed="rId1"/>
          <a:srcRect t="8938" r="17028" b="9493"/>
          <a:stretch>
            <a:fillRect/>
          </a:stretch>
        </p:blipFill>
        <p:spPr>
          <a:xfrm>
            <a:off x="1319530" y="890905"/>
            <a:ext cx="9552940" cy="5283200"/>
          </a:xfrm>
          <a:prstGeom prst="rect">
            <a:avLst/>
          </a:prstGeom>
        </p:spPr>
      </p:pic>
      <p:sp>
        <p:nvSpPr>
          <p:cNvPr id="4" name="文本框 3"/>
          <p:cNvSpPr txBox="1"/>
          <p:nvPr/>
        </p:nvSpPr>
        <p:spPr>
          <a:xfrm>
            <a:off x="0" y="0"/>
            <a:ext cx="12192000" cy="695325"/>
          </a:xfrm>
          <a:prstGeom prst="rect">
            <a:avLst/>
          </a:prstGeom>
          <a:solidFill>
            <a:srgbClr val="FF0000"/>
          </a:solidFill>
          <a:ln w="9525">
            <a:noFill/>
          </a:ln>
          <a:effectLst>
            <a:outerShdw dist="107763" dir="2699999" algn="ctr" rotWithShape="0">
              <a:schemeClr val="bg2">
                <a:alpha val="50000"/>
              </a:schemeClr>
            </a:outerShdw>
          </a:effectLst>
        </p:spPr>
        <p:txBody>
          <a:bodyPr lIns="121914" tIns="60957" rIns="121914" bIns="60957">
            <a:spAutoFit/>
          </a:bodyPr>
          <a:p>
            <a:pPr algn="ctr">
              <a:spcBef>
                <a:spcPct val="50000"/>
              </a:spcBef>
            </a:pPr>
            <a:r>
              <a:rPr lang="zh-CN" sz="3735" b="1">
                <a:solidFill>
                  <a:schemeClr val="bg1"/>
                </a:solidFill>
                <a:effectLst>
                  <a:outerShdw blurRad="38100" dist="38100" dir="2700000">
                    <a:srgbClr val="000000"/>
                  </a:outerShdw>
                </a:effectLst>
                <a:latin typeface="Arial" panose="020B0604020202020204" pitchFamily="34" charset="0"/>
                <a:ea typeface="黑体" panose="02010609060101010101" pitchFamily="49" charset="-122"/>
              </a:rPr>
              <a:t>必要</a:t>
            </a:r>
            <a:r>
              <a:rPr lang="zh-CN" sz="3735" b="1">
                <a:solidFill>
                  <a:schemeClr val="bg1"/>
                </a:solidFill>
                <a:effectLst>
                  <a:outerShdw blurRad="38100" dist="38100" dir="2700000">
                    <a:srgbClr val="000000"/>
                  </a:outerShdw>
                </a:effectLst>
                <a:latin typeface="Calibri" panose="020F0502020204030204" charset="0"/>
                <a:ea typeface="黑体" panose="02010609060101010101" pitchFamily="49" charset="-122"/>
              </a:rPr>
              <a:t>③：高考改革</a:t>
            </a:r>
            <a:endParaRPr lang="zh-CN" sz="3735" b="1" dirty="0">
              <a:solidFill>
                <a:schemeClr val="bg1"/>
              </a:solidFill>
              <a:effectLst>
                <a:outerShdw blurRad="38100" dist="38100" dir="2700000">
                  <a:srgbClr val="000000"/>
                </a:outerShdw>
              </a:effectLst>
              <a:latin typeface="Calibri" panose="020F0502020204030204" charset="0"/>
              <a:ea typeface="黑体" panose="02010609060101010101" pitchFamily="49" charset="-122"/>
            </a:endParaRPr>
          </a:p>
        </p:txBody>
      </p:sp>
      <p:pic>
        <p:nvPicPr>
          <p:cNvPr id="3" name="图片 2"/>
          <p:cNvPicPr>
            <a:picLocks noChangeAspect="1"/>
          </p:cNvPicPr>
          <p:nvPr/>
        </p:nvPicPr>
        <p:blipFill>
          <a:blip r:embed="rId2"/>
          <a:stretch>
            <a:fillRect/>
          </a:stretch>
        </p:blipFill>
        <p:spPr>
          <a:xfrm>
            <a:off x="7255510" y="1718945"/>
            <a:ext cx="3999865" cy="3798570"/>
          </a:xfrm>
          <a:prstGeom prst="rect">
            <a:avLst/>
          </a:prstGeom>
        </p:spPr>
      </p:pic>
      <p:sp>
        <p:nvSpPr>
          <p:cNvPr id="5" name="文本框 4"/>
          <p:cNvSpPr txBox="1"/>
          <p:nvPr/>
        </p:nvSpPr>
        <p:spPr>
          <a:xfrm>
            <a:off x="108585" y="6237605"/>
            <a:ext cx="12083415" cy="645160"/>
          </a:xfrm>
          <a:prstGeom prst="rect">
            <a:avLst/>
          </a:prstGeom>
          <a:solidFill>
            <a:srgbClr val="FF0000"/>
          </a:solidFill>
        </p:spPr>
        <p:txBody>
          <a:bodyPr wrap="square" rtlCol="0" anchor="t">
            <a:spAutoFit/>
          </a:bodyPr>
          <a:p>
            <a:pPr algn="ctr" fontAlgn="auto">
              <a:lnSpc>
                <a:spcPct val="150000"/>
              </a:lnSpc>
            </a:pPr>
            <a:r>
              <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rPr>
              <a:t>立德树人在“一核”中位居首位，核心价值在“四层”中位居首位</a:t>
            </a:r>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65378" name="文本框 1765377"/>
          <p:cNvSpPr txBox="1"/>
          <p:nvPr/>
        </p:nvSpPr>
        <p:spPr>
          <a:xfrm>
            <a:off x="711200" y="874184"/>
            <a:ext cx="10657417" cy="4931410"/>
          </a:xfrm>
          <a:prstGeom prst="rect">
            <a:avLst/>
          </a:prstGeom>
          <a:noFill/>
          <a:ln w="9525">
            <a:noFill/>
          </a:ln>
        </p:spPr>
        <p:txBody>
          <a:bodyPr lIns="121914" tIns="60957" rIns="121914" bIns="60957">
            <a:spAutoFit/>
          </a:bodyPr>
          <a:p>
            <a:pPr>
              <a:lnSpc>
                <a:spcPct val="130000"/>
              </a:lnSpc>
              <a:spcBef>
                <a:spcPct val="30000"/>
              </a:spcBef>
            </a:pPr>
            <a:r>
              <a:rPr lang="zh-CN" altLang="en-US" sz="2665" dirty="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历史科考试全面贯彻落实党的教育方针，加强对学生进行</a:t>
            </a:r>
            <a:r>
              <a:rPr lang="zh-CN" altLang="en-US" sz="2400" u="sng" dirty="0">
                <a:solidFill>
                  <a:srgbClr val="FF0000"/>
                </a:solidFill>
                <a:latin typeface="黑体" panose="02010609060101010101" pitchFamily="49" charset="-122"/>
                <a:ea typeface="黑体" panose="02010609060101010101" pitchFamily="49" charset="-122"/>
              </a:rPr>
              <a:t>理想信念、爱国主义、品德修养、知识见识、奋斗精神、综合素质教育</a:t>
            </a:r>
            <a:r>
              <a:rPr lang="zh-CN" altLang="en-US" sz="2400" dirty="0">
                <a:latin typeface="黑体" panose="02010609060101010101" pitchFamily="49" charset="-122"/>
                <a:ea typeface="黑体" panose="02010609060101010101" pitchFamily="49" charset="-122"/>
              </a:rPr>
              <a:t>，引导学生树立正确的</a:t>
            </a:r>
            <a:r>
              <a:rPr lang="zh-CN" altLang="en-US" sz="2400" u="sng" dirty="0">
                <a:solidFill>
                  <a:srgbClr val="FF0000"/>
                </a:solidFill>
                <a:latin typeface="黑体" panose="02010609060101010101" pitchFamily="49" charset="-122"/>
                <a:ea typeface="黑体" panose="02010609060101010101" pitchFamily="49" charset="-122"/>
              </a:rPr>
              <a:t>国家观、民族观</a:t>
            </a:r>
            <a:r>
              <a:rPr lang="zh-CN" altLang="en-US" sz="2400" dirty="0">
                <a:latin typeface="黑体" panose="02010609060101010101" pitchFamily="49" charset="-122"/>
                <a:ea typeface="黑体" panose="02010609060101010101" pitchFamily="49" charset="-122"/>
              </a:rPr>
              <a:t>，塑造健全人格，形成正确的</a:t>
            </a:r>
            <a:r>
              <a:rPr lang="zh-CN" altLang="en-US" sz="2400" u="sng" dirty="0">
                <a:solidFill>
                  <a:srgbClr val="FF0000"/>
                </a:solidFill>
                <a:latin typeface="黑体" panose="02010609060101010101" pitchFamily="49" charset="-122"/>
                <a:ea typeface="黑体" panose="02010609060101010101" pitchFamily="49" charset="-122"/>
              </a:rPr>
              <a:t>世界观、人生观</a:t>
            </a:r>
            <a:r>
              <a:rPr lang="zh-CN" altLang="en-US" sz="2400" dirty="0">
                <a:latin typeface="黑体" panose="02010609060101010101" pitchFamily="49" charset="-122"/>
                <a:ea typeface="黑体" panose="02010609060101010101" pitchFamily="49" charset="-122"/>
              </a:rPr>
              <a:t>，践行</a:t>
            </a:r>
            <a:r>
              <a:rPr lang="zh-CN" altLang="en-US" sz="2400" u="sng" dirty="0">
                <a:solidFill>
                  <a:srgbClr val="FF0000"/>
                </a:solidFill>
                <a:latin typeface="黑体" panose="02010609060101010101" pitchFamily="49" charset="-122"/>
                <a:ea typeface="黑体" panose="02010609060101010101" pitchFamily="49" charset="-122"/>
              </a:rPr>
              <a:t>社会主义核心价值观</a:t>
            </a:r>
            <a:r>
              <a:rPr lang="zh-CN" altLang="en-US" sz="2400" dirty="0">
                <a:latin typeface="黑体" panose="02010609060101010101" pitchFamily="49" charset="-122"/>
                <a:ea typeface="黑体" panose="02010609060101010101" pitchFamily="49" charset="-122"/>
              </a:rPr>
              <a:t>；引导学生增强对</a:t>
            </a:r>
            <a:r>
              <a:rPr lang="zh-CN" altLang="en-US" sz="2400" u="sng" dirty="0">
                <a:solidFill>
                  <a:srgbClr val="FF0000"/>
                </a:solidFill>
                <a:latin typeface="黑体" panose="02010609060101010101" pitchFamily="49" charset="-122"/>
                <a:ea typeface="黑体" panose="02010609060101010101" pitchFamily="49" charset="-122"/>
              </a:rPr>
              <a:t>中华优秀传统文化、革命文化和社会主义先进文化的认同</a:t>
            </a:r>
            <a:r>
              <a:rPr lang="zh-CN" altLang="en-US" sz="2400" dirty="0">
                <a:latin typeface="黑体" panose="02010609060101010101" pitchFamily="49" charset="-122"/>
                <a:ea typeface="黑体" panose="02010609060101010101" pitchFamily="49" charset="-122"/>
              </a:rPr>
              <a:t>，树立新时代中国特色社会主义</a:t>
            </a:r>
            <a:r>
              <a:rPr lang="zh-CN" altLang="en-US" sz="2400" u="sng" dirty="0">
                <a:solidFill>
                  <a:srgbClr val="FF0000"/>
                </a:solidFill>
                <a:latin typeface="黑体" panose="02010609060101010101" pitchFamily="49" charset="-122"/>
                <a:ea typeface="黑体" panose="02010609060101010101" pitchFamily="49" charset="-122"/>
              </a:rPr>
              <a:t>道路自信、理论自信、制度自信与文化自信</a:t>
            </a:r>
            <a:r>
              <a:rPr lang="zh-CN" altLang="en-US" sz="2400" dirty="0">
                <a:solidFill>
                  <a:srgbClr val="FF0000"/>
                </a:solidFill>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引导学生开拓视野，认识历史发展规律，形成人类命运共同体意识；引导学生提高历史思维能力，探求真相，崇尚美好，增强创新意识；引导学生实现</a:t>
            </a:r>
            <a:r>
              <a:rPr lang="zh-CN" altLang="en-US" sz="2400" u="sng" dirty="0">
                <a:solidFill>
                  <a:srgbClr val="FF0000"/>
                </a:solidFill>
                <a:latin typeface="黑体" panose="02010609060101010101" pitchFamily="49" charset="-122"/>
                <a:ea typeface="黑体" panose="02010609060101010101" pitchFamily="49" charset="-122"/>
              </a:rPr>
              <a:t>德智体美劳</a:t>
            </a:r>
            <a:r>
              <a:rPr lang="zh-CN" altLang="en-US" sz="2400" dirty="0">
                <a:latin typeface="黑体" panose="02010609060101010101" pitchFamily="49" charset="-122"/>
                <a:ea typeface="黑体" panose="02010609060101010101" pitchFamily="49" charset="-122"/>
              </a:rPr>
              <a:t>全面发展。</a:t>
            </a:r>
            <a:endParaRPr lang="zh-CN" altLang="en-US" sz="2400" dirty="0">
              <a:latin typeface="黑体" panose="02010609060101010101" pitchFamily="49" charset="-122"/>
              <a:ea typeface="黑体" panose="02010609060101010101" pitchFamily="49" charset="-122"/>
            </a:endParaRPr>
          </a:p>
          <a:p>
            <a:pPr algn="r">
              <a:lnSpc>
                <a:spcPct val="130000"/>
              </a:lnSpc>
              <a:spcBef>
                <a:spcPct val="30000"/>
              </a:spcBef>
            </a:pPr>
            <a:r>
              <a:rPr lang="en-US" altLang="zh-CN" sz="1865">
                <a:latin typeface="楷体" panose="02010609060101010101" charset="-122"/>
                <a:ea typeface="楷体" panose="02010609060101010101" charset="-122"/>
              </a:rPr>
              <a:t>——</a:t>
            </a:r>
            <a:r>
              <a:rPr lang="zh-CN" altLang="en-US" sz="1865" dirty="0">
                <a:latin typeface="楷体" panose="02010609060101010101" charset="-122"/>
                <a:ea typeface="楷体" panose="02010609060101010101" charset="-122"/>
              </a:rPr>
              <a:t>徐奉先</a:t>
            </a:r>
            <a:r>
              <a:rPr lang="en-US" altLang="zh-CN" sz="1865">
                <a:latin typeface="楷体" panose="02010609060101010101" charset="-122"/>
                <a:ea typeface="楷体" panose="02010609060101010101" charset="-122"/>
              </a:rPr>
              <a:t>《</a:t>
            </a:r>
            <a:r>
              <a:rPr lang="zh-CN" altLang="en-US" sz="1865" dirty="0">
                <a:latin typeface="楷体" panose="02010609060101010101" charset="-122"/>
                <a:ea typeface="楷体" panose="02010609060101010101" charset="-122"/>
              </a:rPr>
              <a:t>基于高考评价体系的历史科考试内容改革实施路径</a:t>
            </a:r>
            <a:r>
              <a:rPr lang="en-US" altLang="zh-CN" sz="1865">
                <a:latin typeface="楷体" panose="02010609060101010101" charset="-122"/>
                <a:ea typeface="楷体" panose="02010609060101010101" charset="-122"/>
              </a:rPr>
              <a:t>》</a:t>
            </a:r>
            <a:endParaRPr lang="en-US" altLang="zh-CN" sz="1865">
              <a:latin typeface="楷体" panose="02010609060101010101" charset="-122"/>
              <a:ea typeface="楷体" panose="02010609060101010101" charset="-122"/>
            </a:endParaRPr>
          </a:p>
          <a:p>
            <a:pPr algn="r">
              <a:lnSpc>
                <a:spcPct val="130000"/>
              </a:lnSpc>
              <a:spcBef>
                <a:spcPct val="30000"/>
              </a:spcBef>
            </a:pPr>
            <a:r>
              <a:rPr lang="en-US" altLang="zh-CN" sz="1865">
                <a:latin typeface="楷体" panose="02010609060101010101" charset="-122"/>
                <a:ea typeface="楷体" panose="02010609060101010101" charset="-122"/>
              </a:rPr>
              <a:t>2019</a:t>
            </a:r>
            <a:r>
              <a:rPr lang="zh-CN" altLang="en-US" sz="1865" dirty="0">
                <a:latin typeface="楷体" panose="02010609060101010101" charset="-122"/>
                <a:ea typeface="楷体" panose="02010609060101010101" charset="-122"/>
              </a:rPr>
              <a:t>年第</a:t>
            </a:r>
            <a:r>
              <a:rPr lang="en-US" altLang="zh-CN" sz="1865">
                <a:latin typeface="楷体" panose="02010609060101010101" charset="-122"/>
                <a:ea typeface="楷体" panose="02010609060101010101" charset="-122"/>
              </a:rPr>
              <a:t>12</a:t>
            </a:r>
            <a:r>
              <a:rPr lang="zh-CN" altLang="en-US" sz="1865" dirty="0">
                <a:latin typeface="楷体" panose="02010609060101010101" charset="-122"/>
                <a:ea typeface="楷体" panose="02010609060101010101" charset="-122"/>
              </a:rPr>
              <a:t>期</a:t>
            </a:r>
            <a:r>
              <a:rPr lang="en-US" altLang="zh-CN" sz="1865">
                <a:latin typeface="楷体" panose="02010609060101010101" charset="-122"/>
                <a:ea typeface="楷体" panose="02010609060101010101" charset="-122"/>
              </a:rPr>
              <a:t>《</a:t>
            </a:r>
            <a:r>
              <a:rPr lang="zh-CN" altLang="en-US" sz="1865" dirty="0">
                <a:latin typeface="楷体" panose="02010609060101010101" charset="-122"/>
                <a:ea typeface="楷体" panose="02010609060101010101" charset="-122"/>
              </a:rPr>
              <a:t>中国考试</a:t>
            </a:r>
            <a:r>
              <a:rPr lang="en-US" altLang="zh-CN" sz="1865">
                <a:latin typeface="楷体" panose="02010609060101010101" charset="-122"/>
                <a:ea typeface="楷体" panose="02010609060101010101" charset="-122"/>
              </a:rPr>
              <a:t>》</a:t>
            </a:r>
            <a:r>
              <a:rPr lang="zh-CN" altLang="en-US" sz="1865" dirty="0">
                <a:latin typeface="楷体" panose="02010609060101010101" charset="-122"/>
                <a:ea typeface="楷体" panose="02010609060101010101" charset="-122"/>
              </a:rPr>
              <a:t>第</a:t>
            </a:r>
            <a:r>
              <a:rPr lang="en-US" altLang="zh-CN" sz="1865">
                <a:latin typeface="楷体" panose="02010609060101010101" charset="-122"/>
                <a:ea typeface="楷体" panose="02010609060101010101" charset="-122"/>
              </a:rPr>
              <a:t>59-64</a:t>
            </a:r>
            <a:r>
              <a:rPr lang="zh-CN" altLang="en-US" sz="1865" dirty="0">
                <a:latin typeface="楷体" panose="02010609060101010101" charset="-122"/>
                <a:ea typeface="楷体" panose="02010609060101010101" charset="-122"/>
              </a:rPr>
              <a:t>页</a:t>
            </a:r>
            <a:endParaRPr lang="zh-CN" altLang="en-US" sz="1865" dirty="0">
              <a:latin typeface="楷体" panose="02010609060101010101" charset="-122"/>
              <a:ea typeface="楷体" panose="02010609060101010101" charset="-122"/>
            </a:endParaRPr>
          </a:p>
        </p:txBody>
      </p:sp>
      <p:sp>
        <p:nvSpPr>
          <p:cNvPr id="1765379" name="文本框 1765378"/>
          <p:cNvSpPr txBox="1"/>
          <p:nvPr/>
        </p:nvSpPr>
        <p:spPr>
          <a:xfrm>
            <a:off x="0" y="6311900"/>
            <a:ext cx="12192000" cy="548005"/>
          </a:xfrm>
          <a:prstGeom prst="rect">
            <a:avLst/>
          </a:prstGeom>
          <a:solidFill>
            <a:srgbClr val="FF0000"/>
          </a:solidFill>
          <a:ln w="9525">
            <a:noFill/>
          </a:ln>
          <a:effectLst>
            <a:outerShdw dist="107763" dir="2699999" algn="ctr" rotWithShape="0">
              <a:schemeClr val="bg2">
                <a:alpha val="50000"/>
              </a:schemeClr>
            </a:outerShdw>
          </a:effectLst>
        </p:spPr>
        <p:txBody>
          <a:bodyPr lIns="121914" tIns="60957" rIns="121914" bIns="60957">
            <a:spAutoFit/>
          </a:bodyPr>
          <a:p>
            <a:pPr algn="ctr">
              <a:lnSpc>
                <a:spcPct val="130000"/>
              </a:lnSpc>
            </a:pPr>
            <a:r>
              <a:rPr lang="zh-CN" altLang="en-US" sz="213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rPr>
              <a:t>三种文化、</a:t>
            </a:r>
            <a:r>
              <a:rPr lang="zh-CN" altLang="en-US" sz="213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sym typeface="+mn-ea"/>
              </a:rPr>
              <a:t>四个自信、</a:t>
            </a:r>
            <a:r>
              <a:rPr lang="zh-CN" altLang="en-US" sz="213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rPr>
              <a:t>五史教育、五个认同、五育并举、</a:t>
            </a:r>
            <a:r>
              <a:rPr lang="zh-CN" altLang="en-US" sz="213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sym typeface="+mn-ea"/>
              </a:rPr>
              <a:t>六观端正、</a:t>
            </a:r>
            <a:r>
              <a:rPr lang="zh-CN" altLang="en-US" sz="213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rPr>
              <a:t>六个下功夫</a:t>
            </a:r>
            <a:endParaRPr lang="zh-CN" altLang="en-US" sz="2135" b="1" dirty="0">
              <a:solidFill>
                <a:schemeClr val="bg1"/>
              </a:solidFill>
              <a:effectLst>
                <a:outerShdw blurRad="38100" dist="38100" dir="2700000">
                  <a:srgbClr val="000000"/>
                </a:outerShdw>
              </a:effectLst>
              <a:latin typeface="黑体" panose="02010609060101010101" pitchFamily="49" charset="-122"/>
              <a:ea typeface="黑体" panose="02010609060101010101" pitchFamily="49" charset="-122"/>
            </a:endParaRPr>
          </a:p>
        </p:txBody>
      </p:sp>
      <p:sp>
        <p:nvSpPr>
          <p:cNvPr id="4" name="文本框 3"/>
          <p:cNvSpPr txBox="1"/>
          <p:nvPr/>
        </p:nvSpPr>
        <p:spPr>
          <a:xfrm>
            <a:off x="0" y="0"/>
            <a:ext cx="12192000" cy="695325"/>
          </a:xfrm>
          <a:prstGeom prst="rect">
            <a:avLst/>
          </a:prstGeom>
          <a:solidFill>
            <a:srgbClr val="FF0000"/>
          </a:solidFill>
          <a:ln w="9525">
            <a:noFill/>
          </a:ln>
          <a:effectLst>
            <a:outerShdw dist="107763" dir="2699999" algn="ctr" rotWithShape="0">
              <a:schemeClr val="bg2">
                <a:alpha val="50000"/>
              </a:schemeClr>
            </a:outerShdw>
          </a:effectLst>
        </p:spPr>
        <p:txBody>
          <a:bodyPr lIns="121914" tIns="60957" rIns="121914" bIns="60957">
            <a:spAutoFit/>
          </a:bodyPr>
          <a:p>
            <a:pPr algn="ctr">
              <a:spcBef>
                <a:spcPct val="50000"/>
              </a:spcBef>
            </a:pPr>
            <a:r>
              <a:rPr lang="zh-CN" sz="3735" b="1">
                <a:solidFill>
                  <a:schemeClr val="bg1"/>
                </a:solidFill>
                <a:effectLst>
                  <a:outerShdw blurRad="38100" dist="38100" dir="2700000">
                    <a:srgbClr val="000000"/>
                  </a:outerShdw>
                </a:effectLst>
                <a:latin typeface="Calibri" panose="020F0502020204030204" charset="0"/>
                <a:ea typeface="黑体" panose="02010609060101010101" pitchFamily="49" charset="-122"/>
              </a:rPr>
              <a:t>高考命题的七大热点</a:t>
            </a:r>
            <a:endParaRPr lang="zh-CN" sz="3735" b="1" dirty="0">
              <a:solidFill>
                <a:schemeClr val="bg1"/>
              </a:solidFill>
              <a:effectLst>
                <a:outerShdw blurRad="38100" dist="38100" dir="2700000">
                  <a:srgbClr val="000000"/>
                </a:outerShdw>
              </a:effectLst>
              <a:latin typeface="Calibri" panose="020F0502020204030204" charset="0"/>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65379"/>
                                        </p:tgtEl>
                                        <p:attrNameLst>
                                          <p:attrName>style.visibility</p:attrName>
                                        </p:attrNameLst>
                                      </p:cBhvr>
                                      <p:to>
                                        <p:strVal val="visible"/>
                                      </p:to>
                                    </p:set>
                                    <p:anim calcmode="lin" valueType="num">
                                      <p:cBhvr additive="base">
                                        <p:cTn id="7" dur="500" fill="hold"/>
                                        <p:tgtEl>
                                          <p:spTgt spid="1765379"/>
                                        </p:tgtEl>
                                        <p:attrNameLst>
                                          <p:attrName>ppt_x</p:attrName>
                                        </p:attrNameLst>
                                      </p:cBhvr>
                                      <p:tavLst>
                                        <p:tav tm="0">
                                          <p:val>
                                            <p:strVal val="#ppt_x"/>
                                          </p:val>
                                        </p:tav>
                                        <p:tav tm="100000">
                                          <p:val>
                                            <p:strVal val="#ppt_x"/>
                                          </p:val>
                                        </p:tav>
                                      </p:tavLst>
                                    </p:anim>
                                    <p:anim calcmode="lin" valueType="num">
                                      <p:cBhvr additive="base">
                                        <p:cTn id="8" dur="500" fill="hold"/>
                                        <p:tgtEl>
                                          <p:spTgt spid="17653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5379" grpId="0" bldLvl="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910840" y="5814060"/>
            <a:ext cx="6115050" cy="398780"/>
          </a:xfrm>
          <a:prstGeom prst="rect">
            <a:avLst/>
          </a:prstGeom>
          <a:noFill/>
        </p:spPr>
        <p:txBody>
          <a:bodyPr wrap="square" rtlCol="0">
            <a:spAutoFit/>
          </a:bodyPr>
          <a:p>
            <a:pPr algn="ctr"/>
            <a:r>
              <a:rPr lang="zh-CN" altLang="en-US" sz="2000" b="1">
                <a:solidFill>
                  <a:srgbClr val="FF0000"/>
                </a:solidFill>
                <a:latin typeface="楷体" panose="02010609060101010101" charset="-122"/>
                <a:ea typeface="楷体" panose="02010609060101010101" charset="-122"/>
                <a:cs typeface="楷体" panose="02010609060101010101" charset="-122"/>
              </a:rPr>
              <a:t>两大特征：价值立意鲜明</a:t>
            </a:r>
            <a:r>
              <a:rPr lang="en-US" altLang="zh-CN" sz="2000" b="1">
                <a:solidFill>
                  <a:srgbClr val="FF0000"/>
                </a:solidFill>
                <a:latin typeface="楷体" panose="02010609060101010101" charset="-122"/>
                <a:ea typeface="楷体" panose="02010609060101010101" charset="-122"/>
                <a:cs typeface="楷体" panose="02010609060101010101" charset="-122"/>
              </a:rPr>
              <a:t>+</a:t>
            </a:r>
            <a:r>
              <a:rPr lang="zh-CN" altLang="en-US" sz="2000" b="1">
                <a:solidFill>
                  <a:srgbClr val="FF0000"/>
                </a:solidFill>
                <a:latin typeface="楷体" panose="02010609060101010101" charset="-122"/>
                <a:ea typeface="楷体" panose="02010609060101010101" charset="-122"/>
                <a:cs typeface="楷体" panose="02010609060101010101" charset="-122"/>
              </a:rPr>
              <a:t>主流结论熟悉</a:t>
            </a:r>
            <a:endParaRPr lang="zh-CN" altLang="en-US" sz="2000" b="1">
              <a:solidFill>
                <a:srgbClr val="FF0000"/>
              </a:solidFill>
              <a:latin typeface="楷体" panose="02010609060101010101" charset="-122"/>
              <a:ea typeface="楷体" panose="02010609060101010101" charset="-122"/>
              <a:cs typeface="楷体" panose="02010609060101010101" charset="-122"/>
            </a:endParaRPr>
          </a:p>
        </p:txBody>
      </p:sp>
      <p:sp>
        <p:nvSpPr>
          <p:cNvPr id="5" name="文本框 4"/>
          <p:cNvSpPr txBox="1"/>
          <p:nvPr/>
        </p:nvSpPr>
        <p:spPr>
          <a:xfrm>
            <a:off x="-5080" y="-55880"/>
            <a:ext cx="12202160" cy="645160"/>
          </a:xfrm>
          <a:prstGeom prst="rect">
            <a:avLst/>
          </a:prstGeom>
          <a:solidFill>
            <a:srgbClr val="FF0000"/>
          </a:solidFill>
        </p:spPr>
        <p:txBody>
          <a:bodyPr wrap="square" rtlCol="0">
            <a:spAutoFit/>
          </a:bodyPr>
          <a:p>
            <a:pPr algn="ctr"/>
            <a:r>
              <a:rPr lang="en-US" sz="3600" b="1">
                <a:solidFill>
                  <a:schemeClr val="bg1"/>
                </a:solidFill>
                <a:latin typeface="黑体" panose="02010609060101010101" pitchFamily="49" charset="-122"/>
                <a:ea typeface="黑体" panose="02010609060101010101" pitchFamily="49" charset="-122"/>
                <a:cs typeface="黑体" panose="02010609060101010101" pitchFamily="49" charset="-122"/>
              </a:rPr>
              <a:t>2024</a:t>
            </a:r>
            <a:r>
              <a:rPr lang="zh-CN" altLang="en-US" sz="3600" b="1">
                <a:solidFill>
                  <a:schemeClr val="bg1"/>
                </a:solidFill>
                <a:latin typeface="黑体" panose="02010609060101010101" pitchFamily="49" charset="-122"/>
                <a:ea typeface="黑体" panose="02010609060101010101" pitchFamily="49" charset="-122"/>
                <a:cs typeface="黑体" panose="02010609060101010101" pitchFamily="49" charset="-122"/>
              </a:rPr>
              <a:t>年山东试卷的价值引领</a:t>
            </a:r>
            <a:endParaRPr lang="zh-CN" altLang="en-US" sz="36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graphicFrame>
        <p:nvGraphicFramePr>
          <p:cNvPr id="6" name="表格 5"/>
          <p:cNvGraphicFramePr/>
          <p:nvPr/>
        </p:nvGraphicFramePr>
        <p:xfrm>
          <a:off x="946150" y="993775"/>
          <a:ext cx="10687050" cy="4714875"/>
        </p:xfrm>
        <a:graphic>
          <a:graphicData uri="http://schemas.openxmlformats.org/drawingml/2006/table">
            <a:tbl>
              <a:tblPr firstRow="1" bandRow="1">
                <a:tableStyleId>{5940675A-B579-460E-94D1-54222C63F5DA}</a:tableStyleId>
              </a:tblPr>
              <a:tblGrid>
                <a:gridCol w="890905"/>
                <a:gridCol w="4452620"/>
                <a:gridCol w="840105"/>
                <a:gridCol w="4503420"/>
              </a:tblGrid>
              <a:tr h="428625">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题号</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价值引领</a:t>
                      </a:r>
                      <a:endParaRPr lang="en-US" altLang="en-US" sz="1800" b="1">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题号</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价值引领</a:t>
                      </a:r>
                      <a:endParaRPr lang="en-US" altLang="en-US" sz="1800" b="1">
                        <a:solidFill>
                          <a:srgbClr val="FF0000"/>
                        </a:solidFill>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8625">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1</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唯物史观：</a:t>
                      </a:r>
                      <a:r>
                        <a:rPr lang="zh-CN" altLang="en-US" sz="1800" b="0">
                          <a:latin typeface="黑体" panose="02010609060101010101" pitchFamily="49" charset="-122"/>
                          <a:ea typeface="黑体" panose="02010609060101010101" pitchFamily="49" charset="-122"/>
                          <a:cs typeface="黑体" panose="02010609060101010101" pitchFamily="49" charset="-122"/>
                        </a:rPr>
                        <a:t>古代</a:t>
                      </a:r>
                      <a:r>
                        <a:rPr lang="en-US" sz="1800" b="0">
                          <a:latin typeface="黑体" panose="02010609060101010101" pitchFamily="49" charset="-122"/>
                          <a:ea typeface="黑体" panose="02010609060101010101" pitchFamily="49" charset="-122"/>
                          <a:cs typeface="黑体" panose="02010609060101010101" pitchFamily="49" charset="-122"/>
                        </a:rPr>
                        <a:t>商业</a:t>
                      </a:r>
                      <a:r>
                        <a:rPr lang="zh-CN" altLang="en-US" sz="1800" b="0">
                          <a:latin typeface="黑体" panose="02010609060101010101" pitchFamily="49" charset="-122"/>
                          <a:ea typeface="黑体" panose="02010609060101010101" pitchFamily="49" charset="-122"/>
                          <a:cs typeface="黑体" panose="02010609060101010101" pitchFamily="49" charset="-122"/>
                        </a:rPr>
                        <a:t>由低级</a:t>
                      </a:r>
                      <a:r>
                        <a:rPr lang="zh-CN" altLang="en-US" sz="1800" b="0">
                          <a:latin typeface="黑体" panose="02010609060101010101" pitchFamily="49" charset="-122"/>
                          <a:ea typeface="黑体" panose="02010609060101010101" pitchFamily="49" charset="-122"/>
                          <a:cs typeface="黑体" panose="02010609060101010101" pitchFamily="49" charset="-122"/>
                        </a:rPr>
                        <a:t>向高级发展</a:t>
                      </a:r>
                      <a:endParaRPr lang="zh-CN"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11</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唯物史观：</a:t>
                      </a:r>
                      <a:r>
                        <a:rPr lang="en-US" sz="1800">
                          <a:latin typeface="黑体" panose="02010609060101010101" pitchFamily="49" charset="-122"/>
                          <a:ea typeface="黑体" panose="02010609060101010101" pitchFamily="49" charset="-122"/>
                          <a:cs typeface="黑体" panose="02010609060101010101" pitchFamily="49" charset="-122"/>
                          <a:sym typeface="+mn-ea"/>
                        </a:rPr>
                        <a:t>商品经济发展</a:t>
                      </a:r>
                      <a:r>
                        <a:rPr lang="zh-CN" altLang="en-US" sz="1800">
                          <a:latin typeface="黑体" panose="02010609060101010101" pitchFamily="49" charset="-122"/>
                          <a:ea typeface="黑体" panose="02010609060101010101" pitchFamily="49" charset="-122"/>
                          <a:cs typeface="黑体" panose="02010609060101010101" pitchFamily="49" charset="-122"/>
                          <a:sym typeface="+mn-ea"/>
                        </a:rPr>
                        <a:t>促进</a:t>
                      </a:r>
                      <a:r>
                        <a:rPr lang="en-US" sz="1800" b="0">
                          <a:latin typeface="黑体" panose="02010609060101010101" pitchFamily="49" charset="-122"/>
                          <a:ea typeface="黑体" panose="02010609060101010101" pitchFamily="49" charset="-122"/>
                          <a:cs typeface="黑体" panose="02010609060101010101" pitchFamily="49" charset="-122"/>
                        </a:rPr>
                        <a:t>行会变化</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8625">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2</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社会治理：</a:t>
                      </a:r>
                      <a:r>
                        <a:rPr lang="en-US" sz="1800" b="0">
                          <a:latin typeface="黑体" panose="02010609060101010101" pitchFamily="49" charset="-122"/>
                          <a:ea typeface="黑体" panose="02010609060101010101" pitchFamily="49" charset="-122"/>
                          <a:cs typeface="黑体" panose="02010609060101010101" pitchFamily="49" charset="-122"/>
                        </a:rPr>
                        <a:t>春秋战国重构统治秩序</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12</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社会主义：</a:t>
                      </a:r>
                      <a:r>
                        <a:rPr lang="en-US" sz="1800" b="0">
                          <a:latin typeface="黑体" panose="02010609060101010101" pitchFamily="49" charset="-122"/>
                          <a:ea typeface="黑体" panose="02010609060101010101" pitchFamily="49" charset="-122"/>
                          <a:cs typeface="黑体" panose="02010609060101010101" pitchFamily="49" charset="-122"/>
                        </a:rPr>
                        <a:t>空想社会主义关注社会公平</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8625">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3</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传统文化</a:t>
                      </a:r>
                      <a:r>
                        <a:rPr lang="en-US" sz="1800" b="0">
                          <a:latin typeface="黑体" panose="02010609060101010101" pitchFamily="49" charset="-122"/>
                          <a:ea typeface="黑体" panose="02010609060101010101" pitchFamily="49" charset="-122"/>
                          <a:cs typeface="黑体" panose="02010609060101010101" pitchFamily="49" charset="-122"/>
                        </a:rPr>
                        <a:t>：宋代观念制约社会阶层流动</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13</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国际格局：</a:t>
                      </a:r>
                      <a:r>
                        <a:rPr lang="en-US" sz="1800" b="0">
                          <a:latin typeface="黑体" panose="02010609060101010101" pitchFamily="49" charset="-122"/>
                          <a:ea typeface="黑体" panose="02010609060101010101" pitchFamily="49" charset="-122"/>
                          <a:cs typeface="黑体" panose="02010609060101010101" pitchFamily="49" charset="-122"/>
                        </a:rPr>
                        <a:t>一战后国际关系体系的脆弱</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8625">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4</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社会治理：</a:t>
                      </a:r>
                      <a:r>
                        <a:rPr lang="en-US" sz="1800" b="0">
                          <a:latin typeface="黑体" panose="02010609060101010101" pitchFamily="49" charset="-122"/>
                          <a:ea typeface="黑体" panose="02010609060101010101" pitchFamily="49" charset="-122"/>
                          <a:cs typeface="黑体" panose="02010609060101010101" pitchFamily="49" charset="-122"/>
                        </a:rPr>
                        <a:t>明清政治稳定促进经济发展</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14</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国际格局：</a:t>
                      </a:r>
                      <a:r>
                        <a:rPr lang="en-US" sz="1800" b="0">
                          <a:latin typeface="黑体" panose="02010609060101010101" pitchFamily="49" charset="-122"/>
                          <a:ea typeface="黑体" panose="02010609060101010101" pitchFamily="49" charset="-122"/>
                          <a:cs typeface="黑体" panose="02010609060101010101" pitchFamily="49" charset="-122"/>
                        </a:rPr>
                        <a:t>美国国家安全战略的调整</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8625">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5</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爱国主义：</a:t>
                      </a:r>
                      <a:r>
                        <a:rPr lang="zh-CN" altLang="en-US" sz="1800" b="0">
                          <a:latin typeface="黑体" panose="02010609060101010101" pitchFamily="49" charset="-122"/>
                          <a:ea typeface="黑体" panose="02010609060101010101" pitchFamily="49" charset="-122"/>
                          <a:cs typeface="黑体" panose="02010609060101010101" pitchFamily="49" charset="-122"/>
                        </a:rPr>
                        <a:t>晚晴</a:t>
                      </a:r>
                      <a:r>
                        <a:rPr lang="en-US" sz="1800" b="0">
                          <a:latin typeface="黑体" panose="02010609060101010101" pitchFamily="49" charset="-122"/>
                          <a:ea typeface="黑体" panose="02010609060101010101" pitchFamily="49" charset="-122"/>
                          <a:cs typeface="黑体" panose="02010609060101010101" pitchFamily="49" charset="-122"/>
                        </a:rPr>
                        <a:t>外交不断让步</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15</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大国兴衰：</a:t>
                      </a:r>
                      <a:r>
                        <a:rPr lang="en-US" sz="1800" b="0">
                          <a:latin typeface="黑体" panose="02010609060101010101" pitchFamily="49" charset="-122"/>
                          <a:ea typeface="黑体" panose="02010609060101010101" pitchFamily="49" charset="-122"/>
                          <a:cs typeface="黑体" panose="02010609060101010101" pitchFamily="49" charset="-122"/>
                        </a:rPr>
                        <a:t>英国现代经济竞争力下降</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8625">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6</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革命文化：</a:t>
                      </a:r>
                      <a:r>
                        <a:rPr lang="en-US" sz="1800" b="0">
                          <a:latin typeface="黑体" panose="02010609060101010101" pitchFamily="49" charset="-122"/>
                          <a:ea typeface="黑体" panose="02010609060101010101" pitchFamily="49" charset="-122"/>
                          <a:cs typeface="黑体" panose="02010609060101010101" pitchFamily="49" charset="-122"/>
                        </a:rPr>
                        <a:t>国民革命的必要性</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16</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国家认同：</a:t>
                      </a:r>
                      <a:r>
                        <a:rPr lang="en-US" sz="1800" b="0">
                          <a:latin typeface="黑体" panose="02010609060101010101" pitchFamily="49" charset="-122"/>
                          <a:ea typeface="黑体" panose="02010609060101010101" pitchFamily="49" charset="-122"/>
                          <a:cs typeface="黑体" panose="02010609060101010101" pitchFamily="49" charset="-122"/>
                        </a:rPr>
                        <a:t>汉唐江南经济发展的趋势</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8625">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7</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革命文化：</a:t>
                      </a:r>
                      <a:r>
                        <a:rPr lang="en-US" sz="1800" b="0">
                          <a:latin typeface="黑体" panose="02010609060101010101" pitchFamily="49" charset="-122"/>
                          <a:ea typeface="黑体" panose="02010609060101010101" pitchFamily="49" charset="-122"/>
                          <a:cs typeface="黑体" panose="02010609060101010101" pitchFamily="49" charset="-122"/>
                        </a:rPr>
                        <a:t>土地革命时代特征</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17</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爱国主义：</a:t>
                      </a:r>
                      <a:r>
                        <a:rPr lang="en-US" sz="1800" b="0">
                          <a:latin typeface="黑体" panose="02010609060101010101" pitchFamily="49" charset="-122"/>
                          <a:ea typeface="黑体" panose="02010609060101010101" pitchFamily="49" charset="-122"/>
                          <a:cs typeface="黑体" panose="02010609060101010101" pitchFamily="49" charset="-122"/>
                        </a:rPr>
                        <a:t>鸦片战争如何认知</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8625">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8</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改革开放：</a:t>
                      </a:r>
                      <a:r>
                        <a:rPr lang="en-US" sz="1800" b="0">
                          <a:latin typeface="黑体" panose="02010609060101010101" pitchFamily="49" charset="-122"/>
                          <a:ea typeface="黑体" panose="02010609060101010101" pitchFamily="49" charset="-122"/>
                          <a:cs typeface="黑体" panose="02010609060101010101" pitchFamily="49" charset="-122"/>
                        </a:rPr>
                        <a:t>社科院服务国家经济发展大局</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18</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新中国史：</a:t>
                      </a:r>
                      <a:r>
                        <a:rPr lang="en-US" sz="1800" b="0">
                          <a:latin typeface="黑体" panose="02010609060101010101" pitchFamily="49" charset="-122"/>
                          <a:ea typeface="黑体" panose="02010609060101010101" pitchFamily="49" charset="-122"/>
                          <a:cs typeface="黑体" panose="02010609060101010101" pitchFamily="49" charset="-122"/>
                        </a:rPr>
                        <a:t>上海是历史缩影</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8625">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9</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国际视野：</a:t>
                      </a:r>
                      <a:r>
                        <a:rPr lang="en-US" sz="1800" b="0">
                          <a:latin typeface="黑体" panose="02010609060101010101" pitchFamily="49" charset="-122"/>
                          <a:ea typeface="黑体" panose="02010609060101010101" pitchFamily="49" charset="-122"/>
                          <a:cs typeface="黑体" panose="02010609060101010101" pitchFamily="49" charset="-122"/>
                        </a:rPr>
                        <a:t>改善南北关系</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19</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国际视野：</a:t>
                      </a:r>
                      <a:r>
                        <a:rPr lang="en-US" sz="1800" b="0">
                          <a:latin typeface="黑体" panose="02010609060101010101" pitchFamily="49" charset="-122"/>
                          <a:ea typeface="黑体" panose="02010609060101010101" pitchFamily="49" charset="-122"/>
                          <a:cs typeface="黑体" panose="02010609060101010101" pitchFamily="49" charset="-122"/>
                        </a:rPr>
                        <a:t>非洲的真正解放</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8625">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10</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800" b="1">
                          <a:solidFill>
                            <a:srgbClr val="FF0000"/>
                          </a:solidFill>
                          <a:latin typeface="黑体" panose="02010609060101010101" pitchFamily="49" charset="-122"/>
                          <a:ea typeface="黑体" panose="02010609060101010101" pitchFamily="49" charset="-122"/>
                          <a:cs typeface="黑体" panose="02010609060101010101" pitchFamily="49" charset="-122"/>
                        </a:rPr>
                        <a:t>文明互鉴：</a:t>
                      </a:r>
                      <a:r>
                        <a:rPr lang="en-US" sz="1800" b="0">
                          <a:latin typeface="黑体" panose="02010609060101010101" pitchFamily="49" charset="-122"/>
                          <a:ea typeface="黑体" panose="02010609060101010101" pitchFamily="49" charset="-122"/>
                          <a:cs typeface="黑体" panose="02010609060101010101" pitchFamily="49" charset="-122"/>
                        </a:rPr>
                        <a:t>古埃及与古美洲文明相同点</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800" b="0">
                          <a:latin typeface="黑体" panose="02010609060101010101" pitchFamily="49" charset="-122"/>
                          <a:ea typeface="黑体" panose="02010609060101010101" pitchFamily="49" charset="-122"/>
                          <a:cs typeface="黑体" panose="02010609060101010101" pitchFamily="49" charset="-122"/>
                        </a:rPr>
                        <a:t> </a:t>
                      </a: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altLang="en-US" sz="18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nvGraphicFramePr>
        <p:xfrm>
          <a:off x="555625" y="753745"/>
          <a:ext cx="10925175" cy="4172585"/>
        </p:xfrm>
        <a:graphic>
          <a:graphicData uri="http://schemas.openxmlformats.org/drawingml/2006/table">
            <a:tbl>
              <a:tblPr firstRow="1" bandRow="1">
                <a:tableStyleId>{5940675A-B579-460E-94D1-54222C63F5DA}</a:tableStyleId>
              </a:tblPr>
              <a:tblGrid>
                <a:gridCol w="1243965"/>
                <a:gridCol w="2313305"/>
                <a:gridCol w="2247900"/>
                <a:gridCol w="2482850"/>
                <a:gridCol w="2637155"/>
              </a:tblGrid>
              <a:tr h="297815">
                <a:tc>
                  <a:txBody>
                    <a:bodyPr/>
                    <a:p>
                      <a:pPr indent="0" algn="ctr">
                        <a:buNone/>
                      </a:pP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考查主题1</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考查主题2</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考查主题3</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考查主题4</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7025">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1全国甲卷</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中国数学的发展</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20世纪世界趋势</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北魏教育改革、一战前大国关系、孙黄主张异同</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97180">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2全国新标</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中国西欧的古代农业</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1932年抗战形势</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中国装备制造业发展</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 </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7815">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3 山东卷</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汉唐的江南经济区</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鸦片战争的认知</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上海的历史缩影</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非洲的真正解放</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7815">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4 广东卷</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乡里与古代基层治理</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12-17世纪欧洲贸易</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广东与近代中国</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二战和远东格局</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11175">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5 北京卷</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唐辽城市与国家发展</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中国百年经略海洋</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近现代英印关系</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世界的和平与发展</a:t>
                      </a:r>
                      <a:endParaRPr lang="en-US" sz="1600" b="0">
                        <a:latin typeface="黑体" panose="02010609060101010101" pitchFamily="49" charset="-122"/>
                        <a:ea typeface="黑体" panose="02010609060101010101" pitchFamily="49" charset="-122"/>
                        <a:cs typeface="黑体" panose="02010609060101010101" pitchFamily="49" charset="-122"/>
                      </a:endParaRPr>
                    </a:p>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端午节与传统文化</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7815">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6 上海卷</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瓷器的全球流动</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商贸与西欧社会转型</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历史认识的时间尺度</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传统中国的国家治理</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7815">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7 湖南卷</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清初传教士西学东渐</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49-65国庆纪念活动</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印度与世界城市化进程</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 </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7815">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8 江苏卷</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步枪创新与抗战</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唐朝南诏的古道修建</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清代地方官员的考核</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世界古代文明与文化</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7815">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9 湖北卷</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农耕文明与疆域变迁</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五四期刊与社会思潮</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法国对外政策的转变</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物质与文明的关系</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7500">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10安徽卷</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交通与西南地区治理</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国际货币体系的演变</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从小人物看北宋政治</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 </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7500">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11东北卷</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明朝名帖的变化</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秦刻石与罗马功德碑</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近代英国的文学旅游</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党史中的东北元素</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7500">
                <a:tc>
                  <a:txBody>
                    <a:bodyPr/>
                    <a:p>
                      <a:pPr indent="0" algn="ctr">
                        <a:buNone/>
                      </a:pPr>
                      <a:r>
                        <a:rPr lang="en-US" sz="1600" b="0">
                          <a:latin typeface="黑体" panose="02010609060101010101" pitchFamily="49" charset="-122"/>
                          <a:ea typeface="黑体" panose="02010609060101010101" pitchFamily="49" charset="-122"/>
                          <a:cs typeface="黑体" panose="02010609060101010101" pitchFamily="49" charset="-122"/>
                        </a:rPr>
                        <a:t>12甘肃卷</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辽夏金的职官制度</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近现代我国的旅游观</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格林纳达的独立与发展</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0">
                          <a:latin typeface="黑体" panose="02010609060101010101" pitchFamily="49" charset="-122"/>
                          <a:ea typeface="黑体" panose="02010609060101010101" pitchFamily="49" charset="-122"/>
                          <a:cs typeface="黑体" panose="02010609060101010101" pitchFamily="49" charset="-122"/>
                        </a:rPr>
                        <a:t>历史发展的多种因素</a:t>
                      </a:r>
                      <a:endParaRPr lang="en-US" altLang="en-US" sz="1600" b="0">
                        <a:latin typeface="黑体" panose="02010609060101010101" pitchFamily="49" charset="-122"/>
                        <a:ea typeface="黑体" panose="02010609060101010101" pitchFamily="49" charset="-122"/>
                        <a:cs typeface="黑体" panose="02010609060101010101" pitchFamily="49"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nvSpPr>
        <p:spPr>
          <a:xfrm>
            <a:off x="17780" y="-18415"/>
            <a:ext cx="12179300" cy="583565"/>
          </a:xfrm>
          <a:prstGeom prst="rect">
            <a:avLst/>
          </a:prstGeom>
          <a:solidFill>
            <a:srgbClr val="FF0000"/>
          </a:solidFill>
        </p:spPr>
        <p:txBody>
          <a:bodyPr wrap="square" rtlCol="0">
            <a:spAutoFit/>
          </a:bodyPr>
          <a:p>
            <a:pPr algn="ctr"/>
            <a:r>
              <a:rPr lang="en-US" altLang="zh-CN" sz="3200" b="1">
                <a:solidFill>
                  <a:schemeClr val="bg1"/>
                </a:solidFill>
                <a:latin typeface="黑体" panose="02010609060101010101" pitchFamily="49" charset="-122"/>
                <a:ea typeface="黑体" panose="02010609060101010101" pitchFamily="49" charset="-122"/>
                <a:cs typeface="黑体" panose="02010609060101010101" pitchFamily="49" charset="-122"/>
              </a:rPr>
              <a:t>2024</a:t>
            </a:r>
            <a:r>
              <a:rPr lang="zh-CN" altLang="en-US" sz="3200" b="1">
                <a:solidFill>
                  <a:schemeClr val="bg1"/>
                </a:solidFill>
                <a:latin typeface="黑体" panose="02010609060101010101" pitchFamily="49" charset="-122"/>
                <a:ea typeface="黑体" panose="02010609060101010101" pitchFamily="49" charset="-122"/>
                <a:cs typeface="黑体" panose="02010609060101010101" pitchFamily="49" charset="-122"/>
              </a:rPr>
              <a:t>年高考</a:t>
            </a:r>
            <a:r>
              <a:rPr lang="zh-CN" sz="3200" b="1">
                <a:solidFill>
                  <a:schemeClr val="bg1"/>
                </a:solidFill>
                <a:latin typeface="黑体" panose="02010609060101010101" pitchFamily="49" charset="-122"/>
                <a:ea typeface="黑体" panose="02010609060101010101" pitchFamily="49" charset="-122"/>
                <a:cs typeface="黑体" panose="02010609060101010101" pitchFamily="49" charset="-122"/>
              </a:rPr>
              <a:t>非选择题的价值引领</a:t>
            </a:r>
            <a:endParaRPr lang="zh-CN" sz="32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
        <p:nvSpPr>
          <p:cNvPr id="3" name="文本框 2"/>
          <p:cNvSpPr txBox="1"/>
          <p:nvPr/>
        </p:nvSpPr>
        <p:spPr>
          <a:xfrm>
            <a:off x="1402715" y="4937125"/>
            <a:ext cx="9789160" cy="1337945"/>
          </a:xfrm>
          <a:prstGeom prst="rect">
            <a:avLst/>
          </a:prstGeom>
          <a:noFill/>
        </p:spPr>
        <p:txBody>
          <a:bodyPr wrap="square" rtlCol="0" anchor="t">
            <a:spAutoFit/>
          </a:bodyPr>
          <a:p>
            <a:pPr fontAlgn="auto">
              <a:lnSpc>
                <a:spcPct val="150000"/>
              </a:lnSpc>
            </a:pPr>
            <a:r>
              <a:rPr lang="zh-CN" altLang="en-US" b="1">
                <a:solidFill>
                  <a:srgbClr val="FF0000"/>
                </a:solidFill>
                <a:latin typeface="楷体" panose="02010609060101010101" charset="-122"/>
                <a:ea typeface="楷体" panose="02010609060101010101" charset="-122"/>
              </a:rPr>
              <a:t>中国古代史：传统文化、区域发展、国家治理、</a:t>
            </a:r>
            <a:r>
              <a:rPr lang="zh-CN" altLang="en-US" b="1" u="sng">
                <a:solidFill>
                  <a:srgbClr val="FF0000"/>
                </a:solidFill>
                <a:latin typeface="楷体" panose="02010609060101010101" charset="-122"/>
                <a:ea typeface="楷体" panose="02010609060101010101" charset="-122"/>
              </a:rPr>
              <a:t>民族交融</a:t>
            </a:r>
            <a:endParaRPr lang="zh-CN" altLang="en-US" b="1">
              <a:solidFill>
                <a:srgbClr val="FF0000"/>
              </a:solidFill>
              <a:latin typeface="楷体" panose="02010609060101010101" charset="-122"/>
              <a:ea typeface="楷体" panose="02010609060101010101" charset="-122"/>
            </a:endParaRPr>
          </a:p>
          <a:p>
            <a:pPr fontAlgn="auto">
              <a:lnSpc>
                <a:spcPct val="150000"/>
              </a:lnSpc>
            </a:pPr>
            <a:r>
              <a:rPr lang="zh-CN" altLang="en-US" b="1">
                <a:solidFill>
                  <a:srgbClr val="FF0000"/>
                </a:solidFill>
                <a:latin typeface="楷体" panose="02010609060101010101" charset="-122"/>
                <a:ea typeface="楷体" panose="02010609060101010101" charset="-122"/>
              </a:rPr>
              <a:t>中国近现史：区域缩影、列强侵华、现代化历程、新中国变迁与民族复兴</a:t>
            </a:r>
            <a:endParaRPr lang="zh-CN" altLang="en-US" b="1">
              <a:solidFill>
                <a:srgbClr val="FF0000"/>
              </a:solidFill>
              <a:latin typeface="楷体" panose="02010609060101010101" charset="-122"/>
              <a:ea typeface="楷体" panose="02010609060101010101" charset="-122"/>
            </a:endParaRPr>
          </a:p>
          <a:p>
            <a:pPr fontAlgn="auto">
              <a:lnSpc>
                <a:spcPct val="150000"/>
              </a:lnSpc>
            </a:pPr>
            <a:r>
              <a:rPr lang="zh-CN" altLang="en-US" b="1">
                <a:solidFill>
                  <a:srgbClr val="FF0000"/>
                </a:solidFill>
                <a:latin typeface="楷体" panose="02010609060101010101" charset="-122"/>
                <a:ea typeface="楷体" panose="02010609060101010101" charset="-122"/>
              </a:rPr>
              <a:t>世界历史：文明特点与交流、近代社会转型、民族解放与发展、国际关系与世界治理</a:t>
            </a:r>
            <a:endParaRPr lang="zh-CN" altLang="en-US" b="1">
              <a:solidFill>
                <a:srgbClr val="FF0000"/>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72465" y="549910"/>
            <a:ext cx="10847070" cy="3738245"/>
          </a:xfrm>
          <a:prstGeom prst="rect">
            <a:avLst/>
          </a:prstGeom>
          <a:noFill/>
        </p:spPr>
        <p:txBody>
          <a:bodyPr wrap="square" rtlCol="0">
            <a:spAutoFit/>
          </a:bodyPr>
          <a:p>
            <a:pPr indent="0" algn="ctr" fontAlgn="auto">
              <a:lnSpc>
                <a:spcPct val="150000"/>
              </a:lnSpc>
            </a:pPr>
            <a:r>
              <a:rPr lang="zh-CN" altLang="en-US" sz="2800" b="1">
                <a:solidFill>
                  <a:srgbClr val="FF0000"/>
                </a:solidFill>
                <a:latin typeface="黑体" panose="02010609060101010101" pitchFamily="49" charset="-122"/>
                <a:ea typeface="黑体" panose="02010609060101010101" pitchFamily="49" charset="-122"/>
                <a:cs typeface="黑体" panose="02010609060101010101" pitchFamily="49" charset="-122"/>
              </a:rPr>
              <a:t>家国情怀的课程目标</a:t>
            </a:r>
            <a:endParaRPr lang="zh-CN" altLang="en-US" sz="2800">
              <a:latin typeface="黑体" panose="02010609060101010101" pitchFamily="49" charset="-122"/>
              <a:ea typeface="黑体" panose="02010609060101010101" pitchFamily="49" charset="-122"/>
              <a:cs typeface="黑体" panose="02010609060101010101" pitchFamily="49" charset="-122"/>
            </a:endParaRPr>
          </a:p>
          <a:p>
            <a:pPr indent="0" fontAlgn="auto">
              <a:lnSpc>
                <a:spcPct val="150000"/>
              </a:lnSpc>
            </a:pPr>
            <a:r>
              <a:rPr lang="zh-CN" altLang="en-US">
                <a:latin typeface="楷体" panose="02010609060101010101" charset="-122"/>
                <a:ea typeface="楷体" panose="02010609060101010101" charset="-122"/>
                <a:cs typeface="楷体" panose="02010609060101010101" charset="-122"/>
              </a:rPr>
              <a:t>  </a:t>
            </a:r>
            <a:r>
              <a:rPr lang="zh-CN" altLang="en-US" sz="1600">
                <a:latin typeface="黑体" panose="02010609060101010101" pitchFamily="49" charset="-122"/>
                <a:ea typeface="黑体" panose="02010609060101010101" pitchFamily="49" charset="-122"/>
                <a:cs typeface="黑体" panose="02010609060101010101" pitchFamily="49" charset="-122"/>
              </a:rPr>
              <a:t>  </a:t>
            </a:r>
            <a:r>
              <a:rPr lang="zh-CN" altLang="en-US" sz="1600">
                <a:latin typeface="楷体" panose="02010609060101010101" charset="-122"/>
                <a:ea typeface="楷体" panose="02010609060101010101" charset="-122"/>
                <a:cs typeface="楷体" panose="02010609060101010101" charset="-122"/>
              </a:rPr>
              <a:t>在树立正确历史观基础上，从历史的角度认识中国的国情，形成</a:t>
            </a:r>
            <a:r>
              <a:rPr lang="zh-CN" altLang="en-US" sz="1600" u="sng">
                <a:latin typeface="楷体" panose="02010609060101010101" charset="-122"/>
                <a:ea typeface="楷体" panose="02010609060101010101" charset="-122"/>
                <a:cs typeface="楷体" panose="02010609060101010101" charset="-122"/>
              </a:rPr>
              <a:t>对祖国的认同感</a:t>
            </a:r>
            <a:r>
              <a:rPr lang="zh-CN" altLang="en-US" sz="1600">
                <a:latin typeface="楷体" panose="02010609060101010101" charset="-122"/>
                <a:ea typeface="楷体" panose="02010609060101010101" charset="-122"/>
                <a:cs typeface="楷体" panose="02010609060101010101" charset="-122"/>
              </a:rPr>
              <a:t>和正确的</a:t>
            </a:r>
            <a:r>
              <a:rPr lang="zh-CN" altLang="en-US" sz="1600" b="1" u="sng">
                <a:solidFill>
                  <a:srgbClr val="FF0000"/>
                </a:solidFill>
                <a:latin typeface="楷体" panose="02010609060101010101" charset="-122"/>
                <a:ea typeface="楷体" panose="02010609060101010101" charset="-122"/>
                <a:cs typeface="楷体" panose="02010609060101010101" charset="-122"/>
              </a:rPr>
              <a:t>国家观</a:t>
            </a:r>
            <a:r>
              <a:rPr lang="zh-CN" altLang="en-US" sz="1600">
                <a:latin typeface="楷体" panose="02010609060101010101" charset="-122"/>
                <a:ea typeface="楷体" panose="02010609060101010101" charset="-122"/>
                <a:cs typeface="楷体" panose="02010609060101010101" charset="-122"/>
              </a:rPr>
              <a:t>;</a:t>
            </a:r>
            <a:endParaRPr lang="zh-CN" altLang="en-US" sz="1600">
              <a:latin typeface="楷体" panose="02010609060101010101" charset="-122"/>
              <a:ea typeface="楷体" panose="02010609060101010101" charset="-122"/>
              <a:cs typeface="楷体" panose="02010609060101010101" charset="-122"/>
            </a:endParaRPr>
          </a:p>
          <a:p>
            <a:pPr indent="0" fontAlgn="auto">
              <a:lnSpc>
                <a:spcPct val="150000"/>
              </a:lnSpc>
            </a:pPr>
            <a:r>
              <a:rPr lang="zh-CN" altLang="en-US" sz="1600">
                <a:latin typeface="楷体" panose="02010609060101010101" charset="-122"/>
                <a:ea typeface="楷体" panose="02010609060101010101" charset="-122"/>
                <a:cs typeface="楷体" panose="02010609060101010101" charset="-122"/>
              </a:rPr>
              <a:t>    能够认识中华民族多元一体的历史发展趋势，形成</a:t>
            </a:r>
            <a:r>
              <a:rPr lang="zh-CN" altLang="en-US" sz="1600" u="sng">
                <a:latin typeface="楷体" panose="02010609060101010101" charset="-122"/>
                <a:ea typeface="楷体" panose="02010609060101010101" charset="-122"/>
                <a:cs typeface="楷体" panose="02010609060101010101" charset="-122"/>
              </a:rPr>
              <a:t>对中华民族</a:t>
            </a:r>
            <a:r>
              <a:rPr lang="zh-CN" altLang="en-US" sz="1600">
                <a:latin typeface="楷体" panose="02010609060101010101" charset="-122"/>
                <a:ea typeface="楷体" panose="02010609060101010101" charset="-122"/>
                <a:cs typeface="楷体" panose="02010609060101010101" charset="-122"/>
              </a:rPr>
              <a:t>的认同感和正确的</a:t>
            </a:r>
            <a:r>
              <a:rPr lang="zh-CN" altLang="en-US" sz="1600" b="1">
                <a:solidFill>
                  <a:srgbClr val="FF0000"/>
                </a:solidFill>
                <a:latin typeface="楷体" panose="02010609060101010101" charset="-122"/>
                <a:ea typeface="楷体" panose="02010609060101010101" charset="-122"/>
                <a:cs typeface="楷体" panose="02010609060101010101" charset="-122"/>
              </a:rPr>
              <a:t>民族观</a:t>
            </a:r>
            <a:r>
              <a:rPr lang="zh-CN" altLang="en-US" sz="1600">
                <a:latin typeface="楷体" panose="02010609060101010101" charset="-122"/>
                <a:ea typeface="楷体" panose="02010609060101010101" charset="-122"/>
                <a:cs typeface="楷体" panose="02010609060101010101" charset="-122"/>
              </a:rPr>
              <a:t>，具有民族自信心和自豪感；</a:t>
            </a:r>
            <a:endParaRPr lang="zh-CN" altLang="en-US" sz="1600">
              <a:latin typeface="楷体" panose="02010609060101010101" charset="-122"/>
              <a:ea typeface="楷体" panose="02010609060101010101" charset="-122"/>
              <a:cs typeface="楷体" panose="02010609060101010101" charset="-122"/>
            </a:endParaRPr>
          </a:p>
          <a:p>
            <a:pPr indent="0" fontAlgn="auto">
              <a:lnSpc>
                <a:spcPct val="150000"/>
              </a:lnSpc>
            </a:pPr>
            <a:r>
              <a:rPr lang="zh-CN" altLang="en-US" sz="1600">
                <a:latin typeface="楷体" panose="02010609060101010101" charset="-122"/>
                <a:ea typeface="楷体" panose="02010609060101010101" charset="-122"/>
                <a:cs typeface="楷体" panose="02010609060101010101" charset="-122"/>
              </a:rPr>
              <a:t>    了解并认同</a:t>
            </a:r>
            <a:r>
              <a:rPr lang="zh-CN" altLang="en-US" sz="1600" u="sng">
                <a:latin typeface="楷体" panose="02010609060101010101" charset="-122"/>
                <a:ea typeface="楷体" panose="02010609060101010101" charset="-122"/>
                <a:cs typeface="楷体" panose="02010609060101010101" charset="-122"/>
              </a:rPr>
              <a:t>中华优秀传统文化、革命文化、社会主义先进文化</a:t>
            </a:r>
            <a:r>
              <a:rPr lang="zh-CN" altLang="en-US" sz="1600">
                <a:latin typeface="楷体" panose="02010609060101010101" charset="-122"/>
                <a:ea typeface="楷体" panose="02010609060101010101" charset="-122"/>
                <a:cs typeface="楷体" panose="02010609060101010101" charset="-122"/>
              </a:rPr>
              <a:t>，了解中国各个历史时期的英雄人物，传承民族气节、崇尚英雄气概，认识中华文明的历史价值和现实意义；</a:t>
            </a:r>
            <a:endParaRPr lang="zh-CN" altLang="en-US" sz="1600">
              <a:latin typeface="楷体" panose="02010609060101010101" charset="-122"/>
              <a:ea typeface="楷体" panose="02010609060101010101" charset="-122"/>
              <a:cs typeface="楷体" panose="02010609060101010101" charset="-122"/>
            </a:endParaRPr>
          </a:p>
          <a:p>
            <a:pPr indent="0" fontAlgn="auto">
              <a:lnSpc>
                <a:spcPct val="150000"/>
              </a:lnSpc>
            </a:pPr>
            <a:r>
              <a:rPr lang="zh-CN" altLang="en-US" sz="1600">
                <a:latin typeface="楷体" panose="02010609060101010101" charset="-122"/>
                <a:ea typeface="楷体" panose="02010609060101010101" charset="-122"/>
                <a:cs typeface="楷体" panose="02010609060101010101" charset="-122"/>
              </a:rPr>
              <a:t>    了解世界历史发展的多样性,理解和尊重世界各国、各民族的文化传统，具有广阔的</a:t>
            </a:r>
            <a:r>
              <a:rPr lang="zh-CN" altLang="en-US" sz="1600" u="sng">
                <a:latin typeface="楷体" panose="02010609060101010101" charset="-122"/>
                <a:ea typeface="楷体" panose="02010609060101010101" charset="-122"/>
                <a:cs typeface="楷体" panose="02010609060101010101" charset="-122"/>
              </a:rPr>
              <a:t>国际视野</a:t>
            </a:r>
            <a:r>
              <a:rPr lang="zh-CN" altLang="en-US" sz="1600">
                <a:latin typeface="楷体" panose="02010609060101010101" charset="-122"/>
                <a:ea typeface="楷体" panose="02010609060101010101" charset="-122"/>
                <a:cs typeface="楷体" panose="02010609060101010101" charset="-122"/>
              </a:rPr>
              <a:t>，树立正确的</a:t>
            </a:r>
            <a:r>
              <a:rPr lang="zh-CN" altLang="en-US" sz="1600" b="1">
                <a:solidFill>
                  <a:srgbClr val="FF0000"/>
                </a:solidFill>
                <a:latin typeface="楷体" panose="02010609060101010101" charset="-122"/>
                <a:ea typeface="楷体" panose="02010609060101010101" charset="-122"/>
                <a:cs typeface="楷体" panose="02010609060101010101" charset="-122"/>
              </a:rPr>
              <a:t>文化观</a:t>
            </a:r>
            <a:r>
              <a:rPr lang="zh-CN" altLang="en-US" sz="1600">
                <a:latin typeface="楷体" panose="02010609060101010101" charset="-122"/>
                <a:ea typeface="楷体" panose="02010609060101010101" charset="-122"/>
                <a:cs typeface="楷体" panose="02010609060101010101" charset="-122"/>
              </a:rPr>
              <a:t>;</a:t>
            </a:r>
            <a:endParaRPr lang="zh-CN" altLang="en-US" sz="1600">
              <a:latin typeface="楷体" panose="02010609060101010101" charset="-122"/>
              <a:ea typeface="楷体" panose="02010609060101010101" charset="-122"/>
              <a:cs typeface="楷体" panose="02010609060101010101" charset="-122"/>
            </a:endParaRPr>
          </a:p>
          <a:p>
            <a:pPr indent="0" fontAlgn="auto">
              <a:lnSpc>
                <a:spcPct val="150000"/>
              </a:lnSpc>
            </a:pPr>
            <a:r>
              <a:rPr lang="zh-CN" altLang="en-US" sz="1600">
                <a:latin typeface="楷体" panose="02010609060101010101" charset="-122"/>
                <a:ea typeface="楷体" panose="02010609060101010101" charset="-122"/>
                <a:cs typeface="楷体" panose="02010609060101010101" charset="-122"/>
              </a:rPr>
              <a:t>    认同</a:t>
            </a:r>
            <a:r>
              <a:rPr lang="zh-CN" altLang="en-US" sz="1600" u="sng">
                <a:solidFill>
                  <a:schemeClr val="tx1"/>
                </a:solidFill>
                <a:latin typeface="楷体" panose="02010609060101010101" charset="-122"/>
                <a:ea typeface="楷体" panose="02010609060101010101" charset="-122"/>
                <a:cs typeface="楷体" panose="02010609060101010101" charset="-122"/>
              </a:rPr>
              <a:t>社会主义核心价值观</a:t>
            </a:r>
            <a:r>
              <a:rPr lang="zh-CN" altLang="en-US" sz="1600">
                <a:latin typeface="楷体" panose="02010609060101010101" charset="-122"/>
                <a:ea typeface="楷体" panose="02010609060101010101" charset="-122"/>
                <a:cs typeface="楷体" panose="02010609060101010101" charset="-122"/>
              </a:rPr>
              <a:t>，认同走</a:t>
            </a:r>
            <a:r>
              <a:rPr lang="zh-CN" altLang="en-US" sz="1600" u="sng">
                <a:latin typeface="楷体" panose="02010609060101010101" charset="-122"/>
                <a:ea typeface="楷体" panose="02010609060101010101" charset="-122"/>
                <a:cs typeface="楷体" panose="02010609060101010101" charset="-122"/>
              </a:rPr>
              <a:t>中国特色社会主义道路</a:t>
            </a:r>
            <a:r>
              <a:rPr lang="zh-CN" altLang="en-US" sz="1600">
                <a:latin typeface="楷体" panose="02010609060101010101" charset="-122"/>
                <a:ea typeface="楷体" panose="02010609060101010101" charset="-122"/>
                <a:cs typeface="楷体" panose="02010609060101010101" charset="-122"/>
              </a:rPr>
              <a:t>是历史的必然，树立</a:t>
            </a:r>
            <a:r>
              <a:rPr lang="zh-CN" altLang="en-US" sz="1600" u="sng">
                <a:latin typeface="楷体" panose="02010609060101010101" charset="-122"/>
                <a:ea typeface="楷体" panose="02010609060101010101" charset="-122"/>
                <a:cs typeface="楷体" panose="02010609060101010101" charset="-122"/>
              </a:rPr>
              <a:t>中国特色社会主义</a:t>
            </a:r>
            <a:r>
              <a:rPr lang="zh-CN" altLang="en-US" sz="1600">
                <a:latin typeface="楷体" panose="02010609060101010101" charset="-122"/>
                <a:ea typeface="楷体" panose="02010609060101010101" charset="-122"/>
                <a:cs typeface="楷体" panose="02010609060101010101" charset="-122"/>
              </a:rPr>
              <a:t>道路自信、理论自信、制度自信和文化自信;</a:t>
            </a:r>
            <a:endParaRPr lang="zh-CN" altLang="en-US" sz="1600">
              <a:latin typeface="楷体" panose="02010609060101010101" charset="-122"/>
              <a:ea typeface="楷体" panose="02010609060101010101" charset="-122"/>
              <a:cs typeface="楷体" panose="02010609060101010101" charset="-122"/>
            </a:endParaRPr>
          </a:p>
          <a:p>
            <a:pPr indent="0" fontAlgn="auto">
              <a:lnSpc>
                <a:spcPct val="150000"/>
              </a:lnSpc>
            </a:pPr>
            <a:r>
              <a:rPr lang="zh-CN" altLang="en-US" sz="1600">
                <a:latin typeface="楷体" panose="02010609060101010101" charset="-122"/>
                <a:ea typeface="楷体" panose="02010609060101010101" charset="-122"/>
                <a:cs typeface="楷体" panose="02010609060101010101" charset="-122"/>
              </a:rPr>
              <a:t>    能够确立积极进取的</a:t>
            </a:r>
            <a:r>
              <a:rPr lang="zh-CN" altLang="en-US" sz="1600" u="sng">
                <a:latin typeface="楷体" panose="02010609060101010101" charset="-122"/>
                <a:ea typeface="楷体" panose="02010609060101010101" charset="-122"/>
                <a:cs typeface="楷体" panose="02010609060101010101" charset="-122"/>
              </a:rPr>
              <a:t>人生态度</a:t>
            </a:r>
            <a:r>
              <a:rPr lang="zh-CN" altLang="en-US" sz="1600">
                <a:latin typeface="楷体" panose="02010609060101010101" charset="-122"/>
                <a:ea typeface="楷体" panose="02010609060101010101" charset="-122"/>
                <a:cs typeface="楷体" panose="02010609060101010101" charset="-122"/>
              </a:rPr>
              <a:t>，塑造</a:t>
            </a:r>
            <a:r>
              <a:rPr lang="zh-CN" altLang="en-US" sz="1600" u="sng">
                <a:latin typeface="楷体" panose="02010609060101010101" charset="-122"/>
                <a:ea typeface="楷体" panose="02010609060101010101" charset="-122"/>
                <a:cs typeface="楷体" panose="02010609060101010101" charset="-122"/>
              </a:rPr>
              <a:t>健全的人格</a:t>
            </a:r>
            <a:r>
              <a:rPr lang="zh-CN" altLang="en-US" sz="1600">
                <a:latin typeface="楷体" panose="02010609060101010101" charset="-122"/>
                <a:ea typeface="楷体" panose="02010609060101010101" charset="-122"/>
                <a:cs typeface="楷体" panose="02010609060101010101" charset="-122"/>
              </a:rPr>
              <a:t>，树立正确的</a:t>
            </a:r>
            <a:r>
              <a:rPr lang="zh-CN" altLang="en-US" sz="1600" b="1" u="sng">
                <a:solidFill>
                  <a:srgbClr val="FF0000"/>
                </a:solidFill>
                <a:latin typeface="楷体" panose="02010609060101010101" charset="-122"/>
                <a:ea typeface="楷体" panose="02010609060101010101" charset="-122"/>
                <a:cs typeface="楷体" panose="02010609060101010101" charset="-122"/>
              </a:rPr>
              <a:t>世界观、人生观和价值观</a:t>
            </a:r>
            <a:r>
              <a:rPr lang="zh-CN" altLang="en-US" sz="1600">
                <a:latin typeface="楷体" panose="02010609060101010101" charset="-122"/>
                <a:ea typeface="楷体" panose="02010609060101010101" charset="-122"/>
                <a:cs typeface="楷体" panose="02010609060101010101" charset="-122"/>
              </a:rPr>
              <a:t>。</a:t>
            </a:r>
            <a:endParaRPr lang="zh-CN" altLang="en-US" sz="1600">
              <a:latin typeface="楷体" panose="02010609060101010101" charset="-122"/>
              <a:ea typeface="楷体" panose="02010609060101010101" charset="-122"/>
              <a:cs typeface="楷体" panose="02010609060101010101" charset="-122"/>
            </a:endParaRPr>
          </a:p>
        </p:txBody>
      </p:sp>
      <p:sp>
        <p:nvSpPr>
          <p:cNvPr id="3" name="文本框 2"/>
          <p:cNvSpPr txBox="1"/>
          <p:nvPr/>
        </p:nvSpPr>
        <p:spPr>
          <a:xfrm>
            <a:off x="941070" y="4468495"/>
            <a:ext cx="10090150" cy="1476375"/>
          </a:xfrm>
          <a:prstGeom prst="rect">
            <a:avLst/>
          </a:prstGeom>
          <a:noFill/>
        </p:spPr>
        <p:txBody>
          <a:bodyPr wrap="square" rtlCol="0">
            <a:spAutoFit/>
          </a:bodyPr>
          <a:p>
            <a:pPr indent="601345" fontAlgn="auto">
              <a:lnSpc>
                <a:spcPct val="150000"/>
              </a:lnSpc>
            </a:pPr>
            <a:r>
              <a:rPr lang="en-US" altLang="zh-CN" sz="2000">
                <a:latin typeface="黑体" panose="02010609060101010101" pitchFamily="49" charset="-122"/>
                <a:ea typeface="黑体" panose="02010609060101010101" pitchFamily="49" charset="-122"/>
              </a:rPr>
              <a:t>“</a:t>
            </a:r>
            <a:r>
              <a:rPr lang="zh-CN" altLang="en-US" sz="2000">
                <a:latin typeface="黑体" panose="02010609060101010101" pitchFamily="49" charset="-122"/>
                <a:ea typeface="黑体" panose="02010609060101010101" pitchFamily="49" charset="-122"/>
              </a:rPr>
              <a:t>家国情怀</a:t>
            </a:r>
            <a:r>
              <a:rPr lang="en-US" altLang="zh-CN" sz="2000">
                <a:latin typeface="黑体" panose="02010609060101010101" pitchFamily="49" charset="-122"/>
                <a:ea typeface="黑体" panose="02010609060101010101" pitchFamily="49" charset="-122"/>
              </a:rPr>
              <a:t>”</a:t>
            </a:r>
            <a:r>
              <a:rPr lang="zh-CN" altLang="en-US" sz="2000">
                <a:latin typeface="黑体" panose="02010609060101010101" pitchFamily="49" charset="-122"/>
                <a:ea typeface="黑体" panose="02010609060101010101" pitchFamily="49" charset="-122"/>
              </a:rPr>
              <a:t>的课程目标大致可以分成六个维度，分别对应六种身份，也就是作为</a:t>
            </a:r>
            <a:r>
              <a:rPr lang="zh-CN" altLang="en-US" sz="2000" u="sng">
                <a:solidFill>
                  <a:srgbClr val="FF0000"/>
                </a:solidFill>
                <a:latin typeface="黑体" panose="02010609060101010101" pitchFamily="49" charset="-122"/>
                <a:ea typeface="黑体" panose="02010609060101010101" pitchFamily="49" charset="-122"/>
              </a:rPr>
              <a:t>个体的人、</a:t>
            </a:r>
            <a:r>
              <a:rPr lang="zh-CN" altLang="en-US" sz="2000" u="sng">
                <a:solidFill>
                  <a:srgbClr val="FF0000"/>
                </a:solidFill>
                <a:latin typeface="黑体" panose="02010609060101010101" pitchFamily="49" charset="-122"/>
                <a:ea typeface="黑体" panose="02010609060101010101" pitchFamily="49" charset="-122"/>
                <a:sym typeface="+mn-ea"/>
              </a:rPr>
              <a:t>作为中华民族的子孙、</a:t>
            </a:r>
            <a:r>
              <a:rPr lang="zh-CN" altLang="en-US" sz="2000" u="sng">
                <a:solidFill>
                  <a:srgbClr val="FF0000"/>
                </a:solidFill>
                <a:latin typeface="黑体" panose="02010609060101010101" pitchFamily="49" charset="-122"/>
                <a:ea typeface="黑体" panose="02010609060101010101" pitchFamily="49" charset="-122"/>
              </a:rPr>
              <a:t>作为中国人、作为社会主义接班人、作为身处世界的人、作为人类的一分子</a:t>
            </a:r>
            <a:r>
              <a:rPr lang="zh-CN" altLang="en-US" sz="2000">
                <a:latin typeface="黑体" panose="02010609060101010101" pitchFamily="49" charset="-122"/>
                <a:ea typeface="黑体" panose="02010609060101010101" pitchFamily="49" charset="-122"/>
              </a:rPr>
              <a:t>。</a:t>
            </a:r>
            <a:endParaRPr lang="zh-CN" altLang="en-US" sz="2000">
              <a:latin typeface="黑体" panose="02010609060101010101" pitchFamily="49" charset="-122"/>
              <a:ea typeface="黑体" panose="02010609060101010101" pitchFamily="49" charset="-122"/>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39140" name="图片 2139139" descr="微信图片_20220420161940"/>
          <p:cNvPicPr>
            <a:picLocks noChangeAspect="1"/>
          </p:cNvPicPr>
          <p:nvPr/>
        </p:nvPicPr>
        <p:blipFill>
          <a:blip r:embed="rId1"/>
          <a:srcRect l="16367" t="29590" r="33716" b="28214"/>
          <a:stretch>
            <a:fillRect/>
          </a:stretch>
        </p:blipFill>
        <p:spPr>
          <a:xfrm>
            <a:off x="2654300" y="755650"/>
            <a:ext cx="6435090" cy="3230245"/>
          </a:xfrm>
          <a:prstGeom prst="rect">
            <a:avLst/>
          </a:prstGeom>
          <a:noFill/>
          <a:ln w="9525">
            <a:noFill/>
          </a:ln>
        </p:spPr>
      </p:pic>
      <p:sp>
        <p:nvSpPr>
          <p:cNvPr id="2" name="文本框 1"/>
          <p:cNvSpPr txBox="1"/>
          <p:nvPr/>
        </p:nvSpPr>
        <p:spPr>
          <a:xfrm>
            <a:off x="1403985" y="4076065"/>
            <a:ext cx="10273665" cy="1845310"/>
          </a:xfrm>
          <a:prstGeom prst="rect">
            <a:avLst/>
          </a:prstGeom>
          <a:noFill/>
        </p:spPr>
        <p:txBody>
          <a:bodyPr wrap="square" rtlCol="0">
            <a:spAutoFit/>
          </a:bodyPr>
          <a:p>
            <a:pPr fontAlgn="auto">
              <a:lnSpc>
                <a:spcPct val="150000"/>
              </a:lnSpc>
            </a:pPr>
            <a:r>
              <a:rPr lang="zh-CN" altLang="en-US" sz="2000">
                <a:latin typeface="楷体" panose="02010609060101010101" charset="-122"/>
                <a:ea typeface="楷体" panose="02010609060101010101" charset="-122"/>
              </a:rPr>
              <a:t>①对自我生命意义的尊重、对他者生命意义的尊重；</a:t>
            </a:r>
            <a:endParaRPr lang="zh-CN" altLang="en-US" sz="2000">
              <a:latin typeface="楷体" panose="02010609060101010101" charset="-122"/>
              <a:ea typeface="楷体" panose="02010609060101010101" charset="-122"/>
            </a:endParaRPr>
          </a:p>
          <a:p>
            <a:pPr fontAlgn="auto">
              <a:lnSpc>
                <a:spcPct val="150000"/>
              </a:lnSpc>
            </a:pPr>
            <a:r>
              <a:rPr lang="zh-CN" altLang="en-US" sz="2000">
                <a:latin typeface="楷体" panose="02010609060101010101" charset="-122"/>
                <a:ea typeface="楷体" panose="02010609060101010101" charset="-122"/>
              </a:rPr>
              <a:t>②对家乡的感情、对民族的感情、对国家的感情、对中国文化的感情</a:t>
            </a:r>
            <a:endParaRPr lang="zh-CN" altLang="en-US" sz="2000">
              <a:latin typeface="楷体" panose="02010609060101010101" charset="-122"/>
              <a:ea typeface="楷体" panose="02010609060101010101" charset="-122"/>
            </a:endParaRPr>
          </a:p>
          <a:p>
            <a:pPr fontAlgn="auto">
              <a:lnSpc>
                <a:spcPct val="150000"/>
              </a:lnSpc>
            </a:pPr>
            <a:r>
              <a:rPr lang="zh-CN" altLang="en-US" sz="2000">
                <a:latin typeface="楷体" panose="02010609060101010101" charset="-122"/>
                <a:ea typeface="楷体" panose="02010609060101010101" charset="-122"/>
              </a:rPr>
              <a:t>③具有国际意识、懂得文化尊重、具有人类关怀意识、敬畏自然伦理十个方面。</a:t>
            </a:r>
            <a:endParaRPr lang="zh-CN" altLang="en-US" sz="2000">
              <a:latin typeface="楷体" panose="02010609060101010101" charset="-122"/>
              <a:ea typeface="楷体" panose="02010609060101010101" charset="-122"/>
            </a:endParaRPr>
          </a:p>
          <a:p>
            <a:pPr algn="r" fontAlgn="auto">
              <a:lnSpc>
                <a:spcPct val="150000"/>
              </a:lnSpc>
            </a:pPr>
            <a:r>
              <a:rPr lang="en-US" altLang="zh-CN" sz="1600">
                <a:latin typeface="楷体" panose="02010609060101010101" charset="-122"/>
                <a:ea typeface="楷体" panose="02010609060101010101" charset="-122"/>
              </a:rPr>
              <a:t>——</a:t>
            </a:r>
            <a:r>
              <a:rPr lang="zh-CN" altLang="en-US" sz="1600">
                <a:latin typeface="楷体" panose="02010609060101010101" charset="-122"/>
                <a:ea typeface="楷体" panose="02010609060101010101" charset="-122"/>
              </a:rPr>
              <a:t>黄牧航、朱命友《中学历史核心素养命题的原理和方法</a:t>
            </a:r>
            <a:r>
              <a:rPr lang="zh-CN" altLang="en-US" sz="1600">
                <a:latin typeface="楷体" panose="02010609060101010101" charset="-122"/>
                <a:ea typeface="楷体" panose="02010609060101010101" charset="-122"/>
                <a:sym typeface="+mn-ea"/>
              </a:rPr>
              <a:t>》</a:t>
            </a:r>
            <a:endParaRPr lang="zh-CN" altLang="en-US" sz="1600">
              <a:latin typeface="楷体" panose="02010609060101010101" charset="-122"/>
              <a:ea typeface="楷体" panose="02010609060101010101" charset="-122"/>
              <a:sym typeface="+mn-ea"/>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00834" name="椭圆 1400833"/>
          <p:cNvSpPr/>
          <p:nvPr/>
        </p:nvSpPr>
        <p:spPr>
          <a:xfrm>
            <a:off x="431800" y="982133"/>
            <a:ext cx="9984317" cy="3526367"/>
          </a:xfrm>
          <a:prstGeom prst="ellipse">
            <a:avLst/>
          </a:prstGeom>
          <a:solidFill>
            <a:schemeClr val="bg1"/>
          </a:solidFill>
          <a:ln w="9525" cap="flat" cmpd="sng">
            <a:solidFill>
              <a:schemeClr val="tx1"/>
            </a:solidFill>
            <a:prstDash val="solid"/>
            <a:headEnd type="none" w="med" len="med"/>
            <a:tailEnd type="none" w="med" len="med"/>
          </a:ln>
        </p:spPr>
        <p:txBody>
          <a:bodyPr/>
          <a:p>
            <a:endParaRPr lang="zh-CN" altLang="en-US" sz="2400"/>
          </a:p>
        </p:txBody>
      </p:sp>
      <p:sp>
        <p:nvSpPr>
          <p:cNvPr id="1400835" name="椭圆 1400834"/>
          <p:cNvSpPr/>
          <p:nvPr/>
        </p:nvSpPr>
        <p:spPr>
          <a:xfrm>
            <a:off x="431800" y="1915584"/>
            <a:ext cx="6815667" cy="1949449"/>
          </a:xfrm>
          <a:prstGeom prst="ellipse">
            <a:avLst/>
          </a:prstGeom>
          <a:solidFill>
            <a:schemeClr val="accent1"/>
          </a:solidFill>
          <a:ln w="9525" cap="flat" cmpd="sng">
            <a:solidFill>
              <a:schemeClr val="tx1"/>
            </a:solidFill>
            <a:prstDash val="solid"/>
            <a:headEnd type="none" w="med" len="med"/>
            <a:tailEnd type="none" w="med" len="med"/>
          </a:ln>
        </p:spPr>
        <p:txBody>
          <a:bodyPr/>
          <a:p>
            <a:endParaRPr lang="zh-CN" altLang="en-US" sz="2400"/>
          </a:p>
        </p:txBody>
      </p:sp>
      <p:sp>
        <p:nvSpPr>
          <p:cNvPr id="1400836" name="椭圆 1400835"/>
          <p:cNvSpPr/>
          <p:nvPr/>
        </p:nvSpPr>
        <p:spPr>
          <a:xfrm>
            <a:off x="518795" y="2637155"/>
            <a:ext cx="4616450" cy="935355"/>
          </a:xfrm>
          <a:prstGeom prst="ellipse">
            <a:avLst/>
          </a:prstGeom>
          <a:solidFill>
            <a:srgbClr val="FF0000"/>
          </a:solidFill>
          <a:ln w="9525" cap="flat" cmpd="sng">
            <a:solidFill>
              <a:schemeClr val="tx1"/>
            </a:solidFill>
            <a:prstDash val="solid"/>
            <a:headEnd type="none" w="med" len="med"/>
            <a:tailEnd type="none" w="med" len="med"/>
          </a:ln>
        </p:spPr>
        <p:txBody>
          <a:bodyPr/>
          <a:p>
            <a:endParaRPr lang="zh-CN" altLang="en-US" sz="2400"/>
          </a:p>
        </p:txBody>
      </p:sp>
      <p:sp>
        <p:nvSpPr>
          <p:cNvPr id="1400837" name="文本框 1400836"/>
          <p:cNvSpPr txBox="1"/>
          <p:nvPr/>
        </p:nvSpPr>
        <p:spPr>
          <a:xfrm>
            <a:off x="4559300" y="1198033"/>
            <a:ext cx="3359151" cy="748030"/>
          </a:xfrm>
          <a:prstGeom prst="rect">
            <a:avLst/>
          </a:prstGeom>
          <a:noFill/>
          <a:ln w="9525">
            <a:noFill/>
          </a:ln>
        </p:spPr>
        <p:txBody>
          <a:bodyPr>
            <a:spAutoFit/>
          </a:bodyPr>
          <a:p>
            <a:pPr algn="ctr">
              <a:spcBef>
                <a:spcPct val="50000"/>
              </a:spcBef>
            </a:pPr>
            <a:r>
              <a:rPr lang="zh-CN" altLang="en-US" sz="4265" b="1" dirty="0">
                <a:solidFill>
                  <a:srgbClr val="FF0000"/>
                </a:solidFill>
                <a:latin typeface="Arial" panose="020B0604020202020204" pitchFamily="34" charset="0"/>
                <a:ea typeface="黑体" panose="02010609060101010101" pitchFamily="49" charset="-122"/>
              </a:rPr>
              <a:t>课程目标</a:t>
            </a:r>
            <a:endParaRPr lang="zh-CN" altLang="en-US" sz="4265" b="1" dirty="0">
              <a:solidFill>
                <a:srgbClr val="FF0000"/>
              </a:solidFill>
              <a:latin typeface="Arial" panose="020B0604020202020204" pitchFamily="34" charset="0"/>
              <a:ea typeface="黑体" panose="02010609060101010101" pitchFamily="49" charset="-122"/>
            </a:endParaRPr>
          </a:p>
        </p:txBody>
      </p:sp>
      <p:sp>
        <p:nvSpPr>
          <p:cNvPr id="1400838" name="文本框 1400837"/>
          <p:cNvSpPr txBox="1"/>
          <p:nvPr/>
        </p:nvSpPr>
        <p:spPr>
          <a:xfrm>
            <a:off x="2448984" y="1989667"/>
            <a:ext cx="3359149" cy="666115"/>
          </a:xfrm>
          <a:prstGeom prst="rect">
            <a:avLst/>
          </a:prstGeom>
          <a:noFill/>
          <a:ln w="9525">
            <a:noFill/>
          </a:ln>
        </p:spPr>
        <p:txBody>
          <a:bodyPr>
            <a:spAutoFit/>
          </a:bodyPr>
          <a:p>
            <a:pPr algn="ctr">
              <a:spcBef>
                <a:spcPct val="50000"/>
              </a:spcBef>
            </a:pPr>
            <a:r>
              <a:rPr lang="zh-CN" altLang="en-US" sz="3735" b="1" dirty="0">
                <a:solidFill>
                  <a:srgbClr val="3333FF"/>
                </a:solidFill>
                <a:latin typeface="Arial" panose="020B0604020202020204" pitchFamily="34" charset="0"/>
                <a:ea typeface="黑体" panose="02010609060101010101" pitchFamily="49" charset="-122"/>
              </a:rPr>
              <a:t>课程内容</a:t>
            </a:r>
            <a:endParaRPr lang="zh-CN" altLang="en-US" sz="3735" b="1" dirty="0">
              <a:solidFill>
                <a:srgbClr val="3333FF"/>
              </a:solidFill>
              <a:latin typeface="Arial" panose="020B0604020202020204" pitchFamily="34" charset="0"/>
              <a:ea typeface="黑体" panose="02010609060101010101" pitchFamily="49" charset="-122"/>
            </a:endParaRPr>
          </a:p>
        </p:txBody>
      </p:sp>
      <p:sp>
        <p:nvSpPr>
          <p:cNvPr id="1400839" name="文本框 1400838"/>
          <p:cNvSpPr txBox="1"/>
          <p:nvPr/>
        </p:nvSpPr>
        <p:spPr>
          <a:xfrm>
            <a:off x="1104900" y="2853267"/>
            <a:ext cx="3359151" cy="666115"/>
          </a:xfrm>
          <a:prstGeom prst="rect">
            <a:avLst/>
          </a:prstGeom>
          <a:noFill/>
          <a:ln w="9525">
            <a:noFill/>
          </a:ln>
        </p:spPr>
        <p:txBody>
          <a:bodyPr>
            <a:spAutoFit/>
          </a:bodyPr>
          <a:p>
            <a:pPr algn="ctr">
              <a:spcBef>
                <a:spcPct val="50000"/>
              </a:spcBef>
            </a:pPr>
            <a:r>
              <a:rPr lang="zh-CN" altLang="en-US" sz="3735" b="1" dirty="0">
                <a:solidFill>
                  <a:schemeClr val="bg1"/>
                </a:solidFill>
                <a:latin typeface="Arial" panose="020B0604020202020204" pitchFamily="34" charset="0"/>
                <a:ea typeface="黑体" panose="02010609060101010101" pitchFamily="49" charset="-122"/>
              </a:rPr>
              <a:t>教材内容</a:t>
            </a:r>
            <a:endParaRPr lang="zh-CN" altLang="en-US" sz="3735" b="1" dirty="0">
              <a:solidFill>
                <a:schemeClr val="bg1"/>
              </a:solidFill>
              <a:latin typeface="Arial" panose="020B0604020202020204" pitchFamily="34" charset="0"/>
              <a:ea typeface="黑体" panose="02010609060101010101" pitchFamily="49" charset="-122"/>
            </a:endParaRPr>
          </a:p>
        </p:txBody>
      </p:sp>
      <p:sp>
        <p:nvSpPr>
          <p:cNvPr id="1400840" name="文本框 1400839"/>
          <p:cNvSpPr txBox="1"/>
          <p:nvPr/>
        </p:nvSpPr>
        <p:spPr>
          <a:xfrm>
            <a:off x="0" y="4868333"/>
            <a:ext cx="12192000" cy="1322070"/>
          </a:xfrm>
          <a:prstGeom prst="rect">
            <a:avLst/>
          </a:prstGeom>
          <a:solidFill>
            <a:srgbClr val="0000FF"/>
          </a:solidFill>
          <a:ln w="9525">
            <a:noFill/>
          </a:ln>
          <a:effectLst>
            <a:outerShdw dist="107763" dir="2699999" algn="ctr" rotWithShape="0">
              <a:schemeClr val="bg2">
                <a:alpha val="50000"/>
              </a:schemeClr>
            </a:outerShdw>
          </a:effectLst>
        </p:spPr>
        <p:txBody>
          <a:bodyPr>
            <a:spAutoFit/>
          </a:bodyPr>
          <a:p>
            <a:pPr algn="ctr">
              <a:spcBef>
                <a:spcPct val="50000"/>
              </a:spcBef>
            </a:pPr>
            <a:r>
              <a:rPr lang="zh-CN" altLang="en-US" sz="3200" b="1" dirty="0">
                <a:solidFill>
                  <a:schemeClr val="bg1"/>
                </a:solidFill>
                <a:effectLst>
                  <a:outerShdw blurRad="38100" dist="38100" dir="2700000">
                    <a:srgbClr val="000000"/>
                  </a:outerShdw>
                </a:effectLst>
                <a:latin typeface="Arial" panose="020B0604020202020204" pitchFamily="34" charset="0"/>
                <a:ea typeface="黑体" panose="02010609060101010101" pitchFamily="49" charset="-122"/>
              </a:rPr>
              <a:t>课程目标与课程内容之间存在差距</a:t>
            </a:r>
            <a:endParaRPr lang="zh-CN" altLang="en-US" sz="3200" b="1" dirty="0">
              <a:solidFill>
                <a:schemeClr val="bg1"/>
              </a:solidFill>
              <a:effectLst>
                <a:outerShdw blurRad="38100" dist="38100" dir="2700000">
                  <a:srgbClr val="000000"/>
                </a:outerShdw>
              </a:effectLst>
              <a:latin typeface="Arial" panose="020B0604020202020204" pitchFamily="34" charset="0"/>
              <a:ea typeface="黑体" panose="02010609060101010101" pitchFamily="49" charset="-122"/>
            </a:endParaRPr>
          </a:p>
          <a:p>
            <a:pPr algn="ctr">
              <a:spcBef>
                <a:spcPct val="50000"/>
              </a:spcBef>
            </a:pPr>
            <a:r>
              <a:rPr lang="zh-CN" altLang="en-US" sz="3200" b="1" dirty="0">
                <a:solidFill>
                  <a:schemeClr val="bg1"/>
                </a:solidFill>
                <a:effectLst>
                  <a:outerShdw blurRad="38100" dist="38100" dir="2700000">
                    <a:srgbClr val="000000"/>
                  </a:outerShdw>
                </a:effectLst>
                <a:latin typeface="Arial" panose="020B0604020202020204" pitchFamily="34" charset="0"/>
                <a:ea typeface="黑体" panose="02010609060101010101" pitchFamily="49" charset="-122"/>
              </a:rPr>
              <a:t>课程内容与教材内容之间存在差距</a:t>
            </a:r>
            <a:endParaRPr lang="zh-CN" altLang="en-US" sz="3200" b="1" dirty="0">
              <a:solidFill>
                <a:schemeClr val="bg1"/>
              </a:solidFill>
              <a:effectLst>
                <a:outerShdw blurRad="38100" dist="38100" dir="2700000">
                  <a:srgbClr val="000000"/>
                </a:outerShdw>
              </a:effectLst>
              <a:latin typeface="Arial" panose="020B0604020202020204" pitchFamily="34" charset="0"/>
              <a:ea typeface="黑体" panose="02010609060101010101" pitchFamily="49" charset="-122"/>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01858" name="文本框 1401857"/>
          <p:cNvSpPr txBox="1"/>
          <p:nvPr/>
        </p:nvSpPr>
        <p:spPr>
          <a:xfrm>
            <a:off x="624205" y="401955"/>
            <a:ext cx="10943590" cy="5262245"/>
          </a:xfrm>
          <a:prstGeom prst="rect">
            <a:avLst/>
          </a:prstGeom>
          <a:noFill/>
          <a:ln w="9525">
            <a:noFill/>
          </a:ln>
        </p:spPr>
        <p:txBody>
          <a:bodyPr wrap="square">
            <a:spAutoFit/>
          </a:bodyPr>
          <a:p>
            <a:pPr fontAlgn="auto">
              <a:lnSpc>
                <a:spcPct val="150000"/>
              </a:lnSpc>
            </a:pPr>
            <a:r>
              <a:rPr lang="zh-CN" altLang="en-US" sz="3200" dirty="0">
                <a:latin typeface="黑体" panose="02010609060101010101" pitchFamily="49" charset="-122"/>
                <a:ea typeface="黑体" panose="02010609060101010101" pitchFamily="49" charset="-122"/>
              </a:rPr>
              <a:t>   </a:t>
            </a:r>
            <a:r>
              <a:rPr lang="zh-CN" altLang="en-US" sz="2400" b="1" dirty="0">
                <a:solidFill>
                  <a:srgbClr val="FF0000"/>
                </a:solidFill>
                <a:latin typeface="黑体" panose="02010609060101010101" pitchFamily="49" charset="-122"/>
                <a:ea typeface="黑体" panose="02010609060101010101" pitchFamily="49" charset="-122"/>
              </a:rPr>
              <a:t>家国情怀水平</a:t>
            </a:r>
            <a:r>
              <a:rPr lang="en-US" altLang="zh-CN" sz="2400" b="1" dirty="0">
                <a:solidFill>
                  <a:srgbClr val="FF0000"/>
                </a:solidFill>
                <a:latin typeface="黑体" panose="02010609060101010101" pitchFamily="49" charset="-122"/>
                <a:ea typeface="黑体" panose="02010609060101010101" pitchFamily="49" charset="-122"/>
              </a:rPr>
              <a:t>4</a:t>
            </a:r>
            <a:r>
              <a:rPr lang="zh-CN" altLang="en-US" sz="2400" b="1" dirty="0">
                <a:solidFill>
                  <a:srgbClr val="FF0000"/>
                </a:solidFill>
                <a:latin typeface="黑体" panose="02010609060101010101" pitchFamily="49" charset="-122"/>
                <a:ea typeface="黑体" panose="02010609060101010101" pitchFamily="49" charset="-122"/>
              </a:rPr>
              <a:t>的目标</a:t>
            </a:r>
            <a:r>
              <a:rPr lang="zh-CN" altLang="en-US" sz="2400" dirty="0">
                <a:latin typeface="黑体" panose="02010609060101010101" pitchFamily="49" charset="-122"/>
                <a:ea typeface="黑体" panose="02010609060101010101" pitchFamily="49" charset="-122"/>
              </a:rPr>
              <a:t>“能够把握中华民族多元一体的发展趋势，以及世界历史发展的进步历程，形成正确的世界观、人生观、价值观和历史观；能够表现出对历史的反思，从历史中汲取经验教训，更全面、客观地认识历史和现实社会问题；能够将历史学习所得与家乡、民族和国家的发展繁荣结合起来，立志为新时代中国特色社会主义建设、中华民族伟大复兴作出自己的贡献。”</a:t>
            </a:r>
            <a:endParaRPr lang="zh-CN" altLang="en-US" sz="2400" dirty="0">
              <a:latin typeface="黑体" panose="02010609060101010101" pitchFamily="49" charset="-122"/>
              <a:ea typeface="黑体" panose="02010609060101010101" pitchFamily="49" charset="-122"/>
            </a:endParaRPr>
          </a:p>
          <a:p>
            <a:pPr fontAlgn="auto">
              <a:lnSpc>
                <a:spcPct val="150000"/>
              </a:lnSpc>
            </a:pPr>
            <a:r>
              <a:rPr lang="zh-CN" altLang="en-US" sz="2400" dirty="0">
                <a:latin typeface="黑体" panose="02010609060101010101" pitchFamily="49" charset="-122"/>
                <a:ea typeface="黑体" panose="02010609060101010101" pitchFamily="49" charset="-122"/>
              </a:rPr>
              <a:t>    </a:t>
            </a:r>
            <a:r>
              <a:rPr lang="zh-CN" altLang="en-US" sz="2400" b="1" u="sng" dirty="0">
                <a:solidFill>
                  <a:srgbClr val="FF0000"/>
                </a:solidFill>
                <a:latin typeface="黑体" panose="02010609060101010101" pitchFamily="49" charset="-122"/>
                <a:ea typeface="黑体" panose="02010609060101010101" pitchFamily="49" charset="-122"/>
              </a:rPr>
              <a:t>这些表述是站在学习结果的角度阐述的，教材编写对此难以呈现</a:t>
            </a:r>
            <a:r>
              <a:rPr lang="zh-CN" altLang="en-US" sz="2400" dirty="0">
                <a:latin typeface="黑体" panose="02010609060101010101" pitchFamily="49" charset="-122"/>
                <a:ea typeface="黑体" panose="02010609060101010101" pitchFamily="49" charset="-122"/>
              </a:rPr>
              <a:t>。教材可以叙述历史史事、观点内容，但学生如何运用历史学科能力等，却难以明确表达。</a:t>
            </a:r>
            <a:endParaRPr lang="zh-CN" altLang="en-US" sz="2400" dirty="0">
              <a:latin typeface="黑体" panose="02010609060101010101" pitchFamily="49" charset="-122"/>
              <a:ea typeface="黑体" panose="02010609060101010101" pitchFamily="49" charset="-122"/>
            </a:endParaRPr>
          </a:p>
          <a:p>
            <a:pPr fontAlgn="auto">
              <a:lnSpc>
                <a:spcPct val="150000"/>
              </a:lnSpc>
            </a:pPr>
            <a:r>
              <a:rPr lang="zh-CN" altLang="en-US" sz="2400" dirty="0">
                <a:latin typeface="黑体" panose="02010609060101010101" pitchFamily="49" charset="-122"/>
                <a:ea typeface="黑体" panose="02010609060101010101" pitchFamily="49" charset="-122"/>
              </a:rPr>
              <a:t>    对</a:t>
            </a:r>
            <a:r>
              <a:rPr lang="zh-CN" altLang="en-US" sz="2400" b="1" u="sng" dirty="0">
                <a:solidFill>
                  <a:srgbClr val="FF0000"/>
                </a:solidFill>
                <a:latin typeface="黑体" panose="02010609060101010101" pitchFamily="49" charset="-122"/>
                <a:ea typeface="黑体" panose="02010609060101010101" pitchFamily="49" charset="-122"/>
              </a:rPr>
              <a:t>表述抽象、涉及诸多历史思维观念和方法</a:t>
            </a:r>
            <a:r>
              <a:rPr lang="zh-CN" altLang="en-US" sz="2400" dirty="0">
                <a:latin typeface="黑体" panose="02010609060101010101" pitchFamily="49" charset="-122"/>
                <a:ea typeface="黑体" panose="02010609060101010101" pitchFamily="49" charset="-122"/>
              </a:rPr>
              <a:t>在其中的课程目标要求，教材编写者有时会望洋兴叹。</a:t>
            </a:r>
            <a:endParaRPr lang="zh-CN" altLang="en-US" sz="2400" dirty="0">
              <a:latin typeface="黑体" panose="02010609060101010101" pitchFamily="49" charset="-122"/>
              <a:ea typeface="黑体" panose="02010609060101010101" pitchFamily="49" charset="-122"/>
            </a:endParaRPr>
          </a:p>
        </p:txBody>
      </p:sp>
      <p:sp>
        <p:nvSpPr>
          <p:cNvPr id="5" name="文本框 4"/>
          <p:cNvSpPr txBox="1"/>
          <p:nvPr/>
        </p:nvSpPr>
        <p:spPr>
          <a:xfrm>
            <a:off x="1905" y="5930900"/>
            <a:ext cx="12188190" cy="521970"/>
          </a:xfrm>
          <a:prstGeom prst="rect">
            <a:avLst/>
          </a:prstGeom>
          <a:solidFill>
            <a:srgbClr val="FF0000"/>
          </a:solidFill>
        </p:spPr>
        <p:txBody>
          <a:bodyPr wrap="square" rtlCol="0">
            <a:spAutoFit/>
          </a:bodyPr>
          <a:p>
            <a:pPr algn="ctr"/>
            <a:r>
              <a:rPr lang="zh-CN" sz="2800" b="1">
                <a:solidFill>
                  <a:sysClr val="window" lastClr="FFFFFF"/>
                </a:solidFill>
                <a:latin typeface="黑体" panose="02010609060101010101" pitchFamily="49" charset="-122"/>
                <a:ea typeface="黑体" panose="02010609060101010101" pitchFamily="49" charset="-122"/>
                <a:cs typeface="楷体" panose="02010609060101010101" charset="-122"/>
              </a:rPr>
              <a:t>课程改革和高考改革</a:t>
            </a:r>
            <a:r>
              <a:rPr lang="zh-CN" sz="2800" b="1">
                <a:solidFill>
                  <a:sysClr val="window" lastClr="FFFFFF"/>
                </a:solidFill>
                <a:latin typeface="黑体" panose="02010609060101010101" pitchFamily="49" charset="-122"/>
                <a:ea typeface="黑体" panose="02010609060101010101" pitchFamily="49" charset="-122"/>
                <a:cs typeface="楷体" panose="02010609060101010101" charset="-122"/>
                <a:sym typeface="微软雅黑" panose="020B0503020204020204" charset="-122"/>
              </a:rPr>
              <a:t>的</a:t>
            </a:r>
            <a:r>
              <a:rPr lang="zh-CN" sz="2800" b="1">
                <a:solidFill>
                  <a:sysClr val="window" lastClr="FFFFFF"/>
                </a:solidFill>
                <a:latin typeface="黑体" panose="02010609060101010101" pitchFamily="49" charset="-122"/>
                <a:ea typeface="黑体" panose="02010609060101010101" pitchFamily="49" charset="-122"/>
                <a:cs typeface="楷体" panose="02010609060101010101" charset="-122"/>
              </a:rPr>
              <a:t>要求：从背诵记忆历史知识到解释运用历史知识</a:t>
            </a:r>
            <a:endParaRPr lang="zh-CN" sz="2800" b="1">
              <a:solidFill>
                <a:sysClr val="window" lastClr="FFFFFF"/>
              </a:solidFill>
              <a:latin typeface="黑体" panose="02010609060101010101" pitchFamily="49" charset="-122"/>
              <a:ea typeface="黑体" panose="02010609060101010101" pitchFamily="49" charset="-122"/>
              <a:cs typeface="楷体" panose="02010609060101010101"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2147482623"/>
          <p:cNvPicPr>
            <a:picLocks noChangeAspect="1"/>
          </p:cNvPicPr>
          <p:nvPr/>
        </p:nvPicPr>
        <p:blipFill>
          <a:blip r:embed="rId1"/>
          <a:srcRect l="17158" t="24093" r="15844" b="30107"/>
          <a:stretch>
            <a:fillRect/>
          </a:stretch>
        </p:blipFill>
        <p:spPr>
          <a:xfrm>
            <a:off x="981710" y="827405"/>
            <a:ext cx="10453370" cy="4114800"/>
          </a:xfrm>
          <a:prstGeom prst="rect">
            <a:avLst/>
          </a:prstGeom>
          <a:noFill/>
          <a:ln w="9525">
            <a:noFill/>
          </a:ln>
        </p:spPr>
      </p:pic>
      <p:sp>
        <p:nvSpPr>
          <p:cNvPr id="3" name="文本框 2"/>
          <p:cNvSpPr txBox="1"/>
          <p:nvPr/>
        </p:nvSpPr>
        <p:spPr>
          <a:xfrm>
            <a:off x="982345" y="4989830"/>
            <a:ext cx="10452100" cy="1337945"/>
          </a:xfrm>
          <a:prstGeom prst="rect">
            <a:avLst/>
          </a:prstGeom>
          <a:solidFill>
            <a:schemeClr val="accent2">
              <a:lumMod val="20000"/>
              <a:lumOff val="80000"/>
            </a:schemeClr>
          </a:solidFill>
        </p:spPr>
        <p:txBody>
          <a:bodyPr wrap="square" rtlCol="0">
            <a:spAutoFit/>
          </a:bodyPr>
          <a:p>
            <a:pPr fontAlgn="auto">
              <a:lnSpc>
                <a:spcPct val="150000"/>
              </a:lnSpc>
            </a:pPr>
            <a:r>
              <a:rPr lang="en-US" altLang="zh-CN"/>
              <a:t>       </a:t>
            </a:r>
            <a:r>
              <a:rPr lang="zh-CN" altLang="en-US">
                <a:latin typeface="黑体" panose="02010609060101010101" pitchFamily="49" charset="-122"/>
                <a:ea typeface="黑体" panose="02010609060101010101" pitchFamily="49" charset="-122"/>
              </a:rPr>
              <a:t>基于学科核心素养进行问题设计，其</a:t>
            </a:r>
            <a:r>
              <a:rPr lang="zh-CN" altLang="en-US">
                <a:solidFill>
                  <a:srgbClr val="FF0000"/>
                </a:solidFill>
                <a:latin typeface="黑体" panose="02010609060101010101" pitchFamily="49" charset="-122"/>
                <a:ea typeface="黑体" panose="02010609060101010101" pitchFamily="49" charset="-122"/>
              </a:rPr>
              <a:t>立意不应指向学科或教材，而应指向学生</a:t>
            </a:r>
            <a:r>
              <a:rPr lang="zh-CN" altLang="en-US">
                <a:latin typeface="黑体" panose="02010609060101010101" pitchFamily="49" charset="-122"/>
                <a:ea typeface="黑体" panose="02010609060101010101" pitchFamily="49" charset="-122"/>
              </a:rPr>
              <a:t>，指向学生的未来生活。它不仅要考查学生已经掌握了哪些具体的知识，</a:t>
            </a:r>
            <a:r>
              <a:rPr lang="zh-CN" altLang="en-US">
                <a:solidFill>
                  <a:srgbClr val="FF0000"/>
                </a:solidFill>
                <a:latin typeface="黑体" panose="02010609060101010101" pitchFamily="49" charset="-122"/>
                <a:ea typeface="黑体" panose="02010609060101010101" pitchFamily="49" charset="-122"/>
              </a:rPr>
              <a:t>更应注重学生对待和解决问题的方法、策略、态度和品格的养成</a:t>
            </a:r>
            <a:r>
              <a:rPr lang="zh-CN" altLang="en-US">
                <a:latin typeface="黑体" panose="02010609060101010101" pitchFamily="49" charset="-122"/>
                <a:ea typeface="黑体" panose="02010609060101010101" pitchFamily="49" charset="-122"/>
              </a:rPr>
              <a:t>。          </a:t>
            </a:r>
            <a:r>
              <a:rPr lang="en-US" altLang="zh-CN" sz="1400">
                <a:latin typeface="楷体" panose="02010609060101010101" charset="-122"/>
                <a:ea typeface="楷体" panose="02010609060101010101" charset="-122"/>
                <a:cs typeface="楷体" panose="02010609060101010101" charset="-122"/>
              </a:rPr>
              <a:t>——</a:t>
            </a:r>
            <a:r>
              <a:rPr lang="zh-CN" altLang="en-US" sz="1400">
                <a:latin typeface="楷体" panose="02010609060101010101" charset="-122"/>
                <a:ea typeface="楷体" panose="02010609060101010101" charset="-122"/>
                <a:cs typeface="楷体" panose="02010609060101010101" charset="-122"/>
              </a:rPr>
              <a:t>高黎明《基于核心素养立意的历史问题设计：原则与表征》，</a:t>
            </a:r>
            <a:r>
              <a:rPr lang="en-US" altLang="zh-CN" sz="1400">
                <a:latin typeface="楷体" panose="02010609060101010101" charset="-122"/>
                <a:ea typeface="楷体" panose="02010609060101010101" charset="-122"/>
                <a:cs typeface="楷体" panose="02010609060101010101" charset="-122"/>
              </a:rPr>
              <a:t>2018.23</a:t>
            </a:r>
            <a:r>
              <a:rPr lang="zh-CN" altLang="en-US" sz="1400">
                <a:latin typeface="楷体" panose="02010609060101010101" charset="-122"/>
                <a:ea typeface="楷体" panose="02010609060101010101" charset="-122"/>
                <a:cs typeface="楷体" panose="02010609060101010101" charset="-122"/>
              </a:rPr>
              <a:t>《历史教学》</a:t>
            </a:r>
            <a:endParaRPr lang="zh-CN" altLang="en-US" sz="1400">
              <a:latin typeface="楷体" panose="02010609060101010101" charset="-122"/>
              <a:ea typeface="楷体" panose="02010609060101010101" charset="-122"/>
              <a:cs typeface="楷体" panose="02010609060101010101" charset="-122"/>
            </a:endParaRPr>
          </a:p>
        </p:txBody>
      </p:sp>
      <p:sp>
        <p:nvSpPr>
          <p:cNvPr id="5" name="文本框 4"/>
          <p:cNvSpPr txBox="1"/>
          <p:nvPr/>
        </p:nvSpPr>
        <p:spPr>
          <a:xfrm>
            <a:off x="-12700" y="-5715"/>
            <a:ext cx="12216765" cy="737235"/>
          </a:xfrm>
          <a:prstGeom prst="rect">
            <a:avLst/>
          </a:prstGeom>
          <a:solidFill>
            <a:srgbClr val="FF0000"/>
          </a:solidFill>
        </p:spPr>
        <p:txBody>
          <a:bodyPr wrap="square" rtlCol="0">
            <a:spAutoFit/>
          </a:bodyPr>
          <a:p>
            <a:pPr algn="ctr" fontAlgn="auto">
              <a:lnSpc>
                <a:spcPct val="150000"/>
              </a:lnSpc>
            </a:pPr>
            <a:r>
              <a:rPr lang="zh-CN" sz="2800" b="1">
                <a:solidFill>
                  <a:schemeClr val="bg1"/>
                </a:solidFill>
                <a:latin typeface="黑体" panose="02010609060101010101" pitchFamily="49" charset="-122"/>
                <a:ea typeface="黑体" panose="02010609060101010101" pitchFamily="49" charset="-122"/>
                <a:cs typeface="黑体" panose="02010609060101010101" pitchFamily="49" charset="-122"/>
              </a:rPr>
              <a:t>命题立意的转变：主体性、开放性、生成性</a:t>
            </a:r>
            <a:endParaRPr lang="zh-CN" sz="28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5504815" y="1868170"/>
            <a:ext cx="6026150" cy="2614930"/>
          </a:xfrm>
          <a:prstGeom prst="rect">
            <a:avLst/>
          </a:prstGeom>
          <a:noFill/>
          <a:ln w="9525">
            <a:noFill/>
          </a:ln>
        </p:spPr>
        <p:txBody>
          <a:bodyPr wrap="square">
            <a:spAutoFit/>
          </a:bodyPr>
          <a:p>
            <a:pPr indent="304800" algn="ctr" fontAlgn="auto">
              <a:lnSpc>
                <a:spcPct val="200000"/>
              </a:lnSpc>
            </a:pPr>
            <a:r>
              <a:rPr lang="zh-CN" sz="3200" b="1">
                <a:solidFill>
                  <a:srgbClr val="FF0000"/>
                </a:solidFill>
                <a:latin typeface="Calibri" panose="020F0502020204030204" charset="0"/>
                <a:ea typeface="黑体" panose="02010609060101010101" pitchFamily="49" charset="-122"/>
                <a:cs typeface="黑体" panose="02010609060101010101" pitchFamily="49" charset="-122"/>
                <a:sym typeface="+mn-ea"/>
              </a:rPr>
              <a:t>①</a:t>
            </a:r>
            <a:r>
              <a:rPr lang="zh-CN" sz="32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历史的问题现实地思考</a:t>
            </a:r>
            <a:endParaRPr lang="zh-CN" sz="32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p>
            <a:pPr indent="304800" algn="ctr" fontAlgn="auto">
              <a:lnSpc>
                <a:spcPct val="200000"/>
              </a:lnSpc>
            </a:pPr>
            <a:r>
              <a:rPr lang="zh-CN" sz="3200" b="1">
                <a:solidFill>
                  <a:srgbClr val="FF0000"/>
                </a:solidFill>
                <a:latin typeface="Calibri" panose="020F0502020204030204" charset="0"/>
                <a:ea typeface="黑体" panose="02010609060101010101" pitchFamily="49" charset="-122"/>
                <a:cs typeface="黑体" panose="02010609060101010101" pitchFamily="49" charset="-122"/>
                <a:sym typeface="+mn-ea"/>
              </a:rPr>
              <a:t>②</a:t>
            </a:r>
            <a:r>
              <a:rPr lang="zh-CN" sz="32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现实的问题历史地思考</a:t>
            </a:r>
            <a:endParaRPr lang="zh-CN" sz="32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p>
            <a:pPr indent="304800" algn="ctr" fontAlgn="auto">
              <a:lnSpc>
                <a:spcPct val="150000"/>
              </a:lnSpc>
            </a:pPr>
            <a:endParaRPr lang="zh-CN" altLang="en-US" sz="2400" b="1">
              <a:solidFill>
                <a:srgbClr val="FF0000"/>
              </a:solidFill>
              <a:latin typeface="楷体" panose="02010609060101010101" charset="-122"/>
              <a:ea typeface="楷体" panose="02010609060101010101" charset="-122"/>
              <a:cs typeface="黑体" panose="02010609060101010101" pitchFamily="49" charset="-122"/>
              <a:sym typeface="+mn-ea"/>
            </a:endParaRPr>
          </a:p>
        </p:txBody>
      </p:sp>
      <p:pic>
        <p:nvPicPr>
          <p:cNvPr id="2" name="图片 1"/>
          <p:cNvPicPr>
            <a:picLocks noChangeAspect="1"/>
          </p:cNvPicPr>
          <p:nvPr/>
        </p:nvPicPr>
        <p:blipFill>
          <a:blip r:embed="rId1"/>
          <a:stretch>
            <a:fillRect/>
          </a:stretch>
        </p:blipFill>
        <p:spPr>
          <a:xfrm>
            <a:off x="-7620" y="3517265"/>
            <a:ext cx="5321300" cy="3349625"/>
          </a:xfrm>
          <a:prstGeom prst="rect">
            <a:avLst/>
          </a:prstGeom>
        </p:spPr>
      </p:pic>
      <p:pic>
        <p:nvPicPr>
          <p:cNvPr id="3" name="图片 2"/>
          <p:cNvPicPr>
            <a:picLocks noChangeAspect="1"/>
          </p:cNvPicPr>
          <p:nvPr/>
        </p:nvPicPr>
        <p:blipFill>
          <a:blip r:embed="rId2"/>
          <a:stretch>
            <a:fillRect/>
          </a:stretch>
        </p:blipFill>
        <p:spPr>
          <a:xfrm>
            <a:off x="-7620" y="-9525"/>
            <a:ext cx="5321300" cy="3429000"/>
          </a:xfrm>
          <a:prstGeom prst="rect">
            <a:avLst/>
          </a:prstGeom>
        </p:spPr>
      </p:pic>
      <p:sp>
        <p:nvSpPr>
          <p:cNvPr id="4" name="文本框 3"/>
          <p:cNvSpPr txBox="1"/>
          <p:nvPr/>
        </p:nvSpPr>
        <p:spPr>
          <a:xfrm>
            <a:off x="5313680" y="485775"/>
            <a:ext cx="6878955" cy="706755"/>
          </a:xfrm>
          <a:prstGeom prst="rect">
            <a:avLst/>
          </a:prstGeom>
          <a:solidFill>
            <a:srgbClr val="FF0000"/>
          </a:solidFill>
        </p:spPr>
        <p:txBody>
          <a:bodyPr wrap="square" rtlCol="0">
            <a:spAutoFit/>
          </a:bodyPr>
          <a:p>
            <a:pPr algn="ctr"/>
            <a:r>
              <a:rPr lang="zh-CN" altLang="en-US" sz="4000" b="1">
                <a:solidFill>
                  <a:schemeClr val="bg1"/>
                </a:solidFill>
                <a:latin typeface="黑体" panose="02010609060101010101" pitchFamily="49" charset="-122"/>
                <a:ea typeface="黑体" panose="02010609060101010101" pitchFamily="49" charset="-122"/>
                <a:cs typeface="黑体" panose="02010609060101010101" pitchFamily="49" charset="-122"/>
              </a:rPr>
              <a:t>价值引领的两大原则</a:t>
            </a:r>
            <a:endParaRPr lang="zh-CN" altLang="en-US" sz="40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360805" y="800735"/>
            <a:ext cx="9471025" cy="5354320"/>
          </a:xfrm>
          <a:prstGeom prst="rect">
            <a:avLst/>
          </a:prstGeom>
          <a:noFill/>
        </p:spPr>
        <p:txBody>
          <a:bodyPr wrap="square" rtlCol="0" anchor="t">
            <a:spAutoFit/>
          </a:bodyPr>
          <a:p>
            <a:pPr fontAlgn="auto">
              <a:lnSpc>
                <a:spcPct val="150000"/>
              </a:lnSpc>
            </a:pPr>
            <a:r>
              <a:rPr lang="en-US" altLang="zh-CN" sz="2800">
                <a:latin typeface="黑体" panose="02010609060101010101" pitchFamily="49" charset="-122"/>
                <a:ea typeface="黑体" panose="02010609060101010101" pitchFamily="49" charset="-122"/>
                <a:cs typeface="黑体" panose="02010609060101010101" pitchFamily="49" charset="-122"/>
              </a:rPr>
              <a:t>   </a:t>
            </a:r>
            <a:r>
              <a:rPr lang="zh-CN" altLang="en-US" sz="2400">
                <a:latin typeface="黑体" panose="02010609060101010101" pitchFamily="49" charset="-122"/>
                <a:ea typeface="黑体" panose="02010609060101010101" pitchFamily="49" charset="-122"/>
                <a:cs typeface="黑体" panose="02010609060101010101" pitchFamily="49" charset="-122"/>
              </a:rPr>
              <a:t>聚焦价值观念作为中学历史核心素养命题的关键技术之一，意味着我们在命题立意，素材选取和答案设计的过程中，都要首先考虑正确的政治思想方向。在实施操作过程中可以依靠以下五种方法。</a:t>
            </a:r>
            <a:endParaRPr lang="zh-CN" altLang="en-US" sz="2400">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pPr>
            <a:r>
              <a:rPr lang="zh-CN" altLang="en-US" sz="2400">
                <a:latin typeface="黑体" panose="02010609060101010101" pitchFamily="49" charset="-122"/>
                <a:ea typeface="黑体" panose="02010609060101010101" pitchFamily="49" charset="-122"/>
                <a:cs typeface="黑体" panose="02010609060101010101" pitchFamily="49" charset="-122"/>
              </a:rPr>
              <a:t>    </a:t>
            </a:r>
            <a:r>
              <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rPr>
              <a:t>第一种方法是</a:t>
            </a:r>
            <a:r>
              <a:rPr lang="zh-CN" altLang="en-US" sz="2400" u="sng">
                <a:solidFill>
                  <a:srgbClr val="FF0000"/>
                </a:solidFill>
                <a:latin typeface="黑体" panose="02010609060101010101" pitchFamily="49" charset="-122"/>
                <a:ea typeface="黑体" panose="02010609060101010101" pitchFamily="49" charset="-122"/>
                <a:cs typeface="黑体" panose="02010609060101010101" pitchFamily="49" charset="-122"/>
              </a:rPr>
              <a:t>学习党和国家的方针政策</a:t>
            </a:r>
            <a:r>
              <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rPr>
              <a:t>。</a:t>
            </a:r>
            <a:endPar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pPr>
            <a:r>
              <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rPr>
              <a:t>    第二种方法是</a:t>
            </a:r>
            <a:r>
              <a:rPr lang="zh-CN" altLang="en-US" sz="2400" u="sng">
                <a:solidFill>
                  <a:srgbClr val="FF0000"/>
                </a:solidFill>
                <a:latin typeface="黑体" panose="02010609060101010101" pitchFamily="49" charset="-122"/>
                <a:ea typeface="黑体" panose="02010609060101010101" pitchFamily="49" charset="-122"/>
                <a:cs typeface="黑体" panose="02010609060101010101" pitchFamily="49" charset="-122"/>
              </a:rPr>
              <a:t>依托课程标准的表述</a:t>
            </a:r>
            <a:r>
              <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rPr>
              <a:t>。</a:t>
            </a:r>
            <a:endPar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pPr>
            <a:r>
              <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rPr>
              <a:t>    第三种方法是</a:t>
            </a:r>
            <a:r>
              <a:rPr lang="zh-CN" altLang="en-US" sz="2400" u="sng">
                <a:solidFill>
                  <a:srgbClr val="FF0000"/>
                </a:solidFill>
                <a:latin typeface="黑体" panose="02010609060101010101" pitchFamily="49" charset="-122"/>
                <a:ea typeface="黑体" panose="02010609060101010101" pitchFamily="49" charset="-122"/>
                <a:cs typeface="黑体" panose="02010609060101010101" pitchFamily="49" charset="-122"/>
              </a:rPr>
              <a:t>借鉴高考评价体系的指标</a:t>
            </a:r>
            <a:r>
              <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rPr>
              <a:t>。</a:t>
            </a:r>
            <a:endPar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pPr>
            <a:r>
              <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rPr>
              <a:t>    第四种方法是</a:t>
            </a:r>
            <a:r>
              <a:rPr lang="zh-CN" altLang="en-US" sz="2400" u="sng">
                <a:solidFill>
                  <a:srgbClr val="FF0000"/>
                </a:solidFill>
                <a:latin typeface="黑体" panose="02010609060101010101" pitchFamily="49" charset="-122"/>
                <a:ea typeface="黑体" panose="02010609060101010101" pitchFamily="49" charset="-122"/>
                <a:cs typeface="黑体" panose="02010609060101010101" pitchFamily="49" charset="-122"/>
              </a:rPr>
              <a:t>运用统编历史教材的观点</a:t>
            </a:r>
            <a:r>
              <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rPr>
              <a:t>。</a:t>
            </a:r>
            <a:endPar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fontAlgn="auto">
              <a:lnSpc>
                <a:spcPct val="150000"/>
              </a:lnSpc>
            </a:pPr>
            <a:r>
              <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rPr>
              <a:t>    第五种方法是</a:t>
            </a:r>
            <a:r>
              <a:rPr lang="zh-CN" altLang="en-US" sz="2400" u="sng">
                <a:solidFill>
                  <a:srgbClr val="FF0000"/>
                </a:solidFill>
                <a:latin typeface="黑体" panose="02010609060101010101" pitchFamily="49" charset="-122"/>
                <a:ea typeface="黑体" panose="02010609060101010101" pitchFamily="49" charset="-122"/>
                <a:cs typeface="黑体" panose="02010609060101010101" pitchFamily="49" charset="-122"/>
              </a:rPr>
              <a:t>提炼历史学术研究的成果</a:t>
            </a:r>
            <a:r>
              <a:rPr lang="zh-CN" altLang="en-US" sz="2400">
                <a:solidFill>
                  <a:srgbClr val="FF0000"/>
                </a:solidFill>
                <a:latin typeface="黑体" panose="02010609060101010101" pitchFamily="49" charset="-122"/>
                <a:ea typeface="黑体" panose="02010609060101010101" pitchFamily="49" charset="-122"/>
                <a:cs typeface="黑体" panose="02010609060101010101" pitchFamily="49" charset="-122"/>
              </a:rPr>
              <a:t>。</a:t>
            </a:r>
            <a:endParaRPr lang="zh-CN" altLang="en-US" sz="2400">
              <a:latin typeface="黑体" panose="02010609060101010101" pitchFamily="49" charset="-122"/>
              <a:ea typeface="黑体" panose="02010609060101010101" pitchFamily="49" charset="-122"/>
              <a:cs typeface="黑体" panose="02010609060101010101" pitchFamily="49" charset="-122"/>
            </a:endParaRPr>
          </a:p>
          <a:p>
            <a:pPr algn="r" fontAlgn="auto">
              <a:lnSpc>
                <a:spcPct val="150000"/>
              </a:lnSpc>
            </a:pPr>
            <a:r>
              <a:rPr lang="en-US" altLang="zh-CN" sz="1600">
                <a:latin typeface="楷体" panose="02010609060101010101" charset="-122"/>
                <a:ea typeface="楷体" panose="02010609060101010101" charset="-122"/>
                <a:cs typeface="楷体" panose="02010609060101010101" charset="-122"/>
              </a:rPr>
              <a:t>——</a:t>
            </a:r>
            <a:r>
              <a:rPr lang="en-US" altLang="zh-CN" sz="1600">
                <a:latin typeface="楷体" panose="02010609060101010101" charset="-122"/>
                <a:ea typeface="楷体" panose="02010609060101010101" charset="-122"/>
                <a:cs typeface="楷体" panose="02010609060101010101" charset="-122"/>
                <a:sym typeface="+mn-ea"/>
              </a:rPr>
              <a:t>黄牧航</a:t>
            </a:r>
            <a:r>
              <a:rPr lang="zh-CN" altLang="en-US" sz="1600">
                <a:latin typeface="楷体" panose="02010609060101010101" charset="-122"/>
                <a:ea typeface="楷体" panose="02010609060101010101" charset="-122"/>
                <a:cs typeface="楷体" panose="02010609060101010101" charset="-122"/>
                <a:sym typeface="+mn-ea"/>
              </a:rPr>
              <a:t>《</a:t>
            </a:r>
            <a:r>
              <a:rPr lang="en-US" altLang="zh-CN" sz="1600">
                <a:latin typeface="楷体" panose="02010609060101010101" charset="-122"/>
                <a:ea typeface="楷体" panose="02010609060101010101" charset="-122"/>
                <a:cs typeface="楷体" panose="02010609060101010101" charset="-122"/>
              </a:rPr>
              <a:t>中学历史核心素养命题的关键技术一：聚焦价值观念</a:t>
            </a:r>
            <a:r>
              <a:rPr lang="zh-CN" altLang="en-US" sz="1600">
                <a:latin typeface="楷体" panose="02010609060101010101" charset="-122"/>
                <a:ea typeface="楷体" panose="02010609060101010101" charset="-122"/>
                <a:cs typeface="楷体" panose="02010609060101010101" charset="-122"/>
              </a:rPr>
              <a:t>》</a:t>
            </a:r>
            <a:endParaRPr lang="en-US" altLang="zh-CN" sz="1600">
              <a:latin typeface="楷体" panose="02010609060101010101" charset="-122"/>
              <a:ea typeface="楷体" panose="02010609060101010101" charset="-122"/>
              <a:cs typeface="楷体" panose="02010609060101010101" charset="-122"/>
            </a:endParaRPr>
          </a:p>
          <a:p>
            <a:pPr algn="r" fontAlgn="auto">
              <a:lnSpc>
                <a:spcPct val="150000"/>
              </a:lnSpc>
            </a:pPr>
            <a:r>
              <a:rPr lang="en-US" altLang="zh-CN" sz="1600">
                <a:latin typeface="楷体" panose="02010609060101010101" charset="-122"/>
                <a:ea typeface="楷体" panose="02010609060101010101" charset="-122"/>
                <a:cs typeface="楷体" panose="02010609060101010101" charset="-122"/>
              </a:rPr>
              <a:t>《历史教学》2024年第07期 总第932期</a:t>
            </a:r>
            <a:endParaRPr lang="en-US" altLang="zh-CN" sz="1600">
              <a:latin typeface="楷体" panose="02010609060101010101" charset="-122"/>
              <a:ea typeface="楷体" panose="02010609060101010101" charset="-122"/>
              <a:cs typeface="楷体" panose="02010609060101010101" charset="-122"/>
            </a:endParaRPr>
          </a:p>
        </p:txBody>
      </p:sp>
      <p:sp>
        <p:nvSpPr>
          <p:cNvPr id="3" name="文本框 2"/>
          <p:cNvSpPr txBox="1"/>
          <p:nvPr/>
        </p:nvSpPr>
        <p:spPr>
          <a:xfrm>
            <a:off x="-33020" y="-10795"/>
            <a:ext cx="12214860" cy="706755"/>
          </a:xfrm>
          <a:prstGeom prst="rect">
            <a:avLst/>
          </a:prstGeom>
          <a:solidFill>
            <a:srgbClr val="FF0000"/>
          </a:solidFill>
        </p:spPr>
        <p:txBody>
          <a:bodyPr wrap="square" rtlCol="0">
            <a:spAutoFit/>
          </a:bodyPr>
          <a:p>
            <a:pPr algn="ctr"/>
            <a:r>
              <a:rPr lang="zh-CN" altLang="en-US" sz="4000" b="1">
                <a:solidFill>
                  <a:schemeClr val="bg1"/>
                </a:solidFill>
                <a:latin typeface="黑体" panose="02010609060101010101" pitchFamily="49" charset="-122"/>
                <a:ea typeface="黑体" panose="02010609060101010101" pitchFamily="49" charset="-122"/>
                <a:cs typeface="黑体" panose="02010609060101010101" pitchFamily="49" charset="-122"/>
              </a:rPr>
              <a:t>价值引领的</a:t>
            </a:r>
            <a:r>
              <a:rPr lang="zh-CN" altLang="en-US" sz="4000" b="1">
                <a:solidFill>
                  <a:schemeClr val="bg1"/>
                </a:solidFill>
                <a:latin typeface="黑体" panose="02010609060101010101" pitchFamily="49" charset="-122"/>
                <a:ea typeface="黑体" panose="02010609060101010101" pitchFamily="49" charset="-122"/>
                <a:cs typeface="黑体" panose="02010609060101010101" pitchFamily="49" charset="-122"/>
              </a:rPr>
              <a:t>五个</a:t>
            </a:r>
            <a:r>
              <a:rPr lang="zh-CN" altLang="en-US" sz="4000" b="1">
                <a:solidFill>
                  <a:schemeClr val="bg1"/>
                </a:solidFill>
                <a:latin typeface="黑体" panose="02010609060101010101" pitchFamily="49" charset="-122"/>
                <a:ea typeface="黑体" panose="02010609060101010101" pitchFamily="49" charset="-122"/>
                <a:cs typeface="黑体" panose="02010609060101010101" pitchFamily="49" charset="-122"/>
              </a:rPr>
              <a:t>方法</a:t>
            </a:r>
            <a:endParaRPr lang="zh-CN" altLang="en-US" sz="40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
        <p:nvSpPr>
          <p:cNvPr id="4" name="文本框 3"/>
          <p:cNvSpPr txBox="1"/>
          <p:nvPr/>
        </p:nvSpPr>
        <p:spPr>
          <a:xfrm>
            <a:off x="7364095" y="3248025"/>
            <a:ext cx="3954145" cy="460375"/>
          </a:xfrm>
          <a:prstGeom prst="rect">
            <a:avLst/>
          </a:prstGeom>
          <a:solidFill>
            <a:srgbClr val="FF0000"/>
          </a:solidFill>
        </p:spPr>
        <p:txBody>
          <a:bodyPr wrap="square" rtlCol="0">
            <a:spAutoFit/>
          </a:bodyPr>
          <a:p>
            <a:pPr algn="ctr"/>
            <a:r>
              <a:rPr lang="zh-CN" altLang="en-US" sz="24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研究高考试题的热点聚焦</a:t>
            </a:r>
            <a:endParaRPr lang="zh-CN" altLang="en-US" sz="24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07011" name="图片 1707010" descr="260"/>
          <p:cNvPicPr>
            <a:picLocks noChangeAspect="1"/>
          </p:cNvPicPr>
          <p:nvPr/>
        </p:nvPicPr>
        <p:blipFill>
          <a:blip r:embed="rId1">
            <a:lum bright="23999"/>
          </a:blip>
          <a:srcRect t="4857"/>
          <a:stretch>
            <a:fillRect/>
          </a:stretch>
        </p:blipFill>
        <p:spPr>
          <a:xfrm>
            <a:off x="0" y="3632200"/>
            <a:ext cx="12192000" cy="3225800"/>
          </a:xfrm>
          <a:prstGeom prst="rect">
            <a:avLst/>
          </a:prstGeom>
          <a:noFill/>
          <a:ln w="9525">
            <a:noFill/>
          </a:ln>
        </p:spPr>
      </p:pic>
      <p:sp>
        <p:nvSpPr>
          <p:cNvPr id="1707012" name="Text Box 2"/>
          <p:cNvSpPr txBox="1"/>
          <p:nvPr/>
        </p:nvSpPr>
        <p:spPr>
          <a:xfrm>
            <a:off x="1219200" y="889000"/>
            <a:ext cx="9855200" cy="1294130"/>
          </a:xfrm>
          <a:prstGeom prst="rect">
            <a:avLst/>
          </a:prstGeom>
          <a:noFill/>
          <a:ln w="9525">
            <a:noFill/>
          </a:ln>
        </p:spPr>
        <p:txBody>
          <a:bodyPr lIns="121914" tIns="60957" rIns="121914" bIns="60957">
            <a:spAutoFit/>
          </a:bodyPr>
          <a:p>
            <a:pPr algn="ctr">
              <a:lnSpc>
                <a:spcPct val="130000"/>
              </a:lnSpc>
            </a:pPr>
            <a:r>
              <a:rPr lang="zh-CN" altLang="en-US" sz="5865" b="1" dirty="0">
                <a:solidFill>
                  <a:srgbClr val="FF0000"/>
                </a:solidFill>
                <a:latin typeface="Arial" panose="020B0604020202020204" pitchFamily="34" charset="0"/>
                <a:ea typeface="黑体" panose="02010609060101010101" pitchFamily="49" charset="-122"/>
              </a:rPr>
              <a:t>方向比努力更重要！</a:t>
            </a:r>
            <a:endParaRPr lang="zh-CN" altLang="en-US" sz="5865" b="1" dirty="0">
              <a:solidFill>
                <a:srgbClr val="FF0000"/>
              </a:solidFill>
              <a:latin typeface="Arial" panose="020B0604020202020204" pitchFamily="34" charset="0"/>
              <a:ea typeface="黑体" panose="02010609060101010101" pitchFamily="49" charset="-122"/>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84834" name="Text Box 23"/>
          <p:cNvSpPr txBox="1"/>
          <p:nvPr/>
        </p:nvSpPr>
        <p:spPr>
          <a:xfrm>
            <a:off x="1226820" y="781050"/>
            <a:ext cx="9377680" cy="3259455"/>
          </a:xfrm>
          <a:prstGeom prst="rect">
            <a:avLst/>
          </a:prstGeom>
          <a:noFill/>
          <a:ln w="9525">
            <a:noFill/>
          </a:ln>
        </p:spPr>
        <p:txBody>
          <a:bodyPr wrap="square" lIns="121914" tIns="60957" rIns="121914" bIns="60957">
            <a:spAutoFit/>
          </a:bodyPr>
          <a:p>
            <a:pPr indent="457200" fontAlgn="auto">
              <a:lnSpc>
                <a:spcPct val="150000"/>
              </a:lnSpc>
            </a:pPr>
            <a:r>
              <a:rPr lang="en-US" altLang="zh-CN" sz="2400" dirty="0">
                <a:latin typeface="Arial" panose="020B0604020202020204" pitchFamily="34" charset="0"/>
                <a:ea typeface="黑体" panose="02010609060101010101" pitchFamily="49" charset="-122"/>
              </a:rPr>
              <a:t>学生的历史学科核心素养不能凭空形成，也</a:t>
            </a:r>
            <a:r>
              <a:rPr lang="en-US" altLang="zh-CN" sz="2400" u="sng" dirty="0">
                <a:latin typeface="Arial" panose="020B0604020202020204" pitchFamily="34" charset="0"/>
                <a:ea typeface="黑体" panose="02010609060101010101" pitchFamily="49" charset="-122"/>
              </a:rPr>
              <a:t>不能只靠灌输形成</a:t>
            </a:r>
            <a:r>
              <a:rPr lang="en-US" altLang="zh-CN" sz="2400" dirty="0">
                <a:latin typeface="Arial" panose="020B0604020202020204" pitchFamily="34" charset="0"/>
                <a:ea typeface="黑体" panose="02010609060101010101" pitchFamily="49" charset="-122"/>
              </a:rPr>
              <a:t>。</a:t>
            </a:r>
            <a:endParaRPr lang="en-US" altLang="zh-CN" sz="2400" dirty="0">
              <a:latin typeface="Arial" panose="020B0604020202020204" pitchFamily="34" charset="0"/>
              <a:ea typeface="黑体" panose="02010609060101010101" pitchFamily="49" charset="-122"/>
            </a:endParaRPr>
          </a:p>
          <a:p>
            <a:pPr indent="457200" fontAlgn="auto">
              <a:lnSpc>
                <a:spcPct val="150000"/>
              </a:lnSpc>
            </a:pPr>
            <a:r>
              <a:rPr lang="zh-CN" altLang="en-US" sz="2400" dirty="0">
                <a:latin typeface="Arial" panose="020B0604020202020204" pitchFamily="34" charset="0"/>
                <a:ea typeface="黑体" panose="02010609060101010101" pitchFamily="49" charset="-122"/>
              </a:rPr>
              <a:t>学生历史学科核心素养的发展，</a:t>
            </a:r>
            <a:r>
              <a:rPr lang="zh-CN" altLang="en-US" sz="2400" u="sng" dirty="0">
                <a:latin typeface="Arial" panose="020B0604020202020204" pitchFamily="34" charset="0"/>
                <a:ea typeface="黑体" panose="02010609060101010101" pitchFamily="49" charset="-122"/>
              </a:rPr>
              <a:t>绝不是取决于对现成的历史结论的记忆</a:t>
            </a:r>
            <a:r>
              <a:rPr lang="zh-CN" altLang="en-US" sz="2400" dirty="0">
                <a:latin typeface="Arial" panose="020B0604020202020204" pitchFamily="34" charset="0"/>
                <a:ea typeface="黑体" panose="02010609060101010101" pitchFamily="49" charset="-122"/>
              </a:rPr>
              <a:t>，而是要在解决学习问题的过程中理解历史，在说明自己对学习问题的看法中解释历史。 </a:t>
            </a:r>
            <a:endParaRPr lang="zh-CN" altLang="en-US" sz="2400" dirty="0">
              <a:latin typeface="Arial" panose="020B0604020202020204" pitchFamily="34" charset="0"/>
              <a:ea typeface="黑体" panose="02010609060101010101" pitchFamily="49" charset="-122"/>
            </a:endParaRPr>
          </a:p>
          <a:p>
            <a:pPr indent="457200" fontAlgn="auto">
              <a:lnSpc>
                <a:spcPct val="150000"/>
              </a:lnSpc>
            </a:pPr>
            <a:r>
              <a:rPr lang="zh-CN" altLang="en-US" sz="2400" dirty="0">
                <a:latin typeface="Arial" panose="020B0604020202020204" pitchFamily="34" charset="0"/>
                <a:ea typeface="黑体" panose="02010609060101010101" pitchFamily="49" charset="-122"/>
              </a:rPr>
              <a:t>学生对历史学习问题的真正解决，</a:t>
            </a:r>
            <a:r>
              <a:rPr lang="zh-CN" altLang="en-US" sz="2400" u="sng" dirty="0">
                <a:latin typeface="Arial" panose="020B0604020202020204" pitchFamily="34" charset="0"/>
                <a:ea typeface="黑体" panose="02010609060101010101" pitchFamily="49" charset="-122"/>
              </a:rPr>
              <a:t>不是简单地接受现成的答案</a:t>
            </a:r>
            <a:r>
              <a:rPr lang="zh-CN" altLang="en-US" sz="2400" dirty="0">
                <a:latin typeface="Arial" panose="020B0604020202020204" pitchFamily="34" charset="0"/>
                <a:ea typeface="黑体" panose="02010609060101010101" pitchFamily="49" charset="-122"/>
              </a:rPr>
              <a:t>。</a:t>
            </a:r>
            <a:r>
              <a:rPr lang="zh-CN" altLang="en-US" sz="2400" dirty="0">
                <a:latin typeface="Arial" panose="020B0604020202020204" pitchFamily="34" charset="0"/>
                <a:ea typeface="黑体" panose="02010609060101010101" pitchFamily="49" charset="-122"/>
              </a:rPr>
              <a:t>       </a:t>
            </a:r>
            <a:endParaRPr lang="zh-CN" altLang="en-US" sz="2400" dirty="0">
              <a:latin typeface="Arial" panose="020B0604020202020204" pitchFamily="34" charset="0"/>
              <a:ea typeface="黑体" panose="02010609060101010101" pitchFamily="49" charset="-122"/>
            </a:endParaRPr>
          </a:p>
          <a:p>
            <a:pPr indent="457200" algn="r" fontAlgn="auto">
              <a:lnSpc>
                <a:spcPct val="150000"/>
              </a:lnSpc>
            </a:pPr>
            <a:r>
              <a:rPr lang="en-US" altLang="zh-CN" sz="1600" b="1">
                <a:solidFill>
                  <a:srgbClr val="FF0000"/>
                </a:solidFill>
                <a:latin typeface="楷体" panose="02010609060101010101" charset="-122"/>
                <a:ea typeface="楷体" panose="02010609060101010101" charset="-122"/>
              </a:rPr>
              <a:t>———《</a:t>
            </a:r>
            <a:r>
              <a:rPr lang="zh-CN" altLang="en-US" sz="1600" b="1">
                <a:solidFill>
                  <a:srgbClr val="FF0000"/>
                </a:solidFill>
                <a:latin typeface="楷体" panose="02010609060101010101" charset="-122"/>
                <a:ea typeface="楷体" panose="02010609060101010101" charset="-122"/>
              </a:rPr>
              <a:t>普通高中</a:t>
            </a:r>
            <a:r>
              <a:rPr lang="zh-CN" altLang="en-US" sz="1600" b="1" dirty="0">
                <a:solidFill>
                  <a:srgbClr val="FF0000"/>
                </a:solidFill>
                <a:latin typeface="楷体" panose="02010609060101010101" charset="-122"/>
                <a:ea typeface="楷体" panose="02010609060101010101" charset="-122"/>
              </a:rPr>
              <a:t>历史课程标准</a:t>
            </a:r>
            <a:r>
              <a:rPr lang="en-US" altLang="zh-CN" sz="1600" b="1">
                <a:solidFill>
                  <a:srgbClr val="FF0000"/>
                </a:solidFill>
                <a:latin typeface="楷体" panose="02010609060101010101" charset="-122"/>
                <a:ea typeface="楷体" panose="02010609060101010101" charset="-122"/>
              </a:rPr>
              <a:t>》</a:t>
            </a:r>
            <a:r>
              <a:rPr lang="zh-CN" altLang="en-US" sz="1600" b="1">
                <a:solidFill>
                  <a:srgbClr val="FF0000"/>
                </a:solidFill>
                <a:latin typeface="楷体" panose="02010609060101010101" charset="-122"/>
                <a:ea typeface="楷体" panose="02010609060101010101" charset="-122"/>
              </a:rPr>
              <a:t>（</a:t>
            </a:r>
            <a:r>
              <a:rPr lang="en-US" altLang="zh-CN" sz="1600" b="1">
                <a:solidFill>
                  <a:srgbClr val="FF0000"/>
                </a:solidFill>
                <a:latin typeface="楷体" panose="02010609060101010101" charset="-122"/>
                <a:ea typeface="楷体" panose="02010609060101010101" charset="-122"/>
              </a:rPr>
              <a:t>2020</a:t>
            </a:r>
            <a:r>
              <a:rPr lang="zh-CN" altLang="en-US" sz="1600" b="1">
                <a:solidFill>
                  <a:srgbClr val="FF0000"/>
                </a:solidFill>
                <a:latin typeface="楷体" panose="02010609060101010101" charset="-122"/>
                <a:ea typeface="楷体" panose="02010609060101010101" charset="-122"/>
              </a:rPr>
              <a:t>年修订）</a:t>
            </a:r>
            <a:endParaRPr lang="zh-CN" altLang="en-US" sz="1600" b="1">
              <a:solidFill>
                <a:srgbClr val="FF0000"/>
              </a:solidFill>
              <a:latin typeface="楷体" panose="02010609060101010101" charset="-122"/>
              <a:ea typeface="楷体" panose="02010609060101010101" charset="-122"/>
            </a:endParaRPr>
          </a:p>
        </p:txBody>
      </p:sp>
      <p:sp>
        <p:nvSpPr>
          <p:cNvPr id="3" name="文本框 2"/>
          <p:cNvSpPr txBox="1"/>
          <p:nvPr/>
        </p:nvSpPr>
        <p:spPr>
          <a:xfrm>
            <a:off x="1302385" y="4288155"/>
            <a:ext cx="9118600" cy="1753235"/>
          </a:xfrm>
          <a:prstGeom prst="rect">
            <a:avLst/>
          </a:prstGeom>
          <a:solidFill>
            <a:srgbClr val="FF0000"/>
          </a:solidFill>
        </p:spPr>
        <p:txBody>
          <a:bodyPr wrap="square" rtlCol="0">
            <a:spAutoFit/>
          </a:bodyPr>
          <a:p>
            <a:pPr indent="457200" fontAlgn="auto">
              <a:lnSpc>
                <a:spcPct val="150000"/>
              </a:lnSpc>
            </a:pPr>
            <a:r>
              <a:rPr lang="zh-CN" altLang="en-US" sz="24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从识记历史知识，到解释历史知识。</a:t>
            </a:r>
            <a:endParaRPr lang="zh-CN" altLang="en-US" sz="24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endParaRPr>
          </a:p>
          <a:p>
            <a:pPr indent="457200" fontAlgn="auto">
              <a:lnSpc>
                <a:spcPct val="150000"/>
              </a:lnSpc>
            </a:pPr>
            <a:r>
              <a:rPr lang="zh-CN" altLang="en-US" sz="24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知识不是素养，知识只是素养达成的载体和基础。</a:t>
            </a:r>
            <a:endParaRPr lang="zh-CN" altLang="en-US" sz="24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indent="457200" fontAlgn="auto">
              <a:lnSpc>
                <a:spcPct val="150000"/>
              </a:lnSpc>
            </a:pPr>
            <a:r>
              <a:rPr lang="zh-CN" altLang="en-US" sz="24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知识是我们进行历史思考的资源，而不是历史思考的目的。</a:t>
            </a:r>
            <a:endParaRPr lang="zh-CN" altLang="en-US" sz="24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 name="KSO_WM_SCREEN_THEME_FLAG" val="Dlrq25wU2PGuGg5bbmjbDDSKsDGR9YyssnGfAYX/hXOl+8YnF50w+1aSZPWPTvq8jU6rJmd7XaXnL1VcQE8GOFY6e1zHIk8GjW2XD5nS+88="/>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 name="KSO_WM_SCREEN_THEME_FLAG" val="Dlrq25wU2PGuGg5bbmjbDDSKsDGR9YyssnGfAYX/hXOl+8YnF50w+1aSZPWPTvq8jU6rJmd7XaXnL1VcQE8GOFY6e1zHIk8GjW2XD5nS+88="/>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61.xml><?xml version="1.0" encoding="utf-8"?>
<p:tagLst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 name="KSO_WM_SCREEN_THEME_FLAG" val="Dlrq25wU2PGuGg5bbmjbDDSKsDGR9YyssnGfAYX/hXOl+8YnF50w+1aSZPWPTvq8jU6rJmd7XaXnL1VcQE8GOFY6e1zHIk8GjW2XD5nS+88="/>
</p:tagLst>
</file>

<file path=ppt/tags/tag62.xml><?xml version="1.0" encoding="utf-8"?>
<p:tagLst xmlns:p="http://schemas.openxmlformats.org/presentationml/2006/main">
  <p:tag name="KSO_WM_UNIT_PICTURE_TOWARD" val="1"/>
  <p:tag name="KSO_WM_UNIT_VALUE" val="1479*982"/>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diagram20215300_1*ζ_h_d*1_1_1"/>
  <p:tag name="KSO_WM_TEMPLATE_CATEGORY" val="diagram"/>
  <p:tag name="KSO_WM_TEMPLATE_INDEX" val="20215300"/>
  <p:tag name="KSO_WM_UNIT_LAYERLEVEL" val="1_1_1"/>
  <p:tag name="KSO_WM_TAG_VERSION" val="1.0"/>
  <p:tag name="KSO_WM_BEAUTIFY_FLAG" val="#wm#"/>
  <p:tag name="KSO_WM_UNIT_DIAGRAM_MODELTYPE" val="creativePicture"/>
  <p:tag name="KSO_WM_UNIT_USESOURCEFORMAT_APPLY" val="1"/>
  <p:tag name="KSO_WM_SCREEN_THEME_FLAG" val="Dlrq25wU2PGuGg5bbmjbDDSKsDGR9YyssnGfAYX/hXOl+8YnF50w+1aSZPWPTvq8jU6rJmd7XaXnL1VcQE8GOFY6e1zHIk8GjW2XD5nS+88="/>
</p:tagLst>
</file>

<file path=ppt/tags/tag63.xml><?xml version="1.0" encoding="utf-8"?>
<p:tagLst xmlns:p="http://schemas.openxmlformats.org/presentationml/2006/main">
  <p:tag name="KSO_WM_BEAUTIFY_FLAG" val="#wm#"/>
  <p:tag name="KSO_WM_TEMPLATE_CATEGORY" val="diagram"/>
  <p:tag name="KSO_WM_TEMPLATE_INDEX" val="20217032"/>
  <p:tag name="KSO_WM_SLIDE_ID" val="diagram20217032_1"/>
  <p:tag name="KSO_WM_TEMPLATE_SUBCATEGORY" val="21"/>
  <p:tag name="KSO_WM_TEMPLATE_MASTER_TYPE" val="0"/>
  <p:tag name="KSO_WM_TEMPLATE_COLOR_TYPE" val="1"/>
  <p:tag name="KSO_WM_SLIDE_ITEM_CNT" val="0"/>
  <p:tag name="KSO_WM_SLIDE_INDEX" val="1"/>
  <p:tag name="KSO_WM_TAG_VERSION" val="1.0"/>
  <p:tag name="KSO_WM_SLIDE_LAYOUT" val="d_f"/>
  <p:tag name="KSO_WM_SLIDE_LAYOUT_CNT" val="1_1"/>
  <p:tag name="KSO_WM_SLIDE_LAYOUT_INFO" val="{&quot;direction&quot;:1,&quot;id&quot;:&quot;2021-04-01T16:15:33&quot;,&quot;maxSize&quot;:{&quot;size1&quot;:58.8},&quot;minSize&quot;:{&quot;size1&quot;:38.8},&quot;normalSize&quot;:{&quot;size1&quot;:58.175},&quot;subLayout&quot;:[{&quot;id&quot;:&quot;2021-04-01T16:15:33&quot;,&quot;margin&quot;:{&quot;bottom&quot;:1.6929999589920044,&quot;left&quot;:2.117000102996826,&quot;right&quot;:0,&quot;top&quot;:1.6929999589920044},&quot;type&quot;:0},{&quot;id&quot;:&quot;2021-04-01T16:15:33&quot;,&quot;margin&quot;:{&quot;bottom&quot;:1.6929999589920044,&quot;left&quot;:1.6929999589920044,&quot;right&quot;:1.6929999589920044,&quot;top&quot;:1.6929999589920044},&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df195998712faa657ab87"/>
  <p:tag name="KSO_WM_CHIP_FILLPROP" val="[[{&quot;text_align&quot;:&quot;cm&quot;,&quot;text_direction&quot;:&quot;horizontal&quot;,&quot;support_features&quot;:[&quot;creativepic&quot;],&quot;support_big_font&quot;:false,&quot;picture_toward&quot;:1,&quot;picture_dockside&quot;:[],&quot;fill_id&quot;:&quot;046a24402aa84fab9950226b440a17c8&quot;,&quot;fill_align&quot;:&quot;cm&quot;,&quot;chip_types&quot;:[&quot;picture&quot;]},{&quot;text_align&quot;:&quot;lb&quot;,&quot;text_direction&quot;:&quot;horizontal&quot;,&quot;support_big_font&quot;:true,&quot;picture_toward&quot;:0,&quot;picture_dockside&quot;:[],&quot;fill_id&quot;:&quot;20916184201d4f298034d43814fcc4fa&quot;,&quot;fill_align&quot;:&quot;lb&quot;,&quot;chip_types&quot;:[&quot;text&quot;]}]]"/>
  <p:tag name="KSO_WM_CHIP_DECFILLPROP" val="[]"/>
  <p:tag name="KSO_WM_SLIDE_TYPE" val="text"/>
  <p:tag name="KSO_WM_SLIDE_SIZE" val="888*348"/>
  <p:tag name="KSO_WM_SLIDE_POSITION" val="0*95"/>
  <p:tag name="KSO_WM_CHIP_GROUPID" val="5fadf195998712faa657ab86"/>
  <p:tag name="KSO_WM_SLIDE_BK_DARK_LIGHT" val="2"/>
  <p:tag name="KSO_WM_SLIDE_BACKGROUND_TYPE" val="general"/>
  <p:tag name="KSO_WM_SLIDE_SUPPORT_FEATURE_TYPE" val="8"/>
  <p:tag name="KSO_WM_SLIDE_SUBTYPE" val="picTxt"/>
  <p:tag name="KSO_WM_TEMPLATE_ASSEMBLE_XID" val="6065703f4054ed1e2fb81493"/>
  <p:tag name="KSO_WM_TEMPLATE_ASSEMBLE_GROUPID" val="6065703f4054ed1e2fb81493"/>
  <p:tag name="KSO_WM_SCREEN_THEME_FLAG" val="Dlrq25wU2PGuGg5bbmjbDDSKsDGR9YyssnGfAYX/hXOl+8YnF50w+1aSZPWPTvq8jU6rJmd7XaXnL1VcQE8GOFY6e1zHIk8GjW2XD5nS+88="/>
</p:tagLst>
</file>

<file path=ppt/tags/tag64.xml><?xml version="1.0" encoding="utf-8"?>
<p:tagLst xmlns:p="http://schemas.openxmlformats.org/presentationml/2006/main">
  <p:tag name="KSO_WM_UNIT_TABLE_BEAUTIFY" val="smartTable{10a2f7d5-e229-4d7c-9d47-41c980239843}"/>
  <p:tag name="TABLE_ENDDRAG_ORIGIN_RECT" val="891*365"/>
  <p:tag name="TABLE_ENDDRAG_RECT" val="32*129*891*365"/>
  <p:tag name="KSO_WM_SCREEN_THEME_FLAG" val="Dlrq25wU2PGuGg5bbmjbDDSKsDGR9YyssnGfAYX/hXOl+8YnF50w+1aSZPWPTvq8jU6rJmd7XaXnL1VcQE8GOFY6e1zHIk8GjW2XD5nS+88="/>
</p:tagLst>
</file>

<file path=ppt/tags/tag65.xml><?xml version="1.0" encoding="utf-8"?>
<p:tagLst xmlns:p="http://schemas.openxmlformats.org/presentationml/2006/main">
  <p:tag name="KSO_WM_BEAUTIFY_FLAG" val="#wm#"/>
  <p:tag name="KSO_WM_TEMPLATE_CATEGORY" val="custom"/>
  <p:tag name="KSO_WM_TEMPLATE_INDEX" val="20181540"/>
  <p:tag name="KSO_WM_SPECIAL_SOURCE" val="bdnull"/>
  <p:tag name="KSO_WM_SCREEN_THEME_FLAG" val="Dlrq25wU2PGuGg5bbmjbDDSKsDGR9YyssnGfAYX/hXOl+8YnF50w+1aSZPWPTvq8jU6rJmd7XaXnL1VcQE8GOFY6e1zHIk8GjW2XD5nS+88="/>
</p:tagLst>
</file>

<file path=ppt/tags/tag66.xml><?xml version="1.0" encoding="utf-8"?>
<p:tagLst xmlns:p="http://schemas.openxmlformats.org/presentationml/2006/main">
  <p:tag name="KSO_WM_UNIT_TABLE_BEAUTIFY" val="smartTable{10a2f7d5-e229-4d7c-9d47-41c980239843}"/>
  <p:tag name="TABLE_ENDDRAG_ORIGIN_RECT" val="750*377"/>
  <p:tag name="TABLE_ENDDRAG_RECT" val="81*109*750*377"/>
  <p:tag name="KSO_WM_SCREEN_THEME_FLAG" val="Dlrq25wU2PGuGg5bbmjbDDSKsDGR9YyssnGfAYX/hXOl+8YnF50w+1aSZPWPTvq8jU6rJmd7XaXnL1VcQE8GOFY6e1zHIk8GjW2XD5nS+88="/>
</p:tagLst>
</file>

<file path=ppt/tags/tag67.xml><?xml version="1.0" encoding="utf-8"?>
<p:tagLst xmlns:p="http://schemas.openxmlformats.org/presentationml/2006/main">
  <p:tag name="KSO_WM_BEAUTIFY_FLAG" val="#wm#"/>
  <p:tag name="KSO_WM_TEMPLATE_CATEGORY" val="custom"/>
  <p:tag name="KSO_WM_TEMPLATE_INDEX" val="20181540"/>
  <p:tag name="KSO_WM_SPECIAL_SOURCE" val="bdnull"/>
  <p:tag name="KSO_WM_SCREEN_THEME_FLAG" val="Dlrq25wU2PGuGg5bbmjbDDSKsDGR9YyssnGfAYX/hXOl+8YnF50w+1aSZPWPTvq8jU6rJmd7XaXnL1VcQE8GOFY6e1zHIk8GjW2XD5nS+88="/>
</p:tagLst>
</file>

<file path=ppt/tags/tag68.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DSKsDGR9YyssnGfAYX/hXOl+8YnF50w+1aSZPWPTvq8jU6rJmd7XaXnL1VcQE8GOFY6e1zHIk8GjW2XD5nS+88="/>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DSKsDGR9YyssnGfAYX/hXOl+8YnF50w+1aSZPWPTvq8jU6rJmd7XaXnL1VcQE8GOFY6e1zHIk8GjW2XD5nS+88="/>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DSKsDGR9YyssnGfAYX/hXOl+8YnF50w+1aSZPWPTvq8jU6rJmd7XaXnL1VcQE8GOFY6e1zHIk8GjW2XD5nS+88="/>
</p:tagLst>
</file>

<file path=ppt/theme/theme1.xml><?xml version="1.0" encoding="utf-8"?>
<a:theme xmlns:a="http://schemas.openxmlformats.org/drawingml/2006/main" name="Office 主题">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18488</Words>
  <PresentationFormat>宽屏</PresentationFormat>
  <Paragraphs>2042</Paragraphs>
  <Slides>82</Slides>
  <Notes>1</Notes>
  <HiddenSlides>0</HiddenSlides>
  <MMClips>0</MMClips>
  <ScaleCrop>false</ScaleCrop>
  <HeadingPairs>
    <vt:vector size="6" baseType="variant">
      <vt:variant>
        <vt:lpstr>已用的字体</vt:lpstr>
      </vt:variant>
      <vt:variant>
        <vt:i4>13</vt:i4>
      </vt:variant>
      <vt:variant>
        <vt:lpstr>主题</vt:lpstr>
      </vt:variant>
      <vt:variant>
        <vt:i4>8</vt:i4>
      </vt:variant>
      <vt:variant>
        <vt:lpstr>幻灯片标题</vt:lpstr>
      </vt:variant>
      <vt:variant>
        <vt:i4>82</vt:i4>
      </vt:variant>
    </vt:vector>
  </HeadingPairs>
  <TitlesOfParts>
    <vt:vector size="103" baseType="lpstr">
      <vt:lpstr>Arial</vt:lpstr>
      <vt:lpstr>宋体</vt:lpstr>
      <vt:lpstr>Wingdings</vt:lpstr>
      <vt:lpstr>微软雅黑</vt:lpstr>
      <vt:lpstr>楷体</vt:lpstr>
      <vt:lpstr>黑体</vt:lpstr>
      <vt:lpstr>Arial Unicode MS</vt:lpstr>
      <vt:lpstr>Calibri</vt:lpstr>
      <vt:lpstr>PMingLiU</vt:lpstr>
      <vt:lpstr>MingLiU-ExtB</vt:lpstr>
      <vt:lpstr>Wingdings</vt:lpstr>
      <vt:lpstr>仿宋_GB2312</vt:lpstr>
      <vt:lpstr>仿宋</vt:lpstr>
      <vt:lpstr>Office 主题</vt:lpstr>
      <vt:lpstr>1_Office 主题​​</vt:lpstr>
      <vt:lpstr>1_默认设计模板</vt:lpstr>
      <vt:lpstr>1_Office 主题</vt:lpstr>
      <vt:lpstr>2_默认设计模板</vt:lpstr>
      <vt:lpstr>3_默认设计模板</vt:lpstr>
      <vt:lpstr>2_Office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100.0001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2019-06-19T02:08:00Z</dcterms:created>
  <dcterms:modified xsi:type="dcterms:W3CDTF">2024-10-27T02:18:05Z</dcterms:modified>
</cp:coreProperties>
</file>

<file path=docProps/custom.xml><?xml version="1.0" encoding="utf-8"?>
<op:Properties xmlns:vt="http://schemas.openxmlformats.org/officeDocument/2006/docPropsVTypes" xmlns:op="http://schemas.openxmlformats.org/officeDocument/2006/custom-properties">
  <op:property fmtid="{D5CDD505-2E9C-101B-9397-08002B2CF9AE}" pid="2" name="KSOProductBuildVer">
    <vt:lpwstr>2052-11.1.0.9021</vt:lpwstr>
  </op:property>
</op:Properties>
</file>