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61" r:id="rId3"/>
    <p:sldId id="260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2" r:id="rId12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等线 Light" panose="02010600030101010101" pitchFamily="2" charset="-122"/>
      <p:regular r:id="rId15"/>
    </p:embeddedFont>
    <p:embeddedFont>
      <p:font typeface="方正北魏楷书简体" panose="03000509000000000000" pitchFamily="65" charset="-122"/>
      <p:regular r:id="rId16"/>
    </p:embeddedFont>
    <p:embeddedFont>
      <p:font typeface="方正吕建德字体" panose="02010600010101010101" pitchFamily="2" charset="-122"/>
      <p:regular r:id="rId17"/>
    </p:embeddedFont>
    <p:embeddedFont>
      <p:font typeface="方正宋刻本秀楷简体" panose="02000000000000000000" pitchFamily="2" charset="-122"/>
      <p:regular r:id="rId18"/>
    </p:embeddedFont>
    <p:embeddedFont>
      <p:font typeface="汉仪书魂体简" panose="02010609000101010101" pitchFamily="49" charset="-122"/>
      <p:regular r:id="rId19"/>
    </p:embeddedFont>
    <p:embeddedFont>
      <p:font typeface="华光大标宋_CNKI" panose="02000500000000000000" pitchFamily="2" charset="-122"/>
      <p:regular r:id="rId20"/>
    </p:embeddedFont>
    <p:embeddedFont>
      <p:font typeface="全新硬笔楷书简" panose="02010600040101010101" pitchFamily="2" charset="-122"/>
      <p:regular r:id="rId21"/>
    </p:embeddedFont>
    <p:embeddedFont>
      <p:font typeface="苏新诗古印宋简" panose="02010609000101010101" pitchFamily="49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font" Target="fonts/font1.fntdata" Id="rId13" /><Relationship Type="http://schemas.openxmlformats.org/officeDocument/2006/relationships/font" Target="fonts/font6.fntdata" Id="rId18" /><Relationship Type="http://schemas.openxmlformats.org/officeDocument/2006/relationships/tableStyles" Target="tableStyles.xml" Id="rId26" /><Relationship Type="http://schemas.openxmlformats.org/officeDocument/2006/relationships/slide" Target="slides/slide2.xml" Id="rId3" /><Relationship Type="http://schemas.openxmlformats.org/officeDocument/2006/relationships/font" Target="fonts/font9.fntdata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font" Target="fonts/font5.fntdata" Id="rId17" /><Relationship Type="http://schemas.openxmlformats.org/officeDocument/2006/relationships/theme" Target="theme/theme1.xml" Id="rId25" /><Relationship Type="http://schemas.openxmlformats.org/officeDocument/2006/relationships/slide" Target="slides/slide1.xml" Id="rId2" /><Relationship Type="http://schemas.openxmlformats.org/officeDocument/2006/relationships/font" Target="fonts/font4.fntdata" Id="rId16" /><Relationship Type="http://schemas.openxmlformats.org/officeDocument/2006/relationships/font" Target="fonts/font8.fntdata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viewProps" Target="viewProps.xml" Id="rId24" /><Relationship Type="http://schemas.openxmlformats.org/officeDocument/2006/relationships/slide" Target="slides/slide4.xml" Id="rId5" /><Relationship Type="http://schemas.openxmlformats.org/officeDocument/2006/relationships/font" Target="fonts/font3.fntdata" Id="rId15" /><Relationship Type="http://schemas.openxmlformats.org/officeDocument/2006/relationships/presProps" Target="presProps.xml" Id="rId23" /><Relationship Type="http://schemas.openxmlformats.org/officeDocument/2006/relationships/slide" Target="slides/slide9.xml" Id="rId10" /><Relationship Type="http://schemas.openxmlformats.org/officeDocument/2006/relationships/font" Target="fonts/font7.fntdata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font" Target="fonts/font2.fntdata" Id="rId14" /><Relationship Type="http://schemas.openxmlformats.org/officeDocument/2006/relationships/font" Target="fonts/font10.fntdata" Id="rId22" /><Relationship Type="http://schemas.openxmlformats.org/officeDocument/2006/relationships/tags" Target="/ppt/tags/tag2.xml" Id="R49fa6cec1faa496c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0A270-93F0-4609-A2CC-260FF5F18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1B2B1D-14F7-4956-B23D-187DD3CCE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93E72-5D52-4517-BA8C-8149FDB4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E6B468-9386-4356-945D-F7C717BBC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CAFBA-34BD-441F-8B41-8D14E418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3809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BEFCC-24F7-4678-BEA2-2A52C501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5D59E3-A443-4E51-AE53-37295F716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71FF1-CAF8-4668-B1A2-C7F04F869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244438-E2E1-4755-8C32-2F0744A2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5390D2-AC79-4D6E-8B01-567042B3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3974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6CA81D-A496-4230-BEBA-EF27BF724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0DC630-3DDC-4B7A-89D2-05AE8DAB0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84447B-D85F-4887-9136-3B95FDCF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5A3040-B863-4755-9190-B13D1FA0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F6CA8-E7EF-46DD-AA0C-739BF160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5122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D48233-76AF-47E4-B744-09F265E3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10FB12-6D10-47B0-A0AA-B12A28153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BB76E-1AC5-491A-A73D-3AD748F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DCA004-155F-4129-A76D-34BC15E9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ED0DAF-4E4B-4799-9E21-2875536B3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30105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B202DA-160D-4DFD-AEAA-0DAFC507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D2ADC8-A1CE-4C5D-A626-D555D4044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C6EB97-6C04-4B58-ABA3-4E23A7B5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9F6865-584E-498F-A3F7-BE075849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9CB29D-BA50-4FCA-964D-7F6D88AA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6270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D1926A-C8E9-481B-8114-D30BBF6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AB9A23-E5AD-4C4E-A1B5-183685837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D5FAAD-4023-4DBB-A287-162D06DD5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DE6467-AE28-4E44-9D31-6B97BF46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469811-5D04-4647-8669-E715C46B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53B2E7-0CD7-41DF-9D8A-0EF6AD79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20626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1F162E-6A07-4284-B537-3E230DF9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BA08E6-4AA2-484C-B9D4-7862C144A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A3968B-2CF8-4ECA-B69B-9284DA123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7E0D72-8ED7-4991-8F5D-8E8969AB9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0DD9EB-3126-4BDA-89F0-81B6B40B9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2DC12A-35A7-4C90-8F7A-6BAB1F1A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97EF7C1-FE1D-467B-9F20-0C3C1F4A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848BD9-CAB7-4B0B-BBED-4080ADA2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47085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D7823-0C4A-45F4-8E95-91DCCF08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0F1C7B-D6B5-45C7-BF43-0F9C1DDE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B677503-9BF7-44E9-A643-BAC92EFB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28F064-9657-40FA-A350-05812EDA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53272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77BA69-7EF7-4B80-8468-1EB29010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1B2AD-7351-43C3-A1A6-52FC06D4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845B1E-A0AA-48C3-98A9-106D4480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171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375060-AF9D-479E-BB88-ABD95079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C39704-7D05-411C-B650-C51ED8EE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9CA64C-85CE-45DB-A1F3-94052EF3D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4B87F4-843C-4118-B330-A10CACD0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4DB3F7-FC80-4C8B-B0BF-89186BA7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3EA01C-C12C-4B14-8250-34DD35A0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619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707FD-7A70-4807-A493-D8372C71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CC6AA9-3668-4581-8E19-74AFE93C2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ED45B2-485D-4476-AA36-6F28DA812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3BC18C-C6A7-4919-9B00-7A7A1B12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B7B918-5E22-4018-84C8-F21DB7B5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ED5B66-69F7-4411-BABA-FA535DAA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48951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6C0F379-8E78-454F-9C7E-9E4E0A460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E0FC17-02D5-42BA-B093-31492E108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D271CC-4296-4687-9EDD-9B2500BDB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55FEA-96E5-4A8A-8DC8-C411218237D0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2732C3-0EB4-4842-99CD-A2BEAEDE4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D2087-E130-4C9A-84E5-01A73413B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75CCB-02B4-493E-9918-4758EA4CE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1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3.jfif"/><Relationship Id="rId5" Type="http://schemas.openxmlformats.org/officeDocument/2006/relationships/image" Target="../media/image5.webp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fif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3.jf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3.jf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3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3.jf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1942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88AA13C2-A81E-40E4-B7DA-A577D845876F}"/>
              </a:ext>
            </a:extLst>
          </p:cNvPr>
          <p:cNvSpPr txBox="1"/>
          <p:nvPr/>
        </p:nvSpPr>
        <p:spPr>
          <a:xfrm>
            <a:off x="241949" y="1429537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spc="-500" dirty="0">
                <a:ln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中国的昨天已经写在人类的史册上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51165AF-2A39-47D4-A522-0878D80FA629}"/>
              </a:ext>
            </a:extLst>
          </p:cNvPr>
          <p:cNvSpPr txBox="1"/>
          <p:nvPr/>
        </p:nvSpPr>
        <p:spPr>
          <a:xfrm>
            <a:off x="241948" y="2828810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spc="-500" dirty="0">
                <a:ln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中国的今天正在亿万人民手中创造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9C7242-7384-4B4A-B802-042623CA0E00}"/>
              </a:ext>
            </a:extLst>
          </p:cNvPr>
          <p:cNvSpPr txBox="1"/>
          <p:nvPr/>
        </p:nvSpPr>
        <p:spPr>
          <a:xfrm>
            <a:off x="1346849" y="4208649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5400" b="1" spc="-500" dirty="0">
                <a:ln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中国的明天将更加美好</a:t>
            </a:r>
          </a:p>
        </p:txBody>
      </p:sp>
    </p:spTree>
    <p:extLst>
      <p:ext uri="{BB962C8B-B14F-4D97-AF65-F5344CB8AC3E}">
        <p14:creationId xmlns:p14="http://schemas.microsoft.com/office/powerpoint/2010/main" val="225873941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中华人民共和国史年表（1949—2020）~1">
            <a:hlinkClick r:id="" action="ppaction://media"/>
            <a:extLst>
              <a:ext uri="{FF2B5EF4-FFF2-40B4-BE49-F238E27FC236}">
                <a16:creationId xmlns:a16="http://schemas.microsoft.com/office/drawing/2014/main" id="{6E8690BA-A1B9-4EEC-9B15-F1FB77BC2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54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3F26FB9A-778C-4EBE-9C53-221FFC451A59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A1D8884-B42A-4DC2-9981-81EDDCEA12A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BE333DC-D22C-47DC-8EF2-7C876D943981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D0E14569-5A1F-472F-95C6-E48E8BE1A22D}"/>
              </a:ext>
            </a:extLst>
          </p:cNvPr>
          <p:cNvSpPr txBox="1"/>
          <p:nvPr/>
        </p:nvSpPr>
        <p:spPr>
          <a:xfrm>
            <a:off x="567688" y="2305675"/>
            <a:ext cx="1105661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      以</a:t>
            </a:r>
            <a:r>
              <a:rPr lang="en-US" altLang="zh-CN" sz="48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1949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年中华人民共和国的成立为开端的中国现代史，就是中华人民共和国的历史，也是中国共产党领导全国各族人民进行社会主义革命、建设和改革的历史，更是中华民族从</a:t>
            </a:r>
            <a:r>
              <a:rPr lang="zh-CN" altLang="en-US" sz="44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站起来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、</a:t>
            </a:r>
            <a:r>
              <a:rPr lang="zh-CN" altLang="en-US" sz="44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富起来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走向</a:t>
            </a:r>
            <a:r>
              <a:rPr lang="zh-CN" altLang="en-US" sz="44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强起来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的历史！</a:t>
            </a:r>
            <a:endParaRPr lang="en-US" altLang="zh-CN" sz="4400" i="0" u="none" strike="noStrike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20B1B8-B9EB-4AFD-8823-A6094B080FCA}"/>
              </a:ext>
            </a:extLst>
          </p:cNvPr>
          <p:cNvSpPr txBox="1"/>
          <p:nvPr/>
        </p:nvSpPr>
        <p:spPr>
          <a:xfrm>
            <a:off x="241950" y="1082933"/>
            <a:ext cx="1170809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6600" b="1" spc="-500" dirty="0">
                <a:ln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中华人民共和国史</a:t>
            </a:r>
            <a:r>
              <a:rPr lang="en-US" altLang="zh-CN" sz="6600" b="1" spc="-500" dirty="0">
                <a:ln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·</a:t>
            </a:r>
            <a:r>
              <a:rPr lang="zh-CN" altLang="en-US" sz="6600" b="1" spc="-500" dirty="0">
                <a:ln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中国现代史</a:t>
            </a:r>
          </a:p>
        </p:txBody>
      </p:sp>
    </p:spTree>
    <p:extLst>
      <p:ext uri="{BB962C8B-B14F-4D97-AF65-F5344CB8AC3E}">
        <p14:creationId xmlns:p14="http://schemas.microsoft.com/office/powerpoint/2010/main" val="217321087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>
            <a:extLst>
              <a:ext uri="{FF2B5EF4-FFF2-40B4-BE49-F238E27FC236}">
                <a16:creationId xmlns:a16="http://schemas.microsoft.com/office/drawing/2014/main" id="{224D917C-91B3-4CCD-99A9-0738A6127B3B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26B6264-E78B-4A39-8963-D2C43E6C03C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3642679-0973-4140-AC23-286DBACF33C5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B4111924-AC25-4A0F-91DC-637916B8F73A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/>
          <a:stretch/>
        </p:blipFill>
        <p:spPr>
          <a:xfrm>
            <a:off x="2069713" y="946743"/>
            <a:ext cx="1423869" cy="1847521"/>
          </a:xfrm>
          <a:prstGeom prst="ellipse">
            <a:avLst/>
          </a:prstGeom>
          <a:ln w="28575" cap="rnd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1003B5CD-EF45-447A-9720-CF6653E458B1}"/>
              </a:ext>
            </a:extLst>
          </p:cNvPr>
          <p:cNvGrpSpPr/>
          <p:nvPr/>
        </p:nvGrpSpPr>
        <p:grpSpPr>
          <a:xfrm>
            <a:off x="4226395" y="977798"/>
            <a:ext cx="4842594" cy="1856716"/>
            <a:chOff x="4226395" y="977798"/>
            <a:chExt cx="4842594" cy="1856716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D6213E9A-CB2C-49BD-A52B-6C6E96DEC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410"/>
            <a:stretch/>
          </p:blipFill>
          <p:spPr>
            <a:xfrm>
              <a:off x="4226395" y="978158"/>
              <a:ext cx="1550408" cy="1846800"/>
            </a:xfrm>
            <a:prstGeom prst="ellipse">
              <a:avLst/>
            </a:prstGeom>
            <a:ln w="28575" cap="rnd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999AAE2D-A90C-47CF-BDA1-06C5BB84F382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1296" y="977798"/>
              <a:ext cx="1551600" cy="1846800"/>
            </a:xfrm>
            <a:prstGeom prst="ellipse">
              <a:avLst/>
            </a:prstGeom>
            <a:ln w="28575" cap="rnd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4FDDFCD9-C1E1-4C6D-804A-80755343893E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7389" y="987714"/>
              <a:ext cx="1551600" cy="1846800"/>
            </a:xfrm>
            <a:prstGeom prst="ellipse">
              <a:avLst/>
            </a:prstGeom>
            <a:ln w="28575" cap="rnd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17AF5C96-5B71-4C17-A117-F79EFC185A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45" y="978673"/>
            <a:ext cx="1569325" cy="1846800"/>
          </a:xfrm>
          <a:prstGeom prst="ellipse">
            <a:avLst/>
          </a:prstGeom>
          <a:ln w="28575" cap="rnd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25414D19-8A3C-4554-BE7F-0BB8DEBE230A}"/>
              </a:ext>
            </a:extLst>
          </p:cNvPr>
          <p:cNvGrpSpPr/>
          <p:nvPr/>
        </p:nvGrpSpPr>
        <p:grpSpPr>
          <a:xfrm>
            <a:off x="443726" y="3648291"/>
            <a:ext cx="8764246" cy="1163886"/>
            <a:chOff x="443726" y="3083937"/>
            <a:chExt cx="8764246" cy="116388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37DA5E4-3D2C-4FFA-A094-0F84F6C2BE90}"/>
                </a:ext>
              </a:extLst>
            </p:cNvPr>
            <p:cNvSpPr/>
            <p:nvPr/>
          </p:nvSpPr>
          <p:spPr>
            <a:xfrm>
              <a:off x="1042502" y="3089428"/>
              <a:ext cx="168011" cy="249187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F7AA731-4194-4F45-8D4B-ED331978B1C6}"/>
                </a:ext>
              </a:extLst>
            </p:cNvPr>
            <p:cNvSpPr txBox="1"/>
            <p:nvPr/>
          </p:nvSpPr>
          <p:spPr>
            <a:xfrm>
              <a:off x="443726" y="3519384"/>
              <a:ext cx="1277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1949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年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大标宋_CNKI" panose="02000500000000000000" pitchFamily="2" charset="-122"/>
                <a:ea typeface="华光大标宋_CNKI" panose="02000500000000000000" pitchFamily="2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3B5A4B6-3313-4934-B430-DB3D9E4666E6}"/>
                </a:ext>
              </a:extLst>
            </p:cNvPr>
            <p:cNvSpPr/>
            <p:nvPr/>
          </p:nvSpPr>
          <p:spPr>
            <a:xfrm>
              <a:off x="4364939" y="3083937"/>
              <a:ext cx="168011" cy="249187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4AE2C79-5F9A-4F67-977D-6394ACD21F40}"/>
                </a:ext>
              </a:extLst>
            </p:cNvPr>
            <p:cNvSpPr txBox="1"/>
            <p:nvPr/>
          </p:nvSpPr>
          <p:spPr>
            <a:xfrm>
              <a:off x="3772670" y="3519384"/>
              <a:ext cx="1277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1978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年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大标宋_CNKI" panose="02000500000000000000" pitchFamily="2" charset="-122"/>
                <a:ea typeface="华光大标宋_CNKI" panose="02000500000000000000" pitchFamily="2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108853A-D62A-44B4-9990-58AE440D9E17}"/>
                </a:ext>
              </a:extLst>
            </p:cNvPr>
            <p:cNvSpPr/>
            <p:nvPr/>
          </p:nvSpPr>
          <p:spPr>
            <a:xfrm>
              <a:off x="8520752" y="3106173"/>
              <a:ext cx="168011" cy="249187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838D77F-1042-4902-927E-450E62A60F5F}"/>
                </a:ext>
              </a:extLst>
            </p:cNvPr>
            <p:cNvSpPr txBox="1"/>
            <p:nvPr/>
          </p:nvSpPr>
          <p:spPr>
            <a:xfrm>
              <a:off x="7930534" y="3539937"/>
              <a:ext cx="1277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2012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年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大标宋_CNKI" panose="02000500000000000000" pitchFamily="2" charset="-122"/>
                <a:ea typeface="华光大标宋_CNKI" panose="02000500000000000000" pitchFamily="2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</a:t>
              </a:r>
            </a:p>
          </p:txBody>
        </p:sp>
      </p:grpSp>
      <p:sp>
        <p:nvSpPr>
          <p:cNvPr id="38" name="箭头: 右 3">
            <a:extLst>
              <a:ext uri="{FF2B5EF4-FFF2-40B4-BE49-F238E27FC236}">
                <a16:creationId xmlns:a16="http://schemas.microsoft.com/office/drawing/2014/main" id="{B4804FA7-D8BD-4C1F-BFA4-D5AE17C541A1}"/>
              </a:ext>
            </a:extLst>
          </p:cNvPr>
          <p:cNvSpPr/>
          <p:nvPr/>
        </p:nvSpPr>
        <p:spPr>
          <a:xfrm>
            <a:off x="66063" y="3808264"/>
            <a:ext cx="12063423" cy="352425"/>
          </a:xfrm>
          <a:custGeom>
            <a:avLst/>
            <a:gdLst>
              <a:gd name="connsiteX0" fmla="*/ 0 w 12063423"/>
              <a:gd name="connsiteY0" fmla="*/ 88106 h 352425"/>
              <a:gd name="connsiteX1" fmla="*/ 11468110 w 12063423"/>
              <a:gd name="connsiteY1" fmla="*/ 88106 h 352425"/>
              <a:gd name="connsiteX2" fmla="*/ 11468110 w 12063423"/>
              <a:gd name="connsiteY2" fmla="*/ 0 h 352425"/>
              <a:gd name="connsiteX3" fmla="*/ 12063423 w 12063423"/>
              <a:gd name="connsiteY3" fmla="*/ 176213 h 352425"/>
              <a:gd name="connsiteX4" fmla="*/ 11468110 w 12063423"/>
              <a:gd name="connsiteY4" fmla="*/ 352425 h 352425"/>
              <a:gd name="connsiteX5" fmla="*/ 11468110 w 12063423"/>
              <a:gd name="connsiteY5" fmla="*/ 264319 h 352425"/>
              <a:gd name="connsiteX6" fmla="*/ 0 w 12063423"/>
              <a:gd name="connsiteY6" fmla="*/ 264319 h 352425"/>
              <a:gd name="connsiteX7" fmla="*/ 0 w 12063423"/>
              <a:gd name="connsiteY7" fmla="*/ 88106 h 352425"/>
              <a:gd name="connsiteX0" fmla="*/ 0 w 12063423"/>
              <a:gd name="connsiteY0" fmla="*/ 88106 h 352425"/>
              <a:gd name="connsiteX1" fmla="*/ 11468110 w 12063423"/>
              <a:gd name="connsiteY1" fmla="*/ 88106 h 352425"/>
              <a:gd name="connsiteX2" fmla="*/ 11468110 w 12063423"/>
              <a:gd name="connsiteY2" fmla="*/ 0 h 352425"/>
              <a:gd name="connsiteX3" fmla="*/ 12063423 w 12063423"/>
              <a:gd name="connsiteY3" fmla="*/ 176213 h 352425"/>
              <a:gd name="connsiteX4" fmla="*/ 11468110 w 12063423"/>
              <a:gd name="connsiteY4" fmla="*/ 352425 h 352425"/>
              <a:gd name="connsiteX5" fmla="*/ 11468110 w 12063423"/>
              <a:gd name="connsiteY5" fmla="*/ 264319 h 352425"/>
              <a:gd name="connsiteX6" fmla="*/ 0 w 12063423"/>
              <a:gd name="connsiteY6" fmla="*/ 264319 h 352425"/>
              <a:gd name="connsiteX7" fmla="*/ 0 w 12063423"/>
              <a:gd name="connsiteY7" fmla="*/ 88106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63423" h="352425">
                <a:moveTo>
                  <a:pt x="0" y="88106"/>
                </a:moveTo>
                <a:lnTo>
                  <a:pt x="11468110" y="88106"/>
                </a:lnTo>
                <a:lnTo>
                  <a:pt x="11468110" y="0"/>
                </a:lnTo>
                <a:lnTo>
                  <a:pt x="12063423" y="176213"/>
                </a:lnTo>
                <a:lnTo>
                  <a:pt x="11468110" y="352425"/>
                </a:lnTo>
                <a:lnTo>
                  <a:pt x="11468110" y="264319"/>
                </a:lnTo>
                <a:lnTo>
                  <a:pt x="0" y="264319"/>
                </a:lnTo>
                <a:lnTo>
                  <a:pt x="0" y="8810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86B663B4-B6A1-4989-8E91-6ABCF6A90819}"/>
              </a:ext>
            </a:extLst>
          </p:cNvPr>
          <p:cNvGrpSpPr/>
          <p:nvPr/>
        </p:nvGrpSpPr>
        <p:grpSpPr>
          <a:xfrm>
            <a:off x="75742" y="4485618"/>
            <a:ext cx="2051505" cy="2187189"/>
            <a:chOff x="75742" y="4485618"/>
            <a:chExt cx="2051505" cy="218718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0C4FEF6-840C-477A-B80E-625BC49AD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529" t="9582" r="11300" b="16621"/>
            <a:stretch/>
          </p:blipFill>
          <p:spPr>
            <a:xfrm>
              <a:off x="246973" y="4485618"/>
              <a:ext cx="1759067" cy="1444704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F1F32D8-8E71-4B09-BA7C-86EB39045D2B}"/>
                </a:ext>
              </a:extLst>
            </p:cNvPr>
            <p:cNvSpPr txBox="1"/>
            <p:nvPr/>
          </p:nvSpPr>
          <p:spPr>
            <a:xfrm>
              <a:off x="75742" y="5964921"/>
              <a:ext cx="20515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中华人民共和国成   立  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720B1B8-B9EB-4AFD-8823-A6094B080FCA}"/>
              </a:ext>
            </a:extLst>
          </p:cNvPr>
          <p:cNvSpPr txBox="1"/>
          <p:nvPr/>
        </p:nvSpPr>
        <p:spPr>
          <a:xfrm>
            <a:off x="66063" y="76987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5400" b="1" spc="-500" dirty="0">
                <a:ln/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中华人民共和国史分期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3C90527B-0326-4B4A-AE04-8542582C8291}"/>
              </a:ext>
            </a:extLst>
          </p:cNvPr>
          <p:cNvGrpSpPr/>
          <p:nvPr/>
        </p:nvGrpSpPr>
        <p:grpSpPr>
          <a:xfrm>
            <a:off x="3095550" y="4485619"/>
            <a:ext cx="2874800" cy="2168036"/>
            <a:chOff x="3095550" y="4485619"/>
            <a:chExt cx="2874800" cy="2168036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ABC95239-7D24-4879-9285-085F48DEE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5550" y="4485619"/>
              <a:ext cx="2874800" cy="1479302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3B57BABF-5A06-4E39-A0C5-14B1D3AA786C}"/>
                </a:ext>
              </a:extLst>
            </p:cNvPr>
            <p:cNvSpPr txBox="1"/>
            <p:nvPr/>
          </p:nvSpPr>
          <p:spPr>
            <a:xfrm>
              <a:off x="3356144" y="5945769"/>
              <a:ext cx="23536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中国共产党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第十一届三中全会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62F50A45-4964-41EE-B31C-BE541262E37B}"/>
              </a:ext>
            </a:extLst>
          </p:cNvPr>
          <p:cNvGrpSpPr/>
          <p:nvPr/>
        </p:nvGrpSpPr>
        <p:grpSpPr>
          <a:xfrm>
            <a:off x="7222944" y="4462826"/>
            <a:ext cx="2847849" cy="2187190"/>
            <a:chOff x="7222944" y="4462826"/>
            <a:chExt cx="2847849" cy="218719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57DB961-1458-4AD4-8AA6-F5C425BB6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9627" y="4462826"/>
              <a:ext cx="2498990" cy="1479303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ABDE48E-8666-49DB-A3EC-316AD587F8AC}"/>
                </a:ext>
              </a:extLst>
            </p:cNvPr>
            <p:cNvSpPr txBox="1"/>
            <p:nvPr/>
          </p:nvSpPr>
          <p:spPr>
            <a:xfrm>
              <a:off x="7222944" y="5942130"/>
              <a:ext cx="28478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中国共产党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第十八次全国代表大会</a:t>
              </a:r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5A01EA20-532E-4C80-A363-7D6D76224851}"/>
              </a:ext>
            </a:extLst>
          </p:cNvPr>
          <p:cNvSpPr txBox="1"/>
          <p:nvPr/>
        </p:nvSpPr>
        <p:spPr>
          <a:xfrm>
            <a:off x="574597" y="2818777"/>
            <a:ext cx="4352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社会主义革命</a:t>
            </a:r>
            <a:endParaRPr lang="en-US" altLang="zh-CN" sz="2800" dirty="0"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algn="ctr"/>
            <a:r>
              <a:rPr lang="zh-CN" altLang="en-US" sz="28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和建设时期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092986A-0393-47F3-A988-F5B272633B45}"/>
              </a:ext>
            </a:extLst>
          </p:cNvPr>
          <p:cNvSpPr txBox="1"/>
          <p:nvPr/>
        </p:nvSpPr>
        <p:spPr>
          <a:xfrm>
            <a:off x="4411389" y="2867034"/>
            <a:ext cx="4352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改革开放和社会主义</a:t>
            </a:r>
            <a:endParaRPr lang="en-US" altLang="zh-CN" sz="2800" dirty="0"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algn="ctr"/>
            <a:r>
              <a:rPr lang="zh-CN" altLang="en-US" sz="28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现代化建设新时期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940432D-89F2-45C9-804B-C7F608CD04DF}"/>
              </a:ext>
            </a:extLst>
          </p:cNvPr>
          <p:cNvSpPr txBox="1"/>
          <p:nvPr/>
        </p:nvSpPr>
        <p:spPr>
          <a:xfrm>
            <a:off x="8368053" y="2880597"/>
            <a:ext cx="4352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中国特色社会主义</a:t>
            </a:r>
            <a:endParaRPr lang="en-US" altLang="zh-CN" sz="2800" dirty="0"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algn="ctr"/>
            <a:r>
              <a:rPr lang="zh-CN" altLang="en-US" sz="28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新时代</a:t>
            </a:r>
          </a:p>
        </p:txBody>
      </p:sp>
    </p:spTree>
    <p:extLst>
      <p:ext uri="{BB962C8B-B14F-4D97-AF65-F5344CB8AC3E}">
        <p14:creationId xmlns:p14="http://schemas.microsoft.com/office/powerpoint/2010/main" val="682225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内容占位符 8">
            <a:extLst>
              <a:ext uri="{FF2B5EF4-FFF2-40B4-BE49-F238E27FC236}">
                <a16:creationId xmlns:a16="http://schemas.microsoft.com/office/drawing/2014/main" id="{229093A3-ADF4-4547-B218-0E70CF8AE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232" y1="6373" x2="66714" y2="5446"/>
                        <a14:foregroundMark x1="37677" y1="40209" x2="40368" y2="42758"/>
                        <a14:foregroundMark x1="77620" y1="53766" x2="81020" y2="98030"/>
                        <a14:foregroundMark x1="94901" y1="70684" x2="97592" y2="99073"/>
                        <a14:foregroundMark x1="93484" y1="66744" x2="79745" y2="77520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671" y="1248110"/>
            <a:ext cx="4649424" cy="568336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1F10C9E-792D-4A58-B6BD-37836577B418}"/>
              </a:ext>
            </a:extLst>
          </p:cNvPr>
          <p:cNvGrpSpPr/>
          <p:nvPr/>
        </p:nvGrpSpPr>
        <p:grpSpPr>
          <a:xfrm>
            <a:off x="219075" y="389669"/>
            <a:ext cx="10541639" cy="3442077"/>
            <a:chOff x="219075" y="389669"/>
            <a:chExt cx="10541639" cy="344207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AD2B16E-A8FE-43BD-91A3-8E28C5E26624}"/>
                </a:ext>
              </a:extLst>
            </p:cNvPr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第一单元：中华人民共和国的成立与巩固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89E928-B845-4373-8545-00E09B18C124}"/>
                </a:ext>
              </a:extLst>
            </p:cNvPr>
            <p:cNvSpPr txBox="1"/>
            <p:nvPr/>
          </p:nvSpPr>
          <p:spPr>
            <a:xfrm>
              <a:off x="965202" y="1549982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课：中华人民共和国成立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E61B8FE-545C-4B50-AF57-9F54CB912418}"/>
                </a:ext>
              </a:extLst>
            </p:cNvPr>
            <p:cNvSpPr txBox="1"/>
            <p:nvPr/>
          </p:nvSpPr>
          <p:spPr>
            <a:xfrm>
              <a:off x="965202" y="241467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2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课：抗美援朝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0E8BDE1-5500-4126-96F6-2F1E7002318A}"/>
                </a:ext>
              </a:extLst>
            </p:cNvPr>
            <p:cNvSpPr txBox="1"/>
            <p:nvPr/>
          </p:nvSpPr>
          <p:spPr>
            <a:xfrm>
              <a:off x="965202" y="3246971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3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课：土地改革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F8835BF-C42D-43C2-B310-500BD2FA8329}"/>
              </a:ext>
            </a:extLst>
          </p:cNvPr>
          <p:cNvSpPr txBox="1"/>
          <p:nvPr/>
        </p:nvSpPr>
        <p:spPr>
          <a:xfrm>
            <a:off x="381001" y="4179201"/>
            <a:ext cx="7296150" cy="233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4000" i="0" u="none" strike="noStrike" baseline="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占人类总数四分之一的中国人从此站立起来了！</a:t>
            </a:r>
            <a:endParaRPr lang="en-US" altLang="zh-CN" sz="4000" i="0" u="none" strike="noStrike" baseline="0" dirty="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40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40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毛泽东</a:t>
            </a:r>
            <a:endParaRPr lang="en-US" altLang="zh-CN" sz="4000" i="0" u="none" strike="noStrike" baseline="0" dirty="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8116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1F10C9E-792D-4A58-B6BD-37836577B418}"/>
              </a:ext>
            </a:extLst>
          </p:cNvPr>
          <p:cNvGrpSpPr/>
          <p:nvPr/>
        </p:nvGrpSpPr>
        <p:grpSpPr>
          <a:xfrm>
            <a:off x="219075" y="233047"/>
            <a:ext cx="10398764" cy="3997558"/>
            <a:chOff x="219075" y="233047"/>
            <a:chExt cx="10398764" cy="399755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AD2B16E-A8FE-43BD-91A3-8E28C5E26624}"/>
                </a:ext>
              </a:extLst>
            </p:cNvPr>
            <p:cNvSpPr txBox="1"/>
            <p:nvPr/>
          </p:nvSpPr>
          <p:spPr>
            <a:xfrm>
              <a:off x="219075" y="233047"/>
              <a:ext cx="102108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第二单元：社会主义制度的建立与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  <a:p>
              <a:pPr indent="2592000"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社会主义建设的探索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89E928-B845-4373-8545-00E09B18C124}"/>
                </a:ext>
              </a:extLst>
            </p:cNvPr>
            <p:cNvSpPr txBox="1"/>
            <p:nvPr/>
          </p:nvSpPr>
          <p:spPr>
            <a:xfrm>
              <a:off x="822327" y="1603937"/>
              <a:ext cx="691197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4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课：新中国工业化的起步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             与人民代表大会制度的确立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E61B8FE-545C-4B50-AF57-9F54CB912418}"/>
                </a:ext>
              </a:extLst>
            </p:cNvPr>
            <p:cNvSpPr txBox="1"/>
            <p:nvPr/>
          </p:nvSpPr>
          <p:spPr>
            <a:xfrm>
              <a:off x="822327" y="2748684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5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课：三大改造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0E8BDE1-5500-4126-96F6-2F1E7002318A}"/>
                </a:ext>
              </a:extLst>
            </p:cNvPr>
            <p:cNvSpPr txBox="1"/>
            <p:nvPr/>
          </p:nvSpPr>
          <p:spPr>
            <a:xfrm>
              <a:off x="822327" y="3645830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6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课：艰辛探索与建设成就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F8835BF-C42D-43C2-B310-500BD2FA8329}"/>
              </a:ext>
            </a:extLst>
          </p:cNvPr>
          <p:cNvSpPr txBox="1"/>
          <p:nvPr/>
        </p:nvSpPr>
        <p:spPr>
          <a:xfrm>
            <a:off x="400050" y="4365664"/>
            <a:ext cx="8020049" cy="233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40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我们不但善于破坏一个旧世界、也将善于建设一个新世界！</a:t>
            </a:r>
            <a:endParaRPr lang="en-US" altLang="zh-CN" sz="40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4000" i="0" u="none" strike="noStrike" baseline="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40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毛泽东</a:t>
            </a:r>
            <a:endParaRPr lang="en-US" altLang="zh-CN" sz="4000" i="0" u="none" strike="noStrike" baseline="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C5890B-CF4F-4B79-AAB0-F18D0F49B3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38" b="100000" l="10000" r="91930">
                        <a14:foregroundMark x1="70175" y1="9595" x2="76140" y2="17162"/>
                        <a14:foregroundMark x1="76842" y1="10541" x2="80702" y2="13919"/>
                        <a14:foregroundMark x1="82281" y1="20135" x2="80526" y2="23108"/>
                        <a14:foregroundMark x1="76667" y1="55811" x2="75263" y2="98378"/>
                        <a14:foregroundMark x1="48596" y1="95270" x2="50000" y2="98649"/>
                        <a14:foregroundMark x1="36140" y1="75541" x2="31579" y2="89865"/>
                        <a14:foregroundMark x1="32456" y1="86081" x2="30702" y2="90541"/>
                        <a14:foregroundMark x1="29298" y1="52568" x2="28772" y2="58514"/>
                        <a14:backgroundMark x1="22105" y1="41486" x2="23509" y2="43649"/>
                        <a14:backgroundMark x1="26140" y1="54459" x2="26140" y2="56351"/>
                        <a14:backgroundMark x1="21930" y1="36216" x2="21930" y2="36216"/>
                        <a14:backgroundMark x1="80289" y1="27855" x2="80651" y2="29248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300" y="1087320"/>
            <a:ext cx="4444984" cy="57706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573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F8835BF-C42D-43C2-B310-500BD2FA8329}"/>
              </a:ext>
            </a:extLst>
          </p:cNvPr>
          <p:cNvSpPr txBox="1"/>
          <p:nvPr/>
        </p:nvSpPr>
        <p:spPr>
          <a:xfrm>
            <a:off x="228600" y="4260678"/>
            <a:ext cx="87915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中国特色社会主义是实现中华民族伟大复兴的唯一正确道路。这条道路符合中国实际、反映中国人民意愿、适应时代发展要求，不仅走得对、走得通，而且也一定能够走得稳、走得好。</a:t>
            </a:r>
            <a:endParaRPr lang="en-US" altLang="zh-CN" sz="32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/>
            <a:r>
              <a:rPr lang="en-US" altLang="zh-CN" sz="3200" i="0" u="none" strike="noStrike" baseline="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32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习近平</a:t>
            </a:r>
            <a:endParaRPr lang="en-US" altLang="zh-CN" sz="3200" i="0" u="none" strike="noStrike" baseline="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ACDDD36-E8BF-465E-B4AD-CFA802D908DD}"/>
              </a:ext>
            </a:extLst>
          </p:cNvPr>
          <p:cNvGrpSpPr/>
          <p:nvPr/>
        </p:nvGrpSpPr>
        <p:grpSpPr>
          <a:xfrm>
            <a:off x="228600" y="213087"/>
            <a:ext cx="10389239" cy="3854371"/>
            <a:chOff x="228600" y="213087"/>
            <a:chExt cx="10389239" cy="3854371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1F10C9E-792D-4A58-B6BD-37836577B418}"/>
                </a:ext>
              </a:extLst>
            </p:cNvPr>
            <p:cNvGrpSpPr/>
            <p:nvPr/>
          </p:nvGrpSpPr>
          <p:grpSpPr>
            <a:xfrm>
              <a:off x="228600" y="213087"/>
              <a:ext cx="10389239" cy="2661249"/>
              <a:chOff x="228600" y="213087"/>
              <a:chExt cx="10389239" cy="2661249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AD2B16E-A8FE-43BD-91A3-8E28C5E26624}"/>
                  </a:ext>
                </a:extLst>
              </p:cNvPr>
              <p:cNvSpPr txBox="1"/>
              <p:nvPr/>
            </p:nvSpPr>
            <p:spPr>
              <a:xfrm>
                <a:off x="228600" y="213087"/>
                <a:ext cx="10210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4000" b="1" i="0" u="none" strike="noStrike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第三单元：中国特色社会主义道路</a:t>
                </a:r>
                <a:endParaRPr lang="en-US" altLang="zh-CN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689E928-B845-4373-8545-00E09B18C124}"/>
                  </a:ext>
                </a:extLst>
              </p:cNvPr>
              <p:cNvSpPr txBox="1"/>
              <p:nvPr/>
            </p:nvSpPr>
            <p:spPr>
              <a:xfrm>
                <a:off x="822327" y="1085219"/>
                <a:ext cx="69119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7</a:t>
                </a: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课：伟大的历史转折</a:t>
                </a:r>
                <a:endPara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E61B8FE-545C-4B50-AF57-9F54CB912418}"/>
                  </a:ext>
                </a:extLst>
              </p:cNvPr>
              <p:cNvSpPr txBox="1"/>
              <p:nvPr/>
            </p:nvSpPr>
            <p:spPr>
              <a:xfrm>
                <a:off x="822327" y="1698968"/>
                <a:ext cx="97955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8</a:t>
                </a: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课：经济体制改革</a:t>
                </a:r>
                <a:endPara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E8BDE1-5500-4126-96F6-2F1E7002318A}"/>
                  </a:ext>
                </a:extLst>
              </p:cNvPr>
              <p:cNvSpPr txBox="1"/>
              <p:nvPr/>
            </p:nvSpPr>
            <p:spPr>
              <a:xfrm>
                <a:off x="822327" y="2289561"/>
                <a:ext cx="97955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9</a:t>
                </a: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课：对外开放</a:t>
                </a:r>
                <a:endPara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0487207-C1CD-4D92-8681-6DA225575021}"/>
                </a:ext>
              </a:extLst>
            </p:cNvPr>
            <p:cNvSpPr txBox="1"/>
            <p:nvPr/>
          </p:nvSpPr>
          <p:spPr>
            <a:xfrm>
              <a:off x="662938" y="2897908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10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课：建设中国特色社会主义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232B3A2-15C1-45CE-9CBC-44A022D5B4BA}"/>
                </a:ext>
              </a:extLst>
            </p:cNvPr>
            <p:cNvSpPr txBox="1"/>
            <p:nvPr/>
          </p:nvSpPr>
          <p:spPr>
            <a:xfrm>
              <a:off x="662938" y="348268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11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课：为实现中国梦而努力奋斗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0EA7957-17CF-4513-9C4B-D3DFAA57AF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9933" r="89933">
                        <a14:foregroundMark x1="15302" y1="29778" x2="15302" y2="29778"/>
                        <a14:foregroundMark x1="17852" y1="27444" x2="17852" y2="27444"/>
                        <a14:foregroundMark x1="19463" y1="27222" x2="19463" y2="27222"/>
                        <a14:backgroundMark x1="18792" y1="27889" x2="18658" y2="29778"/>
                        <a14:backgroundMark x1="16644" y1="30667" x2="17047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421" y="-883167"/>
            <a:ext cx="6407966" cy="7741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84390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1F10C9E-792D-4A58-B6BD-37836577B418}"/>
              </a:ext>
            </a:extLst>
          </p:cNvPr>
          <p:cNvGrpSpPr/>
          <p:nvPr/>
        </p:nvGrpSpPr>
        <p:grpSpPr>
          <a:xfrm>
            <a:off x="219075" y="389669"/>
            <a:ext cx="10541639" cy="3442077"/>
            <a:chOff x="219075" y="389669"/>
            <a:chExt cx="10541639" cy="344207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AD2B16E-A8FE-43BD-91A3-8E28C5E26624}"/>
                </a:ext>
              </a:extLst>
            </p:cNvPr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第四单元：民族团结与祖国统一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89E928-B845-4373-8545-00E09B18C124}"/>
                </a:ext>
              </a:extLst>
            </p:cNvPr>
            <p:cNvSpPr txBox="1"/>
            <p:nvPr/>
          </p:nvSpPr>
          <p:spPr>
            <a:xfrm>
              <a:off x="965202" y="1549982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12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课：民族大团结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E61B8FE-545C-4B50-AF57-9F54CB912418}"/>
                </a:ext>
              </a:extLst>
            </p:cNvPr>
            <p:cNvSpPr txBox="1"/>
            <p:nvPr/>
          </p:nvSpPr>
          <p:spPr>
            <a:xfrm>
              <a:off x="965202" y="241467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13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课：香港和澳门回归祖国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0E8BDE1-5500-4126-96F6-2F1E7002318A}"/>
                </a:ext>
              </a:extLst>
            </p:cNvPr>
            <p:cNvSpPr txBox="1"/>
            <p:nvPr/>
          </p:nvSpPr>
          <p:spPr>
            <a:xfrm>
              <a:off x="965202" y="3246971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14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课：海峡两岸的交往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F8835BF-C42D-43C2-B310-500BD2FA8329}"/>
              </a:ext>
            </a:extLst>
          </p:cNvPr>
          <p:cNvSpPr txBox="1"/>
          <p:nvPr/>
        </p:nvSpPr>
        <p:spPr>
          <a:xfrm>
            <a:off x="295275" y="3944938"/>
            <a:ext cx="8629649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6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实现中华民族伟大复兴，中国人民和中华民族必须同舟共济，依靠团结战胜前进道路上一切风险挑战。</a:t>
            </a:r>
            <a:endParaRPr lang="en-US" altLang="zh-CN" sz="36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6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36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习近平</a:t>
            </a:r>
            <a:endParaRPr lang="en-US" altLang="zh-CN" sz="3600" i="0" u="none" strike="noStrike" baseline="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CCE799-2BE7-48B3-AFCC-5ABBB2C75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1692" y1="23385" x2="24000" y2="33077"/>
                        <a14:foregroundMark x1="19077" y1="31077" x2="20000" y2="32308"/>
                        <a14:foregroundMark x1="17846" y1="23692" x2="17846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74" y="600075"/>
            <a:ext cx="729615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87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1F10C9E-792D-4A58-B6BD-37836577B418}"/>
              </a:ext>
            </a:extLst>
          </p:cNvPr>
          <p:cNvGrpSpPr/>
          <p:nvPr/>
        </p:nvGrpSpPr>
        <p:grpSpPr>
          <a:xfrm>
            <a:off x="219075" y="389669"/>
            <a:ext cx="10541639" cy="3442077"/>
            <a:chOff x="219075" y="389669"/>
            <a:chExt cx="10541639" cy="344207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AD2B16E-A8FE-43BD-91A3-8E28C5E26624}"/>
                </a:ext>
              </a:extLst>
            </p:cNvPr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第五单元：国防建设与外交成就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89E928-B845-4373-8545-00E09B18C124}"/>
                </a:ext>
              </a:extLst>
            </p:cNvPr>
            <p:cNvSpPr txBox="1"/>
            <p:nvPr/>
          </p:nvSpPr>
          <p:spPr>
            <a:xfrm>
              <a:off x="965202" y="1549982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15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课：钢铁长城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E61B8FE-545C-4B50-AF57-9F54CB912418}"/>
                </a:ext>
              </a:extLst>
            </p:cNvPr>
            <p:cNvSpPr txBox="1"/>
            <p:nvPr/>
          </p:nvSpPr>
          <p:spPr>
            <a:xfrm>
              <a:off x="965202" y="241467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16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课：独立自主的和平外交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0E8BDE1-5500-4126-96F6-2F1E7002318A}"/>
                </a:ext>
              </a:extLst>
            </p:cNvPr>
            <p:cNvSpPr txBox="1"/>
            <p:nvPr/>
          </p:nvSpPr>
          <p:spPr>
            <a:xfrm>
              <a:off x="965202" y="3246971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17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课：外交事业的发展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F8835BF-C42D-43C2-B310-500BD2FA8329}"/>
              </a:ext>
            </a:extLst>
          </p:cNvPr>
          <p:cNvSpPr txBox="1"/>
          <p:nvPr/>
        </p:nvSpPr>
        <p:spPr>
          <a:xfrm>
            <a:off x="-531808" y="4248449"/>
            <a:ext cx="9086849" cy="210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600" i="0" u="none" strike="noStrike" baseline="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朋友来了，有好酒</a:t>
            </a:r>
            <a:endParaRPr lang="en-US" altLang="zh-CN" sz="3600" i="0" u="none" strike="noStrike" baseline="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</a:t>
            </a:r>
            <a:r>
              <a:rPr lang="zh-CN" altLang="en-US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若是那豺狼来了，迎接它的有猎枪</a:t>
            </a:r>
            <a:endParaRPr lang="en-US" altLang="zh-CN" sz="3600" i="0" u="none" strike="noStrike" baseline="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歌曲</a:t>
            </a:r>
            <a:r>
              <a:rPr lang="en-US" altLang="zh-CN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《</a:t>
            </a:r>
            <a:r>
              <a:rPr lang="zh-CN" altLang="en-US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我的祖国</a:t>
            </a:r>
            <a:r>
              <a:rPr lang="en-US" altLang="zh-CN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》</a:t>
            </a:r>
            <a:endParaRPr lang="en-US" altLang="zh-CN" sz="3600" i="0" u="none" strike="noStrike" baseline="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11" name="PA_图片 7" descr="E:\素材\国庆\包图网_90921中华人民解放军建军90周年宣传\5.png5">
            <a:extLst>
              <a:ext uri="{FF2B5EF4-FFF2-40B4-BE49-F238E27FC236}">
                <a16:creationId xmlns:a16="http://schemas.microsoft.com/office/drawing/2014/main" id="{0D06833B-968A-4EE6-AA6C-88F15CF1BA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610475" y="-278884"/>
            <a:ext cx="4581520" cy="71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1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6BEB8A8-1D68-4A58-9F65-B1AA830E458F}"/>
              </a:ext>
            </a:extLst>
          </p:cNvPr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D970F59-6238-44EC-8563-D7D658D67D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5F5319-AA42-406A-9C43-63021EB03F90}"/>
                </a:ext>
              </a:extLst>
            </p:cNvPr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1F10C9E-792D-4A58-B6BD-37836577B418}"/>
              </a:ext>
            </a:extLst>
          </p:cNvPr>
          <p:cNvGrpSpPr/>
          <p:nvPr/>
        </p:nvGrpSpPr>
        <p:grpSpPr>
          <a:xfrm>
            <a:off x="219075" y="389669"/>
            <a:ext cx="10541639" cy="2899889"/>
            <a:chOff x="219075" y="389669"/>
            <a:chExt cx="10541639" cy="289988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AD2B16E-A8FE-43BD-91A3-8E28C5E26624}"/>
                </a:ext>
              </a:extLst>
            </p:cNvPr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第六单元：科技文化与社会生活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89E928-B845-4373-8545-00E09B18C124}"/>
                </a:ext>
              </a:extLst>
            </p:cNvPr>
            <p:cNvSpPr txBox="1"/>
            <p:nvPr/>
          </p:nvSpPr>
          <p:spPr>
            <a:xfrm>
              <a:off x="965202" y="1831837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18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课：科技文化成就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E61B8FE-545C-4B50-AF57-9F54CB912418}"/>
                </a:ext>
              </a:extLst>
            </p:cNvPr>
            <p:cNvSpPr txBox="1"/>
            <p:nvPr/>
          </p:nvSpPr>
          <p:spPr>
            <a:xfrm>
              <a:off x="965202" y="270478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19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课：社会生活的变迁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F8835BF-C42D-43C2-B310-500BD2FA8329}"/>
              </a:ext>
            </a:extLst>
          </p:cNvPr>
          <p:cNvSpPr txBox="1"/>
          <p:nvPr/>
        </p:nvSpPr>
        <p:spPr>
          <a:xfrm>
            <a:off x="563882" y="4164598"/>
            <a:ext cx="6817994" cy="233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0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人民对美好生活的向往</a:t>
            </a:r>
            <a:endParaRPr lang="en-US" altLang="zh-CN" sz="40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40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就是我们的奋斗目标</a:t>
            </a:r>
            <a:endParaRPr lang="en-US" altLang="zh-CN" sz="40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40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40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习近平</a:t>
            </a:r>
            <a:endParaRPr lang="en-US" altLang="zh-CN" sz="40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3172EB-FD21-4885-AB18-9F53214C3C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5799" y1="31291" x2="47335" y2="36761"/>
                        <a14:foregroundMark x1="89655" y1="69147" x2="92790" y2="76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0475" y="513085"/>
            <a:ext cx="4429126" cy="63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0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  <p:tag name="KSO_WM_SCREEN_THEME_FLAG" val="Dlrq25wU2PGuGg5bbmjbDGLqLi1+afWwJhFduK6KHdYbQKEiQUhHTWlkA34AOK9jOTE57zVcuqj/cOX4+D43mwOm5G9KVd2qny5uogzlNh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GLqLi1+afWwJhFduK6KHdYbQKEiQUhHTWlkA34AOK9jOTE57zVcuqj/cOX4+D43mwOm5G9KVd2qny5uogzlNhA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449</Words>
  <PresentationFormat>宽屏</PresentationFormat>
  <Paragraphs>64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方正吕建德字体</vt:lpstr>
      <vt:lpstr>苏新诗古印宋简</vt:lpstr>
      <vt:lpstr>等线</vt:lpstr>
      <vt:lpstr>等线 Light</vt:lpstr>
      <vt:lpstr>全新硬笔楷书简</vt:lpstr>
      <vt:lpstr>华光大标宋_CNKI</vt:lpstr>
      <vt:lpstr>汉仪书魂体简</vt:lpstr>
      <vt:lpstr>方正北魏楷书简体</vt:lpstr>
      <vt:lpstr>方正宋刻本秀楷简体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2022-02-15T06:22:38Z</dcterms:created>
  <dcterms:modified xsi:type="dcterms:W3CDTF">2022-02-16T13:07:00Z</dcterms:modified>
</cp:coreProperties>
</file>