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handoutMasterIdLst>
    <p:handoutMasterId r:id="rId26"/>
  </p:handoutMasterIdLst>
  <p:sldIdLst>
    <p:sldId id="256" r:id="rId3"/>
    <p:sldId id="313" r:id="rId4"/>
    <p:sldId id="356" r:id="rId5"/>
    <p:sldId id="334" r:id="rId6"/>
    <p:sldId id="339" r:id="rId7"/>
    <p:sldId id="357" r:id="rId8"/>
    <p:sldId id="358" r:id="rId9"/>
    <p:sldId id="360" r:id="rId10"/>
    <p:sldId id="336" r:id="rId11"/>
    <p:sldId id="341" r:id="rId12"/>
    <p:sldId id="359" r:id="rId13"/>
    <p:sldId id="337" r:id="rId14"/>
    <p:sldId id="342" r:id="rId15"/>
    <p:sldId id="338" r:id="rId16"/>
    <p:sldId id="343" r:id="rId17"/>
    <p:sldId id="353" r:id="rId19"/>
    <p:sldId id="354" r:id="rId20"/>
    <p:sldId id="352" r:id="rId21"/>
    <p:sldId id="377" r:id="rId22"/>
    <p:sldId id="374" r:id="rId23"/>
    <p:sldId id="311" r:id="rId24"/>
    <p:sldId id="350" r:id="rId25"/>
  </p:sldIdLst>
  <p:sldSz cx="12192000" cy="6858000"/>
  <p:notesSz cx="6858000" cy="9144000"/>
  <p:embeddedFontLst>
    <p:embeddedFont>
      <p:font typeface="黑体" panose="02010609060101010101" charset="-122"/>
      <p:regular r:id="rId30"/>
    </p:embeddedFont>
    <p:embeddedFont>
      <p:font typeface="汉仪颜楷简" panose="00020600040101010101" charset="-122"/>
      <p:regular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4" userDrawn="1">
          <p15:clr>
            <a:srgbClr val="A4A3A4"/>
          </p15:clr>
        </p15:guide>
        <p15:guide id="2" pos="4020" userDrawn="1">
          <p15:clr>
            <a:srgbClr val="A4A3A4"/>
          </p15:clr>
        </p15:guide>
        <p15:guide id="3" pos="7220" userDrawn="1">
          <p15:clr>
            <a:srgbClr val="A4A3A4"/>
          </p15:clr>
        </p15:guide>
        <p15:guide id="4" pos="1118" userDrawn="1">
          <p15:clr>
            <a:srgbClr val="A4A3A4"/>
          </p15:clr>
        </p15:guide>
        <p15:guide id="5" pos="1538" userDrawn="1">
          <p15:clr>
            <a:srgbClr val="A4A3A4"/>
          </p15:clr>
        </p15:guide>
        <p15:guide id="6" pos="4381" userDrawn="1">
          <p15:clr>
            <a:srgbClr val="A4A3A4"/>
          </p15:clr>
        </p15:guide>
        <p15:guide id="7" orient="horz" pos="247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BEAF"/>
    <a:srgbClr val="497568"/>
    <a:srgbClr val="6E8B74"/>
    <a:srgbClr val="B9DEC9"/>
    <a:srgbClr val="BAD4CD"/>
    <a:srgbClr val="E3ED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78" d="100"/>
          <a:sy n="78" d="100"/>
        </p:scale>
        <p:origin x="77" y="168"/>
      </p:cViewPr>
      <p:guideLst>
        <p:guide orient="horz" pos="1814"/>
        <p:guide pos="4020"/>
        <p:guide pos="7220"/>
        <p:guide pos="1118"/>
        <p:guide pos="1538"/>
        <p:guide pos="4381"/>
        <p:guide orient="horz" pos="247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gs" Target="tags/tag5.xml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Light" panose="020B0300000000000000" pitchFamily="34" charset="-122"/>
              <a:ea typeface="思源宋体 CN SemiBold" panose="02020600000000000000" pitchFamily="18" charset="-122"/>
              <a:cs typeface="思源黑体 CN Medium" panose="020B0600000000000000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ea typeface="思源宋体 CN SemiBold" panose="02020600000000000000" pitchFamily="18" charset="-122"/>
              </a:rPr>
            </a:fld>
            <a:endParaRPr lang="zh-CN" altLang="en-US">
              <a:ea typeface="思源宋体 CN SemiBold" panose="02020600000000000000" pitchFamily="18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Light" panose="020B0300000000000000" pitchFamily="34" charset="-122"/>
              <a:ea typeface="思源宋体 CN SemiBold" panose="02020600000000000000" pitchFamily="18" charset="-122"/>
              <a:cs typeface="思源黑体 CN Medium" panose="020B0600000000000000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ea typeface="思源宋体 CN SemiBold" panose="02020600000000000000" pitchFamily="18" charset="-122"/>
              </a:rPr>
            </a:fld>
            <a:endParaRPr lang="zh-CN" altLang="en-US">
              <a:ea typeface="思源宋体 CN SemiBold" panose="02020600000000000000" pitchFamily="18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Light" panose="020B0300000000000000" pitchFamily="34" charset="-122"/>
                <a:ea typeface="思源宋体 CN SemiBold" panose="02020600000000000000" pitchFamily="18" charset="-122"/>
                <a:cs typeface="思源黑体 CN Medium" panose="020B06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Light" panose="020B0300000000000000" pitchFamily="34" charset="-122"/>
                <a:ea typeface="思源宋体 CN SemiBold" panose="02020600000000000000" pitchFamily="18" charset="-122"/>
                <a:cs typeface="思源黑体 CN Medium" panose="020B0600000000000000" pitchFamily="34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Light" panose="020B0300000000000000" pitchFamily="34" charset="-122"/>
                <a:ea typeface="思源宋体 CN SemiBold" panose="02020600000000000000" pitchFamily="18" charset="-122"/>
                <a:cs typeface="思源黑体 CN Medium" panose="020B06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Light" panose="020B0300000000000000" pitchFamily="34" charset="-122"/>
                <a:ea typeface="思源宋体 CN SemiBold" panose="02020600000000000000" pitchFamily="18" charset="-122"/>
                <a:cs typeface="思源黑体 CN Medium" panose="020B0600000000000000" pitchFamily="34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pitchFamily="34" charset="-122"/>
        <a:ea typeface="思源宋体 CN SemiBold" panose="02020600000000000000" pitchFamily="18" charset="-122"/>
        <a:cs typeface="思源黑体 CN Medium" panose="020B0600000000000000" pitchFamily="34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pitchFamily="34" charset="-122"/>
        <a:ea typeface="思源宋体 CN SemiBold" panose="02020600000000000000" pitchFamily="18" charset="-122"/>
        <a:cs typeface="思源黑体 CN Medium" panose="020B0600000000000000" pitchFamily="34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pitchFamily="34" charset="-122"/>
        <a:ea typeface="思源宋体 CN SemiBold" panose="02020600000000000000" pitchFamily="18" charset="-122"/>
        <a:cs typeface="思源黑体 CN Medium" panose="020B0600000000000000" pitchFamily="34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pitchFamily="34" charset="-122"/>
        <a:ea typeface="思源宋体 CN SemiBold" panose="02020600000000000000" pitchFamily="18" charset="-122"/>
        <a:cs typeface="思源黑体 CN Medium" panose="020B0600000000000000" pitchFamily="34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pitchFamily="34" charset="-122"/>
        <a:ea typeface="思源宋体 CN SemiBold" panose="02020600000000000000" pitchFamily="18" charset="-122"/>
        <a:cs typeface="思源黑体 CN Medium" panose="020B0600000000000000" pitchFamily="34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48C86-D3AB-4935-B49F-23E5A2BB46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00D8-2530-4CFA-B210-8260060C26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48C86-D3AB-4935-B49F-23E5A2BB46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00D8-2530-4CFA-B210-8260060C26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48C86-D3AB-4935-B49F-23E5A2BB46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00D8-2530-4CFA-B210-8260060C26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48C86-D3AB-4935-B49F-23E5A2BB46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00D8-2530-4CFA-B210-8260060C26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48C86-D3AB-4935-B49F-23E5A2BB46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00D8-2530-4CFA-B210-8260060C26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48C86-D3AB-4935-B49F-23E5A2BB46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00D8-2530-4CFA-B210-8260060C26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48C86-D3AB-4935-B49F-23E5A2BB46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00D8-2530-4CFA-B210-8260060C26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48C86-D3AB-4935-B49F-23E5A2BB46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00D8-2530-4CFA-B210-8260060C26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48C86-D3AB-4935-B49F-23E5A2BB46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00D8-2530-4CFA-B210-8260060C26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48C86-D3AB-4935-B49F-23E5A2BB46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00D8-2530-4CFA-B210-8260060C26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48C86-D3AB-4935-B49F-23E5A2BB46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600D8-2530-4CFA-B210-8260060C26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Medium" panose="020B0600000000000000" pitchFamily="34" charset="-122"/>
              </a:defRPr>
            </a:lvl1pPr>
          </a:lstStyle>
          <a:p>
            <a:fld id="{FF648C86-D3AB-4935-B49F-23E5A2BB46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Medium" panose="020B06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Medium" panose="020B0600000000000000" pitchFamily="34" charset="-122"/>
              </a:defRPr>
            </a:lvl1pPr>
          </a:lstStyle>
          <a:p>
            <a:fld id="{13C600D8-2530-4CFA-B210-8260060C267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思源黑体 CN Medium" panose="020B06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思源黑体 CN Medium" panose="020B06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思源黑体 CN Medium" panose="020B06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思源黑体 CN Medium" panose="020B06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思源黑体 CN Medium" panose="020B06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思源黑体 CN Medium" panose="020B06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openxmlformats.org/officeDocument/2006/relationships/tags" Target="../tags/tag2.xml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1562100"/>
            <a:ext cx="12192000" cy="2870200"/>
          </a:xfrm>
          <a:prstGeom prst="rect">
            <a:avLst/>
          </a:prstGeom>
          <a:solidFill>
            <a:srgbClr val="497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02640" y="2117725"/>
            <a:ext cx="10781665" cy="1758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>
                <a:solidFill>
                  <a:schemeClr val="bg1"/>
                </a:solidFill>
                <a:latin typeface="汉仪颜楷简" panose="00020600040101010101" charset="-122"/>
                <a:ea typeface="汉仪颜楷简" panose="00020600040101010101" charset="-122"/>
                <a:sym typeface="+mn-ea"/>
              </a:rPr>
              <a:t>云程发轫，行远自迩</a:t>
            </a:r>
            <a:endParaRPr lang="zh-CN" altLang="en-US" sz="5400">
              <a:solidFill>
                <a:schemeClr val="bg1"/>
              </a:solidFill>
              <a:latin typeface="汉仪颜楷简" panose="00020600040101010101" charset="-122"/>
              <a:ea typeface="汉仪颜楷简" panose="00020600040101010101" charset="-122"/>
            </a:endParaRPr>
          </a:p>
          <a:p>
            <a:pPr indent="0" algn="ctr" fontAlgn="auto">
              <a:spcBef>
                <a:spcPts val="2200"/>
              </a:spcBef>
            </a:pPr>
            <a:r>
              <a:rPr lang="zh-CN" altLang="en-US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基于</a:t>
            </a:r>
            <a:r>
              <a:rPr lang="en-US" altLang="zh-CN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教</a:t>
            </a:r>
            <a:r>
              <a:rPr lang="en-US" altLang="zh-CN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-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学</a:t>
            </a:r>
            <a:r>
              <a:rPr lang="en-US" altLang="zh-CN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-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评</a:t>
            </a:r>
            <a:r>
              <a:rPr lang="en-US" altLang="zh-CN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</a:t>
            </a:r>
            <a:r>
              <a:rPr lang="zh-CN" altLang="en-US" sz="36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一致性的学历案设计与实践探究</a:t>
            </a:r>
            <a:endParaRPr lang="zh-CN" altLang="en-US" sz="36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89271" y="171450"/>
            <a:ext cx="11813458" cy="6515100"/>
          </a:xfrm>
          <a:prstGeom prst="rect">
            <a:avLst/>
          </a:prstGeom>
          <a:noFill/>
          <a:ln w="25400">
            <a:solidFill>
              <a:srgbClr val="497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思源黑体 CN Medium" panose="020B0600000000000000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823970" y="4565650"/>
            <a:ext cx="4533900" cy="462280"/>
            <a:chOff x="6111" y="6369"/>
            <a:chExt cx="7140" cy="728"/>
          </a:xfrm>
        </p:grpSpPr>
        <p:grpSp>
          <p:nvGrpSpPr>
            <p:cNvPr id="3" name="组合 2"/>
            <p:cNvGrpSpPr/>
            <p:nvPr/>
          </p:nvGrpSpPr>
          <p:grpSpPr>
            <a:xfrm>
              <a:off x="6111" y="6369"/>
              <a:ext cx="7140" cy="728"/>
              <a:chOff x="3881586" y="4529200"/>
              <a:chExt cx="4533752" cy="478980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3881586" y="4529200"/>
                <a:ext cx="4533752" cy="0"/>
              </a:xfrm>
              <a:prstGeom prst="line">
                <a:avLst/>
              </a:prstGeom>
              <a:ln w="95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53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/>
              <p:nvPr/>
            </p:nvCxnSpPr>
            <p:spPr>
              <a:xfrm>
                <a:off x="3881586" y="5008180"/>
                <a:ext cx="4533752" cy="0"/>
              </a:xfrm>
              <a:prstGeom prst="line">
                <a:avLst/>
              </a:prstGeom>
              <a:ln w="95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53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合 15"/>
            <p:cNvGrpSpPr/>
            <p:nvPr/>
          </p:nvGrpSpPr>
          <p:grpSpPr>
            <a:xfrm>
              <a:off x="6408" y="6625"/>
              <a:ext cx="6544" cy="218"/>
              <a:chOff x="4029868" y="4708525"/>
              <a:chExt cx="4155593" cy="138113"/>
            </a:xfrm>
          </p:grpSpPr>
          <p:sp>
            <p:nvSpPr>
              <p:cNvPr id="26" name="菱形 25"/>
              <p:cNvSpPr/>
              <p:nvPr/>
            </p:nvSpPr>
            <p:spPr>
              <a:xfrm>
                <a:off x="4029868" y="4708525"/>
                <a:ext cx="138113" cy="138113"/>
              </a:xfrm>
              <a:prstGeom prst="diamond">
                <a:avLst/>
              </a:pr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菱形 26"/>
              <p:cNvSpPr/>
              <p:nvPr/>
            </p:nvSpPr>
            <p:spPr>
              <a:xfrm>
                <a:off x="8047348" y="4708525"/>
                <a:ext cx="138113" cy="138113"/>
              </a:xfrm>
              <a:prstGeom prst="diamond">
                <a:avLst/>
              </a:pr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5" name="矩形 34"/>
            <p:cNvSpPr/>
            <p:nvPr/>
          </p:nvSpPr>
          <p:spPr>
            <a:xfrm>
              <a:off x="7112" y="6418"/>
              <a:ext cx="5306" cy="628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algn="l">
                <a:buClrTx/>
                <a:buSzTx/>
                <a:buFontTx/>
              </a:pPr>
              <a:r>
                <a:rPr lang="zh-CN" altLang="en-US" sz="2000" b="1" dirty="0">
                  <a:solidFill>
                    <a:srgbClr val="497568"/>
                  </a:solidFill>
                  <a:latin typeface="思源宋体 CN SemiBold" panose="02020600000000000000" pitchFamily="18" charset="-122"/>
                  <a:ea typeface="思源宋体 CN SemiBold" panose="02020600000000000000" pitchFamily="18" charset="-122"/>
                  <a:cs typeface="思源黑体 CN Medium" panose="020B0600000000000000" pitchFamily="34" charset="-122"/>
                </a:rPr>
                <a:t>顺德区杏联初级中学 </a:t>
              </a:r>
              <a:r>
                <a:rPr lang="en-US" altLang="zh-CN" sz="2000" b="1" dirty="0">
                  <a:solidFill>
                    <a:srgbClr val="497568"/>
                  </a:solidFill>
                  <a:latin typeface="思源宋体 CN SemiBold" panose="02020600000000000000" pitchFamily="18" charset="-122"/>
                  <a:ea typeface="思源宋体 CN SemiBold" panose="02020600000000000000" pitchFamily="18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000" b="1" dirty="0">
                  <a:solidFill>
                    <a:srgbClr val="497568"/>
                  </a:solidFill>
                  <a:latin typeface="思源宋体 CN SemiBold" panose="02020600000000000000" pitchFamily="18" charset="-122"/>
                  <a:ea typeface="思源宋体 CN SemiBold" panose="02020600000000000000" pitchFamily="18" charset="-122"/>
                  <a:cs typeface="思源黑体 CN Medium" panose="020B0600000000000000" pitchFamily="34" charset="-122"/>
                </a:rPr>
                <a:t>郑月明</a:t>
              </a:r>
              <a:endParaRPr lang="zh-CN" altLang="en-US" sz="2000" b="1" dirty="0">
                <a:solidFill>
                  <a:srgbClr val="497568"/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4743450" y="5189855"/>
            <a:ext cx="25615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 dirty="0">
                <a:solidFill>
                  <a:srgbClr val="497568"/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  <a:cs typeface="思源黑体 CN Medium" panose="020B0600000000000000" pitchFamily="34" charset="-122"/>
              </a:rPr>
              <a:t>2024年2月28日</a:t>
            </a:r>
            <a:endParaRPr lang="zh-CN" altLang="en-US" sz="2000" b="1" dirty="0">
              <a:solidFill>
                <a:srgbClr val="497568"/>
              </a:solidFill>
              <a:latin typeface="思源宋体 CN SemiBold" panose="02020600000000000000" pitchFamily="18" charset="-122"/>
              <a:ea typeface="思源宋体 CN SemiBold" panose="02020600000000000000" pitchFamily="18" charset="-122"/>
              <a:cs typeface="思源黑体 CN Medium" panose="020B0600000000000000" pitchFamily="34" charset="-122"/>
            </a:endParaRPr>
          </a:p>
        </p:txBody>
      </p:sp>
      <p:pic>
        <p:nvPicPr>
          <p:cNvPr id="17" name="图片 16" descr="校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21580" y="-196215"/>
            <a:ext cx="2148840" cy="19653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78689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思源黑体 CN Medium" panose="020B0600000000000000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7305" y="2378710"/>
            <a:ext cx="1786890" cy="1228090"/>
          </a:xfrm>
          <a:prstGeom prst="rect">
            <a:avLst/>
          </a:prstGeom>
          <a:solidFill>
            <a:srgbClr val="497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1567815"/>
            <a:ext cx="1814195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“教”到“学”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（导学案）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875" y="2670175"/>
            <a:ext cx="17830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None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“学”到“学会”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>
              <a:buClrTx/>
              <a:buSzTx/>
              <a:buNone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（课时学历案）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3773170"/>
            <a:ext cx="17862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“只见树木，不见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森林”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（单元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学历案）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1774190" y="1228725"/>
            <a:ext cx="10417810" cy="0"/>
          </a:xfrm>
          <a:prstGeom prst="line">
            <a:avLst/>
          </a:prstGeom>
          <a:ln w="15875">
            <a:solidFill>
              <a:srgbClr val="497568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2004060" y="334645"/>
            <a:ext cx="583946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dirty="0">
                <a:solidFill>
                  <a:srgbClr val="497568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一、从“学案”到“学历案”</a:t>
            </a:r>
            <a:endParaRPr lang="zh-CN" altLang="en-US" sz="3200" dirty="0">
              <a:solidFill>
                <a:srgbClr val="497568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1930743" y="0"/>
            <a:ext cx="261257" cy="1228726"/>
          </a:xfrm>
          <a:prstGeom prst="rect">
            <a:avLst/>
          </a:prstGeom>
          <a:solidFill>
            <a:srgbClr val="497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Medium" panose="020B0600000000000000" pitchFamily="34" charset="-122"/>
            </a:endParaRPr>
          </a:p>
        </p:txBody>
      </p:sp>
      <p:pic>
        <p:nvPicPr>
          <p:cNvPr id="14" name="图片 13" descr="校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74190" cy="12293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060" y="1308735"/>
            <a:ext cx="4850765" cy="54775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125" y="1308735"/>
            <a:ext cx="4822825" cy="54768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690" y="1287145"/>
            <a:ext cx="4969510" cy="5499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78689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思源黑体 CN Medium" panose="020B0600000000000000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7305" y="2378710"/>
            <a:ext cx="1786890" cy="1228090"/>
          </a:xfrm>
          <a:prstGeom prst="rect">
            <a:avLst/>
          </a:prstGeom>
          <a:solidFill>
            <a:srgbClr val="497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1567815"/>
            <a:ext cx="1814195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“教”到“学”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（导学案）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875" y="2670175"/>
            <a:ext cx="17830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None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“学”到“学会”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>
              <a:buClrTx/>
              <a:buSzTx/>
              <a:buNone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（课时学历案）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3773170"/>
            <a:ext cx="17862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“只见树木，不见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森林”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（单元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学历案）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1774190" y="1228725"/>
            <a:ext cx="10417810" cy="0"/>
          </a:xfrm>
          <a:prstGeom prst="line">
            <a:avLst/>
          </a:prstGeom>
          <a:ln w="15875">
            <a:solidFill>
              <a:srgbClr val="497568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2004060" y="334645"/>
            <a:ext cx="583946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dirty="0">
                <a:solidFill>
                  <a:srgbClr val="497568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一、从“学案”到“学历案”</a:t>
            </a:r>
            <a:endParaRPr lang="zh-CN" altLang="en-US" sz="3200" dirty="0">
              <a:solidFill>
                <a:srgbClr val="497568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1930743" y="0"/>
            <a:ext cx="261257" cy="1228726"/>
          </a:xfrm>
          <a:prstGeom prst="rect">
            <a:avLst/>
          </a:prstGeom>
          <a:solidFill>
            <a:srgbClr val="497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Medium" panose="020B0600000000000000" pitchFamily="34" charset="-122"/>
            </a:endParaRPr>
          </a:p>
        </p:txBody>
      </p:sp>
      <p:pic>
        <p:nvPicPr>
          <p:cNvPr id="14" name="图片 13" descr="校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74190" cy="1229360"/>
          </a:xfrm>
          <a:prstGeom prst="rect">
            <a:avLst/>
          </a:prstGeom>
        </p:spPr>
      </p:pic>
      <p:pic>
        <p:nvPicPr>
          <p:cNvPr id="2" name="图片 1" descr="截屏2024-02-27 23.24.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060" y="1480185"/>
            <a:ext cx="7357110" cy="3025140"/>
          </a:xfrm>
          <a:prstGeom prst="rect">
            <a:avLst/>
          </a:prstGeom>
        </p:spPr>
      </p:pic>
      <p:pic>
        <p:nvPicPr>
          <p:cNvPr id="12" name="图片 11" descr="截屏2024-02-27 23.27.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290" y="2212975"/>
            <a:ext cx="8467725" cy="4300855"/>
          </a:xfrm>
          <a:prstGeom prst="rect">
            <a:avLst/>
          </a:prstGeom>
        </p:spPr>
      </p:pic>
      <p:pic>
        <p:nvPicPr>
          <p:cNvPr id="31" name="图片 30" descr="截屏2024-02-27 21.39.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8560" y="1480185"/>
            <a:ext cx="7738745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78689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思源黑体 CN Medium" panose="020B0600000000000000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7305" y="3620135"/>
            <a:ext cx="1786890" cy="1228090"/>
          </a:xfrm>
          <a:prstGeom prst="rect">
            <a:avLst/>
          </a:prstGeom>
          <a:solidFill>
            <a:srgbClr val="497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1567815"/>
            <a:ext cx="1814195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“教”到“学”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（导学案）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875" y="2670175"/>
            <a:ext cx="17830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None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“学”到“学会”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>
              <a:buClrTx/>
              <a:buSzTx/>
              <a:buNone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（课时学历案）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3773170"/>
            <a:ext cx="17862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None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“只见树木，不见森林”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>
              <a:buClrTx/>
              <a:buSzTx/>
              <a:buNone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（单元学历案）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1774190" y="1228725"/>
            <a:ext cx="10417810" cy="0"/>
          </a:xfrm>
          <a:prstGeom prst="line">
            <a:avLst/>
          </a:prstGeom>
          <a:ln w="15875">
            <a:solidFill>
              <a:srgbClr val="497568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2004060" y="334645"/>
            <a:ext cx="583946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dirty="0">
                <a:solidFill>
                  <a:srgbClr val="497568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一、从“学案”到“学历案”</a:t>
            </a:r>
            <a:endParaRPr lang="zh-CN" altLang="en-US" sz="3200" dirty="0">
              <a:solidFill>
                <a:srgbClr val="497568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1930743" y="0"/>
            <a:ext cx="261257" cy="1228726"/>
          </a:xfrm>
          <a:prstGeom prst="rect">
            <a:avLst/>
          </a:prstGeom>
          <a:solidFill>
            <a:srgbClr val="497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Medium" panose="020B0600000000000000" pitchFamily="34" charset="-122"/>
            </a:endParaRPr>
          </a:p>
        </p:txBody>
      </p:sp>
      <p:pic>
        <p:nvPicPr>
          <p:cNvPr id="14" name="图片 13" descr="校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74190" cy="122936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814195" y="1204595"/>
            <a:ext cx="19456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【</a:t>
            </a:r>
            <a:r>
              <a:rPr lang="zh-CN" altLang="en-US"/>
              <a:t>单元概览】</a:t>
            </a:r>
            <a:endParaRPr lang="zh-CN" altLang="en-US"/>
          </a:p>
        </p:txBody>
      </p:sp>
      <p:graphicFrame>
        <p:nvGraphicFramePr>
          <p:cNvPr id="5" name="表格 4"/>
          <p:cNvGraphicFramePr/>
          <p:nvPr>
            <p:custDataLst>
              <p:tags r:id="rId2"/>
            </p:custDataLst>
          </p:nvPr>
        </p:nvGraphicFramePr>
        <p:xfrm>
          <a:off x="1936115" y="1572895"/>
          <a:ext cx="4791710" cy="513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4055"/>
                <a:gridCol w="1532890"/>
                <a:gridCol w="734060"/>
                <a:gridCol w="1830705"/>
              </a:tblGrid>
              <a:tr h="381000">
                <a:tc gridSpan="4"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单元</a:t>
                      </a:r>
                      <a:r>
                        <a:rPr lang="zh-CN" altLang="en-US"/>
                        <a:t>名称：</a:t>
                      </a:r>
                      <a:endParaRPr lang="zh-CN" altLang="en-US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学校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年级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教材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课时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 gridSpan="4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highlight>
                            <a:srgbClr val="FFFF00"/>
                          </a:highlight>
                        </a:rPr>
                        <a:t>一、你愿意接受挑战吗？</a:t>
                      </a:r>
                      <a:endParaRPr lang="zh-CN" altLang="en-US">
                        <a:highlight>
                          <a:srgbClr val="FFFF00"/>
                        </a:highlight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400"/>
                        <a:t>（创设一个与本单元知识相关的真实情境中的大任务或大问题，以激发学生想学习的动力。）</a:t>
                      </a:r>
                      <a:endParaRPr lang="zh-CN" altLang="en-US" sz="1400"/>
                    </a:p>
                    <a:p>
                      <a:pPr>
                        <a:buNone/>
                      </a:pPr>
                      <a:endParaRPr lang="zh-CN" altLang="en-US" sz="1400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81000">
                <a:tc gridSpan="4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highlight>
                            <a:srgbClr val="FFFF00"/>
                          </a:highlight>
                        </a:rPr>
                        <a:t>二、你需要学习什么？</a:t>
                      </a:r>
                      <a:endParaRPr lang="zh-CN" altLang="en-US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400"/>
                        <a:t>（画一张内容纲要图，包括各课时主题及其关系）</a:t>
                      </a:r>
                      <a:endParaRPr lang="zh-CN" altLang="en-US" sz="1400"/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1800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81000">
                <a:tc gridSpan="4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highlight>
                            <a:srgbClr val="FFFF00"/>
                          </a:highlight>
                        </a:rPr>
                        <a:t>三、期望你学会什么？</a:t>
                      </a:r>
                      <a:endParaRPr lang="zh-CN" altLang="en-US">
                        <a:highlight>
                          <a:srgbClr val="FFFF00"/>
                        </a:highlight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1400"/>
                        <a:t>（3-5条，主语是学生，三维叙写，可测量可评价，要看得见学科核心素养的影子）</a:t>
                      </a:r>
                      <a:endParaRPr lang="zh-CN" altLang="en-US" sz="1400"/>
                    </a:p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81000">
                <a:tc gridSpan="4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>
                          <a:highlight>
                            <a:srgbClr val="FFFF00"/>
                          </a:highlight>
                        </a:rPr>
                        <a:t>四、给你支招</a:t>
                      </a:r>
                      <a:endParaRPr lang="zh-CN" altLang="en-US">
                        <a:highlight>
                          <a:srgbClr val="FFFF00"/>
                        </a:highlight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1400"/>
                        <a:t>（让学生获得使用的信息：一是为何学？二是如何学？三是除教材外还有哪些重要资源，在哪里可得到？）</a:t>
                      </a:r>
                      <a:endParaRPr lang="zh-CN" altLang="en-US" sz="1400"/>
                    </a:p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6925310" y="1191260"/>
            <a:ext cx="19456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【课时</a:t>
            </a:r>
            <a:r>
              <a:rPr lang="zh-CN" altLang="en-US"/>
              <a:t>学历案】</a:t>
            </a:r>
            <a:endParaRPr lang="zh-CN" altLang="en-US"/>
          </a:p>
        </p:txBody>
      </p:sp>
      <p:graphicFrame>
        <p:nvGraphicFramePr>
          <p:cNvPr id="11" name="表格 10"/>
          <p:cNvGraphicFramePr/>
          <p:nvPr/>
        </p:nvGraphicFramePr>
        <p:xfrm>
          <a:off x="6925310" y="1559560"/>
          <a:ext cx="5081270" cy="513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81270"/>
              </a:tblGrid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第</a:t>
                      </a:r>
                      <a:r>
                        <a:rPr lang="en-US" altLang="zh-CN"/>
                        <a:t>1</a:t>
                      </a:r>
                      <a:r>
                        <a:rPr lang="zh-CN" altLang="en-US"/>
                        <a:t>课时</a:t>
                      </a:r>
                      <a:r>
                        <a:rPr lang="zh-CN" altLang="en-US"/>
                        <a:t>名称</a:t>
                      </a: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highlight>
                            <a:srgbClr val="FFFF00"/>
                          </a:highlight>
                        </a:rPr>
                        <a:t>一、课时目标</a:t>
                      </a:r>
                      <a:endParaRPr lang="zh-CN" altLang="en-US">
                        <a:highlight>
                          <a:srgbClr val="FFFF00"/>
                        </a:highlight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1400"/>
                        <a:t>（因单元目标已经三维叙写，故课时目标可指标化）</a:t>
                      </a:r>
                      <a:endParaRPr lang="zh-CN" altLang="en-US" sz="1400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>
                          <a:highlight>
                            <a:srgbClr val="FFFF00"/>
                          </a:highlight>
                        </a:rPr>
                        <a:t>二、评价任务</a:t>
                      </a:r>
                      <a:endParaRPr lang="zh-CN" altLang="en-US">
                        <a:highlight>
                          <a:srgbClr val="FFFF00"/>
                        </a:highlight>
                      </a:endParaRP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400"/>
                        <a:t>（标明在学习过程的何时运用；说明任务运用所需要收集的信息；需要明确依据所收集的信息可以选择的学习进阶预案。）</a:t>
                      </a:r>
                      <a:endParaRPr lang="zh-CN" altLang="en-US" sz="1400"/>
                    </a:p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highlight>
                            <a:srgbClr val="FFFF00"/>
                          </a:highlight>
                        </a:rPr>
                        <a:t>三、学习过程</a:t>
                      </a:r>
                      <a:r>
                        <a:rPr lang="zh-CN" altLang="en-US" sz="1400"/>
                        <a:t>（每课时一般安排2-4个任务或环节）</a:t>
                      </a:r>
                      <a:endParaRPr lang="zh-CN" altLang="en-US"/>
                    </a:p>
                    <a:p>
                      <a:pPr>
                        <a:buNone/>
                      </a:pPr>
                      <a:r>
                        <a:rPr lang="zh-CN" altLang="en-US"/>
                        <a:t>热身：</a:t>
                      </a:r>
                      <a:endParaRPr lang="zh-CN" altLang="en-US"/>
                    </a:p>
                    <a:p>
                      <a:pPr>
                        <a:buNone/>
                      </a:pPr>
                      <a:r>
                        <a:rPr lang="zh-CN" altLang="en-US"/>
                        <a:t>任务一：</a:t>
                      </a:r>
                      <a:endParaRPr lang="zh-CN" altLang="en-US"/>
                    </a:p>
                    <a:p>
                      <a:pPr>
                        <a:buNone/>
                      </a:pPr>
                      <a:r>
                        <a:rPr lang="zh-CN" altLang="en-US"/>
                        <a:t>任务二：</a:t>
                      </a:r>
                      <a:endParaRPr lang="zh-CN" altLang="en-US"/>
                    </a:p>
                    <a:p>
                      <a:pPr>
                        <a:buNone/>
                      </a:pPr>
                      <a:r>
                        <a:rPr lang="zh-CN" altLang="en-US"/>
                        <a:t>任务三：</a:t>
                      </a:r>
                      <a:endParaRPr lang="zh-CN" altLang="en-US"/>
                    </a:p>
                    <a:p>
                      <a:pPr>
                        <a:buNone/>
                      </a:pPr>
                      <a:r>
                        <a:rPr lang="zh-CN" altLang="en-US"/>
                        <a:t>课堂小结</a:t>
                      </a:r>
                      <a:r>
                        <a:rPr lang="zh-CN" altLang="en-US" sz="1400"/>
                        <a:t>（每节课的最后一定要留点时间引导学生反思所学）</a:t>
                      </a:r>
                      <a:endParaRPr lang="zh-CN" altLang="en-US" sz="1400"/>
                    </a:p>
                    <a:p>
                      <a:pPr>
                        <a:buNone/>
                      </a:pPr>
                      <a:endParaRPr lang="zh-CN" altLang="en-US" sz="1400"/>
                    </a:p>
                  </a:txBody>
                  <a:tcPr/>
                </a:tc>
              </a:tr>
              <a:tr h="51117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>
                          <a:highlight>
                            <a:srgbClr val="FFFF00"/>
                          </a:highlight>
                        </a:rPr>
                        <a:t>四、作业与检测</a:t>
                      </a:r>
                      <a:endParaRPr lang="zh-CN" altLang="en-US">
                        <a:highlight>
                          <a:srgbClr val="FFFF00"/>
                        </a:highlight>
                      </a:endParaRPr>
                    </a:p>
                  </a:txBody>
                  <a:tcPr anchor="ctr" anchorCtr="0"/>
                </a:tc>
              </a:tr>
              <a:tr h="459105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>
                          <a:highlight>
                            <a:srgbClr val="FFFF00"/>
                          </a:highlight>
                        </a:rPr>
                        <a:t>五、课后学习</a:t>
                      </a:r>
                      <a:r>
                        <a:rPr lang="zh-CN" altLang="en-US">
                          <a:highlight>
                            <a:srgbClr val="FFFF00"/>
                          </a:highlight>
                        </a:rPr>
                        <a:t>资源</a:t>
                      </a:r>
                      <a:endParaRPr lang="zh-CN" altLang="en-US">
                        <a:highlight>
                          <a:srgbClr val="FFFF00"/>
                        </a:highlight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78689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思源黑体 CN Medium" panose="020B0600000000000000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7305" y="3620135"/>
            <a:ext cx="1786890" cy="1228090"/>
          </a:xfrm>
          <a:prstGeom prst="rect">
            <a:avLst/>
          </a:prstGeom>
          <a:solidFill>
            <a:srgbClr val="497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1567815"/>
            <a:ext cx="1814195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“教”到“学”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（导学案）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875" y="2670175"/>
            <a:ext cx="17830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None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“学”到“学会”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>
              <a:buClrTx/>
              <a:buSzTx/>
              <a:buNone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（课时学历案）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3773170"/>
            <a:ext cx="17862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None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“只见树木，不见森林”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>
              <a:buClrTx/>
              <a:buSzTx/>
              <a:buNone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（单元学历案）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1774190" y="1228725"/>
            <a:ext cx="10417810" cy="0"/>
          </a:xfrm>
          <a:prstGeom prst="line">
            <a:avLst/>
          </a:prstGeom>
          <a:ln w="15875">
            <a:solidFill>
              <a:srgbClr val="497568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2004060" y="334645"/>
            <a:ext cx="583946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dirty="0">
                <a:solidFill>
                  <a:srgbClr val="497568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一、从“学案”到“学历案”</a:t>
            </a:r>
            <a:endParaRPr lang="zh-CN" altLang="en-US" sz="3200" dirty="0">
              <a:solidFill>
                <a:srgbClr val="497568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1930743" y="0"/>
            <a:ext cx="261257" cy="1228726"/>
          </a:xfrm>
          <a:prstGeom prst="rect">
            <a:avLst/>
          </a:prstGeom>
          <a:solidFill>
            <a:srgbClr val="497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Medium" panose="020B0600000000000000" pitchFamily="34" charset="-122"/>
            </a:endParaRPr>
          </a:p>
        </p:txBody>
      </p:sp>
      <p:pic>
        <p:nvPicPr>
          <p:cNvPr id="14" name="图片 13" descr="校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74190" cy="1229360"/>
          </a:xfrm>
          <a:prstGeom prst="rect">
            <a:avLst/>
          </a:prstGeom>
        </p:spPr>
      </p:pic>
      <p:pic>
        <p:nvPicPr>
          <p:cNvPr id="2" name="图片 1" descr="截屏2024-02-27 20.14.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060" y="1264285"/>
            <a:ext cx="9926955" cy="5571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78689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1567815"/>
            <a:ext cx="1814195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“教”到“学”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（导学案）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875" y="2670175"/>
            <a:ext cx="17830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None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“学”到“学会”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>
              <a:buClrTx/>
              <a:buSzTx/>
              <a:buNone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（课时学历案）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3773170"/>
            <a:ext cx="17862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None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“只见树木，不见森林”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>
              <a:buClrTx/>
              <a:buSzTx/>
              <a:buNone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（单元学历案）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1774190" y="1228725"/>
            <a:ext cx="10417810" cy="0"/>
          </a:xfrm>
          <a:prstGeom prst="line">
            <a:avLst/>
          </a:prstGeom>
          <a:ln w="15875">
            <a:solidFill>
              <a:srgbClr val="497568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2004060" y="334645"/>
            <a:ext cx="583946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dirty="0">
                <a:solidFill>
                  <a:srgbClr val="497568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一、从“学案”到“学历案”</a:t>
            </a:r>
            <a:endParaRPr lang="zh-CN" altLang="en-US" sz="3200" dirty="0">
              <a:solidFill>
                <a:srgbClr val="497568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1930743" y="0"/>
            <a:ext cx="261257" cy="1228726"/>
          </a:xfrm>
          <a:prstGeom prst="rect">
            <a:avLst/>
          </a:prstGeom>
          <a:solidFill>
            <a:srgbClr val="497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Medium" panose="020B0600000000000000" pitchFamily="34" charset="-122"/>
            </a:endParaRPr>
          </a:p>
        </p:txBody>
      </p:sp>
      <p:pic>
        <p:nvPicPr>
          <p:cNvPr id="14" name="图片 13" descr="校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74190" cy="12293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256155" y="2090420"/>
            <a:ext cx="945388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学历案更重视知识的系统性，内容不仅是一节课的知识，而可以包含</a:t>
            </a:r>
            <a:r>
              <a:rPr lang="zh-CN" altLang="en-US" sz="2800"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整个主题或单元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en-US" altLang="zh-CN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学历案强调对学生学习方法的指导与学习进程中保持</a:t>
            </a:r>
            <a:r>
              <a:rPr lang="zh-CN" altLang="en-US" sz="2800"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“教</a:t>
            </a:r>
            <a:r>
              <a:rPr lang="en-US" altLang="zh-CN" sz="2800"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zh-CN" altLang="en-US" sz="2800"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学</a:t>
            </a:r>
            <a:r>
              <a:rPr lang="en-US" altLang="zh-CN" sz="2800"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zh-CN" altLang="en-US" sz="2800">
                <a:highlight>
                  <a:srgbClr val="FFFF00"/>
                </a:highligh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评”一致性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，使学生不断经历“学习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评价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反思”的过程，从而加深对知识的理解与应用。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78689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思源黑体 CN Medium" panose="020B0600000000000000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-12700" y="1231900"/>
            <a:ext cx="1786890" cy="1228090"/>
          </a:xfrm>
          <a:prstGeom prst="rect">
            <a:avLst/>
          </a:prstGeom>
          <a:solidFill>
            <a:srgbClr val="497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810" y="1619885"/>
            <a:ext cx="17862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课前</a:t>
            </a: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预习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1774190" y="1228725"/>
            <a:ext cx="10417810" cy="0"/>
          </a:xfrm>
          <a:prstGeom prst="line">
            <a:avLst/>
          </a:prstGeom>
          <a:ln w="15875">
            <a:solidFill>
              <a:srgbClr val="497568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" name="矩形 25"/>
          <p:cNvSpPr/>
          <p:nvPr/>
        </p:nvSpPr>
        <p:spPr>
          <a:xfrm>
            <a:off x="11930743" y="0"/>
            <a:ext cx="261257" cy="1228726"/>
          </a:xfrm>
          <a:prstGeom prst="rect">
            <a:avLst/>
          </a:prstGeom>
          <a:solidFill>
            <a:srgbClr val="497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Medium" panose="020B0600000000000000" pitchFamily="34" charset="-122"/>
            </a:endParaRPr>
          </a:p>
        </p:txBody>
      </p:sp>
      <p:pic>
        <p:nvPicPr>
          <p:cNvPr id="14" name="图片 13" descr="校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74190" cy="12293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810" y="2879725"/>
            <a:ext cx="17862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课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中探究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24130" y="3858260"/>
            <a:ext cx="17862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课后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反思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2004060" y="1649095"/>
            <a:ext cx="4485640" cy="1403985"/>
            <a:chOff x="3156" y="2597"/>
            <a:chExt cx="7064" cy="2211"/>
          </a:xfrm>
        </p:grpSpPr>
        <p:sp>
          <p:nvSpPr>
            <p:cNvPr id="45" name="文本框 44"/>
            <p:cNvSpPr txBox="1"/>
            <p:nvPr/>
          </p:nvSpPr>
          <p:spPr>
            <a:xfrm>
              <a:off x="3242" y="3528"/>
              <a:ext cx="6861" cy="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171450" indent="-171450">
                <a:lnSpc>
                  <a:spcPct val="125000"/>
                </a:lnSpc>
                <a:buClr>
                  <a:srgbClr val="497568"/>
                </a:buClr>
                <a:buFont typeface="思源黑体 CN Light" panose="020B0300000000000000" pitchFamily="34" charset="-122"/>
                <a:buChar char="l"/>
              </a:pPr>
              <a:r>
                <a:rPr lang="zh-CN" altLang="en-US" dirty="0">
                  <a:latin typeface="宋体" panose="02010600030101010101" pitchFamily="2" charset="-122"/>
                  <a:ea typeface="宋体" panose="02010600030101010101" pitchFamily="2" charset="-122"/>
                  <a:cs typeface="思源黑体 CN Medium" panose="020B0600000000000000" pitchFamily="34" charset="-122"/>
                </a:rPr>
                <a:t>让学生初步浏览整个单元的内容，建立单元学习的初步整体印象。</a:t>
              </a:r>
              <a:endPara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3300" y="2597"/>
              <a:ext cx="5553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5000"/>
                </a:lnSpc>
              </a:pPr>
              <a:r>
                <a:rPr lang="zh-CN" altLang="en-US" sz="1600" b="1" dirty="0">
                  <a:solidFill>
                    <a:srgbClr val="497568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最好</a:t>
              </a:r>
              <a:r>
                <a:rPr lang="zh-CN" altLang="en-US" sz="1600" b="1" dirty="0">
                  <a:solidFill>
                    <a:srgbClr val="497568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是一次性发放单元</a:t>
              </a:r>
              <a:r>
                <a:rPr lang="zh-CN" altLang="en-US" sz="1600" b="1" dirty="0">
                  <a:solidFill>
                    <a:srgbClr val="497568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学历案</a:t>
              </a:r>
              <a:endParaRPr lang="zh-CN" altLang="en-US" sz="1600" b="1" dirty="0">
                <a:solidFill>
                  <a:srgbClr val="49756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3156" y="3474"/>
              <a:ext cx="7055" cy="1335"/>
            </a:xfrm>
            <a:prstGeom prst="rect">
              <a:avLst/>
            </a:prstGeom>
            <a:noFill/>
            <a:ln>
              <a:solidFill>
                <a:srgbClr val="497568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思源黑体 CN Medium" panose="020B0600000000000000" pitchFamily="34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3156" y="3221"/>
              <a:ext cx="7064" cy="253"/>
            </a:xfrm>
            <a:prstGeom prst="rect">
              <a:avLst/>
            </a:prstGeom>
            <a:solidFill>
              <a:srgbClr val="497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993900" y="4690745"/>
            <a:ext cx="4489450" cy="1400175"/>
            <a:chOff x="3140" y="7387"/>
            <a:chExt cx="7070" cy="2205"/>
          </a:xfrm>
        </p:grpSpPr>
        <p:sp>
          <p:nvSpPr>
            <p:cNvPr id="15" name="矩形 14"/>
            <p:cNvSpPr/>
            <p:nvPr/>
          </p:nvSpPr>
          <p:spPr>
            <a:xfrm>
              <a:off x="3156" y="8258"/>
              <a:ext cx="7055" cy="1335"/>
            </a:xfrm>
            <a:prstGeom prst="rect">
              <a:avLst/>
            </a:prstGeom>
            <a:noFill/>
            <a:ln>
              <a:solidFill>
                <a:srgbClr val="497568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思源黑体 CN Medium" panose="020B0600000000000000" pitchFamily="34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3156" y="8293"/>
              <a:ext cx="6861" cy="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171450" indent="-171450">
                <a:lnSpc>
                  <a:spcPct val="125000"/>
                </a:lnSpc>
                <a:buClr>
                  <a:srgbClr val="497568"/>
                </a:buClr>
                <a:buFont typeface="思源黑体 CN Light" panose="020B0300000000000000" pitchFamily="34" charset="-122"/>
                <a:buChar char="l"/>
              </a:pPr>
              <a:r>
                <a:rPr lang="zh-CN" altLang="en-US" sz="1800" dirty="0">
                  <a:latin typeface="宋体" panose="02010600030101010101" pitchFamily="2" charset="-122"/>
                  <a:ea typeface="宋体" panose="02010600030101010101" pitchFamily="2" charset="-122"/>
                  <a:cs typeface="思源黑体 CN Medium" panose="020B0600000000000000" pitchFamily="34" charset="-122"/>
                </a:rPr>
                <a:t>《金牌学案》预习部分的填空题主要是对学生阅读教材之后的基本</a:t>
              </a:r>
              <a:r>
                <a:rPr lang="zh-CN" altLang="en-US" sz="1800" dirty="0">
                  <a:latin typeface="宋体" panose="02010600030101010101" pitchFamily="2" charset="-122"/>
                  <a:ea typeface="宋体" panose="02010600030101010101" pitchFamily="2" charset="-122"/>
                  <a:cs typeface="思源黑体 CN Medium" panose="020B0600000000000000" pitchFamily="34" charset="-122"/>
                </a:rPr>
                <a:t>考察。</a:t>
              </a:r>
              <a:endParaRPr lang="zh-CN" altLang="en-US" sz="1800" dirty="0">
                <a:latin typeface="宋体" panose="02010600030101010101" pitchFamily="2" charset="-122"/>
                <a:ea typeface="宋体" panose="02010600030101010101" pitchFamily="2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172" y="7387"/>
              <a:ext cx="5553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5000"/>
                </a:lnSpc>
              </a:pPr>
              <a:r>
                <a:rPr lang="zh-CN" altLang="en-US" sz="1600" b="1" dirty="0">
                  <a:solidFill>
                    <a:srgbClr val="497568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结合《金牌学案》的预习</a:t>
              </a:r>
              <a:r>
                <a:rPr lang="zh-CN" altLang="en-US" sz="1600" b="1" dirty="0">
                  <a:solidFill>
                    <a:srgbClr val="497568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部分</a:t>
              </a:r>
              <a:endParaRPr lang="zh-CN" altLang="en-US" sz="1600" b="1" dirty="0">
                <a:solidFill>
                  <a:srgbClr val="49756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3140" y="7992"/>
              <a:ext cx="7064" cy="253"/>
            </a:xfrm>
            <a:prstGeom prst="rect">
              <a:avLst/>
            </a:prstGeom>
            <a:solidFill>
              <a:srgbClr val="497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2004059" y="3133680"/>
            <a:ext cx="4489451" cy="1400855"/>
            <a:chOff x="3156" y="4935"/>
            <a:chExt cx="7070" cy="2206"/>
          </a:xfrm>
        </p:grpSpPr>
        <p:sp>
          <p:nvSpPr>
            <p:cNvPr id="4" name="矩形 3"/>
            <p:cNvSpPr/>
            <p:nvPr/>
          </p:nvSpPr>
          <p:spPr>
            <a:xfrm>
              <a:off x="3156" y="5557"/>
              <a:ext cx="7064" cy="253"/>
            </a:xfrm>
            <a:prstGeom prst="rect">
              <a:avLst/>
            </a:prstGeom>
            <a:solidFill>
              <a:srgbClr val="497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思源黑体 CN Medium" panose="020B0600000000000000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156" y="5806"/>
              <a:ext cx="7055" cy="1335"/>
            </a:xfrm>
            <a:prstGeom prst="rect">
              <a:avLst/>
            </a:prstGeom>
            <a:noFill/>
            <a:ln>
              <a:solidFill>
                <a:srgbClr val="497568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思源黑体 CN Medium" panose="020B0600000000000000" pitchFamily="3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3172" y="4935"/>
              <a:ext cx="4093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5000"/>
                </a:lnSpc>
              </a:pPr>
              <a:r>
                <a:rPr lang="zh-CN" altLang="en-US" sz="1600" b="1" dirty="0">
                  <a:solidFill>
                    <a:srgbClr val="497568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布置预习</a:t>
              </a:r>
              <a:r>
                <a:rPr lang="zh-CN" altLang="en-US" sz="1600" b="1" dirty="0">
                  <a:solidFill>
                    <a:srgbClr val="497568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任务</a:t>
              </a:r>
              <a:endParaRPr lang="zh-CN" altLang="en-US" sz="1600" b="1" dirty="0">
                <a:solidFill>
                  <a:srgbClr val="49756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161" y="5858"/>
              <a:ext cx="7065" cy="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171450" indent="-171450">
                <a:lnSpc>
                  <a:spcPct val="125000"/>
                </a:lnSpc>
                <a:buClr>
                  <a:srgbClr val="497568"/>
                </a:buClr>
                <a:buFont typeface="思源黑体 CN Light" panose="020B0300000000000000" pitchFamily="34" charset="-122"/>
                <a:buChar char="l"/>
              </a:pPr>
              <a:r>
                <a:rPr lang="zh-CN" altLang="en-US" dirty="0">
                  <a:latin typeface="宋体" panose="02010600030101010101" pitchFamily="2" charset="-122"/>
                  <a:ea typeface="宋体" panose="02010600030101010101" pitchFamily="2" charset="-122"/>
                  <a:cs typeface="思源黑体 CN Medium" panose="020B0600000000000000" pitchFamily="34" charset="-122"/>
                </a:rPr>
                <a:t>主要是布置指向单个知识点的题目，综合性的探究题目会留于课中</a:t>
              </a:r>
              <a:r>
                <a:rPr lang="zh-CN" altLang="en-US" dirty="0">
                  <a:latin typeface="宋体" panose="02010600030101010101" pitchFamily="2" charset="-122"/>
                  <a:ea typeface="宋体" panose="02010600030101010101" pitchFamily="2" charset="-122"/>
                  <a:cs typeface="思源黑体 CN Medium" panose="020B0600000000000000" pitchFamily="34" charset="-122"/>
                </a:rPr>
                <a:t>解决。</a:t>
              </a:r>
              <a:endPara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31" name="图片 30" descr="截屏2024-02-27 20.59.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3855" y="1296035"/>
            <a:ext cx="5395595" cy="5456555"/>
          </a:xfrm>
          <a:prstGeom prst="rect">
            <a:avLst/>
          </a:prstGeom>
        </p:spPr>
      </p:pic>
      <p:pic>
        <p:nvPicPr>
          <p:cNvPr id="34" name="图片 33" descr="截屏2024-02-27 21.04.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870" y="1471295"/>
            <a:ext cx="5269230" cy="2120900"/>
          </a:xfrm>
          <a:prstGeom prst="rect">
            <a:avLst/>
          </a:prstGeom>
        </p:spPr>
      </p:pic>
      <p:pic>
        <p:nvPicPr>
          <p:cNvPr id="35" name="图片 34" descr="截屏2024-02-27 21.06.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2580" y="2437130"/>
            <a:ext cx="5334000" cy="2019300"/>
          </a:xfrm>
          <a:prstGeom prst="rect">
            <a:avLst/>
          </a:prstGeom>
        </p:spPr>
      </p:pic>
      <p:pic>
        <p:nvPicPr>
          <p:cNvPr id="36" name="图片 35" descr="截屏2024-02-27 21.07.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4650" y="3686810"/>
            <a:ext cx="5269865" cy="2229485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2004060" y="334645"/>
            <a:ext cx="494982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dirty="0">
                <a:solidFill>
                  <a:srgbClr val="497568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二、</a:t>
            </a:r>
            <a:r>
              <a:rPr lang="zh-CN" altLang="en-US" sz="3200" dirty="0">
                <a:solidFill>
                  <a:srgbClr val="497568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+mn-ea"/>
              </a:rPr>
              <a:t>从“课前”到“</a:t>
            </a:r>
            <a:r>
              <a:rPr lang="zh-CN" altLang="en-US" sz="3200" dirty="0">
                <a:solidFill>
                  <a:srgbClr val="497568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+mn-ea"/>
              </a:rPr>
              <a:t>课后”</a:t>
            </a:r>
            <a:endParaRPr lang="zh-CN" altLang="en-US" sz="3200" dirty="0">
              <a:solidFill>
                <a:srgbClr val="497568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885" y="1777365"/>
            <a:ext cx="4860925" cy="4817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-16510" y="0"/>
            <a:ext cx="178689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思源黑体 CN Medium" panose="020B0600000000000000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1774190" y="1228725"/>
            <a:ext cx="10417810" cy="0"/>
          </a:xfrm>
          <a:prstGeom prst="line">
            <a:avLst/>
          </a:prstGeom>
          <a:ln w="15875">
            <a:solidFill>
              <a:srgbClr val="497568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" name="矩形 25"/>
          <p:cNvSpPr/>
          <p:nvPr/>
        </p:nvSpPr>
        <p:spPr>
          <a:xfrm>
            <a:off x="11930743" y="0"/>
            <a:ext cx="261257" cy="1228726"/>
          </a:xfrm>
          <a:prstGeom prst="rect">
            <a:avLst/>
          </a:prstGeom>
          <a:solidFill>
            <a:srgbClr val="497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Medium" panose="020B0600000000000000" pitchFamily="34" charset="-122"/>
            </a:endParaRPr>
          </a:p>
        </p:txBody>
      </p:sp>
      <p:pic>
        <p:nvPicPr>
          <p:cNvPr id="14" name="图片 13" descr="校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74190" cy="1229360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>
            <a:off x="2004059" y="1649095"/>
            <a:ext cx="4485600" cy="1404620"/>
            <a:chOff x="3156" y="2597"/>
            <a:chExt cx="7064" cy="2212"/>
          </a:xfrm>
        </p:grpSpPr>
        <p:sp>
          <p:nvSpPr>
            <p:cNvPr id="45" name="文本框 44"/>
            <p:cNvSpPr txBox="1"/>
            <p:nvPr/>
          </p:nvSpPr>
          <p:spPr>
            <a:xfrm>
              <a:off x="3224" y="3528"/>
              <a:ext cx="6861" cy="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171450" indent="-171450">
                <a:lnSpc>
                  <a:spcPct val="125000"/>
                </a:lnSpc>
                <a:buClr>
                  <a:srgbClr val="497568"/>
                </a:buClr>
                <a:buFont typeface="思源黑体 CN Light" panose="020B0300000000000000" pitchFamily="34" charset="-122"/>
                <a:buChar char="l"/>
              </a:pPr>
              <a:r>
                <a:rPr lang="zh-CN" altLang="en-US" dirty="0">
                  <a:latin typeface="宋体" panose="02010600030101010101" pitchFamily="2" charset="-122"/>
                  <a:ea typeface="宋体" panose="02010600030101010101" pitchFamily="2" charset="-122"/>
                  <a:cs typeface="思源黑体 CN Medium" panose="020B0600000000000000" pitchFamily="34" charset="-122"/>
                </a:rPr>
                <a:t>学生能自主完成的，应大胆放手；把握好教师主导与学生展示之间的</a:t>
              </a:r>
              <a:r>
                <a:rPr lang="zh-CN" altLang="en-US" dirty="0">
                  <a:latin typeface="宋体" panose="02010600030101010101" pitchFamily="2" charset="-122"/>
                  <a:ea typeface="宋体" panose="02010600030101010101" pitchFamily="2" charset="-122"/>
                  <a:cs typeface="思源黑体 CN Medium" panose="020B0600000000000000" pitchFamily="34" charset="-122"/>
                </a:rPr>
                <a:t>度。</a:t>
              </a:r>
              <a:endPara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3300" y="2597"/>
              <a:ext cx="5553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5000"/>
                </a:lnSpc>
              </a:pPr>
              <a:r>
                <a:rPr lang="zh-CN" altLang="en-US" sz="1600" b="1" dirty="0">
                  <a:solidFill>
                    <a:srgbClr val="497568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教师充当一个引导者的</a:t>
              </a:r>
              <a:r>
                <a:rPr lang="zh-CN" altLang="en-US" sz="1600" b="1" dirty="0">
                  <a:solidFill>
                    <a:srgbClr val="497568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角色</a:t>
              </a:r>
              <a:endParaRPr lang="zh-CN" altLang="en-US" sz="1600" b="1" dirty="0">
                <a:solidFill>
                  <a:srgbClr val="49756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3156" y="3474"/>
              <a:ext cx="7055" cy="1335"/>
            </a:xfrm>
            <a:prstGeom prst="rect">
              <a:avLst/>
            </a:prstGeom>
            <a:noFill/>
            <a:ln>
              <a:solidFill>
                <a:srgbClr val="497568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思源黑体 CN Medium" panose="020B0600000000000000" pitchFamily="34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3156" y="3221"/>
              <a:ext cx="7064" cy="253"/>
            </a:xfrm>
            <a:prstGeom prst="rect">
              <a:avLst/>
            </a:prstGeom>
            <a:solidFill>
              <a:srgbClr val="497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993900" y="4690745"/>
            <a:ext cx="4495165" cy="1042035"/>
            <a:chOff x="3140" y="7387"/>
            <a:chExt cx="7079" cy="1641"/>
          </a:xfrm>
        </p:grpSpPr>
        <p:sp>
          <p:nvSpPr>
            <p:cNvPr id="15" name="矩形 14"/>
            <p:cNvSpPr/>
            <p:nvPr/>
          </p:nvSpPr>
          <p:spPr>
            <a:xfrm>
              <a:off x="3156" y="8261"/>
              <a:ext cx="7055" cy="767"/>
            </a:xfrm>
            <a:prstGeom prst="rect">
              <a:avLst/>
            </a:prstGeom>
            <a:noFill/>
            <a:ln>
              <a:solidFill>
                <a:srgbClr val="497568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思源黑体 CN Medium" panose="020B0600000000000000" pitchFamily="34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3279" y="8330"/>
              <a:ext cx="6861" cy="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171450" indent="-171450">
                <a:lnSpc>
                  <a:spcPct val="125000"/>
                </a:lnSpc>
                <a:buClr>
                  <a:srgbClr val="497568"/>
                </a:buClr>
                <a:buFont typeface="思源黑体 CN Light" panose="020B0300000000000000" pitchFamily="34" charset="-122"/>
                <a:buChar char="l"/>
              </a:pPr>
              <a:r>
                <a:rPr lang="zh-CN" altLang="en-US" sz="1800" dirty="0">
                  <a:latin typeface="宋体" panose="02010600030101010101" pitchFamily="2" charset="-122"/>
                  <a:ea typeface="宋体" panose="02010600030101010101" pitchFamily="2" charset="-122"/>
                  <a:cs typeface="思源黑体 CN Medium" panose="020B0600000000000000" pitchFamily="34" charset="-122"/>
                </a:rPr>
                <a:t>小组代表发言、上板、小组</a:t>
              </a:r>
              <a:r>
                <a:rPr lang="en-US" altLang="zh-CN" sz="1800" dirty="0">
                  <a:latin typeface="宋体" panose="02010600030101010101" pitchFamily="2" charset="-122"/>
                  <a:ea typeface="宋体" panose="02010600030101010101" pitchFamily="2" charset="-122"/>
                  <a:cs typeface="思源黑体 CN Medium" panose="020B0600000000000000" pitchFamily="34" charset="-122"/>
                </a:rPr>
                <a:t>PK</a:t>
              </a:r>
              <a:r>
                <a:rPr lang="zh-CN" altLang="en-US" sz="1800" dirty="0">
                  <a:latin typeface="宋体" panose="02010600030101010101" pitchFamily="2" charset="-122"/>
                  <a:ea typeface="宋体" panose="02010600030101010101" pitchFamily="2" charset="-122"/>
                  <a:cs typeface="思源黑体 CN Medium" panose="020B0600000000000000" pitchFamily="34" charset="-122"/>
                </a:rPr>
                <a:t>等</a:t>
              </a:r>
              <a:r>
                <a:rPr lang="zh-CN" altLang="en-US" sz="1800" dirty="0">
                  <a:latin typeface="宋体" panose="02010600030101010101" pitchFamily="2" charset="-122"/>
                  <a:ea typeface="宋体" panose="02010600030101010101" pitchFamily="2" charset="-122"/>
                  <a:cs typeface="思源黑体 CN Medium" panose="020B0600000000000000" pitchFamily="34" charset="-122"/>
                </a:rPr>
                <a:t>方式</a:t>
              </a:r>
              <a:endParaRPr lang="zh-CN" altLang="en-US" sz="1800" dirty="0">
                <a:latin typeface="宋体" panose="02010600030101010101" pitchFamily="2" charset="-122"/>
                <a:ea typeface="宋体" panose="02010600030101010101" pitchFamily="2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172" y="7387"/>
              <a:ext cx="701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5000"/>
                </a:lnSpc>
              </a:pPr>
              <a:r>
                <a:rPr lang="zh-CN" altLang="en-US" sz="1600" b="1" dirty="0">
                  <a:solidFill>
                    <a:srgbClr val="497568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展示形式</a:t>
              </a:r>
              <a:r>
                <a:rPr lang="zh-CN" altLang="en-US" sz="1600" b="1" dirty="0">
                  <a:solidFill>
                    <a:srgbClr val="497568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多样</a:t>
              </a:r>
              <a:endParaRPr lang="zh-CN" altLang="en-US" sz="1600" b="1" dirty="0">
                <a:solidFill>
                  <a:srgbClr val="49756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3140" y="7992"/>
              <a:ext cx="7079" cy="252"/>
            </a:xfrm>
            <a:prstGeom prst="rect">
              <a:avLst/>
            </a:prstGeom>
            <a:solidFill>
              <a:srgbClr val="497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2004059" y="3133725"/>
            <a:ext cx="4504691" cy="1400810"/>
            <a:chOff x="3156" y="4935"/>
            <a:chExt cx="7094" cy="2206"/>
          </a:xfrm>
        </p:grpSpPr>
        <p:sp>
          <p:nvSpPr>
            <p:cNvPr id="4" name="矩形 3"/>
            <p:cNvSpPr/>
            <p:nvPr/>
          </p:nvSpPr>
          <p:spPr>
            <a:xfrm>
              <a:off x="3156" y="5557"/>
              <a:ext cx="7064" cy="253"/>
            </a:xfrm>
            <a:prstGeom prst="rect">
              <a:avLst/>
            </a:prstGeom>
            <a:solidFill>
              <a:srgbClr val="497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思源黑体 CN Medium" panose="020B0600000000000000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156" y="5806"/>
              <a:ext cx="7055" cy="1335"/>
            </a:xfrm>
            <a:prstGeom prst="rect">
              <a:avLst/>
            </a:prstGeom>
            <a:noFill/>
            <a:ln>
              <a:solidFill>
                <a:srgbClr val="497568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思源黑体 CN Medium" panose="020B0600000000000000" pitchFamily="3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3172" y="4935"/>
              <a:ext cx="6225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5000"/>
                </a:lnSpc>
              </a:pPr>
              <a:r>
                <a:rPr lang="zh-CN" altLang="en-US" sz="1600" b="1" dirty="0">
                  <a:solidFill>
                    <a:srgbClr val="497568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学生在自主学习的基础上进行小组</a:t>
              </a:r>
              <a:r>
                <a:rPr lang="zh-CN" altLang="en-US" sz="1600" b="1" dirty="0">
                  <a:solidFill>
                    <a:srgbClr val="497568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讨论</a:t>
              </a:r>
              <a:endParaRPr lang="zh-CN" altLang="en-US" sz="1600" b="1" dirty="0">
                <a:solidFill>
                  <a:srgbClr val="49756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218" y="5838"/>
              <a:ext cx="7032" cy="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171450" indent="-171450">
                <a:lnSpc>
                  <a:spcPct val="125000"/>
                </a:lnSpc>
                <a:buClr>
                  <a:srgbClr val="497568"/>
                </a:buClr>
                <a:buFont typeface="思源黑体 CN Light" panose="020B0300000000000000" pitchFamily="34" charset="-122"/>
                <a:buChar char="l"/>
              </a:pPr>
              <a:r>
                <a:rPr lang="zh-CN" altLang="en-US" dirty="0">
                  <a:latin typeface="宋体" panose="02010600030101010101" pitchFamily="2" charset="-122"/>
                  <a:ea typeface="宋体" panose="02010600030101010101" pitchFamily="2" charset="-122"/>
                  <a:cs typeface="思源黑体 CN Medium" panose="020B0600000000000000" pitchFamily="34" charset="-122"/>
                </a:rPr>
                <a:t>课堂要留白，给予学生足够的思考时间，</a:t>
              </a:r>
              <a:r>
                <a:rPr lang="zh-CN" altLang="en-US" dirty="0">
                  <a:latin typeface="宋体" panose="02010600030101010101" pitchFamily="2" charset="-122"/>
                  <a:ea typeface="宋体" panose="02010600030101010101" pitchFamily="2" charset="-122"/>
                  <a:cs typeface="思源黑体 CN Medium" panose="020B0600000000000000" pitchFamily="34" charset="-122"/>
                </a:rPr>
                <a:t>再进行讨论和</a:t>
              </a:r>
              <a:r>
                <a:rPr lang="zh-CN" altLang="en-US" dirty="0">
                  <a:latin typeface="宋体" panose="02010600030101010101" pitchFamily="2" charset="-122"/>
                  <a:ea typeface="宋体" panose="02010600030101010101" pitchFamily="2" charset="-122"/>
                  <a:cs typeface="思源黑体 CN Medium" panose="020B0600000000000000" pitchFamily="34" charset="-122"/>
                </a:rPr>
                <a:t>分享。</a:t>
              </a:r>
              <a:endPara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3695" y="1363980"/>
            <a:ext cx="4454525" cy="5015865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2004060" y="334645"/>
            <a:ext cx="494982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dirty="0">
                <a:solidFill>
                  <a:srgbClr val="497568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二、</a:t>
            </a:r>
            <a:r>
              <a:rPr lang="zh-CN" altLang="en-US" sz="3200" dirty="0">
                <a:solidFill>
                  <a:srgbClr val="497568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+mn-ea"/>
              </a:rPr>
              <a:t>从“课前”到“</a:t>
            </a:r>
            <a:r>
              <a:rPr lang="zh-CN" altLang="en-US" sz="3200" dirty="0">
                <a:solidFill>
                  <a:srgbClr val="497568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+mn-ea"/>
              </a:rPr>
              <a:t>课后”</a:t>
            </a:r>
            <a:endParaRPr lang="zh-CN" altLang="en-US" sz="3200" dirty="0">
              <a:solidFill>
                <a:srgbClr val="497568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  <a:sym typeface="+mn-ea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080" y="2437130"/>
            <a:ext cx="1786890" cy="1228725"/>
          </a:xfrm>
          <a:prstGeom prst="rect">
            <a:avLst/>
          </a:prstGeom>
          <a:solidFill>
            <a:srgbClr val="497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Medium" panose="020B0600000000000000" pitchFamily="34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3810" y="1619885"/>
            <a:ext cx="17862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dirty="0">
                <a:solidFill>
                  <a:schemeClr val="tx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课前预习</a:t>
            </a:r>
            <a:endParaRPr lang="zh-CN" altLang="en-US" dirty="0">
              <a:solidFill>
                <a:schemeClr val="tx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3810" y="2879725"/>
            <a:ext cx="17862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课中探究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-6350" y="3916045"/>
            <a:ext cx="17862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课后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反思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885" y="1539240"/>
            <a:ext cx="4542790" cy="51269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0630" y="1820545"/>
            <a:ext cx="4458335" cy="48450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1150" y="2047875"/>
            <a:ext cx="5375910" cy="43548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805" y="1716405"/>
            <a:ext cx="4982210" cy="47885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78689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思源黑体 CN Medium" panose="020B0600000000000000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1774190" y="1228725"/>
            <a:ext cx="10417810" cy="0"/>
          </a:xfrm>
          <a:prstGeom prst="line">
            <a:avLst/>
          </a:prstGeom>
          <a:ln w="15875">
            <a:solidFill>
              <a:srgbClr val="497568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" name="矩形 25"/>
          <p:cNvSpPr/>
          <p:nvPr/>
        </p:nvSpPr>
        <p:spPr>
          <a:xfrm>
            <a:off x="11930743" y="0"/>
            <a:ext cx="261257" cy="1228726"/>
          </a:xfrm>
          <a:prstGeom prst="rect">
            <a:avLst/>
          </a:prstGeom>
          <a:solidFill>
            <a:srgbClr val="497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Medium" panose="020B0600000000000000" pitchFamily="34" charset="-122"/>
            </a:endParaRPr>
          </a:p>
        </p:txBody>
      </p:sp>
      <p:pic>
        <p:nvPicPr>
          <p:cNvPr id="14" name="图片 13" descr="校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74190" cy="1229360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2004060" y="1649095"/>
            <a:ext cx="4485640" cy="1786255"/>
            <a:chOff x="3156" y="2597"/>
            <a:chExt cx="7064" cy="2813"/>
          </a:xfrm>
        </p:grpSpPr>
        <p:sp>
          <p:nvSpPr>
            <p:cNvPr id="45" name="文本框 44"/>
            <p:cNvSpPr txBox="1"/>
            <p:nvPr/>
          </p:nvSpPr>
          <p:spPr>
            <a:xfrm>
              <a:off x="3242" y="3528"/>
              <a:ext cx="6861" cy="1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171450" indent="-171450">
                <a:lnSpc>
                  <a:spcPct val="125000"/>
                </a:lnSpc>
                <a:buClr>
                  <a:srgbClr val="497568"/>
                </a:buClr>
                <a:buFont typeface="思源黑体 CN Light" panose="020B0300000000000000" pitchFamily="34" charset="-122"/>
                <a:buChar char="l"/>
              </a:pPr>
              <a:r>
                <a:rPr lang="zh-CN" altLang="en-US" dirty="0">
                  <a:latin typeface="宋体" panose="02010600030101010101" pitchFamily="2" charset="-122"/>
                  <a:ea typeface="宋体" panose="02010600030101010101" pitchFamily="2" charset="-122"/>
                  <a:cs typeface="思源黑体 CN Medium" panose="020B0600000000000000" pitchFamily="34" charset="-122"/>
                </a:rPr>
                <a:t>主要包含三个方面，内容理解、课堂表现及反思，既可作为复习资源，亦可作为自己的学习</a:t>
              </a:r>
              <a:r>
                <a:rPr lang="zh-CN" altLang="en-US" dirty="0">
                  <a:latin typeface="宋体" panose="02010600030101010101" pitchFamily="2" charset="-122"/>
                  <a:ea typeface="宋体" panose="02010600030101010101" pitchFamily="2" charset="-122"/>
                  <a:cs typeface="思源黑体 CN Medium" panose="020B0600000000000000" pitchFamily="34" charset="-122"/>
                </a:rPr>
                <a:t>档案。</a:t>
              </a:r>
              <a:endPara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3300" y="2597"/>
              <a:ext cx="5553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5000"/>
                </a:lnSpc>
              </a:pPr>
              <a:r>
                <a:rPr lang="zh-CN" altLang="en-US" sz="1600" b="1" dirty="0">
                  <a:solidFill>
                    <a:srgbClr val="497568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填写自我评价量</a:t>
              </a:r>
              <a:r>
                <a:rPr lang="zh-CN" altLang="en-US" sz="1600" b="1" dirty="0">
                  <a:solidFill>
                    <a:srgbClr val="497568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表</a:t>
              </a:r>
              <a:endParaRPr lang="zh-CN" altLang="en-US" sz="1600" b="1" dirty="0">
                <a:solidFill>
                  <a:srgbClr val="49756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3156" y="3474"/>
              <a:ext cx="7055" cy="1936"/>
            </a:xfrm>
            <a:prstGeom prst="rect">
              <a:avLst/>
            </a:prstGeom>
            <a:noFill/>
            <a:ln>
              <a:solidFill>
                <a:srgbClr val="497568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思源黑体 CN Medium" panose="020B0600000000000000" pitchFamily="34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3156" y="3221"/>
              <a:ext cx="7064" cy="253"/>
            </a:xfrm>
            <a:prstGeom prst="rect">
              <a:avLst/>
            </a:prstGeom>
            <a:solidFill>
              <a:srgbClr val="497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31" name="图片 30" descr="截屏2024-02-27 21.39.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900" y="1649730"/>
            <a:ext cx="5277485" cy="4616450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2004060" y="334645"/>
            <a:ext cx="494982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l"/>
            <a:r>
              <a:rPr lang="zh-CN" altLang="en-US" sz="3200" dirty="0">
                <a:solidFill>
                  <a:srgbClr val="497568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二、</a:t>
            </a:r>
            <a:r>
              <a:rPr lang="zh-CN" altLang="en-US" sz="3200" dirty="0">
                <a:solidFill>
                  <a:srgbClr val="497568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+mn-ea"/>
              </a:rPr>
              <a:t>从“课前”到“</a:t>
            </a:r>
            <a:r>
              <a:rPr lang="zh-CN" altLang="en-US" sz="3200" dirty="0">
                <a:solidFill>
                  <a:srgbClr val="497568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+mn-ea"/>
              </a:rPr>
              <a:t>课后”</a:t>
            </a:r>
            <a:endParaRPr lang="zh-CN" altLang="en-US" sz="3200" dirty="0">
              <a:solidFill>
                <a:srgbClr val="497568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  <a:sym typeface="+mn-ea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810" y="3435350"/>
            <a:ext cx="1786890" cy="1228090"/>
          </a:xfrm>
          <a:prstGeom prst="rect">
            <a:avLst/>
          </a:prstGeom>
          <a:solidFill>
            <a:srgbClr val="497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Medium" panose="020B0600000000000000" pitchFamily="3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3810" y="1619885"/>
            <a:ext cx="17862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课前预习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3810" y="2742565"/>
            <a:ext cx="17862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课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中探究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-6350" y="3865245"/>
            <a:ext cx="17862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课后反思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786890" cy="12293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思源黑体 CN Medium" panose="020B0600000000000000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-37465" y="1228725"/>
            <a:ext cx="12229465" cy="0"/>
          </a:xfrm>
          <a:prstGeom prst="line">
            <a:avLst/>
          </a:prstGeom>
          <a:ln w="15875">
            <a:solidFill>
              <a:srgbClr val="497568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2004060" y="334645"/>
            <a:ext cx="800798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dirty="0">
                <a:solidFill>
                  <a:srgbClr val="497568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三、学思践悟，以知促</a:t>
            </a:r>
            <a:r>
              <a:rPr lang="zh-CN" altLang="en-US" sz="3200" dirty="0">
                <a:solidFill>
                  <a:srgbClr val="497568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行</a:t>
            </a:r>
            <a:endParaRPr lang="zh-CN" altLang="en-US" sz="3200" dirty="0">
              <a:solidFill>
                <a:srgbClr val="497568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1930743" y="0"/>
            <a:ext cx="261257" cy="1228726"/>
          </a:xfrm>
          <a:prstGeom prst="rect">
            <a:avLst/>
          </a:prstGeom>
          <a:solidFill>
            <a:srgbClr val="497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Medium" panose="020B0600000000000000" pitchFamily="34" charset="-122"/>
            </a:endParaRPr>
          </a:p>
        </p:txBody>
      </p:sp>
      <p:pic>
        <p:nvPicPr>
          <p:cNvPr id="14" name="图片 13" descr="校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74190" cy="12293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20" y="1391285"/>
            <a:ext cx="6594475" cy="52495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720" y="1499235"/>
            <a:ext cx="8860790" cy="5265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786890" cy="12293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思源黑体 CN Medium" panose="020B0600000000000000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-37465" y="1228725"/>
            <a:ext cx="12229465" cy="0"/>
          </a:xfrm>
          <a:prstGeom prst="line">
            <a:avLst/>
          </a:prstGeom>
          <a:ln w="15875">
            <a:solidFill>
              <a:srgbClr val="497568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2004060" y="334645"/>
            <a:ext cx="800798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dirty="0">
                <a:solidFill>
                  <a:srgbClr val="497568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三、学思践悟，以知促</a:t>
            </a:r>
            <a:r>
              <a:rPr lang="zh-CN" altLang="en-US" sz="3200" dirty="0">
                <a:solidFill>
                  <a:srgbClr val="497568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行</a:t>
            </a:r>
            <a:endParaRPr lang="zh-CN" altLang="en-US" sz="3200" dirty="0">
              <a:solidFill>
                <a:srgbClr val="497568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1930743" y="0"/>
            <a:ext cx="261257" cy="1228726"/>
          </a:xfrm>
          <a:prstGeom prst="rect">
            <a:avLst/>
          </a:prstGeom>
          <a:solidFill>
            <a:srgbClr val="497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Medium" panose="020B0600000000000000" pitchFamily="34" charset="-122"/>
            </a:endParaRPr>
          </a:p>
        </p:txBody>
      </p:sp>
      <p:pic>
        <p:nvPicPr>
          <p:cNvPr id="14" name="图片 13" descr="校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74190" cy="12293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15" y="1403350"/>
            <a:ext cx="5193030" cy="51549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670" y="1539240"/>
            <a:ext cx="5867400" cy="50888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5040" y="1539240"/>
            <a:ext cx="5895975" cy="5182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12192000" cy="152400"/>
          </a:xfrm>
          <a:prstGeom prst="rect">
            <a:avLst/>
          </a:prstGeom>
          <a:solidFill>
            <a:srgbClr val="497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Medium" panose="020B0600000000000000" pitchFamily="34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0" y="6705600"/>
            <a:ext cx="12192000" cy="152400"/>
          </a:xfrm>
          <a:prstGeom prst="rect">
            <a:avLst/>
          </a:prstGeom>
          <a:solidFill>
            <a:srgbClr val="497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Medium" panose="020B0600000000000000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1770" y="1357630"/>
            <a:ext cx="4007485" cy="37693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655" y="1357630"/>
            <a:ext cx="3850640" cy="37693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8060" y="1357630"/>
            <a:ext cx="3298825" cy="376936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786890" cy="12293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思源黑体 CN Medium" panose="020B0600000000000000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-37465" y="1228725"/>
            <a:ext cx="12229465" cy="0"/>
          </a:xfrm>
          <a:prstGeom prst="line">
            <a:avLst/>
          </a:prstGeom>
          <a:ln w="15875">
            <a:solidFill>
              <a:srgbClr val="497568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2004060" y="334645"/>
            <a:ext cx="800798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dirty="0">
                <a:solidFill>
                  <a:srgbClr val="497568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三、学思践悟，以知促</a:t>
            </a:r>
            <a:r>
              <a:rPr lang="zh-CN" altLang="en-US" sz="3200" dirty="0">
                <a:solidFill>
                  <a:srgbClr val="497568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行</a:t>
            </a:r>
            <a:endParaRPr lang="zh-CN" altLang="en-US" sz="3200" dirty="0">
              <a:solidFill>
                <a:srgbClr val="497568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1930743" y="0"/>
            <a:ext cx="261257" cy="1228726"/>
          </a:xfrm>
          <a:prstGeom prst="rect">
            <a:avLst/>
          </a:prstGeom>
          <a:solidFill>
            <a:srgbClr val="497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Medium" panose="020B0600000000000000" pitchFamily="34" charset="-122"/>
            </a:endParaRPr>
          </a:p>
        </p:txBody>
      </p:sp>
      <p:pic>
        <p:nvPicPr>
          <p:cNvPr id="14" name="图片 13" descr="校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74190" cy="1229360"/>
          </a:xfrm>
          <a:prstGeom prst="rect">
            <a:avLst/>
          </a:prstGeom>
        </p:spPr>
      </p:pic>
      <p:grpSp>
        <p:nvGrpSpPr>
          <p:cNvPr id="44" name="组合 43"/>
          <p:cNvGrpSpPr/>
          <p:nvPr/>
        </p:nvGrpSpPr>
        <p:grpSpPr>
          <a:xfrm>
            <a:off x="4076065" y="1866900"/>
            <a:ext cx="7269480" cy="1301115"/>
            <a:chOff x="6419" y="2940"/>
            <a:chExt cx="11448" cy="2049"/>
          </a:xfrm>
        </p:grpSpPr>
        <p:sp>
          <p:nvSpPr>
            <p:cNvPr id="27" name="任意多边形: 形状 20"/>
            <p:cNvSpPr/>
            <p:nvPr/>
          </p:nvSpPr>
          <p:spPr>
            <a:xfrm>
              <a:off x="7699" y="2940"/>
              <a:ext cx="10168" cy="2025"/>
            </a:xfrm>
            <a:custGeom>
              <a:avLst/>
              <a:gdLst>
                <a:gd name="connsiteX0" fmla="*/ 0 w 5986195"/>
                <a:gd name="connsiteY0" fmla="*/ 0 h 1440000"/>
                <a:gd name="connsiteX1" fmla="*/ 5986195 w 5986195"/>
                <a:gd name="connsiteY1" fmla="*/ 0 h 1440000"/>
                <a:gd name="connsiteX2" fmla="*/ 5986195 w 5986195"/>
                <a:gd name="connsiteY2" fmla="*/ 1440000 h 1440000"/>
                <a:gd name="connsiteX3" fmla="*/ 369475 w 5986195"/>
                <a:gd name="connsiteY3" fmla="*/ 144000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86195" h="1440000">
                  <a:moveTo>
                    <a:pt x="0" y="0"/>
                  </a:moveTo>
                  <a:lnTo>
                    <a:pt x="5986195" y="0"/>
                  </a:lnTo>
                  <a:lnTo>
                    <a:pt x="5986195" y="1440000"/>
                  </a:lnTo>
                  <a:lnTo>
                    <a:pt x="369475" y="1440000"/>
                  </a:lnTo>
                  <a:close/>
                </a:path>
              </a:pathLst>
            </a:custGeom>
            <a:noFill/>
            <a:ln>
              <a:solidFill>
                <a:srgbClr val="497568"/>
              </a:solidFill>
            </a:ln>
            <a:extLst>
              <a:ext uri="{909E8E84-426E-40DD-AFC4-6F175D3DCCD1}">
                <a14:hiddenFill xmlns:a14="http://schemas.microsoft.com/office/drawing/2010/main">
                  <a:gradFill flip="none" rotWithShape="1">
                    <a:gsLst>
                      <a:gs pos="0">
                        <a:srgbClr val="BAD4CD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>
                <a:cs typeface="思源黑体 CN Medium" panose="020B0600000000000000" pitchFamily="34" charset="-122"/>
              </a:endParaRPr>
            </a:p>
          </p:txBody>
        </p:sp>
        <p:sp>
          <p:nvSpPr>
            <p:cNvPr id="29" name="任意多边形: 形状 22"/>
            <p:cNvSpPr/>
            <p:nvPr/>
          </p:nvSpPr>
          <p:spPr>
            <a:xfrm>
              <a:off x="6419" y="2965"/>
              <a:ext cx="1280" cy="2025"/>
            </a:xfrm>
            <a:custGeom>
              <a:avLst/>
              <a:gdLst>
                <a:gd name="connsiteX0" fmla="*/ 406400 w 812800"/>
                <a:gd name="connsiteY0" fmla="*/ 0 h 1440000"/>
                <a:gd name="connsiteX1" fmla="*/ 812800 w 812800"/>
                <a:gd name="connsiteY1" fmla="*/ 1440000 h 1440000"/>
                <a:gd name="connsiteX2" fmla="*/ 0 w 812800"/>
                <a:gd name="connsiteY2" fmla="*/ 1440000 h 1440000"/>
                <a:gd name="connsiteX3" fmla="*/ 406400 w 812800"/>
                <a:gd name="connsiteY3" fmla="*/ 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2800" h="1440000">
                  <a:moveTo>
                    <a:pt x="406400" y="0"/>
                  </a:moveTo>
                  <a:lnTo>
                    <a:pt x="812800" y="1440000"/>
                  </a:lnTo>
                  <a:lnTo>
                    <a:pt x="0" y="14400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9DEC9"/>
            </a:solidFill>
            <a:ln>
              <a:noFill/>
            </a:ln>
            <a:scene3d>
              <a:camera prst="isometricOffAxis2Left"/>
              <a:lightRig rig="twoPt" dir="t">
                <a:rot lat="0" lon="0" rev="0"/>
              </a:lightRig>
            </a:scene3d>
            <a:sp3d extrusionH="254000" prstMaterial="flat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>
                <a:cs typeface="思源黑体 CN Medium" panose="020B0600000000000000" pitchFamily="34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8339" y="3713"/>
              <a:ext cx="9527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>
                <a:lnSpc>
                  <a:spcPct val="125000"/>
                </a:lnSpc>
              </a:pPr>
              <a:r>
                <a:rPr lang="zh-CN" altLang="en-US" sz="1600" dirty="0"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Medium" panose="020B0600000000000000" pitchFamily="34" charset="-122"/>
                </a:rPr>
                <a:t>大任务是单元的主线，是引导教学的核心，一个好的情境创设，不仅能激起学生的挑战兴趣，还能促进学生的深度学习。</a:t>
              </a:r>
              <a:endParaRPr lang="zh-CN" altLang="en-US" sz="1600" dirty="0"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8339" y="3055"/>
              <a:ext cx="5850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5000"/>
                </a:lnSpc>
              </a:pPr>
              <a:r>
                <a:rPr lang="zh-CN" altLang="en-US" sz="1600" b="1" dirty="0">
                  <a:solidFill>
                    <a:srgbClr val="497568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大单元、大任务、大情境的</a:t>
              </a:r>
              <a:r>
                <a:rPr lang="zh-CN" altLang="en-US" sz="1600" b="1" dirty="0">
                  <a:solidFill>
                    <a:srgbClr val="497568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确定</a:t>
              </a:r>
              <a:endParaRPr lang="zh-CN" altLang="en-US" sz="1600" b="1" dirty="0">
                <a:solidFill>
                  <a:srgbClr val="49756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3263265" y="4827270"/>
            <a:ext cx="8813165" cy="1372870"/>
            <a:chOff x="5139" y="7602"/>
            <a:chExt cx="13879" cy="2162"/>
          </a:xfrm>
        </p:grpSpPr>
        <p:sp>
          <p:nvSpPr>
            <p:cNvPr id="30" name="任意多边形: 形状 23"/>
            <p:cNvSpPr/>
            <p:nvPr/>
          </p:nvSpPr>
          <p:spPr>
            <a:xfrm>
              <a:off x="5139" y="7602"/>
              <a:ext cx="3840" cy="2025"/>
            </a:xfrm>
            <a:custGeom>
              <a:avLst/>
              <a:gdLst>
                <a:gd name="connsiteX0" fmla="*/ 406400 w 2438399"/>
                <a:gd name="connsiteY0" fmla="*/ 0 h 1440000"/>
                <a:gd name="connsiteX1" fmla="*/ 2032000 w 2438399"/>
                <a:gd name="connsiteY1" fmla="*/ 0 h 1440000"/>
                <a:gd name="connsiteX2" fmla="*/ 2438399 w 2438399"/>
                <a:gd name="connsiteY2" fmla="*/ 1440000 h 1440000"/>
                <a:gd name="connsiteX3" fmla="*/ 0 w 2438399"/>
                <a:gd name="connsiteY3" fmla="*/ 1440000 h 1440000"/>
                <a:gd name="connsiteX4" fmla="*/ 406400 w 2438399"/>
                <a:gd name="connsiteY4" fmla="*/ 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8399" h="1440000">
                  <a:moveTo>
                    <a:pt x="406400" y="0"/>
                  </a:moveTo>
                  <a:lnTo>
                    <a:pt x="2032000" y="0"/>
                  </a:lnTo>
                  <a:lnTo>
                    <a:pt x="2438399" y="1440000"/>
                  </a:lnTo>
                  <a:lnTo>
                    <a:pt x="0" y="14400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497568"/>
            </a:solidFill>
            <a:ln>
              <a:noFill/>
            </a:ln>
            <a:scene3d>
              <a:camera prst="isometricOffAxis2Left"/>
              <a:lightRig rig="twoPt" dir="t">
                <a:rot lat="0" lon="0" rev="0"/>
              </a:lightRig>
            </a:scene3d>
            <a:sp3d extrusionH="254000" prstMaterial="flat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>
                <a:cs typeface="思源黑体 CN Medium" panose="020B0600000000000000" pitchFamily="34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9492" y="8527"/>
              <a:ext cx="9526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>
                <a:lnSpc>
                  <a:spcPct val="125000"/>
                </a:lnSpc>
              </a:pPr>
              <a:r>
                <a:rPr lang="zh-CN" altLang="en-US" sz="1600" dirty="0"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Medium" panose="020B0600000000000000" pitchFamily="34" charset="-122"/>
                </a:rPr>
                <a:t>平行班的基础比较薄弱，学生基础差距大，需要正确处理教学中的“差”和“</a:t>
              </a:r>
              <a:r>
                <a:rPr lang="zh-CN" altLang="en-US" sz="1600" dirty="0"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Medium" panose="020B0600000000000000" pitchFamily="34" charset="-122"/>
                </a:rPr>
                <a:t>异”。</a:t>
              </a:r>
              <a:endParaRPr lang="zh-CN" altLang="en-US" sz="1600" dirty="0"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9217" y="7887"/>
              <a:ext cx="8650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5000"/>
                </a:lnSpc>
              </a:pPr>
              <a:r>
                <a:rPr lang="zh-CN" altLang="en-US" sz="1600" b="1" dirty="0">
                  <a:solidFill>
                    <a:srgbClr val="497568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如何实现学历案的分层</a:t>
              </a:r>
              <a:r>
                <a:rPr lang="zh-CN" altLang="en-US" sz="1600" b="1" dirty="0">
                  <a:solidFill>
                    <a:srgbClr val="497568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教学</a:t>
              </a:r>
              <a:endParaRPr lang="zh-CN" altLang="en-US" sz="1600" b="1" dirty="0">
                <a:solidFill>
                  <a:srgbClr val="49756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9" name="任意多边形: 形状 20"/>
            <p:cNvSpPr/>
            <p:nvPr/>
          </p:nvSpPr>
          <p:spPr>
            <a:xfrm>
              <a:off x="8850" y="7740"/>
              <a:ext cx="10168" cy="2025"/>
            </a:xfrm>
            <a:custGeom>
              <a:avLst/>
              <a:gdLst>
                <a:gd name="connsiteX0" fmla="*/ 0 w 5986195"/>
                <a:gd name="connsiteY0" fmla="*/ 0 h 1440000"/>
                <a:gd name="connsiteX1" fmla="*/ 5986195 w 5986195"/>
                <a:gd name="connsiteY1" fmla="*/ 0 h 1440000"/>
                <a:gd name="connsiteX2" fmla="*/ 5986195 w 5986195"/>
                <a:gd name="connsiteY2" fmla="*/ 1440000 h 1440000"/>
                <a:gd name="connsiteX3" fmla="*/ 369475 w 5986195"/>
                <a:gd name="connsiteY3" fmla="*/ 144000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86195" h="1440000">
                  <a:moveTo>
                    <a:pt x="0" y="0"/>
                  </a:moveTo>
                  <a:lnTo>
                    <a:pt x="5986195" y="0"/>
                  </a:lnTo>
                  <a:lnTo>
                    <a:pt x="5986195" y="1440000"/>
                  </a:lnTo>
                  <a:lnTo>
                    <a:pt x="369475" y="1440000"/>
                  </a:lnTo>
                  <a:close/>
                </a:path>
              </a:pathLst>
            </a:custGeom>
            <a:noFill/>
            <a:ln>
              <a:solidFill>
                <a:srgbClr val="497568"/>
              </a:solidFill>
            </a:ln>
            <a:extLst>
              <a:ext uri="{909E8E84-426E-40DD-AFC4-6F175D3DCCD1}">
                <a14:hiddenFill xmlns:a14="http://schemas.microsoft.com/office/drawing/2010/main">
                  <a:gradFill flip="none" rotWithShape="1">
                    <a:gsLst>
                      <a:gs pos="0">
                        <a:srgbClr val="BAD4CD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3681730" y="3347085"/>
            <a:ext cx="7999095" cy="1298575"/>
            <a:chOff x="5798" y="5271"/>
            <a:chExt cx="12597" cy="2045"/>
          </a:xfrm>
        </p:grpSpPr>
        <p:sp>
          <p:nvSpPr>
            <p:cNvPr id="28" name="任意多边形: 形状 21"/>
            <p:cNvSpPr/>
            <p:nvPr/>
          </p:nvSpPr>
          <p:spPr>
            <a:xfrm>
              <a:off x="5798" y="5271"/>
              <a:ext cx="2560" cy="2025"/>
            </a:xfrm>
            <a:custGeom>
              <a:avLst/>
              <a:gdLst>
                <a:gd name="connsiteX0" fmla="*/ 406400 w 1625600"/>
                <a:gd name="connsiteY0" fmla="*/ 0 h 1440000"/>
                <a:gd name="connsiteX1" fmla="*/ 1219200 w 1625600"/>
                <a:gd name="connsiteY1" fmla="*/ 0 h 1440000"/>
                <a:gd name="connsiteX2" fmla="*/ 1625600 w 1625600"/>
                <a:gd name="connsiteY2" fmla="*/ 1440000 h 1440000"/>
                <a:gd name="connsiteX3" fmla="*/ 0 w 1625600"/>
                <a:gd name="connsiteY3" fmla="*/ 1440000 h 1440000"/>
                <a:gd name="connsiteX4" fmla="*/ 406400 w 1625600"/>
                <a:gd name="connsiteY4" fmla="*/ 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5600" h="1440000">
                  <a:moveTo>
                    <a:pt x="406400" y="0"/>
                  </a:moveTo>
                  <a:lnTo>
                    <a:pt x="1219200" y="0"/>
                  </a:lnTo>
                  <a:lnTo>
                    <a:pt x="1625600" y="1440000"/>
                  </a:lnTo>
                  <a:lnTo>
                    <a:pt x="0" y="14400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6E8B74"/>
            </a:solidFill>
            <a:ln>
              <a:noFill/>
            </a:ln>
            <a:scene3d>
              <a:camera prst="isometricOffAxis2Left"/>
              <a:lightRig rig="twoPt" dir="t">
                <a:rot lat="0" lon="0" rev="0"/>
              </a:lightRig>
            </a:scene3d>
            <a:sp3d extrusionH="254000" prstMaterial="flat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>
                <a:cs typeface="思源黑体 CN Medium" panose="020B0600000000000000" pitchFamily="34" charset="-122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8998" y="5397"/>
              <a:ext cx="479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5000"/>
                </a:lnSpc>
              </a:pPr>
              <a:r>
                <a:rPr lang="zh-CN" altLang="en-US" sz="1600" b="1" dirty="0">
                  <a:solidFill>
                    <a:srgbClr val="497568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如何验证学历案的使用</a:t>
              </a:r>
              <a:r>
                <a:rPr lang="zh-CN" altLang="en-US" sz="1600" b="1" dirty="0">
                  <a:solidFill>
                    <a:srgbClr val="497568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效果</a:t>
              </a:r>
              <a:endParaRPr lang="zh-CN" altLang="en-US" sz="1600" b="1" dirty="0">
                <a:solidFill>
                  <a:srgbClr val="49756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8" name="任意多边形: 形状 20"/>
            <p:cNvSpPr/>
            <p:nvPr/>
          </p:nvSpPr>
          <p:spPr>
            <a:xfrm>
              <a:off x="8227" y="5292"/>
              <a:ext cx="10168" cy="2025"/>
            </a:xfrm>
            <a:custGeom>
              <a:avLst/>
              <a:gdLst>
                <a:gd name="connsiteX0" fmla="*/ 0 w 5986195"/>
                <a:gd name="connsiteY0" fmla="*/ 0 h 1440000"/>
                <a:gd name="connsiteX1" fmla="*/ 5986195 w 5986195"/>
                <a:gd name="connsiteY1" fmla="*/ 0 h 1440000"/>
                <a:gd name="connsiteX2" fmla="*/ 5986195 w 5986195"/>
                <a:gd name="connsiteY2" fmla="*/ 1440000 h 1440000"/>
                <a:gd name="connsiteX3" fmla="*/ 369475 w 5986195"/>
                <a:gd name="connsiteY3" fmla="*/ 144000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86195" h="1440000">
                  <a:moveTo>
                    <a:pt x="0" y="0"/>
                  </a:moveTo>
                  <a:lnTo>
                    <a:pt x="5986195" y="0"/>
                  </a:lnTo>
                  <a:lnTo>
                    <a:pt x="5986195" y="1440000"/>
                  </a:lnTo>
                  <a:lnTo>
                    <a:pt x="369475" y="1440000"/>
                  </a:lnTo>
                  <a:close/>
                </a:path>
              </a:pathLst>
            </a:custGeom>
            <a:noFill/>
            <a:ln>
              <a:solidFill>
                <a:srgbClr val="497568"/>
              </a:solidFill>
            </a:ln>
            <a:extLst>
              <a:ext uri="{909E8E84-426E-40DD-AFC4-6F175D3DCCD1}">
                <a14:hiddenFill xmlns:a14="http://schemas.microsoft.com/office/drawing/2010/main">
                  <a:gradFill flip="none" rotWithShape="1">
                    <a:gsLst>
                      <a:gs pos="0">
                        <a:srgbClr val="BAD4CD"/>
                      </a:gs>
                      <a:gs pos="100000">
                        <a:schemeClr val="bg1"/>
                      </a:gs>
                    </a:gsLst>
                    <a:lin ang="0" scaled="1"/>
                    <a:tileRect/>
                  </a:gra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zh-CN" altLang="en-US">
                <a:cs typeface="思源黑体 CN Medium" panose="020B0600000000000000" pitchFamily="34" charset="-122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8850" y="6059"/>
              <a:ext cx="9527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>
                <a:lnSpc>
                  <a:spcPct val="125000"/>
                </a:lnSpc>
              </a:pPr>
              <a:r>
                <a:rPr lang="zh-CN" altLang="en-US" sz="1600" dirty="0"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Medium" panose="020B0600000000000000" pitchFamily="34" charset="-122"/>
                </a:rPr>
                <a:t>学历案的使用要依托于一定的课堂模式，更好地实现教学评一致性，拓展评价方式，突出学历案的</a:t>
              </a:r>
              <a:r>
                <a:rPr lang="zh-CN" altLang="en-US" sz="1600" dirty="0"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Medium" panose="020B0600000000000000" pitchFamily="34" charset="-122"/>
                </a:rPr>
                <a:t>优势，有待进一步探索。</a:t>
              </a:r>
              <a:endParaRPr lang="zh-CN" altLang="en-US" sz="1600" dirty="0"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43" name="图片 42" descr="IMG_9939"/>
          <p:cNvPicPr>
            <a:picLocks noChangeAspect="1"/>
          </p:cNvPicPr>
          <p:nvPr/>
        </p:nvPicPr>
        <p:blipFill>
          <a:blip r:embed="rId2"/>
          <a:srcRect l="14587" r="14875"/>
          <a:stretch>
            <a:fillRect/>
          </a:stretch>
        </p:blipFill>
        <p:spPr>
          <a:xfrm>
            <a:off x="421640" y="1713865"/>
            <a:ext cx="3270250" cy="4250055"/>
          </a:xfrm>
          <a:prstGeom prst="rect">
            <a:avLst/>
          </a:prstGeom>
          <a:scene3d>
            <a:camera prst="orthographicFront">
              <a:rot lat="0" lon="0" rev="2070000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189271" y="171450"/>
            <a:ext cx="11813458" cy="6515100"/>
          </a:xfrm>
          <a:prstGeom prst="rect">
            <a:avLst/>
          </a:prstGeom>
          <a:noFill/>
          <a:ln w="25400">
            <a:solidFill>
              <a:srgbClr val="497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48030" y="2146300"/>
            <a:ext cx="1088072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教育是一种“慢”的艺术，其效果往往是后显的。做教育不能太功利，要有一种“板凳要坐十年冷，育人要看十年后”的胸怀和定力；要有立足当前，着眼未来的智慧和勇气。</a:t>
            </a:r>
            <a:endParaRPr lang="zh-CN" altLang="en-US" sz="3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r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——《教案的革命：基于课程标准的学历案》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1562100"/>
            <a:ext cx="12192000" cy="2870200"/>
          </a:xfrm>
          <a:prstGeom prst="rect">
            <a:avLst/>
          </a:prstGeom>
          <a:solidFill>
            <a:srgbClr val="497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05485" y="2416175"/>
            <a:ext cx="1078166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>
                <a:solidFill>
                  <a:schemeClr val="bg1"/>
                </a:solidFill>
                <a:latin typeface="汉仪颜楷简" panose="00020600040101010101" charset="-122"/>
                <a:ea typeface="汉仪颜楷简" panose="00020600040101010101" charset="-122"/>
                <a:sym typeface="+mn-ea"/>
              </a:rPr>
              <a:t>云程发轫，行远自迩</a:t>
            </a:r>
            <a:endParaRPr lang="zh-CN" altLang="en-US" sz="8800" b="1" dirty="0">
              <a:solidFill>
                <a:schemeClr val="bg1"/>
              </a:solidFill>
              <a:latin typeface="汉仪颜楷简" panose="00020600040101010101" charset="-122"/>
              <a:ea typeface="汉仪颜楷简" panose="0002060004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89271" y="171450"/>
            <a:ext cx="11813458" cy="6515100"/>
          </a:xfrm>
          <a:prstGeom prst="rect">
            <a:avLst/>
          </a:prstGeom>
          <a:noFill/>
          <a:ln w="25400">
            <a:solidFill>
              <a:srgbClr val="497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思源黑体 CN Medium" panose="020B0600000000000000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823970" y="4565650"/>
            <a:ext cx="4533900" cy="462280"/>
            <a:chOff x="6111" y="6369"/>
            <a:chExt cx="7140" cy="728"/>
          </a:xfrm>
        </p:grpSpPr>
        <p:grpSp>
          <p:nvGrpSpPr>
            <p:cNvPr id="3" name="组合 2"/>
            <p:cNvGrpSpPr/>
            <p:nvPr/>
          </p:nvGrpSpPr>
          <p:grpSpPr>
            <a:xfrm>
              <a:off x="6111" y="6369"/>
              <a:ext cx="7140" cy="728"/>
              <a:chOff x="3881586" y="4529200"/>
              <a:chExt cx="4533752" cy="478980"/>
            </a:xfrm>
          </p:grpSpPr>
          <p:cxnSp>
            <p:nvCxnSpPr>
              <p:cNvPr id="24" name="直接连接符 23"/>
              <p:cNvCxnSpPr/>
              <p:nvPr/>
            </p:nvCxnSpPr>
            <p:spPr>
              <a:xfrm>
                <a:off x="3881586" y="4529200"/>
                <a:ext cx="4533752" cy="0"/>
              </a:xfrm>
              <a:prstGeom prst="line">
                <a:avLst/>
              </a:prstGeom>
              <a:ln w="95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53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/>
              <p:nvPr/>
            </p:nvCxnSpPr>
            <p:spPr>
              <a:xfrm>
                <a:off x="3881586" y="5008180"/>
                <a:ext cx="4533752" cy="0"/>
              </a:xfrm>
              <a:prstGeom prst="line">
                <a:avLst/>
              </a:prstGeom>
              <a:ln w="9525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53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合 15"/>
            <p:cNvGrpSpPr/>
            <p:nvPr/>
          </p:nvGrpSpPr>
          <p:grpSpPr>
            <a:xfrm>
              <a:off x="6408" y="6625"/>
              <a:ext cx="6544" cy="218"/>
              <a:chOff x="4029868" y="4708525"/>
              <a:chExt cx="4155593" cy="138113"/>
            </a:xfrm>
          </p:grpSpPr>
          <p:sp>
            <p:nvSpPr>
              <p:cNvPr id="26" name="菱形 25"/>
              <p:cNvSpPr/>
              <p:nvPr/>
            </p:nvSpPr>
            <p:spPr>
              <a:xfrm>
                <a:off x="4029868" y="4708525"/>
                <a:ext cx="138113" cy="138113"/>
              </a:xfrm>
              <a:prstGeom prst="diamond">
                <a:avLst/>
              </a:pr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菱形 26"/>
              <p:cNvSpPr/>
              <p:nvPr/>
            </p:nvSpPr>
            <p:spPr>
              <a:xfrm>
                <a:off x="8047348" y="4708525"/>
                <a:ext cx="138113" cy="138113"/>
              </a:xfrm>
              <a:prstGeom prst="diamond">
                <a:avLst/>
              </a:pr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5" name="矩形 34"/>
            <p:cNvSpPr/>
            <p:nvPr/>
          </p:nvSpPr>
          <p:spPr>
            <a:xfrm>
              <a:off x="7112" y="6418"/>
              <a:ext cx="5306" cy="628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algn="l">
                <a:buClrTx/>
                <a:buSzTx/>
                <a:buFontTx/>
              </a:pPr>
              <a:r>
                <a:rPr lang="zh-CN" altLang="en-US" sz="2000" b="1" dirty="0">
                  <a:solidFill>
                    <a:srgbClr val="497568"/>
                  </a:solidFill>
                  <a:latin typeface="思源宋体 CN SemiBold" panose="02020600000000000000" pitchFamily="18" charset="-122"/>
                  <a:ea typeface="思源宋体 CN SemiBold" panose="02020600000000000000" pitchFamily="18" charset="-122"/>
                  <a:cs typeface="思源黑体 CN Medium" panose="020B0600000000000000" pitchFamily="34" charset="-122"/>
                </a:rPr>
                <a:t>顺德区杏联初级中学 </a:t>
              </a:r>
              <a:r>
                <a:rPr lang="en-US" altLang="zh-CN" sz="2000" b="1" dirty="0">
                  <a:solidFill>
                    <a:srgbClr val="497568"/>
                  </a:solidFill>
                  <a:latin typeface="思源宋体 CN SemiBold" panose="02020600000000000000" pitchFamily="18" charset="-122"/>
                  <a:ea typeface="思源宋体 CN SemiBold" panose="02020600000000000000" pitchFamily="18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000" b="1" dirty="0">
                  <a:solidFill>
                    <a:srgbClr val="497568"/>
                  </a:solidFill>
                  <a:latin typeface="思源宋体 CN SemiBold" panose="02020600000000000000" pitchFamily="18" charset="-122"/>
                  <a:ea typeface="思源宋体 CN SemiBold" panose="02020600000000000000" pitchFamily="18" charset="-122"/>
                  <a:cs typeface="思源黑体 CN Medium" panose="020B0600000000000000" pitchFamily="34" charset="-122"/>
                </a:rPr>
                <a:t>郑月明</a:t>
              </a:r>
              <a:endParaRPr lang="zh-CN" altLang="en-US" sz="2000" b="1" dirty="0">
                <a:solidFill>
                  <a:srgbClr val="497568"/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4743450" y="5189855"/>
            <a:ext cx="25615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 dirty="0">
                <a:solidFill>
                  <a:srgbClr val="497568"/>
                </a:solidFill>
                <a:latin typeface="思源宋体 CN SemiBold" panose="02020600000000000000" pitchFamily="18" charset="-122"/>
                <a:ea typeface="思源宋体 CN SemiBold" panose="02020600000000000000" pitchFamily="18" charset="-122"/>
                <a:cs typeface="思源黑体 CN Medium" panose="020B0600000000000000" pitchFamily="34" charset="-122"/>
              </a:rPr>
              <a:t>2024年2月28日</a:t>
            </a:r>
            <a:endParaRPr lang="zh-CN" altLang="en-US" sz="2000" b="1" dirty="0">
              <a:solidFill>
                <a:srgbClr val="497568"/>
              </a:solidFill>
              <a:latin typeface="思源宋体 CN SemiBold" panose="02020600000000000000" pitchFamily="18" charset="-122"/>
              <a:ea typeface="思源宋体 CN SemiBold" panose="02020600000000000000" pitchFamily="18" charset="-122"/>
              <a:cs typeface="思源黑体 CN Medium" panose="020B0600000000000000" pitchFamily="34" charset="-122"/>
            </a:endParaRPr>
          </a:p>
        </p:txBody>
      </p:sp>
      <p:pic>
        <p:nvPicPr>
          <p:cNvPr id="17" name="图片 16" descr="校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21580" y="-196215"/>
            <a:ext cx="2148840" cy="19653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78689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思源黑体 CN Medium" panose="020B0600000000000000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0" y="1219200"/>
            <a:ext cx="1786890" cy="1228090"/>
          </a:xfrm>
          <a:prstGeom prst="rect">
            <a:avLst/>
          </a:prstGeom>
          <a:solidFill>
            <a:srgbClr val="497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1567815"/>
            <a:ext cx="1814195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“教”到“</a:t>
            </a: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学”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（导学</a:t>
            </a: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案）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10" y="2787650"/>
            <a:ext cx="17830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“学”到“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学会”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（课时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学历案）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3773170"/>
            <a:ext cx="17862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“只见树木，不见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森林”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（单元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学历案）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1774190" y="1228725"/>
            <a:ext cx="10417810" cy="0"/>
          </a:xfrm>
          <a:prstGeom prst="line">
            <a:avLst/>
          </a:prstGeom>
          <a:ln w="15875">
            <a:solidFill>
              <a:srgbClr val="497568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2004060" y="334645"/>
            <a:ext cx="583946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dirty="0">
                <a:solidFill>
                  <a:srgbClr val="497568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一、从“学案”到“学历案”</a:t>
            </a:r>
            <a:endParaRPr lang="zh-CN" altLang="en-US" sz="3200" dirty="0">
              <a:solidFill>
                <a:srgbClr val="497568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1930743" y="0"/>
            <a:ext cx="261257" cy="1228726"/>
          </a:xfrm>
          <a:prstGeom prst="rect">
            <a:avLst/>
          </a:prstGeom>
          <a:solidFill>
            <a:srgbClr val="497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Medium" panose="020B0600000000000000" pitchFamily="34" charset="-122"/>
            </a:endParaRPr>
          </a:p>
        </p:txBody>
      </p:sp>
      <p:pic>
        <p:nvPicPr>
          <p:cNvPr id="14" name="图片 13" descr="校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74190" cy="12293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060" y="1375410"/>
            <a:ext cx="5981065" cy="51466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120" y="1522095"/>
            <a:ext cx="6507480" cy="52431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3040" y="1739900"/>
            <a:ext cx="6657975" cy="4987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78689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思源黑体 CN Medium" panose="020B0600000000000000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0" y="1219200"/>
            <a:ext cx="1786890" cy="1228090"/>
          </a:xfrm>
          <a:prstGeom prst="rect">
            <a:avLst/>
          </a:prstGeom>
          <a:solidFill>
            <a:srgbClr val="497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1567815"/>
            <a:ext cx="1814195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“教”到“</a:t>
            </a: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学”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（导学</a:t>
            </a: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案）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10" y="2787650"/>
            <a:ext cx="17830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“学”到“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学会”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（课时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学历案）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3773170"/>
            <a:ext cx="17862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“只见树木，不见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森林”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（单元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学历案）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1774190" y="1228725"/>
            <a:ext cx="10417810" cy="0"/>
          </a:xfrm>
          <a:prstGeom prst="line">
            <a:avLst/>
          </a:prstGeom>
          <a:ln w="15875">
            <a:solidFill>
              <a:srgbClr val="497568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2004060" y="334645"/>
            <a:ext cx="583946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dirty="0">
                <a:solidFill>
                  <a:srgbClr val="497568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一、从“学案”到“学历案”</a:t>
            </a:r>
            <a:endParaRPr lang="zh-CN" altLang="en-US" sz="3200" dirty="0">
              <a:solidFill>
                <a:srgbClr val="497568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1930743" y="0"/>
            <a:ext cx="261257" cy="1228726"/>
          </a:xfrm>
          <a:prstGeom prst="rect">
            <a:avLst/>
          </a:prstGeom>
          <a:solidFill>
            <a:srgbClr val="497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Medium" panose="020B0600000000000000" pitchFamily="34" charset="-122"/>
            </a:endParaRPr>
          </a:p>
        </p:txBody>
      </p:sp>
      <p:pic>
        <p:nvPicPr>
          <p:cNvPr id="14" name="图片 13" descr="校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74190" cy="1229360"/>
          </a:xfrm>
          <a:prstGeom prst="rect">
            <a:avLst/>
          </a:prstGeom>
        </p:spPr>
      </p:pic>
      <p:graphicFrame>
        <p:nvGraphicFramePr>
          <p:cNvPr id="28" name="表格 27"/>
          <p:cNvGraphicFramePr/>
          <p:nvPr>
            <p:custDataLst>
              <p:tags r:id="rId2"/>
            </p:custDataLst>
          </p:nvPr>
        </p:nvGraphicFramePr>
        <p:xfrm>
          <a:off x="1955165" y="1348105"/>
          <a:ext cx="9975850" cy="5242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0715"/>
                <a:gridCol w="8065135"/>
              </a:tblGrid>
              <a:tr h="381000"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 b="1">
                          <a:latin typeface="黑体" panose="02010609060101010101" charset="-122"/>
                          <a:ea typeface="黑体" panose="02010609060101010101" charset="-122"/>
                        </a:rPr>
                        <a:t>一、学习内容</a:t>
                      </a:r>
                      <a:endParaRPr lang="zh-CN" altLang="en-US" sz="18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/>
                </a:tc>
                <a:tc hMerge="1">
                  <a:tcPr/>
                </a:tc>
              </a:tr>
              <a:tr h="381000">
                <a:tc gridSpan="2"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让学生知道下节课上什么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内容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 anchorCtr="0"/>
                </a:tc>
                <a:tc hMerge="1">
                  <a:tcPr/>
                </a:tc>
              </a:tr>
              <a:tr h="381000">
                <a:tc gridSpan="2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1">
                          <a:latin typeface="黑体" panose="02010609060101010101" charset="-122"/>
                          <a:ea typeface="黑体" panose="02010609060101010101" charset="-122"/>
                        </a:rPr>
                        <a:t>二、学习要求</a:t>
                      </a:r>
                      <a:endParaRPr lang="zh-CN" altLang="en-US" sz="18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/>
                </a:tc>
                <a:tc hMerge="1">
                  <a:tcPr/>
                </a:tc>
              </a:tr>
              <a:tr h="640080">
                <a:tc gridSpan="2"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不能抄教学目标，用学生的语言具体写出本课应懂哪些知识，应会用哪些知识等。从学生角度出发，言简意赅，体现学生是学习的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主体。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 anchorCtr="0"/>
                </a:tc>
                <a:tc hMerge="1">
                  <a:tcPr/>
                </a:tc>
              </a:tr>
              <a:tr h="381000">
                <a:tc gridSpan="2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1">
                          <a:latin typeface="黑体" panose="02010609060101010101" charset="-122"/>
                          <a:ea typeface="黑体" panose="02010609060101010101" charset="-122"/>
                        </a:rPr>
                        <a:t>三、本单元的中、高考考点及分析</a:t>
                      </a:r>
                      <a:endParaRPr lang="zh-CN" altLang="en-US" sz="18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/>
                </a:tc>
                <a:tc hMerge="1">
                  <a:tcPr/>
                </a:tc>
              </a:tr>
              <a:tr h="381000">
                <a:tc gridSpan="2"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告诉他要考的考点，激发他的重视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程度；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l">
                        <a:buNone/>
                      </a:pP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预习中尝试做一做，学习（复习）中就去接触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中考题；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l">
                        <a:buNone/>
                      </a:pP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也可以探究时做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题目用；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 anchorCtr="0"/>
                </a:tc>
                <a:tc hMerge="1">
                  <a:tcPr/>
                </a:tc>
              </a:tr>
              <a:tr h="381000">
                <a:tc gridSpan="2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1">
                          <a:latin typeface="黑体" panose="02010609060101010101" charset="-122"/>
                          <a:ea typeface="黑体" panose="02010609060101010101" charset="-122"/>
                        </a:rPr>
                        <a:t>四、学习过程</a:t>
                      </a:r>
                      <a:endParaRPr lang="zh-CN" altLang="en-US" sz="18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/>
                </a:tc>
                <a:tc hMerge="1"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1">
                          <a:latin typeface="黑体" panose="02010609060101010101" charset="-122"/>
                          <a:ea typeface="黑体" panose="02010609060101010101" charset="-122"/>
                        </a:rPr>
                        <a:t>（一）课前预习</a:t>
                      </a:r>
                      <a:endParaRPr lang="zh-CN" altLang="en-US" sz="18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根据学习要求，自我课前预习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阅读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1">
                          <a:latin typeface="黑体" panose="02010609060101010101" charset="-122"/>
                          <a:ea typeface="黑体" panose="02010609060101010101" charset="-122"/>
                        </a:rPr>
                        <a:t>（二）课堂探究</a:t>
                      </a:r>
                      <a:endParaRPr lang="zh-CN" altLang="en-US" sz="18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从例解到类解，题目要精选，让题目作为知识的载体，</a:t>
                      </a:r>
                      <a:r>
                        <a:rPr lang="en-US" altLang="zh-CN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2-3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个例题，要综合覆盖面大，题目属于是中等偏上难度，有阶梯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性。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1">
                          <a:latin typeface="黑体" panose="02010609060101010101" charset="-122"/>
                          <a:ea typeface="黑体" panose="02010609060101010101" charset="-122"/>
                        </a:rPr>
                        <a:t>（三）提高拓展</a:t>
                      </a:r>
                      <a:endParaRPr lang="zh-CN" altLang="en-US" sz="18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在掌握规律后，让学生应用方法或规律解题（不断地讲与</a:t>
                      </a: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练）</a:t>
                      </a:r>
                      <a:endParaRPr lang="zh-CN" altLang="en-US" sz="18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1">
                          <a:latin typeface="黑体" panose="02010609060101010101" charset="-122"/>
                          <a:ea typeface="黑体" panose="02010609060101010101" charset="-122"/>
                        </a:rPr>
                        <a:t>（四）课后复习</a:t>
                      </a:r>
                      <a:endParaRPr lang="zh-CN" altLang="en-US" sz="18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8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例如：复习</a:t>
                      </a:r>
                      <a:r>
                        <a:rPr lang="zh-CN" altLang="en-US" sz="1800"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××教材；完成</a:t>
                      </a:r>
                      <a:r>
                        <a:rPr lang="zh-CN" altLang="en-US" sz="1800"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××</a:t>
                      </a:r>
                      <a:r>
                        <a:rPr lang="zh-CN" altLang="en-US" sz="1800"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练习。</a:t>
                      </a:r>
                      <a:endParaRPr lang="zh-CN" altLang="en-US" sz="1800">
                        <a:latin typeface="Arial" panose="020B0604020202020204" pitchFamily="34" charset="0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78689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思源黑体 CN Medium" panose="020B0600000000000000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0" y="1219200"/>
            <a:ext cx="1786890" cy="1228090"/>
          </a:xfrm>
          <a:prstGeom prst="rect">
            <a:avLst/>
          </a:prstGeom>
          <a:solidFill>
            <a:srgbClr val="497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1567815"/>
            <a:ext cx="1814195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“教”到“</a:t>
            </a: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学”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（导学</a:t>
            </a: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案）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10" y="2787650"/>
            <a:ext cx="17830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“学”到“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学会”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（课时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学历案）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3773170"/>
            <a:ext cx="17862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“只见树木，不见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森林”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（单元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学历案）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1774190" y="1228725"/>
            <a:ext cx="10417810" cy="0"/>
          </a:xfrm>
          <a:prstGeom prst="line">
            <a:avLst/>
          </a:prstGeom>
          <a:ln w="15875">
            <a:solidFill>
              <a:srgbClr val="497568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2004060" y="334645"/>
            <a:ext cx="583946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dirty="0">
                <a:solidFill>
                  <a:srgbClr val="497568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一、从“学案”到“学历案”</a:t>
            </a:r>
            <a:endParaRPr lang="zh-CN" altLang="en-US" sz="3200" dirty="0">
              <a:solidFill>
                <a:srgbClr val="497568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1930743" y="0"/>
            <a:ext cx="261257" cy="1228726"/>
          </a:xfrm>
          <a:prstGeom prst="rect">
            <a:avLst/>
          </a:prstGeom>
          <a:solidFill>
            <a:srgbClr val="497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Medium" panose="020B0600000000000000" pitchFamily="34" charset="-122"/>
            </a:endParaRPr>
          </a:p>
        </p:txBody>
      </p:sp>
      <p:pic>
        <p:nvPicPr>
          <p:cNvPr id="14" name="图片 13" descr="校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74190" cy="1229360"/>
          </a:xfrm>
          <a:prstGeom prst="rect">
            <a:avLst/>
          </a:prstGeom>
        </p:spPr>
      </p:pic>
      <p:pic>
        <p:nvPicPr>
          <p:cNvPr id="3" name="图片 2" descr="截屏2024-02-26 21.13.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060" y="1302385"/>
            <a:ext cx="9914890" cy="5405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78689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思源黑体 CN Medium" panose="020B0600000000000000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7305" y="2378710"/>
            <a:ext cx="1786890" cy="1228090"/>
          </a:xfrm>
          <a:prstGeom prst="rect">
            <a:avLst/>
          </a:prstGeom>
          <a:solidFill>
            <a:srgbClr val="497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1567815"/>
            <a:ext cx="1814195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“教”到“学”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（导学案）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875" y="2670175"/>
            <a:ext cx="17830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None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“学”到“学会”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>
              <a:buClrTx/>
              <a:buSzTx/>
              <a:buNone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（课时学历案）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3773170"/>
            <a:ext cx="17862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“只见树木，不见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森林”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（单元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学历案）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1774190" y="1228725"/>
            <a:ext cx="10417810" cy="0"/>
          </a:xfrm>
          <a:prstGeom prst="line">
            <a:avLst/>
          </a:prstGeom>
          <a:ln w="15875">
            <a:solidFill>
              <a:srgbClr val="497568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2004060" y="334645"/>
            <a:ext cx="583946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dirty="0">
                <a:solidFill>
                  <a:srgbClr val="497568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一、从“学案”到“学历案”</a:t>
            </a:r>
            <a:endParaRPr lang="zh-CN" altLang="en-US" sz="3200" dirty="0">
              <a:solidFill>
                <a:srgbClr val="497568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1930743" y="0"/>
            <a:ext cx="261257" cy="1228726"/>
          </a:xfrm>
          <a:prstGeom prst="rect">
            <a:avLst/>
          </a:prstGeom>
          <a:solidFill>
            <a:srgbClr val="497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Medium" panose="020B0600000000000000" pitchFamily="34" charset="-122"/>
            </a:endParaRPr>
          </a:p>
        </p:txBody>
      </p:sp>
      <p:pic>
        <p:nvPicPr>
          <p:cNvPr id="14" name="图片 13" descr="校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74190" cy="1229360"/>
          </a:xfrm>
          <a:prstGeom prst="rect">
            <a:avLst/>
          </a:prstGeom>
        </p:spPr>
      </p:pic>
      <p:pic>
        <p:nvPicPr>
          <p:cNvPr id="2" name="图片 1" descr="bf8018ace27749251952ed2d635f7e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060" y="1351280"/>
            <a:ext cx="4309745" cy="52990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225" y="1354455"/>
            <a:ext cx="5591175" cy="5295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78689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思源黑体 CN Medium" panose="020B0600000000000000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7305" y="2378710"/>
            <a:ext cx="1786890" cy="1228090"/>
          </a:xfrm>
          <a:prstGeom prst="rect">
            <a:avLst/>
          </a:prstGeom>
          <a:solidFill>
            <a:srgbClr val="497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1567815"/>
            <a:ext cx="1814195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“教”到“学”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（导学案）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875" y="2670175"/>
            <a:ext cx="17830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None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“学”到“学会”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>
              <a:buClrTx/>
              <a:buSzTx/>
              <a:buNone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（课时学历案）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3773170"/>
            <a:ext cx="17862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“只见树木，不见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森林”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（单元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学历案）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1774190" y="1228725"/>
            <a:ext cx="10417810" cy="0"/>
          </a:xfrm>
          <a:prstGeom prst="line">
            <a:avLst/>
          </a:prstGeom>
          <a:ln w="15875">
            <a:solidFill>
              <a:srgbClr val="497568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2004060" y="334645"/>
            <a:ext cx="583946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dirty="0">
                <a:solidFill>
                  <a:srgbClr val="497568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一、从“学案”到“学历案”</a:t>
            </a:r>
            <a:endParaRPr lang="zh-CN" altLang="en-US" sz="3200" dirty="0">
              <a:solidFill>
                <a:srgbClr val="497568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1930743" y="0"/>
            <a:ext cx="261257" cy="1228726"/>
          </a:xfrm>
          <a:prstGeom prst="rect">
            <a:avLst/>
          </a:prstGeom>
          <a:solidFill>
            <a:srgbClr val="497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Medium" panose="020B0600000000000000" pitchFamily="34" charset="-122"/>
            </a:endParaRPr>
          </a:p>
        </p:txBody>
      </p:sp>
      <p:pic>
        <p:nvPicPr>
          <p:cNvPr id="14" name="图片 13" descr="校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74190" cy="1229360"/>
          </a:xfrm>
          <a:prstGeom prst="rect">
            <a:avLst/>
          </a:prstGeom>
        </p:spPr>
      </p:pic>
      <p:pic>
        <p:nvPicPr>
          <p:cNvPr id="3" name="图片 2" descr="截屏2023-11-19 17.17.01"/>
          <p:cNvPicPr>
            <a:picLocks noChangeAspect="1"/>
          </p:cNvPicPr>
          <p:nvPr/>
        </p:nvPicPr>
        <p:blipFill>
          <a:blip r:embed="rId2"/>
          <a:srcRect l="487"/>
          <a:stretch>
            <a:fillRect/>
          </a:stretch>
        </p:blipFill>
        <p:spPr>
          <a:xfrm>
            <a:off x="2449195" y="1767205"/>
            <a:ext cx="9179560" cy="4191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575810" y="1674495"/>
            <a:ext cx="4926330" cy="437705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78689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思源黑体 CN Medium" panose="020B0600000000000000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7305" y="2378710"/>
            <a:ext cx="1786890" cy="1228090"/>
          </a:xfrm>
          <a:prstGeom prst="rect">
            <a:avLst/>
          </a:prstGeom>
          <a:solidFill>
            <a:srgbClr val="497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1567815"/>
            <a:ext cx="1814195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“教”到“学”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（导学案）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875" y="2670175"/>
            <a:ext cx="17830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None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“学”到“学会”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>
              <a:buClrTx/>
              <a:buSzTx/>
              <a:buNone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（课时学历案）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3773170"/>
            <a:ext cx="17862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“只见树木，不见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森林”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（单元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学历案）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1774190" y="1228725"/>
            <a:ext cx="10417810" cy="0"/>
          </a:xfrm>
          <a:prstGeom prst="line">
            <a:avLst/>
          </a:prstGeom>
          <a:ln w="15875">
            <a:solidFill>
              <a:srgbClr val="497568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2004060" y="334645"/>
            <a:ext cx="583946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dirty="0">
                <a:solidFill>
                  <a:srgbClr val="497568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一、从“学案”到“学历案”</a:t>
            </a:r>
            <a:endParaRPr lang="zh-CN" altLang="en-US" sz="3200" dirty="0">
              <a:solidFill>
                <a:srgbClr val="497568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1930743" y="0"/>
            <a:ext cx="261257" cy="1228726"/>
          </a:xfrm>
          <a:prstGeom prst="rect">
            <a:avLst/>
          </a:prstGeom>
          <a:solidFill>
            <a:srgbClr val="497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Medium" panose="020B0600000000000000" pitchFamily="34" charset="-122"/>
            </a:endParaRPr>
          </a:p>
        </p:txBody>
      </p:sp>
      <p:pic>
        <p:nvPicPr>
          <p:cNvPr id="14" name="图片 13" descr="校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74190" cy="1229360"/>
          </a:xfrm>
          <a:prstGeom prst="rect">
            <a:avLst/>
          </a:prstGeom>
        </p:spPr>
      </p:pic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2004060" y="1746250"/>
          <a:ext cx="9903460" cy="3688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78280"/>
                <a:gridCol w="4206240"/>
                <a:gridCol w="4218940"/>
              </a:tblGrid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深度</a:t>
                      </a: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学习</a:t>
                      </a:r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浅层</a:t>
                      </a: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学习</a:t>
                      </a:r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记忆</a:t>
                      </a: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方式</a:t>
                      </a:r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强调理解基础上的</a:t>
                      </a: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记忆</a:t>
                      </a:r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机械</a:t>
                      </a: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记忆</a:t>
                      </a:r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知识体系</a:t>
                      </a:r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在新知识和原有知识之间建立联系，掌握复杂概念、深层知识等非结构化</a:t>
                      </a: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知识</a:t>
                      </a:r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零散的、孤立的、当下所学的知识，且都是概念、原理等结构化的浅层</a:t>
                      </a: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知识</a:t>
                      </a:r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关注</a:t>
                      </a: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焦点</a:t>
                      </a:r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关注解决问题所需的核心论点和</a:t>
                      </a: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概念</a:t>
                      </a:r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关注解决问题所需的公式和外在</a:t>
                      </a: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线索</a:t>
                      </a:r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投入</a:t>
                      </a: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程度</a:t>
                      </a:r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主动</a:t>
                      </a: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学习</a:t>
                      </a:r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被动</a:t>
                      </a: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学习</a:t>
                      </a:r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反思</a:t>
                      </a: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状态</a:t>
                      </a:r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逐步加深理解，批判性思维，自我</a:t>
                      </a: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反思</a:t>
                      </a:r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学习过程中缺少</a:t>
                      </a: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反思</a:t>
                      </a:r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迁移</a:t>
                      </a: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能力</a:t>
                      </a:r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能把所学知识迁移应用到实践</a:t>
                      </a: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中</a:t>
                      </a:r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不能灵活运用所学</a:t>
                      </a: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知识</a:t>
                      </a:r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思维</a:t>
                      </a: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层次</a:t>
                      </a:r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高阶</a:t>
                      </a: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思维</a:t>
                      </a:r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低阶</a:t>
                      </a: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思维</a:t>
                      </a:r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学习</a:t>
                      </a: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动机</a:t>
                      </a:r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学习是因为自身</a:t>
                      </a: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需求</a:t>
                      </a:r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学习是因为外在</a:t>
                      </a:r>
                      <a:r>
                        <a:rPr lang="zh-CN" altLang="en-US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压力</a:t>
                      </a:r>
                      <a:endParaRPr lang="zh-CN" altLang="en-US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3982720" y="1377950"/>
            <a:ext cx="5302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表</a:t>
            </a:r>
            <a:r>
              <a:rPr lang="en-US" altLang="zh-CN"/>
              <a:t>1 </a:t>
            </a:r>
            <a:r>
              <a:rPr lang="zh-CN" altLang="en-US"/>
              <a:t>深度学习与浅层学习的</a:t>
            </a:r>
            <a:r>
              <a:rPr lang="zh-CN" altLang="en-US"/>
              <a:t>比较</a:t>
            </a:r>
            <a:endParaRPr lang="zh-CN" altLang="en-US"/>
          </a:p>
        </p:txBody>
      </p:sp>
      <p:pic>
        <p:nvPicPr>
          <p:cNvPr id="11" name="图片 10" descr="截屏2024-02-27 23.46.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630" y="1573530"/>
            <a:ext cx="9022080" cy="4782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78689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思源黑体 CN Medium" panose="020B0600000000000000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7305" y="2378710"/>
            <a:ext cx="1786890" cy="1228090"/>
          </a:xfrm>
          <a:prstGeom prst="rect">
            <a:avLst/>
          </a:prstGeom>
          <a:solidFill>
            <a:srgbClr val="497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1567815"/>
            <a:ext cx="1814195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“教”到“学”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（导学案）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875" y="2670175"/>
            <a:ext cx="17830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None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“学”到“学会”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>
              <a:buClrTx/>
              <a:buSzTx/>
              <a:buNone/>
            </a:pPr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（课时学历案）</a:t>
            </a:r>
            <a:endParaRPr lang="zh-CN" altLang="en-US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3773170"/>
            <a:ext cx="17862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“只见树木，不见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森林”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（单元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学历案）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1774190" y="1228725"/>
            <a:ext cx="10417810" cy="0"/>
          </a:xfrm>
          <a:prstGeom prst="line">
            <a:avLst/>
          </a:prstGeom>
          <a:ln w="15875">
            <a:solidFill>
              <a:srgbClr val="497568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2004060" y="334645"/>
            <a:ext cx="583946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dirty="0">
                <a:solidFill>
                  <a:srgbClr val="497568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一、从“学案”到“学历案”</a:t>
            </a:r>
            <a:endParaRPr lang="zh-CN" altLang="en-US" sz="3200" dirty="0">
              <a:solidFill>
                <a:srgbClr val="497568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1930743" y="0"/>
            <a:ext cx="261257" cy="1228726"/>
          </a:xfrm>
          <a:prstGeom prst="rect">
            <a:avLst/>
          </a:prstGeom>
          <a:solidFill>
            <a:srgbClr val="497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Medium" panose="020B0600000000000000" pitchFamily="34" charset="-122"/>
            </a:endParaRPr>
          </a:p>
        </p:txBody>
      </p:sp>
      <p:pic>
        <p:nvPicPr>
          <p:cNvPr id="14" name="图片 13" descr="校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774190" cy="1229360"/>
          </a:xfrm>
          <a:prstGeom prst="rect">
            <a:avLst/>
          </a:prstGeom>
        </p:spPr>
      </p:pic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1900555" y="1440180"/>
          <a:ext cx="10165715" cy="5867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07590"/>
                <a:gridCol w="7858125"/>
              </a:tblGrid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1">
                          <a:latin typeface="黑体" panose="02010609060101010101" charset="-122"/>
                          <a:ea typeface="黑体" panose="02010609060101010101" charset="-122"/>
                        </a:rPr>
                        <a:t>要素与关键问题</a:t>
                      </a:r>
                      <a:endParaRPr lang="zh-CN" altLang="en-US" sz="16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 b="1">
                          <a:latin typeface="黑体" panose="02010609060101010101" charset="-122"/>
                          <a:ea typeface="黑体" panose="02010609060101010101" charset="-122"/>
                        </a:rPr>
                        <a:t>回答提示</a:t>
                      </a:r>
                      <a:endParaRPr lang="zh-CN" altLang="en-US" sz="1600" b="1"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1.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主题与课时：在多少时间内学习什么？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1.1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内容：课文或主题或单元；来自何处？知识地位？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1.2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时间：依据目标、教材、学情确定该内容的学习时间，如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1-6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课时；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/>
                </a:tc>
              </a:tr>
              <a:tr h="9144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2.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学习目标：我清楚要学会什么？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2.1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依据：课程标准、教材、学情、资源等；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2.2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目标：</a:t>
                      </a: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3-5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条；可观察、可测评；指向学科核心素养；相互之间有关联；三维叙写；可分解成具体任务或指标；至少三分之二学生能达成；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/>
                </a:tc>
              </a:tr>
              <a:tr h="57912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3.</a:t>
                      </a:r>
                      <a:r>
                        <a:rPr lang="zh-CN" altLang="en-US" sz="160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评价任务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：我何以知道是否学会？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3.1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依据：视目标的数量、难度、关联、种类以及学情确定评价任务的数量与安排；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3.2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要求：包括情境、知识点、任务；能引出学生目标达成的表现证据；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4.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学习过程：我如何分小步子学习？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4.1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资源与建议：达成目标的资源、路径、前备知识提示；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4.2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课前预习：定时间，有任务；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4.3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课中学习：呈现学习进阶（递进或拓展）；嵌入评价任务；体现学生建构或社会建构的真实学习过程；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/>
                </a:tc>
              </a:tr>
              <a:tr h="9144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5.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检测与作业：如何检测或巩固已学会的东西？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5.1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要求：包括课前、课中与课后作业，整体设计作业；数量适中；功能指向明确；体现知识的情境化（学以致用）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5.2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功能：检测；巩固；提高；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6.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学后反思：我可以反思与分享什么？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6.1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要求：引导学生梳理已学习知识、梳理学习策略，管理与分享自己的知识；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6.2 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求助：诊断自身问题，报告求助信息，便于获得知识。</a:t>
                      </a:r>
                      <a:endParaRPr lang="zh-CN" altLang="en-US" sz="16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TABLE_BEAUTIFY" val="smartTable{838f69d6-882d-4b6a-85c9-bea747c49a9d}"/>
  <p:tag name="KSO_WM_SCREEN_THEME_FLAG" val="Dlrq25wU2PGuGg5bbmjbDGYi1m5vm5IvelbSdxgfOPQtGuCAaQQpct0muIljqUVVl3pW9A6LA2iiKMXymyONmn1oTuu9kG5/8FAia/XxnA8="/>
</p:tagLst>
</file>

<file path=ppt/tags/tag2.xml><?xml version="1.0" encoding="utf-8"?>
<p:tagLst xmlns:p="http://schemas.openxmlformats.org/presentationml/2006/main">
  <p:tag name="KSO_WM_UNIT_TABLE_BEAUTIFY" val="smartTable{dfe6a96b-9572-4004-8b43-0934870ca5b1}"/>
  <p:tag name="KSO_WM_SCREEN_THEME_FLAG" val="Dlrq25wU2PGuGg5bbmjbDGYi1m5vm5IvelbSdxgfOPQtGuCAaQQpct0muIljqUVVl3pW9A6LA2iiKMXymyONmn1oTuu9kG5/8FAia/XxnA8="/>
</p:tagLst>
</file>

<file path=ppt/tags/tag3.xml><?xml version="1.0" encoding="utf-8"?>
<p:tagLst xmlns:p="http://schemas.openxmlformats.org/presentationml/2006/main">
  <p:tag name="KSO_WM_UNIT_TABLE_BEAUTIFY" val="smartTable{a0330e73-74ec-4492-8e3a-6fda3703ebed}"/>
  <p:tag name="KSO_WM_SCREEN_THEME_FLAG" val="Dlrq25wU2PGuGg5bbmjbDGYi1m5vm5IvelbSdxgfOPQtGuCAaQQpct0muIljqUVVl3pW9A6LA2iiKMXymyONmn1oTuu9kG5/8FAia/XxnA8="/>
</p:tagLst>
</file>

<file path=ppt/tags/tag4.xml><?xml version="1.0" encoding="utf-8"?>
<p:tagLst xmlns:p="http://schemas.openxmlformats.org/presentationml/2006/main">
  <p:tag name="KSO_WM_UNIT_TABLE_BEAUTIFY" val="smartTable{d7ffffa6-5a6a-4a12-a38b-658fab34a068}"/>
  <p:tag name="KSO_WM_SCREEN_THEME_FLAG" val="Dlrq25wU2PGuGg5bbmjbDGYi1m5vm5IvelbSdxgfOPQtGuCAaQQpct0muIljqUVVl3pW9A6LA2iiKMXymyONmn1oTuu9kG5/8FAia/XxnA8="/>
</p:tagLst>
</file>

<file path=ppt/tags/tag5.xml><?xml version="1.0" encoding="utf-8"?>
<p:tagLst xmlns:p="http://schemas.openxmlformats.org/presentationml/2006/main">
  <p:tag name="commondata" val="eyJjb3VudCI6MTMsImhkaWQiOiIzNTNiMDI3NWU5Y2U0ODg1YzhhMTkyNWZhMDEyNjIwYSIsInVzZXJDb3VudCI6MTN9"/>
  <p:tag name="KSO_WM_SCREEN_THEME_FLAG" val="Dlrq25wU2PGuGg5bbmjbDGYi1m5vm5IvelbSdxgfOPQtGuCAaQQpct0muIljqUVVl3pW9A6LA2iiKMXymyONmn1oTuu9kG5/8FAia/XxnA8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思源黑体 CN Light"/>
        <a:font script="Hebr" typeface="思源黑体 CN Light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Light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思源黑体 CN Medium"/>
        <a:font script="Hebr" typeface="思源黑体 CN Medium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Medium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宋体 CN SemiBold"/>
        <a:font script="Hant" typeface="新細明體"/>
        <a:font script="Arab" typeface="思源黑体 CN Light"/>
        <a:font script="Hebr" typeface="思源黑体 CN Light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Light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宋体 CN SemiBold"/>
        <a:font script="Hant" typeface="新細明體"/>
        <a:font script="Arab" typeface="思源黑体 CN Medium"/>
        <a:font script="Hebr" typeface="思源黑体 CN Medium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Medium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宋体 CN SemiBold"/>
        <a:font script="Hant" typeface="新細明體"/>
        <a:font script="Arab" typeface="思源黑体 CN Light"/>
        <a:font script="Hebr" typeface="思源黑体 CN Light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Light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宋体 CN SemiBold"/>
        <a:font script="Hant" typeface="新細明體"/>
        <a:font script="Arab" typeface="思源黑体 CN Medium"/>
        <a:font script="Hebr" typeface="思源黑体 CN Medium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Medium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3807</Words>
  <PresentationFormat>宽屏</PresentationFormat>
  <Paragraphs>464</Paragraphs>
  <Slides>22</Slides>
  <Notes>1</Notes>
  <HiddenSlides>1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4" baseType="lpstr">
      <vt:lpstr>Arial</vt:lpstr>
      <vt:lpstr>宋体</vt:lpstr>
      <vt:lpstr>Wingdings</vt:lpstr>
      <vt:lpstr>思源黑体 CN Light</vt:lpstr>
      <vt:lpstr>黑体</vt:lpstr>
      <vt:lpstr>思源黑体 CN Medium</vt:lpstr>
      <vt:lpstr>思源宋体 CN SemiBold</vt:lpstr>
      <vt:lpstr>汉仪颜楷简</vt:lpstr>
      <vt:lpstr>微软雅黑</vt:lpstr>
      <vt:lpstr>Arial Unicode MS</vt:lpstr>
      <vt:lpstr>思源黑体 CN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2024-02-27T15:57:00Z</dcterms:created>
  <dcterms:modified xsi:type="dcterms:W3CDTF">2024-02-28T02:19:34Z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E738C0A856D141DF9A3E15746D380E9B_11</vt:lpwstr>
  </property>
  <property fmtid="{D5CDD505-2E9C-101B-9397-08002B2CF9AE}" pid="3" name="KSOProductBuildVer">
    <vt:lpwstr>2052-12.1.0.16388</vt:lpwstr>
  </property>
  <property fmtid="{D5CDD505-2E9C-101B-9397-08002B2CF9AE}" pid="4" name="KSOTemplateUUID">
    <vt:lpwstr>v1.0_mb_/L70Ojz2llG3pB+zGtEB6A==</vt:lpwstr>
  </property>
</Properties>
</file>