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5" r:id="rId4"/>
    <p:sldId id="260" r:id="rId5"/>
    <p:sldId id="261" r:id="rId6"/>
    <p:sldId id="262" r:id="rId7"/>
    <p:sldId id="266" r:id="rId8"/>
    <p:sldId id="270" r:id="rId9"/>
    <p:sldId id="271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用户" initials="W用" lastIdx="8" clrIdx="0"/>
  <p:cmAuthor id="1" name="Administrator" initials="A" lastIdx="1" clrIdx="0"/>
  <p:cmAuthor id="2" name="FtpDown" initials="F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63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6" name="文本框 1"/>
          <p:cNvSpPr txBox="1"/>
          <p:nvPr/>
        </p:nvSpPr>
        <p:spPr>
          <a:xfrm>
            <a:off x="179705" y="309245"/>
            <a:ext cx="11833225" cy="6371590"/>
          </a:xfrm>
          <a:prstGeom prst="rect">
            <a:avLst/>
          </a:prstGeom>
          <a:noFill/>
          <a:ln w="38100">
            <a:noFill/>
            <a:prstDash val="das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noAutofit/>
          </a:bodyPr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九年级上册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     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第一单元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 </a:t>
            </a:r>
            <a:r>
              <a:rPr kumimoji="0" lang="zh-CN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古代亚非文明</a:t>
            </a:r>
            <a:endParaRPr kumimoji="0" lang="zh-CN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1.古埃及文明的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发祥地的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河流名称？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古埃及的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文明象征？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2.古代两河流域的文明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两河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名称？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古巴比伦王国统一强大是在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哪位国王？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《汉谟拉比法典》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的地位？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3.古代印度的文明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成就有哪些？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发祥地的河流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名称？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早期的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文明遗址？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鼎盛时期是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什么时期、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首都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哪里？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4.种姓制度中第一、二、三、四等级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名称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以及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掌管什么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？种姓制度的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5.佛教创立的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时间、创立者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？佛教的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+mn-ea"/>
              </a:rPr>
              <a:t>教义、外传的时间和路线？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第二单元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sz="2800" b="1">
                <a:ln>
                  <a:noFill/>
                </a:ln>
                <a:effectLst/>
                <a:uLnTx/>
                <a:uFillTx/>
                <a:sym typeface="+mn-ea"/>
              </a:rPr>
              <a:t>古代欧洲文明</a:t>
            </a:r>
            <a:endParaRPr kumimoji="0" lang="zh-CN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希腊早期文明产生的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地区？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希腊城邦内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什么居民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有参与统治的权利？城邦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特点是什么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城邦的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两个典型代表？谁（人名）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主政时期，雅典达到全盛，并将奴隶制民主政治发展到高峰？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雅典民主政治中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特点？最高权力机构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什么？评价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雅典的民主政治？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亚历山大帝国的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版图如何？评价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亚历山大东征？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罗马城邦出现的地区？</a:t>
            </a:r>
            <a:endParaRPr lang="zh-CN" altLang="en-US" sz="2800" b="1">
              <a:ln>
                <a:noFill/>
              </a:ln>
              <a:solidFill>
                <a:schemeClr val="tx1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罗马共和国建立的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时间？机构组成？形式上的最高权力机关是？掌握实权的是？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这时期颁布的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成文法是什么？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其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意义、地位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？罗马共和国对外扩张的过程？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20000"/>
              </a:lnSpc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罗马帝国建立的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时间、人物？什么时间进入黄金时期？表现是什么？</a:t>
            </a: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罗马帝国分裂的时间是？表现是？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3"/>
          </p:nvPr>
        </p:nvSpPr>
        <p:spPr>
          <a:xfrm>
            <a:off x="539015" y="423512"/>
            <a:ext cx="11042185" cy="583328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第二单元</a:t>
            </a:r>
            <a:r>
              <a:rPr kumimoji="0" lang="en-US" altLang="zh-CN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古代欧洲文明</a:t>
            </a:r>
            <a:endParaRPr kumimoji="0" lang="en-US" altLang="zh-CN" sz="33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7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了解早期希腊社会的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主要文献是？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其著作的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地位？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8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奥林匹亚神庙中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哪一雕塑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是古代世界七大奇迹之一？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什么作品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是希腊雕塑艺术中的杰作之一？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spc="0" noProof="1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9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雅典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的建筑艺术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代表是什么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？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罗马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的代表建筑艺术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有哪些？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10.“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原子论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”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提出者？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苏格拉底的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主张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（高度熟悉）？亚里士多德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被誉为什么、其名言？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11.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哪一部法律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是罗马法建设的第一步，是后世罗马法典乃至欧洲法学的渊源？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  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谁（人物）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以太阳历为蓝本编制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“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儒略历</a:t>
            </a:r>
            <a:r>
              <a:rPr kumimoji="0" lang="en-US" altLang="zh-CN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”</a:t>
            </a:r>
            <a:r>
              <a: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sz="quarter" idx="13"/>
          </p:nvPr>
        </p:nvSpPr>
        <p:spPr>
          <a:xfrm>
            <a:off x="211455" y="177800"/>
            <a:ext cx="11369675" cy="5970270"/>
          </a:xfrm>
        </p:spPr>
        <p:txBody>
          <a:bodyPr>
            <a:noAutofit/>
          </a:bodyPr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第三单元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kumimoji="0" lang="zh-CN" altLang="zh-CN" sz="27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封建时代的欧洲</a:t>
            </a:r>
            <a:endParaRPr lang="en-US" altLang="zh-CN" sz="2700" b="1" spc="0" noProof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1.基督教产生的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时间、地区？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法兰克王国的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建立者？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2.封君封臣制度以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什么为纽带？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被称为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罗马人的皇帝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是谁？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查理曼帝国于</a:t>
            </a:r>
            <a:r>
              <a:rPr lang="en-US" altLang="zh-CN" sz="2700" b="1" spc="0" noProof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</a:t>
            </a: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43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年一分为三，形成以后的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哪三个国家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雏形？</a:t>
            </a: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西欧庄园的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居民构成？ 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西欧庄园的</a:t>
            </a:r>
            <a:r>
              <a:rPr kumimoji="0" lang="zh-CN" altLang="en-US" sz="2700" b="1" i="0" u="none" strike="noStrike" kern="1200" cap="none" spc="0" normalizeH="0" baseline="0" noProof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特点？</a:t>
            </a:r>
            <a:r>
              <a:rPr lang="zh-CN" altLang="en-US" sz="2700" b="1" spc="0" noProof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庄园法庭的</a:t>
            </a:r>
            <a:r>
              <a:rPr lang="zh-CN" altLang="en-US" sz="2700" b="1" spc="0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作用？</a:t>
            </a:r>
            <a:endParaRPr lang="zh-CN" altLang="en-US" sz="2700" b="1" spc="0" noProof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5.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西欧中世纪城市获得自由和自治的方式有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哪两种？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典型代表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城市？谚语？</a:t>
            </a:r>
            <a:endParaRPr lang="zh-CN" altLang="en-US" sz="2700" b="1">
              <a:ln>
                <a:noFill/>
              </a:ln>
              <a:solidFill>
                <a:srgbClr val="FF0000"/>
              </a:solidFill>
              <a:effectLst/>
              <a:uLn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6.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欧洲的早期大学的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代表？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自治地位主要体现在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哪三方面？</a:t>
            </a:r>
            <a:r>
              <a:rPr lang="en-US" altLang="zh-CN" sz="2700" b="1">
                <a:ln>
                  <a:noFill/>
                </a:ln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大学的兴起被认为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是什么？</a:t>
            </a:r>
            <a:r>
              <a:rPr lang="zh-CN" altLang="en-US" sz="2700" b="1">
                <a:ln>
                  <a:noFill/>
                </a:ln>
                <a:solidFill>
                  <a:schemeClr val="tx1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西欧中世纪城市手工工匠和商人</a:t>
            </a:r>
            <a:r>
              <a:rPr lang="zh-CN" altLang="en-US" sz="2700" b="1">
                <a:ln>
                  <a:noFill/>
                </a:ln>
                <a:solidFill>
                  <a:srgbClr val="FF0000"/>
                </a:solidFill>
                <a:effectLst/>
                <a:uLn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分化成为什么？</a:t>
            </a:r>
            <a:endParaRPr lang="zh-CN" altLang="en-US" sz="2700" b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0"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700" b="1" i="0" u="none" strike="noStrike" kern="120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kumimoji="0" lang="zh-CN" altLang="en-US" sz="1000" b="1" i="0" u="none" strike="noStrike" kern="1200" cap="none" spc="0" normalizeH="0" baseline="0" noProof="1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45745" y="0"/>
            <a:ext cx="11616690" cy="36614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封建时代的欧洲</a:t>
            </a:r>
            <a:endParaRPr lang="en-US" altLang="zh-CN" sz="2800" b="1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拜占庭帝国保存了大量希腊和罗马古籍，为后来西欧的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什么运动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提供了丰富的精神营养？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《罗马民法大全》由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哪四部法典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构成？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以及影响？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查士丁尼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自己执政时期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的法令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编为什么？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将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历任罗马皇帝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颁布法令收集在一起剔除矛盾的是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哪一部法典？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5745" y="3429000"/>
            <a:ext cx="11946890" cy="32124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ctr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第四单元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封建时代的亚洲国家</a:t>
            </a:r>
            <a:endParaRPr lang="zh-CN" altLang="en-US" sz="2800" b="1">
              <a:ln>
                <a:noFill/>
              </a:ln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1.日本大化改新的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时间、领导人物、内容、影响（熟悉即可）？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伊斯兰教创立的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时间、创立者（准确默写）？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阿拉伯帝国版图横跨亚、欧、非三大洲的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阿拉伯帝国在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数学、医学、文学方面的成就（准确默写）、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阿拉伯人担当了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什么角色？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0" y="0"/>
            <a:ext cx="12192635" cy="67214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ctr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            </a:t>
            </a:r>
            <a:r>
              <a:rPr lang="zh-CN" altLang="en-US" sz="2800" b="1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sym typeface="+mn-ea"/>
              </a:rPr>
              <a:t>世界近代史</a:t>
            </a:r>
            <a:r>
              <a:rPr lang="en-US" altLang="zh-CN" sz="2800" b="1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sym typeface="+mn-ea"/>
              </a:rPr>
              <a:t>  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第五单元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走向近代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13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、</a:t>
            </a:r>
            <a:r>
              <a:rPr lang="en-US" sz="2800" b="1">
                <a:ln>
                  <a:noFill/>
                </a:ln>
                <a:effectLst/>
                <a:uLnTx/>
                <a:uFillTx/>
                <a:sym typeface="+mn-ea"/>
              </a:rPr>
              <a:t>14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世纪，欧洲出现的新的生产和经营方式是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什么（农业、手工业）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sz="2800" b="1" dirty="0">
                <a:sym typeface="+mn-ea"/>
              </a:rPr>
              <a:t>有</a:t>
            </a:r>
            <a:r>
              <a:rPr lang="zh-CN" altLang="zh-CN" sz="2800" b="1" dirty="0">
                <a:sym typeface="+mn-ea"/>
              </a:rPr>
              <a:t>什么影响</a:t>
            </a:r>
            <a:r>
              <a:rPr lang="en-US" altLang="zh-CN" sz="2800" b="1" dirty="0" smtClean="0">
                <a:sym typeface="+mn-ea"/>
              </a:rPr>
              <a:t>?</a:t>
            </a:r>
            <a:r>
              <a:rPr lang="zh-CN" altLang="zh-CN" sz="2800" b="1" dirty="0">
                <a:sym typeface="+mn-ea"/>
              </a:rPr>
              <a:t>社会结构发生了什么变化（</a:t>
            </a:r>
            <a:r>
              <a:rPr lang="zh-CN" altLang="zh-CN" sz="2800" b="1" dirty="0">
                <a:solidFill>
                  <a:srgbClr val="FF0000"/>
                </a:solidFill>
                <a:sym typeface="+mn-ea"/>
              </a:rPr>
              <a:t>农村、城市</a:t>
            </a:r>
            <a:r>
              <a:rPr lang="zh-CN" altLang="zh-CN" sz="2800" b="1" dirty="0">
                <a:sym typeface="+mn-ea"/>
              </a:rPr>
              <a:t>）</a:t>
            </a:r>
            <a:r>
              <a:rPr lang="en-US" altLang="zh-CN" sz="2800" b="1" dirty="0" smtClean="0">
                <a:sym typeface="+mn-ea"/>
              </a:rPr>
              <a:t>?</a:t>
            </a:r>
            <a:r>
              <a:rPr lang="zh-CN" altLang="zh-CN" sz="2800" b="1" dirty="0">
                <a:sym typeface="+mn-ea"/>
              </a:rPr>
              <a:t>对社会产生的</a:t>
            </a:r>
            <a:r>
              <a:rPr lang="zh-CN" altLang="zh-CN" sz="2800" b="1" dirty="0">
                <a:solidFill>
                  <a:srgbClr val="FF0000"/>
                </a:solidFill>
                <a:sym typeface="+mn-ea"/>
              </a:rPr>
              <a:t>影响</a:t>
            </a:r>
            <a:r>
              <a:rPr lang="en-US" altLang="zh-CN" sz="2800" b="1" dirty="0">
                <a:sym typeface="+mn-ea"/>
              </a:rPr>
              <a:t>?</a:t>
            </a:r>
            <a:endParaRPr lang="zh-CN" altLang="zh-CN" sz="2800" b="1" dirty="0"/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文艺复兴运动开始的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时间、国家、核心思想、实质、文艺复兴运动的意义？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《神曲》的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作者？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文艺复兴时期的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“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文学三杰</a:t>
            </a: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”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是哪三位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？达芬奇的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美术三杰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”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哪三位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？莎士比亚的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代表作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lang="zh-CN" altLang="en-US" sz="2800" b="1">
              <a:ln>
                <a:noFill/>
              </a:ln>
              <a:solidFill>
                <a:schemeClr val="tx1"/>
              </a:solidFill>
              <a:effectLst/>
              <a:uLnTx/>
              <a:uFillTx/>
              <a:sym typeface="+mn-ea"/>
            </a:endParaRPr>
          </a:p>
          <a:p>
            <a:pPr marL="0"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新航路开辟的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时间、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原因（根因、社会根源、直因）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？条件？航线？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影响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（对欧洲、对世界）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最早进行殖民的国家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是哪两个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英国自诩为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什么国家？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三角贸易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获利最大的国家是？影响？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资本原始积累的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方式有哪些？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早期殖民掠夺的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影响（对欧洲、对殖民地、对世界）？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15595" y="273050"/>
            <a:ext cx="11560810" cy="6339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lvl="0" indent="0" algn="ctr" defTabSz="914400" rtl="0" fontAlgn="base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第六单元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资本主义制度的初步确立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英国资产阶级革命的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时间？根本原因？结果？意义？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英国君主立宪制形成的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标志是什么？特点？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美国独立战争的起止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时间？根本原因？导火索？开始标志？转折标志？结束标志？ 美国独立战争的性质？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《独立宣言》发表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的时间？起草者？地位（高度熟悉即可）？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5.1787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年宪法的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特点？ 其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依据分权制衡原则设计了一个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什么共和国？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法国大革命的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根本原因？思想基础？开始的标志？领导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阶级的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代表人物？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《人权宣言》的发表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</a:t>
            </a:r>
            <a:r>
              <a:rPr lang="zh-CN" altLang="en-US" sz="2800" b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法国大革命的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7.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拿破仑帝国建立的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？以及颁布的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法典？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68605" y="367030"/>
            <a:ext cx="11609070" cy="5046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lvl="0" indent="0" algn="ctr" defTabSz="914400" rtl="0" fontAlgn="base">
              <a:lnSpc>
                <a:spcPts val="33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第七单元</a:t>
            </a: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     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工业革命和国际共产主义运动的兴起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1.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第一次工业革命的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起止时间？根本原因？政治前提？主要动力？最早开始的行业？重要成就有哪些？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2.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工业化时代来临的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历史意义？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3.1848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年，马克思和恩格斯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为谁起草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的纲领《共产党宣言》？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4.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马克思主义诞生的标志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是什么（时间+事件）？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5.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第一国际成立的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时间？</a:t>
            </a:r>
            <a:endParaRPr kumimoji="0" lang="zh-CN" altLang="en-US" sz="28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  <a:sym typeface="+mn-ea"/>
            </a:endParaRPr>
          </a:p>
          <a:p>
            <a:pPr marR="0" lvl="0" indent="0" algn="l" defTabSz="914400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>
                <a:ln>
                  <a:noFill/>
                </a:ln>
                <a:effectLst/>
                <a:uLnTx/>
                <a:uFillTx/>
                <a:sym typeface="+mn-ea"/>
              </a:rPr>
              <a:t>6.</a:t>
            </a:r>
            <a:r>
              <a:rPr lang="zh-CN" altLang="en-US" sz="2800" b="1">
                <a:ln>
                  <a:noFill/>
                </a:ln>
                <a:effectLst/>
                <a:uLnTx/>
                <a:uFillTx/>
                <a:sym typeface="+mn-ea"/>
              </a:rPr>
              <a:t>世界上第一个无产阶级政权建立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sym typeface="+mn-ea"/>
              </a:rPr>
              <a:t>的时间？以及政权名称是什么？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OSbp5FMUksmSWq0UeQy3LhVwnf/upCL2+nWFLYfM8nx7os5qXEJs+aW4crNFDcuMNIPQAklurukr8cQ8ychWgg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  <p:tag name="KSO_WM_SCREEN_THEME_FLAG" val="Dlrq25wU2PGuGg5bbmjbDOSbp5FMUksmSWq0UeQy3LhVwnf/upCL2+nWFLYfM8nx7os5qXEJs+aW4crNFDcuMNIPQAklurukr8cQ8ychWgg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  <p:tag name="KSO_WM_SCREEN_THEME_FLAG" val="Dlrq25wU2PGuGg5bbmjbDOSbp5FMUksmSWq0UeQy3LhVwnf/upCL2+nWFLYfM8nx7os5qXEJs+aW4crNFDcuMNIPQAklurukr8cQ8ychWgg="/>
</p:tagLst>
</file>

<file path=ppt/tags/tag63.xml><?xml version="1.0" encoding="utf-8"?>
<p:tagLst xmlns:p="http://schemas.openxmlformats.org/presentationml/2006/main">
  <p:tag name="commondata" val="eyJoZGlkIjoiNTc5YjY5OGU4YTU2MDUwNzNlYWQxNmZkZmFiN2M2OGUifQ=="/>
  <p:tag name="KSO_WM_SCREEN_THEME_FLAG" val="Dlrq25wU2PGuGg5bbmjbDOSbp5FMUksmSWq0UeQy3LhVwnf/upCL2+nWFLYfM8nx7os5qXEJs+aW4crNFDcuMNIPQAklurukr8cQ8ychWgg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OSbp5FMUksmSWq0UeQy3LhVwnf/upCL2+nWFLYfM8nx7os5qXEJs+aW4crNFDcuMNIPQAklurukr8cQ8ychWgg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1939</Words>
  <PresentationFormat>宽屏</PresentationFormat>
  <Paragraphs>70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Arial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2024-09-14T01:55:06Z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2052-12.1.0.17857</vt:lpwstr>
  </property>
  <property fmtid="{D5CDD505-2E9C-101B-9397-08002B2CF9AE}" pid="3" name="ICV">
    <vt:lpwstr>D48DFE1FFE624C59A656EBD3DED233A1_13</vt:lpwstr>
  </property>
</Properties>
</file>