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929" r:id="rId2"/>
    <p:sldId id="408" r:id="rId3"/>
    <p:sldId id="930" r:id="rId4"/>
    <p:sldId id="931" r:id="rId5"/>
    <p:sldId id="932" r:id="rId6"/>
    <p:sldId id="933" r:id="rId7"/>
    <p:sldId id="934" r:id="rId8"/>
    <p:sldId id="935" r:id="rId9"/>
    <p:sldId id="941" r:id="rId10"/>
    <p:sldId id="936" r:id="rId11"/>
    <p:sldId id="937" r:id="rId12"/>
    <p:sldId id="938" r:id="rId13"/>
    <p:sldId id="939" r:id="rId14"/>
    <p:sldId id="940" r:id="rId15"/>
    <p:sldId id="411" r:id="rId16"/>
    <p:sldId id="924" r:id="rId17"/>
    <p:sldId id="942" r:id="rId18"/>
    <p:sldId id="943" r:id="rId19"/>
    <p:sldId id="944" r:id="rId20"/>
    <p:sldId id="945" r:id="rId21"/>
    <p:sldId id="946" r:id="rId22"/>
    <p:sldId id="947" r:id="rId23"/>
    <p:sldId id="948" r:id="rId24"/>
    <p:sldId id="949" r:id="rId25"/>
    <p:sldId id="950" r:id="rId26"/>
    <p:sldId id="951" r:id="rId27"/>
    <p:sldId id="952" r:id="rId2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BA2A39"/>
    <a:srgbClr val="C1242F"/>
    <a:srgbClr val="595959"/>
    <a:srgbClr val="C221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中度样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3" d="100"/>
          <a:sy n="103" d="100"/>
        </p:scale>
        <p:origin x="114" y="222"/>
      </p:cViewPr>
      <p:guideLst>
        <p:guide orient="horz" pos="2160"/>
        <p:guide pos="3863"/>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5.xml" Id="rId26" /><Relationship Type="http://schemas.openxmlformats.org/officeDocument/2006/relationships/slide" Target="slides/slide2.xml" Id="rId3" /><Relationship Type="http://schemas.openxmlformats.org/officeDocument/2006/relationships/slide" Target="slides/slide20.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24.xml" Id="rId25" /><Relationship Type="http://schemas.openxmlformats.org/officeDocument/2006/relationships/tableStyles" Target="tableStyles.xml" Id="rId33"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notesMaster" Target="notesMasters/notesMaster1.xml" Id="rId29"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23.xml" Id="rId24" /><Relationship Type="http://schemas.openxmlformats.org/officeDocument/2006/relationships/theme" Target="theme/theme1.xml" Id="rId32"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22.xml" Id="rId23" /><Relationship Type="http://schemas.openxmlformats.org/officeDocument/2006/relationships/slide" Target="slides/slide27.xml" Id="rId28"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viewProps" Target="viewProps.xml" Id="rId31"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slide" Target="slides/slide26.xml" Id="rId27" /><Relationship Type="http://schemas.openxmlformats.org/officeDocument/2006/relationships/presProps" Target="presProps.xml" Id="rId30" /><Relationship Type="http://schemas.openxmlformats.org/officeDocument/2006/relationships/tags" Target="/ppt/tags/tag1.xml" Id="R246b440238c7428f"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5F6200-832B-4CE5-948B-146A77762659}" type="datetimeFigureOut">
              <a:rPr lang="zh-CN" altLang="en-US" smtClean="0"/>
              <a:t>2022-06-08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34B182-474D-450C-9F74-57D0F18DF712}" type="slidenum">
              <a:rPr lang="zh-CN" altLang="en-US" smtClean="0"/>
              <a:t>‹#›</a:t>
            </a:fld>
            <a:endParaRPr lang="zh-CN" altLang="en-US"/>
          </a:p>
        </p:txBody>
      </p:sp>
    </p:spTree>
    <p:extLst>
      <p:ext uri="{BB962C8B-B14F-4D97-AF65-F5344CB8AC3E}">
        <p14:creationId xmlns:p14="http://schemas.microsoft.com/office/powerpoint/2010/main" val="1136158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9B34B182-474D-450C-9F74-57D0F18DF712}" type="slidenum">
              <a:rPr lang="zh-CN" altLang="en-US" smtClean="0"/>
              <a:t>15</a:t>
            </a:fld>
            <a:endParaRPr lang="zh-CN" altLang="en-US"/>
          </a:p>
        </p:txBody>
      </p:sp>
    </p:spTree>
    <p:extLst>
      <p:ext uri="{BB962C8B-B14F-4D97-AF65-F5344CB8AC3E}">
        <p14:creationId xmlns:p14="http://schemas.microsoft.com/office/powerpoint/2010/main" val="597629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AC4E1E3-BFC8-4FAC-9764-5E98EEC1C1BB}"/>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5CABAFDC-5C79-4675-A51A-2FADD6899B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13C128CD-F3B0-403C-9A88-FB799AA8FFF2}"/>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16B8AA9E-C55C-4556-AC2D-C5FBDE8ACE7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135F838-AC1D-4D34-8204-FDF06AE3BDCF}"/>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120001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B7A236-8CFE-42C0-AB48-3EC58E05D201}"/>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92994C81-B7B9-423F-8CFF-B0AEF5C84750}"/>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C24B9E5-1640-435A-82D5-B4D40E245BDA}"/>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69F73AA3-A333-4F28-97E6-069D1C8D1C9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A28FA57-35C1-48EA-8EBB-AE1F2856072C}"/>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2236337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1AD7A7D-0C26-48A0-89E8-8FD01144F643}"/>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853CBEB5-9A3F-4684-9FC9-6F659B91D9E4}"/>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CEA0FB9-E506-4BF9-AADA-02E307A4F7B6}"/>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ABBEAA1A-4631-4C21-BA54-D196220E14B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376A1F7-7A2E-45A3-B6EC-6569A5CB33DC}"/>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2988360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E127F5-E81A-4E91-9A03-5C72D5EBA57F}"/>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40A1AF66-D1C1-4BCC-910D-31705144A18B}"/>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F85A613-9317-4EFD-9737-C9E22FD9C8FD}"/>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5AB03820-0507-415C-8AFA-917CA9CE46F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A25DB8C-9648-4B24-8B50-DAA66B696B55}"/>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506145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3989255-2B55-4498-BFA7-7DA7098FBEF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08F9B178-3C30-4138-9E59-C29CF1202E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D66FE0DD-A9E9-4394-A954-06101EE970CD}"/>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C1B92F9B-2246-46B2-96A3-98A89470808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5855F85-D0D7-4292-9EA1-9F913EB0BB13}"/>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1780759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ED2088F-F608-4B5B-9C04-0367AE99A95C}"/>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108DEA7-4C3D-4C5B-869B-9BD0B1C28BBB}"/>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C16C9A01-001D-4BD1-B963-4C1AFE431AD8}"/>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7DD1EF4E-4338-42CC-8CE2-955179D1BB70}"/>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6" name="页脚占位符 5">
            <a:extLst>
              <a:ext uri="{FF2B5EF4-FFF2-40B4-BE49-F238E27FC236}">
                <a16:creationId xmlns:a16="http://schemas.microsoft.com/office/drawing/2014/main" id="{DE06A073-1BE3-4C1E-8F78-EEFC02A3DC1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39FBFC6-F6B0-487C-9E38-373C41F07A4F}"/>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1742442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CAF5BD6-CD06-4944-A34D-D6D71B2E342F}"/>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13CC1770-CFCB-44C9-B857-3FEF2DF813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67B19D23-6595-400E-94F8-C53CEB8C4D9B}"/>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0766BD13-9659-400E-A304-281A4BD0D1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56EC698E-9DFB-4126-AFB0-2B5F4BD364C0}"/>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03F2E463-42E8-43ED-9A9B-945C58BAD30F}"/>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8" name="页脚占位符 7">
            <a:extLst>
              <a:ext uri="{FF2B5EF4-FFF2-40B4-BE49-F238E27FC236}">
                <a16:creationId xmlns:a16="http://schemas.microsoft.com/office/drawing/2014/main" id="{990F07F1-6AC3-4A45-AD46-D267F4C7BB30}"/>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0E6CF1D7-D1F7-4B47-A960-82F557285603}"/>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2897310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F09DCFC-5020-4FEA-9B6E-F3F372A6EA6F}"/>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9BFAF027-2693-4B60-88AC-F397E739A096}"/>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4" name="页脚占位符 3">
            <a:extLst>
              <a:ext uri="{FF2B5EF4-FFF2-40B4-BE49-F238E27FC236}">
                <a16:creationId xmlns:a16="http://schemas.microsoft.com/office/drawing/2014/main" id="{6CF109DF-6974-42F3-AEDF-C937F8F8FA8A}"/>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E4EF524D-9896-4E06-A0D1-4E69AA9BCA7D}"/>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4260769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810892D3-1E79-4AAC-A7B8-1B6243B63CCC}"/>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3" name="页脚占位符 2">
            <a:extLst>
              <a:ext uri="{FF2B5EF4-FFF2-40B4-BE49-F238E27FC236}">
                <a16:creationId xmlns:a16="http://schemas.microsoft.com/office/drawing/2014/main" id="{4F484AF5-138E-469B-8066-7E43C697765D}"/>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80CD35D1-C10C-4FF9-ABB7-C213D8FF93D2}"/>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4187638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B55A0F-7BE6-41AE-8444-EA40F272DF6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BFA3454D-8F3B-41A1-9750-9E2324114A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F95B8158-0E81-475C-9999-0C1F8BC3C0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8195935B-BA3C-4F67-BF8E-F3B50DA479F3}"/>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6" name="页脚占位符 5">
            <a:extLst>
              <a:ext uri="{FF2B5EF4-FFF2-40B4-BE49-F238E27FC236}">
                <a16:creationId xmlns:a16="http://schemas.microsoft.com/office/drawing/2014/main" id="{ED6D3777-1EB7-4926-96D1-3F50E639E3E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9144848-242A-40EA-BC02-32358A69F851}"/>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668846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A65B2D-0D4B-423E-857D-469A5B585C6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8297AD18-4363-44AE-8E3D-A10606D528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726AAAD3-464B-4C3C-8C41-8663F16BDD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237AF13B-CD5B-46F3-B14B-CF7387AEF69F}"/>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6" name="页脚占位符 5">
            <a:extLst>
              <a:ext uri="{FF2B5EF4-FFF2-40B4-BE49-F238E27FC236}">
                <a16:creationId xmlns:a16="http://schemas.microsoft.com/office/drawing/2014/main" id="{3EA79A18-0FD2-49D1-8C78-1A0DAB50A69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278D669-F503-4468-B190-0F4BA21700A3}"/>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82992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5A82B006-94C4-4F54-BE90-7A38545117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C2D91519-A2E8-453A-9275-938CBA362A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8E0D193-D0C4-4B87-ABA7-EB55FB4BD1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B33BAA4B-9640-498E-8B4A-3F3199C3F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7EE44705-EF67-43C8-96FA-2D4907DC1D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4091654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6286A390-C204-4F2A-B44C-6C5296FD42B8}"/>
              </a:ext>
            </a:extLst>
          </p:cNvPr>
          <p:cNvSpPr txBox="1"/>
          <p:nvPr/>
        </p:nvSpPr>
        <p:spPr>
          <a:xfrm>
            <a:off x="1622324" y="2094270"/>
            <a:ext cx="9527457" cy="1107996"/>
          </a:xfrm>
          <a:prstGeom prst="rect">
            <a:avLst/>
          </a:prstGeom>
          <a:noFill/>
        </p:spPr>
        <p:txBody>
          <a:bodyPr wrap="square" rtlCol="0">
            <a:spAutoFit/>
          </a:bodyPr>
          <a:lstStyle/>
          <a:p>
            <a:r>
              <a:rPr lang="zh-CN" altLang="en-US" sz="6600" b="1" dirty="0">
                <a:solidFill>
                  <a:schemeClr val="bg1">
                    <a:lumMod val="95000"/>
                  </a:schemeClr>
                </a:solidFill>
              </a:rPr>
              <a:t>历史（</a:t>
            </a:r>
            <a:r>
              <a:rPr lang="zh-CN" altLang="en-US" sz="6600" b="1" dirty="0">
                <a:solidFill>
                  <a:srgbClr val="FFC000"/>
                </a:solidFill>
              </a:rPr>
              <a:t>湖南卷</a:t>
            </a:r>
            <a:r>
              <a:rPr lang="zh-CN" altLang="en-US" sz="6600" b="1" dirty="0">
                <a:solidFill>
                  <a:schemeClr val="bg1">
                    <a:lumMod val="95000"/>
                  </a:schemeClr>
                </a:solidFill>
              </a:rPr>
              <a:t>）参考答案</a:t>
            </a:r>
          </a:p>
        </p:txBody>
      </p:sp>
      <p:sp>
        <p:nvSpPr>
          <p:cNvPr id="3" name="文本框 2">
            <a:extLst>
              <a:ext uri="{FF2B5EF4-FFF2-40B4-BE49-F238E27FC236}">
                <a16:creationId xmlns:a16="http://schemas.microsoft.com/office/drawing/2014/main" id="{C90CD284-BE5A-4AB7-B2A7-6ABCCD45060F}"/>
              </a:ext>
            </a:extLst>
          </p:cNvPr>
          <p:cNvSpPr txBox="1"/>
          <p:nvPr/>
        </p:nvSpPr>
        <p:spPr>
          <a:xfrm>
            <a:off x="8332237" y="6223518"/>
            <a:ext cx="3666930" cy="461665"/>
          </a:xfrm>
          <a:prstGeom prst="rect">
            <a:avLst/>
          </a:prstGeom>
          <a:noFill/>
        </p:spPr>
        <p:txBody>
          <a:bodyPr wrap="square" rtlCol="0">
            <a:spAutoFit/>
          </a:bodyPr>
          <a:lstStyle/>
          <a:p>
            <a:r>
              <a:rPr lang="zh-CN" altLang="en-US" sz="2400" dirty="0">
                <a:solidFill>
                  <a:schemeClr val="bg1"/>
                </a:solidFill>
              </a:rPr>
              <a:t>东莞市虎门中学 丁家文</a:t>
            </a:r>
          </a:p>
        </p:txBody>
      </p:sp>
    </p:spTree>
    <p:extLst>
      <p:ext uri="{BB962C8B-B14F-4D97-AF65-F5344CB8AC3E}">
        <p14:creationId xmlns:p14="http://schemas.microsoft.com/office/powerpoint/2010/main" val="700002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43995" y="3973480"/>
            <a:ext cx="4409531"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9.1949 </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 </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3 </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月，北京市委书记彭真在全市职工积极分子大会上强调，“私营工厂的工人又是主人，又不是主人，从国家方面讲他们是主人，在工厂又要受资本 家指挥，这又不是主人”。这表明北京市</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对民族资本家妥协退让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B.</a:t>
            </a:r>
            <a:r>
              <a:rPr lang="zh-CN" altLang="en-US" sz="3200" kern="100" dirty="0">
                <a:latin typeface="微软雅黑" panose="020B0503020204020204" pitchFamily="34" charset="-122"/>
                <a:ea typeface="微软雅黑" panose="020B0503020204020204" pitchFamily="34" charset="-122"/>
              </a:rPr>
              <a:t>贯彻新民主主义政策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实行国家垄断资本主义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已准备接管私营企业</a:t>
            </a:r>
          </a:p>
        </p:txBody>
      </p:sp>
      <p:sp>
        <p:nvSpPr>
          <p:cNvPr id="6" name="文本框 5">
            <a:extLst>
              <a:ext uri="{FF2B5EF4-FFF2-40B4-BE49-F238E27FC236}">
                <a16:creationId xmlns:a16="http://schemas.microsoft.com/office/drawing/2014/main" id="{31FC3030-F9B1-472E-815D-6B53CA6A16CC}"/>
              </a:ext>
            </a:extLst>
          </p:cNvPr>
          <p:cNvSpPr txBox="1"/>
          <p:nvPr/>
        </p:nvSpPr>
        <p:spPr>
          <a:xfrm>
            <a:off x="5551055" y="2833550"/>
            <a:ext cx="6133053" cy="3432543"/>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对“新民主主义”的理解是重点。政治上无产阶级领导，经济上在农村分田地给农民，工商业则保留部分资本主义。故选</a:t>
            </a:r>
            <a:r>
              <a:rPr lang="en-US" altLang="zh-CN" sz="2800" noProof="0" dirty="0">
                <a:latin typeface="微软雅黑" panose="020B0503020204020204" pitchFamily="34" charset="-122"/>
                <a:ea typeface="微软雅黑" panose="020B0503020204020204" pitchFamily="34" charset="-122"/>
              </a:rPr>
              <a:t>B</a:t>
            </a:r>
            <a:r>
              <a:rPr lang="zh-CN" altLang="en-US" sz="2800" noProof="0" dirty="0">
                <a:latin typeface="微软雅黑" panose="020B0503020204020204" pitchFamily="34" charset="-122"/>
                <a:ea typeface="微软雅黑" panose="020B0503020204020204" pitchFamily="34" charset="-122"/>
              </a:rPr>
              <a:t>。</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6861481"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7356682"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7823095"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527EC31F-94B6-89C9-2426-E4BFFF1B7104}"/>
              </a:ext>
            </a:extLst>
          </p:cNvPr>
          <p:cNvSpPr/>
          <p:nvPr/>
        </p:nvSpPr>
        <p:spPr>
          <a:xfrm>
            <a:off x="8299062"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星形: 五角 10">
            <a:extLst>
              <a:ext uri="{FF2B5EF4-FFF2-40B4-BE49-F238E27FC236}">
                <a16:creationId xmlns:a16="http://schemas.microsoft.com/office/drawing/2014/main" id="{C31EE46C-8879-9DFE-EB22-1220DE7DD589}"/>
              </a:ext>
            </a:extLst>
          </p:cNvPr>
          <p:cNvSpPr/>
          <p:nvPr/>
        </p:nvSpPr>
        <p:spPr>
          <a:xfrm>
            <a:off x="8763943"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809854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43995" y="5377407"/>
            <a:ext cx="5610259"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10.1992</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年中共十四大做出了“积极建立待业、养老、医疗等社会保障制度”的决定。</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1993</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年十四届三中全会明确提出进一步健全失业保险制度。“待业保险”正式更名为“失业保险”。这一变化反映了</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经济改革引发失业现象</a:t>
            </a:r>
            <a:r>
              <a:rPr lang="zh-CN" altLang="en-US" sz="3200" kern="100" dirty="0">
                <a:solidFill>
                  <a:srgbClr val="FFC000"/>
                </a:solidFill>
                <a:latin typeface="微软雅黑" panose="020B0503020204020204" pitchFamily="34" charset="-122"/>
                <a:ea typeface="微软雅黑" panose="020B0503020204020204" pitchFamily="34" charset="-122"/>
              </a:rPr>
              <a:t>（早就有了）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社会主义市场经济体制建立 </a:t>
            </a:r>
            <a:r>
              <a:rPr lang="en-US" altLang="zh-CN" sz="3200" kern="100" dirty="0">
                <a:solidFill>
                  <a:srgbClr val="FFC000"/>
                </a:solidFill>
                <a:latin typeface="微软雅黑" panose="020B0503020204020204" pitchFamily="34" charset="-122"/>
                <a:ea typeface="微软雅黑" panose="020B0503020204020204" pitchFamily="34" charset="-122"/>
              </a:rPr>
              <a:t>(</a:t>
            </a:r>
            <a:r>
              <a:rPr lang="zh-CN" altLang="en-US" sz="3200" kern="100" dirty="0">
                <a:solidFill>
                  <a:srgbClr val="FFC000"/>
                </a:solidFill>
                <a:latin typeface="微软雅黑" panose="020B0503020204020204" pitchFamily="34" charset="-122"/>
                <a:ea typeface="微软雅黑" panose="020B0503020204020204" pitchFamily="34" charset="-122"/>
              </a:rPr>
              <a:t>没有，“目标”是）</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社会保障制度已经完善</a:t>
            </a:r>
            <a:r>
              <a:rPr lang="zh-CN" altLang="en-US" sz="3200" kern="100" dirty="0">
                <a:solidFill>
                  <a:srgbClr val="FFC000"/>
                </a:solidFill>
                <a:latin typeface="微软雅黑" panose="020B0503020204020204" pitchFamily="34" charset="-122"/>
                <a:ea typeface="微软雅黑" panose="020B0503020204020204" pitchFamily="34" charset="-122"/>
              </a:rPr>
              <a:t>（“已完善”不对）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D.</a:t>
            </a:r>
            <a:r>
              <a:rPr lang="zh-CN" altLang="en-US" sz="3200" kern="100" dirty="0">
                <a:latin typeface="微软雅黑" panose="020B0503020204020204" pitchFamily="34" charset="-122"/>
                <a:ea typeface="微软雅黑" panose="020B0503020204020204" pitchFamily="34" charset="-122"/>
              </a:rPr>
              <a:t>思想解放推动经济体制改革</a:t>
            </a:r>
          </a:p>
        </p:txBody>
      </p:sp>
      <p:sp>
        <p:nvSpPr>
          <p:cNvPr id="6" name="文本框 5">
            <a:extLst>
              <a:ext uri="{FF2B5EF4-FFF2-40B4-BE49-F238E27FC236}">
                <a16:creationId xmlns:a16="http://schemas.microsoft.com/office/drawing/2014/main" id="{31FC3030-F9B1-472E-815D-6B53CA6A16CC}"/>
              </a:ext>
            </a:extLst>
          </p:cNvPr>
          <p:cNvSpPr txBox="1"/>
          <p:nvPr/>
        </p:nvSpPr>
        <p:spPr>
          <a:xfrm>
            <a:off x="9261126" y="2371732"/>
            <a:ext cx="2786878" cy="4078874"/>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dirty="0">
                <a:latin typeface="微软雅黑" panose="020B0503020204020204" pitchFamily="34" charset="-122"/>
                <a:ea typeface="微软雅黑" panose="020B0503020204020204" pitchFamily="34" charset="-122"/>
              </a:rPr>
              <a:t>十四大确立目标，</a:t>
            </a:r>
            <a:r>
              <a:rPr lang="en-US" altLang="zh-CN" sz="2800" dirty="0">
                <a:latin typeface="微软雅黑" panose="020B0503020204020204" pitchFamily="34" charset="-122"/>
                <a:ea typeface="微软雅黑" panose="020B0503020204020204" pitchFamily="34" charset="-122"/>
              </a:rPr>
              <a:t>20</a:t>
            </a:r>
            <a:r>
              <a:rPr lang="zh-CN" altLang="en-US" sz="2800" dirty="0">
                <a:latin typeface="微软雅黑" panose="020B0503020204020204" pitchFamily="34" charset="-122"/>
                <a:ea typeface="微软雅黑" panose="020B0503020204020204" pitchFamily="34" charset="-122"/>
              </a:rPr>
              <a:t>世纪初才基本建立市场经济体制。正面理解难，排除法不难。</a:t>
            </a:r>
            <a:endParaRPr lang="en-US" altLang="zh-CN" sz="2800" dirty="0">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10556317" y="265703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11051518" y="265703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11517931" y="265703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505681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43995" y="3945770"/>
            <a:ext cx="5462477"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175969"/>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11.</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伯利克里在担任雅典首席将军期间，向担任公职和参加政治活动的公民发放 工资，同时又增加了富裕公民承担公共捐献的义务，诸如战船捐、使团捐及合唱 捐等。这种政策</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使得雅典民主政治确立起来</a:t>
            </a:r>
            <a:r>
              <a:rPr lang="en-US" altLang="zh-CN" sz="3200" kern="100" dirty="0">
                <a:solidFill>
                  <a:srgbClr val="FFC000"/>
                </a:solidFill>
                <a:latin typeface="微软雅黑" panose="020B0503020204020204" pitchFamily="34" charset="-122"/>
                <a:ea typeface="微软雅黑" panose="020B0503020204020204" pitchFamily="34" charset="-122"/>
              </a:rPr>
              <a:t>(</a:t>
            </a:r>
            <a:r>
              <a:rPr lang="zh-CN" altLang="en-US" sz="3200" kern="100" dirty="0">
                <a:solidFill>
                  <a:srgbClr val="FFC000"/>
                </a:solidFill>
                <a:latin typeface="微软雅黑" panose="020B0503020204020204" pitchFamily="34" charset="-122"/>
                <a:ea typeface="微软雅黑" panose="020B0503020204020204" pitchFamily="34" charset="-122"/>
              </a:rPr>
              <a:t>克里斯提尼）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致力于防范富人垄断政治权力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C.</a:t>
            </a:r>
            <a:r>
              <a:rPr lang="zh-CN" altLang="en-US" sz="3200" kern="100" dirty="0">
                <a:latin typeface="微软雅黑" panose="020B0503020204020204" pitchFamily="34" charset="-122"/>
                <a:ea typeface="微软雅黑" panose="020B0503020204020204" pitchFamily="34" charset="-122"/>
              </a:rPr>
              <a:t>推动了雅典民主政治的发展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着眼于缩小公民间的贫富差距</a:t>
            </a:r>
          </a:p>
        </p:txBody>
      </p:sp>
      <p:sp>
        <p:nvSpPr>
          <p:cNvPr id="6" name="文本框 5">
            <a:extLst>
              <a:ext uri="{FF2B5EF4-FFF2-40B4-BE49-F238E27FC236}">
                <a16:creationId xmlns:a16="http://schemas.microsoft.com/office/drawing/2014/main" id="{31FC3030-F9B1-472E-815D-6B53CA6A16CC}"/>
              </a:ext>
            </a:extLst>
          </p:cNvPr>
          <p:cNvSpPr txBox="1"/>
          <p:nvPr/>
        </p:nvSpPr>
        <p:spPr>
          <a:xfrm>
            <a:off x="7855239" y="3945770"/>
            <a:ext cx="3980870" cy="2139881"/>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dirty="0">
                <a:latin typeface="微软雅黑" panose="020B0503020204020204" pitchFamily="34" charset="-122"/>
                <a:ea typeface="微软雅黑" panose="020B0503020204020204" pitchFamily="34" charset="-122"/>
              </a:rPr>
              <a:t>这是送分题，让同学们有“获得感”。</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9288303" y="422803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9783504" y="422803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01903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43996" y="3229711"/>
            <a:ext cx="4474186"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12.</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恩格斯说：“这一观念特别是通过卢梭起了一种理论的作用，在大革命中和 大革命之后起了一种实际的政治的作用，而今天在差不多所有国家的社会主义运动中仍然起着巨大的鼓动作用。”“这一观念”指的是</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A.</a:t>
            </a:r>
            <a:r>
              <a:rPr lang="zh-CN" altLang="en-US" sz="3200" kern="100" dirty="0">
                <a:latin typeface="微软雅黑" panose="020B0503020204020204" pitchFamily="34" charset="-122"/>
                <a:ea typeface="微软雅黑" panose="020B0503020204020204" pitchFamily="34" charset="-122"/>
              </a:rPr>
              <a:t>对人类不平等的批判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对社会契约论的肯定</a:t>
            </a:r>
            <a:r>
              <a:rPr lang="zh-CN" altLang="en-US" sz="2800" kern="100" dirty="0">
                <a:solidFill>
                  <a:srgbClr val="FFC000"/>
                </a:solidFill>
                <a:latin typeface="微软雅黑" panose="020B0503020204020204" pitchFamily="34" charset="-122"/>
                <a:ea typeface="微软雅黑" panose="020B0503020204020204" pitchFamily="34" charset="-122"/>
              </a:rPr>
              <a:t>（不适用于社会主义运动） </a:t>
            </a:r>
            <a:endParaRPr lang="en-US" altLang="zh-CN" sz="2800" kern="100" dirty="0">
              <a:solidFill>
                <a:srgbClr val="FFC000"/>
              </a:solidFill>
              <a:latin typeface="微软雅黑" panose="020B0503020204020204" pitchFamily="34" charset="-122"/>
              <a:ea typeface="微软雅黑" panose="020B0503020204020204" pitchFamily="34" charset="-122"/>
            </a:endParaRPr>
          </a:p>
          <a:p>
            <a:pPr marL="26670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对分权与制衡的强调</a:t>
            </a:r>
            <a:r>
              <a:rPr lang="zh-CN" altLang="en-US" sz="2800" kern="100" dirty="0">
                <a:solidFill>
                  <a:srgbClr val="FFC000"/>
                </a:solidFill>
                <a:latin typeface="微软雅黑" panose="020B0503020204020204" pitchFamily="34" charset="-122"/>
                <a:ea typeface="微软雅黑" panose="020B0503020204020204" pitchFamily="34" charset="-122"/>
              </a:rPr>
              <a:t>（不适用于社会主义运动） </a:t>
            </a:r>
            <a:endParaRPr lang="en-US" altLang="zh-CN" sz="28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对财产私有制的否定</a:t>
            </a:r>
            <a:r>
              <a:rPr lang="zh-CN" altLang="en-US" sz="2800" kern="100" dirty="0">
                <a:solidFill>
                  <a:srgbClr val="FFC000"/>
                </a:solidFill>
                <a:latin typeface="微软雅黑" panose="020B0503020204020204" pitchFamily="34" charset="-122"/>
                <a:ea typeface="微软雅黑" panose="020B0503020204020204" pitchFamily="34" charset="-122"/>
              </a:rPr>
              <a:t>（不适用于“大革命”）</a:t>
            </a:r>
          </a:p>
        </p:txBody>
      </p:sp>
      <p:sp>
        <p:nvSpPr>
          <p:cNvPr id="6" name="文本框 5">
            <a:extLst>
              <a:ext uri="{FF2B5EF4-FFF2-40B4-BE49-F238E27FC236}">
                <a16:creationId xmlns:a16="http://schemas.microsoft.com/office/drawing/2014/main" id="{31FC3030-F9B1-472E-815D-6B53CA6A16CC}"/>
              </a:ext>
            </a:extLst>
          </p:cNvPr>
          <p:cNvSpPr txBox="1"/>
          <p:nvPr/>
        </p:nvSpPr>
        <p:spPr>
          <a:xfrm>
            <a:off x="8580582" y="2675994"/>
            <a:ext cx="3537635" cy="3790974"/>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200" dirty="0">
                <a:latin typeface="微软雅黑" panose="020B0503020204020204" pitchFamily="34" charset="-122"/>
                <a:ea typeface="微软雅黑" panose="020B0503020204020204" pitchFamily="34" charset="-122"/>
              </a:rPr>
              <a:t>抓住“（法国）大革命”和“社会主义运动”要两者皆宜的才行。</a:t>
            </a:r>
            <a:endParaRPr lang="en-US" altLang="zh-CN" sz="3200" dirty="0">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9920144" y="295206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10415345" y="295206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10881758" y="295206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CD013FE5-8D70-10DF-DA95-7CA9495E60E7}"/>
              </a:ext>
            </a:extLst>
          </p:cNvPr>
          <p:cNvSpPr/>
          <p:nvPr/>
        </p:nvSpPr>
        <p:spPr>
          <a:xfrm>
            <a:off x="11362565" y="295206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442838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93964" y="4675443"/>
            <a:ext cx="3593488"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13.</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美国</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1787</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年宪法与德意志帝国宪法均确定了联邦制度，美国参议院议席分配 遵循各州无论大小一律平等的原则，但在德国联邦议会中普鲁士邦则拥有足够多 的议席行使否决权。这一现象根植于两国</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人民的自愿选择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各州（邦）实力不同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C.</a:t>
            </a:r>
            <a:r>
              <a:rPr lang="zh-CN" altLang="en-US" sz="3200" kern="100" dirty="0">
                <a:latin typeface="微软雅黑" panose="020B0503020204020204" pitchFamily="34" charset="-122"/>
                <a:ea typeface="微软雅黑" panose="020B0503020204020204" pitchFamily="34" charset="-122"/>
              </a:rPr>
              <a:t>建国路径的差异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经济发展水平的差异</a:t>
            </a:r>
          </a:p>
        </p:txBody>
      </p:sp>
      <p:sp>
        <p:nvSpPr>
          <p:cNvPr id="6" name="文本框 5">
            <a:extLst>
              <a:ext uri="{FF2B5EF4-FFF2-40B4-BE49-F238E27FC236}">
                <a16:creationId xmlns:a16="http://schemas.microsoft.com/office/drawing/2014/main" id="{31FC3030-F9B1-472E-815D-6B53CA6A16CC}"/>
              </a:ext>
            </a:extLst>
          </p:cNvPr>
          <p:cNvSpPr txBox="1"/>
          <p:nvPr/>
        </p:nvSpPr>
        <p:spPr>
          <a:xfrm>
            <a:off x="6216073" y="2565696"/>
            <a:ext cx="5384800" cy="4078874"/>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dirty="0">
                <a:latin typeface="微软雅黑" panose="020B0503020204020204" pitchFamily="34" charset="-122"/>
                <a:ea typeface="微软雅黑" panose="020B0503020204020204" pitchFamily="34" charset="-122"/>
              </a:rPr>
              <a:t>应该不太难，但是容易想得多，仔细推敲的话，</a:t>
            </a:r>
            <a:r>
              <a:rPr lang="en-US" altLang="zh-CN" sz="2800" dirty="0">
                <a:latin typeface="微软雅黑" panose="020B0503020204020204" pitchFamily="34" charset="-122"/>
                <a:ea typeface="微软雅黑" panose="020B0503020204020204" pitchFamily="34" charset="-122"/>
              </a:rPr>
              <a:t>B</a:t>
            </a:r>
            <a:r>
              <a:rPr lang="zh-CN" altLang="en-US" sz="2800" dirty="0">
                <a:latin typeface="微软雅黑" panose="020B0503020204020204" pitchFamily="34" charset="-122"/>
                <a:ea typeface="微软雅黑" panose="020B0503020204020204" pitchFamily="34" charset="-122"/>
              </a:rPr>
              <a:t>其实也有道理。美国是各邦从英国独立，德国是</a:t>
            </a:r>
            <a:endParaRPr lang="en-US" altLang="zh-CN" sz="28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普鲁士通过王朝战争统一，所以普鲁士居于特殊地位。选</a:t>
            </a:r>
            <a:r>
              <a:rPr kumimoji="0" lang="en-US" altLang="zh-CN"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C</a:t>
            </a:r>
            <a:r>
              <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a:t>
            </a:r>
          </a:p>
        </p:txBody>
      </p:sp>
      <p:sp>
        <p:nvSpPr>
          <p:cNvPr id="2" name="星形: 五角 1">
            <a:extLst>
              <a:ext uri="{FF2B5EF4-FFF2-40B4-BE49-F238E27FC236}">
                <a16:creationId xmlns:a16="http://schemas.microsoft.com/office/drawing/2014/main" id="{A024485D-A5AF-45EA-BE4F-83F26C88D271}"/>
              </a:ext>
            </a:extLst>
          </p:cNvPr>
          <p:cNvSpPr/>
          <p:nvPr/>
        </p:nvSpPr>
        <p:spPr>
          <a:xfrm>
            <a:off x="7618863" y="283253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8114064" y="283253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198779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73185" y="4728322"/>
            <a:ext cx="9357141"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75347" y="132251"/>
            <a:ext cx="11692113" cy="5175969"/>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14.</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有学者就“战时共产主义”政策指出，布尔什维克党当时是把国内战争的需要和坚决消除私人所有制、实现社会主义制度和直接向共产主义过渡联系在一起的。这一观点</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认为布尔什维克党当时的做法并不符合实际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否认“战时共产主义”政策是战时应急措施</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不利于客观认识“新经济政策”推行的历史背景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D.</a:t>
            </a:r>
            <a:r>
              <a:rPr lang="zh-CN" altLang="en-US" sz="3200" kern="100" dirty="0">
                <a:latin typeface="微软雅黑" panose="020B0503020204020204" pitchFamily="34" charset="-122"/>
                <a:ea typeface="微软雅黑" panose="020B0503020204020204" pitchFamily="34" charset="-122"/>
              </a:rPr>
              <a:t>有助于解释战争结束后维续执行这种政策的原因</a:t>
            </a:r>
            <a:endParaRPr lang="zh-CN" altLang="en-US" sz="3200" b="1" kern="100" dirty="0">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EE00B2F9-0D94-4303-B53A-EF5957F5CBC9}"/>
              </a:ext>
            </a:extLst>
          </p:cNvPr>
          <p:cNvSpPr txBox="1"/>
          <p:nvPr/>
        </p:nvSpPr>
        <p:spPr>
          <a:xfrm>
            <a:off x="73185" y="5462297"/>
            <a:ext cx="12054160" cy="1395703"/>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000" dirty="0">
                <a:latin typeface="微软雅黑" panose="020B0503020204020204" pitchFamily="34" charset="-122"/>
                <a:ea typeface="微软雅黑" panose="020B0503020204020204" pitchFamily="34" charset="-122"/>
              </a:rPr>
              <a:t>难度：　　　　　因为有更多的目的，所以战争结束依然不废除，选</a:t>
            </a:r>
            <a:r>
              <a:rPr lang="en-US" altLang="zh-CN" sz="3000" dirty="0">
                <a:latin typeface="微软雅黑" panose="020B0503020204020204" pitchFamily="34" charset="-122"/>
                <a:ea typeface="微软雅黑" panose="020B0503020204020204" pitchFamily="34" charset="-122"/>
              </a:rPr>
              <a:t>D</a:t>
            </a:r>
            <a:r>
              <a:rPr lang="zh-CN" altLang="en-US" sz="3000" dirty="0">
                <a:latin typeface="微软雅黑" panose="020B0503020204020204" pitchFamily="34" charset="-122"/>
                <a:ea typeface="微软雅黑" panose="020B0503020204020204" pitchFamily="34" charset="-122"/>
              </a:rPr>
              <a:t>。</a:t>
            </a:r>
            <a:endParaRPr lang="en-US" altLang="zh-CN" sz="30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30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B</a:t>
            </a:r>
            <a:r>
              <a:rPr kumimoji="0" lang="zh-CN" altLang="en-US" sz="30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有很强的迷惑性，应该是战时应急与长远目的相结合。</a:t>
            </a:r>
          </a:p>
        </p:txBody>
      </p:sp>
      <p:sp>
        <p:nvSpPr>
          <p:cNvPr id="8" name="星形: 五角 7">
            <a:extLst>
              <a:ext uri="{FF2B5EF4-FFF2-40B4-BE49-F238E27FC236}">
                <a16:creationId xmlns:a16="http://schemas.microsoft.com/office/drawing/2014/main" id="{39FB0667-B891-48E1-9771-0B16B9D220C6}"/>
              </a:ext>
            </a:extLst>
          </p:cNvPr>
          <p:cNvSpPr/>
          <p:nvPr/>
        </p:nvSpPr>
        <p:spPr>
          <a:xfrm>
            <a:off x="1329344" y="5691179"/>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9" name="星形: 五角 8">
            <a:extLst>
              <a:ext uri="{FF2B5EF4-FFF2-40B4-BE49-F238E27FC236}">
                <a16:creationId xmlns:a16="http://schemas.microsoft.com/office/drawing/2014/main" id="{80436437-A08A-4BED-8E88-13F8955CE403}"/>
              </a:ext>
            </a:extLst>
          </p:cNvPr>
          <p:cNvSpPr/>
          <p:nvPr/>
        </p:nvSpPr>
        <p:spPr>
          <a:xfrm>
            <a:off x="1928963" y="5691179"/>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43C02EDA-AEFB-4405-AFCA-3D626D3EEFB2}"/>
              </a:ext>
            </a:extLst>
          </p:cNvPr>
          <p:cNvSpPr/>
          <p:nvPr/>
        </p:nvSpPr>
        <p:spPr>
          <a:xfrm>
            <a:off x="2585503" y="569609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32577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04AB7C50-2B4F-068C-34E8-F22C7EA8132D}"/>
              </a:ext>
            </a:extLst>
          </p:cNvPr>
          <p:cNvSpPr/>
          <p:nvPr/>
        </p:nvSpPr>
        <p:spPr>
          <a:xfrm>
            <a:off x="191978" y="3981708"/>
            <a:ext cx="6005622"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2" name="矩形 1">
            <a:extLst>
              <a:ext uri="{FF2B5EF4-FFF2-40B4-BE49-F238E27FC236}">
                <a16:creationId xmlns:a16="http://schemas.microsoft.com/office/drawing/2014/main" id="{99B63A2B-2DE8-48C2-BBBE-20027B612288}"/>
              </a:ext>
            </a:extLst>
          </p:cNvPr>
          <p:cNvSpPr/>
          <p:nvPr/>
        </p:nvSpPr>
        <p:spPr>
          <a:xfrm>
            <a:off x="191978" y="143068"/>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15.</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让</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莫内是二战后法国著名政治家，堪称“欧洲之父”。他在文章中写到：“欧洲统一不会使大国以一种新的形式出现，欧洲统一是引起欧洲变化继而世界变化的一种方法。”这里的“变化”是指</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A.</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消除国家边界，新建主权实体 </a:t>
            </a:r>
          </a:p>
          <a:p>
            <a:pPr>
              <a:lnSpc>
                <a:spcPct val="150000"/>
              </a:lnSpc>
            </a:pPr>
            <a:r>
              <a:rPr lang="en-US" altLang="zh-CN" sz="3200" kern="100" dirty="0">
                <a:latin typeface="微软雅黑" panose="020B0503020204020204" pitchFamily="34" charset="-122"/>
                <a:ea typeface="微软雅黑" panose="020B0503020204020204" pitchFamily="34" charset="-122"/>
              </a:rPr>
              <a:t>B.</a:t>
            </a:r>
            <a:r>
              <a:rPr lang="zh-CN" altLang="en-US" sz="3200" kern="100" dirty="0">
                <a:latin typeface="微软雅黑" panose="020B0503020204020204" pitchFamily="34" charset="-122"/>
                <a:ea typeface="微软雅黑" panose="020B0503020204020204" pitchFamily="34" charset="-122"/>
              </a:rPr>
              <a:t>建立共同制度，承担共同责任</a:t>
            </a: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淡化意识形态，实现求同存异 </a:t>
            </a: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D.</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保卫世界和平，增进各国友谊</a:t>
            </a:r>
          </a:p>
        </p:txBody>
      </p:sp>
      <p:sp>
        <p:nvSpPr>
          <p:cNvPr id="5" name="文本框 4">
            <a:extLst>
              <a:ext uri="{FF2B5EF4-FFF2-40B4-BE49-F238E27FC236}">
                <a16:creationId xmlns:a16="http://schemas.microsoft.com/office/drawing/2014/main" id="{973B6AA4-5B9E-E9C1-1698-B34877D9C78B}"/>
              </a:ext>
            </a:extLst>
          </p:cNvPr>
          <p:cNvSpPr txBox="1"/>
          <p:nvPr/>
        </p:nvSpPr>
        <p:spPr>
          <a:xfrm>
            <a:off x="6548582" y="2636058"/>
            <a:ext cx="5451440" cy="4078874"/>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dirty="0">
                <a:solidFill>
                  <a:srgbClr val="C00000"/>
                </a:solidFill>
                <a:latin typeface="微软雅黑" panose="020B0503020204020204" pitchFamily="34" charset="-122"/>
                <a:ea typeface="微软雅黑" panose="020B0503020204020204" pitchFamily="34" charset="-122"/>
              </a:rPr>
              <a:t>这题我觉得有歧义，这个“变化”看你从哪个角度去看，从历史的角度去看，可以选</a:t>
            </a:r>
            <a:r>
              <a:rPr lang="en-US" altLang="zh-CN" sz="2800" dirty="0">
                <a:solidFill>
                  <a:srgbClr val="C00000"/>
                </a:solidFill>
                <a:latin typeface="微软雅黑" panose="020B0503020204020204" pitchFamily="34" charset="-122"/>
                <a:ea typeface="微软雅黑" panose="020B0503020204020204" pitchFamily="34" charset="-122"/>
              </a:rPr>
              <a:t>D</a:t>
            </a:r>
            <a:r>
              <a:rPr lang="zh-CN" altLang="en-US" sz="2800" dirty="0">
                <a:solidFill>
                  <a:srgbClr val="C00000"/>
                </a:solidFill>
                <a:latin typeface="微软雅黑" panose="020B0503020204020204" pitchFamily="34" charset="-122"/>
                <a:ea typeface="微软雅黑" panose="020B0503020204020204" pitchFamily="34" charset="-122"/>
              </a:rPr>
              <a:t>，从以前的战乱到和平；从未来的角度看，可选</a:t>
            </a:r>
            <a:r>
              <a:rPr lang="en-US" altLang="zh-CN" sz="2800" dirty="0">
                <a:solidFill>
                  <a:srgbClr val="C00000"/>
                </a:solidFill>
                <a:latin typeface="微软雅黑" panose="020B0503020204020204" pitchFamily="34" charset="-122"/>
                <a:ea typeface="微软雅黑" panose="020B0503020204020204" pitchFamily="34" charset="-122"/>
              </a:rPr>
              <a:t>B</a:t>
            </a:r>
            <a:r>
              <a:rPr lang="zh-CN" altLang="en-US" sz="2800" dirty="0">
                <a:solidFill>
                  <a:srgbClr val="C00000"/>
                </a:solidFill>
                <a:latin typeface="微软雅黑" panose="020B0503020204020204" pitchFamily="34" charset="-122"/>
                <a:ea typeface="微软雅黑" panose="020B0503020204020204" pitchFamily="34" charset="-122"/>
              </a:rPr>
              <a:t>，从更长远的未来看，可选</a:t>
            </a:r>
            <a:r>
              <a:rPr lang="en-US" altLang="zh-CN" sz="2800" dirty="0">
                <a:solidFill>
                  <a:srgbClr val="C00000"/>
                </a:solidFill>
                <a:latin typeface="微软雅黑" panose="020B0503020204020204" pitchFamily="34" charset="-122"/>
                <a:ea typeface="微软雅黑" panose="020B0503020204020204" pitchFamily="34" charset="-122"/>
              </a:rPr>
              <a:t>A</a:t>
            </a:r>
            <a:r>
              <a:rPr lang="zh-CN" altLang="en-US" sz="2800" dirty="0">
                <a:solidFill>
                  <a:srgbClr val="C00000"/>
                </a:solidFill>
                <a:latin typeface="微软雅黑" panose="020B0503020204020204" pitchFamily="34" charset="-122"/>
                <a:ea typeface="微软雅黑" panose="020B0503020204020204" pitchFamily="34" charset="-122"/>
              </a:rPr>
              <a:t>。</a:t>
            </a:r>
            <a:endParaRPr kumimoji="0" lang="zh-CN" altLang="en-US" sz="2800" b="0"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endParaRPr>
          </a:p>
        </p:txBody>
      </p:sp>
      <p:sp>
        <p:nvSpPr>
          <p:cNvPr id="6" name="星形: 五角 5">
            <a:extLst>
              <a:ext uri="{FF2B5EF4-FFF2-40B4-BE49-F238E27FC236}">
                <a16:creationId xmlns:a16="http://schemas.microsoft.com/office/drawing/2014/main" id="{3EC04F77-42FE-7E29-9466-7D53476F90B5}"/>
              </a:ext>
            </a:extLst>
          </p:cNvPr>
          <p:cNvSpPr/>
          <p:nvPr/>
        </p:nvSpPr>
        <p:spPr>
          <a:xfrm>
            <a:off x="8182282" y="29064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星形: 五角 6">
            <a:extLst>
              <a:ext uri="{FF2B5EF4-FFF2-40B4-BE49-F238E27FC236}">
                <a16:creationId xmlns:a16="http://schemas.microsoft.com/office/drawing/2014/main" id="{C02B9C7C-1882-0A1E-F08F-BDCD43C0F787}"/>
              </a:ext>
            </a:extLst>
          </p:cNvPr>
          <p:cNvSpPr/>
          <p:nvPr/>
        </p:nvSpPr>
        <p:spPr>
          <a:xfrm>
            <a:off x="8677483" y="29064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6578C658-6232-BD9C-1D89-3BB74BA90221}"/>
              </a:ext>
            </a:extLst>
          </p:cNvPr>
          <p:cNvSpPr/>
          <p:nvPr/>
        </p:nvSpPr>
        <p:spPr>
          <a:xfrm>
            <a:off x="9172684" y="29064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C25FE577-15DC-4B29-5D47-59098E704322}"/>
              </a:ext>
            </a:extLst>
          </p:cNvPr>
          <p:cNvSpPr/>
          <p:nvPr/>
        </p:nvSpPr>
        <p:spPr>
          <a:xfrm>
            <a:off x="9642576" y="289551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717FCD71-991B-9AFC-ED4C-E89C9D932B62}"/>
              </a:ext>
            </a:extLst>
          </p:cNvPr>
          <p:cNvSpPr/>
          <p:nvPr/>
        </p:nvSpPr>
        <p:spPr>
          <a:xfrm>
            <a:off x="10132660" y="289551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702354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5FF27870-9A1E-71C3-7468-C9D0F26A010B}"/>
              </a:ext>
            </a:extLst>
          </p:cNvPr>
          <p:cNvSpPr/>
          <p:nvPr/>
        </p:nvSpPr>
        <p:spPr>
          <a:xfrm>
            <a:off x="5026938" y="2842791"/>
            <a:ext cx="2519174"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5BE96859-57DB-A5EC-9C24-0553EAAA93D7}"/>
              </a:ext>
            </a:extLst>
          </p:cNvPr>
          <p:cNvSpPr/>
          <p:nvPr/>
        </p:nvSpPr>
        <p:spPr>
          <a:xfrm>
            <a:off x="0" y="143068"/>
            <a:ext cx="11914909" cy="2221314"/>
          </a:xfrm>
          <a:prstGeom prst="rect">
            <a:avLst/>
          </a:prstGeom>
          <a:noFill/>
        </p:spPr>
        <p:txBody>
          <a:bodyPr wrap="square">
            <a:spAutoFit/>
          </a:bodyPr>
          <a:lstStyle/>
          <a:p>
            <a:pPr marL="266700" lvl="0" indent="-266700" algn="just">
              <a:lnSpc>
                <a:spcPct val="150000"/>
              </a:lnSpc>
              <a:defRPr/>
            </a:pP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１６</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大卫的</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贺拉斯三兄弟的宜暂</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（图 </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）是美术史上的杰作。这幅作品描绘的是古罗马贺拉斯三兄弟在征战前向父亲壮别宜誓的情景。该作品的风格属于</a:t>
            </a:r>
          </a:p>
        </p:txBody>
      </p:sp>
      <p:pic>
        <p:nvPicPr>
          <p:cNvPr id="6" name="图片 5">
            <a:extLst>
              <a:ext uri="{FF2B5EF4-FFF2-40B4-BE49-F238E27FC236}">
                <a16:creationId xmlns:a16="http://schemas.microsoft.com/office/drawing/2014/main" id="{5E51D91A-681C-DE4E-CF91-F9C76B52A01C}"/>
              </a:ext>
            </a:extLst>
          </p:cNvPr>
          <p:cNvPicPr>
            <a:picLocks noChangeAspect="1"/>
          </p:cNvPicPr>
          <p:nvPr/>
        </p:nvPicPr>
        <p:blipFill rotWithShape="1">
          <a:blip r:embed="rId2">
            <a:extLst>
              <a:ext uri="{28A0092B-C50C-407E-A947-70E740481C1C}">
                <a14:useLocalDpi xmlns:a14="http://schemas.microsoft.com/office/drawing/2010/main" val="0"/>
              </a:ext>
            </a:extLst>
          </a:blip>
          <a:srcRect r="2114"/>
          <a:stretch/>
        </p:blipFill>
        <p:spPr>
          <a:xfrm>
            <a:off x="306387" y="2612591"/>
            <a:ext cx="4339503" cy="3426158"/>
          </a:xfrm>
          <a:prstGeom prst="rect">
            <a:avLst/>
          </a:prstGeom>
        </p:spPr>
      </p:pic>
      <p:sp>
        <p:nvSpPr>
          <p:cNvPr id="8" name="文本框 7">
            <a:extLst>
              <a:ext uri="{FF2B5EF4-FFF2-40B4-BE49-F238E27FC236}">
                <a16:creationId xmlns:a16="http://schemas.microsoft.com/office/drawing/2014/main" id="{BD4D517B-CBE3-C7DD-2C78-67CA61C62A09}"/>
              </a:ext>
            </a:extLst>
          </p:cNvPr>
          <p:cNvSpPr txBox="1"/>
          <p:nvPr/>
        </p:nvSpPr>
        <p:spPr>
          <a:xfrm>
            <a:off x="5026938" y="2708563"/>
            <a:ext cx="3574472" cy="2959977"/>
          </a:xfrm>
          <a:prstGeom prst="rect">
            <a:avLst/>
          </a:prstGeom>
          <a:noFill/>
        </p:spPr>
        <p:txBody>
          <a:bodyPr wrap="square">
            <a:spAutoFit/>
          </a:bodyPr>
          <a:lstStyle/>
          <a:p>
            <a:pPr>
              <a:lnSpc>
                <a:spcPct val="150000"/>
              </a:lnSpc>
            </a:pPr>
            <a:r>
              <a:rPr lang="en-US" altLang="zh-CN" sz="3200" kern="100" dirty="0">
                <a:latin typeface="微软雅黑" panose="020B0503020204020204" pitchFamily="34" charset="-122"/>
                <a:ea typeface="微软雅黑" panose="020B0503020204020204" pitchFamily="34" charset="-122"/>
              </a:rPr>
              <a:t>A.</a:t>
            </a:r>
            <a:r>
              <a:rPr lang="zh-CN" altLang="en-US" sz="3200" kern="100" dirty="0">
                <a:latin typeface="微软雅黑" panose="020B0503020204020204" pitchFamily="34" charset="-122"/>
                <a:ea typeface="微软雅黑" panose="020B0503020204020204" pitchFamily="34" charset="-122"/>
              </a:rPr>
              <a:t>新古典主义 </a:t>
            </a:r>
            <a:endParaRPr lang="en-US" altLang="zh-CN" sz="3200" kern="100" dirty="0">
              <a:latin typeface="微软雅黑" panose="020B0503020204020204" pitchFamily="34" charset="-122"/>
              <a:ea typeface="微软雅黑" panose="020B0503020204020204" pitchFamily="34" charset="-122"/>
            </a:endParaRP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B.</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浪漫主义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现实主义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D.</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现代主义</a:t>
            </a:r>
          </a:p>
        </p:txBody>
      </p:sp>
      <p:sp>
        <p:nvSpPr>
          <p:cNvPr id="10" name="文本框 9">
            <a:extLst>
              <a:ext uri="{FF2B5EF4-FFF2-40B4-BE49-F238E27FC236}">
                <a16:creationId xmlns:a16="http://schemas.microsoft.com/office/drawing/2014/main" id="{EE30EEB5-E3C8-A333-EFB4-ADB4A574C581}"/>
              </a:ext>
            </a:extLst>
          </p:cNvPr>
          <p:cNvSpPr txBox="1"/>
          <p:nvPr/>
        </p:nvSpPr>
        <p:spPr>
          <a:xfrm>
            <a:off x="8442035" y="2708563"/>
            <a:ext cx="3443577" cy="2786212"/>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容易误选浪漫主义，画作典雅、庄重，不属于浪漫主义。</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11" name="星形: 五角 10">
            <a:extLst>
              <a:ext uri="{FF2B5EF4-FFF2-40B4-BE49-F238E27FC236}">
                <a16:creationId xmlns:a16="http://schemas.microsoft.com/office/drawing/2014/main" id="{260CBCAE-D5ED-0F11-6477-EBA20ACF636F}"/>
              </a:ext>
            </a:extLst>
          </p:cNvPr>
          <p:cNvSpPr/>
          <p:nvPr/>
        </p:nvSpPr>
        <p:spPr>
          <a:xfrm>
            <a:off x="9838501" y="299386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星形: 五角 11">
            <a:extLst>
              <a:ext uri="{FF2B5EF4-FFF2-40B4-BE49-F238E27FC236}">
                <a16:creationId xmlns:a16="http://schemas.microsoft.com/office/drawing/2014/main" id="{77AF65FD-241F-D044-C1CC-7DF3ED144E50}"/>
              </a:ext>
            </a:extLst>
          </p:cNvPr>
          <p:cNvSpPr/>
          <p:nvPr/>
        </p:nvSpPr>
        <p:spPr>
          <a:xfrm>
            <a:off x="10364682" y="299386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12">
            <a:extLst>
              <a:ext uri="{FF2B5EF4-FFF2-40B4-BE49-F238E27FC236}">
                <a16:creationId xmlns:a16="http://schemas.microsoft.com/office/drawing/2014/main" id="{12A159AB-CF98-3F11-1F31-BAA3BD35165E}"/>
              </a:ext>
            </a:extLst>
          </p:cNvPr>
          <p:cNvSpPr/>
          <p:nvPr/>
        </p:nvSpPr>
        <p:spPr>
          <a:xfrm>
            <a:off x="10890863" y="299386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130940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7805FE0C-CBC2-AE33-5BA4-F4288A9BC4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391" y="325005"/>
            <a:ext cx="8217634" cy="5216813"/>
          </a:xfrm>
          <a:prstGeom prst="rect">
            <a:avLst/>
          </a:prstGeom>
        </p:spPr>
      </p:pic>
      <p:sp>
        <p:nvSpPr>
          <p:cNvPr id="5" name="文本框 4">
            <a:extLst>
              <a:ext uri="{FF2B5EF4-FFF2-40B4-BE49-F238E27FC236}">
                <a16:creationId xmlns:a16="http://schemas.microsoft.com/office/drawing/2014/main" id="{DFB44897-7720-D827-A2AA-91D3B52CCFDD}"/>
              </a:ext>
            </a:extLst>
          </p:cNvPr>
          <p:cNvSpPr txBox="1"/>
          <p:nvPr/>
        </p:nvSpPr>
        <p:spPr>
          <a:xfrm>
            <a:off x="8470900" y="549717"/>
            <a:ext cx="3583709" cy="2246769"/>
          </a:xfrm>
          <a:prstGeom prst="rect">
            <a:avLst/>
          </a:prstGeom>
          <a:noFill/>
        </p:spPr>
        <p:txBody>
          <a:bodyPr wrap="square">
            <a:spAutoFit/>
          </a:bodyPr>
          <a:lstStyle/>
          <a:p>
            <a:r>
              <a:rPr lang="zh-CN" altLang="en-US" sz="2800" dirty="0">
                <a:solidFill>
                  <a:schemeClr val="bg1"/>
                </a:solidFill>
                <a:effectLst/>
                <a:latin typeface="仿宋" panose="02010609060101010101" pitchFamily="49" charset="-122"/>
                <a:ea typeface="仿宋" panose="02010609060101010101" pitchFamily="49" charset="-122"/>
              </a:rPr>
              <a:t>（</a:t>
            </a:r>
            <a:r>
              <a:rPr lang="en-US" altLang="zh-CN" sz="2800" dirty="0">
                <a:solidFill>
                  <a:schemeClr val="bg1"/>
                </a:solidFill>
                <a:effectLst/>
                <a:latin typeface="仿宋" panose="02010609060101010101" pitchFamily="49" charset="-122"/>
                <a:ea typeface="仿宋" panose="02010609060101010101" pitchFamily="49" charset="-122"/>
              </a:rPr>
              <a:t>1</a:t>
            </a:r>
            <a:r>
              <a:rPr lang="zh-CN" altLang="en-US" sz="2800" dirty="0">
                <a:solidFill>
                  <a:schemeClr val="bg1"/>
                </a:solidFill>
                <a:effectLst/>
                <a:latin typeface="仿宋" panose="02010609060101010101" pitchFamily="49" charset="-122"/>
                <a:ea typeface="仿宋" panose="02010609060101010101" pitchFamily="49" charset="-122"/>
              </a:rPr>
              <a:t>）根据材料并结合所学知识，指出中国古代粮食供需关系演变的趋势，并分析其影响因素。（</a:t>
            </a:r>
            <a:r>
              <a:rPr lang="en-US" altLang="zh-CN" sz="2800" dirty="0">
                <a:solidFill>
                  <a:schemeClr val="bg1"/>
                </a:solidFill>
                <a:effectLst/>
                <a:latin typeface="仿宋" panose="02010609060101010101" pitchFamily="49" charset="-122"/>
                <a:ea typeface="仿宋" panose="02010609060101010101" pitchFamily="49" charset="-122"/>
              </a:rPr>
              <a:t>9 </a:t>
            </a:r>
            <a:r>
              <a:rPr lang="zh-CN" altLang="en-US" sz="2800" dirty="0">
                <a:solidFill>
                  <a:schemeClr val="bg1"/>
                </a:solidFill>
                <a:effectLst/>
                <a:latin typeface="仿宋" panose="02010609060101010101" pitchFamily="49" charset="-122"/>
                <a:ea typeface="仿宋" panose="02010609060101010101" pitchFamily="49" charset="-122"/>
              </a:rPr>
              <a:t>分） </a:t>
            </a:r>
            <a:endParaRPr lang="zh-CN" altLang="en-US" sz="2800" dirty="0">
              <a:solidFill>
                <a:schemeClr val="bg1"/>
              </a:solidFill>
            </a:endParaRPr>
          </a:p>
        </p:txBody>
      </p:sp>
      <p:sp>
        <p:nvSpPr>
          <p:cNvPr id="6" name="文本框 5">
            <a:extLst>
              <a:ext uri="{FF2B5EF4-FFF2-40B4-BE49-F238E27FC236}">
                <a16:creationId xmlns:a16="http://schemas.microsoft.com/office/drawing/2014/main" id="{C199A942-60C1-3C2A-15A1-C6A01DC81C3E}"/>
              </a:ext>
            </a:extLst>
          </p:cNvPr>
          <p:cNvSpPr txBox="1"/>
          <p:nvPr/>
        </p:nvSpPr>
        <p:spPr>
          <a:xfrm>
            <a:off x="8470899" y="3429000"/>
            <a:ext cx="3583709" cy="3108543"/>
          </a:xfrm>
          <a:prstGeom prst="rect">
            <a:avLst/>
          </a:prstGeom>
          <a:noFill/>
        </p:spPr>
        <p:txBody>
          <a:bodyPr wrap="square">
            <a:spAutoFit/>
          </a:bodyPr>
          <a:lstStyle/>
          <a:p>
            <a:r>
              <a:rPr lang="zh-CN" altLang="en-US" sz="2800" dirty="0">
                <a:solidFill>
                  <a:schemeClr val="bg1"/>
                </a:solidFill>
                <a:effectLst/>
                <a:latin typeface="仿宋" panose="02010609060101010101" pitchFamily="49" charset="-122"/>
                <a:ea typeface="仿宋" panose="02010609060101010101" pitchFamily="49" charset="-122"/>
              </a:rPr>
              <a:t>（</a:t>
            </a:r>
            <a:r>
              <a:rPr lang="en-US" altLang="zh-CN" sz="2800" dirty="0">
                <a:solidFill>
                  <a:schemeClr val="bg1"/>
                </a:solidFill>
                <a:effectLst/>
                <a:latin typeface="仿宋" panose="02010609060101010101" pitchFamily="49" charset="-122"/>
                <a:ea typeface="仿宋" panose="02010609060101010101" pitchFamily="49" charset="-122"/>
              </a:rPr>
              <a:t>2</a:t>
            </a:r>
            <a:r>
              <a:rPr lang="zh-CN" altLang="en-US" sz="2800" dirty="0">
                <a:solidFill>
                  <a:schemeClr val="bg1"/>
                </a:solidFill>
                <a:effectLst/>
                <a:latin typeface="仿宋" panose="02010609060101010101" pitchFamily="49" charset="-122"/>
                <a:ea typeface="仿宋" panose="02010609060101010101" pitchFamily="49" charset="-122"/>
              </a:rPr>
              <a:t>）根据材料并结合所学知识，任选图中某一时段，围绕“粮食生产与社会生 活”展开论述。（要求：史论结合，论证充分，表述清晰。）（</a:t>
            </a:r>
            <a:r>
              <a:rPr lang="en-US" altLang="zh-CN" sz="2800" dirty="0">
                <a:solidFill>
                  <a:schemeClr val="bg1"/>
                </a:solidFill>
                <a:effectLst/>
                <a:latin typeface="仿宋" panose="02010609060101010101" pitchFamily="49" charset="-122"/>
                <a:ea typeface="仿宋" panose="02010609060101010101" pitchFamily="49" charset="-122"/>
              </a:rPr>
              <a:t>6 </a:t>
            </a:r>
            <a:r>
              <a:rPr lang="zh-CN" altLang="en-US" sz="2800" dirty="0">
                <a:solidFill>
                  <a:schemeClr val="bg1"/>
                </a:solidFill>
                <a:effectLst/>
                <a:latin typeface="仿宋" panose="02010609060101010101" pitchFamily="49" charset="-122"/>
                <a:ea typeface="仿宋" panose="02010609060101010101" pitchFamily="49" charset="-122"/>
              </a:rPr>
              <a:t>分）</a:t>
            </a:r>
            <a:endParaRPr lang="zh-CN" altLang="en-US" sz="2800" dirty="0">
              <a:solidFill>
                <a:schemeClr val="bg1"/>
              </a:solidFill>
            </a:endParaRPr>
          </a:p>
        </p:txBody>
      </p:sp>
    </p:spTree>
    <p:extLst>
      <p:ext uri="{BB962C8B-B14F-4D97-AF65-F5344CB8AC3E}">
        <p14:creationId xmlns:p14="http://schemas.microsoft.com/office/powerpoint/2010/main" val="1589135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8BC542D9-56F9-670C-D0B4-A582E4200D79}"/>
              </a:ext>
            </a:extLst>
          </p:cNvPr>
          <p:cNvSpPr txBox="1"/>
          <p:nvPr/>
        </p:nvSpPr>
        <p:spPr>
          <a:xfrm>
            <a:off x="110836" y="300335"/>
            <a:ext cx="11638973" cy="1077218"/>
          </a:xfrm>
          <a:prstGeom prst="rect">
            <a:avLst/>
          </a:prstGeom>
          <a:noFill/>
        </p:spPr>
        <p:txBody>
          <a:bodyPr wrap="square">
            <a:spAutoFit/>
          </a:bodyPr>
          <a:lstStyle/>
          <a:p>
            <a:r>
              <a:rPr lang="zh-CN" altLang="en-US" sz="3200" b="1" dirty="0">
                <a:solidFill>
                  <a:schemeClr val="bg1"/>
                </a:solidFill>
                <a:effectLst/>
                <a:latin typeface="华文仿宋" panose="02010600040101010101" pitchFamily="2" charset="-122"/>
                <a:ea typeface="华文仿宋" panose="02010600040101010101" pitchFamily="2" charset="-122"/>
              </a:rPr>
              <a:t>（</a:t>
            </a:r>
            <a:r>
              <a:rPr lang="en-US" altLang="zh-CN" sz="3200" b="1" dirty="0">
                <a:solidFill>
                  <a:schemeClr val="bg1"/>
                </a:solidFill>
                <a:effectLst/>
                <a:latin typeface="华文仿宋" panose="02010600040101010101" pitchFamily="2" charset="-122"/>
                <a:ea typeface="华文仿宋" panose="02010600040101010101" pitchFamily="2" charset="-122"/>
              </a:rPr>
              <a:t>1</a:t>
            </a:r>
            <a:r>
              <a:rPr lang="zh-CN" altLang="en-US" sz="3200" b="1" dirty="0">
                <a:solidFill>
                  <a:schemeClr val="bg1"/>
                </a:solidFill>
                <a:effectLst/>
                <a:latin typeface="华文仿宋" panose="02010600040101010101" pitchFamily="2" charset="-122"/>
                <a:ea typeface="华文仿宋" panose="02010600040101010101" pitchFamily="2" charset="-122"/>
              </a:rPr>
              <a:t>）根据材料并结合所学知识，指出中国古代粮食供需关系演变的趋势，并分析其影响因素。（</a:t>
            </a:r>
            <a:r>
              <a:rPr lang="en-US" altLang="zh-CN" sz="3200" b="1" dirty="0">
                <a:solidFill>
                  <a:schemeClr val="bg1"/>
                </a:solidFill>
                <a:effectLst/>
                <a:latin typeface="华文仿宋" panose="02010600040101010101" pitchFamily="2" charset="-122"/>
                <a:ea typeface="华文仿宋" panose="02010600040101010101" pitchFamily="2" charset="-122"/>
              </a:rPr>
              <a:t>9 </a:t>
            </a:r>
            <a:r>
              <a:rPr lang="zh-CN" altLang="en-US" sz="3200" b="1" dirty="0">
                <a:solidFill>
                  <a:schemeClr val="bg1"/>
                </a:solidFill>
                <a:effectLst/>
                <a:latin typeface="华文仿宋" panose="02010600040101010101" pitchFamily="2" charset="-122"/>
                <a:ea typeface="华文仿宋" panose="02010600040101010101" pitchFamily="2" charset="-122"/>
              </a:rPr>
              <a:t>分） </a:t>
            </a:r>
            <a:endParaRPr lang="zh-CN" altLang="en-US" sz="3200" b="1" dirty="0">
              <a:solidFill>
                <a:schemeClr val="bg1"/>
              </a:solidFill>
              <a:latin typeface="华文仿宋" panose="02010600040101010101" pitchFamily="2" charset="-122"/>
              <a:ea typeface="华文仿宋" panose="02010600040101010101" pitchFamily="2" charset="-122"/>
            </a:endParaRPr>
          </a:p>
        </p:txBody>
      </p:sp>
      <p:sp>
        <p:nvSpPr>
          <p:cNvPr id="3" name="文本框 2">
            <a:extLst>
              <a:ext uri="{FF2B5EF4-FFF2-40B4-BE49-F238E27FC236}">
                <a16:creationId xmlns:a16="http://schemas.microsoft.com/office/drawing/2014/main" id="{467FE26B-409C-59EB-C958-6C7D853839AE}"/>
              </a:ext>
            </a:extLst>
          </p:cNvPr>
          <p:cNvSpPr txBox="1"/>
          <p:nvPr/>
        </p:nvSpPr>
        <p:spPr>
          <a:xfrm>
            <a:off x="304798" y="1648845"/>
            <a:ext cx="11785601" cy="4984506"/>
          </a:xfrm>
          <a:prstGeom prst="rect">
            <a:avLst/>
          </a:prstGeom>
          <a:noFill/>
        </p:spPr>
        <p:txBody>
          <a:bodyPr wrap="square">
            <a:spAutoFit/>
          </a:bodyPr>
          <a:lstStyle/>
          <a:p>
            <a:pPr>
              <a:lnSpc>
                <a:spcPct val="150000"/>
              </a:lnSpc>
            </a:pPr>
            <a:r>
              <a:rPr lang="zh-CN" altLang="en-US" sz="3600" b="1" dirty="0">
                <a:solidFill>
                  <a:srgbClr val="FFC000"/>
                </a:solidFill>
                <a:effectLst/>
                <a:latin typeface="等线" panose="02010600030101010101" pitchFamily="2" charset="-122"/>
                <a:ea typeface="等线" panose="02010600030101010101" pitchFamily="2" charset="-122"/>
              </a:rPr>
              <a:t>趋势：供给和需求都在不断增加；</a:t>
            </a:r>
            <a:endParaRPr lang="en-US" altLang="zh-CN" sz="3600" b="1" dirty="0">
              <a:solidFill>
                <a:srgbClr val="FFC000"/>
              </a:solidFill>
              <a:effectLst/>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　　　</a:t>
            </a:r>
            <a:r>
              <a:rPr lang="zh-CN" altLang="en-US" sz="3600" b="1" dirty="0">
                <a:solidFill>
                  <a:srgbClr val="FFC000"/>
                </a:solidFill>
                <a:effectLst/>
                <a:latin typeface="等线" panose="02010600030101010101" pitchFamily="2" charset="-122"/>
                <a:ea typeface="等线" panose="02010600030101010101" pitchFamily="2" charset="-122"/>
              </a:rPr>
              <a:t>由供大于求逐步演变为供不应求。</a:t>
            </a:r>
            <a:endParaRPr lang="en-US" altLang="zh-CN" sz="3600" b="1" dirty="0">
              <a:solidFill>
                <a:srgbClr val="FFC000"/>
              </a:solidFill>
              <a:effectLst/>
              <a:latin typeface="等线" panose="02010600030101010101" pitchFamily="2" charset="-122"/>
              <a:ea typeface="等线" panose="02010600030101010101" pitchFamily="2" charset="-122"/>
            </a:endParaRPr>
          </a:p>
          <a:p>
            <a:pPr>
              <a:lnSpc>
                <a:spcPct val="150000"/>
              </a:lnSpc>
            </a:pP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因素：耕地面积、人口数量、生产力水平、生产关系（农</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　　　业政策）、社会局势（战争战乱）、气候气象、耕</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　　　作技术、农作物品种等。</a:t>
            </a:r>
          </a:p>
        </p:txBody>
      </p:sp>
    </p:spTree>
    <p:extLst>
      <p:ext uri="{BB962C8B-B14F-4D97-AF65-F5344CB8AC3E}">
        <p14:creationId xmlns:p14="http://schemas.microsoft.com/office/powerpoint/2010/main" val="2904920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12300" y="2539575"/>
            <a:ext cx="3517592"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91978" y="143068"/>
            <a:ext cx="11692113" cy="5175969"/>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儒家起于鲁，传布于齐、晋、卫：墨家始于宋，传布于鲁、楚、秦；道家起源 于南方，后在楚、齐、燕有不同分支：法家源于三晋，盛行于秦。这</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A.</a:t>
            </a:r>
            <a:r>
              <a:rPr lang="zh-CN" altLang="en-US" sz="3200" kern="100" dirty="0">
                <a:latin typeface="微软雅黑" panose="020B0503020204020204" pitchFamily="34" charset="-122"/>
                <a:ea typeface="微软雅黑" panose="020B0503020204020204" pitchFamily="34" charset="-122"/>
              </a:rPr>
              <a:t>促进了政治统一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B.</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维系了“学在官府”的局面</a:t>
            </a:r>
            <a:r>
              <a:rPr lang="zh-CN" altLang="en-US" sz="3200" kern="100" dirty="0">
                <a:solidFill>
                  <a:srgbClr val="FFC000"/>
                </a:solidFill>
                <a:latin typeface="微软雅黑" panose="020B0503020204020204" pitchFamily="34" charset="-122"/>
                <a:ea typeface="微软雅黑" panose="020B0503020204020204" pitchFamily="34" charset="-122"/>
              </a:rPr>
              <a:t>（不符合时代特征）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冲击了贵族政治</a:t>
            </a:r>
            <a:r>
              <a:rPr lang="zh-CN" altLang="en-US" sz="3200" kern="100" dirty="0">
                <a:solidFill>
                  <a:srgbClr val="FFC000"/>
                </a:solidFill>
                <a:latin typeface="微软雅黑" panose="020B0503020204020204" pitchFamily="34" charset="-122"/>
                <a:ea typeface="微软雅黑" panose="020B0503020204020204" pitchFamily="34" charset="-122"/>
              </a:rPr>
              <a:t>（符合时代特征，但与题干材料无关）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D.</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导致了各诸侯国之间的矛盾</a:t>
            </a:r>
            <a:r>
              <a:rPr lang="en-US" altLang="zh-CN" sz="3200" kern="100" dirty="0">
                <a:solidFill>
                  <a:srgbClr val="FFC000"/>
                </a:solidFill>
                <a:latin typeface="微软雅黑" panose="020B0503020204020204" pitchFamily="34" charset="-122"/>
                <a:ea typeface="微软雅黑" panose="020B0503020204020204" pitchFamily="34" charset="-122"/>
              </a:rPr>
              <a:t>(</a:t>
            </a:r>
            <a:r>
              <a:rPr lang="zh-CN" altLang="en-US" sz="3200" kern="100" dirty="0">
                <a:solidFill>
                  <a:srgbClr val="FFC000"/>
                </a:solidFill>
                <a:latin typeface="微软雅黑" panose="020B0503020204020204" pitchFamily="34" charset="-122"/>
                <a:ea typeface="微软雅黑" panose="020B0503020204020204" pitchFamily="34" charset="-122"/>
              </a:rPr>
              <a:t>因果关系不对）</a:t>
            </a:r>
          </a:p>
        </p:txBody>
      </p:sp>
      <p:sp>
        <p:nvSpPr>
          <p:cNvPr id="8" name="文本框 7">
            <a:extLst>
              <a:ext uri="{FF2B5EF4-FFF2-40B4-BE49-F238E27FC236}">
                <a16:creationId xmlns:a16="http://schemas.microsoft.com/office/drawing/2014/main" id="{AA7AC24D-97F9-F74C-44CD-089A096D1650}"/>
              </a:ext>
            </a:extLst>
          </p:cNvPr>
          <p:cNvSpPr txBox="1"/>
          <p:nvPr/>
        </p:nvSpPr>
        <p:spPr>
          <a:xfrm>
            <a:off x="191978" y="5364450"/>
            <a:ext cx="11808043" cy="1493550"/>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r>
              <a:rPr lang="en-US" altLang="zh-CN" sz="3600" dirty="0">
                <a:latin typeface="微软雅黑" panose="020B0503020204020204" pitchFamily="34" charset="-122"/>
                <a:ea typeface="微软雅黑" panose="020B0503020204020204" pitchFamily="34" charset="-122"/>
              </a:rPr>
              <a:t>   </a:t>
            </a:r>
            <a:r>
              <a:rPr lang="zh-CN" altLang="en-US" sz="2800" dirty="0">
                <a:latin typeface="微软雅黑" panose="020B0503020204020204" pitchFamily="34" charset="-122"/>
                <a:ea typeface="微软雅黑" panose="020B0503020204020204" pitchFamily="34" charset="-122"/>
              </a:rPr>
              <a:t>各家学派都扩散至其它诸侯国，文化的扩散与交流有助于文化共同体的形成，有助于政治统一，符合历史大趋势，故选</a:t>
            </a:r>
            <a:r>
              <a:rPr lang="en-US" altLang="zh-CN" sz="2800" dirty="0">
                <a:latin typeface="微软雅黑" panose="020B0503020204020204" pitchFamily="34" charset="-122"/>
                <a:ea typeface="微软雅黑" panose="020B0503020204020204" pitchFamily="34" charset="-122"/>
              </a:rPr>
              <a:t>A</a:t>
            </a:r>
            <a:r>
              <a:rPr lang="zh-CN" altLang="en-US" sz="2800" dirty="0">
                <a:latin typeface="微软雅黑" panose="020B0503020204020204" pitchFamily="34" charset="-122"/>
                <a:ea typeface="微软雅黑" panose="020B0503020204020204" pitchFamily="34" charset="-122"/>
              </a:rPr>
              <a:t>。</a:t>
            </a:r>
            <a:endParaRPr lang="en-US" altLang="zh-CN" sz="2800" dirty="0">
              <a:latin typeface="微软雅黑" panose="020B0503020204020204" pitchFamily="34" charset="-122"/>
              <a:ea typeface="微软雅黑" panose="020B0503020204020204" pitchFamily="34" charset="-122"/>
            </a:endParaRPr>
          </a:p>
        </p:txBody>
      </p:sp>
      <p:sp>
        <p:nvSpPr>
          <p:cNvPr id="9" name="星形: 五角 8">
            <a:extLst>
              <a:ext uri="{FF2B5EF4-FFF2-40B4-BE49-F238E27FC236}">
                <a16:creationId xmlns:a16="http://schemas.microsoft.com/office/drawing/2014/main" id="{2EF87C72-6896-08E2-31DB-11A632380DDC}"/>
              </a:ext>
            </a:extLst>
          </p:cNvPr>
          <p:cNvSpPr/>
          <p:nvPr/>
        </p:nvSpPr>
        <p:spPr>
          <a:xfrm>
            <a:off x="1864906" y="562485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4AFB45C9-A5FC-B33B-8DA1-155E01D505FD}"/>
              </a:ext>
            </a:extLst>
          </p:cNvPr>
          <p:cNvSpPr/>
          <p:nvPr/>
        </p:nvSpPr>
        <p:spPr>
          <a:xfrm>
            <a:off x="2412887" y="5640552"/>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526836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C2834C8B-7837-EFE8-9998-7E0471461C0E}"/>
              </a:ext>
            </a:extLst>
          </p:cNvPr>
          <p:cNvSpPr txBox="1"/>
          <p:nvPr/>
        </p:nvSpPr>
        <p:spPr>
          <a:xfrm>
            <a:off x="195118" y="251691"/>
            <a:ext cx="11701318" cy="1569660"/>
          </a:xfrm>
          <a:prstGeom prst="rect">
            <a:avLst/>
          </a:prstGeom>
          <a:noFill/>
        </p:spPr>
        <p:txBody>
          <a:bodyPr wrap="square">
            <a:spAutoFit/>
          </a:bodyPr>
          <a:lstStyle/>
          <a:p>
            <a:r>
              <a:rPr lang="zh-CN" altLang="en-US" sz="3200" dirty="0">
                <a:solidFill>
                  <a:schemeClr val="bg1"/>
                </a:solidFill>
                <a:effectLst/>
                <a:latin typeface="仿宋" panose="02010609060101010101" pitchFamily="49" charset="-122"/>
                <a:ea typeface="仿宋" panose="02010609060101010101" pitchFamily="49" charset="-122"/>
              </a:rPr>
              <a:t>（</a:t>
            </a:r>
            <a:r>
              <a:rPr lang="en-US" altLang="zh-CN" sz="3200" dirty="0">
                <a:solidFill>
                  <a:schemeClr val="bg1"/>
                </a:solidFill>
                <a:effectLst/>
                <a:latin typeface="仿宋" panose="02010609060101010101" pitchFamily="49" charset="-122"/>
                <a:ea typeface="仿宋" panose="02010609060101010101" pitchFamily="49" charset="-122"/>
              </a:rPr>
              <a:t>2</a:t>
            </a:r>
            <a:r>
              <a:rPr lang="zh-CN" altLang="en-US" sz="3200" dirty="0">
                <a:solidFill>
                  <a:schemeClr val="bg1"/>
                </a:solidFill>
                <a:effectLst/>
                <a:latin typeface="仿宋" panose="02010609060101010101" pitchFamily="49" charset="-122"/>
                <a:ea typeface="仿宋" panose="02010609060101010101" pitchFamily="49" charset="-122"/>
              </a:rPr>
              <a:t>）根据材料并结合所学知识，任选图中某一时段，围绕“粮食生产与社会生活”展开论述。（要求：史论结合，论证充分，表述清晰。）（</a:t>
            </a:r>
            <a:r>
              <a:rPr lang="en-US" altLang="zh-CN" sz="3200" dirty="0">
                <a:solidFill>
                  <a:schemeClr val="bg1"/>
                </a:solidFill>
                <a:effectLst/>
                <a:latin typeface="仿宋" panose="02010609060101010101" pitchFamily="49" charset="-122"/>
                <a:ea typeface="仿宋" panose="02010609060101010101" pitchFamily="49" charset="-122"/>
              </a:rPr>
              <a:t>6 </a:t>
            </a:r>
            <a:r>
              <a:rPr lang="zh-CN" altLang="en-US" sz="3200" dirty="0">
                <a:solidFill>
                  <a:schemeClr val="bg1"/>
                </a:solidFill>
                <a:effectLst/>
                <a:latin typeface="仿宋" panose="02010609060101010101" pitchFamily="49" charset="-122"/>
                <a:ea typeface="仿宋" panose="02010609060101010101" pitchFamily="49" charset="-122"/>
              </a:rPr>
              <a:t>分）</a:t>
            </a:r>
            <a:endParaRPr lang="zh-CN" altLang="en-US" sz="3200" dirty="0">
              <a:solidFill>
                <a:schemeClr val="bg1"/>
              </a:solidFill>
            </a:endParaRPr>
          </a:p>
        </p:txBody>
      </p:sp>
      <p:sp>
        <p:nvSpPr>
          <p:cNvPr id="3" name="文本框 2">
            <a:extLst>
              <a:ext uri="{FF2B5EF4-FFF2-40B4-BE49-F238E27FC236}">
                <a16:creationId xmlns:a16="http://schemas.microsoft.com/office/drawing/2014/main" id="{385A7740-F31B-167F-3C61-4091BD942707}"/>
              </a:ext>
            </a:extLst>
          </p:cNvPr>
          <p:cNvSpPr txBox="1"/>
          <p:nvPr/>
        </p:nvSpPr>
        <p:spPr>
          <a:xfrm>
            <a:off x="304798" y="1648845"/>
            <a:ext cx="11785601" cy="7486858"/>
          </a:xfrm>
          <a:prstGeom prst="rect">
            <a:avLst/>
          </a:prstGeom>
          <a:noFill/>
        </p:spPr>
        <p:txBody>
          <a:bodyPr wrap="square">
            <a:spAutoFit/>
          </a:bodyPr>
          <a:lstStyle/>
          <a:p>
            <a:pPr>
              <a:lnSpc>
                <a:spcPct val="150000"/>
              </a:lnSpc>
            </a:pPr>
            <a:r>
              <a:rPr lang="zh-CN" altLang="en-US" sz="3600" b="1" dirty="0">
                <a:solidFill>
                  <a:schemeClr val="accent1">
                    <a:lumMod val="40000"/>
                    <a:lumOff val="60000"/>
                  </a:schemeClr>
                </a:solidFill>
                <a:effectLst/>
                <a:latin typeface="等线" panose="02010600030101010101" pitchFamily="2" charset="-122"/>
                <a:ea typeface="等线" panose="02010600030101010101" pitchFamily="2" charset="-122"/>
              </a:rPr>
              <a:t>优先选宋，其次选明，因为“社会生活”的史实多啊。</a:t>
            </a:r>
            <a:endParaRPr lang="en-US" altLang="zh-CN" sz="3600" b="1" dirty="0">
              <a:solidFill>
                <a:schemeClr val="accent1">
                  <a:lumMod val="40000"/>
                  <a:lumOff val="60000"/>
                </a:schemeClr>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选宋元时期最好，表达的逻辑：</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第一层：宋代农业的发展－粮食产量增多－人口增加</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第二层：手工业、商业发展，推动城市经济繁荣</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第三层：市民阶层与丰富多彩的世俗文化</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最后：强调农业、粮食对于古代社会发展的重要性。</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endParaRPr lang="zh-CN" altLang="en-US" sz="3600" b="1" dirty="0">
              <a:solidFill>
                <a:srgbClr val="FFC000"/>
              </a:solidFill>
              <a:latin typeface="等线" panose="02010600030101010101" pitchFamily="2" charset="-122"/>
              <a:ea typeface="等线" panose="02010600030101010101" pitchFamily="2" charset="-122"/>
            </a:endParaRPr>
          </a:p>
        </p:txBody>
      </p:sp>
    </p:spTree>
    <p:extLst>
      <p:ext uri="{BB962C8B-B14F-4D97-AF65-F5344CB8AC3E}">
        <p14:creationId xmlns:p14="http://schemas.microsoft.com/office/powerpoint/2010/main" val="2652305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828F2171-03DD-F4D8-5152-286F12505114}"/>
              </a:ext>
            </a:extLst>
          </p:cNvPr>
          <p:cNvPicPr>
            <a:picLocks noChangeAspect="1"/>
          </p:cNvPicPr>
          <p:nvPr/>
        </p:nvPicPr>
        <p:blipFill rotWithShape="1">
          <a:blip r:embed="rId2">
            <a:extLst>
              <a:ext uri="{28A0092B-C50C-407E-A947-70E740481C1C}">
                <a14:useLocalDpi xmlns:a14="http://schemas.microsoft.com/office/drawing/2010/main" val="0"/>
              </a:ext>
            </a:extLst>
          </a:blip>
          <a:srcRect b="50000"/>
          <a:stretch/>
        </p:blipFill>
        <p:spPr>
          <a:xfrm>
            <a:off x="14829" y="360217"/>
            <a:ext cx="12162342" cy="5726545"/>
          </a:xfrm>
          <a:prstGeom prst="rect">
            <a:avLst/>
          </a:prstGeom>
        </p:spPr>
      </p:pic>
    </p:spTree>
    <p:extLst>
      <p:ext uri="{BB962C8B-B14F-4D97-AF65-F5344CB8AC3E}">
        <p14:creationId xmlns:p14="http://schemas.microsoft.com/office/powerpoint/2010/main" val="2824047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4A0FFAF0-FA9D-02F5-30E5-3981C3AF4F60}"/>
              </a:ext>
            </a:extLst>
          </p:cNvPr>
          <p:cNvPicPr>
            <a:picLocks noChangeAspect="1"/>
          </p:cNvPicPr>
          <p:nvPr/>
        </p:nvPicPr>
        <p:blipFill rotWithShape="1">
          <a:blip r:embed="rId2">
            <a:extLst>
              <a:ext uri="{28A0092B-C50C-407E-A947-70E740481C1C}">
                <a14:useLocalDpi xmlns:a14="http://schemas.microsoft.com/office/drawing/2010/main" val="0"/>
              </a:ext>
            </a:extLst>
          </a:blip>
          <a:srcRect t="50000"/>
          <a:stretch/>
        </p:blipFill>
        <p:spPr>
          <a:xfrm>
            <a:off x="0" y="242453"/>
            <a:ext cx="12177056" cy="5733473"/>
          </a:xfrm>
          <a:prstGeom prst="rect">
            <a:avLst/>
          </a:prstGeom>
        </p:spPr>
      </p:pic>
    </p:spTree>
    <p:extLst>
      <p:ext uri="{BB962C8B-B14F-4D97-AF65-F5344CB8AC3E}">
        <p14:creationId xmlns:p14="http://schemas.microsoft.com/office/powerpoint/2010/main" val="1134466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8BC542D9-56F9-670C-D0B4-A582E4200D79}"/>
              </a:ext>
            </a:extLst>
          </p:cNvPr>
          <p:cNvSpPr txBox="1"/>
          <p:nvPr/>
        </p:nvSpPr>
        <p:spPr>
          <a:xfrm>
            <a:off x="110836" y="300335"/>
            <a:ext cx="11638973"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a:t>
            </a:r>
            <a:r>
              <a:rPr kumimoji="0" lang="en-US" altLang="zh-CN"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1</a:t>
            </a: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）根据材料一并结合所学知识，分析中华人民共和国成立初期实行“农业支持工业、农村支持城市”政策的条件。（</a:t>
            </a:r>
            <a:r>
              <a:rPr kumimoji="0" lang="en-US" altLang="zh-CN"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6 </a:t>
            </a: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分）</a:t>
            </a:r>
          </a:p>
        </p:txBody>
      </p:sp>
      <p:sp>
        <p:nvSpPr>
          <p:cNvPr id="3" name="文本框 2">
            <a:extLst>
              <a:ext uri="{FF2B5EF4-FFF2-40B4-BE49-F238E27FC236}">
                <a16:creationId xmlns:a16="http://schemas.microsoft.com/office/drawing/2014/main" id="{467FE26B-409C-59EB-C958-6C7D853839AE}"/>
              </a:ext>
            </a:extLst>
          </p:cNvPr>
          <p:cNvSpPr txBox="1"/>
          <p:nvPr/>
        </p:nvSpPr>
        <p:spPr>
          <a:xfrm>
            <a:off x="480289" y="1482591"/>
            <a:ext cx="5874329" cy="6655861"/>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600" b="1" dirty="0">
                <a:solidFill>
                  <a:srgbClr val="FFC000"/>
                </a:solidFill>
                <a:latin typeface="等线" panose="02010600030101010101" pitchFamily="2" charset="-122"/>
                <a:ea typeface="等线" panose="02010600030101010101" pitchFamily="2" charset="-122"/>
              </a:rPr>
              <a:t>社会形势逐步稳定；</a:t>
            </a:r>
            <a:endParaRPr lang="en-US" altLang="zh-CN" sz="3600" b="1" dirty="0">
              <a:solidFill>
                <a:srgbClr val="FFC000"/>
              </a:solidFill>
              <a:latin typeface="等线" panose="02010600030101010101" pitchFamily="2" charset="-122"/>
              <a:ea typeface="等线" panose="0201060003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600" b="1" dirty="0">
                <a:solidFill>
                  <a:srgbClr val="FFC000"/>
                </a:solidFill>
                <a:latin typeface="等线" panose="02010600030101010101" pitchFamily="2" charset="-122"/>
                <a:ea typeface="等线" panose="02010600030101010101" pitchFamily="2" charset="-122"/>
              </a:rPr>
              <a:t>国民经济的恢复；</a:t>
            </a:r>
            <a:endParaRPr lang="en-US" altLang="zh-CN" sz="3600" b="1" dirty="0">
              <a:solidFill>
                <a:srgbClr val="FFC000"/>
              </a:solidFill>
              <a:latin typeface="等线" panose="02010600030101010101" pitchFamily="2" charset="-122"/>
              <a:ea typeface="等线" panose="0201060003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36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农业社会主义改造完成；</a:t>
            </a:r>
            <a:endParaRPr kumimoji="0" lang="en-US" altLang="zh-CN" sz="36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600" b="1" dirty="0">
                <a:solidFill>
                  <a:srgbClr val="FFC000"/>
                </a:solidFill>
                <a:latin typeface="等线" panose="02010600030101010101" pitchFamily="2" charset="-122"/>
                <a:ea typeface="等线" panose="02010600030101010101" pitchFamily="2" charset="-122"/>
              </a:rPr>
              <a:t>社会主义工业化的推进；</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计划经济体制逐步建立；</a:t>
            </a:r>
            <a:endParaRPr kumimoji="0" lang="en-US" altLang="zh-CN" sz="36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600" b="1" dirty="0">
                <a:solidFill>
                  <a:srgbClr val="FFC000"/>
                </a:solidFill>
                <a:latin typeface="等线" panose="02010600030101010101" pitchFamily="2" charset="-122"/>
                <a:ea typeface="等线" panose="02010600030101010101" pitchFamily="2" charset="-122"/>
              </a:rPr>
              <a:t>苏联对中国工业化的帮助。</a:t>
            </a:r>
            <a:endParaRPr lang="en-US" altLang="zh-CN" sz="3600" b="1" dirty="0">
              <a:solidFill>
                <a:srgbClr val="FFC000"/>
              </a:solidFill>
              <a:latin typeface="等线" panose="02010600030101010101" pitchFamily="2" charset="-122"/>
              <a:ea typeface="等线" panose="0201060003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lang="en-US" altLang="zh-CN" sz="3600" b="1" dirty="0">
              <a:solidFill>
                <a:srgbClr val="FFC000"/>
              </a:solidFill>
              <a:latin typeface="等线" panose="02010600030101010101" pitchFamily="2" charset="-122"/>
              <a:ea typeface="等线" panose="0201060003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zh-CN" altLang="en-US" sz="36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p:txBody>
      </p:sp>
      <p:sp>
        <p:nvSpPr>
          <p:cNvPr id="4" name="文本框 3">
            <a:extLst>
              <a:ext uri="{FF2B5EF4-FFF2-40B4-BE49-F238E27FC236}">
                <a16:creationId xmlns:a16="http://schemas.microsoft.com/office/drawing/2014/main" id="{6E1861C9-69BD-F569-08A5-B5F239FA3AD9}"/>
              </a:ext>
            </a:extLst>
          </p:cNvPr>
          <p:cNvSpPr txBox="1"/>
          <p:nvPr/>
        </p:nvSpPr>
        <p:spPr>
          <a:xfrm>
            <a:off x="6902306" y="2431472"/>
            <a:ext cx="4847503" cy="3318409"/>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noProof="0" dirty="0">
                <a:latin typeface="微软雅黑" panose="020B0503020204020204" pitchFamily="34" charset="-122"/>
                <a:ea typeface="微软雅黑" panose="020B0503020204020204" pitchFamily="34" charset="-122"/>
              </a:rPr>
              <a:t>有总体环境、有内在的、有外在的、有工业的、有农业的，写完了就八九不离十了。</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0547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8BC542D9-56F9-670C-D0B4-A582E4200D79}"/>
              </a:ext>
            </a:extLst>
          </p:cNvPr>
          <p:cNvSpPr txBox="1"/>
          <p:nvPr/>
        </p:nvSpPr>
        <p:spPr>
          <a:xfrm>
            <a:off x="92363" y="97135"/>
            <a:ext cx="11638973"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a:t>
            </a:r>
            <a:r>
              <a:rPr kumimoji="0" lang="en-US" altLang="zh-CN"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2</a:t>
            </a: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）根据材料一、二并结合所学知识，阐述中华人民共和国成立以来城乡关系 的变化。（</a:t>
            </a:r>
            <a:r>
              <a:rPr kumimoji="0" lang="en-US" altLang="zh-CN"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9 </a:t>
            </a: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分）</a:t>
            </a:r>
          </a:p>
        </p:txBody>
      </p:sp>
      <p:sp>
        <p:nvSpPr>
          <p:cNvPr id="3" name="文本框 2">
            <a:extLst>
              <a:ext uri="{FF2B5EF4-FFF2-40B4-BE49-F238E27FC236}">
                <a16:creationId xmlns:a16="http://schemas.microsoft.com/office/drawing/2014/main" id="{467FE26B-409C-59EB-C958-6C7D853839AE}"/>
              </a:ext>
            </a:extLst>
          </p:cNvPr>
          <p:cNvSpPr txBox="1"/>
          <p:nvPr/>
        </p:nvSpPr>
        <p:spPr>
          <a:xfrm>
            <a:off x="314036" y="1017335"/>
            <a:ext cx="11785601" cy="5816977"/>
          </a:xfrm>
          <a:prstGeom prst="rect">
            <a:avLst/>
          </a:prstGeom>
          <a:noFill/>
        </p:spPr>
        <p:txBody>
          <a:bodyPr wrap="square">
            <a:spAutoFit/>
          </a:bodyPr>
          <a:lstStyle/>
          <a:p>
            <a:pPr>
              <a:lnSpc>
                <a:spcPct val="150000"/>
              </a:lnSpc>
            </a:pPr>
            <a:r>
              <a:rPr lang="zh-CN" altLang="en-US" sz="2800" dirty="0">
                <a:solidFill>
                  <a:schemeClr val="accent1">
                    <a:lumMod val="40000"/>
                    <a:lumOff val="60000"/>
                  </a:schemeClr>
                </a:solidFill>
                <a:effectLst/>
                <a:latin typeface="等线" panose="02010600030101010101" pitchFamily="2" charset="-122"/>
                <a:ea typeface="等线" panose="02010600030101010101" pitchFamily="2" charset="-122"/>
              </a:rPr>
              <a:t>根据材料和分值，应该是分成３个阶段，每个阶段３分。</a:t>
            </a:r>
            <a:endParaRPr lang="en-US" altLang="zh-CN" sz="2800" dirty="0">
              <a:solidFill>
                <a:schemeClr val="accent1">
                  <a:lumMod val="40000"/>
                  <a:lumOff val="60000"/>
                </a:schemeClr>
              </a:solidFill>
              <a:effectLst/>
              <a:latin typeface="等线" panose="02010600030101010101" pitchFamily="2" charset="-122"/>
              <a:ea typeface="等线" panose="02010600030101010101" pitchFamily="2" charset="-122"/>
            </a:endParaRPr>
          </a:p>
          <a:p>
            <a:r>
              <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1949</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a:t>
            </a:r>
            <a:r>
              <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1978</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：在计划经济体制下，农业和农村支持工业和城市发展，向其提供剩余产品，降低工业发展成本，推动新中国建立起比较完整的工业体系，这一段农村支持城市。</a:t>
            </a:r>
            <a:endParaRPr lang="en-US" altLang="zh-CN" sz="3000" b="1" dirty="0">
              <a:solidFill>
                <a:srgbClr val="FFC000"/>
              </a:solidFill>
              <a:latin typeface="等线" panose="02010600030101010101" pitchFamily="2" charset="-122"/>
              <a:ea typeface="等线" panose="02010600030101010101" pitchFamily="2" charset="-122"/>
            </a:endParaRPr>
          </a:p>
          <a:p>
            <a:endPar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a:p>
            <a:r>
              <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1978</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a:t>
            </a:r>
            <a:r>
              <a:rPr lang="en-US" altLang="zh-CN" sz="3000" b="1" dirty="0">
                <a:solidFill>
                  <a:srgbClr val="FFC000"/>
                </a:solidFill>
                <a:latin typeface="等线" panose="02010600030101010101" pitchFamily="2" charset="-122"/>
                <a:ea typeface="等线" panose="02010600030101010101" pitchFamily="2" charset="-122"/>
              </a:rPr>
              <a:t>21</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世纪初：改革开放后，农村和城市进行经济体制改革，农村的自主性增加，但依然在通过乡镇企业、提供廉价劳动力等方式促进城市经济发展。</a:t>
            </a:r>
            <a:endPar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a:p>
            <a:endParaRPr kumimoji="0" lang="en-US" altLang="zh-CN" sz="3000"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a:p>
            <a:r>
              <a:rPr lang="en-US" altLang="zh-CN" sz="3000" b="1" dirty="0">
                <a:solidFill>
                  <a:srgbClr val="FFC000"/>
                </a:solidFill>
                <a:latin typeface="等线" panose="02010600030101010101" pitchFamily="2" charset="-122"/>
                <a:ea typeface="等线" panose="02010600030101010101" pitchFamily="2" charset="-122"/>
              </a:rPr>
              <a:t>2</a:t>
            </a:r>
            <a:r>
              <a:rPr lang="zh-CN" altLang="en-US" sz="3000" b="1" dirty="0">
                <a:solidFill>
                  <a:srgbClr val="FFC000"/>
                </a:solidFill>
                <a:latin typeface="等线" panose="02010600030101010101" pitchFamily="2" charset="-122"/>
                <a:ea typeface="等线" panose="02010600030101010101" pitchFamily="2" charset="-122"/>
              </a:rPr>
              <a:t>１世纪以来：城市和工业发展取得巨大成效，农村发展相对落后，政府取消农业税，增加三农投入等方式推动农村发展，是城市和工业对农业和农村的一种反哺。</a:t>
            </a:r>
            <a:endPar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p:txBody>
      </p:sp>
    </p:spTree>
    <p:extLst>
      <p:ext uri="{BB962C8B-B14F-4D97-AF65-F5344CB8AC3E}">
        <p14:creationId xmlns:p14="http://schemas.microsoft.com/office/powerpoint/2010/main" val="1788663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099E7F59-8848-9293-16B6-D3DAE778C5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178" y="214024"/>
            <a:ext cx="11959643" cy="3813031"/>
          </a:xfrm>
          <a:prstGeom prst="rect">
            <a:avLst/>
          </a:prstGeom>
        </p:spPr>
      </p:pic>
      <p:sp>
        <p:nvSpPr>
          <p:cNvPr id="4" name="文本框 3">
            <a:extLst>
              <a:ext uri="{FF2B5EF4-FFF2-40B4-BE49-F238E27FC236}">
                <a16:creationId xmlns:a16="http://schemas.microsoft.com/office/drawing/2014/main" id="{60912F5B-8A44-F74C-F582-3EF5BA4B9BFD}"/>
              </a:ext>
            </a:extLst>
          </p:cNvPr>
          <p:cNvSpPr txBox="1"/>
          <p:nvPr/>
        </p:nvSpPr>
        <p:spPr>
          <a:xfrm>
            <a:off x="116178" y="4424218"/>
            <a:ext cx="11785601" cy="1406988"/>
          </a:xfrm>
          <a:prstGeom prst="rect">
            <a:avLst/>
          </a:prstGeom>
          <a:noFill/>
        </p:spPr>
        <p:txBody>
          <a:bodyPr wrap="square">
            <a:spAutoFit/>
          </a:bodyPr>
          <a:lstStyle/>
          <a:p>
            <a:pPr>
              <a:lnSpc>
                <a:spcPct val="150000"/>
              </a:lnSpc>
            </a:pPr>
            <a:r>
              <a:rPr kumimoji="0" lang="zh-CN" altLang="en-US" sz="3000" b="1" i="0" u="none" strike="noStrike" kern="1200" cap="none" spc="0" normalizeH="0" baseline="0" noProof="0" dirty="0">
                <a:ln>
                  <a:noFill/>
                </a:ln>
                <a:solidFill>
                  <a:schemeClr val="bg1"/>
                </a:solidFill>
                <a:effectLst/>
                <a:uLnTx/>
                <a:uFillTx/>
                <a:latin typeface="等线" panose="02010600030101010101" pitchFamily="2" charset="-122"/>
                <a:ea typeface="等线" panose="02010600030101010101" pitchFamily="2" charset="-122"/>
                <a:cs typeface="+mn-cs"/>
              </a:rPr>
              <a:t>毁灭：</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一战、经济大危机</a:t>
            </a:r>
            <a:r>
              <a:rPr lang="zh-CN" altLang="en-US" sz="3000" b="1" dirty="0">
                <a:solidFill>
                  <a:srgbClr val="FFC000"/>
                </a:solidFill>
                <a:latin typeface="等线" panose="02010600030101010101" pitchFamily="2" charset="-122"/>
                <a:ea typeface="等线" panose="02010600030101010101" pitchFamily="2" charset="-122"/>
              </a:rPr>
              <a:t>、二战、现代主义。（政治、经济、文化）</a:t>
            </a:r>
            <a:endParaRPr lang="en-US" altLang="zh-CN" sz="3000" b="1" dirty="0">
              <a:solidFill>
                <a:srgbClr val="FFC000"/>
              </a:solidFill>
              <a:latin typeface="等线" panose="02010600030101010101" pitchFamily="2" charset="-122"/>
              <a:ea typeface="等线" panose="02010600030101010101" pitchFamily="2" charset="-122"/>
            </a:endParaRPr>
          </a:p>
          <a:p>
            <a:pPr>
              <a:lnSpc>
                <a:spcPct val="150000"/>
              </a:lnSpc>
            </a:pPr>
            <a:r>
              <a:rPr kumimoji="0" lang="zh-CN" altLang="en-US" sz="3000" b="1" i="0" u="none" strike="noStrike" kern="1200" cap="none" spc="0" normalizeH="0" baseline="0" noProof="0" dirty="0">
                <a:ln>
                  <a:noFill/>
                </a:ln>
                <a:solidFill>
                  <a:schemeClr val="bg1"/>
                </a:solidFill>
                <a:effectLst/>
                <a:uLnTx/>
                <a:uFillTx/>
                <a:latin typeface="等线" panose="02010600030101010101" pitchFamily="2" charset="-122"/>
                <a:ea typeface="等线" panose="02010600030101010101" pitchFamily="2" charset="-122"/>
                <a:cs typeface="+mn-cs"/>
              </a:rPr>
              <a:t>新生：</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战后和平与发展、现代科技、经济全球化、多元文化。（同上）</a:t>
            </a:r>
            <a:endPar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p:txBody>
      </p:sp>
    </p:spTree>
    <p:extLst>
      <p:ext uri="{BB962C8B-B14F-4D97-AF65-F5344CB8AC3E}">
        <p14:creationId xmlns:p14="http://schemas.microsoft.com/office/powerpoint/2010/main" val="1171675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6D69572A-D05B-5DD9-12DA-D84CE3162394}"/>
              </a:ext>
            </a:extLst>
          </p:cNvPr>
          <p:cNvSpPr txBox="1"/>
          <p:nvPr/>
        </p:nvSpPr>
        <p:spPr>
          <a:xfrm>
            <a:off x="4383378" y="2059709"/>
            <a:ext cx="4067895" cy="1461041"/>
          </a:xfrm>
          <a:prstGeom prst="rect">
            <a:avLst/>
          </a:prstGeom>
          <a:noFill/>
        </p:spPr>
        <p:txBody>
          <a:bodyPr wrap="square">
            <a:spAutoFit/>
          </a:bodyPr>
          <a:lstStyle/>
          <a:p>
            <a:pPr>
              <a:lnSpc>
                <a:spcPct val="150000"/>
              </a:lnSpc>
            </a:pPr>
            <a:r>
              <a:rPr kumimoji="0" lang="zh-CN" altLang="en-US" sz="6600" b="1" i="0" u="none" strike="noStrike" kern="1200" cap="none" spc="0" normalizeH="0" baseline="0" noProof="0" dirty="0">
                <a:ln>
                  <a:noFill/>
                </a:ln>
                <a:solidFill>
                  <a:schemeClr val="bg1"/>
                </a:solidFill>
                <a:effectLst/>
                <a:uLnTx/>
                <a:uFillTx/>
                <a:latin typeface="等线" panose="02010600030101010101" pitchFamily="2" charset="-122"/>
                <a:ea typeface="等线" panose="02010600030101010101" pitchFamily="2" charset="-122"/>
                <a:cs typeface="+mn-cs"/>
              </a:rPr>
              <a:t>选修：略</a:t>
            </a:r>
            <a:endParaRPr kumimoji="0" lang="en-US" altLang="zh-CN" sz="6600" b="1" i="0" u="none" strike="noStrike" kern="1200" cap="none" spc="0" normalizeH="0" baseline="0" noProof="0" dirty="0">
              <a:ln>
                <a:noFill/>
              </a:ln>
              <a:solidFill>
                <a:schemeClr val="bg1"/>
              </a:solidFill>
              <a:effectLst/>
              <a:uLnTx/>
              <a:uFillTx/>
              <a:latin typeface="等线" panose="02010600030101010101" pitchFamily="2" charset="-122"/>
              <a:ea typeface="等线" panose="02010600030101010101" pitchFamily="2" charset="-122"/>
              <a:cs typeface="+mn-cs"/>
            </a:endParaRPr>
          </a:p>
        </p:txBody>
      </p:sp>
    </p:spTree>
    <p:extLst>
      <p:ext uri="{BB962C8B-B14F-4D97-AF65-F5344CB8AC3E}">
        <p14:creationId xmlns:p14="http://schemas.microsoft.com/office/powerpoint/2010/main" val="25753237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3D10FE23-6939-47FB-8D0A-22282F1386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1943" y="1347918"/>
            <a:ext cx="3169093" cy="3169093"/>
          </a:xfrm>
          <a:prstGeom prst="rect">
            <a:avLst/>
          </a:prstGeom>
        </p:spPr>
      </p:pic>
      <p:sp>
        <p:nvSpPr>
          <p:cNvPr id="3" name="文本框 2">
            <a:extLst>
              <a:ext uri="{FF2B5EF4-FFF2-40B4-BE49-F238E27FC236}">
                <a16:creationId xmlns:a16="http://schemas.microsoft.com/office/drawing/2014/main" id="{42BECD2C-E43E-4316-B69F-1129B723D3D3}"/>
              </a:ext>
            </a:extLst>
          </p:cNvPr>
          <p:cNvSpPr txBox="1"/>
          <p:nvPr/>
        </p:nvSpPr>
        <p:spPr>
          <a:xfrm>
            <a:off x="1584194" y="1347918"/>
            <a:ext cx="4825937" cy="1669881"/>
          </a:xfrm>
          <a:prstGeom prst="rect">
            <a:avLst/>
          </a:prstGeom>
          <a:noFill/>
        </p:spPr>
        <p:txBody>
          <a:bodyPr wrap="square">
            <a:spAutoFit/>
          </a:bodyPr>
          <a:lstStyle/>
          <a:p>
            <a:pPr algn="ctr">
              <a:lnSpc>
                <a:spcPct val="150000"/>
              </a:lnSpc>
            </a:pPr>
            <a:r>
              <a:rPr lang="zh-CN" altLang="en-US" sz="3600" b="1" dirty="0">
                <a:solidFill>
                  <a:schemeClr val="bg1"/>
                </a:solidFill>
                <a:latin typeface="等线" panose="02010600030101010101" pitchFamily="2" charset="-122"/>
                <a:ea typeface="等线" panose="02010600030101010101" pitchFamily="2" charset="-122"/>
              </a:rPr>
              <a:t>欢迎关注个人公众号：</a:t>
            </a:r>
            <a:r>
              <a:rPr lang="zh-CN" altLang="en-US" sz="3600" b="1" dirty="0">
                <a:solidFill>
                  <a:srgbClr val="FFC000"/>
                </a:solidFill>
                <a:latin typeface="等线" panose="02010600030101010101" pitchFamily="2" charset="-122"/>
                <a:ea typeface="等线" panose="02010600030101010101" pitchFamily="2" charset="-122"/>
              </a:rPr>
              <a:t>历史教学</a:t>
            </a:r>
            <a:r>
              <a:rPr lang="en-US" altLang="zh-CN" sz="3600" b="1" dirty="0">
                <a:solidFill>
                  <a:srgbClr val="FFC000"/>
                </a:solidFill>
                <a:latin typeface="等线" panose="02010600030101010101" pitchFamily="2" charset="-122"/>
                <a:ea typeface="等线" panose="02010600030101010101" pitchFamily="2" charset="-122"/>
              </a:rPr>
              <a:t>PPT</a:t>
            </a:r>
            <a:endParaRPr kumimoji="0" lang="en-US" altLang="zh-CN" sz="36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p:txBody>
      </p:sp>
    </p:spTree>
    <p:extLst>
      <p:ext uri="{BB962C8B-B14F-4D97-AF65-F5344CB8AC3E}">
        <p14:creationId xmlns:p14="http://schemas.microsoft.com/office/powerpoint/2010/main" val="1433403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55032" y="3229711"/>
            <a:ext cx="3158593"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55032" y="143068"/>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2.</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汉武帝南征北伐，东巡西幸，奢靡无度，致府库告竭、遂用聚敛之臣，“至于卖爵、更币、算车船、租六畜、告缗、均输、盐铁、植酷，凡可以佐用者一孔不遗，独于田租不敢增益”。武帝此举（ ） </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kumimoji="0" lang="en-US" altLang="zh-CN" sz="3200" i="0" u="none" strike="noStrike" kern="100" cap="none" spc="0" normalizeH="0" baseline="0" noProof="0" dirty="0">
                <a:ln>
                  <a:noFill/>
                </a:ln>
                <a:effectLst/>
                <a:uLnTx/>
                <a:uFillTx/>
                <a:latin typeface="微软雅黑" panose="020B0503020204020204" pitchFamily="34" charset="-122"/>
                <a:ea typeface="微软雅黑" panose="020B0503020204020204" pitchFamily="34" charset="-122"/>
                <a:cs typeface="+mn-cs"/>
              </a:rPr>
              <a:t>A.</a:t>
            </a:r>
            <a:r>
              <a:rPr kumimoji="0" lang="zh-CN" altLang="en-US" sz="3200" i="0" u="none" strike="noStrike" kern="100" cap="none" spc="0" normalizeH="0" baseline="0" noProof="0" dirty="0">
                <a:ln>
                  <a:noFill/>
                </a:ln>
                <a:effectLst/>
                <a:uLnTx/>
                <a:uFillTx/>
                <a:latin typeface="微软雅黑" panose="020B0503020204020204" pitchFamily="34" charset="-122"/>
                <a:ea typeface="微软雅黑" panose="020B0503020204020204" pitchFamily="34" charset="-122"/>
                <a:cs typeface="+mn-cs"/>
              </a:rPr>
              <a:t>体现以农为本 </a:t>
            </a:r>
            <a:endParaRPr kumimoji="0" lang="en-US" altLang="zh-CN" sz="3200" i="0" u="none" strike="noStrike" kern="100" cap="none" spc="0" normalizeH="0" baseline="0" noProof="0" dirty="0">
              <a:ln>
                <a:noFill/>
              </a:ln>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B.</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服务于汉初战事</a:t>
            </a:r>
            <a:r>
              <a:rPr kumimoji="0" lang="zh-CN" altLang="en-US" sz="3200" i="0" u="none" strike="noStrike" kern="100" cap="none" spc="0" normalizeH="0" baseline="0" noProof="0" dirty="0">
                <a:ln>
                  <a:noFill/>
                </a:ln>
                <a:solidFill>
                  <a:srgbClr val="FFC000"/>
                </a:solidFill>
                <a:effectLst/>
                <a:uLnTx/>
                <a:uFillTx/>
                <a:latin typeface="微软雅黑" panose="020B0503020204020204" pitchFamily="34" charset="-122"/>
                <a:ea typeface="微软雅黑" panose="020B0503020204020204" pitchFamily="34" charset="-122"/>
                <a:cs typeface="+mn-cs"/>
              </a:rPr>
              <a:t>（不止，还有巡幸、奢靡） </a:t>
            </a:r>
            <a:endParaRPr kumimoji="0" lang="en-US" altLang="zh-CN" sz="3200" i="0" u="none" strike="noStrike" kern="100" cap="none" spc="0" normalizeH="0" baseline="0" noProof="0" dirty="0">
              <a:ln>
                <a:noFill/>
              </a:ln>
              <a:solidFill>
                <a:srgbClr val="FFC000"/>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C.</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意在藏富于民</a:t>
            </a:r>
            <a:r>
              <a:rPr kumimoji="0" lang="zh-CN" altLang="en-US" sz="3200" i="0" u="none" strike="noStrike" kern="100" cap="none" spc="0" normalizeH="0" baseline="0" noProof="0" dirty="0">
                <a:ln>
                  <a:noFill/>
                </a:ln>
                <a:solidFill>
                  <a:srgbClr val="FFC000"/>
                </a:solidFill>
                <a:effectLst/>
                <a:uLnTx/>
                <a:uFillTx/>
                <a:latin typeface="微软雅黑" panose="020B0503020204020204" pitchFamily="34" charset="-122"/>
                <a:ea typeface="微软雅黑" panose="020B0503020204020204" pitchFamily="34" charset="-122"/>
                <a:cs typeface="+mn-cs"/>
              </a:rPr>
              <a:t>（与材料刚好相反）</a:t>
            </a:r>
            <a:endParaRPr kumimoji="0" lang="en-US" altLang="zh-CN" sz="3200" i="0" u="none" strike="noStrike" kern="100" cap="none" spc="0" normalizeH="0" baseline="0" noProof="0" dirty="0">
              <a:ln>
                <a:noFill/>
              </a:ln>
              <a:solidFill>
                <a:srgbClr val="FFC000"/>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D.</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解决了财政危机</a:t>
            </a:r>
            <a:r>
              <a:rPr kumimoji="0" lang="zh-CN" altLang="en-US" sz="3200" i="0" u="none" strike="noStrike" kern="100" cap="none" spc="0" normalizeH="0" baseline="0" noProof="0" dirty="0">
                <a:ln>
                  <a:noFill/>
                </a:ln>
                <a:solidFill>
                  <a:srgbClr val="FFC000"/>
                </a:solidFill>
                <a:effectLst/>
                <a:uLnTx/>
                <a:uFillTx/>
                <a:latin typeface="微软雅黑" panose="020B0503020204020204" pitchFamily="34" charset="-122"/>
                <a:ea typeface="微软雅黑" panose="020B0503020204020204" pitchFamily="34" charset="-122"/>
                <a:cs typeface="+mn-cs"/>
              </a:rPr>
              <a:t>（“解决了”不对）</a:t>
            </a:r>
            <a:endParaRPr lang="zh-CN" altLang="en-US" sz="3200" kern="100" dirty="0">
              <a:solidFill>
                <a:srgbClr val="FFC000"/>
              </a:solidFill>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31FC3030-F9B1-472E-815D-6B53CA6A16CC}"/>
              </a:ext>
            </a:extLst>
          </p:cNvPr>
          <p:cNvSpPr txBox="1"/>
          <p:nvPr/>
        </p:nvSpPr>
        <p:spPr>
          <a:xfrm>
            <a:off x="8321963" y="2833550"/>
            <a:ext cx="3715005" cy="3432543"/>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要读懂材料的转折关系，</a:t>
            </a:r>
            <a:r>
              <a:rPr lang="zh-CN" altLang="en-US" sz="2800" dirty="0">
                <a:latin typeface="微软雅黑" panose="020B0503020204020204" pitchFamily="34" charset="-122"/>
                <a:ea typeface="微软雅黑" panose="020B0503020204020204" pitchFamily="34" charset="-122"/>
              </a:rPr>
              <a:t>能敛财的方式都采用了，唯独没有增加田地租税，故选</a:t>
            </a:r>
            <a:r>
              <a:rPr lang="en-US" altLang="zh-CN" sz="2800" dirty="0">
                <a:latin typeface="微软雅黑" panose="020B0503020204020204" pitchFamily="34" charset="-122"/>
                <a:ea typeface="微软雅黑" panose="020B0503020204020204" pitchFamily="34" charset="-122"/>
              </a:rPr>
              <a:t>A</a:t>
            </a:r>
            <a:r>
              <a:rPr lang="zh-CN" altLang="en-US" sz="2800" dirty="0">
                <a:latin typeface="微软雅黑" panose="020B0503020204020204" pitchFamily="34" charset="-122"/>
                <a:ea typeface="微软雅黑" panose="020B0503020204020204" pitchFamily="34" charset="-122"/>
              </a:rPr>
              <a:t>。</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9932199" y="301897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38DBA190-4067-78C1-70BE-E00C697412A1}"/>
              </a:ext>
            </a:extLst>
          </p:cNvPr>
          <p:cNvSpPr/>
          <p:nvPr/>
        </p:nvSpPr>
        <p:spPr>
          <a:xfrm>
            <a:off x="10396431" y="301926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2F2F622D-0357-B5E5-35E8-EB644D565A61}"/>
              </a:ext>
            </a:extLst>
          </p:cNvPr>
          <p:cNvSpPr/>
          <p:nvPr/>
        </p:nvSpPr>
        <p:spPr>
          <a:xfrm>
            <a:off x="10881330" y="301897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296035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14713" y="3305250"/>
            <a:ext cx="3326202"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14713" y="3104546"/>
            <a:ext cx="11692113" cy="2959977"/>
          </a:xfrm>
          <a:prstGeom prst="rect">
            <a:avLst/>
          </a:prstGeom>
          <a:noFill/>
        </p:spPr>
        <p:txBody>
          <a:bodyPr wrap="square">
            <a:spAutoFit/>
          </a:bodyPr>
          <a:lstStyle/>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A.</a:t>
            </a:r>
            <a:r>
              <a:rPr lang="zh-CN" altLang="en-US" sz="3200" kern="100" dirty="0">
                <a:latin typeface="微软雅黑" panose="020B0503020204020204" pitchFamily="34" charset="-122"/>
                <a:ea typeface="微软雅黑" panose="020B0503020204020204" pitchFamily="34" charset="-122"/>
              </a:rPr>
              <a:t>世家大族没落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B.</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科举制存在严重弊端</a:t>
            </a:r>
            <a:r>
              <a:rPr lang="zh-CN" altLang="en-US" sz="3200" kern="100" dirty="0">
                <a:solidFill>
                  <a:srgbClr val="FFC000"/>
                </a:solidFill>
                <a:latin typeface="微软雅黑" panose="020B0503020204020204" pitchFamily="34" charset="-122"/>
                <a:ea typeface="微软雅黑" panose="020B0503020204020204" pitchFamily="34" charset="-122"/>
              </a:rPr>
              <a:t>（程度过头，清末可如此说）</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门阀观念强化</a:t>
            </a:r>
            <a:r>
              <a:rPr lang="zh-CN" altLang="en-US" sz="3200" kern="100" dirty="0">
                <a:solidFill>
                  <a:srgbClr val="FFC000"/>
                </a:solidFill>
                <a:latin typeface="微软雅黑" panose="020B0503020204020204" pitchFamily="34" charset="-122"/>
                <a:ea typeface="微软雅黑" panose="020B0503020204020204" pitchFamily="34" charset="-122"/>
              </a:rPr>
              <a:t>（依然很强，但相比魏晋是弱化）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D.</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九品中正制仍可延续</a:t>
            </a:r>
            <a:r>
              <a:rPr lang="zh-CN" altLang="en-US" sz="3200" kern="100" dirty="0">
                <a:solidFill>
                  <a:srgbClr val="FFC000"/>
                </a:solidFill>
                <a:latin typeface="微软雅黑" panose="020B0503020204020204" pitchFamily="34" charset="-122"/>
                <a:ea typeface="微软雅黑" panose="020B0503020204020204" pitchFamily="34" charset="-122"/>
              </a:rPr>
              <a:t>（仅是回光返照）</a:t>
            </a:r>
          </a:p>
        </p:txBody>
      </p:sp>
      <p:sp>
        <p:nvSpPr>
          <p:cNvPr id="6" name="文本框 5">
            <a:extLst>
              <a:ext uri="{FF2B5EF4-FFF2-40B4-BE49-F238E27FC236}">
                <a16:creationId xmlns:a16="http://schemas.microsoft.com/office/drawing/2014/main" id="{31FC3030-F9B1-472E-815D-6B53CA6A16CC}"/>
              </a:ext>
            </a:extLst>
          </p:cNvPr>
          <p:cNvSpPr txBox="1"/>
          <p:nvPr/>
        </p:nvSpPr>
        <p:spPr>
          <a:xfrm>
            <a:off x="9291781" y="3278311"/>
            <a:ext cx="2900219" cy="3318409"/>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600" dirty="0">
                <a:latin typeface="微软雅黑" panose="020B0503020204020204" pitchFamily="34" charset="-122"/>
                <a:ea typeface="微软雅黑" panose="020B0503020204020204" pitchFamily="34" charset="-122"/>
              </a:rPr>
              <a:t>九品中正制强调家世门第，废除，</a:t>
            </a:r>
            <a:r>
              <a:rPr lang="en-US" altLang="zh-CN" sz="3600" dirty="0">
                <a:latin typeface="微软雅黑" panose="020B0503020204020204" pitchFamily="34" charset="-122"/>
                <a:ea typeface="微软雅黑" panose="020B0503020204020204" pitchFamily="34" charset="-122"/>
              </a:rPr>
              <a:t>A</a:t>
            </a:r>
          </a:p>
        </p:txBody>
      </p:sp>
      <p:sp>
        <p:nvSpPr>
          <p:cNvPr id="2" name="星形: 五角 1">
            <a:extLst>
              <a:ext uri="{FF2B5EF4-FFF2-40B4-BE49-F238E27FC236}">
                <a16:creationId xmlns:a16="http://schemas.microsoft.com/office/drawing/2014/main" id="{A024485D-A5AF-45EA-BE4F-83F26C88D271}"/>
              </a:ext>
            </a:extLst>
          </p:cNvPr>
          <p:cNvSpPr/>
          <p:nvPr/>
        </p:nvSpPr>
        <p:spPr>
          <a:xfrm>
            <a:off x="10596789" y="358565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a:extLst>
              <a:ext uri="{FF2B5EF4-FFF2-40B4-BE49-F238E27FC236}">
                <a16:creationId xmlns:a16="http://schemas.microsoft.com/office/drawing/2014/main" id="{806BD052-9AB0-1B78-C55F-37813BC3A6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713" y="123482"/>
            <a:ext cx="11692113" cy="2876550"/>
          </a:xfrm>
          <a:prstGeom prst="rect">
            <a:avLst/>
          </a:prstGeom>
        </p:spPr>
      </p:pic>
      <p:sp>
        <p:nvSpPr>
          <p:cNvPr id="8" name="星形: 五角 7">
            <a:extLst>
              <a:ext uri="{FF2B5EF4-FFF2-40B4-BE49-F238E27FC236}">
                <a16:creationId xmlns:a16="http://schemas.microsoft.com/office/drawing/2014/main" id="{7DFBD7D0-5E5A-4E3C-534B-0AEE73806F8D}"/>
              </a:ext>
            </a:extLst>
          </p:cNvPr>
          <p:cNvSpPr/>
          <p:nvPr/>
        </p:nvSpPr>
        <p:spPr>
          <a:xfrm>
            <a:off x="11201807" y="357245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232595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80756" y="4303502"/>
            <a:ext cx="3178766"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249943" y="511372"/>
            <a:ext cx="11692113" cy="4437305"/>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4.</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南宋画家李唐感叹：“云里烟村雨里滩，看之容易作之难。早知不入时人眼，</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 </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多买胭脂画牡丹。”这反映当时</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A.</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艺术水准下降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B.</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绘画题材集中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画家地位不高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D.</a:t>
            </a:r>
            <a:r>
              <a:rPr lang="zh-CN" altLang="en-US" sz="3200" kern="100" dirty="0">
                <a:latin typeface="微软雅黑" panose="020B0503020204020204" pitchFamily="34" charset="-122"/>
                <a:ea typeface="微软雅黑" panose="020B0503020204020204" pitchFamily="34" charset="-122"/>
              </a:rPr>
              <a:t>世俗文化兴盛</a:t>
            </a:r>
          </a:p>
        </p:txBody>
      </p:sp>
      <p:sp>
        <p:nvSpPr>
          <p:cNvPr id="6" name="文本框 5">
            <a:extLst>
              <a:ext uri="{FF2B5EF4-FFF2-40B4-BE49-F238E27FC236}">
                <a16:creationId xmlns:a16="http://schemas.microsoft.com/office/drawing/2014/main" id="{31FC3030-F9B1-472E-815D-6B53CA6A16CC}"/>
              </a:ext>
            </a:extLst>
          </p:cNvPr>
          <p:cNvSpPr txBox="1"/>
          <p:nvPr/>
        </p:nvSpPr>
        <p:spPr>
          <a:xfrm>
            <a:off x="4830617" y="2630349"/>
            <a:ext cx="6742546" cy="2139881"/>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取悦“时人”，世俗文化兴盛。这个是宋代市民文化相关的常规题目。</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6353890" y="2884266"/>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30987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06509" y="2539575"/>
            <a:ext cx="3643456"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91978" y="143068"/>
            <a:ext cx="11692113" cy="5175969"/>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5.</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嘉庆七年（</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1802</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），户部侍郎兼管钱局二品大员周兴岱任江西主考时，却以南书房行走（即在南书房当值的官员）的身份擅发告示，收受贿赂。这反映当时</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A.</a:t>
            </a:r>
            <a:r>
              <a:rPr lang="zh-CN" altLang="en-US" sz="3200" kern="100" dirty="0">
                <a:latin typeface="微软雅黑" panose="020B0503020204020204" pitchFamily="34" charset="-122"/>
                <a:ea typeface="微软雅黑" panose="020B0503020204020204" pitchFamily="34" charset="-122"/>
              </a:rPr>
              <a:t>君主的高度集权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B.</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官员俸禄入不敷出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南书房地位提高</a:t>
            </a:r>
            <a:r>
              <a:rPr lang="zh-CN" altLang="en-US" sz="3200" kern="100" dirty="0">
                <a:solidFill>
                  <a:srgbClr val="FFC000"/>
                </a:solidFill>
                <a:latin typeface="微软雅黑" panose="020B0503020204020204" pitchFamily="34" charset="-122"/>
                <a:ea typeface="微软雅黑" panose="020B0503020204020204" pitchFamily="34" charset="-122"/>
              </a:rPr>
              <a:t>（已有军机处）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D.</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中央吏治十分混乱</a:t>
            </a:r>
            <a:endParaRPr lang="zh-CN" altLang="en-US" sz="3200" kern="100" dirty="0">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31FC3030-F9B1-472E-815D-6B53CA6A16CC}"/>
              </a:ext>
            </a:extLst>
          </p:cNvPr>
          <p:cNvSpPr txBox="1"/>
          <p:nvPr/>
        </p:nvSpPr>
        <p:spPr>
          <a:xfrm>
            <a:off x="6234545" y="2833550"/>
            <a:ext cx="5449563" cy="3432543"/>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dirty="0">
                <a:latin typeface="微软雅黑" panose="020B0503020204020204" pitchFamily="34" charset="-122"/>
                <a:ea typeface="微软雅黑" panose="020B0503020204020204" pitchFamily="34" charset="-122"/>
              </a:rPr>
              <a:t>户部侍郎、二品大员已经是高级官吏，仍然强调自己“南书房行走”（接近皇帝），故选</a:t>
            </a:r>
            <a:r>
              <a:rPr lang="en-US" altLang="zh-CN" sz="2800" dirty="0">
                <a:latin typeface="微软雅黑" panose="020B0503020204020204" pitchFamily="34" charset="-122"/>
                <a:ea typeface="微软雅黑" panose="020B0503020204020204" pitchFamily="34" charset="-122"/>
              </a:rPr>
              <a:t>A</a:t>
            </a:r>
            <a:r>
              <a:rPr lang="zh-CN" altLang="en-US" sz="2800" dirty="0">
                <a:latin typeface="微软雅黑" panose="020B0503020204020204" pitchFamily="34" charset="-122"/>
                <a:ea typeface="微软雅黑" panose="020B0503020204020204" pitchFamily="34" charset="-122"/>
              </a:rPr>
              <a:t>。南书房，康熙时设。</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7646572"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8141773"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8608186"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08368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43995" y="3890352"/>
            <a:ext cx="5665677"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175969"/>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6.</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晚清时期，中国人惊奇地发现西方物理学揭示的一些原理，与</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墨子</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记载有相似之处。自秦汉以来几乎被人遗忘的</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墨子</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重新引起国人的关注与研究。这 一现象表明</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墨学复兴促进传统科技转型</a:t>
            </a:r>
            <a:r>
              <a:rPr lang="zh-CN" altLang="en-US" sz="3200" kern="100" dirty="0">
                <a:solidFill>
                  <a:srgbClr val="FFC000"/>
                </a:solidFill>
                <a:latin typeface="微软雅黑" panose="020B0503020204020204" pitchFamily="34" charset="-122"/>
                <a:ea typeface="微软雅黑" panose="020B0503020204020204" pitchFamily="34" charset="-122"/>
              </a:rPr>
              <a:t>（看不出传统科技转型）</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传统科技与近代科技一脉相承 </a:t>
            </a:r>
            <a:r>
              <a:rPr lang="zh-CN" altLang="en-US" sz="3200" kern="100" dirty="0">
                <a:solidFill>
                  <a:srgbClr val="FFC000"/>
                </a:solidFill>
                <a:latin typeface="微软雅黑" panose="020B0503020204020204" pitchFamily="34" charset="-122"/>
                <a:ea typeface="微软雅黑" panose="020B0503020204020204" pitchFamily="34" charset="-122"/>
              </a:rPr>
              <a:t>（不解释）</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C.</a:t>
            </a:r>
            <a:r>
              <a:rPr lang="zh-CN" altLang="en-US" sz="3200" kern="100" dirty="0">
                <a:latin typeface="微软雅黑" panose="020B0503020204020204" pitchFamily="34" charset="-122"/>
                <a:ea typeface="微软雅黑" panose="020B0503020204020204" pitchFamily="34" charset="-122"/>
              </a:rPr>
              <a:t>西学东渐促进了墨学的复兴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中国古代的科技以实验为基础 </a:t>
            </a:r>
            <a:r>
              <a:rPr lang="en-US" altLang="zh-CN" sz="3200" kern="100" dirty="0">
                <a:solidFill>
                  <a:srgbClr val="FFC000"/>
                </a:solidFill>
                <a:latin typeface="微软雅黑" panose="020B0503020204020204" pitchFamily="34" charset="-122"/>
                <a:ea typeface="微软雅黑" panose="020B0503020204020204" pitchFamily="34" charset="-122"/>
              </a:rPr>
              <a:t>(</a:t>
            </a:r>
            <a:r>
              <a:rPr lang="zh-CN" altLang="en-US" sz="3200" kern="100" dirty="0">
                <a:solidFill>
                  <a:srgbClr val="FFC000"/>
                </a:solidFill>
                <a:latin typeface="微软雅黑" panose="020B0503020204020204" pitchFamily="34" charset="-122"/>
                <a:ea typeface="微软雅黑" panose="020B0503020204020204" pitchFamily="34" charset="-122"/>
              </a:rPr>
              <a:t>近代才是实验，古代是经验）</a:t>
            </a:r>
          </a:p>
        </p:txBody>
      </p:sp>
      <p:sp>
        <p:nvSpPr>
          <p:cNvPr id="6" name="文本框 5">
            <a:extLst>
              <a:ext uri="{FF2B5EF4-FFF2-40B4-BE49-F238E27FC236}">
                <a16:creationId xmlns:a16="http://schemas.microsoft.com/office/drawing/2014/main" id="{31FC3030-F9B1-472E-815D-6B53CA6A16CC}"/>
              </a:ext>
            </a:extLst>
          </p:cNvPr>
          <p:cNvSpPr txBox="1"/>
          <p:nvPr/>
        </p:nvSpPr>
        <p:spPr>
          <a:xfrm>
            <a:off x="143995" y="5279101"/>
            <a:ext cx="11972005" cy="1482650"/>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200" dirty="0">
                <a:latin typeface="微软雅黑" panose="020B0503020204020204" pitchFamily="34" charset="-122"/>
                <a:ea typeface="微软雅黑" panose="020B0503020204020204" pitchFamily="34" charset="-122"/>
              </a:rPr>
              <a:t>难度：      </a:t>
            </a:r>
            <a:endParaRPr lang="en-US" altLang="zh-CN" sz="32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200" dirty="0">
                <a:latin typeface="微软雅黑" panose="020B0503020204020204" pitchFamily="34" charset="-122"/>
                <a:ea typeface="微软雅黑" panose="020B0503020204020204" pitchFamily="34" charset="-122"/>
              </a:rPr>
              <a:t>从“被人遗忘”到“关注与研究”，故选</a:t>
            </a:r>
            <a:r>
              <a:rPr lang="en-US" altLang="zh-CN" sz="3200" dirty="0">
                <a:latin typeface="微软雅黑" panose="020B0503020204020204" pitchFamily="34" charset="-122"/>
                <a:ea typeface="微软雅黑" panose="020B0503020204020204" pitchFamily="34" charset="-122"/>
              </a:rPr>
              <a:t>C</a:t>
            </a:r>
            <a:r>
              <a:rPr lang="zh-CN" altLang="en-US" sz="3200" dirty="0">
                <a:latin typeface="微软雅黑" panose="020B0503020204020204" pitchFamily="34" charset="-122"/>
                <a:ea typeface="微软雅黑" panose="020B0503020204020204" pitchFamily="34" charset="-122"/>
              </a:rPr>
              <a:t>。</a:t>
            </a:r>
            <a:endParaRPr lang="en-US" altLang="zh-CN" sz="3200" dirty="0">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1679881" y="548820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2175082" y="548820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967544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62364" y="5368170"/>
            <a:ext cx="6349272"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7.1899 </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年南通大生纱厂开业，其生产的机纱推动了周边农民家庭手工棉纺织业发展。棉纺织业发展对机纱的大量需求，又在大生纱厂濒临破产之际挽救了纱厂， 并推动它走上迅速扩展之路。这一现象反映</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机器大生产导致了小农经济破产 </a:t>
            </a:r>
            <a:r>
              <a:rPr lang="zh-CN" altLang="en-US" sz="3200" kern="100" dirty="0">
                <a:solidFill>
                  <a:srgbClr val="FFC000"/>
                </a:solidFill>
                <a:latin typeface="微软雅黑" panose="020B0503020204020204" pitchFamily="34" charset="-122"/>
                <a:ea typeface="微软雅黑" panose="020B0503020204020204" pitchFamily="34" charset="-122"/>
              </a:rPr>
              <a:t>（不符题意）</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个体手工业阻碍机器大生产发展 </a:t>
            </a:r>
            <a:r>
              <a:rPr lang="zh-CN" altLang="en-US" sz="3200" kern="100" dirty="0">
                <a:solidFill>
                  <a:srgbClr val="FFC000"/>
                </a:solidFill>
                <a:latin typeface="微软雅黑" panose="020B0503020204020204" pitchFamily="34" charset="-122"/>
                <a:ea typeface="微软雅黑" panose="020B0503020204020204" pitchFamily="34" charset="-122"/>
              </a:rPr>
              <a:t>（不符题意）</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织”“耕”分离瓦解了自然经济</a:t>
            </a:r>
            <a:r>
              <a:rPr lang="zh-CN" altLang="en-US" sz="3200" kern="100" dirty="0">
                <a:solidFill>
                  <a:srgbClr val="FFC000"/>
                </a:solidFill>
                <a:latin typeface="微软雅黑" panose="020B0503020204020204" pitchFamily="34" charset="-122"/>
                <a:ea typeface="微软雅黑" panose="020B0503020204020204" pitchFamily="34" charset="-122"/>
              </a:rPr>
              <a:t>（不符题意）</a:t>
            </a:r>
            <a:r>
              <a:rPr lang="zh-CN" altLang="en-US" sz="3200" kern="100" dirty="0">
                <a:solidFill>
                  <a:schemeClr val="bg1"/>
                </a:solidFill>
                <a:latin typeface="微软雅黑" panose="020B0503020204020204" pitchFamily="34" charset="-122"/>
                <a:ea typeface="微软雅黑" panose="020B0503020204020204" pitchFamily="34" charset="-122"/>
              </a:rPr>
              <a:t>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D.</a:t>
            </a:r>
            <a:r>
              <a:rPr lang="zh-CN" altLang="en-US" sz="3200" kern="100" dirty="0">
                <a:latin typeface="微软雅黑" panose="020B0503020204020204" pitchFamily="34" charset="-122"/>
                <a:ea typeface="微软雅黑" panose="020B0503020204020204" pitchFamily="34" charset="-122"/>
              </a:rPr>
              <a:t>个体手工业可纳入新的经济体系</a:t>
            </a:r>
          </a:p>
        </p:txBody>
      </p:sp>
      <p:sp>
        <p:nvSpPr>
          <p:cNvPr id="6" name="文本框 5">
            <a:extLst>
              <a:ext uri="{FF2B5EF4-FFF2-40B4-BE49-F238E27FC236}">
                <a16:creationId xmlns:a16="http://schemas.microsoft.com/office/drawing/2014/main" id="{31FC3030-F9B1-472E-815D-6B53CA6A16CC}"/>
              </a:ext>
            </a:extLst>
          </p:cNvPr>
          <p:cNvSpPr txBox="1"/>
          <p:nvPr/>
        </p:nvSpPr>
        <p:spPr>
          <a:xfrm>
            <a:off x="8940800" y="2833550"/>
            <a:ext cx="3088836" cy="2786212"/>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材料讲家庭手工业与近代机器工业互相促进。故选</a:t>
            </a:r>
            <a:r>
              <a:rPr lang="en-US" altLang="zh-CN" sz="2800" noProof="0" dirty="0">
                <a:latin typeface="微软雅黑" panose="020B0503020204020204" pitchFamily="34" charset="-122"/>
                <a:ea typeface="微软雅黑" panose="020B0503020204020204" pitchFamily="34" charset="-122"/>
              </a:rPr>
              <a:t>D</a:t>
            </a:r>
            <a:r>
              <a:rPr lang="zh-CN" altLang="en-US" sz="2800" noProof="0" dirty="0">
                <a:latin typeface="微软雅黑" panose="020B0503020204020204" pitchFamily="34" charset="-122"/>
                <a:ea typeface="微软雅黑" panose="020B0503020204020204" pitchFamily="34" charset="-122"/>
              </a:rPr>
              <a:t>。</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10239217" y="31096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10734418" y="31096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11200831" y="31096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0BCB8C54-2D8C-8454-8BBF-CE7DC24FE120}"/>
              </a:ext>
            </a:extLst>
          </p:cNvPr>
          <p:cNvSpPr/>
          <p:nvPr/>
        </p:nvSpPr>
        <p:spPr>
          <a:xfrm>
            <a:off x="11610563" y="31096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515626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62364" y="4103650"/>
            <a:ext cx="6589418"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23316" y="230254"/>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8.</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中国共产党在陕甘宁边区进行扫盲，提高了群众的政治觉悟，不少积极分子加入了共产党。</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1941 </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年，农民出身的党员占边区党员总数的 </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96.17%</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，各级党组织广泛建立，乡村士绅不再是社会权威。这一状况</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有利于进一步巩固工农苏维埃政权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B.</a:t>
            </a:r>
            <a:r>
              <a:rPr lang="zh-CN" altLang="en-US" sz="3200" kern="100" dirty="0">
                <a:latin typeface="微软雅黑" panose="020B0503020204020204" pitchFamily="34" charset="-122"/>
                <a:ea typeface="微软雅黑" panose="020B0503020204020204" pitchFamily="34" charset="-122"/>
              </a:rPr>
              <a:t>有利于中国共产党政策的贯彻落实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改变了陕甘宁边区旧有的生产关系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不利于统一战线的继续巩固和发展</a:t>
            </a:r>
            <a:endParaRPr lang="zh-CN" altLang="en-US" sz="3200" kern="100" dirty="0">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31FC3030-F9B1-472E-815D-6B53CA6A16CC}"/>
              </a:ext>
            </a:extLst>
          </p:cNvPr>
          <p:cNvSpPr txBox="1"/>
          <p:nvPr/>
        </p:nvSpPr>
        <p:spPr>
          <a:xfrm>
            <a:off x="7114103" y="2625022"/>
            <a:ext cx="4954581" cy="4078874"/>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扫盲、入党、党组织广泛建立，听党的，而不是听乡绅的。故选</a:t>
            </a:r>
            <a:r>
              <a:rPr lang="en-US" altLang="zh-CN" sz="2800" noProof="0" dirty="0">
                <a:latin typeface="微软雅黑" panose="020B0503020204020204" pitchFamily="34" charset="-122"/>
                <a:ea typeface="微软雅黑" panose="020B0503020204020204" pitchFamily="34" charset="-122"/>
              </a:rPr>
              <a:t>B</a:t>
            </a:r>
            <a:r>
              <a:rPr lang="zh-CN" altLang="en-US" sz="2800" noProof="0" dirty="0">
                <a:latin typeface="微软雅黑" panose="020B0503020204020204" pitchFamily="34" charset="-122"/>
                <a:ea typeface="微软雅黑" panose="020B0503020204020204" pitchFamily="34" charset="-122"/>
              </a:rPr>
              <a:t>。</a:t>
            </a:r>
            <a:r>
              <a:rPr lang="en-US" altLang="zh-CN" sz="2800" noProof="0" dirty="0">
                <a:latin typeface="微软雅黑" panose="020B0503020204020204" pitchFamily="34" charset="-122"/>
                <a:ea typeface="微软雅黑" panose="020B0503020204020204" pitchFamily="34" charset="-122"/>
              </a:rPr>
              <a:t>A</a:t>
            </a:r>
            <a:r>
              <a:rPr lang="zh-CN" altLang="en-US" sz="2800" noProof="0" dirty="0">
                <a:latin typeface="微软雅黑" panose="020B0503020204020204" pitchFamily="34" charset="-122"/>
                <a:ea typeface="微软雅黑" panose="020B0503020204020204" pitchFamily="34" charset="-122"/>
              </a:rPr>
              <a:t>、</a:t>
            </a:r>
            <a:r>
              <a:rPr lang="en-US" altLang="zh-CN" sz="2800" noProof="0" dirty="0">
                <a:latin typeface="微软雅黑" panose="020B0503020204020204" pitchFamily="34" charset="-122"/>
                <a:ea typeface="微软雅黑" panose="020B0503020204020204" pitchFamily="34" charset="-122"/>
              </a:rPr>
              <a:t>C</a:t>
            </a:r>
            <a:r>
              <a:rPr lang="zh-CN" altLang="en-US" sz="2800" noProof="0" dirty="0">
                <a:latin typeface="微软雅黑" panose="020B0503020204020204" pitchFamily="34" charset="-122"/>
                <a:ea typeface="微软雅黑" panose="020B0503020204020204" pitchFamily="34" charset="-122"/>
              </a:rPr>
              <a:t>很有迷惑性，如果了解三三制，时间又记不清，那</a:t>
            </a:r>
            <a:r>
              <a:rPr lang="en-US" altLang="zh-CN" sz="2800" noProof="0" dirty="0">
                <a:latin typeface="微软雅黑" panose="020B0503020204020204" pitchFamily="34" charset="-122"/>
                <a:ea typeface="微软雅黑" panose="020B0503020204020204" pitchFamily="34" charset="-122"/>
              </a:rPr>
              <a:t>D</a:t>
            </a:r>
            <a:r>
              <a:rPr lang="zh-CN" altLang="en-US" sz="2800" noProof="0" dirty="0">
                <a:latin typeface="微软雅黑" panose="020B0503020204020204" pitchFamily="34" charset="-122"/>
                <a:ea typeface="微软雅黑" panose="020B0503020204020204" pitchFamily="34" charset="-122"/>
              </a:rPr>
              <a:t>也有迷惑性。</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8530490" y="289718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9025691" y="289718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9492104" y="289718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0BCB8C54-2D8C-8454-8BBF-CE7DC24FE120}"/>
              </a:ext>
            </a:extLst>
          </p:cNvPr>
          <p:cNvSpPr/>
          <p:nvPr/>
        </p:nvSpPr>
        <p:spPr>
          <a:xfrm>
            <a:off x="9901836" y="289718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星形: 五角 10">
            <a:extLst>
              <a:ext uri="{FF2B5EF4-FFF2-40B4-BE49-F238E27FC236}">
                <a16:creationId xmlns:a16="http://schemas.microsoft.com/office/drawing/2014/main" id="{306B0BD7-2816-F575-82EC-4CC51D915C12}"/>
              </a:ext>
            </a:extLst>
          </p:cNvPr>
          <p:cNvSpPr/>
          <p:nvPr/>
        </p:nvSpPr>
        <p:spPr>
          <a:xfrm>
            <a:off x="10356609" y="289718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102204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P spid="10" grpId="0" animBg="1"/>
      <p:bldP spid="1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GOJum8g34WvX9owbVmbBQecwbrWkZzrVI06rXi/aG6UiBundq4/P7mHMpgBgEItIylbdXglkk8QF73OnxAhigc="/>
</p:tagLst>
</file>

<file path=ppt/theme/theme1.xml><?xml version="1.0" encoding="utf-8"?>
<a:theme xmlns:a="http://schemas.openxmlformats.org/drawingml/2006/main" name="Office 主题​​">
  <a:themeElements>
    <a:clrScheme name="黄橙色">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6554</TotalTime>
  <Words>2332</Words>
  <PresentationFormat>宽屏</PresentationFormat>
  <Paragraphs>150</Paragraphs>
  <Slides>27</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仿宋</vt:lpstr>
      <vt:lpstr>华文仿宋</vt:lpstr>
      <vt:lpstr>Arial</vt:lpstr>
      <vt:lpstr>等线</vt:lpstr>
      <vt:lpstr>等线 Light</vt:lpstr>
      <vt:lpstr>微软雅黑</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2020-03-16T07:29:56Z</dcterms:created>
  <dcterms:modified xsi:type="dcterms:W3CDTF">2022-06-08T14:03:57Z</dcterms:modified>
</cp:coreProperties>
</file>